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24" r:id="rId3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325" r:id="rId22"/>
    <p:sldId id="278" r:id="rId23"/>
    <p:sldId id="279" r:id="rId24"/>
    <p:sldId id="281" r:id="rId25"/>
    <p:sldId id="282" r:id="rId26"/>
    <p:sldId id="326" r:id="rId27"/>
    <p:sldId id="283" r:id="rId28"/>
    <p:sldId id="284" r:id="rId29"/>
    <p:sldId id="285" r:id="rId30"/>
    <p:sldId id="327" r:id="rId31"/>
    <p:sldId id="286" r:id="rId32"/>
    <p:sldId id="287" r:id="rId33"/>
    <p:sldId id="288" r:id="rId34"/>
    <p:sldId id="328" r:id="rId35"/>
    <p:sldId id="289" r:id="rId36"/>
    <p:sldId id="290" r:id="rId37"/>
    <p:sldId id="329" r:id="rId38"/>
    <p:sldId id="291" r:id="rId39"/>
    <p:sldId id="292" r:id="rId40"/>
    <p:sldId id="293" r:id="rId41"/>
    <p:sldId id="294" r:id="rId42"/>
    <p:sldId id="295" r:id="rId43"/>
    <p:sldId id="330" r:id="rId44"/>
    <p:sldId id="296" r:id="rId45"/>
    <p:sldId id="297" r:id="rId46"/>
    <p:sldId id="331" r:id="rId47"/>
    <p:sldId id="298" r:id="rId48"/>
    <p:sldId id="299" r:id="rId49"/>
    <p:sldId id="300" r:id="rId50"/>
    <p:sldId id="332" r:id="rId51"/>
    <p:sldId id="301" r:id="rId52"/>
    <p:sldId id="302" r:id="rId53"/>
    <p:sldId id="303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33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</p:sldIdLst>
  <p:sldSz cx="9144000" cy="684022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8142" autoAdjust="0"/>
  </p:normalViewPr>
  <p:slideViewPr>
    <p:cSldViewPr>
      <p:cViewPr>
        <p:scale>
          <a:sx n="100" d="100"/>
          <a:sy n="100" d="100"/>
        </p:scale>
        <p:origin x="-1356" y="-396"/>
      </p:cViewPr>
      <p:guideLst>
        <p:guide orient="horz" pos="2160"/>
        <p:guide pos="28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7" Type="http://schemas.openxmlformats.org/officeDocument/2006/relationships/tableStyles" Target="tableStyles.xml"/><Relationship Id="rId76" Type="http://schemas.openxmlformats.org/officeDocument/2006/relationships/viewProps" Target="viewProps.xml"/><Relationship Id="rId75" Type="http://schemas.openxmlformats.org/officeDocument/2006/relationships/presProps" Target="presProps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0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571"/>
            <a:ext cx="9180512" cy="68922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</a:fld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2400" b="1" dirty="0" smtClean="0"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WELCOME UNIT</a:t>
            </a:r>
            <a:endParaRPr lang="zh-CN" altLang="en-US" sz="2400" b="1" dirty="0">
              <a:latin typeface="黑体" panose="02010609060101010101" pitchFamily="65" charset="-122"/>
              <a:ea typeface="黑体" panose="02010609060101010101" pitchFamily="65" charset="-122"/>
              <a:cs typeface="+mj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2" name="图形 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-44919" y="0"/>
            <a:ext cx="9225431" cy="7559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11.jpe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1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8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3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0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image" Target="../media/image4.jpeg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8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3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7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3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1.jpe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4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7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image" Target="../media/image4.jpeg"/></Relationships>
</file>

<file path=ppt/slides/_rels/slide4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1.jpe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4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9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4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image" Target="../media/image9.jpe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4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8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5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slides/_rels/slide5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6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image" Target="../media/image9.jpeg"/></Relationships>
</file>

<file path=ppt/slides/_rels/slide6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11.jpeg"/></Relationships>
</file>

<file path=ppt/slides/_rels/slide6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1.jpeg"/></Relationships>
</file>

<file path=ppt/slides/_rels/slide6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8.jpeg"/></Relationships>
</file>

<file path=ppt/slides/_rels/slide6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8.jpeg"/></Relationships>
</file>

<file path=ppt/slides/_rels/slide6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0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jpeg"/><Relationship Id="rId2" Type="http://schemas.openxmlformats.org/officeDocument/2006/relationships/image" Target="../media/image10.jpeg"/><Relationship Id="rId1" Type="http://schemas.openxmlformats.org/officeDocument/2006/relationships/image" Target="../media/image11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1.jpeg"/></Relationships>
</file>

<file path=ppt/slides/_rels/slide7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必修第一册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  <a:endParaRPr kumimoji="0" lang="zh-CN" altLang="en-US" sz="9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黑体" panose="02010609060101010101" pitchFamily="65" charset="-122"/>
              <a:ea typeface="黑体" panose="02010609060101010101" pitchFamily="65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81225"/>
            <a:ext cx="8316000" cy="47346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1.要是没人跟我说话怎么办呢?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 one talks to me?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2.我觉得我的大多数同学和老师很友好且乐于助人。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most of my classmates and teachers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3.我感觉比今天早上更有信心了。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feel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felt this morning.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4.我在听和读的同时记笔记。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take notes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5.你永远不会见我不带书或笔。</a:t>
            </a:r>
            <a:endParaRPr lang="zh-CN" altLang="en-US" dirty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You'll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062643" y="2847497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357290" y="1990241"/>
            <a:ext cx="88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if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429256" y="2835355"/>
            <a:ext cx="201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friendly and helpful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071670" y="3704753"/>
            <a:ext cx="2614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 more confident than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643174" y="4549867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listening and reading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500166" y="5419265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see me without a book or a pen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325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6.如果我不上课,我要么在图书馆,要么在计算机实验室。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If I'm not in class, I'm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in the library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in the computer lab.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7.我的梦想是创办自己的IT公司!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dream is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   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!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8.不管你想学什么,重要的是在制订计划之前确定你的目标。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it is important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before you make a plan.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9.如果你正在学习生词,使用上面写有单词的小卡片是明智的。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If you are learning new words, it is wise to use small cards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   　        　　  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28926" y="1848633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572132" y="184863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071670" y="2693747"/>
            <a:ext cx="280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start my own IT company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83854" y="3635217"/>
            <a:ext cx="3288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matter what you want to learn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5572132" y="3634900"/>
            <a:ext cx="224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decide on your goal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215074" y="4921101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words written on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857224" y="534972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91377"/>
            <a:ext cx="8316000" cy="59740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Ⅳ.长难句分析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1.I miss my friends from junior high school, but I believe I will make new friends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here, and there's a lot to explore at senior high.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分析:本句是一个由并列连词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连接的表示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意义的并列复合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句。第一个分句为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;第二个分句中believe后为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句意:我想念我初中的朋友,但我相信我会在这里交到新朋友,并且在高中有很多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东西可以探索。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2.Her first impression was that English was difficult and people spoke too quickly,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but soon she found that if she concentrated on the ideas, not the single words, she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could understand!</a:t>
            </a:r>
            <a:endParaRPr lang="zh-CN" altLang="en-US" dirty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分析:本句是由并列连词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连接的并列复合句。第一个分句中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引导的是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    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第二个分句中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引导的宾语从句中又含有由从属连词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       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引导的条件状语从句。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857620" y="2329338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072198" y="232933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转折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051895" y="275796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简单句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286644" y="268621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宾语从句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428992" y="5329734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7786710" y="5329734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357290" y="568660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表语从句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286248" y="5686607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927711" y="611555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264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句意:她的第一印象是英语很难,人们说得太快,但很快她就发现,如果她专注于句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意,而不是单个的词,她能够理解!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3.Studying and doing homework seem much more fun when you are at sea!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分析:本句是主从复合句。从属连词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引导时间状语从句;主句中动名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词短语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作主语。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句意:在海上学习和做作业似乎更有趣!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4.How you like to learn depends on what kind of person you are.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分析:本句为主从复合句。连接词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引导主语从句;连接词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引导宾语从句。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句意:你喜欢如何学习取决于你是什么样的人。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429124" y="2705889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391263" y="3146899"/>
            <a:ext cx="3038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Studying and doing homework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214810" y="4492473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572396" y="4480331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81225"/>
            <a:ext cx="8316000" cy="3467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Ⅴ.必备语法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句子成分和基本句型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(A)写出下列句中画线部分所作的句子成分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1.He even told us a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funny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story, and everyone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laughed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so much!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2.This afternoon, we had our chemistry class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the science lab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 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3.This morning, I was worried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 no one would talk to me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 new friends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were happy to explain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things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after class.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</a:t>
            </a:r>
            <a:endParaRPr lang="en-US" altLang="zh-CN" sz="1815" u="sng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58016" y="241918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定语；谓语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643702" y="284749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状语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568875" y="326398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786578" y="3705070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直接宾语；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785786" y="413338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间接宾语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04862"/>
            <a:ext cx="8316000" cy="370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(B)连线匹配(例句符合哪种句型)</a:t>
            </a:r>
            <a:endParaRPr lang="zh-CN" alt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00100" y="1356054"/>
            <a:ext cx="5311630" cy="513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直接连接符 4"/>
          <p:cNvCxnSpPr/>
          <p:nvPr/>
        </p:nvCxnSpPr>
        <p:spPr>
          <a:xfrm rot="16200000" flipH="1">
            <a:off x="3607587" y="1740208"/>
            <a:ext cx="571504" cy="3571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16200000" flipH="1">
            <a:off x="2821769" y="2811778"/>
            <a:ext cx="1785950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rot="16200000" flipH="1">
            <a:off x="2250265" y="4240538"/>
            <a:ext cx="3071834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rot="5400000" flipH="1" flipV="1">
            <a:off x="2786050" y="2347431"/>
            <a:ext cx="2000264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2643174" y="3061811"/>
            <a:ext cx="1500198" cy="10715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rot="5400000" flipH="1" flipV="1">
            <a:off x="3036083" y="3740472"/>
            <a:ext cx="1285884" cy="7858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3071802" y="5419265"/>
            <a:ext cx="1000132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rot="5400000" flipH="1" flipV="1">
            <a:off x="3000365" y="4990638"/>
            <a:ext cx="1143009" cy="100013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992690"/>
            <a:ext cx="8316000" cy="52012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exchange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.交换;交流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.交换;交流;交易;兑换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Hi, I'm Max Jackson. I'm an exchange student from the UK.(教材P2) 嗨,我是马克斯·杰克逊。我是一名来自英国的交换生。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will teach you Chinese in exchange for your teaching me English.我将教你汉语,作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为你教我英语的交换。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shook hands and exchanged a few words with the manager.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我与经理握了握手,并交谈了几句。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 can exchange your money for dollars in the hotel.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你可以在旅馆里将你的钱换成美元。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Daily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,2020年10月)The China-Africa Youth Festival, since its first opening in</a:t>
            </a:r>
            <a:endParaRPr lang="zh-CN" altLang="en-US" dirty="0"/>
          </a:p>
        </p:txBody>
      </p:sp>
      <p:pic>
        <p:nvPicPr>
          <p:cNvPr id="3" name="图片 3" descr="textimage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6490" y="2823370"/>
            <a:ext cx="209549" cy="238124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634866" y="1477716"/>
            <a:ext cx="1579046" cy="369332"/>
            <a:chOff x="635500" y="1705757"/>
            <a:chExt cx="1579046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1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图片 3" descr="textimage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234" y="951369"/>
            <a:ext cx="1571636" cy="324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39135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2016, has become an event that enhances exchanges and mutual understanding a-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mong Chinese and African youth.中非青年节自2016年首次举办以来,已成为中非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青年增进交流和相互了解的盛会。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①in exchange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作为对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的交换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②exchange...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兑换成/更换成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③exchange sth.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sb.与某人交流/交换某物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④exchange student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2801823"/>
            <a:ext cx="247650" cy="24764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428860" y="313483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357422" y="356346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500298" y="3992090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143240" y="4492473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交换生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1225" y="1440000"/>
            <a:ext cx="8566908" cy="47656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(2019天津,完形填空,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)I've never exchanged words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those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moms beyond small talk, but they wanted to help.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考查固定搭配。句意：除了闲聊，我从来没有和那些妈妈们交流过，但她们想帮忙。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exchange...with...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意为“与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交流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1-2(2017课标全国Ⅱ,阅读理解D改编,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)So by accident, information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   　       　  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(exchange), but it wasn't a true, intentional(有意的) back and forth.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考查动词的时态和语态。句意：所以，偶然地，信息被交换了，但那不是真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正的、有意的来回。此处指信息实现了交换，由题干中的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it wasn‘t a true...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可知此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处用一般过去时；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之间为被动关系。故用一般过去时的被动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语态。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3" descr="textimage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22090" y="3691255"/>
            <a:ext cx="525145" cy="353060"/>
          </a:xfrm>
          <a:prstGeom prst="rect">
            <a:avLst/>
          </a:prstGeom>
        </p:spPr>
      </p:pic>
      <p:pic>
        <p:nvPicPr>
          <p:cNvPr id="6" name="图片 4" descr="textimage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55" y="1006475"/>
            <a:ext cx="1257300" cy="424180"/>
          </a:xfrm>
          <a:prstGeom prst="rect">
            <a:avLst/>
          </a:prstGeom>
        </p:spPr>
      </p:pic>
      <p:pic>
        <p:nvPicPr>
          <p:cNvPr id="7" name="图片 5" descr="textimage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84475" y="1986280"/>
            <a:ext cx="511175" cy="34353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284927" y="1848950"/>
            <a:ext cx="59503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85059" y="3635217"/>
            <a:ext cx="158889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exchanged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1225" y="1440000"/>
            <a:ext cx="8566908" cy="3870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(2017浙江,阅读理解C,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)Italy is the latest Western European country trying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control a growing immigrant(移民) population by demanding language skills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exchange for work permits, or in some cases, citizenship(公民身份).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考查固定短语。句意：意大利是最新一个试图通过要求用语言技能来交换工作许可证，或者在某些情况下，来交换公民身份，以控制不断增长的移民人口的西欧国家。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exchange for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为固定短语，意为“用来交换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，作为对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的交换”。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(2019江苏,书面表达,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)一群来自英国的交换生下个月要来我校参观。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2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from the UK are visiting our school next month.</a:t>
            </a:r>
            <a:endParaRPr lang="zh-CN" altLang="en-US" dirty="0"/>
          </a:p>
        </p:txBody>
      </p:sp>
      <p:pic>
        <p:nvPicPr>
          <p:cNvPr id="4" name="图片 4" descr="textimage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7341" y="1562881"/>
            <a:ext cx="600075" cy="390524"/>
          </a:xfrm>
          <a:prstGeom prst="rect">
            <a:avLst/>
          </a:prstGeom>
        </p:spPr>
      </p:pic>
      <p:pic>
        <p:nvPicPr>
          <p:cNvPr id="5" name="图片 5" descr="textimage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369" y="4420401"/>
            <a:ext cx="609600" cy="40957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920989" y="1777195"/>
            <a:ext cx="3642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55573" y="4777591"/>
            <a:ext cx="292907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group of exchange students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36824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(A)写作词汇—写词形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.交换;交流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.交换;交流;交易;兑换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.讲座;讲课;教训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.(开)讲座;讲课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.训斥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.校园;校区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.级别(或地位)高的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.较年长的人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.爱交际的;外向的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  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.实验;试验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.令人尴尬的;难对付的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.地位(或职位、级别)低下的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.职位较低者;(体育运动中)青少年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.向前;前进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.向前的;前进的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.光;信号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.闪耀;闪光;发出信号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.使闪耀;发出(信号)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928662" y="2277261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71538" y="2705889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00100" y="3134517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campus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071538" y="3563145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000100" y="3991773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outgoing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28662" y="442040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28662" y="4849029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awkward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071538" y="5277657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junior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000100" y="5765898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forward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285852" y="6206668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flash</a:t>
            </a:r>
            <a:endParaRPr lang="zh-CN" altLang="en-US" dirty="0"/>
          </a:p>
        </p:txBody>
      </p:sp>
      <p:pic>
        <p:nvPicPr>
          <p:cNvPr id="13" name="Picture 2" descr="C:\Users\dell\Desktop\49883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2" y="1059394"/>
            <a:ext cx="1849782" cy="43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8122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frightened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.惊吓的;害怕的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was frightened of being left alone in the house.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我害怕一个人被留在房子里。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frightening scene in the film frightened him into crying.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电影中那可怕的一幕把他吓哭了。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frightened the bird away by moving suddenly.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我突然一动,把鸟吓跑了。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①frighten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.使惊吓;使惊恐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②frighten sb.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/out of doing sth.把某人吓得做/不做某事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③frighten...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/off把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吓跑</a:t>
            </a:r>
            <a:endParaRPr lang="zh-CN" altLang="en-US" dirty="0"/>
          </a:p>
        </p:txBody>
      </p:sp>
      <p:pic>
        <p:nvPicPr>
          <p:cNvPr id="3" name="图片 3" descr="textimage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1609154"/>
            <a:ext cx="209549" cy="238125"/>
          </a:xfrm>
          <a:prstGeom prst="rect">
            <a:avLst/>
          </a:prstGeom>
        </p:spPr>
      </p:pic>
      <p:pic>
        <p:nvPicPr>
          <p:cNvPr id="4" name="图片 4" descr="textimage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4665687"/>
            <a:ext cx="247650" cy="24764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285984" y="5491020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714348" y="1132668"/>
            <a:ext cx="1579046" cy="369332"/>
            <a:chOff x="635500" y="1705757"/>
            <a:chExt cx="1579046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2|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8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矩形 8"/>
          <p:cNvSpPr/>
          <p:nvPr/>
        </p:nvSpPr>
        <p:spPr>
          <a:xfrm>
            <a:off x="2071670" y="5919648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26092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④frighten sb. to death把某人吓得要死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  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.可怕的;令人害怕的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⑥be frightened to do sth.不敢做某事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⑦be frightened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(doing)sth.害怕(做)某事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⑧fright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.惊吓,恐怖;使人惊吓的经历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易混辨析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000100" y="1920388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frightening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571736" y="277764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endParaRPr lang="zh-CN" altLang="en-US" dirty="0"/>
          </a:p>
        </p:txBody>
      </p:sp>
      <p:graphicFrame>
        <p:nvGraphicFramePr>
          <p:cNvPr id="5" name="表格 2"/>
          <p:cNvGraphicFramePr>
            <a:graphicFrameLocks noGrp="1"/>
          </p:cNvGraphicFramePr>
          <p:nvPr/>
        </p:nvGraphicFramePr>
        <p:xfrm>
          <a:off x="714348" y="4134649"/>
          <a:ext cx="7740000" cy="900228"/>
        </p:xfrm>
        <a:graphic>
          <a:graphicData uri="http://schemas.openxmlformats.org/drawingml/2006/table">
            <a:tbl>
              <a:tblPr/>
              <a:tblGrid>
                <a:gridCol w="1071570"/>
                <a:gridCol w="6668430"/>
              </a:tblGrid>
              <a:tr h="428628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frightening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指事物本身具有使人害怕的性质,表示“令人害怕的”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6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frightened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指人“感到害怕的”,指人的主观感受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1315" y="1368425"/>
            <a:ext cx="8526145" cy="38989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(2020 浙江,读后续写,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)Although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   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(frighten), Elli and I took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some pictures of the angry bear.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考查形容词。句意：尽管害怕，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Elli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和我还是拍了几张那只发怒的熊的照片。逗号前省略了主语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Elli and I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动词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，表示人感到害怕，应使用形容词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frightened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(2019课标全国Ⅱ,完形填空,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 had tried to coax(哄)the dog to him,but,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(frighten),it had run off.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考查形容词。句意：他曾试图哄那只狗到他跟前，但由于害怕，它跑掉了。此处表示狗感到害怕，应用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frightened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。此处为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形式的形容词作原因状语。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zh-CN" altLang="en-US" b="1" dirty="0"/>
          </a:p>
        </p:txBody>
      </p:sp>
      <p:pic>
        <p:nvPicPr>
          <p:cNvPr id="3" name="图片 3" descr="textimage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18765" y="1846580"/>
            <a:ext cx="582295" cy="409575"/>
          </a:xfrm>
          <a:prstGeom prst="rect">
            <a:avLst/>
          </a:prstGeom>
        </p:spPr>
      </p:pic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80740" y="3617595"/>
            <a:ext cx="582295" cy="40957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571365" y="1777365"/>
            <a:ext cx="1238250" cy="50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5600" y="3918585"/>
            <a:ext cx="1083310" cy="50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335" y="1368425"/>
            <a:ext cx="7319010" cy="41071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(2018课标全国Ⅲ,语法填空,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)When the gorillas and I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  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(frighten)each other,I was just glad to find them alive.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考查动词的时态。句意：当我和大猩猩互相吓到对方时，我很高兴发现它们还活着。根据主句中的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可知此处应用一般过去时，故填</a:t>
            </a:r>
            <a:r>
              <a:rPr lang="en-US" altLang="zh-CN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frightened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(2016浙江,13,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 sudden stop can be a very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   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(frighten)experience,especially if you are travelling at high speed.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考查形容词。句意：突然停下可能是一次非常可怕的经历，尤其是在你正在高速行进时。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frightening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令人害怕的；可怕的。</a:t>
            </a:r>
            <a:endParaRPr lang="zh-CN" altLang="en-US" sz="2000" dirty="0" smtClean="0"/>
          </a:p>
        </p:txBody>
      </p:sp>
      <p:sp>
        <p:nvSpPr>
          <p:cNvPr id="4" name="矩形 3"/>
          <p:cNvSpPr/>
          <p:nvPr/>
        </p:nvSpPr>
        <p:spPr>
          <a:xfrm>
            <a:off x="6715140" y="1348567"/>
            <a:ext cx="113364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6" descr="textimage1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28240" y="3790315"/>
            <a:ext cx="483870" cy="325120"/>
          </a:xfrm>
          <a:prstGeom prst="rect">
            <a:avLst/>
          </a:prstGeom>
        </p:spPr>
      </p:pic>
      <p:pic>
        <p:nvPicPr>
          <p:cNvPr id="7" name="图片 5" descr="textimage1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870" y="1476375"/>
            <a:ext cx="525145" cy="35306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86763" y="3626818"/>
            <a:ext cx="121058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frightening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71472" y="1205691"/>
            <a:ext cx="7929618" cy="3949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2-5 (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)She has now begun placing speakers(喇叭) in the fields to see if ele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phants are frightened 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endParaRPr lang="en-US" altLang="zh-CN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考查副词。句意：她现在已经开始在地里安放喇叭了，看看大象是否会被吓走。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frighten...away/off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把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吓走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吓跑。此处为该短语的被动形式。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2-6 (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other two boys jumped up with 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(frighten), staring at 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Tom.</a:t>
            </a:r>
            <a:endParaRPr lang="en-US" altLang="zh-CN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考查名词。句意：其余两个男孩吓得跳了起来，盯着汤姆看。介词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后用名词形式。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endParaRPr lang="zh-CN" altLang="en-US" dirty="0"/>
          </a:p>
        </p:txBody>
      </p:sp>
      <p:pic>
        <p:nvPicPr>
          <p:cNvPr id="5" name="图片 3" descr="textimage1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1538" y="2991641"/>
            <a:ext cx="609600" cy="409574"/>
          </a:xfrm>
          <a:prstGeom prst="rect">
            <a:avLst/>
          </a:prstGeom>
        </p:spPr>
      </p:pic>
      <p:pic>
        <p:nvPicPr>
          <p:cNvPr id="6" name="图片 7" descr="textimage1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1538" y="1296183"/>
            <a:ext cx="609600" cy="4095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714612" y="1562881"/>
            <a:ext cx="100123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away/off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57818" y="2920203"/>
            <a:ext cx="69762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674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anxious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.焦虑的;不安的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I'm not outgoing so I'm a little anxious right now.(教材P4)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我不外向,所以我现在有点焦虑。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(BBC Learning English, 2020年7月)Bucket lists have helped some people beat anxi-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ety which would have stopped them following their dreams.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人生愿望清单帮助一些人克服了可能阻止他们追寻梦想的焦虑。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are anxious to know the result of the examination.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他们急于知道考试结果。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looked up anxiously as he came in.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他进来的时候,她焦虑不安地抬起头来看了看。</a:t>
            </a:r>
            <a:endParaRPr lang="zh-CN" altLang="en-US" dirty="0"/>
          </a:p>
        </p:txBody>
      </p:sp>
      <p:pic>
        <p:nvPicPr>
          <p:cNvPr id="3" name="图片 3" descr="textimage1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2842585"/>
            <a:ext cx="209549" cy="238124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78376" y="1491443"/>
            <a:ext cx="1579046" cy="369332"/>
            <a:chOff x="635500" y="1705757"/>
            <a:chExt cx="1579046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3|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825" y="1081405"/>
            <a:ext cx="8245475" cy="5224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①be anxious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sth.渴望做某事;急于做某事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②be anxious for...非常希望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③be anxious about sth./for sb.为某事/某人忧虑/担心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.焦虑地;忧虑地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.焦虑;渴望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⑥with anxiety焦虑地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(2019天津,阅读理解B,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)She was anxious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(know) what had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happened.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考查固定用法。 句意：她急于知道发生了什么事。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anxious to do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意为“急于做某事”。</a:t>
            </a:r>
            <a:endParaRPr lang="zh-CN" altLang="en-US" dirty="0"/>
          </a:p>
        </p:txBody>
      </p:sp>
      <p:pic>
        <p:nvPicPr>
          <p:cNvPr id="3" name="图片 3" descr="textimage1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70860" y="4589780"/>
            <a:ext cx="567690" cy="381635"/>
          </a:xfrm>
          <a:prstGeom prst="rect">
            <a:avLst/>
          </a:prstGeom>
        </p:spPr>
      </p:pic>
      <p:pic>
        <p:nvPicPr>
          <p:cNvPr id="6" name="图片 4" descr="textimage1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47" y="1204106"/>
            <a:ext cx="247650" cy="24764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499347" y="1561613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784835" y="2847497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anxiously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856273" y="327612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428305" y="4490571"/>
            <a:ext cx="93487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know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1009470"/>
            <a:ext cx="8566908" cy="572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(2019课标全国Ⅱ,阅读理解A,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)There's tension and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(anxious)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from the beginning as Nick and Amy battle for your trust.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考查名词。句意：因为尼克和埃米为了你的信任较量，紧张和焦虑从开始就有。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连接并列成分，故设空处用名词形式与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tension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构成并列关系。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(2018天津,阅读表达,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(anxious) I went to bed dreaming about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what I would find at the top of this magical mountain.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考查副词。句意：我急切地躺上床，想象着我会在这个神奇的山顶上发现什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么。此处修饰谓语动词，用副词形式作状语。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3-4 (2016北京,阅读理解A改编,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)As I was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(anxiety) all the time, I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was unable to keep focused for more than an hour at a time.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考查形容词。句意：因为我一直很焦虑，所以每次我都不能保持注意力集中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超过一个小时。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为系动词，后接形容词作表语。故填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anxious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2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60750" y="4679315"/>
            <a:ext cx="568960" cy="382270"/>
          </a:xfrm>
          <a:prstGeom prst="rect">
            <a:avLst/>
          </a:prstGeom>
        </p:spPr>
      </p:pic>
      <p:pic>
        <p:nvPicPr>
          <p:cNvPr id="5" name="图片 4" descr="textimage1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380" y="1117600"/>
            <a:ext cx="525145" cy="353060"/>
          </a:xfrm>
          <a:prstGeom prst="rect">
            <a:avLst/>
          </a:prstGeom>
        </p:spPr>
      </p:pic>
      <p:pic>
        <p:nvPicPr>
          <p:cNvPr id="6" name="图片 5" descr="textimage1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230" y="2860040"/>
            <a:ext cx="589280" cy="39624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356682" y="918037"/>
            <a:ext cx="86433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99162" y="2767660"/>
            <a:ext cx="114646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Anxiously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070798" y="4553610"/>
            <a:ext cx="90281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anxious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2910" y="1134253"/>
            <a:ext cx="8358246" cy="1397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3-5 (2018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Ⅲ,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短文改错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)Some of us were confident and eager to take</a:t>
            </a:r>
            <a:endParaRPr lang="en-US" altLang="zh-CN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part in the class </a:t>
            </a:r>
            <a:r>
              <a:rPr lang="en-US" altLang="zh-CN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activity;others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were 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    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紧张且焦虑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). </a:t>
            </a:r>
            <a:endParaRPr lang="zh-CN" altLang="en-US" dirty="0"/>
          </a:p>
        </p:txBody>
      </p:sp>
      <p:pic>
        <p:nvPicPr>
          <p:cNvPr id="5" name="图片 4" descr="textimage2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86182" y="1653373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346767" y="1983744"/>
            <a:ext cx="208262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nervous and anxious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152980"/>
            <a:ext cx="8316000" cy="5147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 impression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.印象;感想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want to make a good first impression.(教材P4)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我想(给人)留下一个好的第一印象。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Daily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,2020年1月) I visited this beautiful land in 2009, and was deeply impressed by its peaceful landscape, diverse cultures and hardworking people. 2009年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我到访过这片美丽的土地,对它的宁静的风光、绚丽多彩的文化和勤劳的人民印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象很深刻。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teacher impressed the need for immediate action upon/on me. 我的老师让我认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识到立刻采取行动的必要。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It's a very impressive performance by a group of students of that age. 一群那个年龄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段的学生的表演给人印象非常深刻。</a:t>
            </a:r>
            <a:endParaRPr lang="zh-CN" altLang="en-US" dirty="0"/>
          </a:p>
        </p:txBody>
      </p:sp>
      <p:pic>
        <p:nvPicPr>
          <p:cNvPr id="3" name="图片 3" descr="textimage2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2555565"/>
            <a:ext cx="209549" cy="238124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642593" y="1204423"/>
            <a:ext cx="1579046" cy="369332"/>
            <a:chOff x="635500" y="1705757"/>
            <a:chExt cx="1579046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4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6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3031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.目标;球门;射门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.策略;策划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.同伴;配偶;合伙人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.公司;商行;陪伴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.方式;作风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(B)阅读词汇—明词义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1.sex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2.p.m.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abbr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.(源自拉丁语)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    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3.a.m.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abbr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.(源自拉丁语)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4.guy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     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285852" y="1420005"/>
            <a:ext cx="58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71538" y="1848633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142976" y="2277261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071538" y="2705889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285852" y="3206272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714480" y="406352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性别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286116" y="448001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下午；午后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286116" y="4921101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上午；午前；午夜至正午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500166" y="5409025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小伙子；男人；家伙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46916"/>
            <a:ext cx="8316000" cy="5645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①leave/make/create a/an...impression on sb.给某人留下一个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的印象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②impress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.使钦佩;给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留下深刻的好印象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.留下印象;引人注目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③impress sth.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sb.使某人意识到某事的重要性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④impress sb. with sb./sth.使某人钦佩某人/某事;某人/某事给某人留下深刻的好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印象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⑤be impressed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/with...对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印象深刻;钦佩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.给人深刻印象的;令人敬佩的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(2020浙江,阅读理解A改编,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)In each play, a few characters are used to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create a single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(impress) growing out of the theme.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考查名词。句意：在每一部戏剧中，都有几个角色被用来创造一个单一的围绕主题的印象。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single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后应加名词，故用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2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932755"/>
            <a:ext cx="247650" cy="247649"/>
          </a:xfrm>
          <a:prstGeom prst="rect">
            <a:avLst/>
          </a:prstGeom>
        </p:spPr>
      </p:pic>
      <p:pic>
        <p:nvPicPr>
          <p:cNvPr id="4" name="图片 4" descr="textimage2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037" y="4756011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214546" y="2184560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on/upon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571736" y="347044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285852" y="3899389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impressive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071670" y="5041763"/>
            <a:ext cx="119776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99400" y="918988"/>
            <a:ext cx="8316000" cy="56699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 (2019江苏,书面表达,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)Their Chinese peers in the typical Chinese dress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would be highly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(impress).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考查形容词。句意：他们穿着典型的中国服装的中国同伴会给人留下非常深刻的印象。此处应用形容词作表语。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impressive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意为“给人深刻印象的”。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(2019江苏,阅读理解C,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)Why does it matter that people are more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        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(impress) by the most recent changes?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考查固定搭配。句意：人们对最近的变化印象更深刻为什么会很重要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?be imp-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ressed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意为“对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印象深刻”。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4-4(2017浙江,阅读理解A,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)Williams was impressed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Benjamin and </a:t>
            </a:r>
            <a:endParaRPr lang="zh-CN" altLang="en-US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gave him two classic books on painting to take home.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考查固定搭配。句意：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Williams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Benjamin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印象深刻，给了他两本关于绘画的经典著作让他带回家。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impressed with/by...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意为“对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印象深刻”。故填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65384" y="1319856"/>
            <a:ext cx="118494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impressive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494672" y="2613822"/>
            <a:ext cx="112082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37350" y="4328017"/>
            <a:ext cx="88998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with/by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图片 5" descr="textimage2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90196" y="938042"/>
            <a:ext cx="609600" cy="409574"/>
          </a:xfrm>
          <a:prstGeom prst="rect">
            <a:avLst/>
          </a:prstGeom>
        </p:spPr>
      </p:pic>
      <p:pic>
        <p:nvPicPr>
          <p:cNvPr id="10" name="图片 3" descr="textimage2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33072" y="2704938"/>
            <a:ext cx="609600" cy="409575"/>
          </a:xfrm>
          <a:prstGeom prst="rect">
            <a:avLst/>
          </a:prstGeom>
        </p:spPr>
      </p:pic>
      <p:pic>
        <p:nvPicPr>
          <p:cNvPr id="11" name="图片 4" descr="textimage2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730" y="4419450"/>
            <a:ext cx="609600" cy="409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00034" y="1349201"/>
            <a:ext cx="8501122" cy="221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4-5 (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 left a deep impression 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me and gave me the inspiration to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pick up my pen again.</a:t>
            </a:r>
            <a:endParaRPr lang="en-US" altLang="zh-CN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考查介词。句意：他给我留下了深刻的印象，给了我重新拾笔的灵感。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a deep impression on sb.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给某人留下深刻的印象。故填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429124" y="1349201"/>
            <a:ext cx="41549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 descr="textimage2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3442" y="1439693"/>
            <a:ext cx="609600" cy="409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8122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leave...alone不打扰;不惊动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really wanted to tell him to please be quiet and leave me alone! (教材P4) 我真想告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诉他请安静,别打扰我!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Let's leave the matter aside for a moment.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让我们把这件事搁一会儿再说。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They're leaving for Shanghai.他们即将动身去上海。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won't rain;you can leave your raincoat behind.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不会下雨;你可以把雨衣留下。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前往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②leave...for...离开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去</a:t>
            </a:r>
            <a:endParaRPr lang="zh-CN" altLang="en-US" dirty="0"/>
          </a:p>
        </p:txBody>
      </p:sp>
      <p:pic>
        <p:nvPicPr>
          <p:cNvPr id="3" name="图片 3" descr="textimage2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2465810"/>
            <a:ext cx="209549" cy="238124"/>
          </a:xfrm>
          <a:prstGeom prst="rect">
            <a:avLst/>
          </a:prstGeom>
        </p:spPr>
      </p:pic>
      <p:pic>
        <p:nvPicPr>
          <p:cNvPr id="4" name="图片 4" descr="textimage3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45" y="5085016"/>
            <a:ext cx="247650" cy="247649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14031" y="1120526"/>
            <a:ext cx="1428760" cy="369332"/>
            <a:chOff x="635500" y="1705757"/>
            <a:chExt cx="142876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492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5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矩形 7"/>
          <p:cNvSpPr/>
          <p:nvPr/>
        </p:nvSpPr>
        <p:spPr>
          <a:xfrm>
            <a:off x="1356973" y="5419582"/>
            <a:ext cx="1159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for...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081225"/>
            <a:ext cx="8316000" cy="51805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搁置一边;不考虑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留下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抛在后面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⑤leave...out不包括;不提及;漏掉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5-1 (2019天津,阅读理解B,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)By opening a novel, I can leave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burdens and enter into a wonderful and mysterious world where I am now a new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character.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考查固定搭配。句意：通过打开一本小说，我就可以放下负担，进入一个奇妙而神秘的世界，在那里我现在是一个新的角色。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behind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意为“把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抛在后面”，符合题意。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5-2 (2016天津,阅读理解D改编,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)Applying my own rule, I determined to write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them in alphabetical order(按字母顺序), never letting myself leave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 idea.</a:t>
            </a:r>
            <a:endParaRPr lang="zh-CN" altLang="en-US" dirty="0"/>
          </a:p>
        </p:txBody>
      </p:sp>
      <p:pic>
        <p:nvPicPr>
          <p:cNvPr id="3" name="图片 3" descr="textimage3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29915" y="2899410"/>
            <a:ext cx="568960" cy="38227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42025" y="1132985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leave...aside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99149" y="1561613"/>
            <a:ext cx="1473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leave...behind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857065" y="2767977"/>
            <a:ext cx="81304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behind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99941" y="5776455"/>
            <a:ext cx="47961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图片 4" descr="textimage3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240" y="5414010"/>
            <a:ext cx="539115" cy="361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99400" y="1277446"/>
            <a:ext cx="8143932" cy="2644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考查固定搭配。句意：运用我自己的规则，我决定把它们按字母顺序写下来，绝不让自己漏掉一个想法。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out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意为“漏掉”，符合题意。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5-3 (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)Leave him 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He can solve the math problem himself. You 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know, he is a math genius.</a:t>
            </a:r>
            <a:endParaRPr lang="en-US" altLang="zh-CN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考查固定搭配。句意：不要打扰他。他能够自己解决这道数学难题。你知道的，他是一个数学天才。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leave...alone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不打扰。故填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28292" y="2134702"/>
            <a:ext cx="68480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alone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 descr="textimage3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9466" y="2206140"/>
            <a:ext cx="609600" cy="409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918671"/>
            <a:ext cx="8316000" cy="5616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confident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.自信的;有把握的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feel much more confident than I felt this morning. (教材P4)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我感觉比今天早上自信了很多。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Daily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,2020年3月)A group of medics born after 1985 and 1990 from Beijing's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China-Japan Friendship Hospital are confident in their ability to do a good and safe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job in Wuhan.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北京的中日友好医院的一群1985年和1990年以后出生的医生相信他们有能力在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武汉把工作做好并保证安全。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has every confidence in her students' abilities.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她完全相信她学生的能力。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walked confidently across the hall.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她自信地走过大厅。</a:t>
            </a:r>
            <a:endParaRPr lang="zh-CN" altLang="en-US" dirty="0"/>
          </a:p>
        </p:txBody>
      </p:sp>
      <p:pic>
        <p:nvPicPr>
          <p:cNvPr id="3" name="图片 3" descr="textimage3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2321256"/>
            <a:ext cx="209549" cy="238124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714031" y="970114"/>
            <a:ext cx="1428760" cy="369332"/>
            <a:chOff x="635500" y="1705757"/>
            <a:chExt cx="1428760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1571604" y="1705757"/>
              <a:ext cx="492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6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6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81225"/>
            <a:ext cx="8316000" cy="5224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①be confident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有信心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②be confident of/about...确信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有把握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 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.有信心地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  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.信心;把握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⑤have confidence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sb./sth.对某人/某事有信心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⑥build one's confidence建立某人的自信心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6-1 (2020天津,阅读理解B,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)Her voice was soft but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(confidence)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 she pointed to the corner near the windows.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考查形容词。句意：当她指向窗户旁边的街角时，她的声音温柔但自信。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和设空处为两个并列的形容词作表语，故填形容词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3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1170770"/>
            <a:ext cx="247650" cy="247650"/>
          </a:xfrm>
          <a:prstGeom prst="rect">
            <a:avLst/>
          </a:prstGeom>
        </p:spPr>
      </p:pic>
      <p:pic>
        <p:nvPicPr>
          <p:cNvPr id="4" name="图片 4" descr="textimage3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361" y="4561692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428543" y="1561613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28345" y="2406727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confidently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28345" y="2847497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857171" y="327612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071881" y="4562326"/>
            <a:ext cx="105670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3070" y="1081405"/>
            <a:ext cx="8356600" cy="4843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6-2 (2020北京,语法填空A,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)Because of the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(confident) she inspired in me, I've carved out a successful profession as a journalist.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考查名词。句意：因为她激发了我的信心，我开辟了成功的记者职业。冠词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后应接名词，故填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6-3 (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presenter will show how students can use Prezi to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(con-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fident) present a variety of topics, including introducing family, friends, and hobbies.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考查副词。句意：主持人将展示学生如何使用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来自信地介绍各种话题，包括介绍家人、朋友和爱好。设空处修饰动词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，需用副词，故填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6-4 (2018天津,3,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)At first Robert wouldn't let his daughter go diving, but even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tually he gave in as she was so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有把握)her skills.</a:t>
            </a:r>
            <a:endParaRPr lang="zh-CN" altLang="en-US" dirty="0"/>
          </a:p>
        </p:txBody>
      </p:sp>
      <p:pic>
        <p:nvPicPr>
          <p:cNvPr id="3" name="图片 3" descr="textimage3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5956" y="2866233"/>
            <a:ext cx="609600" cy="409575"/>
          </a:xfrm>
          <a:prstGeom prst="rect">
            <a:avLst/>
          </a:prstGeom>
        </p:spPr>
      </p:pic>
      <p:pic>
        <p:nvPicPr>
          <p:cNvPr id="4" name="图片 4" descr="textimage3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32306" y="5060173"/>
            <a:ext cx="609600" cy="409574"/>
          </a:xfrm>
          <a:prstGeom prst="rect">
            <a:avLst/>
          </a:prstGeom>
        </p:spPr>
      </p:pic>
      <p:pic>
        <p:nvPicPr>
          <p:cNvPr id="5" name="图片 5" descr="textimage3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32760" y="1198245"/>
            <a:ext cx="512445" cy="34417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070798" y="1053465"/>
            <a:ext cx="119776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70996" y="2775742"/>
            <a:ext cx="123623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confidently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45091" y="5374183"/>
            <a:ext cx="188384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 about/of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100947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　　　look forward to盼望;期待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Tom is looking forward to meeting the new exchange student.(教材P6)汤姆正盼望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着见到这位新来的交换生。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Eating too much sugar can lead to health problems.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食用过多的糖会引起健康问题。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am not used to eating so much at lunchtime.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我不习惯午饭吃那么多。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look forward to+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./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./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.-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,to是介词,类似的短语还有: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导致;引起　　pay attention to注意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stick to坚持　　contribute to有助于;促成</a:t>
            </a:r>
            <a:endParaRPr lang="zh-CN" altLang="en-US" dirty="0"/>
          </a:p>
        </p:txBody>
      </p:sp>
      <p:pic>
        <p:nvPicPr>
          <p:cNvPr id="3" name="图片 3" descr="textimage4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6490" y="2394055"/>
            <a:ext cx="209549" cy="238124"/>
          </a:xfrm>
          <a:prstGeom prst="rect">
            <a:avLst/>
          </a:prstGeom>
        </p:spPr>
      </p:pic>
      <p:pic>
        <p:nvPicPr>
          <p:cNvPr id="4" name="图片 4" descr="textimage4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490" y="4575932"/>
            <a:ext cx="247650" cy="24764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13714" y="5347510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 to</a:t>
            </a:r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576553" y="1080915"/>
            <a:ext cx="1428760" cy="369332"/>
            <a:chOff x="635500" y="1705757"/>
            <a:chExt cx="1428760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1571604" y="1705757"/>
              <a:ext cx="492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7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8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1155" y="990109"/>
            <a:ext cx="8316000" cy="55337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(C)拓展词汇—灵活用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.登记;注册→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  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.登记;注册;挂号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.女(性)的;雌的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.雌性动(植)物;女子→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.男(性)的;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雄的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.雄性动(植)物;男子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.国籍;民族→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.国家;民族;国民→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.国家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的;国民的;民族的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.设计;设计方案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.设计;筹划→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.设计者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.正式的;正规的→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.正式地;正规地→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br>
              <a:rPr dirty="0"/>
            </a:b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.非正式的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.焦虑的;不安的→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.焦虑地;忧虑地→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br>
              <a:rPr dirty="0"/>
            </a:b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.焦虑;忧虑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.使恼怒;打扰→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.恼怒的;生气的→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令人恼怒的;令人生气的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928345" y="141905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register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978389" y="1419054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registration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928345" y="1847682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214757" y="1847682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85469" y="270493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nationality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571551" y="270493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643385" y="2704938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928345" y="3562194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143187" y="3562194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designer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28345" y="3990822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4071617" y="3990822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formally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7357765" y="3990822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856907" y="4848078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anxious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4000179" y="4848078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anxiously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7357765" y="4848078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928345" y="5705334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annoy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714427" y="5705334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annoyed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6929137" y="5705334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annoying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1224735"/>
            <a:ext cx="8316000" cy="4771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get down to 开始认真做　   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习惯于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adapt (oneself) to适应(新情况)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7-1 (2020全国Ⅱ,七选五,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)Studies show that friendlier communication leads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happier workplace.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考查介词。句意：研究表明，更加和睦的沟通能够引起一个更加快乐的工作场所。短语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 to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表示“引起，导致”，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为介词。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7-2 (2020全国Ⅲ,阅读理解D,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)People in Ethiopian highlands have adapted to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(live) at high altitudes(海拔高的高地).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考查非谓语动词。句意：在埃塞俄比亚高原的人们已经适应了居住在海拔高的高地。短语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 to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意为“适应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是介词，后接动名词，故填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4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32735" y="2616200"/>
            <a:ext cx="553085" cy="371475"/>
          </a:xfrm>
          <a:prstGeom prst="rect">
            <a:avLst/>
          </a:prstGeom>
        </p:spPr>
      </p:pic>
      <p:pic>
        <p:nvPicPr>
          <p:cNvPr id="4" name="图片 4" descr="textimage4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100" y="4304665"/>
            <a:ext cx="567690" cy="38163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642038" y="1276495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used to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84518" y="2919569"/>
            <a:ext cx="3642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41642" y="4562326"/>
            <a:ext cx="72327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7962" y="1380471"/>
            <a:ext cx="821537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7-3 (2017课标全国Ⅲ,语法填空,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)Sarah Thomas is looking forward 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challenge of her new A-level course.</a:t>
            </a:r>
            <a:endParaRPr lang="en-US" altLang="zh-CN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考查动词短语。句意：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Sarah Thomas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期待着她新的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级课程的挑战。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forward to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意为“盼望；期待”。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5" descr="textimage4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04576" y="1440327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643200" y="1349835"/>
            <a:ext cx="3642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8122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curious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.好奇的;求知欲强的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I'm curious about everything.(教材P8)我对一切都感到好奇。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was curious to know the people who lived upstairs.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他极想认识住在楼上的人。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Just out of curiosity, she opened the letter.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她只是出于好奇打开了这封信。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was looking at me curiously. 她好奇地看着我。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①be curious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sth.极想做某事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②be curious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感到好奇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③curiosity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.[U]好奇心</a:t>
            </a:r>
            <a:endParaRPr lang="zh-CN" altLang="en-US" dirty="0"/>
          </a:p>
        </p:txBody>
      </p:sp>
      <p:pic>
        <p:nvPicPr>
          <p:cNvPr id="3" name="图片 3" descr="textimage4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2046482"/>
            <a:ext cx="209549" cy="238124"/>
          </a:xfrm>
          <a:prstGeom prst="rect">
            <a:avLst/>
          </a:prstGeom>
        </p:spPr>
      </p:pic>
      <p:pic>
        <p:nvPicPr>
          <p:cNvPr id="4" name="图片 4" descr="textimage4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4665687"/>
            <a:ext cx="247650" cy="247649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14348" y="1132668"/>
            <a:ext cx="1428760" cy="369332"/>
            <a:chOff x="635500" y="1705757"/>
            <a:chExt cx="142876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492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8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矩形 7"/>
          <p:cNvSpPr/>
          <p:nvPr/>
        </p:nvSpPr>
        <p:spPr>
          <a:xfrm>
            <a:off x="2143108" y="5062392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143108" y="5491020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888748"/>
            <a:ext cx="8316000" cy="5678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curiosity出于好奇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.好奇地=with curiosity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8-1 (2020天津,阅读理解D,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)She was curious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how the experts did it.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考查固定搭配。句意：她好奇专家是如何做到的。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curious about...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“对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感到好奇”。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8-2 (2020浙江1月,读后续写,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)She lowered her head to watch it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(curious).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考查词性转换。设空处为状语，修饰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watch,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故填副词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curiously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8-3 (2020全国Ⅲ,语法填空,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)Filled with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(curious), the artist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packed his bags and left.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考查词性转换。句意：（心中）充满了好奇，这位画家收拾好行囊就出发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了。设空处是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的宾语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要用名词形式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curiosity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4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727" y="2242052"/>
            <a:ext cx="609600" cy="4095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912721" y="868753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of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856590" y="1297381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curiously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571498" y="2146872"/>
            <a:ext cx="69762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43134" y="3411553"/>
            <a:ext cx="104387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curiously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99994" y="4697437"/>
            <a:ext cx="99257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curiosity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图片 4" descr="textimage4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18824" y="3546849"/>
            <a:ext cx="609600" cy="409574"/>
          </a:xfrm>
          <a:prstGeom prst="rect">
            <a:avLst/>
          </a:prstGeom>
        </p:spPr>
      </p:pic>
      <p:pic>
        <p:nvPicPr>
          <p:cNvPr id="13" name="图片 5" descr="textimage4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948" y="4776640"/>
            <a:ext cx="609600" cy="409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2910" y="1236327"/>
            <a:ext cx="792961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8-4 (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 was curious 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(know) what gift nature was about to give 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him.</a:t>
            </a:r>
            <a:endParaRPr lang="en-US" altLang="zh-CN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考查动词不定式。句意：他极想知道大自然会给他什么礼物。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curious to do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意为“极想做某事”。</a:t>
            </a:r>
            <a:endParaRPr lang="zh-CN" altLang="en-US" dirty="0"/>
          </a:p>
        </p:txBody>
      </p:sp>
      <p:pic>
        <p:nvPicPr>
          <p:cNvPr id="5" name="图片 6" descr="textimage5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2976" y="1348567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428992" y="1205691"/>
            <a:ext cx="93487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know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867545"/>
            <a:ext cx="8316000" cy="60133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find+宾语+宾语补足语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found most of my classmates and teachers friendly and helpful.(教材P4) 我觉得我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的大多数同学和老师很友好且乐于助人。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found it difficult to learn English.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他发现学英语很难。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 he woke up, he found himself in hospital.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当他醒来时,他发现自己在医院里。(表示状态)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found a number of people already lining up there.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我发现很多人已经在那里排队了。(表示主动或正在进行)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man found his hometown much changed.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这个人发现他的家乡有了很大的变化。(表示被动或完成)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5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2689458"/>
            <a:ext cx="209549" cy="238124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642593" y="1276178"/>
            <a:ext cx="1579046" cy="369332"/>
            <a:chOff x="635500" y="1705757"/>
            <a:chExt cx="1579046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1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图片 5" descr="textimage6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5865" y="877021"/>
            <a:ext cx="1588817" cy="3277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3946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①在“find+宾语+宾语补足语”的结构中,宾语通常为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或代词,宾语补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足语可由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、名词、副词、介词短语、不定式(短语)、现在分词(短语)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或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充当。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②当不定式短语、现在分词短语或从句作宾语时,为了保持句子的结构平衡,通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常用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作形式宾语,而将真正的宾语放在宾补后面。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③若“find+宾语+宾语补足语”结构变为被动形式,则原来的宾语变为主语,宾语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补足语变为主语补足语。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5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1529545"/>
            <a:ext cx="247650" cy="24765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215074" y="184863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714480" y="227726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000100" y="270620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过去分词（短语）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571604" y="356346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114773"/>
            <a:ext cx="8316000" cy="55822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(2020天津,阅读理解A,</a:t>
            </a:r>
            <a:r>
              <a:rPr lang="zh-CN" altLang="en-US" sz="2100" kern="0" spc="2698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)And you might find it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(relax) to bring your small kid to a half-hour Story Time while you sit quietly in a corner with a good book.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考查形容词作宾语补足语。句意：并且，你也许会发现，带你年幼的孩子去参加半小时的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Story Time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的同时，你安静地坐在角落里读一本好书是令人放松的。该句中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作形式宾语，真正的宾语是后面的动词不定式短语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bring...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，所以此处应填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，意为“令人放松的”。</a:t>
            </a:r>
            <a:endParaRPr lang="zh-CN" altLang="en-US" dirty="0"/>
          </a:p>
          <a:p>
            <a:pPr marL="0" indent="0" eaLnBrk="0" latinLnBrk="1" hangingPunct="0">
              <a:lnSpc>
                <a:spcPct val="13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(2020 天津,阅读理解A,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)While libraries still loan out(出借)books, you'll </a:t>
            </a:r>
            <a:endParaRPr lang="zh-CN" altLang="en-US" dirty="0"/>
          </a:p>
          <a:p>
            <a:pPr marL="0" indent="0" eaLnBrk="0" latinLnBrk="1" hangingPunc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find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easier to get a copy of whatever you're looking for, thanks to a co-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operative(合作的) network of area libraries.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3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作形式宾语。句意：虽然图书馆仍然出借图书，但你会发现，由于区域图书馆的合作网络，你可以更容易地得到你正在找的任何一本图书。分析句子可知此处为“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＋形式宾语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(it)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＋宾语补足语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(easier)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＋真正宾语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不定式短语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get...)”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结构。故填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6" name="图片 4" descr="textimage5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740" y="728980"/>
            <a:ext cx="1083310" cy="36576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856933" y="1451968"/>
            <a:ext cx="94128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relaxing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56339" y="4340247"/>
            <a:ext cx="31290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图片 3" descr="textimage5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0851" y="1561930"/>
            <a:ext cx="609600" cy="409574"/>
          </a:xfrm>
          <a:prstGeom prst="rect">
            <a:avLst/>
          </a:prstGeom>
        </p:spPr>
      </p:pic>
      <p:pic>
        <p:nvPicPr>
          <p:cNvPr id="10" name="图片 4" descr="textimage55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18" y="4100364"/>
            <a:ext cx="600075" cy="390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4348" y="1205691"/>
            <a:ext cx="821537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(2018 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完形填空改编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)When the car's owner John Anderson and his </a:t>
            </a:r>
            <a:endParaRPr lang="en-US" altLang="zh-CN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colleague(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同事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Carol Lawrence returned to the car, they were shocked to find two </a:t>
            </a:r>
            <a:br>
              <a:rPr lang="en-US" dirty="0" smtClean="0"/>
            </a:b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policemen 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(stand) next to it.</a:t>
            </a:r>
            <a:endParaRPr lang="en-US" altLang="zh-CN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考查现在分词作宾语补足语。句意：当车主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Anderson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和他的同事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Carol Lawrence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回到车那里时，他们非常震惊地发现两个警察正站在车旁边。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sb. doing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发现某人正在做某事。故填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/>
          </a:p>
        </p:txBody>
      </p:sp>
      <p:sp>
        <p:nvSpPr>
          <p:cNvPr id="5" name="矩形 4"/>
          <p:cNvSpPr/>
          <p:nvPr/>
        </p:nvSpPr>
        <p:spPr>
          <a:xfrm>
            <a:off x="1857356" y="2055182"/>
            <a:ext cx="96693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standing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 descr="textimage5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14744" y="1277129"/>
            <a:ext cx="609600" cy="409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18671"/>
            <a:ext cx="8316000" cy="59877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 either...or...要么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要么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If I'm not in class, I'm either in the library or in the computer lab.(教材P8)如果我不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上课,我要么在图书馆,要么在计算机实验室。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Either you or he is to go to the laboratory.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不是你就是他要到实验室去。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Neither he nor his children like staying at home on weekends.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他和他的孩子们都不喜欢周末待在家里。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意为“要么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要么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;不是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就是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;或者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或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者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”,常用来连接两个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。若连接两个主语,其谓语动词应与最近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的一个主语在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上保持一致,即“就近原则”。有类似用法的还有nei-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ther...nor...、not only...but also...、not...but...、...or...、there be句型等。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5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2303256"/>
            <a:ext cx="209549" cy="238124"/>
          </a:xfrm>
          <a:prstGeom prst="rect">
            <a:avLst/>
          </a:prstGeom>
        </p:spPr>
      </p:pic>
      <p:pic>
        <p:nvPicPr>
          <p:cNvPr id="4" name="图片 4" descr="textimage5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4485133"/>
            <a:ext cx="247650" cy="247649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78376" y="957972"/>
            <a:ext cx="1579046" cy="369332"/>
            <a:chOff x="635500" y="1705757"/>
            <a:chExt cx="1579046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2|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矩形 7"/>
          <p:cNvSpPr/>
          <p:nvPr/>
        </p:nvSpPr>
        <p:spPr>
          <a:xfrm>
            <a:off x="1071538" y="4828400"/>
            <a:ext cx="1223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either...or...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357554" y="525702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平行结构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143108" y="568565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人称和数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1152980"/>
            <a:ext cx="8316000" cy="5114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.惊吓的;害怕的→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 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.引起恐惧的;令人恐惧的→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.使惊吓;使惊恐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 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.印象;感想→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.使钦佩;给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留下深刻的好印象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留下印象;引人注目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  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.集中(注意力);聚精会神→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   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.专心;专注;集中;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聚集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.探索;勘探→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.探险者;勘探者→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勘探;勘查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　　          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.信心;信任→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.自信的;有把握的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   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.组织;团体;机构→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.组织;筹备;安排;组建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.组建;成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立→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.(活动等的)组织者;筹备者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.改进;改善→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      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.改善;改进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785152" y="1132985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frightened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999862" y="1132985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frightening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3714" y="1561613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frighten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85152" y="1990241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499796" y="1990241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856590" y="290711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428622" y="2919569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999466" y="3704753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explore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4071300" y="3776508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explorer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000258" y="3705070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exploration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928028" y="4562326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3714110" y="4562326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928028" y="4990954"/>
            <a:ext cx="1321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4285614" y="4990954"/>
            <a:ext cx="962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organise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102766" y="5419582"/>
            <a:ext cx="1039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organiser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928028" y="5848210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4071300" y="5848210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99400" y="676168"/>
            <a:ext cx="8316000" cy="60540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(2020全国Ⅰ,阅读理解C,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)As the author explains, this is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travel nor a history book, or even a piece of reportage(报告文学).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考查连词。句意：正如作者解释的那样，这既不是一本旅游书，也不是一本历史书，更不是一篇报告文学。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neither...nor...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意为“既不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(2019课标全国Ⅱ,七选五,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)Without motivation you can neither set a goal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reach it.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考查连词。句意：没有动力，你既不能设定目标，也不能实现它。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neither...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意为“既不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(2018江苏,完形填空,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 had also given me a choice,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leave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 page blank or to keep writing the story with hope.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考查连词。句意：它也给了我一个选择，要么让那一页空白，要么带着希望继续写这个故事。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either...or...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意为“要么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，连接的不定式短语为并列成分，作同位语。</a:t>
            </a:r>
            <a:endParaRPr lang="zh-CN" altLang="en-US" dirty="0"/>
          </a:p>
        </p:txBody>
      </p:sp>
      <p:pic>
        <p:nvPicPr>
          <p:cNvPr id="3" name="图片 3" descr="textimage5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8020" y="1221740"/>
            <a:ext cx="511810" cy="344170"/>
          </a:xfrm>
          <a:prstGeom prst="rect">
            <a:avLst/>
          </a:prstGeom>
        </p:spPr>
      </p:pic>
      <p:pic>
        <p:nvPicPr>
          <p:cNvPr id="4" name="图片 4" descr="textimage6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530" y="2917190"/>
            <a:ext cx="540385" cy="363220"/>
          </a:xfrm>
          <a:prstGeom prst="rect">
            <a:avLst/>
          </a:prstGeom>
        </p:spPr>
      </p:pic>
      <p:pic>
        <p:nvPicPr>
          <p:cNvPr id="5" name="图片 5" descr="textimage6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56560" y="4655185"/>
            <a:ext cx="505460" cy="33972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883119" y="1077036"/>
            <a:ext cx="82586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neither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9500" y="3227941"/>
            <a:ext cx="49244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65978" y="4513825"/>
            <a:ext cx="71045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5561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句子成分和基本句型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一、句子成分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构成句子的各个部分称为句子成分。句子成分有主要成分与次要成分之分。主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要成分是主语(The Subject)和谓语(The Verb),次要成分有表语(The Predicative)、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宾语(The Object)、定语(The Attribute)、状语(The Adverbial)、补足语(The Com-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plement)和同位语(The Appositive)。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(一)主语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students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are playing volleyball now.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read in the sun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is bad for your eyes.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 we are going to have an English test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has not been decided.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Smoking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does harm to the health. 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</p:txBody>
      </p:sp>
      <p:pic>
        <p:nvPicPr>
          <p:cNvPr id="3" name="图片 4" descr="textimage84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500430" y="952955"/>
            <a:ext cx="1571636" cy="324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290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主语表示句子所要说明或描述的人或事物,一般为名词(短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语)、代词、数词、动名词(短语)、不定式(短语)或 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(二)谓语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may keep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book for two weeks at most.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didn't listen to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my advice.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谓语说明或描述主语的行为动作或所处的状态,由动词或②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充当。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215074" y="227726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从句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929454" y="484902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动词短语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09470"/>
            <a:ext cx="8316000" cy="51406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(三)表语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I'm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 astronaut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looks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pale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job is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teaching English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表语说明主语的身份、特征或状态,在③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(be、become、get、look、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grow、turn、seem等)之后,可以由④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、代词、形容词、不定式(短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语)、动名词(短语)、介词短语及从句充当。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(四)宾语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wrote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play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786314" y="3561243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系动词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429124" y="398987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27962" y="740432"/>
            <a:ext cx="8316000" cy="60413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enjoys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living in China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insists on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finishing the task ahead of time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宾语表示动作的对象、行为的承受者或动作的结果,一般位于⑤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后面。宾语有单宾语、双宾语、复合宾语等。双宾语又分为直接宾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语和间接宾语。复合宾语为“宾语+宾语补足语”。宾语可以由名词(短语)、代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词、数词、名词化的形容词、不定式(短语)、动名词(短语)、从句等充当。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(五)宾语补足语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New technologies make life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easy and convenient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有些及物动词除有一个宾语外,还要有一个宾语补足语,才能使句子的意义完整。宾语补足语可由名词、⑦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、副词、不定式(短语)、分词(短语)或介词(短语)等充当。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714506" y="206263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及物动词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56590" y="249125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介词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925439" y="592059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100947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一般结构:及物动词(如make、see、find等)+宾语+宾语补足语。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注意:“make/see/find/...sb. do sth.”结构变为被动形式时,不定式符号to要还原。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was seen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enter the classroom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(六)定语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black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bike is mine.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made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paper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flowers.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boy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the classroom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is Jack.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Our monitor is always the first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enter the classroom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修饰名词或代词的词、短语或从句称为定语。定语就其与被修饰词的位置来看,</a:t>
            </a:r>
            <a:b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可分为前置定语和后置定语。可以充当前置定语的有形容词、代词、数词、名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296490"/>
            <a:ext cx="8316000" cy="46484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词、名词所有格、现在分词、过去分词等;可以充当后置定语的有形容词、副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词、介词短语、不定式(短语)、现在分词、过去分词、从句等。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(七)状语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knows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lot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is lying in bed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thinking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 I was young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I often listened to the radio.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修饰动词、形容词、副词或整个句子,说明动作或状态特征的句子成分称为状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语。充当状语的有副词、介词短语、不定式、⑧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、过去分词、形容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词、⑨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等。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5572132" y="520621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现在分词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643042" y="563484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从句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37715"/>
            <a:ext cx="8316000" cy="51534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(八)同位语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 have two children,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boy and a girl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news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 he had passed the exam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delighted his mother.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同位语通常位于名词或代词之后,对该词作进一步解释说明。可以作同位语的有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⑩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、代词、数词、</a:t>
            </a:r>
            <a:r>
              <a:rPr lang="zh-CN" altLang="en-US" sz="1510" kern="0" spc="51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二、八种基本句型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(一)主语+不及物动词(S+V)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car won't start.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laughed.</a:t>
            </a:r>
            <a:endParaRPr lang="zh-CN" altLang="en-US" dirty="0"/>
          </a:p>
        </p:txBody>
      </p:sp>
      <p:pic>
        <p:nvPicPr>
          <p:cNvPr id="3" name="图片 3" descr="textimage6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43306" y="3632681"/>
            <a:ext cx="257174" cy="25717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42976" y="356124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214810" y="3482040"/>
            <a:ext cx="64633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从句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847483"/>
            <a:ext cx="8566908" cy="52190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此类句子有一个共同特点:句子的谓语动词都能表达完整的意思,都是</a:t>
            </a:r>
            <a:r>
              <a:rPr lang="zh-CN" altLang="en-US" sz="1510" kern="0" spc="51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      　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(二)主语+系动词+表语(S+P)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flowers smell sweet.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Tom looks thin.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一些系动词单独作谓语时不能表达一个完整的意思,需要接上表明主语身份或状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态的</a:t>
            </a:r>
            <a:r>
              <a:rPr lang="zh-CN" altLang="en-US" sz="1510" kern="0" spc="51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构成复合谓语。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(三)主语+谓语(及物动词)+宾语(S+V+O)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ate what was left over. </a:t>
            </a:r>
            <a:endParaRPr lang="zh-CN" altLang="en-US" dirty="0"/>
          </a:p>
        </p:txBody>
      </p:sp>
      <p:pic>
        <p:nvPicPr>
          <p:cNvPr id="3" name="图片 3" descr="textimage6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36192" y="1305811"/>
            <a:ext cx="257175" cy="257175"/>
          </a:xfrm>
          <a:prstGeom prst="rect">
            <a:avLst/>
          </a:prstGeom>
        </p:spPr>
      </p:pic>
      <p:pic>
        <p:nvPicPr>
          <p:cNvPr id="4" name="图片 4" descr="textimage6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534" y="4305151"/>
            <a:ext cx="257174" cy="2571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428252" y="1133302"/>
            <a:ext cx="13388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不及物动词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56022" y="4197371"/>
            <a:ext cx="64633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865960"/>
            <a:ext cx="8316000" cy="5634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hates spiders.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admitted that he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made a mistake.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此类谓语动词都有实际意义,都是由主语产生的动作,但后面必须加一个</a:t>
            </a:r>
            <a:r>
              <a:rPr lang="zh-CN" altLang="en-US" sz="1510" kern="0" spc="51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   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,即动作的承受者。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(四)主语+谓语(及物动词)+间接宾语+直接宾语(S+V+IO+DO)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cooked her husband a delicious meal.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=She cooked a delicious meal for her husband.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有些动词可以有两个宾语。通常情况下间接宾语(多指人)在前,直接宾语(多指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物)在后;有时也可把间接宾语置于直接宾语后,此时间接宾语前需加介词</a:t>
            </a:r>
            <a:r>
              <a:rPr lang="zh-CN" altLang="en-US" sz="1510" kern="0" spc="51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  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或</a:t>
            </a:r>
            <a:endParaRPr lang="en-US" altLang="zh-CN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to。 </a:t>
            </a:r>
            <a:endParaRPr lang="zh-CN" altLang="en-US" dirty="0"/>
          </a:p>
        </p:txBody>
      </p:sp>
      <p:pic>
        <p:nvPicPr>
          <p:cNvPr id="3" name="图片 3" descr="textimage6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31935" y="2259020"/>
            <a:ext cx="257175" cy="257175"/>
          </a:xfrm>
          <a:prstGeom prst="rect">
            <a:avLst/>
          </a:prstGeom>
        </p:spPr>
      </p:pic>
      <p:pic>
        <p:nvPicPr>
          <p:cNvPr id="4" name="图片 4" descr="textimage7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5072" y="5589450"/>
            <a:ext cx="257175" cy="2571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785759" y="2060728"/>
            <a:ext cx="64633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28635" y="5481670"/>
            <a:ext cx="45397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2132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.好奇的;求知欲强的→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.好奇地;令人不解地→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.好奇心;珍品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  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.性格;个性→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.个人的;私人的→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.人;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个人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.修改;修订;复习→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.修改;修订;复习;温习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142976" y="142000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curious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786314" y="1420005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curiously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85786" y="1848633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curiosity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071538" y="2277261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786182" y="2277261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7129367" y="2277261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214414" y="3134517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786314" y="3122375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224735"/>
            <a:ext cx="8316000" cy="46643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(五)主语+谓语(及物动词)+宾语+宾语补足语(S+V+O+C)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They made her happy.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kept us waiting for her answer for over a week.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句子谓语为及物动词,有时只跟一个宾语不能表达完整意思,需要用宾语补足语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对宾语进行补充说明。宾语补足语可以由名词、</a:t>
            </a:r>
            <a:r>
              <a:rPr lang="zh-CN" altLang="en-US" sz="1510" kern="0" spc="51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、副词、介词短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语、不定式(短语)和分词(短语)等充当。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(六)主语+谓语(不及物动词)+状语(S+V+A)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children stayed in the room.</a:t>
            </a:r>
            <a:endParaRPr lang="zh-CN" altLang="en-US" dirty="0"/>
          </a:p>
        </p:txBody>
      </p:sp>
      <p:pic>
        <p:nvPicPr>
          <p:cNvPr id="3" name="图片 3" descr="textimage7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29256" y="3847946"/>
            <a:ext cx="257175" cy="2571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929322" y="3705070"/>
            <a:ext cx="87716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152980"/>
            <a:ext cx="8316000" cy="46612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John has gone to buy books.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句子谓语为不及物动词,需要跟状语对谓语动词进行补充说明或限定。状语常常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是副词、介词短语、非谓语动词等。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(七)主语+谓语(及物动词)+宾语+状语(S+V+O+A)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know us very well.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put the dish here.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句子谓语为及物动词,跟宾语后句意还不完整,需要跟状语进行补充说明或限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定。状语常常是副词、介词短语、非谓语动词等。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81225"/>
            <a:ext cx="8316000" cy="51278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(八)There be...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is a book on the table.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are some apples and a pear in the bowl.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was a sports meeting in our school yesterday.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be后面的名词是句子的主语,属倒装结构,其中be动词可以替换为live、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lie、stand、exist、appear等。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注意:(1)在There be句型中,be的单复数与离它最</a:t>
            </a:r>
            <a:r>
              <a:rPr lang="zh-CN" altLang="en-US" sz="1510" kern="0" spc="51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的名词的单复数保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持一致,并且There be句型有不同的时态。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(2)There be表示“存在;有”。这里的there没有实际意义, 不可与副词there(那里)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混淆。</a:t>
            </a:r>
            <a:endParaRPr lang="zh-CN" altLang="en-US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图片 3" descr="textimage7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57818" y="4561692"/>
            <a:ext cx="257175" cy="2571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929322" y="4411051"/>
            <a:ext cx="41549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近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8612" y="1562564"/>
            <a:ext cx="8286792" cy="4482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写出下列句子的主语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1.(2020天津,阅读理解B,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deep,gentle voice helped calm the nervous girl.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20"/>
              </a:spcBef>
            </a:pP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2.(2019课标全国Ⅰ,阅读理解A,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deadlines and what you need to apply 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depend on the program.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3.(2019课标全国Ⅰ,阅读理解B,</a:t>
            </a:r>
            <a:r>
              <a:rPr lang="zh-CN" altLang="en-US" sz="2000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)Learning English as a second language can </a:t>
            </a:r>
            <a:endParaRPr lang="en-US" altLang="zh-CN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a painful experience.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endParaRPr lang="zh-CN" altLang="en-US" dirty="0"/>
          </a:p>
        </p:txBody>
      </p:sp>
      <p:pic>
        <p:nvPicPr>
          <p:cNvPr id="5" name="图片 3" descr="textimage6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0034" y="1134253"/>
            <a:ext cx="1495425" cy="504825"/>
          </a:xfrm>
          <a:prstGeom prst="rect">
            <a:avLst/>
          </a:prstGeom>
        </p:spPr>
      </p:pic>
      <p:pic>
        <p:nvPicPr>
          <p:cNvPr id="6" name="图片 4" descr="textimage6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634" y="2128414"/>
            <a:ext cx="609600" cy="409574"/>
          </a:xfrm>
          <a:prstGeom prst="rect">
            <a:avLst/>
          </a:prstGeom>
        </p:spPr>
      </p:pic>
      <p:pic>
        <p:nvPicPr>
          <p:cNvPr id="7" name="图片 5" descr="textimage64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770" y="3102610"/>
            <a:ext cx="513080" cy="344805"/>
          </a:xfrm>
          <a:prstGeom prst="rect">
            <a:avLst/>
          </a:prstGeom>
        </p:spPr>
      </p:pic>
      <p:pic>
        <p:nvPicPr>
          <p:cNvPr id="8" name="图片 6" descr="textimage65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9315" y="4374515"/>
            <a:ext cx="598170" cy="40195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71472" y="2491575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deep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gentle voice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00034" y="3848897"/>
            <a:ext cx="4076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deadlines and what you need to apply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71472" y="5134781"/>
            <a:ext cx="3781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English as a second language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296490"/>
            <a:ext cx="8316000" cy="48177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4.(2019课标全国Ⅱ,语法填空,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)Her years of hard work have finally been ac-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knowledged after a customer nominated(提名)her to be Cheshire's Woman Of The </a:t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Year.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5.(2018课标全国Ⅰ,阅读理解C,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)Languages have been coming and going for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thousands of years...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写出下列句子的谓语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6.(2020全国Ⅱ,阅读理解B,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)Some parents will buy any high-tech toy if they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think it will help their child.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</p:txBody>
      </p:sp>
      <p:pic>
        <p:nvPicPr>
          <p:cNvPr id="3" name="图片 3" descr="textimage7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29025" y="3154680"/>
            <a:ext cx="472440" cy="317500"/>
          </a:xfrm>
          <a:prstGeom prst="rect">
            <a:avLst/>
          </a:prstGeom>
        </p:spPr>
      </p:pic>
      <p:pic>
        <p:nvPicPr>
          <p:cNvPr id="4" name="图片 4" descr="textimage7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8489" y="4827429"/>
            <a:ext cx="600075" cy="390524"/>
          </a:xfrm>
          <a:prstGeom prst="rect">
            <a:avLst/>
          </a:prstGeom>
        </p:spPr>
      </p:pic>
      <p:pic>
        <p:nvPicPr>
          <p:cNvPr id="6" name="图片 4" descr="textimage7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120" y="1386840"/>
            <a:ext cx="540385" cy="35179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42593" y="2562379"/>
            <a:ext cx="3397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years of hard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work;a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customer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42593" y="3919701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42593" y="5634213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buy;think;will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help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09470"/>
            <a:ext cx="8316000" cy="53170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7.(2019课标全国Ⅱ,阅读理解A,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)This is an excellent fantasy novel from one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 the best storytellers around.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8.(2018课标全国Ⅲ,阅读理解A,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)For just a small donation you can take a tour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 our garden guide.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写出下列句子的表语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9.(2020全国Ⅱ,完形填空,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 was just after sunrise on a June morning.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2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10.(2019课标全国Ⅰ,短文改错,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 became interested in playing football thanks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a small accident.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</p:txBody>
      </p:sp>
      <p:pic>
        <p:nvPicPr>
          <p:cNvPr id="3" name="图片 3" descr="textimage7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13480" y="2475230"/>
            <a:ext cx="525145" cy="353060"/>
          </a:xfrm>
          <a:prstGeom prst="rect">
            <a:avLst/>
          </a:prstGeom>
        </p:spPr>
      </p:pic>
      <p:pic>
        <p:nvPicPr>
          <p:cNvPr id="4" name="图片 4" descr="textimage7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980" y="4227195"/>
            <a:ext cx="546100" cy="367030"/>
          </a:xfrm>
          <a:prstGeom prst="rect">
            <a:avLst/>
          </a:prstGeom>
        </p:spPr>
      </p:pic>
      <p:pic>
        <p:nvPicPr>
          <p:cNvPr id="5" name="图片 5" descr="textimage7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90925" y="5151120"/>
            <a:ext cx="525145" cy="353060"/>
          </a:xfrm>
          <a:prstGeom prst="rect">
            <a:avLst/>
          </a:prstGeom>
        </p:spPr>
      </p:pic>
      <p:pic>
        <p:nvPicPr>
          <p:cNvPr id="7" name="图片 5" descr="textimage7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42672" y="1132668"/>
            <a:ext cx="609600" cy="40957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714031" y="1989924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14031" y="3275808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take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42593" y="4561692"/>
            <a:ext cx="3089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sunrise on a June morning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42593" y="5919014"/>
            <a:ext cx="2845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 in playing football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09470"/>
            <a:ext cx="8316000" cy="52793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11.(2019课标全国Ⅱ,七选五,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)Another way of setting realistic goals is to ana-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lyze your short and long term objectives, keeping in mind your beliefs, values and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strengths.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写出下列句子的宾语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12.(2020全国Ⅲ,完形填空,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)As a businesswoman,I care deeply about my cus-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tomers.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13.(2018课标全国Ⅱ,阅读理解C,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report data shows that pleasure reading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levels for younger children, ages 2—8, remain largely the same.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</a:t>
            </a:r>
            <a:endParaRPr lang="en-US" altLang="zh-CN" sz="1815" u="sng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 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endParaRPr lang="zh-CN" altLang="en-US" dirty="0"/>
          </a:p>
        </p:txBody>
      </p:sp>
      <p:pic>
        <p:nvPicPr>
          <p:cNvPr id="3" name="图片 3" descr="textimage8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1769" y="3204053"/>
            <a:ext cx="609600" cy="409574"/>
          </a:xfrm>
          <a:prstGeom prst="rect">
            <a:avLst/>
          </a:prstGeom>
        </p:spPr>
      </p:pic>
      <p:pic>
        <p:nvPicPr>
          <p:cNvPr id="4" name="图片 4" descr="textimage8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350" y="4561840"/>
            <a:ext cx="567055" cy="381000"/>
          </a:xfrm>
          <a:prstGeom prst="rect">
            <a:avLst/>
          </a:prstGeom>
        </p:spPr>
      </p:pic>
      <p:pic>
        <p:nvPicPr>
          <p:cNvPr id="6" name="图片 6" descr="textimage8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8365" y="1117600"/>
            <a:ext cx="525145" cy="35306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42593" y="2347114"/>
            <a:ext cx="4461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analyze your short and long term objectives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42593" y="4133064"/>
            <a:ext cx="3159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businesswoman;my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customers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42593" y="5418948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pleasure reading levels for younger children, ages 2—8, remain largely the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42593" y="5847576"/>
            <a:ext cx="2294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same;younger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children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775478"/>
            <a:ext cx="8316000" cy="57465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写出下列句子的宾语补足语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14.(2020浙江,完形填空,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)Obviously, Don had somehow made the vehicle move.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15.(2019天津,阅读理解D,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 war injury has made his left hand stop function-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ing,and he has often been in prison.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16.(2018课标全国Ⅲ,阅读理解D,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)What made Georgia agree to sell some of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 objects?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写出下列句子的定语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17.(2020全国Ⅲ,七选五,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 housewarming party is a special party to be held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 someone buys or moves into a new apartment or house.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</p:txBody>
      </p:sp>
      <p:pic>
        <p:nvPicPr>
          <p:cNvPr id="3" name="图片 3" descr="textimage8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37757" y="2184243"/>
            <a:ext cx="609600" cy="409574"/>
          </a:xfrm>
          <a:prstGeom prst="rect">
            <a:avLst/>
          </a:prstGeom>
        </p:spPr>
      </p:pic>
      <p:pic>
        <p:nvPicPr>
          <p:cNvPr id="4" name="图片 4" descr="textimage8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28957" y="3513226"/>
            <a:ext cx="609600" cy="409574"/>
          </a:xfrm>
          <a:prstGeom prst="rect">
            <a:avLst/>
          </a:prstGeom>
        </p:spPr>
      </p:pic>
      <p:pic>
        <p:nvPicPr>
          <p:cNvPr id="5" name="图片 5" descr="textimage8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369" y="5278210"/>
            <a:ext cx="600075" cy="390524"/>
          </a:xfrm>
          <a:prstGeom prst="rect">
            <a:avLst/>
          </a:prstGeom>
        </p:spPr>
      </p:pic>
      <p:pic>
        <p:nvPicPr>
          <p:cNvPr id="6" name="图片 5" descr="textimage8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33395" y="1321435"/>
            <a:ext cx="511175" cy="34353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14031" y="1632734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714031" y="2990056"/>
            <a:ext cx="1691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 functioning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42593" y="4275940"/>
            <a:ext cx="3159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 to sell some of her objects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42593" y="5990452"/>
            <a:ext cx="4172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housewarming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held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0947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18.(2019天津,阅读表达,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)One card from a student stood out to him.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2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19.(2019课标全国Ⅲ,语法填空,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)They were well trained by their masters who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had great experience with caring for these animals.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写出下列句子的状语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20.(2020北京,语法填空A,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)Until I joined her class, I hadn't believed in my a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bility as a writer.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 (2019浙江,完形填空,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)Usually, the stranger the idea is, the more it gets no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ticed.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</p:txBody>
      </p:sp>
      <p:pic>
        <p:nvPicPr>
          <p:cNvPr id="3" name="图片 3" descr="textimage8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1369" y="1050790"/>
            <a:ext cx="609600" cy="409574"/>
          </a:xfrm>
          <a:prstGeom prst="rect">
            <a:avLst/>
          </a:prstGeom>
        </p:spPr>
      </p:pic>
      <p:pic>
        <p:nvPicPr>
          <p:cNvPr id="4" name="图片 4" descr="textimage8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2570" y="1959118"/>
            <a:ext cx="600075" cy="390524"/>
          </a:xfrm>
          <a:prstGeom prst="rect">
            <a:avLst/>
          </a:prstGeom>
        </p:spPr>
      </p:pic>
      <p:pic>
        <p:nvPicPr>
          <p:cNvPr id="5" name="图片 5" descr="textimage89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7757" y="3708527"/>
            <a:ext cx="609600" cy="409574"/>
          </a:xfrm>
          <a:prstGeom prst="rect">
            <a:avLst/>
          </a:prstGeom>
        </p:spPr>
      </p:pic>
      <p:pic>
        <p:nvPicPr>
          <p:cNvPr id="6" name="图片 6" descr="textimage9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970" y="5036183"/>
            <a:ext cx="600075" cy="39052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14031" y="1418103"/>
            <a:ext cx="1518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a student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42593" y="2775425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their;who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had great experience with caring for these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animals;great;these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14031" y="4489937"/>
            <a:ext cx="228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 I joined her class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42593" y="5775821"/>
            <a:ext cx="3044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Usually;the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stranger the idea is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29649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22.(2018课标全国Ⅱ,阅读理解A改编,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)Before choices are finalised, parents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will be asked to sign to confirm their child's choices.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写出下面句子的同位语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23.(2019浙江,阅读理解A,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)Corrado, a translator for the Army during WWⅡ,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was killed in action in Europe.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指出下列句子的基本句型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24.(2020天津,完形填空,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)Jones got the idea after he had talked with an elderly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lady...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/>
          </a:p>
        </p:txBody>
      </p:sp>
      <p:pic>
        <p:nvPicPr>
          <p:cNvPr id="3" name="图片 3" descr="textimage9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90060" y="1394460"/>
            <a:ext cx="525145" cy="353060"/>
          </a:xfrm>
          <a:prstGeom prst="rect">
            <a:avLst/>
          </a:prstGeom>
        </p:spPr>
      </p:pic>
      <p:pic>
        <p:nvPicPr>
          <p:cNvPr id="4" name="图片 4" descr="textimage9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37757" y="3104121"/>
            <a:ext cx="609600" cy="409574"/>
          </a:xfrm>
          <a:prstGeom prst="rect">
            <a:avLst/>
          </a:prstGeom>
        </p:spPr>
      </p:pic>
      <p:pic>
        <p:nvPicPr>
          <p:cNvPr id="5" name="图片 5" descr="textimage9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1369" y="4870432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42593" y="2205189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choices are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finalised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confirm their child's choices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42593" y="3919701"/>
            <a:ext cx="3848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translator for the Army during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WWⅡ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42593" y="5777723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SVOA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8122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交换生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演讲厅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在校园里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(美国)高中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终于;最终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留下好印象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集中精力于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不打扰;不惊动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(美国)初级中学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交朋友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盼望;期待</a:t>
            </a: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00100" y="1489858"/>
            <a:ext cx="1781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 student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214414" y="1918486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hall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285852" y="2347114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campus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000100" y="2775742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high school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500166" y="3204370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last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28662" y="3632998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an impression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214414" y="4061626"/>
            <a:ext cx="1537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concentrate on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285852" y="4490254"/>
            <a:ext cx="1345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leave...alone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000100" y="4918882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junior high school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357290" y="5347510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friends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214414" y="5776138"/>
            <a:ext cx="1620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forward to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4594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25.(2019江苏,阅读理解D,</a:t>
            </a:r>
            <a:r>
              <a:rPr lang="zh-CN" altLang="en-US" sz="2100" kern="0" spc="2698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house lights faded.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45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26.(2019课标全国Ⅰ,阅读理解D,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 was the queen of the playground.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2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27.(2019课标全国Ⅰ,七选五,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 gives us a great feeling of peace.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2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28.(2019课标全国Ⅱ,阅读理解B,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)She may just need a little persuading.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2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29.(2019课标全国Ⅱ,阅读理解D改编,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)There is no graded homework.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2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</p:txBody>
      </p:sp>
      <p:pic>
        <p:nvPicPr>
          <p:cNvPr id="3" name="图片 3" descr="textimage9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9512" y="1482700"/>
            <a:ext cx="609600" cy="409574"/>
          </a:xfrm>
          <a:prstGeom prst="rect">
            <a:avLst/>
          </a:prstGeom>
        </p:spPr>
      </p:pic>
      <p:pic>
        <p:nvPicPr>
          <p:cNvPr id="4" name="图片 4" descr="textimage9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050" y="2457450"/>
            <a:ext cx="538480" cy="361950"/>
          </a:xfrm>
          <a:prstGeom prst="rect">
            <a:avLst/>
          </a:prstGeom>
        </p:spPr>
      </p:pic>
      <p:pic>
        <p:nvPicPr>
          <p:cNvPr id="5" name="图片 5" descr="textimage9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415" y="3319582"/>
            <a:ext cx="609600" cy="409574"/>
          </a:xfrm>
          <a:prstGeom prst="rect">
            <a:avLst/>
          </a:prstGeom>
        </p:spPr>
      </p:pic>
      <p:pic>
        <p:nvPicPr>
          <p:cNvPr id="6" name="图片 6" descr="textimage9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105" y="4291330"/>
            <a:ext cx="515620" cy="347345"/>
          </a:xfrm>
          <a:prstGeom prst="rect">
            <a:avLst/>
          </a:prstGeom>
        </p:spPr>
      </p:pic>
      <p:pic>
        <p:nvPicPr>
          <p:cNvPr id="7" name="图片 7" descr="textimage9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61815" y="5205095"/>
            <a:ext cx="511175" cy="34353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14348" y="1920071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14348" y="2777327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714348" y="3706021"/>
            <a:ext cx="1167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 IO DO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85786" y="456327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714348" y="5491971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be...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2649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30.(2019课标全国Ⅲ,阅读理解C,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)This development did not take place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overnight.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31.(2018课标全国Ⅱ,阅读理解A,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)Thursday sees us make the short journey to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Paris...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　　　　　　　    </a:t>
            </a:r>
            <a:endParaRPr lang="zh-CN" altLang="en-US" dirty="0"/>
          </a:p>
        </p:txBody>
      </p:sp>
      <p:pic>
        <p:nvPicPr>
          <p:cNvPr id="3" name="图片 3" descr="textimage10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56990" y="2887980"/>
            <a:ext cx="540385" cy="351790"/>
          </a:xfrm>
          <a:prstGeom prst="rect">
            <a:avLst/>
          </a:prstGeom>
        </p:spPr>
      </p:pic>
      <p:pic>
        <p:nvPicPr>
          <p:cNvPr id="4" name="图片 8" descr="textimage9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380" y="1562100"/>
            <a:ext cx="504825" cy="33909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14348" y="2420771"/>
            <a:ext cx="616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14348" y="370633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0947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记笔记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教学卡片;识字卡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交换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好奇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计划做某事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忙于做某事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18.registration office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19.student ID card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20.dining hall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21.school adviser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      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22.right now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 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23.next to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500166" y="989475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notes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500166" y="1418103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flash card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142976" y="1846731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exchange...with...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142976" y="2275359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curious about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293334" y="2703987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to do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142976" y="3132615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busy doing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714612" y="3561243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登记处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注册中心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071802" y="398987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学生证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357422" y="4418499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餐厅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食堂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428860" y="4847127"/>
            <a:ext cx="2326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学校咨询师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指导老师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2000232" y="5275755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现在；立刻；马上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2285984" y="5704383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紧挨着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1234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24.at the same time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25.come true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26.give feedback on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 　    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214678" y="142000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同时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928794" y="1836491"/>
            <a:ext cx="2076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梦想等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成真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实现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643174" y="2277261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给出对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的反馈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2022版高中同步疑难破PPT模板</Template>
  <TotalTime>0</TotalTime>
  <Words>27179</Words>
  <Application>WPS 演示</Application>
  <PresentationFormat>自定义</PresentationFormat>
  <Paragraphs>1199</Paragraphs>
  <Slides>71</Slides>
  <Notes>63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71</vt:i4>
      </vt:variant>
    </vt:vector>
  </HeadingPairs>
  <TitlesOfParts>
    <vt:vector size="82" baseType="lpstr">
      <vt:lpstr>Arial</vt:lpstr>
      <vt:lpstr>宋体</vt:lpstr>
      <vt:lpstr>Wingdings</vt:lpstr>
      <vt:lpstr>Times New Roman</vt:lpstr>
      <vt:lpstr>黑体</vt:lpstr>
      <vt:lpstr>Times New Roman</vt:lpstr>
      <vt:lpstr>Calibri</vt:lpstr>
      <vt:lpstr>微软雅黑</vt:lpstr>
      <vt:lpstr>Arial Unicode MS</vt:lpstr>
      <vt:lpstr>Adobe 黑体 Std R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quyixian</cp:lastModifiedBy>
  <cp:revision>161</cp:revision>
  <dcterms:created xsi:type="dcterms:W3CDTF">2021-05-22T09:45:00Z</dcterms:created>
  <dcterms:modified xsi:type="dcterms:W3CDTF">2021-05-23T05:08:04Z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2052-11.1.0.10116</vt:lpwstr>
  </property>
</Properties>
</file>