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17" r:id="rId3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318" r:id="rId23"/>
    <p:sldId id="278" r:id="rId24"/>
    <p:sldId id="279" r:id="rId25"/>
    <p:sldId id="319" r:id="rId26"/>
    <p:sldId id="280" r:id="rId27"/>
    <p:sldId id="281" r:id="rId28"/>
    <p:sldId id="320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321" r:id="rId43"/>
    <p:sldId id="295" r:id="rId44"/>
    <p:sldId id="296" r:id="rId45"/>
    <p:sldId id="297" r:id="rId46"/>
    <p:sldId id="322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23" r:id="rId66"/>
    <p:sldId id="316" r:id="rId67"/>
    <p:sldId id="324" r:id="rId68"/>
  </p:sldIdLst>
  <p:sldSz cx="9144000" cy="684022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78142" autoAdjust="0"/>
  </p:normalViewPr>
  <p:slideViewPr>
    <p:cSldViewPr>
      <p:cViewPr>
        <p:scale>
          <a:sx n="100" d="100"/>
          <a:sy n="100" d="100"/>
        </p:scale>
        <p:origin x="-1356" y="-396"/>
      </p:cViewPr>
      <p:guideLst>
        <p:guide orient="horz" pos="213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1" Type="http://schemas.openxmlformats.org/officeDocument/2006/relationships/tableStyles" Target="tableStyles.xml"/><Relationship Id="rId70" Type="http://schemas.openxmlformats.org/officeDocument/2006/relationships/viewProps" Target="viewProps.xml"/><Relationship Id="rId7" Type="http://schemas.openxmlformats.org/officeDocument/2006/relationships/slide" Target="slides/slide4.xml"/><Relationship Id="rId69" Type="http://schemas.openxmlformats.org/officeDocument/2006/relationships/presProps" Target="presProps.xml"/><Relationship Id="rId68" Type="http://schemas.openxmlformats.org/officeDocument/2006/relationships/slide" Target="slides/slide65.xml"/><Relationship Id="rId67" Type="http://schemas.openxmlformats.org/officeDocument/2006/relationships/slide" Target="slides/slide64.xml"/><Relationship Id="rId66" Type="http://schemas.openxmlformats.org/officeDocument/2006/relationships/slide" Target="slides/slide63.xml"/><Relationship Id="rId65" Type="http://schemas.openxmlformats.org/officeDocument/2006/relationships/slide" Target="slides/slide62.xml"/><Relationship Id="rId64" Type="http://schemas.openxmlformats.org/officeDocument/2006/relationships/slide" Target="slides/slide61.xml"/><Relationship Id="rId63" Type="http://schemas.openxmlformats.org/officeDocument/2006/relationships/slide" Target="slides/slide60.xml"/><Relationship Id="rId62" Type="http://schemas.openxmlformats.org/officeDocument/2006/relationships/slide" Target="slides/slide59.xml"/><Relationship Id="rId61" Type="http://schemas.openxmlformats.org/officeDocument/2006/relationships/slide" Target="slides/slide58.xml"/><Relationship Id="rId60" Type="http://schemas.openxmlformats.org/officeDocument/2006/relationships/slide" Target="slides/slide57.xml"/><Relationship Id="rId6" Type="http://schemas.openxmlformats.org/officeDocument/2006/relationships/slide" Target="slides/slide3.xml"/><Relationship Id="rId59" Type="http://schemas.openxmlformats.org/officeDocument/2006/relationships/slide" Target="slides/slide56.xml"/><Relationship Id="rId58" Type="http://schemas.openxmlformats.org/officeDocument/2006/relationships/slide" Target="slides/slide55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2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E16A1-CD54-44AD-AAEF-7C010026770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C518D-AE7E-41F4-BDAF-13DD522B5C6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7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8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9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0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2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3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4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5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571"/>
            <a:ext cx="9180512" cy="689226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</a:fld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835696" y="251917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zh-CN" sz="2400" b="1" dirty="0" smtClean="0"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UNIT 1</a:t>
            </a:r>
            <a:r>
              <a:rPr lang="zh-CN" altLang="en-US" sz="2400" b="1" dirty="0" smtClean="0"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　</a:t>
            </a:r>
            <a:r>
              <a:rPr lang="en-US" altLang="zh-CN" sz="2400" b="1" dirty="0" smtClean="0"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TEENAGE LIFE</a:t>
            </a:r>
            <a:endParaRPr lang="zh-CN" altLang="en-US" sz="2400" b="1" dirty="0">
              <a:latin typeface="黑体" panose="02010609060101010101" pitchFamily="65" charset="-122"/>
              <a:ea typeface="黑体" panose="02010609060101010101" pitchFamily="65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 txBox="1">
            <a:spLocks noChangeArrowheads="1"/>
          </p:cNvSpPr>
          <p:nvPr/>
        </p:nvSpPr>
        <p:spPr bwMode="auto">
          <a:xfrm>
            <a:off x="1285852" y="206835"/>
            <a:ext cx="3500462" cy="4273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l" eaLnBrk="0" latinLnBrk="1" hangingPunct="0">
              <a:spcBef>
                <a:spcPts val="140"/>
              </a:spcBef>
            </a:pPr>
            <a:r>
              <a:rPr lang="zh-CN" altLang="en-US" sz="2000" b="1" kern="0" dirty="0">
                <a:solidFill>
                  <a:schemeClr val="bg1"/>
                </a:solidFill>
                <a:latin typeface="Times New Roman" panose="02020603050405020304" pitchFamily="65" charset="-122"/>
                <a:ea typeface="黑体" panose="02010609060101010101" pitchFamily="65" charset="-122"/>
              </a:rPr>
              <a:t>第1讲　描述运动的基本概念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pic>
        <p:nvPicPr>
          <p:cNvPr id="2" name="图形 1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-44919" y="0"/>
            <a:ext cx="9225431" cy="7559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1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5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10.jpeg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10.jpeg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7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9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3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3.jpeg"/></Relationships>
</file>

<file path=ppt/slides/_rels/slide3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6.jpeg"/></Relationships>
</file>

<file path=ppt/slides/_rels/slide3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9.jpeg"/></Relationships>
</file>

<file path=ppt/slides/_rels/slide3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3.jpeg"/></Relationships>
</file>

<file path=ppt/slides/_rels/slide3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5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6.jpeg"/></Relationships>
</file>

<file path=ppt/slides/_rels/slide3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10.jpeg"/></Relationships>
</file>

<file path=ppt/slides/_rels/slide3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7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3.jpeg"/></Relationships>
</file>

<file path=ppt/slides/_rels/slide3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8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0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7.jpeg"/></Relationships>
</file>

<file path=ppt/slides/_rels/slide4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3.jpeg"/></Relationships>
</file>

<file path=ppt/slides/_rels/slide4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7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4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5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image" Target="../media/image3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4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8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11.jpeg"/><Relationship Id="rId1" Type="http://schemas.openxmlformats.org/officeDocument/2006/relationships/image" Target="../media/image3.jpeg"/></Relationships>
</file>

<file path=ppt/slides/_rels/slide4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9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5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1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image" Target="../media/image3.jpe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5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7.jpe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0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8.jpeg"/></Relationships>
</file>

<file path=ppt/slides/_rels/slide6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1" Type="http://schemas.openxmlformats.org/officeDocument/2006/relationships/image" Target="../media/image7.jpeg"/></Relationships>
</file>

<file path=ppt/slides/_rels/slide6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9.jpeg"/></Relationships>
</file>

<file path=ppt/slides/_rels/slide6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7.jpeg"/></Relationships>
</file>

<file path=ppt/slides/_rels/slide6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1" Type="http://schemas.openxmlformats.org/officeDocument/2006/relationships/image" Target="../media/image7.jpe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1916988" y="5580509"/>
            <a:ext cx="6111396" cy="656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ctr">
              <a:lnSpc>
                <a:spcPct val="170000"/>
              </a:lnSpc>
              <a:spcBef>
                <a:spcPct val="0"/>
              </a:spcBef>
              <a:defRPr/>
            </a:pPr>
            <a:r>
              <a:rPr lang="zh-CN" altLang="en-US" sz="144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</a:rPr>
              <a:t>高中英语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必修第一册</a:t>
            </a:r>
            <a:r>
              <a:rPr kumimoji="0" lang="en-US" altLang="zh-CN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人教版</a:t>
            </a:r>
            <a:endParaRPr kumimoji="0" lang="zh-CN" altLang="en-US" sz="96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黑体" panose="02010609060101010101" pitchFamily="65" charset="-122"/>
              <a:ea typeface="黑体" panose="02010609060101010101" pitchFamily="65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27265" y="1138375"/>
            <a:ext cx="8316000" cy="51406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4.努力学习并不总是有趣的,但我会为大学或未来的任何其他事情做好准备。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Studying hard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isn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’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 always fun, but I’ll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well prepared for university or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en-US" altLang="zh-CN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	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5.对于你们这一代的青少年来说,被电脑游戏和网络世界吸引并不罕见。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for teenagers of your generation to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attracted to computer games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and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online world.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6.但是在网上花太多的时间是不健康的,并且(让人)很难集中精力在生活中的其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他事情上。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But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is unhealthy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and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to focus on other things in life.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7.为什么不一起讨论一下这个问题呢?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discuss the problem together? 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7285376" y="1633368"/>
            <a:ext cx="14478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whatever 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27328" y="2061996"/>
            <a:ext cx="1960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comes in the future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98766" y="2919252"/>
            <a:ext cx="16658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not unusual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927394" y="4633764"/>
            <a:ext cx="3044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spending too much time online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5630950" y="4562326"/>
            <a:ext cx="2225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makes it very difficult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570204" y="5848210"/>
            <a:ext cx="986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not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368245"/>
            <a:ext cx="8316000" cy="25639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8.我班上有个我喜欢的女孩,但是我太害羞了,不敢和她说话。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There is a girl I like in my class, but I'm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9.所以下次你觉得不想做无聊的、困难的家庭作业或者不想去上课的时候,想想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那些没有接受良好教育机会的孩子吧。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So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 feel like you do not want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do boring,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difficult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homework or go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class, think about the children who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don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’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 have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  　　　　　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4429124" y="1848633"/>
            <a:ext cx="2089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 shy to talk to her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000100" y="3122375"/>
            <a:ext cx="1428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next 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5214942" y="3491707"/>
            <a:ext cx="3377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chance to get a good education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04735" y="774844"/>
            <a:ext cx="8316000" cy="59492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Ⅳ.长难句分析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1.I know that Chinese is a very difficult language, but I hope to be fluent when I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graduate.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分析:本句是由并列连词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连接的并列复合句。第一个分句中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  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引导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宾语从句;第二个分句中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引导时间状语从句。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句意:我知道汉语是一门很难的语言,但我希望我毕业时能达到很流利的程度。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2.I'm a bit worried about keeping up with the other students in my advanced course,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and it'll be quite difficult to get used to all the homework.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分析:本句是并列复合句。句中并列连词and连接两个并列的分句。第一个分句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中keeping up with...为动名词短语作about的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;第二个分句中,it作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后面的动词不定式短语to get used to...作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句意:我有点担心自己在高级课程中能否跟上其他同学,而且适应所有的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家庭作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业是件很难的事情。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213727" y="2112488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7642883" y="2112488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499479" y="2541116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4856801" y="461281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宾语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7682240" y="4612818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形式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主语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856801" y="504144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真正的主语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2071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.If you are one of the lucky ones who can go to a senior high school, you should be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grateful for the opportunity.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分析:该句是一个主从复合句。句中If引导的是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,在该从句中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又含有一个who引导的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,修饰先行词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句意:如果你是能上高中的幸运儿之一,你应该感谢这个机会。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5500694" y="2277261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条件状语从句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428992" y="270620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定语从句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429388" y="2705889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081225"/>
            <a:ext cx="8316000" cy="42646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Ⅴ.必备语法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名词短语、形容词短语和副词短语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请写出下列句子中画线部分属于什么短语及其在句中所作的成分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All work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and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no play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makes Jack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dull boy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(第一、二个短语属于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,在句中由并列连词and连接作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 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;第三个短语属于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,在句中作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2.Going from junior high school to senior high school is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really big challenge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.(画线</a:t>
            </a:r>
            <a:br>
              <a:rPr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短语属于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,在句中作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first week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was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little confusing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.(第一个短语属于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,在句</a:t>
            </a:r>
            <a:br>
              <a:rPr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中作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;第二个短语属于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,在句中作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</a:t>
            </a:r>
            <a:endParaRPr lang="zh-CN" altLang="en-US" dirty="0" smtClean="0"/>
          </a:p>
        </p:txBody>
      </p:sp>
      <p:sp>
        <p:nvSpPr>
          <p:cNvPr id="3" name="矩形 2"/>
          <p:cNvSpPr/>
          <p:nvPr/>
        </p:nvSpPr>
        <p:spPr>
          <a:xfrm>
            <a:off x="3071802" y="2847497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名词短语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7215206" y="2847497"/>
            <a:ext cx="6463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主语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714480" y="3204687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名词短语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4214810" y="3276125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宾语补足语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2071670" y="4061943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名词短语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929190" y="413338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表语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6429388" y="4562009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名词短语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428728" y="499063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主语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4429124" y="4919199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形容词短语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7286644" y="4919199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表语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368245"/>
            <a:ext cx="8316000" cy="21194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4.I tried to join </a:t>
            </a:r>
            <a:r>
              <a:rPr lang="en-US" altLang="zh-CN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school football team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but the coach told me that I didn't play </a:t>
            </a:r>
            <a:r>
              <a:rPr lang="en-US" altLang="zh-CN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well </a:t>
            </a:r>
            <a:br>
              <a:rPr lang="en-US" sz="2000" dirty="0" smtClean="0"/>
            </a:br>
            <a:r>
              <a:rPr lang="en-US" altLang="zh-CN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enough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第一个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短语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属于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在句中作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第二个短语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属于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,在句中作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5.I understand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quite well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that you are anxious and feel terrible.(属于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在句中作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571868" y="1848633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名词短语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6429388" y="184863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宾语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643042" y="227726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副词短语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4500562" y="227726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状语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7143768" y="2705889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副词短语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1428728" y="3063079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状语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918037"/>
            <a:ext cx="8316000" cy="51406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 prefer </a:t>
            </a:r>
            <a:r>
              <a:rPr lang="zh-CN" altLang="en-US" sz="1815" i="1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.(preferred, preferred)较喜欢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prefer helping others.(教材P12)我更喜欢帮助别人。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Global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Times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,2020年10月) Although shared bikes are sweeping the country,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Guangxi people still have a preference for electric bicycles. 尽管共享单车风靡全国,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但广西人仍偏爱电动车。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prefer you to wait for me at the bus stop.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我宁愿你在那个公共汽车站等我。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Most people prefer buying clothes to sewing by themselves.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大多数人喜欢买衣服而不愿意自己缝制。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prefer to work at home rather than work in the office.</a:t>
            </a:r>
            <a:endParaRPr lang="zh-CN" altLang="en-US" dirty="0"/>
          </a:p>
        </p:txBody>
      </p:sp>
      <p:pic>
        <p:nvPicPr>
          <p:cNvPr id="3" name="图片 3" descr="textimage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8245" y="2412055"/>
            <a:ext cx="209549" cy="238124"/>
          </a:xfrm>
          <a:prstGeom prst="rect">
            <a:avLst/>
          </a:prstGeom>
        </p:spPr>
      </p:pic>
      <p:pic>
        <p:nvPicPr>
          <p:cNvPr id="4" name="图片 3" descr="textimage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2989" y="989475"/>
            <a:ext cx="1571636" cy="324175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706621" y="1346665"/>
            <a:ext cx="1579046" cy="369332"/>
            <a:chOff x="635500" y="1705757"/>
            <a:chExt cx="1579046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1571604" y="1705757"/>
              <a:ext cx="642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tx2"/>
                  </a:solidFill>
                </a:rPr>
                <a:t>1 |</a:t>
              </a:r>
              <a:endParaRPr lang="zh-CN" altLang="en-US" dirty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pic>
          <p:nvPicPr>
            <p:cNvPr id="7" name="Picture 3" descr="C:\Users\dell\Desktop\7865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500" y="1777765"/>
              <a:ext cx="864096" cy="28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1224735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我宁愿在家工作也不愿在办公室工作。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prefer tea to coffee.比起咖啡,我更喜欢茶。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80" kern="0" spc="47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①prefer to do sth./doing sth.更喜欢做某事(doing表示经常性的动作;to do表示具</a:t>
            </a:r>
            <a:br/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体的动作)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②prefer...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...喜欢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多于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③prefer doing A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B喜欢做A而不喜欢做B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④prefer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 rather than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B宁愿做A也不愿做B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⑤prefer sb.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sth.宁愿某人做某事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⑥preference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.喜爱;偏爱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⑦have a preference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...偏爱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360" kern="0" spc="9415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/>
          </a:p>
        </p:txBody>
      </p:sp>
      <p:pic>
        <p:nvPicPr>
          <p:cNvPr id="3" name="图片 3" descr="textimage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8245" y="2185230"/>
            <a:ext cx="247650" cy="247649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999915" y="3419635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2357105" y="3848263"/>
            <a:ext cx="947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doing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714163" y="4276891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do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357369" y="4276891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2071353" y="4705519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do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2857171" y="5562775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76490" y="1036862"/>
            <a:ext cx="8316000" cy="5638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1-1 (2020浙江1月,听力,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 prefer smaller companies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bigger ones,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because a smaller business has the ability to be more flexible..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考查固定搭配。句意：比起大的公司，我更喜欢小的公司，因为一家更小的公司能更加灵活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prefer...to...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喜欢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多于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1-2 (2019课标全国Ⅱ,阅读理解C改编,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 prefer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(go) out and be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out. Alone, but together, you know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?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考查非谓语动词。句意：我更喜欢到外边去，待在外边。一个人，而不是一起，你知道吗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prefer to do 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更喜欢做某事。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后的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为省略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的形式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1-3 (2018江苏,阅读理解B,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)Unlike fast-food places, fine dining shops prefer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customers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(stay) longer and spend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考查非谓语动词。句意：与快餐店不同的是，好的饭店更愿意顾客能待得久一点并进行消费。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 sb. to do 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宁愿某人做某事。</a:t>
            </a:r>
            <a:endParaRPr lang="zh-CN" altLang="en-US" dirty="0"/>
          </a:p>
        </p:txBody>
      </p:sp>
      <p:pic>
        <p:nvPicPr>
          <p:cNvPr id="3" name="图片 3" descr="textimage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61140" y="1515510"/>
            <a:ext cx="609600" cy="409575"/>
          </a:xfrm>
          <a:prstGeom prst="rect">
            <a:avLst/>
          </a:prstGeom>
        </p:spPr>
      </p:pic>
      <p:pic>
        <p:nvPicPr>
          <p:cNvPr id="4" name="图片 4" descr="textimage4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23169" y="3231445"/>
            <a:ext cx="609599" cy="409574"/>
          </a:xfrm>
          <a:prstGeom prst="rect">
            <a:avLst/>
          </a:prstGeom>
        </p:spPr>
      </p:pic>
      <p:pic>
        <p:nvPicPr>
          <p:cNvPr id="5" name="图片 5" descr="textimage5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6270" y="5002530"/>
            <a:ext cx="525780" cy="353060"/>
          </a:xfrm>
          <a:prstGeom prst="rect">
            <a:avLst/>
          </a:prstGeom>
        </p:spPr>
      </p:pic>
      <p:pic>
        <p:nvPicPr>
          <p:cNvPr id="8" name="图片 4" descr="textimage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76" y="632919"/>
            <a:ext cx="1137356" cy="383948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6428754" y="1374057"/>
            <a:ext cx="36420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928688" y="3088569"/>
            <a:ext cx="65274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go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713846" y="5231709"/>
            <a:ext cx="79380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stay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32980" y="1152980"/>
            <a:ext cx="8316000" cy="50312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1-4 (2016 课标全国Ⅲ,阅读理解D,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)They needed to be aroused(激发) one way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or the other, and they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(prefer) good news to bad.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考查动词的时态。句意：他们需要以这样或那样的方式被激发，而且比起坏消息，他们更喜欢好消息。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连接两个并列分句，根据前一分句中的谓语动词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needed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可知，此处也应使用一般过去时。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的过去式要特别注意，需要双写字母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，故填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preferred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1-5(2016北京,阅读理解A,</a:t>
            </a:r>
            <a:r>
              <a:rPr lang="zh-CN" altLang="en-US" sz="1970" kern="0" spc="275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)As for the working environment, Tanis prefers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(work) by herself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考查动名词。句意：至于工作环境，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Tanis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更喜欢一个人工作。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 doing/to do </a:t>
            </a:r>
            <a:r>
              <a:rPr lang="en-US" altLang="zh-CN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更喜欢做某事，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doing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表示经常性的动作，而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do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表示具体的动作。根据语境可知，此处应为经常性的动作，故填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sz="2000" dirty="0" smtClean="0"/>
          </a:p>
        </p:txBody>
      </p:sp>
      <p:pic>
        <p:nvPicPr>
          <p:cNvPr id="4" name="图片 6" descr="textimage6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85235" y="1190625"/>
            <a:ext cx="523240" cy="351790"/>
          </a:xfrm>
          <a:prstGeom prst="rect">
            <a:avLst/>
          </a:prstGeom>
        </p:spPr>
      </p:pic>
      <p:pic>
        <p:nvPicPr>
          <p:cNvPr id="5" name="图片 7" descr="textimage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9105" y="3973830"/>
            <a:ext cx="516255" cy="33591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641906" y="1490175"/>
            <a:ext cx="103105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preferred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70204" y="4268492"/>
            <a:ext cx="95410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368245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Ⅰ.核心单词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(A)写作词汇—写词形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.志愿者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.辩论;争论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.辩论;争论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.内容;[pl.]目录;(书、讲话、节目等的)主题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.(书、诗歌等的)名称;标题;职称;头衔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.话题;标题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.额外的;附加的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.(quit, quit)停止;戒掉;离开(工作职位、学校等)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.工作计划;日程安排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.安排;预定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.盘子;碟子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.专家;行家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.熟练的;内行的;专家的</a:t>
            </a:r>
            <a:endParaRPr lang="zh-CN" altLang="en-US"/>
          </a:p>
        </p:txBody>
      </p:sp>
      <p:pic>
        <p:nvPicPr>
          <p:cNvPr id="3" name="Picture 2" descr="C:\Users\dell\Desktop\49883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68" y="987956"/>
            <a:ext cx="1849782" cy="432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928662" y="2277261"/>
            <a:ext cx="1056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volunteer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071538" y="2705889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debate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1000100" y="3134517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142976" y="3563145"/>
            <a:ext cx="543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1071538" y="399177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1142976" y="442040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214414" y="4849029"/>
            <a:ext cx="543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quit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1007653" y="5277657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1142976" y="5706285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plate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1142976" y="6134913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21758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-6 (</a:t>
            </a:r>
            <a:r>
              <a:rPr lang="zh-CN" altLang="en-US" sz="2100" kern="0" spc="2698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teenagers think their parents don't understand them so they prefer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(talk) to their friends rather than tell their parents their problems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考查固定搭配。句意：青少年认为他们的父母不理解他们，所以他们宁愿和他们的朋友聊天，而不愿把他们的问题告诉父母。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 to do...rather than do...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宁愿做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而不愿做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talk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3" descr="textimage8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2976" y="1491443"/>
            <a:ext cx="609600" cy="409574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928662" y="1840868"/>
            <a:ext cx="76815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talk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100947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suitable </a:t>
            </a:r>
            <a:r>
              <a:rPr lang="zh-CN" altLang="en-US" sz="1815" i="1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.合适的;适用的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Which club do you think is suitable for Adam?(教材P12) 你认为哪个俱乐部适合亚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当?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Global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Times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,2020年11月)Anji's air, water and soil are very suitable for growing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tea. 安吉的空气、水和土壤非常适合种茶。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shoes are suitable to travel. 这双鞋适合旅行。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That color doesn't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suit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her. 那种颜色不适合她。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hot weather doesn't suit me. 天这么热,我真受不了。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80" kern="0" spc="47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①be suitable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...适合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②be suitable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sth.适合做某事</a:t>
            </a:r>
            <a:endParaRPr lang="zh-CN" altLang="en-US" dirty="0"/>
          </a:p>
        </p:txBody>
      </p:sp>
      <p:pic>
        <p:nvPicPr>
          <p:cNvPr id="3" name="图片 3" descr="textimage9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8245" y="2394055"/>
            <a:ext cx="209549" cy="238124"/>
          </a:xfrm>
          <a:prstGeom prst="rect">
            <a:avLst/>
          </a:prstGeom>
        </p:spPr>
      </p:pic>
      <p:pic>
        <p:nvPicPr>
          <p:cNvPr id="4" name="图片 4" descr="textimage1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245" y="4995261"/>
            <a:ext cx="247650" cy="247649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706621" y="1048771"/>
            <a:ext cx="1579046" cy="369332"/>
            <a:chOff x="635500" y="1705757"/>
            <a:chExt cx="1579046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1571604" y="1705757"/>
              <a:ext cx="642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tx2"/>
                  </a:solidFill>
                </a:rPr>
                <a:t>2|</a:t>
              </a:r>
              <a:endParaRPr lang="zh-CN" altLang="en-US" dirty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pic>
          <p:nvPicPr>
            <p:cNvPr id="7" name="Picture 3" descr="C:\Users\dell\Desktop\7865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500" y="1777765"/>
              <a:ext cx="864096" cy="28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矩形 7"/>
          <p:cNvSpPr/>
          <p:nvPr/>
        </p:nvSpPr>
        <p:spPr>
          <a:xfrm>
            <a:off x="2285667" y="5276072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2285667" y="5776138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do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04735" y="1009470"/>
            <a:ext cx="8316000" cy="51451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.(衣服、款式、颜色等)适合(某人);适宜,有利于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.套装;西服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2-1 (2020江苏,22,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)If you look at all sides of the situation, you'll find probably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solution that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(suit) everyone.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考查动词的时态和主谓一致。句意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如果你全面地分析形势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你可能会找到一个适合每一个人的解决方案。设空处表示的行为没有一定的时间性，应该使用一般现在时。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everyone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是定语从句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先行词是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solution,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是单数，关系词在定语从句中作主语，故从句谓语动词用第三人称单数形式。故填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suits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2-2 (2019江苏,书面表达,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)Li suggests the traditional Chinese dress while Su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thinks the school uniforms are more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(suit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考查形容词。句意：李推荐中国传统服装，而苏则认为校服更合适。设空处作表语，表示“合适的”，故用形容词形式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</p:txBody>
      </p:sp>
      <p:pic>
        <p:nvPicPr>
          <p:cNvPr id="3" name="图片 3" descr="textimage1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13385" y="1925446"/>
            <a:ext cx="609600" cy="409574"/>
          </a:xfrm>
          <a:prstGeom prst="rect">
            <a:avLst/>
          </a:prstGeom>
        </p:spPr>
      </p:pic>
      <p:pic>
        <p:nvPicPr>
          <p:cNvPr id="4" name="图片 4" descr="textimage1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7985" y="4546600"/>
            <a:ext cx="525145" cy="35306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070587" y="1061230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suit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927843" y="2267594"/>
            <a:ext cx="60785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suits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999545" y="4775689"/>
            <a:ext cx="90281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suitable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21473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-3(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)Many of the fish caught for sport are not suitable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eating, so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they are thrown away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考查固定搭配。句意：许多以运动为目的捕的鱼不适合吃，所以它们被扔掉了。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suitable for...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适合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dirty="0"/>
          </a:p>
        </p:txBody>
      </p:sp>
      <p:pic>
        <p:nvPicPr>
          <p:cNvPr id="5" name="图片 5" descr="textimage1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04881" y="1491443"/>
            <a:ext cx="609599" cy="409574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6715140" y="1348567"/>
            <a:ext cx="45397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152980"/>
            <a:ext cx="8316000" cy="47453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challenge </a:t>
            </a:r>
            <a:r>
              <a:rPr lang="zh-CN" altLang="en-US" sz="1815" i="1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.挑战;艰巨任务</a:t>
            </a:r>
            <a:r>
              <a:rPr lang="zh-CN" altLang="en-US" sz="1815" i="1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.怀疑;向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挑战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Going from junior high school to senior high school is a really big challenge.(教材P14)从初中到高中真是一个巨大的挑战。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China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Daily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,2021年1月)China's food supply will remain stable during the Spring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Festival, despite challenges caused by COVID-19 risks. 尽管新冠肺炎风险带来了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挑战,中国的粮食供应将在春节期间保持稳定。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There will be many difficult and challenging days ahead.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今后将会有很多艰苦和充满挑战的日子。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public, Michael challenged him to a dance contest.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在公开场合,迈克尔挑战他进行舞蹈比赛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</p:txBody>
      </p:sp>
      <p:pic>
        <p:nvPicPr>
          <p:cNvPr id="3" name="图片 3" descr="textimage14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0000" y="2537565"/>
            <a:ext cx="209549" cy="238124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785786" y="1192281"/>
            <a:ext cx="1579046" cy="369332"/>
            <a:chOff x="635500" y="1705757"/>
            <a:chExt cx="1579046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1571604" y="1705757"/>
              <a:ext cx="642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tx2"/>
                  </a:solidFill>
                </a:rPr>
                <a:t>3|</a:t>
              </a:r>
              <a:endParaRPr lang="zh-CN" altLang="en-US" dirty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pic>
          <p:nvPicPr>
            <p:cNvPr id="7" name="Picture 3" descr="C:\Users\dell\Desktop\7865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500" y="1777765"/>
              <a:ext cx="864096" cy="28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04735" y="1008254"/>
            <a:ext cx="8316000" cy="47241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480" kern="0" spc="47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face/meet/accept/take up a challenge面临/接受挑战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向某人挑战某事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③challenge sb. to do sth.向某人挑战做某事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.具有挑战性的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3-1 (2019北京,语法填空A改编,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)Nervously facing many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(chal-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lenge),I know I will whisper to myself the two simple words “Be yourself”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考查名词单复数。句意：紧张地面对许多挑战时，我知道我将对自己低语这两个简单的词“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yourself”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。设空处意为“挑战”，由设空处前的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可知此处应用名词复数形式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</p:txBody>
      </p:sp>
      <p:pic>
        <p:nvPicPr>
          <p:cNvPr id="3" name="图片 3" descr="textimage16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03625" y="3695065"/>
            <a:ext cx="568960" cy="38227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84835" y="1920388"/>
            <a:ext cx="2012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 sb. to 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dirty="0"/>
          </a:p>
        </p:txBody>
      </p:sp>
      <p:pic>
        <p:nvPicPr>
          <p:cNvPr id="7" name="图片 4" descr="textimage15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083" y="1134253"/>
            <a:ext cx="247650" cy="247649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142025" y="2777644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challenging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6428437" y="3563462"/>
            <a:ext cx="115929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challenges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04735" y="1008254"/>
            <a:ext cx="8316000" cy="51290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-2 (2018课标全国Ⅱ,阅读理解D,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)It's more likely that none of us start a con-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versation because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’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awkward(令人尴尬的) and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(challenge), or we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think it's annoying and unnecessary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考查形容词。句意：更可能的是，我们中没有一个人开始交谈，因为那是令人尴尬和具有挑战性的，或者我们认为那是令人讨厌且没有必要的。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连接并列成分，由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前的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awkward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可知，设空处应用形容词作表语。此处指“具有挑战性的”，故填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challenging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3-3 (2016浙江,七选五改编,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)Surround yourself with positive individuals who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challenge you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(be) better while loving you for who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 are.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考查不定式。句意：让你的周围都是积极向上的人，他们会在爱你本来的样子的同时挑战你（让你）变得更好。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 sb. to do 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挑战某人做某事。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dirty="0"/>
          </a:p>
        </p:txBody>
      </p:sp>
      <p:pic>
        <p:nvPicPr>
          <p:cNvPr id="4" name="图片 4" descr="textimage17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47135" y="1094740"/>
            <a:ext cx="553085" cy="371475"/>
          </a:xfrm>
          <a:prstGeom prst="rect">
            <a:avLst/>
          </a:prstGeom>
        </p:spPr>
      </p:pic>
      <p:pic>
        <p:nvPicPr>
          <p:cNvPr id="5" name="图片 5" descr="textimage1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5635" y="4089400"/>
            <a:ext cx="570865" cy="38354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5071115" y="1348567"/>
            <a:ext cx="126188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challenging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070719" y="4348963"/>
            <a:ext cx="63991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081225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recommend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.建议;推荐;介绍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My adviser recommended that I should sign up for advanced literature because I like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English and I'm good at it.(教材P14)因为我喜欢且擅长英语,我的指导老师建议我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选修高级文学。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China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Daily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,2021年1月)People are recommended to have several chopping boards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so they can use them for different types of food.人们被建议备几个切菜板,这样就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可以把它们用于(切)不同类型的食物。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Our English teacher strongly recommended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China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Daily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to us.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我们的英语老师向我们强烈推荐《中国日报》。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judge recommended that he serve 20 years in prison.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法官建议判他入狱服刑20年。</a:t>
            </a:r>
            <a:endParaRPr lang="zh-CN" altLang="en-US" dirty="0"/>
          </a:p>
        </p:txBody>
      </p:sp>
      <p:pic>
        <p:nvPicPr>
          <p:cNvPr id="3" name="图片 3" descr="textimage19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0000" y="2885138"/>
            <a:ext cx="209549" cy="238124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714348" y="1132668"/>
            <a:ext cx="1579046" cy="369332"/>
            <a:chOff x="635500" y="1705757"/>
            <a:chExt cx="1579046" cy="369332"/>
          </a:xfrm>
        </p:grpSpPr>
        <p:sp>
          <p:nvSpPr>
            <p:cNvPr id="5" name="TextBox 4"/>
            <p:cNvSpPr txBox="1"/>
            <p:nvPr/>
          </p:nvSpPr>
          <p:spPr>
            <a:xfrm>
              <a:off x="1571604" y="1705757"/>
              <a:ext cx="642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tx2"/>
                  </a:solidFill>
                </a:rPr>
                <a:t>4 |</a:t>
              </a:r>
              <a:endParaRPr lang="zh-CN" altLang="en-US" dirty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pic>
          <p:nvPicPr>
            <p:cNvPr id="6" name="Picture 3" descr="C:\Users\dell\Desktop\7865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500" y="1777765"/>
              <a:ext cx="864096" cy="28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865960"/>
            <a:ext cx="8316000" cy="51835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It's strongly recommended that you should report this to the teacher. 强烈建议你把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此事报告给老师。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80" kern="0" spc="47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①recommend sth.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sb.向某人推荐某物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②recommend doing sth.建议做某事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③recommend sb.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sth.建议某人做某事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④recommend sb./sth. as...推荐某人/某物当/作为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⑤recommend that...建议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(that从句用虚拟语气,即从句谓语用“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”形式,其中should可以省略)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⑥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’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recommended that...建议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(that从句用虚拟语气,即从句谓语用“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”形式,其中should可以省略)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⑦recommendation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.推荐;介绍;推荐信;介绍信</a:t>
            </a:r>
            <a:endParaRPr lang="zh-CN" altLang="en-US" dirty="0"/>
          </a:p>
        </p:txBody>
      </p:sp>
      <p:pic>
        <p:nvPicPr>
          <p:cNvPr id="3" name="图片 3" descr="textimage2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8245" y="1808455"/>
            <a:ext cx="247650" cy="247649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642857" y="2203604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571419" y="3060860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do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7143451" y="3846678"/>
            <a:ext cx="18533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should+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动词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642593" y="427530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原形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7714955" y="4703934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should+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785469" y="513256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动词原形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32980" y="937715"/>
            <a:ext cx="8316000" cy="55478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4-1 (2019课标全国Ⅲ,语法填空,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)Our hosts shared many of their experiences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and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(recommend)wonderful places to eat,shop,and visit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考查动词的时态。句意：我们的东道主分享了许多他们的经历，并推荐了一些可以吃饭、购物和参观的好地方。第一个连词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连接并列成分，由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shared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可知设空处应该用一般过去时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4-2(2017北京,阅读理解B,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)Take a look online—evidence shows that thou-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sands of teachers and parents know a good thing when they see it and recommend </a:t>
            </a:r>
            <a:br>
              <a:rPr dirty="0"/>
            </a:b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TOKNOW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their friends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考查介词。句意：上网看看吧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——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证据表明，成千上万的老师和家长在看到它时就知道它是一种好东西，并向他们的朋友推荐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TOKNOW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 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to sb.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向某人推荐某物。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2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24030" y="1416363"/>
            <a:ext cx="609600" cy="409575"/>
          </a:xfrm>
          <a:prstGeom prst="rect">
            <a:avLst/>
          </a:prstGeom>
        </p:spPr>
      </p:pic>
      <p:pic>
        <p:nvPicPr>
          <p:cNvPr id="4" name="图片 4" descr="textimage2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9562" y="3560926"/>
            <a:ext cx="609600" cy="40957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784518" y="1703538"/>
            <a:ext cx="149271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recommended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856088" y="4275306"/>
            <a:ext cx="36420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100947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.一代(人)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.集中(精力、注意力等);(使)调节焦距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.中心;重点;焦点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.成年人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.成年的;成熟的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(B)阅读词汇—明词义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1.ballet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2.greenhouse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3.freshman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</a:t>
            </a:r>
            <a:r>
              <a:rPr lang="en-US" altLang="zh-CN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			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4.literature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5.extra-curricular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(C)拓展词汇—灵活用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.(13至19岁之间的)青少年→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.十几岁的(指13至19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岁);青少年的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928345" y="1049088"/>
            <a:ext cx="1159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generation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142659" y="1489858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142659" y="191848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adult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1714163" y="277574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芭蕾舞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2142791" y="3204370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温室；暖房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1928477" y="3620856"/>
            <a:ext cx="39549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中学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九年级学生；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大学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一年级新生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1928477" y="4049484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文学；文学作品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2714295" y="4418816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课外的；课程以外的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928345" y="5347510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teenager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5000311" y="5347510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teenage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76490" y="1224735"/>
            <a:ext cx="8316000" cy="44130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4-3 (2016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四川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改编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)Nutritionists(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营养学家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recommend 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skimmed milk(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脱脂牛奶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best choice before bed as it is the least fat-</a:t>
            </a:r>
            <a:br>
              <a:rPr lang="en-US" sz="2000" dirty="0" smtClean="0"/>
            </a:b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tening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易使人发胖的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考查介词。句意：营养学家推荐脱脂牛奶作为睡前最好的选择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因为它是最不容易使人发胖的。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 </a:t>
            </a:r>
            <a:r>
              <a:rPr lang="en-US" altLang="zh-CN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as...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推荐某物作为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句型转换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4-4(2019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北京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B,</a:t>
            </a:r>
            <a:r>
              <a:rPr lang="en-US" altLang="zh-CN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)He recommended her to do some research and talk </a:t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dentists about what a healthier candy would contain.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→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recommended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and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talk to dentists about what a healthier candy would contain.(用虚拟语气)</a:t>
            </a:r>
            <a:endParaRPr lang="zh-CN" altLang="en-US" dirty="0"/>
          </a:p>
        </p:txBody>
      </p:sp>
      <p:pic>
        <p:nvPicPr>
          <p:cNvPr id="3" name="图片 5" descr="textimage2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04576" y="1276178"/>
            <a:ext cx="609600" cy="409574"/>
          </a:xfrm>
          <a:prstGeom prst="rect">
            <a:avLst/>
          </a:prstGeom>
        </p:spPr>
      </p:pic>
      <p:pic>
        <p:nvPicPr>
          <p:cNvPr id="4" name="图片 6" descr="textimage24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71168" y="3919384"/>
            <a:ext cx="609600" cy="40957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428358" y="1561930"/>
            <a:ext cx="37702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499664" y="4705202"/>
            <a:ext cx="255711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she do some research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937715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advanced </a:t>
            </a:r>
            <a:r>
              <a:rPr lang="zh-CN" altLang="en-US" sz="1815" i="1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.高级的;高等的;先进的;(国家)发达的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My adviser recommended that I should sign up for advanced literature...(教材P14)我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的指导老师建议我选修高级文学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Global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Times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,2020年11月)In response to climate change, most advanced nations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have been reducing their dependence on fossil fuel-based power production. 作为对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气候变化的回应,大多数发达国家一直在减少对以化石燃料为基础的发电的依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赖。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Only those who had booked the ticket in advance were allowed in. 只有那些预先订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票的人允许进去。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Science has made great advances in the last fifty years.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在过去的五十年里,科学取得了巨大的进步。</a:t>
            </a:r>
            <a:endParaRPr lang="zh-CN" altLang="en-US" dirty="0"/>
          </a:p>
        </p:txBody>
      </p:sp>
      <p:pic>
        <p:nvPicPr>
          <p:cNvPr id="3" name="图片 3" descr="textimage25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8245" y="2322300"/>
            <a:ext cx="209549" cy="238124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714031" y="989158"/>
            <a:ext cx="1428760" cy="369332"/>
            <a:chOff x="635500" y="1705757"/>
            <a:chExt cx="1428760" cy="369332"/>
          </a:xfrm>
        </p:grpSpPr>
        <p:sp>
          <p:nvSpPr>
            <p:cNvPr id="5" name="TextBox 4"/>
            <p:cNvSpPr txBox="1"/>
            <p:nvPr/>
          </p:nvSpPr>
          <p:spPr>
            <a:xfrm>
              <a:off x="1571604" y="1705757"/>
              <a:ext cx="492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tx2"/>
                  </a:solidFill>
                </a:rPr>
                <a:t>5 |</a:t>
              </a:r>
              <a:endParaRPr lang="zh-CN" altLang="en-US" dirty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pic>
          <p:nvPicPr>
            <p:cNvPr id="6" name="Picture 3" descr="C:\Users\dell\Desktop\7865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500" y="1777765"/>
              <a:ext cx="864096" cy="28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76490" y="1081225"/>
            <a:ext cx="8316000" cy="5184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Galileo's ideas were well in advance of the age in which he lived.伽利略的思想远远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超越了他所处的时代。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80" kern="0" spc="47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①advance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.前进;发展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.前进;发展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.发展;促进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(of)(时间上)在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前;预先;事先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取得进步/进展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5-1 (2020天津, 3,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)—Next time you visit Bob, remember to give him a call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advance.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—Good point. I will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考查固定搭配。句意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:——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下次你拜访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Bob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的时候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记得提前给他打电话。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——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好主意。我会的。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advance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意为“提前；预先”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3" descr="textimage26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6490" y="2023720"/>
            <a:ext cx="247650" cy="247649"/>
          </a:xfrm>
          <a:prstGeom prst="rect">
            <a:avLst/>
          </a:prstGeom>
        </p:spPr>
      </p:pic>
      <p:pic>
        <p:nvPicPr>
          <p:cNvPr id="4" name="图片 4" descr="textimage2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7540" y="4165841"/>
            <a:ext cx="609600" cy="40957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213780" y="2775742"/>
            <a:ext cx="1178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advance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928028" y="3132932"/>
            <a:ext cx="2685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an advance/advances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99466" y="4418816"/>
            <a:ext cx="36420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04735" y="1009470"/>
            <a:ext cx="8316000" cy="55456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5-2 (2020全国新高考Ⅰ,阅读理解B,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)She decided to go back to college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(advance) her career and to be able to better support her family while doing 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something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she loves: nursing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考查动词不定式。句意：她决定重返大学以发展自己的事业，并能更好地养活她的家庭，同时做着她热爱的事情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护理。根据句意可知，她决心回到大学的目的是发展自己的事业，所以此处应用动词不定式作目的状语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5-3 (2017北京,阅读理解B,</a:t>
            </a:r>
            <a:r>
              <a:rPr lang="zh-CN" altLang="en-US" sz="1970" kern="0" spc="275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TOKNOW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makes complex(复杂的) ideas attrac-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tive and accessible(浅显易懂的) to children, who can become involved in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  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advance) concepts(理念) and even philosophy(哲学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考查形容词。句意：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TOKNOW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使复杂的观点变得有吸引力和易于儿童理解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儿童们便能接触高级的理念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甚至是哲学。设空处修饰名词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concepts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，应使用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形容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词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advanced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，意为“高级的”。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29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14040" y="3653790"/>
            <a:ext cx="516255" cy="335915"/>
          </a:xfrm>
          <a:prstGeom prst="rect">
            <a:avLst/>
          </a:prstGeom>
        </p:spPr>
      </p:pic>
      <p:pic>
        <p:nvPicPr>
          <p:cNvPr id="4" name="图片 5" descr="textimage2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0010" y="1130935"/>
            <a:ext cx="505460" cy="33972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99083" y="1346665"/>
            <a:ext cx="117852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advance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357131" y="3918433"/>
            <a:ext cx="105670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advanced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918671"/>
            <a:ext cx="8316000" cy="59620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responsible </a:t>
            </a:r>
            <a:r>
              <a:rPr lang="zh-CN" altLang="en-US" sz="1815" i="1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.负责的;有责任的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know I'll have to study harder as a senior high school student and get used to being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responsible for a lot more.(教材P14) 我知道作为一名高中生,我得更加努力地学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习,并习惯于承担更多的责任。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Global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Times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,2020年11月)“Students should not be treated as free labor, and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schools ought to take responsibility for teaching,” one netizen commented on Sina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Weibo. 一位网友在新浪微博上评论道:“学生不应该被视为免费劳动力,学校应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该承担教学的责任。”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She feels a strong sense of responsibility towards her students.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她对学生有很强的责任感。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It's every citizen's responsibility to keep our city clean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保持城市清洁是每个公民的责任。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3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0000" y="2722584"/>
            <a:ext cx="209549" cy="238124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785786" y="970114"/>
            <a:ext cx="1428760" cy="369332"/>
            <a:chOff x="635500" y="1705757"/>
            <a:chExt cx="1428760" cy="369332"/>
          </a:xfrm>
        </p:grpSpPr>
        <p:sp>
          <p:nvSpPr>
            <p:cNvPr id="5" name="TextBox 4"/>
            <p:cNvSpPr txBox="1"/>
            <p:nvPr/>
          </p:nvSpPr>
          <p:spPr>
            <a:xfrm>
              <a:off x="1571604" y="1705757"/>
              <a:ext cx="492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tx2"/>
                  </a:solidFill>
                </a:rPr>
                <a:t>6 |</a:t>
              </a:r>
              <a:endParaRPr lang="zh-CN" altLang="en-US" dirty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pic>
          <p:nvPicPr>
            <p:cNvPr id="6" name="Picture 3" descr="C:\Users\dell\Desktop\7865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500" y="1777765"/>
              <a:ext cx="864096" cy="28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04825" y="1009650"/>
            <a:ext cx="8006080" cy="56178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80" kern="0" spc="47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①be responsible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...对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负责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.责任;义务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③have/take responsibility (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...)对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负责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④It's one's responsibility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sth.做某事是某人的责任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⑤a sense of responsibility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6-1 (2020全国Ⅰ,书面表达,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)He is so humorous,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    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(responsibility)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and selfless that I respect and love him very much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考查形容词。句意：他是如此幽默、负责和无私，以至于我非常尊重和喜欢他。设空处作表语，由前后的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humorous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selfless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可知，此处应用形容词，故填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responsible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3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5747" y="1099015"/>
            <a:ext cx="247650" cy="247650"/>
          </a:xfrm>
          <a:prstGeom prst="rect">
            <a:avLst/>
          </a:prstGeom>
        </p:spPr>
      </p:pic>
      <p:pic>
        <p:nvPicPr>
          <p:cNvPr id="4" name="图片 4" descr="textimage3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2125" y="4131310"/>
            <a:ext cx="505460" cy="33972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356471" y="1489858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999149" y="1846731"/>
            <a:ext cx="1441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3428041" y="2275359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3132488" y="2703987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do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3499479" y="3204370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责任感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5642619" y="3990188"/>
            <a:ext cx="123623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responsible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32980" y="1009470"/>
            <a:ext cx="8316000" cy="52273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6-2 (2018江苏,阅读理解D,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)She said social media companies must also “take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more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(responsible)”.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考查名词。句意：她说社交媒体公司也必须“负更多的责任”。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 responsibility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为固定搭配，意为“负责”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-3 (2017天津,阅读理解C,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)Who is responsible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operation of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such vehicles is not clear among car makers, consumers and lawyers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考查介词。句意：在汽车制造商、消费者和律师中，谁该为这样的交通工具的运行负责是不清楚的。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responsible for...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意为“为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负责”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完成句子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6-4 (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)We are all deeply moved by the ceremony, from which we realize that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process of our growth is always accompanied(伴随)by the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    　　　　　　　    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责任感).</a:t>
            </a:r>
            <a:endParaRPr lang="zh-CN" altLang="en-US" dirty="0"/>
          </a:p>
        </p:txBody>
      </p:sp>
      <p:pic>
        <p:nvPicPr>
          <p:cNvPr id="3" name="图片 3" descr="textimage34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32760" y="2803525"/>
            <a:ext cx="567690" cy="381635"/>
          </a:xfrm>
          <a:prstGeom prst="rect">
            <a:avLst/>
          </a:prstGeom>
        </p:spPr>
      </p:pic>
      <p:pic>
        <p:nvPicPr>
          <p:cNvPr id="4" name="图片 4" descr="textimage35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956" y="4918565"/>
            <a:ext cx="609600" cy="409574"/>
          </a:xfrm>
          <a:prstGeom prst="rect">
            <a:avLst/>
          </a:prstGeom>
        </p:spPr>
      </p:pic>
      <p:pic>
        <p:nvPicPr>
          <p:cNvPr id="5" name="图片 5" descr="textimage3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2760" y="1099185"/>
            <a:ext cx="553085" cy="37147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998832" y="1346665"/>
            <a:ext cx="144142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856616" y="2696222"/>
            <a:ext cx="45397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285878" y="5276072"/>
            <a:ext cx="224933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sense of responsibility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775161"/>
            <a:ext cx="8316000" cy="56527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schedule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.工作计划;日程安排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.安排;预定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...I need to make a workable schedule.(教材P15)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我需要制订一个可行的时间表。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China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Daily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,2021年1月)China's first solar probe is scheduled to be launched into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space in the first half of 2022.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中国第一个太阳探测器计划在2022年上半年发射到太空。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new bridge has been finished two years ahead of schedule.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这座新桥提前两年落成。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We expect the work to be completed on schedule.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我们希望这项工作能按照预定时间完成。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sports meeting is scheduled for Saturday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运动会安排在周六。</a:t>
            </a:r>
            <a:endParaRPr lang="zh-CN" altLang="en-US" dirty="0"/>
          </a:p>
        </p:txBody>
      </p:sp>
      <p:pic>
        <p:nvPicPr>
          <p:cNvPr id="3" name="图片 3" descr="textimage36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0000" y="2177746"/>
            <a:ext cx="209549" cy="238124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785786" y="826604"/>
            <a:ext cx="1428760" cy="369332"/>
            <a:chOff x="635500" y="1705757"/>
            <a:chExt cx="1428760" cy="369332"/>
          </a:xfrm>
        </p:grpSpPr>
        <p:sp>
          <p:nvSpPr>
            <p:cNvPr id="5" name="TextBox 4"/>
            <p:cNvSpPr txBox="1"/>
            <p:nvPr/>
          </p:nvSpPr>
          <p:spPr>
            <a:xfrm>
              <a:off x="1571604" y="1705757"/>
              <a:ext cx="492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tx2"/>
                  </a:solidFill>
                </a:rPr>
                <a:t>7 |</a:t>
              </a:r>
              <a:endParaRPr lang="zh-CN" altLang="en-US" dirty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pic>
          <p:nvPicPr>
            <p:cNvPr id="6" name="Picture 3" descr="C:\Users\dell\Desktop\7865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500" y="1777765"/>
              <a:ext cx="864096" cy="28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32980" y="937715"/>
            <a:ext cx="8316000" cy="55712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80" kern="0" spc="47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提前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②behind schedule迟于预定时间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按时;准时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④be scheduled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+时间点　预定/安排在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(时间)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安排做某事;预计做某事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7-1 (2020浙江1月,应用文写作,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contest, which is scheduled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(hold) in our school hall on January 18th, will focus on the traditional Chinese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culture.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考查不定式。句意：本次大赛定于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日在我校大厅举行，将以中国传统文化为重点。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scheduled to do 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安排做某事。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contest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之间为被动关系，故填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held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37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2980" y="1027260"/>
            <a:ext cx="247650" cy="247650"/>
          </a:xfrm>
          <a:prstGeom prst="rect">
            <a:avLst/>
          </a:prstGeom>
        </p:spPr>
      </p:pic>
      <p:pic>
        <p:nvPicPr>
          <p:cNvPr id="4" name="图片 4" descr="textimage3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1385" y="4017010"/>
            <a:ext cx="568960" cy="38227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84518" y="1418103"/>
            <a:ext cx="1838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ahead of schedule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070270" y="2275359"/>
            <a:ext cx="1281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schedule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2213278" y="2632232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713080" y="3132615"/>
            <a:ext cx="2294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scheduled to do 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7071062" y="3918433"/>
            <a:ext cx="109517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held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32980" y="937715"/>
            <a:ext cx="8316000" cy="47263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7-2 (2019江苏,阅读理解D,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family rented a former church in downtown 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Portland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and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(schedule)a concert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考查动词的时态。句意：这家人在波特兰市中心租了一座昔日的教堂，并安排了一场音乐会。设空处与并列连词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连接的动词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rented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为平行结构，均为谓语部分。故用一般过去时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7-3 (2016课标全国Ⅰ,书面表达,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 know you have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very busy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schedule, but I'd be very grateful if you could take some time to go through them and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make necessary changes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考查冠词。句意：我知道您的日程安排很紧，但如果您能花点时间通读一下它们，并做些必要的修改，我将不胜感激。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为可数名词，意为“工作计划；日程安排”。此处表泛指，故填不定冠词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</p:txBody>
      </p:sp>
      <p:pic>
        <p:nvPicPr>
          <p:cNvPr id="3" name="图片 3" descr="textimage4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88994" y="3204053"/>
            <a:ext cx="609600" cy="409575"/>
          </a:xfrm>
          <a:prstGeom prst="rect">
            <a:avLst/>
          </a:prstGeom>
        </p:spPr>
      </p:pic>
      <p:pic>
        <p:nvPicPr>
          <p:cNvPr id="6" name="图片 5" descr="textimage39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18155" y="1057275"/>
            <a:ext cx="538480" cy="36195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713212" y="1346348"/>
            <a:ext cx="110799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scheduled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142368" y="3053095"/>
            <a:ext cx="28725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04735" y="937715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.较喜欢→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.偏爱;喜爱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.动作;运动;活动→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.移动;(使)改变位置;搬家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.合适的;适用的→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.套装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.适合;适宜;满足;匹配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.事实上;的确→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.真实的;实际的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.挑战;艰巨任务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.怀疑;向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挑战→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.具有挑战性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.糊涂的;迷惑的→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.难以理解的;不清楚的→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</a:t>
            </a:r>
            <a:br>
              <a:rPr dirty="0"/>
            </a:b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.使糊涂;使迷惑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.(尤指外语)流利的;熟练的→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.流利地,流畅地→</a:t>
            </a:r>
            <a:br>
              <a:rPr dirty="0"/>
            </a:b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.(尤指外语)流利,流畅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.毕业;获得学位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.毕业生→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.(大学或美国高中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的)毕业;毕业典礼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905992" y="989475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126005" y="989475"/>
            <a:ext cx="1159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preference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713397" y="1418103"/>
            <a:ext cx="1159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movement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3999545" y="1418103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784835" y="1846731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suitable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213859" y="1846731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suit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784835" y="2275359"/>
            <a:ext cx="915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actually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3906388" y="2275359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713397" y="2703987"/>
            <a:ext cx="1069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5714057" y="2691845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challenging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766740" y="3561243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confused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3928107" y="3561243"/>
            <a:ext cx="1095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confusing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7857197" y="3489805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confuse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856273" y="4347061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fluent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5071115" y="4347061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fluently</a:t>
            </a:r>
            <a:endParaRPr lang="zh-CN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641959" y="4775689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fluency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713397" y="5204317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graduate</a:t>
            </a:r>
            <a:endParaRPr lang="zh-CN" altLang="en-US" dirty="0"/>
          </a:p>
        </p:txBody>
      </p:sp>
      <p:sp>
        <p:nvSpPr>
          <p:cNvPr id="20" name="矩形 19"/>
          <p:cNvSpPr/>
          <p:nvPr/>
        </p:nvSpPr>
        <p:spPr>
          <a:xfrm>
            <a:off x="5142553" y="5204317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graduation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32980" y="1296490"/>
            <a:ext cx="8316000" cy="3879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-4 (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)Having worked for two days, Steve managed to finish his report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schedule.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考查介词。句意：工作了两天，史蒂夫设法如期完成了他的报告。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schedule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如期；准时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7-5 (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following events are scheduled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2019—2020 aca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demic year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考查介词。句意：以下活动安排在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2019—2020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学年。“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scheduled for+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时间点”表示“预定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安排在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（时间）”。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dirty="0"/>
          </a:p>
        </p:txBody>
      </p:sp>
      <p:pic>
        <p:nvPicPr>
          <p:cNvPr id="4" name="图片 4" descr="textimage4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74430" y="1347933"/>
            <a:ext cx="609600" cy="409574"/>
          </a:xfrm>
          <a:prstGeom prst="rect">
            <a:avLst/>
          </a:prstGeom>
        </p:spPr>
      </p:pic>
      <p:pic>
        <p:nvPicPr>
          <p:cNvPr id="5" name="图片 5" descr="textimage4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956" y="3081499"/>
            <a:ext cx="609600" cy="409574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7642566" y="1268730"/>
            <a:ext cx="41549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213674" y="2991007"/>
            <a:ext cx="45397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76490" y="1224735"/>
            <a:ext cx="8316000" cy="46612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attract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.吸引;引起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的注意(或兴趣)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is not unusual for teenagers of your generation to be attracted to computer games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and the online world.(教材P18)对于你们这一代青少年来说,被电脑游戏和网络世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界吸引并不罕见。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There is a big house with an attractive garden.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有一处带有美丽花园的大宅子。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Her new clothes have attracted our attention.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她的新衣服吸引了我们的注意。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What do you think attracts people to big cities?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你认为是什么把人们吸引到了大城市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?</a:t>
            </a:r>
            <a:endParaRPr lang="zh-CN" altLang="en-US" dirty="0"/>
          </a:p>
        </p:txBody>
      </p:sp>
      <p:pic>
        <p:nvPicPr>
          <p:cNvPr id="3" name="图片 3" descr="textimage4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6490" y="3028648"/>
            <a:ext cx="209549" cy="238124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642276" y="1276178"/>
            <a:ext cx="1428760" cy="369332"/>
            <a:chOff x="635500" y="1705757"/>
            <a:chExt cx="1428760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1571604" y="1705757"/>
              <a:ext cx="492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tx2"/>
                  </a:solidFill>
                </a:rPr>
                <a:t>8 |</a:t>
              </a:r>
              <a:endParaRPr lang="zh-CN" altLang="en-US" dirty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pic>
          <p:nvPicPr>
            <p:cNvPr id="7" name="Picture 3" descr="C:\Users\dell\Desktop\7865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500" y="1777765"/>
              <a:ext cx="864096" cy="28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76490" y="1081225"/>
            <a:ext cx="8316000" cy="48228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480" kern="0" spc="47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吸引某人的注意力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②attract sb.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sth.引起某人对某物的兴趣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③be attracted to...喜爱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,为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所吸引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④attraction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.吸引;吸引力;诱惑力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.[C]有吸引力的地方;有吸引力的事物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.有吸引力的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8-1 (2020 天津,阅读理解C,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)This can be useful for businesses such as restaurants </a:t>
            </a:r>
            <a:endParaRPr lang="zh-CN" altLang="en-US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and stores because it offers a new way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(attract) customers. </a:t>
            </a:r>
            <a:endParaRPr lang="zh-CN" altLang="en-US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考查动词不定式。句意：这会对像餐馆和商店这样的企业很有用，因为它提供了一种新的吸引顾客的方法。设空处作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new way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的后置定语，故填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attract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</p:txBody>
      </p:sp>
      <p:pic>
        <p:nvPicPr>
          <p:cNvPr id="3" name="图片 3" descr="textimage45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87614" y="4133064"/>
            <a:ext cx="609600" cy="409574"/>
          </a:xfrm>
          <a:prstGeom prst="rect">
            <a:avLst/>
          </a:prstGeom>
        </p:spPr>
      </p:pic>
      <p:pic>
        <p:nvPicPr>
          <p:cNvPr id="6" name="图片 4" descr="textimage4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838" y="1204106"/>
            <a:ext cx="247650" cy="247649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849782" y="1489858"/>
            <a:ext cx="2149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attract one's attention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2213912" y="1918486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856590" y="3204370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attractive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4283712" y="4562326"/>
            <a:ext cx="9989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attract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61225" y="1224735"/>
            <a:ext cx="8566908" cy="43326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8-2 (2020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全国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改编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)It's this strange form that makes race walk</a:t>
            </a: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ing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such an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(attract) activity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考查形容词。句意：正是这种奇怪的形式使竞走成为一项如此有吸引力的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活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动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。设空处修饰名词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，应使用形容词，故填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attractive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，意为“有吸引力的”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8-3 (2020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全国新高考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C,</a:t>
            </a:r>
            <a:r>
              <a:rPr lang="en-US" altLang="zh-CN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 few years later, still attracted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    </a:t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country, he returned to Uzbekistan to write an article about the disappear-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ance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of the Aral Sea.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考查固定搭配。句意：几年后，仍然被这个国家吸引，他回到乌兹别克斯坦去写一篇关于咸海的消失的文章。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attracted to...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意为“为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所吸引”。此处为过去分词短语作状语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</p:txBody>
      </p:sp>
      <p:pic>
        <p:nvPicPr>
          <p:cNvPr id="4" name="图片 4" descr="textimage46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98215" y="1276350"/>
            <a:ext cx="581660" cy="409575"/>
          </a:xfrm>
          <a:prstGeom prst="rect">
            <a:avLst/>
          </a:prstGeom>
        </p:spPr>
      </p:pic>
      <p:pic>
        <p:nvPicPr>
          <p:cNvPr id="5" name="图片 5" descr="textimage47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46500" y="3020060"/>
            <a:ext cx="539115" cy="36195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09276" y="1633685"/>
            <a:ext cx="104387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attractive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570811" y="2911487"/>
            <a:ext cx="36420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32980" y="1511755"/>
            <a:ext cx="8566908" cy="2154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-4 (2019浙江,七选五,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concert was broadcast live and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(attract) the </a:t>
            </a:r>
            <a:endParaRPr lang="zh-CN" altLang="en-US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largest one night audience in the history of television up to that time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考查动词的时态。句意：那场音乐会进行了现场直播，吸引了直到那个时候电视史上最多的一晚观众（的数量）。设空处与并列连词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连接的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broadcast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为平行结构，均为谓语部分，所以此处用一般过去时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</p:txBody>
      </p:sp>
      <p:pic>
        <p:nvPicPr>
          <p:cNvPr id="3" name="图片 3" descr="textimage48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03810" y="1563198"/>
            <a:ext cx="609600" cy="40957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642434" y="1483995"/>
            <a:ext cx="97975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attracted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937715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focus </a:t>
            </a:r>
            <a:r>
              <a:rPr lang="zh-CN" altLang="en-US" sz="1815" i="1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.&amp; </a:t>
            </a:r>
            <a:r>
              <a:rPr lang="zh-CN" altLang="en-US" sz="1815" i="1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.集中(精力、注意力等);(使) 调节焦距 </a:t>
            </a:r>
            <a:r>
              <a:rPr lang="zh-CN" altLang="en-US" sz="1815" i="1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.中心;</a:t>
            </a:r>
            <a:br>
              <a:rPr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重点;焦点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But spending too much time online is unhealthy and makes it very difficult to focus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on other things in life.(教材P18)但是花太多的时间上网是不健康的,而且(让人)很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难把精力集中在生活中的其他事情上。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accident brought this problem into focus.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这一事故使这个问题成为焦点。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This issue of terrorism has come into focus recently.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这个有关恐怖主义的议题最近成了焦点问题。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80" kern="0" spc="47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把注意力集中于;关注=focus upon</a:t>
            </a:r>
            <a:endParaRPr lang="zh-CN" altLang="en-US" dirty="0"/>
          </a:p>
        </p:txBody>
      </p:sp>
      <p:pic>
        <p:nvPicPr>
          <p:cNvPr id="3" name="图片 3" descr="textimage49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8245" y="3160956"/>
            <a:ext cx="209549" cy="238124"/>
          </a:xfrm>
          <a:prstGeom prst="rect">
            <a:avLst/>
          </a:prstGeom>
        </p:spPr>
      </p:pic>
      <p:pic>
        <p:nvPicPr>
          <p:cNvPr id="4" name="图片 4" descr="textimage5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245" y="5342833"/>
            <a:ext cx="247650" cy="247649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714031" y="977016"/>
            <a:ext cx="1428760" cy="369332"/>
            <a:chOff x="635500" y="1705757"/>
            <a:chExt cx="1428760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1571604" y="1705757"/>
              <a:ext cx="492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tx2"/>
                  </a:solidFill>
                </a:rPr>
                <a:t>9 |</a:t>
              </a:r>
              <a:endParaRPr lang="zh-CN" altLang="en-US" dirty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pic>
          <p:nvPicPr>
            <p:cNvPr id="7" name="Picture 3" descr="C:\Users\dell\Desktop\7865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500" y="1777765"/>
              <a:ext cx="864096" cy="28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矩形 7"/>
          <p:cNvSpPr/>
          <p:nvPr/>
        </p:nvSpPr>
        <p:spPr>
          <a:xfrm>
            <a:off x="1428411" y="5561190"/>
            <a:ext cx="973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on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32980" y="1081225"/>
            <a:ext cx="8316000" cy="42957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②focus...on...把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集中在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上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③come into focus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④bring...into focus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⑤focused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.注意力集中的;目标明确的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9-1 (2020全国新高考Ⅰ,七选五,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)Too often, when you stand up to give a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speech, you focus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“public” at the expense of(在牺牲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的情况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下) the “speaking”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考查介词。句意：很多时候，当你站起来演讲时，你关注的是“公众”，而忽略了“演讲”。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on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特别关注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</p:txBody>
      </p:sp>
      <p:pic>
        <p:nvPicPr>
          <p:cNvPr id="3" name="图片 3" descr="textimage5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52495" y="3364865"/>
            <a:ext cx="525780" cy="35369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641906" y="1489858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成为焦点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2427592" y="1918486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成为焦点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2499030" y="3625233"/>
            <a:ext cx="41549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04825" y="794385"/>
            <a:ext cx="8161020" cy="58007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9-2 (2018天津,阅读理解C,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)There's a new frontier(新领域) in 3D printing that's beginning to come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focus: food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考查固定短语。句意：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3D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打印有一个新的领域开始成为焦点：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食</a:t>
            </a:r>
            <a:endParaRPr lang="en-US" altLang="zh-CN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品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into focus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成为焦点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9-3(2018课标全国Ⅲ,阅读理解C,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)Today, many Chinese people are learning 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Western styles and theories rather than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(focus)on Chinese traditions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考查动名词。句意：现在，许多中国人正在学习西方的风格和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理论，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而不是关注中国的传统。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rather than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后接动名词作宾语。故填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focusing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-4 (2016课标全国Ⅱ,语法填空,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)Most of us are more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(focus)on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our tasks in the morning than we are later in the day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考查形容词。句意：我们大多数人在早上比在一天的晚些时候更专注于我们的工作。此处应用形容词作表语，故填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focused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54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70605" y="4436745"/>
            <a:ext cx="483870" cy="40957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713661" y="1131400"/>
            <a:ext cx="54373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213859" y="2981023"/>
            <a:ext cx="97975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focusing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356999" y="4346110"/>
            <a:ext cx="90281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focused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图片 4" descr="textimage5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70851" y="845648"/>
            <a:ext cx="609600" cy="409574"/>
          </a:xfrm>
          <a:prstGeom prst="rect">
            <a:avLst/>
          </a:prstGeom>
        </p:spPr>
      </p:pic>
      <p:pic>
        <p:nvPicPr>
          <p:cNvPr id="8" name="图片 5" descr="textimage5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75697" y="2631598"/>
            <a:ext cx="609600" cy="4095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937715"/>
            <a:ext cx="8316000" cy="51534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en-US" altLang="zh-CN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en-US" altLang="zh-CN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en-US" altLang="zh-CN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so 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that...为了,以便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I'll find a way to improve on my own so that I can make the team next year.(教材P1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我会自己找到一个提高的方法,以便我明年可以加入球队。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works hard so that he can pass the exam.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=He works hard in order that he can pass the exam.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=He works hard in order to/so as to pass the exam.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他努力学习,以便能通过考试。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took an early bus, so that I got there in time.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我乘了早班公共汽车,及时赶到了那里。</a:t>
            </a:r>
            <a:endParaRPr lang="zh-CN" altLang="en-US" dirty="0"/>
          </a:p>
        </p:txBody>
      </p:sp>
      <p:pic>
        <p:nvPicPr>
          <p:cNvPr id="3" name="图片 3" descr="textimage55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8245" y="3196956"/>
            <a:ext cx="209549" cy="238124"/>
          </a:xfrm>
          <a:prstGeom prst="rect">
            <a:avLst/>
          </a:prstGeom>
        </p:spPr>
      </p:pic>
      <p:pic>
        <p:nvPicPr>
          <p:cNvPr id="4" name="图片 5" descr="textimage67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5799" y="917720"/>
            <a:ext cx="1588817" cy="327719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635183" y="1405644"/>
            <a:ext cx="1579046" cy="369332"/>
            <a:chOff x="635500" y="1705757"/>
            <a:chExt cx="1579046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1571604" y="1705757"/>
              <a:ext cx="642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tx2"/>
                  </a:solidFill>
                </a:rPr>
                <a:t>1 |</a:t>
              </a:r>
              <a:endParaRPr lang="zh-CN" altLang="en-US" dirty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pic>
          <p:nvPicPr>
            <p:cNvPr id="7" name="Picture 3" descr="C:\Users\dell\Desktop\7865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500" y="1777765"/>
              <a:ext cx="864096" cy="28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009470"/>
            <a:ext cx="8316000" cy="49102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80" kern="0" spc="47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①so that引导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,意为“为了,以便”,从句中常含有can/could/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may/might/will/would/should等情态动词, 可与in order that,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so as to等形式进行转换。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②so that 引导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,意为“以至于;结果”,从句中一般不用情态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动词,常用逗号与主句隔开。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2360" kern="0" spc="9415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指出下列句中so that 引导的从句类型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1-1 (2020江苏,23,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)They decide to have more workers for the project so that it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won't be delayed.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1-2 (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)Stephen was excellent in many ways, so that he got the job.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</a:t>
            </a:r>
            <a:endParaRPr lang="zh-CN" altLang="en-US" dirty="0"/>
          </a:p>
        </p:txBody>
      </p:sp>
      <p:pic>
        <p:nvPicPr>
          <p:cNvPr id="3" name="图片 3" descr="textimage56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0000" y="1095309"/>
            <a:ext cx="247650" cy="247649"/>
          </a:xfrm>
          <a:prstGeom prst="rect">
            <a:avLst/>
          </a:prstGeom>
        </p:spPr>
      </p:pic>
      <p:pic>
        <p:nvPicPr>
          <p:cNvPr id="4" name="图片 4" descr="textimage5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592" y="3704119"/>
            <a:ext cx="1073764" cy="362481"/>
          </a:xfrm>
          <a:prstGeom prst="rect">
            <a:avLst/>
          </a:prstGeom>
        </p:spPr>
      </p:pic>
      <p:pic>
        <p:nvPicPr>
          <p:cNvPr id="5" name="图片 5" descr="textimage58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650" y="4621551"/>
            <a:ext cx="609600" cy="409574"/>
          </a:xfrm>
          <a:prstGeom prst="rect">
            <a:avLst/>
          </a:prstGeom>
        </p:spPr>
      </p:pic>
      <p:pic>
        <p:nvPicPr>
          <p:cNvPr id="6" name="图片 6" descr="textimage59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1450" y="5513206"/>
            <a:ext cx="609600" cy="40957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2285984" y="1418103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目的状语从句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786578" y="1846731"/>
            <a:ext cx="114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order to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2287960" y="2632549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结果状语从句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2643174" y="4910800"/>
            <a:ext cx="156966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目的状语从句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358082" y="5339428"/>
            <a:ext cx="156966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结果状语从句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76490" y="937715"/>
            <a:ext cx="8316000" cy="51278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.建议;推荐;介绍→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.提议;推荐;介绍;推荐信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.前进;发展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.前进;发展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.发展;促进→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.高级的;高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等的;先进的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.显然;明显地→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.明显的;显然的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.负责的;有责任的→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.明事理地;认真负责地;可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信赖地→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.责任;义务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.解决办法;答案→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.解决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.主编;编辑;编者→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.编辑,校订(文章、书籍等)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→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.版本(出版形式);(报纸、杂志的)一份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16.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.冒险;奇遇→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.冒险者;冒险家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17.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.青年时期;青春→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.年轻人的;显得年轻的→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</a:t>
            </a:r>
            <a:br>
              <a:rPr dirty="0"/>
            </a:b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.年轻的;幼小的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928028" y="989475"/>
            <a:ext cx="1274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214176" y="977333"/>
            <a:ext cx="1736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986877" y="1418103"/>
            <a:ext cx="94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6000126" y="1418103"/>
            <a:ext cx="1056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advanced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928028" y="2275359"/>
            <a:ext cx="1095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obviously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3999862" y="2275359"/>
            <a:ext cx="915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obvious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906238" y="2632549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responsible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4322438" y="2632549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responsibly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1499532" y="3061177"/>
            <a:ext cx="1441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928028" y="3549101"/>
            <a:ext cx="928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4142738" y="3561243"/>
            <a:ext cx="671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1070904" y="3989871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editor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4285614" y="3989871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642276" y="4347061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edition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856590" y="4847127"/>
            <a:ext cx="1095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adventure</a:t>
            </a:r>
            <a:endParaRPr lang="zh-CN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3499796" y="4847127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adventurer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1142342" y="5204317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youth</a:t>
            </a:r>
            <a:endParaRPr lang="zh-CN" altLang="en-US" dirty="0"/>
          </a:p>
        </p:txBody>
      </p:sp>
      <p:sp>
        <p:nvSpPr>
          <p:cNvPr id="20" name="矩形 19"/>
          <p:cNvSpPr/>
          <p:nvPr/>
        </p:nvSpPr>
        <p:spPr>
          <a:xfrm>
            <a:off x="3999862" y="5275755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youthful</a:t>
            </a:r>
            <a:endParaRPr lang="zh-CN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7857514" y="5204317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young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04735" y="1224735"/>
            <a:ext cx="8316000" cy="30203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句型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转换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1-3 (2019天津,阅读理解B,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 often found myself telling my mom to drive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more slowly, so that I could read all of the road signs we passed.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→I often found myself telling my mom to drive more slowly,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could read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all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of the road signs we passed.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→I often found myself telling my mom to drive more slowly,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read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all of the road signs we passed.</a:t>
            </a:r>
            <a:endParaRPr lang="zh-CN" altLang="en-US" dirty="0"/>
          </a:p>
        </p:txBody>
      </p:sp>
      <p:pic>
        <p:nvPicPr>
          <p:cNvPr id="3" name="图片 3" descr="textimage6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32755" y="1704806"/>
            <a:ext cx="609600" cy="40957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214123" y="2411421"/>
            <a:ext cx="131318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order 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214123" y="3419318"/>
            <a:ext cx="1903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as to/in order to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86596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</a:t>
            </a:r>
            <a:r>
              <a:rPr lang="zh-CN" altLang="en-US" sz="1815" kern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动名词(短语)作主语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Studying hard isn't always fun, but I'll be well prepared for university or whatever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else comes in the future.(教材P14)努力学习并不总是有趣的,但我会为大学或未来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的任何其他的事情做好准备。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It's no use crying over spilt milk.覆水难收。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Playing with fire is dangerous.玩火危险。(泛指玩火)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play with fire is dangerous.玩火危险。(指某一次具体的动作)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480" kern="0" spc="471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①动名词(短语)作主语多表示一种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或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动作。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②单个动名词(短语)作主语,谓语动词用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③常用动名词作主语的句型:</a:t>
            </a:r>
            <a:endParaRPr lang="zh-CN" altLang="en-US" dirty="0"/>
          </a:p>
        </p:txBody>
      </p:sp>
      <p:pic>
        <p:nvPicPr>
          <p:cNvPr id="3" name="图片 3" descr="textimage6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8245" y="2669873"/>
            <a:ext cx="209549" cy="238124"/>
          </a:xfrm>
          <a:prstGeom prst="rect">
            <a:avLst/>
          </a:prstGeom>
        </p:spPr>
      </p:pic>
      <p:pic>
        <p:nvPicPr>
          <p:cNvPr id="4" name="图片 4" descr="textimage6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245" y="4414422"/>
            <a:ext cx="247650" cy="247649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706621" y="905261"/>
            <a:ext cx="1579046" cy="369332"/>
            <a:chOff x="635500" y="1705757"/>
            <a:chExt cx="1579046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1571604" y="1705757"/>
              <a:ext cx="642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tx2"/>
                  </a:solidFill>
                </a:rPr>
                <a:t>2|</a:t>
              </a:r>
              <a:endParaRPr lang="zh-CN" altLang="en-US" dirty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endParaRPr>
            </a:p>
          </p:txBody>
        </p:sp>
        <p:pic>
          <p:nvPicPr>
            <p:cNvPr id="7" name="Picture 3" descr="C:\Users\dell\Desktop\7865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500" y="1777765"/>
              <a:ext cx="864096" cy="280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矩形 7"/>
          <p:cNvSpPr/>
          <p:nvPr/>
        </p:nvSpPr>
        <p:spPr>
          <a:xfrm>
            <a:off x="4123148" y="4775689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抽象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5500377" y="4775689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泛指的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4571683" y="5132245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第三人称单数形式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27962" y="775478"/>
            <a:ext cx="8572528" cy="60244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is no good doing sth.做某事没有好处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is no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/useless doing sth.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is a waste of time doing sth.做某事是浪费时间的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④不定式(短语)也可作主语,但多表示某一次具体的动作。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2-1 (2020全国Ⅱ,七选五,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(send) smiling faces to colleagues(同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事) may seem strange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考查动名词短语作主语。句意：给同事们发送笑脸可能看起来是奇怪的。设空处在句中作主语，表示泛指的动作，故填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Sending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2-2 (2019天津,4,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(learn)to think critically(批判地)is an important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skill today's children will need for the future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考查动名词短语作主语。句意：学会批判性思考是当今的孩子未来需要的一项重要的技能。此处表示抽象的泛指动作，应用动名词短语作主语，故填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6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56057" y="3003438"/>
            <a:ext cx="609600" cy="409574"/>
          </a:xfrm>
          <a:prstGeom prst="rect">
            <a:avLst/>
          </a:prstGeom>
        </p:spPr>
      </p:pic>
      <p:pic>
        <p:nvPicPr>
          <p:cNvPr id="4" name="图片 4" descr="textimage64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71370" y="4789170"/>
            <a:ext cx="483870" cy="32512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422442" y="1184111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4065648" y="1184111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做某事没有用处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3565582" y="2827185"/>
            <a:ext cx="94128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Sending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779764" y="4541697"/>
            <a:ext cx="101822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04735" y="1224735"/>
            <a:ext cx="8316000" cy="52799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2-3 (2018北京,3,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)Traveling along the old Silk Road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an interest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ing and rewarding experience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考查动词的时态和主谓一致。句意：沿着古老的丝绸之路旅行是一次有趣且有益的经历。此处描述事实，应用一般现在时，设空处的主语为动名词短语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Traveling along the old Silk Road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，所以应用单数形式，故填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-4 (</a:t>
            </a:r>
            <a:r>
              <a:rPr lang="zh-CN" altLang="en-US" sz="2100" kern="0" spc="2698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)Understanding your own needs and styles of communication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important as learning to convey your affections and emotions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考查动词的时态和主谓一致。句意：了解自己的需求和沟通方式与学会表达自己的感情和情绪同样重要。此处描述事实，应用一般现在时，设空处的主语为动名词短语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your own needs and styles of communication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，所以应用单数形式，故填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66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99490" y="3590925"/>
            <a:ext cx="567055" cy="381000"/>
          </a:xfrm>
          <a:prstGeom prst="rect">
            <a:avLst/>
          </a:prstGeom>
        </p:spPr>
      </p:pic>
      <p:pic>
        <p:nvPicPr>
          <p:cNvPr id="4" name="图片 5" descr="textimage65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4390" y="1332865"/>
            <a:ext cx="525145" cy="35306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356999" y="1133302"/>
            <a:ext cx="33855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71445" y="3419318"/>
            <a:ext cx="33855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47218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名词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短语、形容词短语和副词短语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短语或词组是具有一定意义但不构成句子或从句的一组词。本单元主要介绍的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是名词短语、形容词短语和副词短语。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一、名词短语(noun phrases)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名词短语指以一个名词为中心构成的短语。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.名词短语的组成及功能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【观察】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English teacher in red will go abroad next year.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这位穿红色衣服的英语老师明年将出国。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want to take part in some interesting school clubs.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我想参加一些有趣的学校社团。</a:t>
            </a:r>
            <a:endParaRPr lang="zh-CN" altLang="en-US" dirty="0"/>
          </a:p>
        </p:txBody>
      </p:sp>
      <p:pic>
        <p:nvPicPr>
          <p:cNvPr id="3" name="图片 4" descr="textimage84.jpe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714744" y="1024393"/>
            <a:ext cx="1571636" cy="324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937715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is the most handsome boy in the class.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他是班里最帅的男孩。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(1)组成:名词短语由(限定词+)(形容词、形容词短语、描述性名词+)名词(+介词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短语)组成。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(2)功能:名词短语在句中可作①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、②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、③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或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宾语补足语。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2.名词的修饰语与名词的位置关系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【观察】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boy is my brother.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这个男孩是我的弟弟。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cute boy is my brother.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4000496" y="306117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主语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5643570" y="306117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宾语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7215206" y="306117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表语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865960"/>
            <a:ext cx="8316000" cy="51534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这个可爱的男孩是我的弟弟。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cute boy in blue jeans is my brother.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这个穿蓝色牛仔裤的可爱男孩是我的弟弟。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cute boy wearing blue jeans is my brother.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这个穿蓝色牛仔裤的可爱男孩是我的弟弟。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cute boy who is wearing blue jeans is my brother.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这个穿蓝色牛仔裤的可爱男孩是我的弟弟。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(1)名词的修饰语与名词有两种位置关系:一是放在被修饰名词的前面,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叫作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;二是放在被修饰名词的后面,叫作⑤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(2)在英语中,修饰名词的定语的位置是有规律的,下面是一个被称为“左二右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六”规律的“黄金公式”: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357290" y="477537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前置定语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6858016" y="477537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后置定语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100947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限定词(冠词/指示代词/物主代词/不定代词)+形容词/形容词性短语/描述性名词+</a:t>
            </a:r>
            <a:br/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中心名词+六类后置定语(介词短语、分词短语、不定式短语、形容词短语、定</a:t>
            </a:r>
            <a:br/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语从句、同位语从句)。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二、形容词短语(adjective phrases)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形容词短语指以一个形容词为中心构成的短语。形容词短语的组成及功能</a:t>
            </a:r>
            <a:br/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如下: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【观察】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was a very influential performer of modern jazz.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他是一名非常有影响力的现代爵士乐表演者。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Seeing her win the gold medal at the Olympics, we were all wild with joy.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看到她在奥运会上赢得了金牌,我们真是欣喜若狂。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His hard work made him very successful.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848106"/>
            <a:ext cx="8316000" cy="6000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他的勤奋工作使得他非常成功。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After the war, the soldiers returned home, safe and sound.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战争结束后,士兵们安然无恙地回到了家。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Tom is old enough to take care of himself.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汤姆足够大了,可以照顾他自己了。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(1)组成:(副词+)形容词(+介词短语),形容词+enough,形容词+and/but+形容词。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(2)功能:形容词短语在句中可以修饰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名词作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⑥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,还可以用作⑦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  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、⑧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或状语。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形容词(短语)作状语时,通常说明⑨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的情况,即表示其状态、性质、特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征等,可位于句首、句末或句中,通常和句子的其他部分用逗号隔开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三、副词短语(adverb phrases)</a:t>
            </a:r>
            <a:endParaRPr lang="zh-CN" altLang="en-US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副词短语指以一个副词为中心构成的短语。副词短语的组成及功能如下: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5357818" y="3920335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定语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7786710" y="3920335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表语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018594" y="4348963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宾语补足语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4357686" y="477759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主语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841822"/>
            <a:ext cx="8316000" cy="600683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【观察】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can't catch up with him. He runs very fast.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我追不上他,他跑得非常快。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window was far too small for him to get through.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这扇窗户对他来说实在太小,他钻不过去。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do not know her well enough to ask her for help.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我对她不够熟悉,不好求她帮忙。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would go over his work again and again.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他会反复检查他的工作。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【归纳】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(1)组成:(副词)+副词;副词+enough;副词+and/but+副词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(2)功能:副词短语可以修饰⑩</a:t>
            </a:r>
            <a:r>
              <a:rPr lang="zh-CN" altLang="en-US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</a:t>
            </a:r>
            <a:r>
              <a:rPr lang="zh-CN" altLang="en-US" sz="1400" kern="0" spc="513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或副词,作状语,也可作</a:t>
            </a:r>
            <a:endParaRPr lang="zh-CN" altLang="en-US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定语、表语、补足语等。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67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86329" y="5706285"/>
            <a:ext cx="257175" cy="25717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786182" y="563484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动词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286380" y="5563409"/>
            <a:ext cx="877163" cy="4552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5"/>
              </a:spcBef>
            </a:pP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形容词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04735" y="100947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18.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.生存;幸存;幸存事物→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.生存,存活;幸存,幸免于难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.幸存者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19.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.行为;举止→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.表现;表现得体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20.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.吸引;引起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的注意(或兴趣)→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.有吸引力的→</a:t>
            </a:r>
            <a:br>
              <a:rPr dirty="0"/>
            </a:b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.吸引力;有吸引力的事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21.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.有瘾的;上瘾的;入迷的→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入迷的人;吸毒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成瘾的人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927711" y="1061230"/>
            <a:ext cx="928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survival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499611" y="1061230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survive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856273" y="1489858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survivor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784835" y="191848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3570917" y="1918486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behave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99149" y="2347114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attract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5499743" y="2347114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attractive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570521" y="2775742"/>
            <a:ext cx="1056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attraction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856273" y="3204370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addicted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4928239" y="3204370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addict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76490" y="1296490"/>
            <a:ext cx="8316000" cy="4871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请写出下列句子中画线部分属于哪类短语,在句中作什么成分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1.(2020全国Ⅰ,阅读理解B,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language is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almost intoxicating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(令人陶醉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的), an aging writer looking back on an ambitious yet simpler time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u="sng" dirty="0" smtClean="0"/>
              <a:t>			</a:t>
            </a:r>
            <a:endParaRPr lang="zh-CN" altLang="en-US" u="sng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2.(2019课标全国Ⅱ,阅读理解A,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)This is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 excellent fantasy novel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from one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of the best storytellers around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2000" u="sng" dirty="0" smtClean="0"/>
              <a:t>			</a:t>
            </a:r>
            <a:endParaRPr lang="zh-CN" altLang="en-US" sz="2000" u="sng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3.(2019课标全国Ⅱ,阅读理解B改编,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author likes doing volunteer work 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because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makes her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very happy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en-US" altLang="zh-CN" u="sng" dirty="0" smtClean="0"/>
              <a:t>			</a:t>
            </a:r>
            <a:endParaRPr lang="zh-CN" altLang="en-US" dirty="0"/>
          </a:p>
        </p:txBody>
      </p:sp>
      <p:pic>
        <p:nvPicPr>
          <p:cNvPr id="4" name="图片 4" descr="textimage68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2277" y="1205691"/>
            <a:ext cx="1143008" cy="385856"/>
          </a:xfrm>
          <a:prstGeom prst="rect">
            <a:avLst/>
          </a:prstGeom>
        </p:spPr>
      </p:pic>
      <p:pic>
        <p:nvPicPr>
          <p:cNvPr id="5" name="图片 5" descr="textimage69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6895" y="2234565"/>
            <a:ext cx="546100" cy="367030"/>
          </a:xfrm>
          <a:prstGeom prst="rect">
            <a:avLst/>
          </a:prstGeom>
        </p:spPr>
      </p:pic>
      <p:pic>
        <p:nvPicPr>
          <p:cNvPr id="6" name="图片 6" descr="textimage7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0247" y="3583888"/>
            <a:ext cx="609600" cy="409575"/>
          </a:xfrm>
          <a:prstGeom prst="rect">
            <a:avLst/>
          </a:prstGeom>
        </p:spPr>
      </p:pic>
      <p:pic>
        <p:nvPicPr>
          <p:cNvPr id="7" name="图片 7" descr="textimage7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0985" y="4961890"/>
            <a:ext cx="546100" cy="36703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999466" y="3133883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形容词短语；表语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999466" y="4419767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名词短语；表语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570838" y="5777089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形容词短语；宾语补足语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1963" y="877504"/>
            <a:ext cx="8316000" cy="56854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4.(2019课标全国Ⅱ,短文改错,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)Then, when I was in the fifth grade, I wanted 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a teacher because I liked my English teacher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so much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en-US" altLang="zh-CN" sz="1815" i="1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	</a:t>
            </a:r>
            <a:r>
              <a:rPr lang="en-US" altLang="zh-CN" sz="1815" i="1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	</a:t>
            </a:r>
            <a:endParaRPr lang="zh-CN" altLang="en-US" i="1" u="sng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5.(2019课标全国Ⅰ,阅读理解C,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)At present, these technologies are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still ex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pensive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though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en-US" altLang="zh-CN" i="1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		</a:t>
            </a:r>
            <a:endParaRPr lang="zh-CN" altLang="en-US" i="1" u="sng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.(2019课标全国Ⅰ,阅读理解C,</a:t>
            </a:r>
            <a:r>
              <a:rPr lang="zh-CN" altLang="en-US" sz="1970" kern="0" spc="275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)Researchers from Georgia Tech say that they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have come up with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low-cost device (装置) that gets around this problem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 a smart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keyboard.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en-US" altLang="zh-CN" i="1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		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7.(2018浙江11月,概要写作,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)While visiting an online college fair can't take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place of an actual campus visit, it can be a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very useful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tool.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en-US" altLang="zh-CN" i="1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	      </a:t>
            </a:r>
            <a:r>
              <a:rPr lang="en-US" altLang="zh-CN" i="1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	</a:t>
            </a:r>
            <a:endParaRPr lang="zh-CN" altLang="en-US" i="1" u="sng" dirty="0" smtClean="0"/>
          </a:p>
        </p:txBody>
      </p:sp>
      <p:pic>
        <p:nvPicPr>
          <p:cNvPr id="3" name="图片 3" descr="textimage7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20110" y="2272030"/>
            <a:ext cx="608330" cy="408940"/>
          </a:xfrm>
          <a:prstGeom prst="rect">
            <a:avLst/>
          </a:prstGeom>
        </p:spPr>
      </p:pic>
      <p:pic>
        <p:nvPicPr>
          <p:cNvPr id="4" name="图片 4" descr="textimage7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65" y="3614420"/>
            <a:ext cx="534670" cy="347980"/>
          </a:xfrm>
          <a:prstGeom prst="rect">
            <a:avLst/>
          </a:prstGeom>
        </p:spPr>
      </p:pic>
      <p:pic>
        <p:nvPicPr>
          <p:cNvPr id="5" name="图片 5" descr="textimage75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12859" y="5306036"/>
            <a:ext cx="609600" cy="409574"/>
          </a:xfrm>
          <a:prstGeom prst="rect">
            <a:avLst/>
          </a:prstGeom>
        </p:spPr>
      </p:pic>
      <p:pic>
        <p:nvPicPr>
          <p:cNvPr id="8" name="图片 8" descr="textimage7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94075" y="998855"/>
            <a:ext cx="505460" cy="339725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499717" y="1776561"/>
            <a:ext cx="1858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副词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短语；状语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499717" y="3062445"/>
            <a:ext cx="1864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形容词短语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表语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642593" y="4776957"/>
            <a:ext cx="1633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名词短语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宾语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499717" y="6062841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形容词短语；定语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76490" y="776112"/>
            <a:ext cx="8316000" cy="61753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8.(2018课标全国Ⅲ,阅读理解D,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good news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is that I can help my own 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kids learn earlier than I did how to live more with less.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	</a:t>
            </a:r>
            <a:r>
              <a:rPr lang="en-US" altLang="zh-CN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	</a:t>
            </a:r>
            <a:endParaRPr lang="zh-CN" altLang="en-US" sz="2000" u="sng" dirty="0" smtClean="0"/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9.(2018课标全国Ⅲ,阅读理解D,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)It was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totally, completely enough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for him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en-US" altLang="zh-CN" sz="2000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		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.(2018 天津,6,</a:t>
            </a:r>
            <a:r>
              <a:rPr lang="zh-CN" altLang="en-US" sz="2050" kern="0" spc="2675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possibility that there is life on other planets in the uni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verse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has always inspired scientists to explore the outer space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en-US" altLang="zh-CN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		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11.(2020全国Ⅰ,语法填空,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)Landing on the moon's far side is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(extreme) challenging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考查副词。句意：在月球背面着陆极具挑战性。修饰形容词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challenging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要用副词，故填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extremely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extremely challenging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为形容词短语。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78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69160" y="3113405"/>
            <a:ext cx="544830" cy="390525"/>
          </a:xfrm>
          <a:prstGeom prst="rect">
            <a:avLst/>
          </a:prstGeom>
        </p:spPr>
      </p:pic>
      <p:pic>
        <p:nvPicPr>
          <p:cNvPr id="4" name="图片 4" descr="textimage79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8160" y="4924425"/>
            <a:ext cx="494030" cy="332105"/>
          </a:xfrm>
          <a:prstGeom prst="rect">
            <a:avLst/>
          </a:prstGeom>
        </p:spPr>
      </p:pic>
      <p:pic>
        <p:nvPicPr>
          <p:cNvPr id="8" name="图片 6" descr="textimage76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015" y="883920"/>
            <a:ext cx="525145" cy="353060"/>
          </a:xfrm>
          <a:prstGeom prst="rect">
            <a:avLst/>
          </a:prstGeom>
        </p:spPr>
      </p:pic>
      <p:pic>
        <p:nvPicPr>
          <p:cNvPr id="9" name="图片 7" descr="textimage7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2050" y="2185035"/>
            <a:ext cx="511810" cy="40957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570838" y="1685128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名词短语；主语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570838" y="2613822"/>
            <a:ext cx="1864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形容词短语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表语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642276" y="3899389"/>
            <a:ext cx="1633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名词短语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主语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6928820" y="4828400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extremely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32980" y="865960"/>
            <a:ext cx="8316000" cy="56111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.(2020 北京,完形填空,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)He practised again and again until he could move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quite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(quick) across the sand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考查副词。句意：他一遍一遍地练习，直到他能在沙地上很快地滑动。修饰动词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要用副词，此处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quite quickly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为副词短语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13.(2019课标全国Ⅱ,语法填空,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)But then we got an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(office) letter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and we were blown away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考查形容词。句意：但后来我们收到了一封官方的信，我们非常高兴。设空处作定语修饰其后的名词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letter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。故用形容词形式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14.(2019课标全国Ⅲ,语法填空,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)They also shared with us many traditional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stories about Hawaii that were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(huge) popular with tourists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考查副词。句意：他们还和我们分享了许多关于非常受游客欢迎的夏威夷的传统故事。设空处修饰后面的形容词，故用副词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hugely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dirty="0"/>
          </a:p>
        </p:txBody>
      </p:sp>
      <p:pic>
        <p:nvPicPr>
          <p:cNvPr id="5" name="图片 5" descr="textimage8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56230" y="982980"/>
            <a:ext cx="511810" cy="344170"/>
          </a:xfrm>
          <a:prstGeom prst="rect">
            <a:avLst/>
          </a:prstGeom>
        </p:spPr>
      </p:pic>
      <p:pic>
        <p:nvPicPr>
          <p:cNvPr id="6" name="图片 6" descr="textimage8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7415" y="2735580"/>
            <a:ext cx="483870" cy="325120"/>
          </a:xfrm>
          <a:prstGeom prst="rect">
            <a:avLst/>
          </a:prstGeom>
        </p:spPr>
      </p:pic>
      <p:pic>
        <p:nvPicPr>
          <p:cNvPr id="7" name="图片 7" descr="textimage8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47305" y="4346427"/>
            <a:ext cx="609600" cy="409574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1070270" y="1346348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quickly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6070930" y="2632232"/>
            <a:ext cx="847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official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3499162" y="4775055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hugely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04735" y="1081225"/>
            <a:ext cx="8316000" cy="51044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15.(2019课标全国Ⅲ,语法填空,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)When they were free from work,they invited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us to local events and let us know of an interesting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(compete)to watch,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together with the story behind it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考查名词。句意：当他们没有工作的时候，他们邀请我们参加当地的活动，让我们知道一个观看起来很有趣的比赛，并告诉我们它背后的故事。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interesting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为名词短语，形容词后应接名词，故填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16.(2019北京,语法填空C,</a:t>
            </a:r>
            <a:r>
              <a:rPr lang="zh-CN" altLang="en-US" sz="1970" kern="0" spc="275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)Students should have a proper attitude towards col-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lege before thinking about which college to attend, and it's never too early to make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necessary preparations for a healthy and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(meaning) college experience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考查形容词。句意：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为健康且有意义的大学经历做必要的准备，越早越好。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experience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是名词短语，且设空处所填词和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healthy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并列，故设空处应用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的形容词形式 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meaningful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</p:txBody>
      </p:sp>
      <p:pic>
        <p:nvPicPr>
          <p:cNvPr id="3" name="图片 3" descr="textimage8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19060" y="1122545"/>
            <a:ext cx="609600" cy="409574"/>
          </a:xfrm>
          <a:prstGeom prst="rect">
            <a:avLst/>
          </a:prstGeom>
        </p:spPr>
      </p:pic>
      <p:pic>
        <p:nvPicPr>
          <p:cNvPr id="4" name="图片 4" descr="textimage8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0842" y="3671102"/>
            <a:ext cx="600075" cy="390524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285429" y="1489858"/>
            <a:ext cx="12875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4213859" y="4478112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meaningful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99717" y="796107"/>
            <a:ext cx="8429684" cy="60522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17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(2018课标全国Ⅰ,阅读理解C,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distribution of these languages is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huge) uneven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考查副词。句意：这些语言的分布极不平衡。本句中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uneven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为形容词短语，在句中作表语，故本空应用副词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hugely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（非常）修饰形容词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uneven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18.(2018课标全国Ⅱ,阅读理解D,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key to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(success) small talk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is learning how to connect with others, not just communicate with them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考查形容词。句意：成功的闲谈的关键是学会如何与他人建立关系，而不只是与他们交流。本句中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 talk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为名词短语，故应用形容词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successful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（成功的）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修饰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 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talk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19.(2018课标全国Ⅲ,阅读理解C,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)He asked the workers to use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(tradition) techniques to make the bricks into walls, roofs and corridors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zh-CN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解析   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考查形容词。句意：他要求工人们用传统技术把砖做成墙、屋顶和走廊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latinLnBrk="1" hangingPunct="0">
              <a:lnSpc>
                <a:spcPct val="150000"/>
              </a:lnSpc>
              <a:spcBef>
                <a:spcPts val="140"/>
              </a:spcBef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techniques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为名词短语，故本空应用形容词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traditional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（传统的）修饰名词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techniques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endParaRPr lang="zh-CN" altLang="en-US" dirty="0"/>
          </a:p>
        </p:txBody>
      </p:sp>
      <p:pic>
        <p:nvPicPr>
          <p:cNvPr id="5" name="图片 5" descr="textimage85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98545" y="925830"/>
            <a:ext cx="525145" cy="353060"/>
          </a:xfrm>
          <a:prstGeom prst="rect">
            <a:avLst/>
          </a:prstGeom>
        </p:spPr>
      </p:pic>
      <p:pic>
        <p:nvPicPr>
          <p:cNvPr id="6" name="图片 6" descr="textimage86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27450" y="2642235"/>
            <a:ext cx="467995" cy="314325"/>
          </a:xfrm>
          <a:prstGeom prst="rect">
            <a:avLst/>
          </a:prstGeom>
        </p:spPr>
      </p:pic>
      <p:pic>
        <p:nvPicPr>
          <p:cNvPr id="7" name="图片 7" descr="textimage87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76331" y="4705202"/>
            <a:ext cx="609600" cy="409574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7824320" y="919622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hugely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5351532" y="2633817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successful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6994923" y="4705519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traditional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86596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Ⅱ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.重点短语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喜欢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多于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打扫(或清除)干净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适合的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报名(参加课程)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独自,单独;独立地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分发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负责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跟上,赶上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喜爱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集中,特别关注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很入迷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214414" y="1346348"/>
            <a:ext cx="1249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prefer...to...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357290" y="1774976"/>
            <a:ext cx="960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 up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142976" y="2203604"/>
            <a:ext cx="1505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suitable for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1142976" y="2632232"/>
            <a:ext cx="16658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 up(for 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249844" y="3060860"/>
            <a:ext cx="1393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one's own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1428728" y="3489488"/>
            <a:ext cx="986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 out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928662" y="3918116"/>
            <a:ext cx="1999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responsible for...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285852" y="4346744"/>
            <a:ext cx="1377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 up with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1214414" y="4775372"/>
            <a:ext cx="1492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attracted to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1500166" y="5204000"/>
            <a:ext cx="973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on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1357290" y="5632628"/>
            <a:ext cx="1377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addicted to...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8245" y="100947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鼓励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13.prefer doing sth.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14.be good at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15.make the team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16.get used to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17.be worried about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18.deal with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19.do well in...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20.try out for...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21.make a fire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22.work out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23.drop out of school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928345" y="1061230"/>
            <a:ext cx="2159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encourage...to do 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857171" y="1489858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喜欢做某事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499981" y="191848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擅长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2380963" y="2347114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成为队员；加入队伍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2642857" y="277574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习惯于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3214361" y="320437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担心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2428543" y="363299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处理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2071353" y="4061626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方面干得好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2071353" y="4490254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参加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选拔（或试演）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2642857" y="491888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生火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1857039" y="5347510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计算出；解决；理解，弄清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3357237" y="577613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辍学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04825" y="1153160"/>
            <a:ext cx="8387080" cy="43072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Ⅲ.经典结构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1.从初中到高中真是一个巨大的挑战。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junior high school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senior high school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  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really big challenge.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2.因为我喜欢且擅长英语,我的指导老师建议我选修高级文学。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My adviser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　　　　　　　　　　　　　　　　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because I like English and I'm good at it.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3.我会自己找到一个提高的方法,以便我明年可以加入球队。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I'll find a way to improve on my own 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　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 can make the team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next year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855980" y="2061845"/>
            <a:ext cx="1278255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Going from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928235" y="2061845"/>
            <a:ext cx="366395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7714615" y="2061845"/>
            <a:ext cx="340360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1784985" y="3347720"/>
            <a:ext cx="5619115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recommended that I should sign up for advanced literature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4499610" y="4621530"/>
            <a:ext cx="799465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that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2022版高中同步疑难破PPT模板</Template>
  <TotalTime>0</TotalTime>
  <Words>28002</Words>
  <Application>WPS 演示</Application>
  <PresentationFormat>自定义</PresentationFormat>
  <Paragraphs>1132</Paragraphs>
  <Slides>65</Slides>
  <Notes>65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65</vt:i4>
      </vt:variant>
    </vt:vector>
  </HeadingPairs>
  <TitlesOfParts>
    <vt:vector size="76" baseType="lpstr">
      <vt:lpstr>Arial</vt:lpstr>
      <vt:lpstr>宋体</vt:lpstr>
      <vt:lpstr>Wingdings</vt:lpstr>
      <vt:lpstr>Times New Roman</vt:lpstr>
      <vt:lpstr>黑体</vt:lpstr>
      <vt:lpstr>Times New Roman</vt:lpstr>
      <vt:lpstr>Calibri</vt:lpstr>
      <vt:lpstr>微软雅黑</vt:lpstr>
      <vt:lpstr>Arial Unicode MS</vt:lpstr>
      <vt:lpstr>Adobe 黑体 Std R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封面标题</dc:title>
  <dc:creator/>
  <cp:lastModifiedBy>quyixian</cp:lastModifiedBy>
  <cp:revision>168</cp:revision>
  <dcterms:created xsi:type="dcterms:W3CDTF">2021-05-23T05:58:03Z</dcterms:created>
  <dcterms:modified xsi:type="dcterms:W3CDTF">2021-05-23T06:56:44Z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2052-11.1.0.10116</vt:lpwstr>
  </property>
</Properties>
</file>