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11" r:id="rId3"/>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312"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313" r:id="rId43"/>
    <p:sldId id="297" r:id="rId44"/>
    <p:sldId id="298" r:id="rId45"/>
    <p:sldId id="314" r:id="rId46"/>
    <p:sldId id="299" r:id="rId47"/>
    <p:sldId id="300" r:id="rId48"/>
    <p:sldId id="301" r:id="rId49"/>
    <p:sldId id="302" r:id="rId50"/>
    <p:sldId id="303" r:id="rId51"/>
    <p:sldId id="304" r:id="rId52"/>
    <p:sldId id="305" r:id="rId53"/>
    <p:sldId id="306" r:id="rId54"/>
    <p:sldId id="307" r:id="rId55"/>
    <p:sldId id="308" r:id="rId56"/>
    <p:sldId id="309" r:id="rId57"/>
    <p:sldId id="315" r:id="rId58"/>
    <p:sldId id="310" r:id="rId59"/>
    <p:sldId id="316" r:id="rId60"/>
    <p:sldId id="317" r:id="rId61"/>
  </p:sldIdLst>
  <p:sldSz cx="9144000" cy="684022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78142" autoAdjust="0"/>
  </p:normalViewPr>
  <p:slideViewPr>
    <p:cSldViewPr>
      <p:cViewPr varScale="1">
        <p:scale>
          <a:sx n="114" d="100"/>
          <a:sy n="114" d="100"/>
        </p:scale>
        <p:origin x="-96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4" Type="http://schemas.openxmlformats.org/officeDocument/2006/relationships/tableStyles" Target="tableStyles.xml"/><Relationship Id="rId63" Type="http://schemas.openxmlformats.org/officeDocument/2006/relationships/viewProps" Target="viewProps.xml"/><Relationship Id="rId62" Type="http://schemas.openxmlformats.org/officeDocument/2006/relationships/presProps" Target="presProps.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9571"/>
            <a:ext cx="9180512" cy="689226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1_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
        <p:nvSpPr>
          <p:cNvPr id="7" name="TextBox 6"/>
          <p:cNvSpPr txBox="1"/>
          <p:nvPr/>
        </p:nvSpPr>
        <p:spPr>
          <a:xfrm>
            <a:off x="1835696" y="251917"/>
            <a:ext cx="5832648" cy="461665"/>
          </a:xfrm>
          <a:prstGeom prst="rect">
            <a:avLst/>
          </a:prstGeom>
          <a:noFill/>
        </p:spPr>
        <p:txBody>
          <a:bodyPr wrap="square" rtlCol="0">
            <a:spAutoFit/>
          </a:bodyPr>
          <a:lstStyle/>
          <a:p>
            <a:pPr algn="ctr">
              <a:spcBef>
                <a:spcPct val="0"/>
              </a:spcBef>
              <a:defRPr/>
            </a:pPr>
            <a:r>
              <a:rPr lang="en-US" altLang="zh-CN" sz="2400" b="1" dirty="0" smtClean="0">
                <a:latin typeface="黑体" panose="02010609060101010101" pitchFamily="65" charset="-122"/>
                <a:ea typeface="黑体" panose="02010609060101010101" pitchFamily="65" charset="-122"/>
                <a:cs typeface="+mj-cs"/>
              </a:rPr>
              <a:t>UNIT 2</a:t>
            </a:r>
            <a:r>
              <a:rPr lang="zh-CN" altLang="en-US" sz="2400" b="1" dirty="0" smtClean="0">
                <a:latin typeface="黑体" panose="02010609060101010101" pitchFamily="65" charset="-122"/>
                <a:ea typeface="黑体" panose="02010609060101010101" pitchFamily="65" charset="-122"/>
                <a:cs typeface="+mj-cs"/>
              </a:rPr>
              <a:t>　</a:t>
            </a:r>
            <a:r>
              <a:rPr lang="en-US" altLang="zh-CN" sz="2400" b="1" dirty="0" smtClean="0">
                <a:latin typeface="黑体" panose="02010609060101010101" pitchFamily="65" charset="-122"/>
                <a:ea typeface="黑体" panose="02010609060101010101" pitchFamily="65" charset="-122"/>
                <a:cs typeface="+mj-cs"/>
              </a:rPr>
              <a:t>TRAVELLING AROUND</a:t>
            </a:r>
            <a:endParaRPr lang="zh-CN" altLang="en-US" sz="2400" b="1" dirty="0">
              <a:latin typeface="黑体" panose="02010609060101010101" pitchFamily="65" charset="-122"/>
              <a:ea typeface="黑体" panose="02010609060101010101" pitchFamily="65" charset="-122"/>
              <a:cs typeface="+mj-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标题 1"/>
          <p:cNvSpPr txBox="1">
            <a:spLocks noChangeArrowheads="1"/>
          </p:cNvSpPr>
          <p:nvPr/>
        </p:nvSpPr>
        <p:spPr bwMode="auto">
          <a:xfrm>
            <a:off x="1285852" y="206835"/>
            <a:ext cx="3500462" cy="427352"/>
          </a:xfrm>
          <a:prstGeom prst="rect">
            <a:avLst/>
          </a:prstGeom>
          <a:noFill/>
          <a:ln w="9525">
            <a:noFill/>
            <a:miter lim="800000"/>
          </a:ln>
        </p:spPr>
        <p:txBody>
          <a:bodyPr anchor="ctr"/>
          <a:lstStyle/>
          <a:p>
            <a:pPr algn="l" eaLnBrk="0" latinLnBrk="1" hangingPunct="0">
              <a:spcBef>
                <a:spcPts val="140"/>
              </a:spcBef>
            </a:pPr>
            <a:r>
              <a:rPr lang="zh-CN" altLang="en-US" sz="2000" b="1" kern="0" dirty="0">
                <a:solidFill>
                  <a:schemeClr val="bg1"/>
                </a:solidFill>
                <a:latin typeface="Times New Roman" panose="02020603050405020304" pitchFamily="65" charset="-122"/>
                <a:ea typeface="黑体" panose="02010609060101010101" pitchFamily="65" charset="-122"/>
              </a:rPr>
              <a:t>第1讲　描述运动的基本概念</a:t>
            </a:r>
            <a:endParaRPr lang="zh-CN" altLang="en-US" sz="2000" b="1" dirty="0">
              <a:solidFill>
                <a:schemeClr val="bg1"/>
              </a:solidFill>
            </a:endParaRPr>
          </a:p>
        </p:txBody>
      </p:sp>
      <p:pic>
        <p:nvPicPr>
          <p:cNvPr id="2" name="图形 1"/>
          <p:cNvPicPr>
            <a:picLocks noChangeAspect="1"/>
          </p:cNvPicPr>
          <p:nvPr/>
        </p:nvPicPr>
        <p:blipFill>
          <a:blip/>
          <a:stretch>
            <a:fillRect/>
          </a:stretch>
        </p:blipFill>
        <p:spPr>
          <a:xfrm>
            <a:off x="-44919" y="0"/>
            <a:ext cx="9225431" cy="75597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6.xml.rels><?xml version="1.0" encoding="UTF-8" standalone="yes"?>
<Relationships xmlns="http://schemas.openxmlformats.org/package/2006/relationships"><Relationship Id="rId5" Type="http://schemas.openxmlformats.org/officeDocument/2006/relationships/notesSlide" Target="../notesSlides/notesSlide16.xml"/><Relationship Id="rId4" Type="http://schemas.openxmlformats.org/officeDocument/2006/relationships/slideLayout" Target="../slideLayouts/slideLayout2.xml"/><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7.jpe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7.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2.xml"/><Relationship Id="rId2" Type="http://schemas.openxmlformats.org/officeDocument/2006/relationships/image" Target="../media/image6.jpeg"/><Relationship Id="rId1" Type="http://schemas.openxmlformats.org/officeDocument/2006/relationships/image" Target="../media/image10.jpeg"/></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2.xml"/><Relationship Id="rId2" Type="http://schemas.openxmlformats.org/officeDocument/2006/relationships/image" Target="../media/image10.jpeg"/><Relationship Id="rId1" Type="http://schemas.openxmlformats.org/officeDocument/2006/relationships/image" Target="../media/image7.jpeg"/></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2.xml"/><Relationship Id="rId2" Type="http://schemas.openxmlformats.org/officeDocument/2006/relationships/image" Target="../media/image7.jpeg"/><Relationship Id="rId1" Type="http://schemas.openxmlformats.org/officeDocument/2006/relationships/image" Target="../media/image6.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8.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29.xml.rels><?xml version="1.0" encoding="UTF-8" standalone="yes"?>
<Relationships xmlns="http://schemas.openxmlformats.org/package/2006/relationships"><Relationship Id="rId4" Type="http://schemas.openxmlformats.org/officeDocument/2006/relationships/notesSlide" Target="../notesSlides/notesSlide29.xml"/><Relationship Id="rId3" Type="http://schemas.openxmlformats.org/officeDocument/2006/relationships/slideLayout" Target="../slideLayouts/slideLayout2.xml"/><Relationship Id="rId2" Type="http://schemas.openxmlformats.org/officeDocument/2006/relationships/image" Target="../media/image7.jpeg"/><Relationship Id="rId1"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31.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32.xml.rels><?xml version="1.0" encoding="UTF-8" standalone="yes"?>
<Relationships xmlns="http://schemas.openxmlformats.org/package/2006/relationships"><Relationship Id="rId4" Type="http://schemas.openxmlformats.org/officeDocument/2006/relationships/notesSlide" Target="../notesSlides/notesSlide32.xml"/><Relationship Id="rId3" Type="http://schemas.openxmlformats.org/officeDocument/2006/relationships/slideLayout" Target="../slideLayouts/slideLayout2.xml"/><Relationship Id="rId2" Type="http://schemas.openxmlformats.org/officeDocument/2006/relationships/image" Target="../media/image10.jpeg"/><Relationship Id="rId1" Type="http://schemas.openxmlformats.org/officeDocument/2006/relationships/image" Target="../media/image6.jpe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34.xml.rels><?xml version="1.0" encoding="UTF-8" standalone="yes"?>
<Relationships xmlns="http://schemas.openxmlformats.org/package/2006/relationships"><Relationship Id="rId4" Type="http://schemas.openxmlformats.org/officeDocument/2006/relationships/notesSlide" Target="../notesSlides/notesSlide34.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35.xml.rels><?xml version="1.0" encoding="UTF-8" standalone="yes"?>
<Relationships xmlns="http://schemas.openxmlformats.org/package/2006/relationships"><Relationship Id="rId5" Type="http://schemas.openxmlformats.org/officeDocument/2006/relationships/notesSlide" Target="../notesSlides/notesSlide35.xml"/><Relationship Id="rId4" Type="http://schemas.openxmlformats.org/officeDocument/2006/relationships/slideLayout" Target="../slideLayouts/slideLayout2.xml"/><Relationship Id="rId3" Type="http://schemas.openxmlformats.org/officeDocument/2006/relationships/image" Target="../media/image6.jpeg"/><Relationship Id="rId2" Type="http://schemas.openxmlformats.org/officeDocument/2006/relationships/image" Target="../media/image8.jpeg"/><Relationship Id="rId1" Type="http://schemas.openxmlformats.org/officeDocument/2006/relationships/image" Target="../media/image7.jpe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37.xml.rels><?xml version="1.0" encoding="UTF-8" standalone="yes"?>
<Relationships xmlns="http://schemas.openxmlformats.org/package/2006/relationships"><Relationship Id="rId4" Type="http://schemas.openxmlformats.org/officeDocument/2006/relationships/notesSlide" Target="../notesSlides/notesSlide37.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38.xml.rels><?xml version="1.0" encoding="UTF-8" standalone="yes"?>
<Relationships xmlns="http://schemas.openxmlformats.org/package/2006/relationships"><Relationship Id="rId4" Type="http://schemas.openxmlformats.org/officeDocument/2006/relationships/notesSlide" Target="../notesSlides/notesSlide38.xml"/><Relationship Id="rId3" Type="http://schemas.openxmlformats.org/officeDocument/2006/relationships/slideLayout" Target="../slideLayouts/slideLayout2.xml"/><Relationship Id="rId2" Type="http://schemas.openxmlformats.org/officeDocument/2006/relationships/image" Target="../media/image6.jpeg"/><Relationship Id="rId1" Type="http://schemas.openxmlformats.org/officeDocument/2006/relationships/image" Target="../media/image8.jpeg"/></Relationships>
</file>

<file path=ppt/slides/_rels/slide39.xml.rels><?xml version="1.0" encoding="UTF-8" standalone="yes"?>
<Relationships xmlns="http://schemas.openxmlformats.org/package/2006/relationships"><Relationship Id="rId4" Type="http://schemas.openxmlformats.org/officeDocument/2006/relationships/notesSlide" Target="../notesSlides/notesSlide39.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41.xml.rels><?xml version="1.0" encoding="UTF-8" standalone="yes"?>
<Relationships xmlns="http://schemas.openxmlformats.org/package/2006/relationships"><Relationship Id="rId5" Type="http://schemas.openxmlformats.org/officeDocument/2006/relationships/notesSlide" Target="../notesSlides/notesSlide41.xml"/><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image" Target="../media/image3.jpe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43.xml.rels><?xml version="1.0" encoding="UTF-8" standalone="yes"?>
<Relationships xmlns="http://schemas.openxmlformats.org/package/2006/relationships"><Relationship Id="rId5" Type="http://schemas.openxmlformats.org/officeDocument/2006/relationships/notesSlide" Target="../notesSlides/notesSlide43.xml"/><Relationship Id="rId4" Type="http://schemas.openxmlformats.org/officeDocument/2006/relationships/slideLayout" Target="../slideLayouts/slideLayout2.xml"/><Relationship Id="rId3" Type="http://schemas.openxmlformats.org/officeDocument/2006/relationships/image" Target="../media/image9.jpeg"/><Relationship Id="rId2" Type="http://schemas.openxmlformats.org/officeDocument/2006/relationships/image" Target="../media/image10.jpeg"/><Relationship Id="rId1" Type="http://schemas.openxmlformats.org/officeDocument/2006/relationships/image" Target="../media/image7.jpeg"/></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46.xml.rels><?xml version="1.0" encoding="UTF-8" standalone="yes"?>
<Relationships xmlns="http://schemas.openxmlformats.org/package/2006/relationships"><Relationship Id="rId4" Type="http://schemas.openxmlformats.org/officeDocument/2006/relationships/notesSlide" Target="../notesSlides/notesSlide46.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3.jpeg"/></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image" Target="../media/image12.jpeg"/></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4" Type="http://schemas.openxmlformats.org/officeDocument/2006/relationships/notesSlide" Target="../notesSlides/notesSlide54.xml"/><Relationship Id="rId3" Type="http://schemas.openxmlformats.org/officeDocument/2006/relationships/slideLayout" Target="../slideLayouts/slideLayout2.xml"/><Relationship Id="rId2" Type="http://schemas.openxmlformats.org/officeDocument/2006/relationships/image" Target="../media/image9.jpeg"/><Relationship Id="rId1" Type="http://schemas.openxmlformats.org/officeDocument/2006/relationships/image" Target="../media/image7.jpeg"/></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916988" y="5580509"/>
            <a:ext cx="6111396" cy="656409"/>
          </a:xfrm>
          <a:prstGeom prst="rect">
            <a:avLst/>
          </a:prstGeom>
        </p:spPr>
        <p:txBody>
          <a:bodyPr vert="horz" lIns="91440" tIns="45720" rIns="91440" bIns="45720" rtlCol="0">
            <a:normAutofit fontScale="25000" lnSpcReduction="20000"/>
          </a:bodyPr>
          <a:lstStyle/>
          <a:p>
            <a:pPr algn="ctr">
              <a:lnSpc>
                <a:spcPct val="170000"/>
              </a:lnSpc>
              <a:spcBef>
                <a:spcPct val="0"/>
              </a:spcBef>
              <a:defRPr/>
            </a:pPr>
            <a:r>
              <a:rPr lang="zh-CN" altLang="en-US" sz="14400" dirty="0" smtClean="0">
                <a:solidFill>
                  <a:schemeClr val="bg1"/>
                </a:solidFill>
                <a:latin typeface="黑体" panose="02010609060101010101" pitchFamily="65" charset="-122"/>
                <a:ea typeface="黑体" panose="02010609060101010101" pitchFamily="65" charset="-122"/>
              </a:rPr>
              <a:t>高中英语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必修第一册</a:t>
            </a:r>
            <a:r>
              <a:rPr kumimoji="0" lang="en-US" altLang="zh-CN"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 </a:t>
            </a:r>
            <a:r>
              <a:rPr kumimoji="0" lang="zh-CN" altLang="en-US" sz="9600" i="0" u="none" strike="noStrike" kern="1200" cap="none" spc="0" normalizeH="0" baseline="0" noProof="0" dirty="0" smtClean="0">
                <a:ln>
                  <a:noFill/>
                </a:ln>
                <a:solidFill>
                  <a:schemeClr val="bg1"/>
                </a:solidFill>
                <a:effectLst/>
                <a:uLnTx/>
                <a:uFillTx/>
                <a:latin typeface="黑体" panose="02010609060101010101" pitchFamily="65" charset="-122"/>
                <a:ea typeface="黑体" panose="02010609060101010101" pitchFamily="65" charset="-122"/>
                <a:cs typeface="+mj-cs"/>
              </a:rPr>
              <a:t>人教版</a:t>
            </a:r>
            <a:endParaRPr kumimoji="0" lang="zh-CN" altLang="en-US" sz="9600" i="0" u="none" strike="noStrike" kern="1200" cap="none" spc="0" normalizeH="0" baseline="0" noProof="0" dirty="0">
              <a:ln>
                <a:noFill/>
              </a:ln>
              <a:solidFill>
                <a:schemeClr val="bg1"/>
              </a:solidFill>
              <a:effectLst/>
              <a:uLnTx/>
              <a:uFillTx/>
              <a:latin typeface="黑体" panose="02010609060101010101" pitchFamily="65" charset="-122"/>
              <a:ea typeface="黑体" panose="02010609060101010101" pitchFamily="65" charset="-122"/>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563907"/>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8.然而,直到1974年,一些农民在挖一口井时发现了这座陵墓,现代的人才知道这</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座陵墓和陶俑!</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However, no one in modern times knew about the tomb or the terracotta statues until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1974, when some farmers discovered the tomb</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9.我要去看长城,但除此之外,我不确定要去哪儿。</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I'm going to see the Great Wall, but other than that, I'm not sure</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sp>
        <p:nvSpPr>
          <p:cNvPr id="3" name="矩形 2"/>
          <p:cNvSpPr/>
          <p:nvPr/>
        </p:nvSpPr>
        <p:spPr>
          <a:xfrm>
            <a:off x="5143504" y="2705889"/>
            <a:ext cx="303801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while they were digging a well</a:t>
            </a:r>
            <a:endParaRPr lang="zh-CN" altLang="en-US" dirty="0"/>
          </a:p>
        </p:txBody>
      </p:sp>
      <p:sp>
        <p:nvSpPr>
          <p:cNvPr id="4" name="矩形 3"/>
          <p:cNvSpPr/>
          <p:nvPr/>
        </p:nvSpPr>
        <p:spPr>
          <a:xfrm>
            <a:off x="6786578" y="3563145"/>
            <a:ext cx="127470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where to go</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65775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Ⅳ.长难句分析</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1.Enjoy the beautiful countryside as you spend a day driving along the new highway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connecting Cusco to Lake Titicaca.</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分析:本句是一个主从复合句。句中as引导</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connecting Cus-</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co to Lake Titicaca为现在分词短语作</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,修饰the new high-</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way。</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句意:当你花一天的时间驱车沿着连接库斯科和的的喀喀湖的新修的公路行驶</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时,你可以欣赏美丽的乡村风光。</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2.My dad and I are both looking forward to going to the Shaanxi History Museum,</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because my dad loves history and I have heard that this museum is known as a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“Chinese treasure house”!</a:t>
            </a:r>
            <a:endParaRPr lang="zh-CN" altLang="en-US" dirty="0"/>
          </a:p>
        </p:txBody>
      </p:sp>
      <p:sp>
        <p:nvSpPr>
          <p:cNvPr id="3" name="矩形 2"/>
          <p:cNvSpPr/>
          <p:nvPr/>
        </p:nvSpPr>
        <p:spPr>
          <a:xfrm>
            <a:off x="5000628" y="2705889"/>
            <a:ext cx="1569660"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时间状语从句</a:t>
            </a:r>
            <a:endParaRPr lang="zh-CN" altLang="en-US" dirty="0"/>
          </a:p>
        </p:txBody>
      </p:sp>
      <p:sp>
        <p:nvSpPr>
          <p:cNvPr id="4" name="矩形 3"/>
          <p:cNvSpPr/>
          <p:nvPr/>
        </p:nvSpPr>
        <p:spPr>
          <a:xfrm>
            <a:off x="4857752" y="3134517"/>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后置定语</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1700722"/>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分析:本句是一个主从复合句。because my dad...为because引导的</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,在该从句中又含有一个that引导的</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句意:爸爸和我都期待着参观陕西历史博物馆,因为我爸爸热爱历史,而我听说这</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家博物馆被誉为“中国宝库”!</a:t>
            </a:r>
            <a:endParaRPr lang="zh-CN" altLang="en-US" dirty="0"/>
          </a:p>
        </p:txBody>
      </p:sp>
      <p:sp>
        <p:nvSpPr>
          <p:cNvPr id="3" name="矩形 2"/>
          <p:cNvSpPr/>
          <p:nvPr/>
        </p:nvSpPr>
        <p:spPr>
          <a:xfrm>
            <a:off x="7072330" y="1420005"/>
            <a:ext cx="1569660"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原因状语从句</a:t>
            </a:r>
            <a:endParaRPr lang="zh-CN" altLang="en-US" dirty="0"/>
          </a:p>
        </p:txBody>
      </p:sp>
      <p:sp>
        <p:nvSpPr>
          <p:cNvPr id="4" name="矩形 3"/>
          <p:cNvSpPr/>
          <p:nvPr/>
        </p:nvSpPr>
        <p:spPr>
          <a:xfrm>
            <a:off x="4143372" y="1848633"/>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宾语从句</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563907"/>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Ⅴ.必备语法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现在进行时表示将来</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1.Over the October holiday, my parents and I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(plan) to go to Xi'an to see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the Terracotta Army.</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2.We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(take) the train, leaving the day before the October holiday begins.</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3.We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(arrive)at 9:30 a.m. and will start sightseeing right away...</a:t>
            </a:r>
            <a:endParaRPr lang="zh-CN" altLang="en-US" dirty="0"/>
          </a:p>
        </p:txBody>
      </p:sp>
      <p:sp>
        <p:nvSpPr>
          <p:cNvPr id="5" name="矩形 4"/>
          <p:cNvSpPr/>
          <p:nvPr/>
        </p:nvSpPr>
        <p:spPr>
          <a:xfrm>
            <a:off x="4929190" y="2277261"/>
            <a:ext cx="133241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are planning</a:t>
            </a:r>
            <a:endParaRPr lang="zh-CN" altLang="en-US" dirty="0"/>
          </a:p>
        </p:txBody>
      </p:sp>
      <p:sp>
        <p:nvSpPr>
          <p:cNvPr id="6" name="矩形 5"/>
          <p:cNvSpPr/>
          <p:nvPr/>
        </p:nvSpPr>
        <p:spPr>
          <a:xfrm>
            <a:off x="1285852" y="3134517"/>
            <a:ext cx="110158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are taking</a:t>
            </a:r>
            <a:endParaRPr lang="zh-CN" altLang="en-US" dirty="0"/>
          </a:p>
        </p:txBody>
      </p:sp>
      <p:sp>
        <p:nvSpPr>
          <p:cNvPr id="7" name="矩形 6"/>
          <p:cNvSpPr/>
          <p:nvPr/>
        </p:nvSpPr>
        <p:spPr>
          <a:xfrm>
            <a:off x="1285852" y="3551003"/>
            <a:ext cx="125547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are arriving</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64109"/>
            <a:ext cx="8316000" cy="6000553"/>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a:t>
            </a:r>
            <a:r>
              <a:rPr lang="en-US" altLang="zh-CN" sz="1815" kern="0" dirty="0" smtClean="0">
                <a:solidFill>
                  <a:schemeClr val="accent1">
                    <a:lumMod val="75000"/>
                  </a:schemeClr>
                </a:solidFill>
                <a:latin typeface="Times New Roman" panose="02020603050405020304" pitchFamily="65" charset="-122"/>
                <a:ea typeface="宋体" panose="02010600030101010101" pitchFamily="2" charset="-122"/>
              </a:rPr>
              <a:t>apply </a:t>
            </a:r>
            <a:r>
              <a:rPr lang="en-US" altLang="zh-CN" sz="1815" i="1" kern="0" dirty="0" smtClean="0">
                <a:solidFill>
                  <a:schemeClr val="accent1">
                    <a:lumMod val="75000"/>
                  </a:schemeClr>
                </a:solidFill>
                <a:latin typeface="Times New Roman" panose="02020603050405020304" pitchFamily="65" charset="-122"/>
                <a:ea typeface="宋体" panose="02010600030101010101" pitchFamily="2" charset="-122"/>
              </a:rPr>
              <a:t>vi</a:t>
            </a:r>
            <a:r>
              <a:rPr lang="en-US" altLang="zh-CN" sz="1815" kern="0" dirty="0" smtClean="0">
                <a:solidFill>
                  <a:schemeClr val="accent1">
                    <a:lumMod val="75000"/>
                  </a:schemeClr>
                </a:solidFill>
                <a:latin typeface="Times New Roman" panose="02020603050405020304" pitchFamily="65" charset="-122"/>
                <a:ea typeface="宋体" panose="02010600030101010101" pitchFamily="2" charset="-122"/>
              </a:rPr>
              <a:t>.&amp; </a:t>
            </a:r>
            <a:r>
              <a:rPr lang="en-US" altLang="zh-CN" sz="1815" i="1" kern="0" dirty="0" err="1" smtClean="0">
                <a:solidFill>
                  <a:schemeClr val="accent1">
                    <a:lumMod val="75000"/>
                  </a:schemeClr>
                </a:solidFill>
                <a:latin typeface="Times New Roman" panose="02020603050405020304" pitchFamily="65" charset="-122"/>
                <a:ea typeface="宋体" panose="02010600030101010101" pitchFamily="2" charset="-122"/>
              </a:rPr>
              <a:t>vt</a:t>
            </a:r>
            <a:r>
              <a:rPr lang="en-US" altLang="zh-CN" sz="1815" kern="0" dirty="0" smtClean="0">
                <a:solidFill>
                  <a:schemeClr val="accent1">
                    <a:lumMod val="75000"/>
                  </a:schemeClr>
                </a:solidFill>
                <a:latin typeface="Times New Roman" panose="02020603050405020304" pitchFamily="65" charset="-122"/>
                <a:ea typeface="宋体" panose="02010600030101010101" pitchFamily="2" charset="-122"/>
              </a:rPr>
              <a: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申请</a:t>
            </a:r>
            <a:r>
              <a:rPr lang="en-US" altLang="zh-CN" sz="1815" kern="0" dirty="0" smtClean="0">
                <a:solidFill>
                  <a:schemeClr val="accent1">
                    <a:lumMod val="75000"/>
                  </a:schemeClr>
                </a:solidFill>
                <a:latin typeface="Times New Roman" panose="02020603050405020304" pitchFamily="65" charset="-122"/>
                <a:ea typeface="宋体" panose="02010600030101010101" pitchFamily="2" charset="-122"/>
              </a:rPr>
              <a: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请求</a:t>
            </a:r>
            <a:r>
              <a:rPr lang="en-US" altLang="zh-CN" sz="1815" i="1" kern="0" dirty="0" err="1" smtClean="0">
                <a:solidFill>
                  <a:schemeClr val="accent1">
                    <a:lumMod val="75000"/>
                  </a:schemeClr>
                </a:solidFill>
                <a:latin typeface="Times New Roman" panose="02020603050405020304" pitchFamily="65" charset="-122"/>
                <a:ea typeface="宋体" panose="02010600030101010101" pitchFamily="2" charset="-122"/>
              </a:rPr>
              <a:t>vt</a:t>
            </a:r>
            <a:r>
              <a:rPr lang="en-US" altLang="zh-CN" sz="1815" kern="0" dirty="0" smtClean="0">
                <a:solidFill>
                  <a:schemeClr val="accent1">
                    <a:lumMod val="75000"/>
                  </a:schemeClr>
                </a:solidFill>
                <a:latin typeface="Times New Roman" panose="02020603050405020304" pitchFamily="65" charset="-122"/>
                <a:ea typeface="宋体" panose="02010600030101010101" pitchFamily="2" charset="-122"/>
              </a:rPr>
              <a: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应用</a:t>
            </a:r>
            <a:r>
              <a:rPr lang="en-US" altLang="zh-CN" sz="1815" kern="0" dirty="0" smtClean="0">
                <a:solidFill>
                  <a:schemeClr val="accent1">
                    <a:lumMod val="75000"/>
                  </a:schemeClr>
                </a:solidFill>
                <a:latin typeface="Times New Roman" panose="02020603050405020304" pitchFamily="65" charset="-122"/>
                <a:ea typeface="宋体" panose="02010600030101010101" pitchFamily="2" charset="-122"/>
              </a:rPr>
              <a:t>; </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涂</a:t>
            </a:r>
            <a:r>
              <a:rPr lang="en-US" altLang="zh-CN" sz="1815" kern="0" dirty="0" smtClean="0">
                <a:solidFill>
                  <a:schemeClr val="accent1">
                    <a:lumMod val="75000"/>
                  </a:schemeClr>
                </a:solidFill>
                <a:latin typeface="Times New Roman" panose="02020603050405020304" pitchFamily="65" charset="-122"/>
                <a:ea typeface="宋体" panose="02010600030101010101" pitchFamily="2" charset="-122"/>
              </a:rPr>
              <a: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油漆、乳剂</a:t>
            </a:r>
            <a:r>
              <a:rPr lang="en-US" altLang="zh-CN" sz="1815" kern="0" dirty="0" smtClean="0">
                <a:solidFill>
                  <a:schemeClr val="accent1">
                    <a:lumMod val="75000"/>
                  </a:schemeClr>
                </a:solidFill>
                <a:latin typeface="Times New Roman" panose="02020603050405020304" pitchFamily="65" charset="-122"/>
                <a:ea typeface="宋体" panose="02010600030101010101" pitchFamily="2" charset="-122"/>
              </a:rPr>
              <a:t>)</a:t>
            </a:r>
            <a:endParaRPr lang="zh-CN" altLang="en-US" sz="2000" dirty="0" smtClean="0">
              <a:solidFill>
                <a:schemeClr val="accent1">
                  <a:lumMod val="75000"/>
                </a:schemeClr>
              </a:solidFill>
            </a:endParaRPr>
          </a:p>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apply for a visa(</a:t>
            </a:r>
            <a:r>
              <a:rPr lang="zh-CN" altLang="en-US" sz="1815" kern="0" dirty="0" smtClean="0">
                <a:solidFill>
                  <a:srgbClr val="000000"/>
                </a:solidFill>
                <a:latin typeface="Times New Roman" panose="02020603050405020304" pitchFamily="65" charset="-122"/>
                <a:ea typeface="宋体" panose="02010600030101010101" pitchFamily="2" charset="-122"/>
              </a:rPr>
              <a:t>教材</a:t>
            </a:r>
            <a:r>
              <a:rPr lang="en-US" altLang="zh-CN" sz="1815" kern="0" dirty="0" smtClean="0">
                <a:solidFill>
                  <a:srgbClr val="000000"/>
                </a:solidFill>
                <a:latin typeface="Times New Roman" panose="02020603050405020304" pitchFamily="65" charset="-122"/>
                <a:ea typeface="宋体" panose="02010600030101010101" pitchFamily="2" charset="-122"/>
              </a:rPr>
              <a:t>P24)</a:t>
            </a:r>
            <a:r>
              <a:rPr lang="zh-CN" altLang="en-US" sz="1815" kern="0" dirty="0" smtClean="0">
                <a:solidFill>
                  <a:srgbClr val="000000"/>
                </a:solidFill>
                <a:latin typeface="Times New Roman" panose="02020603050405020304" pitchFamily="65" charset="-122"/>
                <a:ea typeface="宋体" panose="02010600030101010101" pitchFamily="2" charset="-122"/>
              </a:rPr>
              <a:t>申请一个签证</a:t>
            </a:r>
            <a:endParaRPr lang="zh-CN" altLang="en-US" sz="2000" dirty="0" smtClean="0"/>
          </a:p>
          <a:p>
            <a:pPr eaLnBrk="0" latinLnBrk="1" hangingPunct="0">
              <a:lnSpc>
                <a:spcPct val="150000"/>
              </a:lnSpc>
              <a:spcBef>
                <a:spcPts val="140"/>
              </a:spcBef>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sz="2000" dirty="0" smtClean="0"/>
          </a:p>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en-US" altLang="zh-CN" sz="1815" i="1" kern="0" dirty="0" smtClean="0">
                <a:solidFill>
                  <a:srgbClr val="000000"/>
                </a:solidFill>
                <a:latin typeface="Times New Roman" panose="02020603050405020304" pitchFamily="65" charset="-122"/>
                <a:ea typeface="宋体" panose="02010600030101010101" pitchFamily="2" charset="-122"/>
              </a:rPr>
              <a:t>Global</a:t>
            </a:r>
            <a:r>
              <a:rPr lang="en-US" altLang="zh-CN" sz="1815" kern="0" dirty="0" smtClean="0">
                <a:solidFill>
                  <a:srgbClr val="000000"/>
                </a:solidFill>
                <a:latin typeface="Times New Roman" panose="02020603050405020304" pitchFamily="65" charset="-122"/>
                <a:ea typeface="宋体" panose="02010600030101010101" pitchFamily="2" charset="-122"/>
              </a:rPr>
              <a:t> </a:t>
            </a:r>
            <a:r>
              <a:rPr lang="en-US" altLang="zh-CN" sz="1815" i="1" kern="0" dirty="0" smtClean="0">
                <a:solidFill>
                  <a:srgbClr val="000000"/>
                </a:solidFill>
                <a:latin typeface="Times New Roman" panose="02020603050405020304" pitchFamily="65" charset="-122"/>
                <a:ea typeface="宋体" panose="02010600030101010101" pitchFamily="2" charset="-122"/>
              </a:rPr>
              <a:t>Times</a:t>
            </a:r>
            <a:r>
              <a:rPr lang="en-US" altLang="zh-CN" sz="1815" kern="0" dirty="0" smtClean="0">
                <a:solidFill>
                  <a:srgbClr val="000000"/>
                </a:solidFill>
                <a:latin typeface="Times New Roman" panose="02020603050405020304" pitchFamily="65" charset="-122"/>
                <a:ea typeface="宋体" panose="02010600030101010101" pitchFamily="2" charset="-122"/>
              </a:rPr>
              <a:t>,2020</a:t>
            </a:r>
            <a:r>
              <a:rPr lang="zh-CN" altLang="en-US" sz="1815" kern="0" dirty="0" smtClean="0">
                <a:solidFill>
                  <a:srgbClr val="000000"/>
                </a:solidFill>
                <a:latin typeface="Times New Roman" panose="02020603050405020304" pitchFamily="65" charset="-122"/>
                <a:ea typeface="宋体" panose="02010600030101010101" pitchFamily="2" charset="-122"/>
              </a:rPr>
              <a:t>年</a:t>
            </a:r>
            <a:r>
              <a:rPr lang="en-US" altLang="zh-CN" sz="1815" kern="0" dirty="0" smtClean="0">
                <a:solidFill>
                  <a:srgbClr val="000000"/>
                </a:solidFill>
                <a:latin typeface="Times New Roman" panose="02020603050405020304" pitchFamily="65" charset="-122"/>
                <a:ea typeface="宋体" panose="02010600030101010101" pitchFamily="2" charset="-122"/>
              </a:rPr>
              <a:t>11</a:t>
            </a:r>
            <a:r>
              <a:rPr lang="zh-CN" altLang="en-US" sz="1815" kern="0" dirty="0" smtClean="0">
                <a:solidFill>
                  <a:srgbClr val="000000"/>
                </a:solidFill>
                <a:latin typeface="Times New Roman" panose="02020603050405020304" pitchFamily="65" charset="-122"/>
                <a:ea typeface="宋体" panose="02010600030101010101" pitchFamily="2" charset="-122"/>
              </a:rPr>
              <a:t>月</a:t>
            </a:r>
            <a:r>
              <a:rPr lang="en-US" altLang="zh-CN" sz="1815" kern="0" dirty="0" smtClean="0">
                <a:solidFill>
                  <a:srgbClr val="000000"/>
                </a:solidFill>
                <a:latin typeface="Times New Roman" panose="02020603050405020304" pitchFamily="65" charset="-122"/>
                <a:ea typeface="宋体" panose="02010600030101010101" pitchFamily="2" charset="-122"/>
              </a:rPr>
              <a:t>)China from Friday will allow </a:t>
            </a:r>
            <a:r>
              <a:rPr lang="zh-CN" altLang="en-US" sz="1815" kern="0" dirty="0" smtClean="0">
                <a:solidFill>
                  <a:srgbClr val="000000"/>
                </a:solidFill>
                <a:latin typeface="Times New Roman" panose="02020603050405020304" pitchFamily="65" charset="-122"/>
                <a:ea typeface="宋体" panose="02010600030101010101" pitchFamily="2" charset="-122"/>
              </a:rPr>
              <a:t>citizens over 70 to apply for driving licenses if their health meets the requirements for safe driving.</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从周五开始,中国将允许70岁以上的公民申请驾照,前提是他们的健康状况符合</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安全驾驶的要求。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rules of safe driving apply to everyone.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安全驾驶规则适用于每一个人。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Over the next months, he applied himself to improving the technique.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在接下来的几个月里,他一门心思改进这项技术。</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New technologies are being applied to almost every field.</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kern="0" dirty="0" smtClean="0">
                <a:solidFill>
                  <a:srgbClr val="000000"/>
                </a:solidFill>
                <a:latin typeface="Times New Roman" panose="02020603050405020304" pitchFamily="65" charset="-122"/>
                <a:ea typeface="宋体" panose="02010600030101010101" pitchFamily="2" charset="-122"/>
              </a:rPr>
              <a:t>新技术正被应用于几乎每一个领域。</a:t>
            </a:r>
            <a:endParaRPr lang="zh-CN" altLang="en-US" dirty="0" smtClean="0"/>
          </a:p>
          <a:p>
            <a:pPr marL="0" indent="0" eaLnBrk="0" latinLnBrk="1" hangingPunct="0">
              <a:lnSpc>
                <a:spcPct val="150000"/>
              </a:lnSpc>
              <a:spcBef>
                <a:spcPts val="140"/>
              </a:spcBef>
              <a:buNone/>
            </a:pPr>
            <a:endParaRPr lang="zh-CN" altLang="en-US" dirty="0"/>
          </a:p>
        </p:txBody>
      </p:sp>
      <p:pic>
        <p:nvPicPr>
          <p:cNvPr id="4" name="图片 3" descr="textimage0.jpeg"/>
          <p:cNvPicPr>
            <a:picLocks noChangeAspect="1"/>
          </p:cNvPicPr>
          <p:nvPr/>
        </p:nvPicPr>
        <p:blipFill>
          <a:blip r:embed="rId1"/>
          <a:stretch>
            <a:fillRect/>
          </a:stretch>
        </p:blipFill>
        <p:spPr>
          <a:xfrm>
            <a:off x="714348" y="2220435"/>
            <a:ext cx="209549" cy="238125"/>
          </a:xfrm>
          <a:prstGeom prst="rect">
            <a:avLst/>
          </a:prstGeom>
        </p:spPr>
      </p:pic>
      <p:pic>
        <p:nvPicPr>
          <p:cNvPr id="5" name="图片 3" descr="textimage1.jpeg"/>
          <p:cNvPicPr>
            <a:picLocks noChangeAspect="1"/>
          </p:cNvPicPr>
          <p:nvPr/>
        </p:nvPicPr>
        <p:blipFill>
          <a:blip r:embed="rId2" cstate="print"/>
          <a:stretch>
            <a:fillRect/>
          </a:stretch>
        </p:blipFill>
        <p:spPr>
          <a:xfrm>
            <a:off x="3500430" y="848501"/>
            <a:ext cx="1571636" cy="324175"/>
          </a:xfrm>
          <a:prstGeom prst="rect">
            <a:avLst/>
          </a:prstGeom>
        </p:spPr>
      </p:pic>
      <p:grpSp>
        <p:nvGrpSpPr>
          <p:cNvPr id="10" name="组合 9"/>
          <p:cNvGrpSpPr/>
          <p:nvPr/>
        </p:nvGrpSpPr>
        <p:grpSpPr>
          <a:xfrm>
            <a:off x="714348" y="1315552"/>
            <a:ext cx="1579046" cy="369332"/>
            <a:chOff x="635500" y="1705757"/>
            <a:chExt cx="1579046" cy="369332"/>
          </a:xfrm>
        </p:grpSpPr>
        <p:sp>
          <p:nvSpPr>
            <p:cNvPr id="11" name="TextBox 10"/>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1 |</a:t>
              </a:r>
              <a:endParaRPr lang="zh-CN" altLang="en-US" dirty="0">
                <a:solidFill>
                  <a:schemeClr val="tx2"/>
                </a:solidFill>
                <a:latin typeface="Adobe 黑体 Std R" pitchFamily="34" charset="-122"/>
                <a:ea typeface="Adobe 黑体 Std R" pitchFamily="34" charset="-122"/>
              </a:endParaRPr>
            </a:p>
          </p:txBody>
        </p:sp>
        <p:pic>
          <p:nvPicPr>
            <p:cNvPr id="12" name="Picture 3" descr="C:\Users\dell\Desktop\786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266237"/>
            <a:ext cx="8316000" cy="3439916"/>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①apply (to sb.)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sth.(向某人)申请某物</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②apply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sth./sb.适用于/涉及某物/某人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③apply...</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...把</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应用于</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④apply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to (doing)...致力于(做)</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⑤apply to do sth.申请做某事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⑥application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.应用;申请</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⑦applicant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.申请人(尤指求职、进高等学校等)</a:t>
            </a:r>
            <a:endParaRPr lang="zh-CN" altLang="en-US" dirty="0"/>
          </a:p>
        </p:txBody>
      </p:sp>
      <p:pic>
        <p:nvPicPr>
          <p:cNvPr id="3" name="图片 3" descr="textimage3.jpeg"/>
          <p:cNvPicPr>
            <a:picLocks noChangeAspect="1"/>
          </p:cNvPicPr>
          <p:nvPr/>
        </p:nvPicPr>
        <p:blipFill>
          <a:blip r:embed="rId1"/>
          <a:stretch>
            <a:fillRect/>
          </a:stretch>
        </p:blipFill>
        <p:spPr>
          <a:xfrm>
            <a:off x="681012" y="1355782"/>
            <a:ext cx="247650" cy="247650"/>
          </a:xfrm>
          <a:prstGeom prst="rect">
            <a:avLst/>
          </a:prstGeom>
        </p:spPr>
      </p:pic>
      <p:sp>
        <p:nvSpPr>
          <p:cNvPr id="5" name="矩形 4"/>
          <p:cNvSpPr/>
          <p:nvPr/>
        </p:nvSpPr>
        <p:spPr>
          <a:xfrm>
            <a:off x="2571736" y="1634319"/>
            <a:ext cx="45397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for</a:t>
            </a:r>
            <a:endParaRPr lang="zh-CN" altLang="en-US" dirty="0"/>
          </a:p>
        </p:txBody>
      </p:sp>
      <p:sp>
        <p:nvSpPr>
          <p:cNvPr id="6" name="矩形 5"/>
          <p:cNvSpPr/>
          <p:nvPr/>
        </p:nvSpPr>
        <p:spPr>
          <a:xfrm>
            <a:off x="1857356" y="2134385"/>
            <a:ext cx="3642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to</a:t>
            </a:r>
            <a:endParaRPr lang="zh-CN" altLang="en-US" dirty="0"/>
          </a:p>
        </p:txBody>
      </p:sp>
      <p:sp>
        <p:nvSpPr>
          <p:cNvPr id="7" name="矩形 6"/>
          <p:cNvSpPr/>
          <p:nvPr/>
        </p:nvSpPr>
        <p:spPr>
          <a:xfrm>
            <a:off x="2000232" y="2550871"/>
            <a:ext cx="3642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to</a:t>
            </a:r>
            <a:endParaRPr lang="zh-CN" altLang="en-US" dirty="0"/>
          </a:p>
        </p:txBody>
      </p:sp>
      <p:sp>
        <p:nvSpPr>
          <p:cNvPr id="8" name="矩形 7"/>
          <p:cNvSpPr/>
          <p:nvPr/>
        </p:nvSpPr>
        <p:spPr>
          <a:xfrm>
            <a:off x="1643042" y="2991641"/>
            <a:ext cx="85151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oneself</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132302"/>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sz="2000"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1-1 (2019天津,阅读理解A,</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)However,technology is also the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(ap-</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ply) of scientific knowledge to solve a problem,touching lives in countless ways.</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考查名词。句意：然而，技术也是科学知识解决问题的应用，以无数种方式影响着（人们的）生活。</a:t>
            </a:r>
            <a:r>
              <a:rPr lang="en-US" altLang="zh-CN" dirty="0" smtClean="0">
                <a:solidFill>
                  <a:srgbClr val="FF0000"/>
                </a:solidFill>
                <a:latin typeface="Times New Roman" panose="02020603050405020304" pitchFamily="18" charset="0"/>
                <a:cs typeface="Times New Roman" panose="02020603050405020304" pitchFamily="18" charset="0"/>
              </a:rPr>
              <a:t>the application of...</a:t>
            </a:r>
            <a:r>
              <a:rPr lang="zh-CN" altLang="en-US" dirty="0" smtClean="0">
                <a:solidFill>
                  <a:srgbClr val="FF0000"/>
                </a:solidFill>
                <a:latin typeface="Times New Roman" panose="02020603050405020304" pitchFamily="18" charset="0"/>
                <a:cs typeface="Times New Roman" panose="02020603050405020304" pitchFamily="18" charset="0"/>
              </a:rPr>
              <a:t>表示“</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的应用”，因此需要用名词形式。</a:t>
            </a:r>
            <a:endParaRPr lang="zh-CN" altLang="en-US" sz="2000" dirty="0" smtClean="0"/>
          </a:p>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1-2 (2019</a:t>
            </a:r>
            <a:r>
              <a:rPr lang="zh-CN" altLang="en-US" sz="1815" kern="0" dirty="0" smtClean="0">
                <a:solidFill>
                  <a:srgbClr val="000000"/>
                </a:solidFill>
                <a:latin typeface="Times New Roman" panose="02020603050405020304" pitchFamily="65" charset="-122"/>
                <a:ea typeface="宋体" panose="02010600030101010101" pitchFamily="2" charset="-122"/>
              </a:rPr>
              <a:t>课标全国</a:t>
            </a:r>
            <a:r>
              <a:rPr lang="en-US" altLang="zh-CN" sz="1815" kern="0" dirty="0" smtClean="0">
                <a:solidFill>
                  <a:srgbClr val="000000"/>
                </a:solidFill>
                <a:latin typeface="Times New Roman" panose="02020603050405020304" pitchFamily="65" charset="-122"/>
                <a:ea typeface="宋体" panose="02010600030101010101" pitchFamily="2" charset="-122"/>
              </a:rPr>
              <a:t>Ⅰ,</a:t>
            </a:r>
            <a:r>
              <a:rPr lang="zh-CN" altLang="en-US" sz="1815" kern="0" dirty="0" smtClean="0">
                <a:solidFill>
                  <a:srgbClr val="000000"/>
                </a:solidFill>
                <a:latin typeface="Times New Roman" panose="02020603050405020304" pitchFamily="65" charset="-122"/>
                <a:ea typeface="宋体" panose="02010600030101010101" pitchFamily="2" charset="-122"/>
              </a:rPr>
              <a:t>阅读理解</a:t>
            </a:r>
            <a:r>
              <a:rPr lang="en-US" altLang="zh-CN" sz="1815" kern="0" dirty="0" smtClean="0">
                <a:solidFill>
                  <a:srgbClr val="000000"/>
                </a:solidFill>
                <a:latin typeface="Times New Roman" panose="02020603050405020304" pitchFamily="65" charset="-122"/>
                <a:ea typeface="宋体" panose="02010600030101010101" pitchFamily="2" charset="-122"/>
              </a:rPr>
              <a:t>A,</a:t>
            </a:r>
            <a:r>
              <a:rPr lang="en-US" altLang="zh-CN" sz="2035" kern="0" spc="2766"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)You could apply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(be) a Stew</a:t>
            </a:r>
            <a:endParaRPr lang="en-US" altLang="zh-CN" sz="2000" dirty="0" smtClean="0"/>
          </a:p>
          <a:p>
            <a:pPr eaLnBrk="0" latinLnBrk="1" hangingPunct="0">
              <a:lnSpc>
                <a:spcPct val="150000"/>
              </a:lnSpc>
            </a:pPr>
            <a:r>
              <a:rPr lang="en-US" altLang="zh-CN" sz="1815" kern="0" dirty="0" err="1" smtClean="0">
                <a:solidFill>
                  <a:srgbClr val="000000"/>
                </a:solidFill>
                <a:latin typeface="Times New Roman" panose="02020603050405020304" pitchFamily="65" charset="-122"/>
                <a:ea typeface="宋体" panose="02010600030101010101" pitchFamily="2" charset="-122"/>
              </a:rPr>
              <a:t>ardship</a:t>
            </a:r>
            <a:r>
              <a:rPr lang="en-US" altLang="zh-CN" sz="1815" kern="0" dirty="0" smtClean="0">
                <a:solidFill>
                  <a:srgbClr val="000000"/>
                </a:solidFill>
                <a:latin typeface="Times New Roman" panose="02020603050405020304" pitchFamily="65" charset="-122"/>
                <a:ea typeface="宋体" panose="02010600030101010101" pitchFamily="2" charset="-122"/>
              </a:rPr>
              <a:t> Youth Ranger and work on local natural resource- management projects for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eight weeks this summer.</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考查非谓语动词。句意：今年夏天你可以申请成为</a:t>
            </a:r>
            <a:r>
              <a:rPr lang="en-US" altLang="zh-CN" dirty="0" smtClean="0">
                <a:solidFill>
                  <a:srgbClr val="FF0000"/>
                </a:solidFill>
                <a:latin typeface="Times New Roman" panose="02020603050405020304" pitchFamily="18" charset="0"/>
                <a:cs typeface="Times New Roman" panose="02020603050405020304" pitchFamily="18" charset="0"/>
              </a:rPr>
              <a:t>Stewardship Youth Ranger</a:t>
            </a:r>
            <a:r>
              <a:rPr lang="zh-CN" altLang="en-US" dirty="0" smtClean="0">
                <a:solidFill>
                  <a:srgbClr val="FF0000"/>
                </a:solidFill>
                <a:latin typeface="Times New Roman" panose="02020603050405020304" pitchFamily="18" charset="0"/>
                <a:cs typeface="Times New Roman" panose="02020603050405020304" pitchFamily="18" charset="0"/>
              </a:rPr>
              <a:t>的一员，并为当地自然资源管理项目工作</a:t>
            </a:r>
            <a:r>
              <a:rPr lang="en-US" altLang="zh-CN" dirty="0" smtClean="0">
                <a:solidFill>
                  <a:srgbClr val="FF0000"/>
                </a:solidFill>
                <a:latin typeface="Times New Roman" panose="02020603050405020304" pitchFamily="18" charset="0"/>
                <a:cs typeface="Times New Roman" panose="02020603050405020304" pitchFamily="18" charset="0"/>
              </a:rPr>
              <a:t>8</a:t>
            </a:r>
            <a:r>
              <a:rPr lang="zh-CN" altLang="en-US" dirty="0" smtClean="0">
                <a:solidFill>
                  <a:srgbClr val="FF0000"/>
                </a:solidFill>
                <a:latin typeface="Times New Roman" panose="02020603050405020304" pitchFamily="18" charset="0"/>
                <a:cs typeface="Times New Roman" panose="02020603050405020304" pitchFamily="18" charset="0"/>
              </a:rPr>
              <a:t>周。</a:t>
            </a:r>
            <a:r>
              <a:rPr lang="en-US" altLang="zh-CN" dirty="0" smtClean="0">
                <a:solidFill>
                  <a:srgbClr val="FF0000"/>
                </a:solidFill>
                <a:latin typeface="Times New Roman" panose="02020603050405020304" pitchFamily="18" charset="0"/>
                <a:cs typeface="Times New Roman" panose="02020603050405020304" pitchFamily="18" charset="0"/>
              </a:rPr>
              <a:t>apply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申请做某事，是固定用法。</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pic>
        <p:nvPicPr>
          <p:cNvPr id="6" name="图片 4" descr="textimage4.jpeg"/>
          <p:cNvPicPr>
            <a:picLocks noChangeAspect="1"/>
          </p:cNvPicPr>
          <p:nvPr/>
        </p:nvPicPr>
        <p:blipFill>
          <a:blip r:embed="rId1"/>
          <a:stretch>
            <a:fillRect/>
          </a:stretch>
        </p:blipFill>
        <p:spPr>
          <a:xfrm>
            <a:off x="3890645" y="4128770"/>
            <a:ext cx="511810" cy="344170"/>
          </a:xfrm>
          <a:prstGeom prst="rect">
            <a:avLst/>
          </a:prstGeom>
        </p:spPr>
      </p:pic>
      <p:pic>
        <p:nvPicPr>
          <p:cNvPr id="7" name="图片 3" descr="textimage2.jpeg"/>
          <p:cNvPicPr>
            <a:picLocks noChangeAspect="1"/>
          </p:cNvPicPr>
          <p:nvPr/>
        </p:nvPicPr>
        <p:blipFill>
          <a:blip r:embed="rId2"/>
          <a:stretch>
            <a:fillRect/>
          </a:stretch>
        </p:blipFill>
        <p:spPr>
          <a:xfrm>
            <a:off x="3286237" y="1918648"/>
            <a:ext cx="609600" cy="409575"/>
          </a:xfrm>
          <a:prstGeom prst="rect">
            <a:avLst/>
          </a:prstGeom>
        </p:spPr>
      </p:pic>
      <p:pic>
        <p:nvPicPr>
          <p:cNvPr id="8" name="图片 4" descr="textimage1.jpeg"/>
          <p:cNvPicPr>
            <a:picLocks noChangeAspect="1"/>
          </p:cNvPicPr>
          <p:nvPr/>
        </p:nvPicPr>
        <p:blipFill>
          <a:blip r:embed="rId3"/>
          <a:stretch>
            <a:fillRect/>
          </a:stretch>
        </p:blipFill>
        <p:spPr>
          <a:xfrm>
            <a:off x="714348" y="919939"/>
            <a:ext cx="1495425" cy="504825"/>
          </a:xfrm>
          <a:prstGeom prst="rect">
            <a:avLst/>
          </a:prstGeom>
        </p:spPr>
      </p:pic>
      <p:sp>
        <p:nvSpPr>
          <p:cNvPr id="9" name="矩形 8"/>
          <p:cNvSpPr/>
          <p:nvPr/>
        </p:nvSpPr>
        <p:spPr>
          <a:xfrm>
            <a:off x="6929454" y="1777195"/>
            <a:ext cx="1210588"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application</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0" name="矩形 9"/>
          <p:cNvSpPr/>
          <p:nvPr/>
        </p:nvSpPr>
        <p:spPr>
          <a:xfrm>
            <a:off x="6500826" y="3920335"/>
            <a:ext cx="639919"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to be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1155" y="633553"/>
            <a:ext cx="8316000" cy="646938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1-3(2018课标全国Ⅰ,完形填空,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)...we had to write a paper on how we plan to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apply what we would learn in class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our future professions and, eventually,</a:t>
            </a:r>
            <a:endParaRPr lang="zh-CN" altLang="en-US"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to our lives.</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考查介词。句意：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我们必须写一篇关于我们计划如何将在课堂上所学的东西应用于我们未来的职业，并最终应用到我们的生活中的论文。 </a:t>
            </a:r>
            <a:r>
              <a:rPr lang="en-US" altLang="zh-CN" dirty="0" smtClean="0">
                <a:solidFill>
                  <a:srgbClr val="FF0000"/>
                </a:solidFill>
                <a:latin typeface="Times New Roman" panose="02020603050405020304" pitchFamily="18" charset="0"/>
                <a:cs typeface="Times New Roman" panose="02020603050405020304" pitchFamily="18" charset="0"/>
              </a:rPr>
              <a:t>apply...to</a:t>
            </a:r>
            <a:r>
              <a:rPr lang="en-US" altLang="zh-CN" dirty="0" smtClean="0">
                <a:solidFill>
                  <a:srgbClr val="FF0000"/>
                </a:solidFill>
                <a:latin typeface="Times New Roman" panose="02020603050405020304" pitchFamily="18" charset="0"/>
                <a:cs typeface="Times New Roman" panose="02020603050405020304" pitchFamily="18" charset="0"/>
              </a:rPr>
              <a:t>...</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zh-CN" altLang="en-US" dirty="0" smtClean="0">
                <a:solidFill>
                  <a:srgbClr val="FF0000"/>
                </a:solidFill>
                <a:latin typeface="Times New Roman" panose="02020603050405020304" pitchFamily="18" charset="0"/>
                <a:cs typeface="Times New Roman" panose="02020603050405020304" pitchFamily="18" charset="0"/>
              </a:rPr>
              <a:t>把</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应用于</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 (2016浙江,14,</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)When the time came to make the final decision for a course, </a:t>
            </a:r>
            <a:endParaRPr lang="zh-CN" altLang="en-US"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decided to apply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 one that reflected my interest.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考查介词。句意：到了最后决定课程的时候，我决定申请反映我的兴趣的那门课。</a:t>
            </a:r>
            <a:r>
              <a:rPr lang="en-US" altLang="zh-CN" dirty="0" smtClean="0">
                <a:solidFill>
                  <a:srgbClr val="FF0000"/>
                </a:solidFill>
                <a:latin typeface="Times New Roman" panose="02020603050405020304" pitchFamily="18" charset="0"/>
                <a:cs typeface="Times New Roman" panose="02020603050405020304" pitchFamily="18" charset="0"/>
              </a:rPr>
              <a:t>apply for</a:t>
            </a:r>
            <a:r>
              <a:rPr lang="zh-CN" altLang="en-US" dirty="0" smtClean="0">
                <a:solidFill>
                  <a:srgbClr val="FF0000"/>
                </a:solidFill>
                <a:latin typeface="Times New Roman" panose="02020603050405020304" pitchFamily="18" charset="0"/>
                <a:cs typeface="Times New Roman" panose="02020603050405020304" pitchFamily="18" charset="0"/>
              </a:rPr>
              <a:t>申请。</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)After knocking politely at the door, the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(apply)entered the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office of the general manager.</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考查名词。句意：礼貌地敲门后，申请人进入总经理的办公室。本空在句中作主语，根据句意可知应用名词</a:t>
            </a:r>
            <a:r>
              <a:rPr lang="en-US" altLang="zh-CN" dirty="0" smtClean="0">
                <a:solidFill>
                  <a:srgbClr val="FF0000"/>
                </a:solidFill>
                <a:latin typeface="Times New Roman" panose="02020603050405020304" pitchFamily="18" charset="0"/>
                <a:cs typeface="Times New Roman" panose="02020603050405020304" pitchFamily="18" charset="0"/>
              </a:rPr>
              <a:t>applicant</a:t>
            </a:r>
            <a:r>
              <a:rPr lang="zh-CN" altLang="en-US" dirty="0" smtClean="0">
                <a:solidFill>
                  <a:srgbClr val="FF0000"/>
                </a:solidFill>
                <a:latin typeface="Times New Roman" panose="02020603050405020304" pitchFamily="18" charset="0"/>
                <a:cs typeface="Times New Roman" panose="02020603050405020304" pitchFamily="18" charset="0"/>
              </a:rPr>
              <a:t>，意为“申请人”。</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0"/>
              </a:spcBef>
              <a:buNone/>
            </a:pPr>
            <a:endParaRPr lang="zh-CN" altLang="en-US" dirty="0"/>
          </a:p>
        </p:txBody>
      </p:sp>
      <p:pic>
        <p:nvPicPr>
          <p:cNvPr id="3" name="图片 3" descr="textimage5.jpeg"/>
          <p:cNvPicPr>
            <a:picLocks noChangeAspect="1"/>
          </p:cNvPicPr>
          <p:nvPr/>
        </p:nvPicPr>
        <p:blipFill>
          <a:blip r:embed="rId1"/>
          <a:stretch>
            <a:fillRect/>
          </a:stretch>
        </p:blipFill>
        <p:spPr>
          <a:xfrm>
            <a:off x="3527425" y="782955"/>
            <a:ext cx="463550" cy="311785"/>
          </a:xfrm>
          <a:prstGeom prst="rect">
            <a:avLst/>
          </a:prstGeom>
        </p:spPr>
      </p:pic>
      <p:pic>
        <p:nvPicPr>
          <p:cNvPr id="4" name="图片 4" descr="textimage6.jpeg"/>
          <p:cNvPicPr>
            <a:picLocks noChangeAspect="1"/>
          </p:cNvPicPr>
          <p:nvPr/>
        </p:nvPicPr>
        <p:blipFill>
          <a:blip r:embed="rId2"/>
          <a:stretch>
            <a:fillRect/>
          </a:stretch>
        </p:blipFill>
        <p:spPr>
          <a:xfrm>
            <a:off x="2285667" y="3205321"/>
            <a:ext cx="609600" cy="409574"/>
          </a:xfrm>
          <a:prstGeom prst="rect">
            <a:avLst/>
          </a:prstGeom>
        </p:spPr>
      </p:pic>
      <p:pic>
        <p:nvPicPr>
          <p:cNvPr id="5" name="图片 5" descr="textimage7.jpeg"/>
          <p:cNvPicPr>
            <a:picLocks noChangeAspect="1"/>
          </p:cNvPicPr>
          <p:nvPr/>
        </p:nvPicPr>
        <p:blipFill>
          <a:blip r:embed="rId2"/>
          <a:stretch>
            <a:fillRect/>
          </a:stretch>
        </p:blipFill>
        <p:spPr>
          <a:xfrm>
            <a:off x="999783" y="4919833"/>
            <a:ext cx="609600" cy="409574"/>
          </a:xfrm>
          <a:prstGeom prst="rect">
            <a:avLst/>
          </a:prstGeom>
        </p:spPr>
      </p:pic>
      <p:sp>
        <p:nvSpPr>
          <p:cNvPr id="11" name="矩形 10"/>
          <p:cNvSpPr/>
          <p:nvPr/>
        </p:nvSpPr>
        <p:spPr>
          <a:xfrm>
            <a:off x="4280279" y="1034421"/>
            <a:ext cx="364202"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to</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2" name="矩形 11"/>
          <p:cNvSpPr/>
          <p:nvPr/>
        </p:nvSpPr>
        <p:spPr>
          <a:xfrm>
            <a:off x="2562597" y="3614271"/>
            <a:ext cx="453970"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for</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3" name="矩形 12"/>
          <p:cNvSpPr/>
          <p:nvPr/>
        </p:nvSpPr>
        <p:spPr>
          <a:xfrm>
            <a:off x="5423287" y="4828400"/>
            <a:ext cx="103105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applicant</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 calcmode="lin" valueType="num">
                                      <p:cBhvr additive="base">
                                        <p:cTn id="1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 calcmode="lin" valueType="num">
                                      <p:cBhvr additive="base">
                                        <p:cTn id="2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10" end="10"/>
                                            </p:txEl>
                                          </p:spTgt>
                                        </p:tgtEl>
                                        <p:attrNameLst>
                                          <p:attrName>style.visibility</p:attrName>
                                        </p:attrNameLst>
                                      </p:cBhvr>
                                      <p:to>
                                        <p:strVal val="visible"/>
                                      </p:to>
                                    </p:set>
                                    <p:anim calcmode="lin" valueType="num">
                                      <p:cBhvr additive="base">
                                        <p:cTn id="4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81225"/>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take control of 控制;接管</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Spain took control of Peru in the 16th century and ruled until 1821.(教材P26)</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在16世纪西班牙控制了秘鲁,并统治到了1821年。</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Global</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Times</a:t>
            </a:r>
            <a:r>
              <a:rPr lang="zh-CN" altLang="en-US" sz="1815" kern="0" dirty="0" smtClean="0">
                <a:solidFill>
                  <a:srgbClr val="000000"/>
                </a:solidFill>
                <a:latin typeface="Times New Roman" panose="02020603050405020304" pitchFamily="65" charset="-122"/>
                <a:ea typeface="宋体" panose="02010600030101010101" pitchFamily="2" charset="-122"/>
              </a:rPr>
              <a:t>,2020年11月)Zhang Wenhong, a well-known Shanghai-based infec-</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tious disease expert, on Sunday said the current epidemic is under control.</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上海著名传染病专家张文宏周日表示,目前疫情控制住了。</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There has been some violence after the football match, but the police are now in con-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trol of the situation. 足球比赛后发生了一些暴力事件,但是现在警方已经控制了</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局势。</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took the new teacher several months to bring her class under control.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这位新老师花了几个月的时间才控制住她的班级。</a:t>
            </a:r>
            <a:endParaRPr lang="zh-CN" altLang="en-US" dirty="0"/>
          </a:p>
        </p:txBody>
      </p:sp>
      <p:pic>
        <p:nvPicPr>
          <p:cNvPr id="3" name="图片 3" descr="textimage8.jpeg"/>
          <p:cNvPicPr>
            <a:picLocks noChangeAspect="1"/>
          </p:cNvPicPr>
          <p:nvPr/>
        </p:nvPicPr>
        <p:blipFill>
          <a:blip r:embed="rId1"/>
          <a:stretch>
            <a:fillRect/>
          </a:stretch>
        </p:blipFill>
        <p:spPr>
          <a:xfrm>
            <a:off x="720000" y="2483810"/>
            <a:ext cx="209549" cy="238124"/>
          </a:xfrm>
          <a:prstGeom prst="rect">
            <a:avLst/>
          </a:prstGeom>
        </p:spPr>
      </p:pic>
      <p:grpSp>
        <p:nvGrpSpPr>
          <p:cNvPr id="4" name="组合 3"/>
          <p:cNvGrpSpPr/>
          <p:nvPr/>
        </p:nvGrpSpPr>
        <p:grpSpPr>
          <a:xfrm>
            <a:off x="778376" y="1132668"/>
            <a:ext cx="1579046" cy="369332"/>
            <a:chOff x="635500" y="1705757"/>
            <a:chExt cx="1579046" cy="369332"/>
          </a:xfrm>
        </p:grpSpPr>
        <p:sp>
          <p:nvSpPr>
            <p:cNvPr id="5" name="TextBox 4"/>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2|</a:t>
              </a:r>
              <a:endParaRPr lang="zh-CN" altLang="en-US" dirty="0">
                <a:solidFill>
                  <a:schemeClr val="tx2"/>
                </a:solidFill>
                <a:latin typeface="Adobe 黑体 Std R" pitchFamily="34" charset="-122"/>
                <a:ea typeface="Adobe 黑体 Std R" pitchFamily="34" charset="-122"/>
              </a:endParaRPr>
            </a:p>
          </p:txBody>
        </p:sp>
        <p:pic>
          <p:nvPicPr>
            <p:cNvPr id="6"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8245" y="1081225"/>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had a terrible temper, and sometimes he would completely lose control. 他脾气暴</a:t>
            </a:r>
            <a:br/>
            <a:r>
              <a:rPr lang="zh-CN" altLang="en-US" sz="1815" kern="0" dirty="0" smtClean="0">
                <a:solidFill>
                  <a:srgbClr val="000000"/>
                </a:solidFill>
                <a:latin typeface="Times New Roman" panose="02020603050405020304" pitchFamily="65" charset="-122"/>
                <a:ea typeface="宋体" panose="02010600030101010101" pitchFamily="2" charset="-122"/>
              </a:rPr>
              <a:t>躁,有时会完全失控。</a:t>
            </a:r>
            <a:endParaRPr lang="zh-CN" altLang="en-US"/>
          </a:p>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①control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.控制权;控制能力</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.控制;掌管;支配 (过去式:controlled;过去分词:con-</a:t>
            </a:r>
            <a:br/>
            <a:r>
              <a:rPr lang="zh-CN" altLang="en-US" sz="1815" kern="0" dirty="0" smtClean="0">
                <a:solidFill>
                  <a:srgbClr val="000000"/>
                </a:solidFill>
                <a:latin typeface="Times New Roman" panose="02020603050405020304" pitchFamily="65" charset="-122"/>
                <a:ea typeface="宋体" panose="02010600030101010101" pitchFamily="2" charset="-122"/>
              </a:rPr>
              <a:t>trolled)</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control 失去控制</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③be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control被控制住;处于控制之下</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④bring/keep...</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control将</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控制住</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⑤be/go out of control失控</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⑥beyond one's control 某人无法控制</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⑦in/take control of...控制</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⑧in the control of...为</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所控制</a:t>
            </a:r>
            <a:endParaRPr lang="zh-CN" altLang="en-US"/>
          </a:p>
        </p:txBody>
      </p:sp>
      <p:pic>
        <p:nvPicPr>
          <p:cNvPr id="3" name="图片 3" descr="textimage9.jpeg"/>
          <p:cNvPicPr>
            <a:picLocks noChangeAspect="1"/>
          </p:cNvPicPr>
          <p:nvPr/>
        </p:nvPicPr>
        <p:blipFill>
          <a:blip r:embed="rId1"/>
          <a:stretch>
            <a:fillRect/>
          </a:stretch>
        </p:blipFill>
        <p:spPr>
          <a:xfrm>
            <a:off x="648245" y="2023720"/>
            <a:ext cx="247650" cy="247649"/>
          </a:xfrm>
          <a:prstGeom prst="rect">
            <a:avLst/>
          </a:prstGeom>
        </p:spPr>
      </p:pic>
      <p:sp>
        <p:nvSpPr>
          <p:cNvPr id="4" name="矩形 3"/>
          <p:cNvSpPr/>
          <p:nvPr/>
        </p:nvSpPr>
        <p:spPr>
          <a:xfrm>
            <a:off x="1214097" y="3192228"/>
            <a:ext cx="55656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lose</a:t>
            </a:r>
            <a:endParaRPr lang="zh-CN" altLang="en-US" dirty="0"/>
          </a:p>
        </p:txBody>
      </p:sp>
      <p:sp>
        <p:nvSpPr>
          <p:cNvPr id="5" name="矩形 4"/>
          <p:cNvSpPr/>
          <p:nvPr/>
        </p:nvSpPr>
        <p:spPr>
          <a:xfrm>
            <a:off x="1356973" y="3632998"/>
            <a:ext cx="71045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under</a:t>
            </a:r>
            <a:endParaRPr lang="zh-CN" altLang="en-US" dirty="0"/>
          </a:p>
        </p:txBody>
      </p:sp>
      <p:sp>
        <p:nvSpPr>
          <p:cNvPr id="6" name="矩形 5"/>
          <p:cNvSpPr/>
          <p:nvPr/>
        </p:nvSpPr>
        <p:spPr>
          <a:xfrm>
            <a:off x="2285667" y="4061626"/>
            <a:ext cx="71045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under</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Ⅰ.核心单词</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(A)写作词汇—写词形</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.城堡;堡垒</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.租用;出租</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.租用;租金为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.租金</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.收拾(行李)</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.包装</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.(商品的)纸包;纸袋;大包</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.来源;出处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.平坦的;扁平的</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.公寓;单元房</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.地点;位置;现场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.官方的;正式的;公务的</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.官员;要员</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.类型;种类</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.打字</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.空中航行;航班;航程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.唯一的;独特的;特有的</a:t>
            </a:r>
            <a:endParaRPr lang="zh-CN" altLang="en-US" dirty="0"/>
          </a:p>
        </p:txBody>
      </p:sp>
      <p:pic>
        <p:nvPicPr>
          <p:cNvPr id="3" name="Picture 2" descr="C:\Users\dell\Desktop\49883.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3357554" y="1130832"/>
            <a:ext cx="1849782" cy="432049"/>
          </a:xfrm>
          <a:prstGeom prst="rect">
            <a:avLst/>
          </a:prstGeom>
          <a:noFill/>
          <a:extLst>
            <a:ext uri="{909E8E84-426E-40DD-AFC4-6F175D3DCCD1}">
              <a14:hiddenFill xmlns:a14="http://schemas.microsoft.com/office/drawing/2010/main">
                <a:solidFill>
                  <a:srgbClr val="FFFFFF"/>
                </a:solidFill>
              </a14:hiddenFill>
            </a:ext>
          </a:extLst>
        </p:spPr>
      </p:pic>
      <p:sp>
        <p:nvSpPr>
          <p:cNvPr id="4" name="矩形 3"/>
          <p:cNvSpPr/>
          <p:nvPr/>
        </p:nvSpPr>
        <p:spPr>
          <a:xfrm>
            <a:off x="1071538" y="2277261"/>
            <a:ext cx="71045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castle</a:t>
            </a:r>
            <a:endParaRPr lang="zh-CN" altLang="en-US" dirty="0"/>
          </a:p>
        </p:txBody>
      </p:sp>
      <p:sp>
        <p:nvSpPr>
          <p:cNvPr id="5" name="矩形 4"/>
          <p:cNvSpPr/>
          <p:nvPr/>
        </p:nvSpPr>
        <p:spPr>
          <a:xfrm>
            <a:off x="1142976" y="2705889"/>
            <a:ext cx="5437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rent</a:t>
            </a:r>
            <a:endParaRPr lang="zh-CN" altLang="en-US" dirty="0"/>
          </a:p>
        </p:txBody>
      </p:sp>
      <p:sp>
        <p:nvSpPr>
          <p:cNvPr id="6" name="矩形 5"/>
          <p:cNvSpPr/>
          <p:nvPr/>
        </p:nvSpPr>
        <p:spPr>
          <a:xfrm>
            <a:off x="1093797" y="3134517"/>
            <a:ext cx="62068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pack</a:t>
            </a:r>
            <a:endParaRPr lang="zh-CN" altLang="en-US" dirty="0"/>
          </a:p>
        </p:txBody>
      </p:sp>
      <p:sp>
        <p:nvSpPr>
          <p:cNvPr id="7" name="矩形 6"/>
          <p:cNvSpPr/>
          <p:nvPr/>
        </p:nvSpPr>
        <p:spPr>
          <a:xfrm>
            <a:off x="1071538" y="3563145"/>
            <a:ext cx="78739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source</a:t>
            </a:r>
            <a:endParaRPr lang="zh-CN" altLang="en-US" dirty="0"/>
          </a:p>
        </p:txBody>
      </p:sp>
      <p:sp>
        <p:nvSpPr>
          <p:cNvPr id="8" name="矩形 7"/>
          <p:cNvSpPr/>
          <p:nvPr/>
        </p:nvSpPr>
        <p:spPr>
          <a:xfrm>
            <a:off x="1214414" y="3991773"/>
            <a:ext cx="49244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flat</a:t>
            </a:r>
            <a:endParaRPr lang="zh-CN" altLang="en-US" dirty="0"/>
          </a:p>
        </p:txBody>
      </p:sp>
      <p:sp>
        <p:nvSpPr>
          <p:cNvPr id="9" name="矩形 8"/>
          <p:cNvSpPr/>
          <p:nvPr/>
        </p:nvSpPr>
        <p:spPr>
          <a:xfrm>
            <a:off x="1071538" y="4849029"/>
            <a:ext cx="84734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official</a:t>
            </a:r>
            <a:endParaRPr lang="zh-CN" altLang="en-US" dirty="0"/>
          </a:p>
        </p:txBody>
      </p:sp>
      <p:sp>
        <p:nvSpPr>
          <p:cNvPr id="10" name="矩形 9"/>
          <p:cNvSpPr/>
          <p:nvPr/>
        </p:nvSpPr>
        <p:spPr>
          <a:xfrm>
            <a:off x="1214414" y="4420401"/>
            <a:ext cx="50526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site</a:t>
            </a:r>
            <a:endParaRPr lang="zh-CN" altLang="en-US" dirty="0"/>
          </a:p>
        </p:txBody>
      </p:sp>
      <p:sp>
        <p:nvSpPr>
          <p:cNvPr id="11" name="矩形 10"/>
          <p:cNvSpPr/>
          <p:nvPr/>
        </p:nvSpPr>
        <p:spPr>
          <a:xfrm>
            <a:off x="1142976" y="5277657"/>
            <a:ext cx="58221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type</a:t>
            </a:r>
            <a:endParaRPr lang="zh-CN" altLang="en-US" dirty="0"/>
          </a:p>
        </p:txBody>
      </p:sp>
      <p:sp>
        <p:nvSpPr>
          <p:cNvPr id="12" name="矩形 11"/>
          <p:cNvSpPr/>
          <p:nvPr/>
        </p:nvSpPr>
        <p:spPr>
          <a:xfrm>
            <a:off x="1142976" y="5706285"/>
            <a:ext cx="68480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flight</a:t>
            </a:r>
            <a:endParaRPr lang="zh-CN" altLang="en-US" dirty="0"/>
          </a:p>
        </p:txBody>
      </p:sp>
      <p:sp>
        <p:nvSpPr>
          <p:cNvPr id="13" name="矩形 12"/>
          <p:cNvSpPr/>
          <p:nvPr/>
        </p:nvSpPr>
        <p:spPr>
          <a:xfrm>
            <a:off x="1142976" y="6134913"/>
            <a:ext cx="81304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unique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971793"/>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 (2020浙江1月,读后续写改编,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)他的父母不太能控制得住自己的情绪。</a:t>
            </a:r>
            <a:endParaRPr lang="zh-CN" altLang="en-US" dirty="0"/>
          </a:p>
          <a:p>
            <a:pPr marL="0" indent="0" eaLnBrk="0" latinLnBrk="1" hangingPunct="0">
              <a:lnSpc>
                <a:spcPct val="150000"/>
              </a:lnSpc>
              <a:spcBef>
                <a:spcPts val="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His parents were not quite able to keep their emotions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(2017课标全国Ⅲ,完形填空,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)这完全失去了控制,成千上万的电子邮件,</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来自世界各地的人们分享他们的旅行故事。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was absolutely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thousands of e-mails, people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around the world sharing their stories of travel.</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)长城帮助士兵阻止敌人控制这座大城市。</a:t>
            </a:r>
            <a:endParaRPr lang="zh-CN" altLang="en-US" dirty="0"/>
          </a:p>
          <a:p>
            <a:pPr marL="0" indent="0" eaLnBrk="0" latinLnBrk="1" hangingPunct="0">
              <a:lnSpc>
                <a:spcPct val="150000"/>
              </a:lnSpc>
              <a:spcBef>
                <a:spcPts val="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Great Wall helped soldiers stop enemies from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big city.</a:t>
            </a:r>
            <a:endParaRPr lang="zh-CN" altLang="en-US" dirty="0"/>
          </a:p>
        </p:txBody>
      </p:sp>
      <p:pic>
        <p:nvPicPr>
          <p:cNvPr id="3" name="图片 3" descr="textimage10.jpeg"/>
          <p:cNvPicPr>
            <a:picLocks noChangeAspect="1"/>
          </p:cNvPicPr>
          <p:nvPr/>
        </p:nvPicPr>
        <p:blipFill>
          <a:blip r:embed="rId1"/>
          <a:stretch>
            <a:fillRect/>
          </a:stretch>
        </p:blipFill>
        <p:spPr>
          <a:xfrm>
            <a:off x="3926250" y="1918648"/>
            <a:ext cx="609600" cy="409575"/>
          </a:xfrm>
          <a:prstGeom prst="rect">
            <a:avLst/>
          </a:prstGeom>
        </p:spPr>
      </p:pic>
      <p:pic>
        <p:nvPicPr>
          <p:cNvPr id="4" name="图片 4" descr="textimage11.jpeg"/>
          <p:cNvPicPr>
            <a:picLocks noChangeAspect="1"/>
          </p:cNvPicPr>
          <p:nvPr/>
        </p:nvPicPr>
        <p:blipFill>
          <a:blip r:embed="rId1"/>
          <a:stretch>
            <a:fillRect/>
          </a:stretch>
        </p:blipFill>
        <p:spPr>
          <a:xfrm>
            <a:off x="3811050" y="2828303"/>
            <a:ext cx="609600" cy="409574"/>
          </a:xfrm>
          <a:prstGeom prst="rect">
            <a:avLst/>
          </a:prstGeom>
        </p:spPr>
      </p:pic>
      <p:pic>
        <p:nvPicPr>
          <p:cNvPr id="5" name="图片 5" descr="textimage12.jpeg"/>
          <p:cNvPicPr>
            <a:picLocks noChangeAspect="1"/>
          </p:cNvPicPr>
          <p:nvPr/>
        </p:nvPicPr>
        <p:blipFill>
          <a:blip r:embed="rId2"/>
          <a:stretch>
            <a:fillRect/>
          </a:stretch>
        </p:blipFill>
        <p:spPr>
          <a:xfrm>
            <a:off x="1161450" y="4576614"/>
            <a:ext cx="609600" cy="409574"/>
          </a:xfrm>
          <a:prstGeom prst="rect">
            <a:avLst/>
          </a:prstGeom>
        </p:spPr>
      </p:pic>
      <p:sp>
        <p:nvSpPr>
          <p:cNvPr id="6" name="矩形 5"/>
          <p:cNvSpPr/>
          <p:nvPr/>
        </p:nvSpPr>
        <p:spPr>
          <a:xfrm>
            <a:off x="6072198" y="2205823"/>
            <a:ext cx="1422184"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under control</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3143240" y="3563145"/>
            <a:ext cx="1441420"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out of control</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5429256" y="4849029"/>
            <a:ext cx="1723549"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taking control of</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91377"/>
            <a:ext cx="8316000" cy="3416063"/>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 (2019课标全国Ⅲ,完形填空,</a:t>
            </a:r>
            <a:r>
              <a:rPr lang="zh-CN" altLang="en-US" sz="2100" kern="0" spc="2698"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mirrors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(control) by a com-</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puter that directs them to turn along with the sun throughout the day and to close dur-</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ing windy weather.</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a:t>
            </a:r>
            <a:r>
              <a:rPr lang="zh-CN" altLang="en-US" dirty="0" smtClean="0">
                <a:solidFill>
                  <a:srgbClr val="FF0000"/>
                </a:solidFill>
                <a:latin typeface="Times New Roman" panose="02020603050405020304" pitchFamily="18" charset="0"/>
                <a:cs typeface="Times New Roman" panose="02020603050405020304" pitchFamily="18" charset="0"/>
              </a:rPr>
              <a:t>   考查动词的时态和语态。句意：这些镜子是由一台电脑控制的，它指示这些镜子在整个白天都随着太阳转动并在有风的天气里关闭。主句缺少谓语动词，</a:t>
            </a:r>
            <a:r>
              <a:rPr lang="en-US" altLang="zh-CN" dirty="0" smtClean="0">
                <a:solidFill>
                  <a:srgbClr val="FF0000"/>
                </a:solidFill>
                <a:latin typeface="Times New Roman" panose="02020603050405020304" pitchFamily="18" charset="0"/>
                <a:cs typeface="Times New Roman" panose="02020603050405020304" pitchFamily="18" charset="0"/>
              </a:rPr>
              <a:t>control</a:t>
            </a:r>
            <a:r>
              <a:rPr lang="zh-CN" altLang="en-US" dirty="0" smtClean="0">
                <a:solidFill>
                  <a:srgbClr val="FF0000"/>
                </a:solidFill>
                <a:latin typeface="Times New Roman" panose="02020603050405020304" pitchFamily="18" charset="0"/>
                <a:cs typeface="Times New Roman" panose="02020603050405020304" pitchFamily="18" charset="0"/>
              </a:rPr>
              <a:t>与</a:t>
            </a:r>
            <a:r>
              <a:rPr lang="en-US" altLang="zh-CN" dirty="0" smtClean="0">
                <a:solidFill>
                  <a:srgbClr val="FF0000"/>
                </a:solidFill>
                <a:latin typeface="Times New Roman" panose="02020603050405020304" pitchFamily="18" charset="0"/>
                <a:cs typeface="Times New Roman" panose="02020603050405020304" pitchFamily="18" charset="0"/>
              </a:rPr>
              <a:t>The mirrors</a:t>
            </a:r>
            <a:r>
              <a:rPr lang="zh-CN" altLang="en-US" dirty="0" smtClean="0">
                <a:solidFill>
                  <a:srgbClr val="FF0000"/>
                </a:solidFill>
                <a:latin typeface="Times New Roman" panose="02020603050405020304" pitchFamily="18" charset="0"/>
                <a:cs typeface="Times New Roman" panose="02020603050405020304" pitchFamily="18" charset="0"/>
              </a:rPr>
              <a:t>之间为被动关系，又通过后面</a:t>
            </a:r>
            <a:r>
              <a:rPr lang="en-US" altLang="zh-CN" dirty="0" smtClean="0">
                <a:solidFill>
                  <a:srgbClr val="FF0000"/>
                </a:solidFill>
                <a:latin typeface="Times New Roman" panose="02020603050405020304" pitchFamily="18" charset="0"/>
                <a:cs typeface="Times New Roman" panose="02020603050405020304" pitchFamily="18" charset="0"/>
              </a:rPr>
              <a:t>that</a:t>
            </a:r>
            <a:r>
              <a:rPr lang="zh-CN" altLang="en-US" dirty="0" smtClean="0">
                <a:solidFill>
                  <a:srgbClr val="FF0000"/>
                </a:solidFill>
                <a:latin typeface="Times New Roman" panose="02020603050405020304" pitchFamily="18" charset="0"/>
                <a:cs typeface="Times New Roman" panose="02020603050405020304" pitchFamily="18" charset="0"/>
              </a:rPr>
              <a:t>从句的时态可以判断，主句应该使用一般现在时，故填</a:t>
            </a:r>
            <a:r>
              <a:rPr lang="en-US" altLang="zh-CN" dirty="0" smtClean="0">
                <a:solidFill>
                  <a:srgbClr val="FF0000"/>
                </a:solidFill>
                <a:latin typeface="Times New Roman" panose="02020603050405020304" pitchFamily="18" charset="0"/>
                <a:cs typeface="Times New Roman" panose="02020603050405020304" pitchFamily="18" charset="0"/>
              </a:rPr>
              <a:t>are controlled</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13.jpeg"/>
          <p:cNvPicPr>
            <a:picLocks noChangeAspect="1"/>
          </p:cNvPicPr>
          <p:nvPr/>
        </p:nvPicPr>
        <p:blipFill>
          <a:blip r:embed="rId1"/>
          <a:stretch>
            <a:fillRect/>
          </a:stretch>
        </p:blipFill>
        <p:spPr>
          <a:xfrm>
            <a:off x="3811050" y="1482700"/>
            <a:ext cx="609600" cy="409574"/>
          </a:xfrm>
          <a:prstGeom prst="rect">
            <a:avLst/>
          </a:prstGeom>
        </p:spPr>
      </p:pic>
      <p:sp>
        <p:nvSpPr>
          <p:cNvPr id="4" name="矩形 3"/>
          <p:cNvSpPr/>
          <p:nvPr/>
        </p:nvSpPr>
        <p:spPr>
          <a:xfrm>
            <a:off x="5643570" y="1348567"/>
            <a:ext cx="1460656"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are controlled</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670574"/>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recognise(recognize)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.辨别出;承认;意识到;认可</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Recognise text type(教材P26)识别课文类型</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China</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Daily</a:t>
            </a:r>
            <a:r>
              <a:rPr lang="zh-CN" altLang="en-US" sz="1815" kern="0" dirty="0" smtClean="0">
                <a:solidFill>
                  <a:srgbClr val="000000"/>
                </a:solidFill>
                <a:latin typeface="Times New Roman" panose="02020603050405020304" pitchFamily="65" charset="-122"/>
                <a:ea typeface="宋体" panose="02010600030101010101" pitchFamily="2" charset="-122"/>
              </a:rPr>
              <a:t>,2021年4月)The guqin has for thousands of years been widely recog-</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nised as/to be a refined instrument, and young people are expected to resonate with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its music. 几千年来,古琴一直被广泛认为是一种高雅的乐器,年轻人被期望与它</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的音乐产生共鸣。</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is widely recognised that drug abuse will cause a huge loss of both life and wealth.</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人们普遍认识到滥用毒品会造成巨大的生命和财产损失。</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My hometown has changed out of recognition since I was here last time.自从我上次</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离开这里以来,我的家乡已经变得让人认不出来了。</a:t>
            </a:r>
            <a:endParaRPr lang="zh-CN" altLang="en-US" dirty="0"/>
          </a:p>
        </p:txBody>
      </p:sp>
      <p:pic>
        <p:nvPicPr>
          <p:cNvPr id="3" name="图片 3" descr="textimage14.jpeg"/>
          <p:cNvPicPr>
            <a:picLocks noChangeAspect="1"/>
          </p:cNvPicPr>
          <p:nvPr/>
        </p:nvPicPr>
        <p:blipFill>
          <a:blip r:embed="rId1"/>
          <a:stretch>
            <a:fillRect/>
          </a:stretch>
        </p:blipFill>
        <p:spPr>
          <a:xfrm>
            <a:off x="720000" y="2405257"/>
            <a:ext cx="209549" cy="238124"/>
          </a:xfrm>
          <a:prstGeom prst="rect">
            <a:avLst/>
          </a:prstGeom>
        </p:spPr>
      </p:pic>
      <p:grpSp>
        <p:nvGrpSpPr>
          <p:cNvPr id="5" name="组合 4"/>
          <p:cNvGrpSpPr/>
          <p:nvPr/>
        </p:nvGrpSpPr>
        <p:grpSpPr>
          <a:xfrm>
            <a:off x="778376" y="1491443"/>
            <a:ext cx="1579046" cy="369332"/>
            <a:chOff x="635500" y="1705757"/>
            <a:chExt cx="1579046" cy="369332"/>
          </a:xfrm>
        </p:grpSpPr>
        <p:sp>
          <p:nvSpPr>
            <p:cNvPr id="6" name="TextBox 5"/>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3|</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04735" y="672189"/>
            <a:ext cx="8316000" cy="6022340"/>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①recognise...</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...承认/认为</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是</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②It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that...人们意识到/认识到</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③recognise sb./sth. (by/from...)(通过</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)认出某人/某物</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④recognition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.识别;认可;正式承认;赞赏</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/beyond recognition变得面目全非;沧海桑田</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3-1 (2019课标全国Ⅰ,语法填空,</a:t>
            </a:r>
            <a:r>
              <a:rPr lang="zh-CN" altLang="en-US" sz="1970" kern="0" spc="275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)Of the nineteen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(recognize) po-</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lar bear subpopulations(亚种群), three are declining(下降), six are stable, one is in-</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creasing, and nine lack enough data.</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考查过去分词。句意：在被认出来的</a:t>
            </a:r>
            <a:r>
              <a:rPr lang="en-US" altLang="zh-CN" dirty="0" smtClean="0">
                <a:solidFill>
                  <a:srgbClr val="FF0000"/>
                </a:solidFill>
                <a:latin typeface="Times New Roman" panose="02020603050405020304" pitchFamily="18" charset="0"/>
                <a:cs typeface="Times New Roman" panose="02020603050405020304" pitchFamily="18" charset="0"/>
              </a:rPr>
              <a:t>19</a:t>
            </a:r>
            <a:r>
              <a:rPr lang="zh-CN" altLang="en-US" dirty="0" smtClean="0">
                <a:solidFill>
                  <a:srgbClr val="FF0000"/>
                </a:solidFill>
                <a:latin typeface="Times New Roman" panose="02020603050405020304" pitchFamily="18" charset="0"/>
                <a:cs typeface="Times New Roman" panose="02020603050405020304" pitchFamily="18" charset="0"/>
              </a:rPr>
              <a:t>个北极熊亚种群中，有</a:t>
            </a:r>
            <a:r>
              <a:rPr lang="en-US" altLang="zh-CN" dirty="0" smtClean="0">
                <a:solidFill>
                  <a:srgbClr val="FF0000"/>
                </a:solidFill>
                <a:latin typeface="Times New Roman" panose="02020603050405020304" pitchFamily="18" charset="0"/>
                <a:cs typeface="Times New Roman" panose="02020603050405020304" pitchFamily="18" charset="0"/>
              </a:rPr>
              <a:t>3</a:t>
            </a:r>
            <a:r>
              <a:rPr lang="zh-CN" altLang="en-US" dirty="0" smtClean="0">
                <a:solidFill>
                  <a:srgbClr val="FF0000"/>
                </a:solidFill>
                <a:latin typeface="Times New Roman" panose="02020603050405020304" pitchFamily="18" charset="0"/>
                <a:cs typeface="Times New Roman" panose="02020603050405020304" pitchFamily="18" charset="0"/>
              </a:rPr>
              <a:t>个正在减少，</a:t>
            </a:r>
            <a:r>
              <a:rPr lang="en-US" altLang="zh-CN" dirty="0" smtClean="0">
                <a:solidFill>
                  <a:srgbClr val="FF0000"/>
                </a:solidFill>
                <a:latin typeface="Times New Roman" panose="02020603050405020304" pitchFamily="18" charset="0"/>
                <a:cs typeface="Times New Roman" panose="02020603050405020304" pitchFamily="18" charset="0"/>
              </a:rPr>
              <a:t>6</a:t>
            </a:r>
            <a:r>
              <a:rPr lang="zh-CN" altLang="en-US" dirty="0" smtClean="0">
                <a:solidFill>
                  <a:srgbClr val="FF0000"/>
                </a:solidFill>
                <a:latin typeface="Times New Roman" panose="02020603050405020304" pitchFamily="18" charset="0"/>
                <a:cs typeface="Times New Roman" panose="02020603050405020304" pitchFamily="18" charset="0"/>
              </a:rPr>
              <a:t>个保持稳定，</a:t>
            </a:r>
            <a:r>
              <a:rPr lang="en-US" altLang="zh-CN" dirty="0" smtClean="0">
                <a:solidFill>
                  <a:srgbClr val="FF0000"/>
                </a:solidFill>
                <a:latin typeface="Times New Roman" panose="02020603050405020304" pitchFamily="18" charset="0"/>
                <a:cs typeface="Times New Roman" panose="02020603050405020304" pitchFamily="18" charset="0"/>
              </a:rPr>
              <a:t>1</a:t>
            </a:r>
            <a:r>
              <a:rPr lang="zh-CN" altLang="en-US" dirty="0" smtClean="0">
                <a:solidFill>
                  <a:srgbClr val="FF0000"/>
                </a:solidFill>
                <a:latin typeface="Times New Roman" panose="02020603050405020304" pitchFamily="18" charset="0"/>
                <a:cs typeface="Times New Roman" panose="02020603050405020304" pitchFamily="18" charset="0"/>
              </a:rPr>
              <a:t>个在增加，还有</a:t>
            </a:r>
            <a:r>
              <a:rPr lang="en-US" altLang="zh-CN" dirty="0" smtClean="0">
                <a:solidFill>
                  <a:srgbClr val="FF0000"/>
                </a:solidFill>
                <a:latin typeface="Times New Roman" panose="02020603050405020304" pitchFamily="18" charset="0"/>
                <a:cs typeface="Times New Roman" panose="02020603050405020304" pitchFamily="18" charset="0"/>
              </a:rPr>
              <a:t>9</a:t>
            </a:r>
            <a:r>
              <a:rPr lang="zh-CN" altLang="en-US" dirty="0" smtClean="0">
                <a:solidFill>
                  <a:srgbClr val="FF0000"/>
                </a:solidFill>
                <a:latin typeface="Times New Roman" panose="02020603050405020304" pitchFamily="18" charset="0"/>
                <a:cs typeface="Times New Roman" panose="02020603050405020304" pitchFamily="18" charset="0"/>
              </a:rPr>
              <a:t>个缺乏足够的数据。</a:t>
            </a:r>
            <a:r>
              <a:rPr lang="en-US" altLang="zh-CN" dirty="0" smtClean="0">
                <a:solidFill>
                  <a:srgbClr val="FF0000"/>
                </a:solidFill>
                <a:latin typeface="Times New Roman" panose="02020603050405020304" pitchFamily="18" charset="0"/>
                <a:cs typeface="Times New Roman" panose="02020603050405020304" pitchFamily="18" charset="0"/>
              </a:rPr>
              <a:t>the nineteen  polar bear subpopulations</a:t>
            </a:r>
            <a:r>
              <a:rPr lang="zh-CN" altLang="en-US" dirty="0" smtClean="0">
                <a:solidFill>
                  <a:srgbClr val="FF0000"/>
                </a:solidFill>
                <a:latin typeface="Times New Roman" panose="02020603050405020304" pitchFamily="18" charset="0"/>
                <a:cs typeface="Times New Roman" panose="02020603050405020304" pitchFamily="18" charset="0"/>
              </a:rPr>
              <a:t>为名词短语，故此处缺少定语，且因</a:t>
            </a:r>
            <a:r>
              <a:rPr lang="en-US" altLang="zh-CN" dirty="0" smtClean="0">
                <a:solidFill>
                  <a:srgbClr val="FF0000"/>
                </a:solidFill>
                <a:latin typeface="Times New Roman" panose="02020603050405020304" pitchFamily="18" charset="0"/>
                <a:cs typeface="Times New Roman" panose="02020603050405020304" pitchFamily="18" charset="0"/>
              </a:rPr>
              <a:t>polar bear subpopulations</a:t>
            </a:r>
            <a:r>
              <a:rPr lang="zh-CN" altLang="en-US" dirty="0" smtClean="0">
                <a:solidFill>
                  <a:srgbClr val="FF0000"/>
                </a:solidFill>
                <a:latin typeface="Times New Roman" panose="02020603050405020304" pitchFamily="18" charset="0"/>
                <a:cs typeface="Times New Roman" panose="02020603050405020304" pitchFamily="18" charset="0"/>
              </a:rPr>
              <a:t>与</a:t>
            </a:r>
            <a:r>
              <a:rPr lang="en-US" altLang="zh-CN" dirty="0" smtClean="0">
                <a:solidFill>
                  <a:srgbClr val="FF0000"/>
                </a:solidFill>
                <a:latin typeface="Times New Roman" panose="02020603050405020304" pitchFamily="18" charset="0"/>
                <a:cs typeface="Times New Roman" panose="02020603050405020304" pitchFamily="18" charset="0"/>
              </a:rPr>
              <a:t>recognize</a:t>
            </a:r>
            <a:r>
              <a:rPr lang="zh-CN" altLang="en-US" dirty="0" smtClean="0">
                <a:solidFill>
                  <a:srgbClr val="FF0000"/>
                </a:solidFill>
                <a:latin typeface="Times New Roman" panose="02020603050405020304" pitchFamily="18" charset="0"/>
                <a:cs typeface="Times New Roman" panose="02020603050405020304" pitchFamily="18" charset="0"/>
              </a:rPr>
              <a:t>之间为被动关系，故使用过去分词</a:t>
            </a:r>
            <a:r>
              <a:rPr lang="en-US" altLang="zh-CN" dirty="0" smtClean="0">
                <a:solidFill>
                  <a:srgbClr val="FF0000"/>
                </a:solidFill>
                <a:latin typeface="Times New Roman" panose="02020603050405020304" pitchFamily="18" charset="0"/>
                <a:cs typeface="Times New Roman" panose="02020603050405020304" pitchFamily="18" charset="0"/>
              </a:rPr>
              <a:t>recognized</a:t>
            </a:r>
            <a:r>
              <a:rPr lang="zh-CN" altLang="en-US" dirty="0" smtClean="0">
                <a:solidFill>
                  <a:srgbClr val="FF0000"/>
                </a:solidFill>
                <a:latin typeface="Times New Roman" panose="02020603050405020304" pitchFamily="18" charset="0"/>
                <a:cs typeface="Times New Roman" panose="02020603050405020304" pitchFamily="18" charset="0"/>
              </a:rPr>
              <a:t>作定语。</a:t>
            </a:r>
            <a:endParaRPr lang="zh-CN" altLang="en-US" dirty="0"/>
          </a:p>
        </p:txBody>
      </p:sp>
      <p:pic>
        <p:nvPicPr>
          <p:cNvPr id="3" name="图片 3" descr="textimage16.jpeg"/>
          <p:cNvPicPr>
            <a:picLocks noChangeAspect="1"/>
          </p:cNvPicPr>
          <p:nvPr/>
        </p:nvPicPr>
        <p:blipFill>
          <a:blip r:embed="rId1"/>
          <a:stretch>
            <a:fillRect/>
          </a:stretch>
        </p:blipFill>
        <p:spPr>
          <a:xfrm>
            <a:off x="3524030" y="3724028"/>
            <a:ext cx="600075" cy="390524"/>
          </a:xfrm>
          <a:prstGeom prst="rect">
            <a:avLst/>
          </a:prstGeom>
        </p:spPr>
      </p:pic>
      <p:sp>
        <p:nvSpPr>
          <p:cNvPr id="5" name="矩形 4"/>
          <p:cNvSpPr/>
          <p:nvPr/>
        </p:nvSpPr>
        <p:spPr>
          <a:xfrm>
            <a:off x="1927843" y="1080822"/>
            <a:ext cx="89639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as/to be</a:t>
            </a:r>
            <a:endParaRPr lang="zh-CN" altLang="en-US" dirty="0"/>
          </a:p>
        </p:txBody>
      </p:sp>
      <p:pic>
        <p:nvPicPr>
          <p:cNvPr id="6" name="图片 4" descr="textimage15.jpeg"/>
          <p:cNvPicPr>
            <a:picLocks noChangeAspect="1"/>
          </p:cNvPicPr>
          <p:nvPr/>
        </p:nvPicPr>
        <p:blipFill>
          <a:blip r:embed="rId2"/>
          <a:stretch>
            <a:fillRect/>
          </a:stretch>
        </p:blipFill>
        <p:spPr>
          <a:xfrm>
            <a:off x="465747" y="795070"/>
            <a:ext cx="247650" cy="247649"/>
          </a:xfrm>
          <a:prstGeom prst="rect">
            <a:avLst/>
          </a:prstGeom>
        </p:spPr>
      </p:pic>
      <p:sp>
        <p:nvSpPr>
          <p:cNvPr id="7" name="矩形 6"/>
          <p:cNvSpPr/>
          <p:nvPr/>
        </p:nvSpPr>
        <p:spPr>
          <a:xfrm>
            <a:off x="1284901" y="1509450"/>
            <a:ext cx="139653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is </a:t>
            </a:r>
            <a:r>
              <a:rPr lang="en-US" altLang="zh-CN" dirty="0" err="1" smtClean="0">
                <a:solidFill>
                  <a:srgbClr val="FF0000"/>
                </a:solidFill>
                <a:latin typeface="Times New Roman" panose="02020603050405020304" pitchFamily="18" charset="0"/>
                <a:cs typeface="Times New Roman" panose="02020603050405020304" pitchFamily="18" charset="0"/>
              </a:rPr>
              <a:t>recognised</a:t>
            </a:r>
            <a:endParaRPr lang="zh-CN" altLang="en-US" dirty="0"/>
          </a:p>
        </p:txBody>
      </p:sp>
      <p:sp>
        <p:nvSpPr>
          <p:cNvPr id="8" name="矩形 7"/>
          <p:cNvSpPr/>
          <p:nvPr/>
        </p:nvSpPr>
        <p:spPr>
          <a:xfrm>
            <a:off x="1356339" y="2795334"/>
            <a:ext cx="72968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out of</a:t>
            </a:r>
            <a:endParaRPr lang="zh-CN" altLang="en-US" dirty="0"/>
          </a:p>
        </p:txBody>
      </p:sp>
      <p:sp>
        <p:nvSpPr>
          <p:cNvPr id="9" name="矩形 8"/>
          <p:cNvSpPr/>
          <p:nvPr/>
        </p:nvSpPr>
        <p:spPr>
          <a:xfrm>
            <a:off x="5642302" y="3652907"/>
            <a:ext cx="1197764"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recognized</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Effect transition="in" filter="fade">
                                      <p:cBhvr>
                                        <p:cTn id="27"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1472" y="726997"/>
            <a:ext cx="8316000" cy="6836359"/>
          </a:xfrm>
          <a:prstGeom prst="rect">
            <a:avLst/>
          </a:prstGeom>
          <a:noFill/>
        </p:spPr>
        <p:txBody>
          <a:bodyPr wrap="square" lIns="0" tIns="0" rIns="0" bIns="0" rtlCol="0">
            <a:spAutoFit/>
          </a:bodyPr>
          <a:lstStyle/>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3-2(2018</a:t>
            </a:r>
            <a:r>
              <a:rPr lang="zh-CN" altLang="en-US" sz="1815" kern="0" dirty="0" smtClean="0">
                <a:solidFill>
                  <a:srgbClr val="000000"/>
                </a:solidFill>
                <a:latin typeface="Times New Roman" panose="02020603050405020304" pitchFamily="65" charset="-122"/>
                <a:ea typeface="宋体" panose="02010600030101010101" pitchFamily="2" charset="-122"/>
              </a:rPr>
              <a:t>江苏</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阅读理解</a:t>
            </a:r>
            <a:r>
              <a:rPr lang="en-US" altLang="zh-CN" sz="1815" kern="0" dirty="0" smtClean="0">
                <a:solidFill>
                  <a:srgbClr val="000000"/>
                </a:solidFill>
                <a:latin typeface="Times New Roman" panose="02020603050405020304" pitchFamily="65" charset="-122"/>
                <a:ea typeface="宋体" panose="02010600030101010101" pitchFamily="2" charset="-122"/>
              </a:rPr>
              <a:t>B,</a:t>
            </a:r>
            <a:r>
              <a:rPr lang="en-US" altLang="zh-CN" sz="2035" kern="0" spc="2766"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)When a dark-colored cake was served on a black </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plate rather than a white one, customers</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(recognize) it as sweeter and </a:t>
            </a:r>
            <a:br>
              <a:rPr lang="en-US" sz="2000" dirty="0" smtClean="0"/>
            </a:br>
            <a:r>
              <a:rPr lang="en-US" altLang="zh-CN" sz="1815" kern="0" dirty="0" smtClean="0">
                <a:solidFill>
                  <a:srgbClr val="000000"/>
                </a:solidFill>
                <a:latin typeface="Times New Roman" panose="02020603050405020304" pitchFamily="65" charset="-122"/>
                <a:ea typeface="宋体" panose="02010600030101010101" pitchFamily="2" charset="-122"/>
              </a:rPr>
              <a:t>more tasty.</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考查动词的时态。句意：当一块深色的蛋糕被放在黑盘子里而不是白盘子里端上来时，顾客会认为它更甜、更美味。分析句子结构可知设空处是谓语动词，根据从句时态可知主句用一般过去时态。故填</a:t>
            </a:r>
            <a:r>
              <a:rPr lang="en-US" altLang="zh-CN" dirty="0" smtClean="0">
                <a:solidFill>
                  <a:srgbClr val="FF0000"/>
                </a:solidFill>
                <a:latin typeface="Times New Roman" panose="02020603050405020304" pitchFamily="18" charset="0"/>
                <a:cs typeface="Times New Roman" panose="02020603050405020304" pitchFamily="18" charset="0"/>
              </a:rPr>
              <a:t>recognized</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en-US" altLang="zh-CN"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3-3 (2017课标全国Ⅱ,阅读理解A,</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)Since 1958, they have been recognised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national theatre of Israel.</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考查固定搭配。句意：自</a:t>
            </a:r>
            <a:r>
              <a:rPr lang="en-US" altLang="zh-CN" dirty="0" smtClean="0">
                <a:solidFill>
                  <a:srgbClr val="FF0000"/>
                </a:solidFill>
                <a:latin typeface="Times New Roman" panose="02020603050405020304" pitchFamily="18" charset="0"/>
                <a:cs typeface="Times New Roman" panose="02020603050405020304" pitchFamily="18" charset="0"/>
              </a:rPr>
              <a:t>1958</a:t>
            </a:r>
            <a:r>
              <a:rPr lang="zh-CN" altLang="en-US" dirty="0" smtClean="0">
                <a:solidFill>
                  <a:srgbClr val="FF0000"/>
                </a:solidFill>
                <a:latin typeface="Times New Roman" panose="02020603050405020304" pitchFamily="18" charset="0"/>
                <a:cs typeface="Times New Roman" panose="02020603050405020304" pitchFamily="18" charset="0"/>
              </a:rPr>
              <a:t>年以来，它们就被认为是以色列的国家剧院</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err="1" smtClean="0">
                <a:solidFill>
                  <a:srgbClr val="FF0000"/>
                </a:solidFill>
                <a:latin typeface="Times New Roman" panose="02020603050405020304" pitchFamily="18" charset="0"/>
                <a:cs typeface="Times New Roman" panose="02020603050405020304" pitchFamily="18" charset="0"/>
              </a:rPr>
              <a:t>recognise</a:t>
            </a:r>
            <a:r>
              <a:rPr lang="en-US" altLang="zh-CN" dirty="0" smtClean="0">
                <a:solidFill>
                  <a:srgbClr val="FF0000"/>
                </a:solidFill>
                <a:latin typeface="Times New Roman" panose="02020603050405020304" pitchFamily="18" charset="0"/>
                <a:cs typeface="Times New Roman" panose="02020603050405020304" pitchFamily="18" charset="0"/>
              </a:rPr>
              <a:t>...as...</a:t>
            </a:r>
            <a:r>
              <a:rPr lang="zh-CN" altLang="en-US" dirty="0" smtClean="0">
                <a:solidFill>
                  <a:srgbClr val="FF0000"/>
                </a:solidFill>
                <a:latin typeface="Times New Roman" panose="02020603050405020304" pitchFamily="18" charset="0"/>
                <a:cs typeface="Times New Roman" panose="02020603050405020304" pitchFamily="18" charset="0"/>
              </a:rPr>
              <a:t>认为</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是</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。此处是该搭配的被动形式。故填</a:t>
            </a:r>
            <a:r>
              <a:rPr lang="en-US" altLang="zh-CN" dirty="0" smtClean="0">
                <a:solidFill>
                  <a:srgbClr val="FF0000"/>
                </a:solidFill>
                <a:latin typeface="Times New Roman" panose="02020603050405020304" pitchFamily="18" charset="0"/>
                <a:cs typeface="Times New Roman" panose="02020603050405020304" pitchFamily="18" charset="0"/>
              </a:rPr>
              <a:t>as</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3-4 (2017北京,完形填空,</a:t>
            </a:r>
            <a:r>
              <a:rPr lang="zh-CN" altLang="en-US" sz="1970" kern="0" spc="275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)For example, she received the 2007 BRICK Award </a:t>
            </a:r>
            <a:endParaRPr lang="zh-CN" altLang="en-US" dirty="0"/>
          </a:p>
          <a:p>
            <a:pPr marL="0" indent="0" eaLnBrk="0" latinLnBrk="1" hangingPunct="0">
              <a:lnSpc>
                <a:spcPct val="150000"/>
              </a:lnSpc>
              <a:spcBef>
                <a:spcPts val="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(recognize) the efforts of young people to change the world.</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考查现在分词。句意：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该奖认可年轻人为改变世界做出的努力。</a:t>
            </a:r>
            <a:r>
              <a:rPr lang="en-US" altLang="zh-CN" dirty="0" smtClean="0">
                <a:solidFill>
                  <a:srgbClr val="FF0000"/>
                </a:solidFill>
                <a:latin typeface="Times New Roman" panose="02020603050405020304" pitchFamily="18" charset="0"/>
                <a:cs typeface="Times New Roman" panose="02020603050405020304" pitchFamily="18" charset="0"/>
              </a:rPr>
              <a:t>the 2007 BRICK Award</a:t>
            </a:r>
            <a:r>
              <a:rPr lang="zh-CN" altLang="en-US" dirty="0" smtClean="0">
                <a:solidFill>
                  <a:srgbClr val="FF0000"/>
                </a:solidFill>
                <a:latin typeface="Times New Roman" panose="02020603050405020304" pitchFamily="18" charset="0"/>
                <a:cs typeface="Times New Roman" panose="02020603050405020304" pitchFamily="18" charset="0"/>
              </a:rPr>
              <a:t>与</a:t>
            </a:r>
            <a:r>
              <a:rPr lang="en-US" altLang="zh-CN" dirty="0" smtClean="0">
                <a:solidFill>
                  <a:srgbClr val="FF0000"/>
                </a:solidFill>
                <a:latin typeface="Times New Roman" panose="02020603050405020304" pitchFamily="18" charset="0"/>
                <a:cs typeface="Times New Roman" panose="02020603050405020304" pitchFamily="18" charset="0"/>
              </a:rPr>
              <a:t>recognize</a:t>
            </a:r>
            <a:r>
              <a:rPr lang="zh-CN" altLang="en-US" dirty="0" smtClean="0">
                <a:solidFill>
                  <a:srgbClr val="FF0000"/>
                </a:solidFill>
                <a:latin typeface="Times New Roman" panose="02020603050405020304" pitchFamily="18" charset="0"/>
                <a:cs typeface="Times New Roman" panose="02020603050405020304" pitchFamily="18" charset="0"/>
              </a:rPr>
              <a:t>之间为逻辑上的主动关系，故应用现在分词短语作定语。</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0"/>
              </a:spcBef>
              <a:buNone/>
            </a:pP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0"/>
              </a:spcBef>
              <a:buNone/>
            </a:pPr>
            <a:endParaRPr lang="zh-CN" altLang="en-US" dirty="0"/>
          </a:p>
        </p:txBody>
      </p:sp>
      <p:pic>
        <p:nvPicPr>
          <p:cNvPr id="3" name="图片 3" descr="textimage18.jpeg"/>
          <p:cNvPicPr>
            <a:picLocks noChangeAspect="1"/>
          </p:cNvPicPr>
          <p:nvPr/>
        </p:nvPicPr>
        <p:blipFill>
          <a:blip r:embed="rId1"/>
          <a:stretch>
            <a:fillRect/>
          </a:stretch>
        </p:blipFill>
        <p:spPr>
          <a:xfrm>
            <a:off x="3813810" y="3424555"/>
            <a:ext cx="527050" cy="354330"/>
          </a:xfrm>
          <a:prstGeom prst="rect">
            <a:avLst/>
          </a:prstGeom>
        </p:spPr>
      </p:pic>
      <p:pic>
        <p:nvPicPr>
          <p:cNvPr id="4" name="图片 4" descr="textimage19.jpeg"/>
          <p:cNvPicPr>
            <a:picLocks noChangeAspect="1"/>
          </p:cNvPicPr>
          <p:nvPr/>
        </p:nvPicPr>
        <p:blipFill>
          <a:blip r:embed="rId2"/>
          <a:stretch>
            <a:fillRect/>
          </a:stretch>
        </p:blipFill>
        <p:spPr>
          <a:xfrm>
            <a:off x="2994660" y="5191760"/>
            <a:ext cx="514985" cy="335280"/>
          </a:xfrm>
          <a:prstGeom prst="rect">
            <a:avLst/>
          </a:prstGeom>
        </p:spPr>
      </p:pic>
      <p:pic>
        <p:nvPicPr>
          <p:cNvPr id="5" name="图片 4" descr="textimage17.jpeg"/>
          <p:cNvPicPr>
            <a:picLocks noChangeAspect="1"/>
          </p:cNvPicPr>
          <p:nvPr/>
        </p:nvPicPr>
        <p:blipFill>
          <a:blip r:embed="rId1"/>
          <a:stretch>
            <a:fillRect/>
          </a:stretch>
        </p:blipFill>
        <p:spPr>
          <a:xfrm>
            <a:off x="3066150" y="850195"/>
            <a:ext cx="609600" cy="409574"/>
          </a:xfrm>
          <a:prstGeom prst="rect">
            <a:avLst/>
          </a:prstGeom>
        </p:spPr>
      </p:pic>
      <p:sp>
        <p:nvSpPr>
          <p:cNvPr id="6" name="矩形 5"/>
          <p:cNvSpPr/>
          <p:nvPr/>
        </p:nvSpPr>
        <p:spPr>
          <a:xfrm>
            <a:off x="4209158" y="1135947"/>
            <a:ext cx="1197764"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recognized</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8138248" y="3279087"/>
            <a:ext cx="377026"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as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582648" y="5442539"/>
            <a:ext cx="1274708"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recognizing</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2000"/>
                                        <p:tgtEl>
                                          <p:spTgt spid="2">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20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Effect transition="in" filter="fade">
                                      <p:cBhvr>
                                        <p:cTn id="35"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5298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admire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.钦佩;赞赏;欣赏</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Stay in a local hotel, visit the museums, admire the architecture, enjoy the excellent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local food, and go shopping at the local markets.(教材P27)待在一家当地的宾馆,参</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观博物馆,欣赏建筑,享受当地的美味佳肴并去当地市场购物。</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Global</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Times</a:t>
            </a:r>
            <a:r>
              <a:rPr lang="zh-CN" altLang="en-US" sz="1815" kern="0" dirty="0" smtClean="0">
                <a:solidFill>
                  <a:srgbClr val="000000"/>
                </a:solidFill>
                <a:latin typeface="Times New Roman" panose="02020603050405020304" pitchFamily="65" charset="-122"/>
                <a:ea typeface="宋体" panose="02010600030101010101" pitchFamily="2" charset="-122"/>
              </a:rPr>
              <a:t>,2020年4月)I admire the thousands of doctors who have given up their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family time and put themselves in harm's way to help those who are suffering.</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我钦佩成千上万的医生,他们放弃了与家人在一起的时间,把自己置于危险之中</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来帮助那些正在受苦的人。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school is widely admired for its excellent teaching.</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这所学校因其出色的教学而广受赞誉。</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did an admirable job.她做了件令人钦佩的事。</a:t>
            </a:r>
            <a:endParaRPr lang="zh-CN" altLang="en-US" dirty="0"/>
          </a:p>
        </p:txBody>
      </p:sp>
      <p:pic>
        <p:nvPicPr>
          <p:cNvPr id="3" name="图片 3" descr="textimage20.jpeg"/>
          <p:cNvPicPr>
            <a:picLocks noChangeAspect="1"/>
          </p:cNvPicPr>
          <p:nvPr/>
        </p:nvPicPr>
        <p:blipFill>
          <a:blip r:embed="rId1"/>
          <a:stretch>
            <a:fillRect/>
          </a:stretch>
        </p:blipFill>
        <p:spPr>
          <a:xfrm>
            <a:off x="720000" y="2956893"/>
            <a:ext cx="209549" cy="238124"/>
          </a:xfrm>
          <a:prstGeom prst="rect">
            <a:avLst/>
          </a:prstGeom>
        </p:spPr>
      </p:pic>
      <p:grpSp>
        <p:nvGrpSpPr>
          <p:cNvPr id="4" name="组合 3"/>
          <p:cNvGrpSpPr/>
          <p:nvPr/>
        </p:nvGrpSpPr>
        <p:grpSpPr>
          <a:xfrm>
            <a:off x="714348" y="1204423"/>
            <a:ext cx="1579046" cy="369332"/>
            <a:chOff x="635500" y="1705757"/>
            <a:chExt cx="1579046" cy="369332"/>
          </a:xfrm>
        </p:grpSpPr>
        <p:sp>
          <p:nvSpPr>
            <p:cNvPr id="5" name="TextBox 4"/>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4 |</a:t>
              </a:r>
              <a:endParaRPr lang="zh-CN" altLang="en-US" dirty="0">
                <a:solidFill>
                  <a:schemeClr val="tx2"/>
                </a:solidFill>
                <a:latin typeface="Adobe 黑体 Std R" pitchFamily="34" charset="-122"/>
                <a:ea typeface="Adobe 黑体 Std R" pitchFamily="34" charset="-122"/>
              </a:endParaRPr>
            </a:p>
          </p:txBody>
        </p:sp>
        <p:pic>
          <p:nvPicPr>
            <p:cNvPr id="6"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90040"/>
            <a:ext cx="8316000" cy="6421566"/>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have great admiration for her as a writer.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我十分钦佩她这位作家。</a:t>
            </a:r>
            <a:endParaRPr lang="zh-CN" altLang="en-US" dirty="0"/>
          </a:p>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①admire sb./sth.</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sth.因某事而钦佩/赞赏某人/某物</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②admire sb. for doing sth.因做某事而钦佩/赞赏某人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.令人钦佩的;值得赞赏的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.钦佩;赞赏;羡慕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4-1 (2020天津5月,完形填空,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)However,later when I learned from my friends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that my dad defeated all competitors and won everyone's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(admire), I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found that mixed in with my embarrassment(尴尬) was a touch of pride.</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考查名词。句意：然而，后来当我从朋友那里得知我的父亲击败了所有的对手并赢得了所有人的赞赏时，我发现我在尴尬中夹杂着一丝骄傲。</a:t>
            </a:r>
            <a:r>
              <a:rPr lang="en-US" altLang="zh-CN" dirty="0" smtClean="0">
                <a:solidFill>
                  <a:srgbClr val="FF0000"/>
                </a:solidFill>
                <a:latin typeface="Times New Roman" panose="02020603050405020304" pitchFamily="18" charset="0"/>
                <a:cs typeface="Times New Roman" panose="02020603050405020304" pitchFamily="18" charset="0"/>
              </a:rPr>
              <a:t>everyone's</a:t>
            </a:r>
            <a:r>
              <a:rPr lang="zh-CN" altLang="en-US" dirty="0" smtClean="0">
                <a:solidFill>
                  <a:srgbClr val="FF0000"/>
                </a:solidFill>
                <a:latin typeface="Times New Roman" panose="02020603050405020304" pitchFamily="18" charset="0"/>
                <a:cs typeface="Times New Roman" panose="02020603050405020304" pitchFamily="18" charset="0"/>
              </a:rPr>
              <a:t>后应接名词，作</a:t>
            </a:r>
            <a:r>
              <a:rPr lang="en-US" altLang="zh-CN" dirty="0" smtClean="0">
                <a:solidFill>
                  <a:srgbClr val="FF0000"/>
                </a:solidFill>
                <a:latin typeface="Times New Roman" panose="02020603050405020304" pitchFamily="18" charset="0"/>
                <a:cs typeface="Times New Roman" panose="02020603050405020304" pitchFamily="18" charset="0"/>
              </a:rPr>
              <a:t>won</a:t>
            </a:r>
            <a:r>
              <a:rPr lang="zh-CN" altLang="en-US" dirty="0" smtClean="0">
                <a:solidFill>
                  <a:srgbClr val="FF0000"/>
                </a:solidFill>
                <a:latin typeface="Times New Roman" panose="02020603050405020304" pitchFamily="18" charset="0"/>
                <a:cs typeface="Times New Roman" panose="02020603050405020304" pitchFamily="18" charset="0"/>
              </a:rPr>
              <a:t>的宾语，故填</a:t>
            </a:r>
            <a:r>
              <a:rPr lang="en-US" altLang="zh-CN" dirty="0" smtClean="0">
                <a:solidFill>
                  <a:srgbClr val="FF0000"/>
                </a:solidFill>
                <a:latin typeface="Times New Roman" panose="02020603050405020304" pitchFamily="18" charset="0"/>
                <a:cs typeface="Times New Roman" panose="02020603050405020304" pitchFamily="18" charset="0"/>
              </a:rPr>
              <a:t>admiration</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0"/>
              </a:spcBef>
              <a:buNone/>
            </a:pPr>
            <a:endParaRPr lang="zh-CN" altLang="en-US" dirty="0"/>
          </a:p>
        </p:txBody>
      </p:sp>
      <p:pic>
        <p:nvPicPr>
          <p:cNvPr id="3" name="图片 3" descr="textimage21.jpeg"/>
          <p:cNvPicPr>
            <a:picLocks noChangeAspect="1"/>
          </p:cNvPicPr>
          <p:nvPr/>
        </p:nvPicPr>
        <p:blipFill>
          <a:blip r:embed="rId1"/>
          <a:stretch>
            <a:fillRect/>
          </a:stretch>
        </p:blipFill>
        <p:spPr>
          <a:xfrm>
            <a:off x="720000" y="1750535"/>
            <a:ext cx="247650" cy="247649"/>
          </a:xfrm>
          <a:prstGeom prst="rect">
            <a:avLst/>
          </a:prstGeom>
        </p:spPr>
      </p:pic>
      <p:pic>
        <p:nvPicPr>
          <p:cNvPr id="4" name="图片 4" descr="textimage22.jpeg"/>
          <p:cNvPicPr>
            <a:picLocks noChangeAspect="1"/>
          </p:cNvPicPr>
          <p:nvPr/>
        </p:nvPicPr>
        <p:blipFill>
          <a:blip r:embed="rId2"/>
          <a:stretch>
            <a:fillRect/>
          </a:stretch>
        </p:blipFill>
        <p:spPr>
          <a:xfrm>
            <a:off x="3465450" y="4329984"/>
            <a:ext cx="609600" cy="409574"/>
          </a:xfrm>
          <a:prstGeom prst="rect">
            <a:avLst/>
          </a:prstGeom>
        </p:spPr>
      </p:pic>
      <p:sp>
        <p:nvSpPr>
          <p:cNvPr id="6" name="矩形 5"/>
          <p:cNvSpPr/>
          <p:nvPr/>
        </p:nvSpPr>
        <p:spPr>
          <a:xfrm>
            <a:off x="2643174" y="2055929"/>
            <a:ext cx="45397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for</a:t>
            </a:r>
            <a:endParaRPr lang="zh-CN" altLang="en-US" dirty="0"/>
          </a:p>
        </p:txBody>
      </p:sp>
      <p:sp>
        <p:nvSpPr>
          <p:cNvPr id="7" name="矩形 6"/>
          <p:cNvSpPr/>
          <p:nvPr/>
        </p:nvSpPr>
        <p:spPr>
          <a:xfrm>
            <a:off x="1428728" y="2913185"/>
            <a:ext cx="110799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admirable</a:t>
            </a:r>
            <a:endParaRPr lang="zh-CN" altLang="en-US" dirty="0"/>
          </a:p>
        </p:txBody>
      </p:sp>
      <p:sp>
        <p:nvSpPr>
          <p:cNvPr id="8" name="矩形 7"/>
          <p:cNvSpPr/>
          <p:nvPr/>
        </p:nvSpPr>
        <p:spPr>
          <a:xfrm>
            <a:off x="958168" y="3341813"/>
            <a:ext cx="118494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admiration</a:t>
            </a:r>
            <a:endParaRPr lang="zh-CN" altLang="en-US" dirty="0"/>
          </a:p>
        </p:txBody>
      </p:sp>
      <p:sp>
        <p:nvSpPr>
          <p:cNvPr id="9" name="矩形 8"/>
          <p:cNvSpPr/>
          <p:nvPr/>
        </p:nvSpPr>
        <p:spPr>
          <a:xfrm>
            <a:off x="6000760" y="4556259"/>
            <a:ext cx="1184940"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admiration</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Effect transition="in" filter="fade">
                                      <p:cBhvr>
                                        <p:cTn id="27" dur="20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636800"/>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4-2 (2019 天津,阅读理解D,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)But doing any ordinary job as well as one can is </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 itself an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(admire)commitment(承诺).</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考查形容词。句意：但是，竭尽全力做好任何一项普通工作本身就是一种令人钦佩的承诺。设空处作定语，修饰名词</a:t>
            </a:r>
            <a:r>
              <a:rPr lang="en-US" altLang="zh-CN" dirty="0" smtClean="0">
                <a:solidFill>
                  <a:srgbClr val="FF0000"/>
                </a:solidFill>
                <a:latin typeface="Times New Roman" panose="02020603050405020304" pitchFamily="18" charset="0"/>
                <a:cs typeface="Times New Roman" panose="02020603050405020304" pitchFamily="18" charset="0"/>
              </a:rPr>
              <a:t>commitment</a:t>
            </a:r>
            <a:r>
              <a:rPr lang="zh-CN" altLang="en-US" dirty="0" smtClean="0">
                <a:solidFill>
                  <a:srgbClr val="FF0000"/>
                </a:solidFill>
                <a:latin typeface="Times New Roman" panose="02020603050405020304" pitchFamily="18" charset="0"/>
                <a:cs typeface="Times New Roman" panose="02020603050405020304" pitchFamily="18" charset="0"/>
              </a:rPr>
              <a:t>，故使用形容词</a:t>
            </a:r>
            <a:r>
              <a:rPr lang="en-US" altLang="zh-CN" dirty="0" smtClean="0">
                <a:solidFill>
                  <a:srgbClr val="FF0000"/>
                </a:solidFill>
                <a:latin typeface="Times New Roman" panose="02020603050405020304" pitchFamily="18" charset="0"/>
                <a:cs typeface="Times New Roman" panose="02020603050405020304" pitchFamily="18" charset="0"/>
              </a:rPr>
              <a:t>admirable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4-3 (2018北京改编,6,</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)During the Mid-Autumn Festival, family members of-</a:t>
            </a:r>
            <a:endParaRPr lang="zh-CN" altLang="en-US" dirty="0" smtClean="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ten gather together</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(admire) the moon and enjoy moon cakes.</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考查不定式。句意：在中秋节期间，家庭成员经常聚在一起赏月和吃月饼。设空处用动词不定式表示目的。故填</a:t>
            </a:r>
            <a:r>
              <a:rPr lang="en-US" altLang="zh-CN" dirty="0" smtClean="0">
                <a:solidFill>
                  <a:srgbClr val="FF0000"/>
                </a:solidFill>
                <a:latin typeface="Times New Roman" panose="02020603050405020304" pitchFamily="18" charset="0"/>
                <a:cs typeface="Times New Roman" panose="02020603050405020304" pitchFamily="18" charset="0"/>
              </a:rPr>
              <a:t>to admire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4-4(</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admired her very much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her kindness to a stranger the other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day.</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考查介词。句意：我因她前几天对一个陌生人的友好举动非常钦佩她。</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admire sb. for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因某事而钦佩某人，是固定搭配。故填</a:t>
            </a:r>
            <a:r>
              <a:rPr lang="en-US" altLang="zh-CN" dirty="0" smtClean="0">
                <a:solidFill>
                  <a:srgbClr val="FF0000"/>
                </a:solidFill>
                <a:latin typeface="Times New Roman" panose="02020603050405020304" pitchFamily="18" charset="0"/>
                <a:cs typeface="Times New Roman" panose="02020603050405020304" pitchFamily="18" charset="0"/>
              </a:rPr>
              <a:t>for</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0"/>
              </a:spcBef>
              <a:buNone/>
            </a:pPr>
            <a:endParaRPr lang="zh-CN" altLang="en-US" dirty="0"/>
          </a:p>
        </p:txBody>
      </p:sp>
      <p:pic>
        <p:nvPicPr>
          <p:cNvPr id="3" name="图片 3" descr="textimage24.jpeg"/>
          <p:cNvPicPr>
            <a:picLocks noChangeAspect="1"/>
          </p:cNvPicPr>
          <p:nvPr/>
        </p:nvPicPr>
        <p:blipFill>
          <a:blip r:embed="rId1"/>
          <a:stretch>
            <a:fillRect/>
          </a:stretch>
        </p:blipFill>
        <p:spPr>
          <a:xfrm>
            <a:off x="2747954" y="3205955"/>
            <a:ext cx="609600" cy="409575"/>
          </a:xfrm>
          <a:prstGeom prst="rect">
            <a:avLst/>
          </a:prstGeom>
        </p:spPr>
      </p:pic>
      <p:pic>
        <p:nvPicPr>
          <p:cNvPr id="4" name="图片 4" descr="textimage25.jpeg"/>
          <p:cNvPicPr>
            <a:picLocks noChangeAspect="1"/>
          </p:cNvPicPr>
          <p:nvPr/>
        </p:nvPicPr>
        <p:blipFill>
          <a:blip r:embed="rId1"/>
          <a:stretch>
            <a:fillRect/>
          </a:stretch>
        </p:blipFill>
        <p:spPr>
          <a:xfrm>
            <a:off x="1104881" y="4920467"/>
            <a:ext cx="609599" cy="409574"/>
          </a:xfrm>
          <a:prstGeom prst="rect">
            <a:avLst/>
          </a:prstGeom>
        </p:spPr>
      </p:pic>
      <p:sp>
        <p:nvSpPr>
          <p:cNvPr id="5" name="矩形 4"/>
          <p:cNvSpPr/>
          <p:nvPr/>
        </p:nvSpPr>
        <p:spPr>
          <a:xfrm>
            <a:off x="1714480" y="1848633"/>
            <a:ext cx="1107996"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admirable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pic>
        <p:nvPicPr>
          <p:cNvPr id="6" name="图片 5" descr="textimage23.jpeg"/>
          <p:cNvPicPr>
            <a:picLocks noChangeAspect="1"/>
          </p:cNvPicPr>
          <p:nvPr/>
        </p:nvPicPr>
        <p:blipFill>
          <a:blip r:embed="rId1"/>
          <a:stretch>
            <a:fillRect/>
          </a:stretch>
        </p:blipFill>
        <p:spPr>
          <a:xfrm>
            <a:off x="3319458" y="1491443"/>
            <a:ext cx="609600" cy="409574"/>
          </a:xfrm>
          <a:prstGeom prst="rect">
            <a:avLst/>
          </a:prstGeom>
        </p:spPr>
      </p:pic>
      <p:sp>
        <p:nvSpPr>
          <p:cNvPr id="7" name="矩形 6"/>
          <p:cNvSpPr/>
          <p:nvPr/>
        </p:nvSpPr>
        <p:spPr>
          <a:xfrm>
            <a:off x="2500298" y="3563145"/>
            <a:ext cx="1063112"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to admire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4429124" y="4849029"/>
            <a:ext cx="453970"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for</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2000"/>
                                        <p:tgtEl>
                                          <p:spTgt spid="2">
                                            <p:txEl>
                                              <p:pRg st="8" end="8"/>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Effect transition="in" filter="fade">
                                      <p:cBhvr>
                                        <p:cTn id="35"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be made up of由</a:t>
            </a:r>
            <a:r>
              <a:rPr lang="zh-CN" altLang="en-US" sz="1815" kern="0" dirty="0" smtClean="0">
                <a:solidFill>
                  <a:schemeClr val="accent1">
                    <a:lumMod val="75000"/>
                  </a:schemeClr>
                </a:solidFill>
                <a:latin typeface="黑体" panose="02010609060101010101" pitchFamily="65" charset="-122"/>
                <a:ea typeface="宋体" panose="02010600030101010101" pitchFamily="2" charset="-122"/>
              </a:rPr>
              <a: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组成</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These Inca roads were made up of two north-south highways and many small roads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crossing the mountains east to west.(教材P27)</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这些印加的道路是由两条南北通向的公路和多条由东向西横穿山脉的小路组成</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They quarrelled the other day but they made up soon.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他们前几天吵架了,但很快就和好了。</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don't like to see people make up in public.</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我不喜欢看到人们在公众场合化妆。</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 made up some excuses for his being late for school.</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他为上学迟到编造了一些借口。</a:t>
            </a:r>
            <a:endParaRPr lang="zh-CN" altLang="en-US" dirty="0"/>
          </a:p>
        </p:txBody>
      </p:sp>
      <p:pic>
        <p:nvPicPr>
          <p:cNvPr id="3" name="图片 3" descr="textimage26.jpeg"/>
          <p:cNvPicPr>
            <a:picLocks noChangeAspect="1"/>
          </p:cNvPicPr>
          <p:nvPr/>
        </p:nvPicPr>
        <p:blipFill>
          <a:blip r:embed="rId1"/>
          <a:stretch>
            <a:fillRect/>
          </a:stretch>
        </p:blipFill>
        <p:spPr>
          <a:xfrm>
            <a:off x="720000" y="3681241"/>
            <a:ext cx="209549" cy="238124"/>
          </a:xfrm>
          <a:prstGeom prst="rect">
            <a:avLst/>
          </a:prstGeom>
        </p:spPr>
      </p:pic>
      <p:grpSp>
        <p:nvGrpSpPr>
          <p:cNvPr id="4" name="组合 3"/>
          <p:cNvGrpSpPr/>
          <p:nvPr/>
        </p:nvGrpSpPr>
        <p:grpSpPr>
          <a:xfrm>
            <a:off x="785786" y="1491443"/>
            <a:ext cx="1428760" cy="369332"/>
            <a:chOff x="635500" y="1705757"/>
            <a:chExt cx="1428760" cy="369332"/>
          </a:xfrm>
        </p:grpSpPr>
        <p:sp>
          <p:nvSpPr>
            <p:cNvPr id="5" name="TextBox 4"/>
            <p:cNvSpPr txBox="1"/>
            <p:nvPr/>
          </p:nvSpPr>
          <p:spPr>
            <a:xfrm>
              <a:off x="1571604" y="1705757"/>
              <a:ext cx="492656" cy="369332"/>
            </a:xfrm>
            <a:prstGeom prst="rect">
              <a:avLst/>
            </a:prstGeom>
            <a:noFill/>
          </p:spPr>
          <p:txBody>
            <a:bodyPr wrap="square" rtlCol="0">
              <a:spAutoFit/>
            </a:bodyPr>
            <a:lstStyle/>
            <a:p>
              <a:r>
                <a:rPr lang="en-US" altLang="zh-CN" dirty="0" smtClean="0">
                  <a:solidFill>
                    <a:schemeClr val="tx2"/>
                  </a:solidFill>
                </a:rPr>
                <a:t>5 |</a:t>
              </a:r>
              <a:endParaRPr lang="zh-CN" altLang="en-US" dirty="0">
                <a:solidFill>
                  <a:schemeClr val="tx2"/>
                </a:solidFill>
                <a:latin typeface="Adobe 黑体 Std R" pitchFamily="34" charset="-122"/>
                <a:ea typeface="Adobe 黑体 Std R" pitchFamily="34" charset="-122"/>
              </a:endParaRPr>
            </a:p>
          </p:txBody>
        </p:sp>
        <p:pic>
          <p:nvPicPr>
            <p:cNvPr id="6"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30737"/>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Nothing can make up for what they have suffered.</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没有什么能弥补他们遭受的一切。</a:t>
            </a:r>
            <a:endParaRPr lang="zh-CN" altLang="en-US" dirty="0"/>
          </a:p>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①make up构成;组成;</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;补上(失去的东西)</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②make up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补偿;弥补(用其他方式进行弥补、使平衡)</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写出下列句子中make up 的含义</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5-1 (2017江苏,任务型阅读改编,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)You might think that developing nations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would make up the loss, but you'd be wrong.</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5-2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)Farmers make up only 30% of the total population(人口) of the country.</a:t>
            </a:r>
            <a:endParaRPr lang="zh-CN" altLang="en-US" dirty="0"/>
          </a:p>
          <a:p>
            <a:pPr marL="0" indent="0" eaLnBrk="0" latinLnBrk="1" hangingPunct="0">
              <a:lnSpc>
                <a:spcPct val="150000"/>
              </a:lnSpc>
              <a:spcBef>
                <a:spcPts val="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27.jpeg"/>
          <p:cNvPicPr>
            <a:picLocks noChangeAspect="1"/>
          </p:cNvPicPr>
          <p:nvPr/>
        </p:nvPicPr>
        <p:blipFill>
          <a:blip r:embed="rId1"/>
          <a:stretch>
            <a:fillRect/>
          </a:stretch>
        </p:blipFill>
        <p:spPr>
          <a:xfrm>
            <a:off x="720000" y="2400495"/>
            <a:ext cx="247650" cy="247649"/>
          </a:xfrm>
          <a:prstGeom prst="rect">
            <a:avLst/>
          </a:prstGeom>
        </p:spPr>
      </p:pic>
      <p:pic>
        <p:nvPicPr>
          <p:cNvPr id="4" name="图片 4" descr="textimage28.jpeg"/>
          <p:cNvPicPr>
            <a:picLocks noChangeAspect="1"/>
          </p:cNvPicPr>
          <p:nvPr/>
        </p:nvPicPr>
        <p:blipFill>
          <a:blip r:embed="rId2"/>
          <a:stretch>
            <a:fillRect/>
          </a:stretch>
        </p:blipFill>
        <p:spPr>
          <a:xfrm>
            <a:off x="3811050" y="4105288"/>
            <a:ext cx="609600" cy="409574"/>
          </a:xfrm>
          <a:prstGeom prst="rect">
            <a:avLst/>
          </a:prstGeom>
        </p:spPr>
      </p:pic>
      <p:pic>
        <p:nvPicPr>
          <p:cNvPr id="5" name="图片 5" descr="textimage29.jpeg"/>
          <p:cNvPicPr>
            <a:picLocks noChangeAspect="1"/>
          </p:cNvPicPr>
          <p:nvPr/>
        </p:nvPicPr>
        <p:blipFill>
          <a:blip r:embed="rId2"/>
          <a:stretch>
            <a:fillRect/>
          </a:stretch>
        </p:blipFill>
        <p:spPr>
          <a:xfrm>
            <a:off x="1161450" y="4996943"/>
            <a:ext cx="609600" cy="409574"/>
          </a:xfrm>
          <a:prstGeom prst="rect">
            <a:avLst/>
          </a:prstGeom>
        </p:spPr>
      </p:pic>
      <p:sp>
        <p:nvSpPr>
          <p:cNvPr id="7" name="矩形 6"/>
          <p:cNvSpPr/>
          <p:nvPr/>
        </p:nvSpPr>
        <p:spPr>
          <a:xfrm>
            <a:off x="2928926" y="2705889"/>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和好</a:t>
            </a:r>
            <a:endParaRPr lang="zh-CN" altLang="en-US" dirty="0"/>
          </a:p>
        </p:txBody>
      </p:sp>
      <p:sp>
        <p:nvSpPr>
          <p:cNvPr id="8" name="矩形 7"/>
          <p:cNvSpPr/>
          <p:nvPr/>
        </p:nvSpPr>
        <p:spPr>
          <a:xfrm>
            <a:off x="3857620" y="2705889"/>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化妆</a:t>
            </a:r>
            <a:endParaRPr lang="zh-CN" altLang="en-US" dirty="0"/>
          </a:p>
        </p:txBody>
      </p:sp>
      <p:sp>
        <p:nvSpPr>
          <p:cNvPr id="9" name="矩形 8"/>
          <p:cNvSpPr/>
          <p:nvPr/>
        </p:nvSpPr>
        <p:spPr>
          <a:xfrm>
            <a:off x="4857752" y="2693747"/>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编造</a:t>
            </a:r>
            <a:endParaRPr lang="zh-CN" altLang="en-US" dirty="0"/>
          </a:p>
        </p:txBody>
      </p:sp>
      <p:sp>
        <p:nvSpPr>
          <p:cNvPr id="10" name="矩形 9"/>
          <p:cNvSpPr/>
          <p:nvPr/>
        </p:nvSpPr>
        <p:spPr>
          <a:xfrm>
            <a:off x="2143108" y="3134517"/>
            <a:ext cx="45397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for</a:t>
            </a:r>
            <a:endParaRPr lang="zh-CN" altLang="en-US" dirty="0"/>
          </a:p>
        </p:txBody>
      </p:sp>
      <p:sp>
        <p:nvSpPr>
          <p:cNvPr id="11" name="矩形 10"/>
          <p:cNvSpPr/>
          <p:nvPr/>
        </p:nvSpPr>
        <p:spPr>
          <a:xfrm>
            <a:off x="5072066" y="4348963"/>
            <a:ext cx="646331" cy="507831"/>
          </a:xfrm>
          <a:prstGeom prst="rect">
            <a:avLst/>
          </a:prstGeom>
        </p:spPr>
        <p:txBody>
          <a:bodyPr wrap="none">
            <a:spAutoFit/>
          </a:bodyPr>
          <a:lstStyle/>
          <a:p>
            <a:pPr eaLnBrk="0" latinLnBrk="1" hangingPunct="0">
              <a:lnSpc>
                <a:spcPct val="150000"/>
              </a:lnSpc>
              <a:spcBef>
                <a:spcPts val="145"/>
              </a:spcBef>
            </a:pPr>
            <a:r>
              <a:rPr lang="zh-CN" altLang="en-US" dirty="0" smtClean="0">
                <a:solidFill>
                  <a:srgbClr val="FF0000"/>
                </a:solidFill>
                <a:latin typeface="Times New Roman" panose="02020603050405020304" pitchFamily="18" charset="0"/>
                <a:cs typeface="Times New Roman" panose="02020603050405020304" pitchFamily="18" charset="0"/>
              </a:rPr>
              <a:t>补上</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sp>
        <p:nvSpPr>
          <p:cNvPr id="12" name="矩形 11"/>
          <p:cNvSpPr/>
          <p:nvPr/>
        </p:nvSpPr>
        <p:spPr>
          <a:xfrm>
            <a:off x="1000100" y="5277657"/>
            <a:ext cx="646331" cy="507831"/>
          </a:xfrm>
          <a:prstGeom prst="rect">
            <a:avLst/>
          </a:prstGeom>
        </p:spPr>
        <p:txBody>
          <a:bodyPr wrap="none">
            <a:spAutoFit/>
          </a:bodyPr>
          <a:lstStyle/>
          <a:p>
            <a:pPr eaLnBrk="0" latinLnBrk="1" hangingPunct="0">
              <a:lnSpc>
                <a:spcPct val="150000"/>
              </a:lnSpc>
              <a:spcBef>
                <a:spcPts val="145"/>
              </a:spcBef>
            </a:pPr>
            <a:r>
              <a:rPr lang="zh-CN" altLang="en-US" dirty="0" smtClean="0">
                <a:solidFill>
                  <a:srgbClr val="FF0000"/>
                </a:solidFill>
                <a:latin typeface="Times New Roman" panose="02020603050405020304" pitchFamily="18" charset="0"/>
                <a:cs typeface="Times New Roman" panose="02020603050405020304" pitchFamily="18" charset="0"/>
              </a:rPr>
              <a:t>构成</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.小路;路线;道路</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.目的地;终点</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.包裹;包装盒</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.将</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包装好</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.联络;联系</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.联系;接触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.文明;文明世界</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.交通运输系统</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.运输;运送</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.徒步旅行</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.去</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远足</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.远足;徒步旅行</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.借款;信用;称赞;学分</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.细节;详情;细微之处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20.</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.(正式或礼貌的)要求;请求</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.(正式或礼貌地)要求;请求</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.视野;景色;看法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.景象;视野;视力</a:t>
            </a:r>
            <a:endParaRPr lang="zh-CN" altLang="en-US" dirty="0"/>
          </a:p>
        </p:txBody>
      </p:sp>
      <p:sp>
        <p:nvSpPr>
          <p:cNvPr id="3" name="矩形 2"/>
          <p:cNvSpPr/>
          <p:nvPr/>
        </p:nvSpPr>
        <p:spPr>
          <a:xfrm>
            <a:off x="1285852" y="1420005"/>
            <a:ext cx="58221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path</a:t>
            </a:r>
            <a:endParaRPr lang="zh-CN" altLang="en-US" dirty="0"/>
          </a:p>
        </p:txBody>
      </p:sp>
      <p:sp>
        <p:nvSpPr>
          <p:cNvPr id="4" name="矩形 3"/>
          <p:cNvSpPr/>
          <p:nvPr/>
        </p:nvSpPr>
        <p:spPr>
          <a:xfrm>
            <a:off x="1000100" y="1848633"/>
            <a:ext cx="119776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destination</a:t>
            </a:r>
            <a:endParaRPr lang="zh-CN" altLang="en-US" dirty="0"/>
          </a:p>
        </p:txBody>
      </p:sp>
      <p:sp>
        <p:nvSpPr>
          <p:cNvPr id="5" name="矩形 4"/>
          <p:cNvSpPr/>
          <p:nvPr/>
        </p:nvSpPr>
        <p:spPr>
          <a:xfrm>
            <a:off x="1142976" y="2277261"/>
            <a:ext cx="94128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package</a:t>
            </a:r>
            <a:endParaRPr lang="zh-CN" altLang="en-US" dirty="0"/>
          </a:p>
        </p:txBody>
      </p:sp>
      <p:sp>
        <p:nvSpPr>
          <p:cNvPr id="6" name="矩形 5"/>
          <p:cNvSpPr/>
          <p:nvPr/>
        </p:nvSpPr>
        <p:spPr>
          <a:xfrm>
            <a:off x="1142976" y="2705889"/>
            <a:ext cx="85151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contact</a:t>
            </a:r>
            <a:endParaRPr lang="zh-CN" altLang="en-US" dirty="0"/>
          </a:p>
        </p:txBody>
      </p:sp>
      <p:sp>
        <p:nvSpPr>
          <p:cNvPr id="7" name="矩形 6"/>
          <p:cNvSpPr/>
          <p:nvPr/>
        </p:nvSpPr>
        <p:spPr>
          <a:xfrm>
            <a:off x="1000100" y="3134517"/>
            <a:ext cx="1210588" cy="369332"/>
          </a:xfrm>
          <a:prstGeom prst="rect">
            <a:avLst/>
          </a:prstGeom>
        </p:spPr>
        <p:txBody>
          <a:bodyPr wrap="none">
            <a:spAutoFit/>
          </a:bodyPr>
          <a:lstStyle/>
          <a:p>
            <a:r>
              <a:rPr lang="en-US" altLang="zh-CN" dirty="0" err="1" smtClean="0">
                <a:solidFill>
                  <a:srgbClr val="FF0000"/>
                </a:solidFill>
                <a:latin typeface="Times New Roman" panose="02020603050405020304" pitchFamily="18" charset="0"/>
                <a:cs typeface="Times New Roman" panose="02020603050405020304" pitchFamily="18" charset="0"/>
              </a:rPr>
              <a:t>civilisation</a:t>
            </a:r>
            <a:endParaRPr lang="zh-CN" altLang="en-US" dirty="0"/>
          </a:p>
        </p:txBody>
      </p:sp>
      <p:sp>
        <p:nvSpPr>
          <p:cNvPr id="8" name="矩形 7"/>
          <p:cNvSpPr/>
          <p:nvPr/>
        </p:nvSpPr>
        <p:spPr>
          <a:xfrm>
            <a:off x="1071538" y="3563145"/>
            <a:ext cx="100540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transport</a:t>
            </a:r>
            <a:endParaRPr lang="zh-CN" altLang="en-US" dirty="0"/>
          </a:p>
        </p:txBody>
      </p:sp>
      <p:sp>
        <p:nvSpPr>
          <p:cNvPr id="9" name="矩形 8"/>
          <p:cNvSpPr/>
          <p:nvPr/>
        </p:nvSpPr>
        <p:spPr>
          <a:xfrm>
            <a:off x="1285852" y="3991773"/>
            <a:ext cx="58221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hike</a:t>
            </a:r>
            <a:endParaRPr lang="zh-CN" altLang="en-US" dirty="0"/>
          </a:p>
        </p:txBody>
      </p:sp>
      <p:sp>
        <p:nvSpPr>
          <p:cNvPr id="10" name="矩形 9"/>
          <p:cNvSpPr/>
          <p:nvPr/>
        </p:nvSpPr>
        <p:spPr>
          <a:xfrm>
            <a:off x="1214414" y="4420401"/>
            <a:ext cx="71045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credit</a:t>
            </a:r>
            <a:endParaRPr lang="zh-CN" altLang="en-US" dirty="0"/>
          </a:p>
        </p:txBody>
      </p:sp>
      <p:sp>
        <p:nvSpPr>
          <p:cNvPr id="11" name="矩形 10"/>
          <p:cNvSpPr/>
          <p:nvPr/>
        </p:nvSpPr>
        <p:spPr>
          <a:xfrm>
            <a:off x="1214414" y="4849029"/>
            <a:ext cx="69762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detail</a:t>
            </a:r>
            <a:endParaRPr lang="zh-CN" altLang="en-US" dirty="0"/>
          </a:p>
        </p:txBody>
      </p:sp>
      <p:sp>
        <p:nvSpPr>
          <p:cNvPr id="12" name="矩形 11"/>
          <p:cNvSpPr/>
          <p:nvPr/>
        </p:nvSpPr>
        <p:spPr>
          <a:xfrm>
            <a:off x="1214414" y="5277657"/>
            <a:ext cx="85151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request</a:t>
            </a:r>
            <a:endParaRPr lang="zh-CN" altLang="en-US" dirty="0"/>
          </a:p>
        </p:txBody>
      </p:sp>
      <p:sp>
        <p:nvSpPr>
          <p:cNvPr id="13" name="矩形 12"/>
          <p:cNvSpPr/>
          <p:nvPr/>
        </p:nvSpPr>
        <p:spPr>
          <a:xfrm>
            <a:off x="1285852" y="5706285"/>
            <a:ext cx="63350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view</a:t>
            </a:r>
            <a:endParaRPr lang="zh-CN" altLang="en-US" dirty="0"/>
          </a:p>
        </p:txBody>
      </p:sp>
      <p:sp>
        <p:nvSpPr>
          <p:cNvPr id="14" name="矩形 13"/>
          <p:cNvSpPr/>
          <p:nvPr/>
        </p:nvSpPr>
        <p:spPr>
          <a:xfrm>
            <a:off x="1285852" y="6134913"/>
            <a:ext cx="63350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sight</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664960"/>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sz="2000"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5-3 (2017课标全国Ⅰ,语法填空,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)因此,人们会吃更多的食物来努力弥补缺</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失的东西。</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As a result, people will eat more food to try to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that something missing.</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5-4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)Caroline没有音乐天赋,但她靠刻苦用功来弥补它。</a:t>
            </a:r>
            <a:endParaRPr lang="zh-CN" altLang="en-US" dirty="0"/>
          </a:p>
          <a:p>
            <a:pPr marL="0" indent="0" eaLnBrk="0" latinLnBrk="1" hangingPunct="0">
              <a:lnSpc>
                <a:spcPct val="150000"/>
              </a:lnSpc>
              <a:spcBef>
                <a:spcPts val="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Caroline doesn</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t have a gift for music, but she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it with hard work.</a:t>
            </a:r>
            <a:endParaRPr lang="zh-CN" altLang="en-US" dirty="0"/>
          </a:p>
        </p:txBody>
      </p:sp>
      <p:pic>
        <p:nvPicPr>
          <p:cNvPr id="3" name="图片 3" descr="textimage31.jpeg"/>
          <p:cNvPicPr>
            <a:picLocks noChangeAspect="1"/>
          </p:cNvPicPr>
          <p:nvPr/>
        </p:nvPicPr>
        <p:blipFill>
          <a:blip r:embed="rId1"/>
          <a:stretch>
            <a:fillRect/>
          </a:stretch>
        </p:blipFill>
        <p:spPr>
          <a:xfrm>
            <a:off x="1142976" y="3277393"/>
            <a:ext cx="609600" cy="409574"/>
          </a:xfrm>
          <a:prstGeom prst="rect">
            <a:avLst/>
          </a:prstGeom>
        </p:spPr>
      </p:pic>
      <p:pic>
        <p:nvPicPr>
          <p:cNvPr id="4" name="图片 6" descr="textimage30.jpeg"/>
          <p:cNvPicPr>
            <a:picLocks noChangeAspect="1"/>
          </p:cNvPicPr>
          <p:nvPr/>
        </p:nvPicPr>
        <p:blipFill>
          <a:blip r:embed="rId1"/>
          <a:stretch>
            <a:fillRect/>
          </a:stretch>
        </p:blipFill>
        <p:spPr>
          <a:xfrm>
            <a:off x="3786182" y="1920071"/>
            <a:ext cx="609600" cy="409574"/>
          </a:xfrm>
          <a:prstGeom prst="rect">
            <a:avLst/>
          </a:prstGeom>
        </p:spPr>
      </p:pic>
      <p:sp>
        <p:nvSpPr>
          <p:cNvPr id="5" name="矩形 4"/>
          <p:cNvSpPr/>
          <p:nvPr/>
        </p:nvSpPr>
        <p:spPr>
          <a:xfrm>
            <a:off x="5000628" y="2698124"/>
            <a:ext cx="1300356"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make up for</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6" name="矩形 5"/>
          <p:cNvSpPr/>
          <p:nvPr/>
        </p:nvSpPr>
        <p:spPr>
          <a:xfrm>
            <a:off x="5000628" y="3563145"/>
            <a:ext cx="1390124"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makes up for</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8245" y="846916"/>
            <a:ext cx="8316000" cy="6000553"/>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request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.(正式或礼貌的)要求;请求</a:t>
            </a:r>
            <a:endParaRPr lang="zh-CN" altLang="en-US" dirty="0"/>
          </a:p>
          <a:p>
            <a:pPr marL="0" indent="0" eaLnBrk="0" latinLnBrk="1" hangingPunct="0">
              <a:lnSpc>
                <a:spcPct val="150000"/>
              </a:lnSpc>
              <a:spcBef>
                <a:spcPts val="140"/>
              </a:spcBef>
              <a:buNone/>
            </a:pP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.(正式或礼貌地)要求;请求</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Special requests(教材P29)特殊要求</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i="1" kern="0" dirty="0" smtClean="0">
                <a:solidFill>
                  <a:srgbClr val="000000"/>
                </a:solidFill>
                <a:latin typeface="Times New Roman" panose="02020603050405020304" pitchFamily="65" charset="-122"/>
                <a:ea typeface="宋体" panose="02010600030101010101" pitchFamily="2" charset="-122"/>
              </a:rPr>
              <a:t>Global</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Times</a:t>
            </a:r>
            <a:r>
              <a:rPr lang="zh-CN" altLang="en-US" sz="1815" kern="0" dirty="0" smtClean="0">
                <a:solidFill>
                  <a:srgbClr val="000000"/>
                </a:solidFill>
                <a:latin typeface="Times New Roman" panose="02020603050405020304" pitchFamily="65" charset="-122"/>
                <a:ea typeface="宋体" panose="02010600030101010101" pitchFamily="2" charset="-122"/>
              </a:rPr>
              <a:t>,2020年11月)Under new measures in Greece, people can only leave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home if they make a mobile phone request and receive authorization. 根据希腊的新</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措施,人们只有在发出手机请求并获得批准后才能离开家。</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woman came to the party at her friend's request.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应朋友的请求,这位女士参加了聚会。</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Visitors are requested not to walk on the grass.</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游客们被要求不许践踏草地。</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requested that no one (should) be told of her decision.</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kern="0" dirty="0" smtClean="0">
                <a:solidFill>
                  <a:srgbClr val="000000"/>
                </a:solidFill>
                <a:latin typeface="Times New Roman" panose="02020603050405020304" pitchFamily="65" charset="-122"/>
                <a:ea typeface="宋体" panose="02010600030101010101" pitchFamily="2" charset="-122"/>
              </a:rPr>
              <a:t>她要求不要告诉任何人她的决定。</a:t>
            </a:r>
            <a:endParaRPr lang="zh-CN" altLang="en-US" dirty="0" smtClean="0"/>
          </a:p>
          <a:p>
            <a:pPr marL="0" indent="0" eaLnBrk="0" latinLnBrk="1" hangingPunct="0">
              <a:lnSpc>
                <a:spcPct val="150000"/>
              </a:lnSpc>
              <a:spcBef>
                <a:spcPts val="140"/>
              </a:spcBef>
              <a:buNone/>
            </a:pPr>
            <a:endParaRPr lang="zh-CN" altLang="en-US" dirty="0"/>
          </a:p>
        </p:txBody>
      </p:sp>
      <p:pic>
        <p:nvPicPr>
          <p:cNvPr id="3" name="图片 3" descr="textimage32.jpeg"/>
          <p:cNvPicPr>
            <a:picLocks noChangeAspect="1"/>
          </p:cNvPicPr>
          <p:nvPr/>
        </p:nvPicPr>
        <p:blipFill>
          <a:blip r:embed="rId1"/>
          <a:stretch>
            <a:fillRect/>
          </a:stretch>
        </p:blipFill>
        <p:spPr>
          <a:xfrm>
            <a:off x="648245" y="2249501"/>
            <a:ext cx="209549" cy="238124"/>
          </a:xfrm>
          <a:prstGeom prst="rect">
            <a:avLst/>
          </a:prstGeom>
        </p:spPr>
      </p:pic>
      <p:grpSp>
        <p:nvGrpSpPr>
          <p:cNvPr id="4" name="组合 3"/>
          <p:cNvGrpSpPr/>
          <p:nvPr/>
        </p:nvGrpSpPr>
        <p:grpSpPr>
          <a:xfrm>
            <a:off x="714031" y="898359"/>
            <a:ext cx="1428760" cy="369332"/>
            <a:chOff x="635500" y="1705757"/>
            <a:chExt cx="1428760" cy="369332"/>
          </a:xfrm>
        </p:grpSpPr>
        <p:sp>
          <p:nvSpPr>
            <p:cNvPr id="5" name="TextBox 4"/>
            <p:cNvSpPr txBox="1"/>
            <p:nvPr/>
          </p:nvSpPr>
          <p:spPr>
            <a:xfrm>
              <a:off x="1571604" y="1705757"/>
              <a:ext cx="492656" cy="369332"/>
            </a:xfrm>
            <a:prstGeom prst="rect">
              <a:avLst/>
            </a:prstGeom>
            <a:noFill/>
          </p:spPr>
          <p:txBody>
            <a:bodyPr wrap="square" rtlCol="0">
              <a:spAutoFit/>
            </a:bodyPr>
            <a:lstStyle/>
            <a:p>
              <a:r>
                <a:rPr lang="en-US" altLang="zh-CN" dirty="0" smtClean="0">
                  <a:solidFill>
                    <a:schemeClr val="tx2"/>
                  </a:solidFill>
                </a:rPr>
                <a:t>6 |</a:t>
              </a:r>
              <a:endParaRPr lang="zh-CN" altLang="en-US" dirty="0">
                <a:solidFill>
                  <a:schemeClr val="tx2"/>
                </a:solidFill>
                <a:latin typeface="Adobe 黑体 Std R" pitchFamily="34" charset="-122"/>
                <a:ea typeface="Adobe 黑体 Std R" pitchFamily="34" charset="-122"/>
              </a:endParaRPr>
            </a:p>
          </p:txBody>
        </p:sp>
        <p:pic>
          <p:nvPicPr>
            <p:cNvPr id="6"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91377"/>
            <a:ext cx="8316000" cy="5962145"/>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①make a request (for sth.)</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one's request=at the request of sb.应某人的请求</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③request + that 从句[从句使用虚拟语气,即谓语动词要用“(should+)</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”形式,其中should可以省略。]</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请求某人做某事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6-1 (2020 天津,阅读理解A,</a:t>
            </a:r>
            <a:r>
              <a:rPr lang="zh-CN" altLang="en-US" sz="1970" kern="0" spc="275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)If a popular magazine you want isn't offered and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library keeps a list of such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(request), they may bring it in when e-</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nough interest is shown.</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考查名词复数。句意：如果你想要的一本流行杂志图书馆没有提供</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且它把这类需求列成清单</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当有足够的关注时</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他们会引进这本书。</a:t>
            </a:r>
            <a:r>
              <a:rPr lang="en-US" altLang="zh-CN" dirty="0" smtClean="0">
                <a:solidFill>
                  <a:srgbClr val="FF0000"/>
                </a:solidFill>
                <a:latin typeface="Times New Roman" panose="02020603050405020304" pitchFamily="18" charset="0"/>
                <a:cs typeface="Times New Roman" panose="02020603050405020304" pitchFamily="18" charset="0"/>
              </a:rPr>
              <a:t>a list of </a:t>
            </a:r>
            <a:r>
              <a:rPr lang="zh-CN" altLang="en-US" dirty="0" smtClean="0">
                <a:solidFill>
                  <a:srgbClr val="FF0000"/>
                </a:solidFill>
                <a:latin typeface="Times New Roman" panose="02020603050405020304" pitchFamily="18" charset="0"/>
                <a:cs typeface="Times New Roman" panose="02020603050405020304" pitchFamily="18" charset="0"/>
              </a:rPr>
              <a:t>后应接名词，且因</a:t>
            </a:r>
            <a:r>
              <a:rPr lang="en-US" altLang="zh-CN" dirty="0" smtClean="0">
                <a:solidFill>
                  <a:srgbClr val="FF0000"/>
                </a:solidFill>
                <a:latin typeface="Times New Roman" panose="02020603050405020304" pitchFamily="18" charset="0"/>
                <a:cs typeface="Times New Roman" panose="02020603050405020304" pitchFamily="18" charset="0"/>
              </a:rPr>
              <a:t>request</a:t>
            </a:r>
            <a:r>
              <a:rPr lang="zh-CN" altLang="en-US" dirty="0" smtClean="0">
                <a:solidFill>
                  <a:srgbClr val="FF0000"/>
                </a:solidFill>
                <a:latin typeface="Times New Roman" panose="02020603050405020304" pitchFamily="18" charset="0"/>
                <a:cs typeface="Times New Roman" panose="02020603050405020304" pitchFamily="18" charset="0"/>
              </a:rPr>
              <a:t>表示“请求”时为可数名词，故使用</a:t>
            </a:r>
            <a:r>
              <a:rPr lang="en-US" altLang="zh-CN" dirty="0" smtClean="0">
                <a:solidFill>
                  <a:srgbClr val="FF0000"/>
                </a:solidFill>
                <a:latin typeface="Times New Roman" panose="02020603050405020304" pitchFamily="18" charset="0"/>
                <a:cs typeface="Times New Roman" panose="02020603050405020304" pitchFamily="18" charset="0"/>
              </a:rPr>
              <a:t>requests</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0"/>
              </a:spcBef>
              <a:buNone/>
            </a:pPr>
            <a:endParaRPr lang="zh-CN" altLang="en-US" dirty="0"/>
          </a:p>
        </p:txBody>
      </p:sp>
      <p:pic>
        <p:nvPicPr>
          <p:cNvPr id="3" name="图片 3" descr="textimage33.jpeg"/>
          <p:cNvPicPr>
            <a:picLocks noChangeAspect="1"/>
          </p:cNvPicPr>
          <p:nvPr/>
        </p:nvPicPr>
        <p:blipFill>
          <a:blip r:embed="rId1"/>
          <a:stretch>
            <a:fillRect/>
          </a:stretch>
        </p:blipFill>
        <p:spPr>
          <a:xfrm>
            <a:off x="642910" y="1080922"/>
            <a:ext cx="247650" cy="247650"/>
          </a:xfrm>
          <a:prstGeom prst="rect">
            <a:avLst/>
          </a:prstGeom>
        </p:spPr>
      </p:pic>
      <p:pic>
        <p:nvPicPr>
          <p:cNvPr id="4" name="图片 4" descr="textimage34.jpeg"/>
          <p:cNvPicPr>
            <a:picLocks noChangeAspect="1"/>
          </p:cNvPicPr>
          <p:nvPr/>
        </p:nvPicPr>
        <p:blipFill>
          <a:blip r:embed="rId2"/>
          <a:stretch>
            <a:fillRect/>
          </a:stretch>
        </p:blipFill>
        <p:spPr>
          <a:xfrm>
            <a:off x="3343837" y="4063211"/>
            <a:ext cx="600075" cy="390524"/>
          </a:xfrm>
          <a:prstGeom prst="rect">
            <a:avLst/>
          </a:prstGeom>
        </p:spPr>
      </p:pic>
      <p:sp>
        <p:nvSpPr>
          <p:cNvPr id="6" name="矩形 5"/>
          <p:cNvSpPr/>
          <p:nvPr/>
        </p:nvSpPr>
        <p:spPr>
          <a:xfrm>
            <a:off x="3214678" y="1394985"/>
            <a:ext cx="2031325"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请求（得到某物）</a:t>
            </a:r>
            <a:endParaRPr lang="zh-CN" altLang="en-US" dirty="0"/>
          </a:p>
        </p:txBody>
      </p:sp>
      <p:sp>
        <p:nvSpPr>
          <p:cNvPr id="7" name="矩形 6"/>
          <p:cNvSpPr/>
          <p:nvPr/>
        </p:nvSpPr>
        <p:spPr>
          <a:xfrm>
            <a:off x="1357290" y="1823613"/>
            <a:ext cx="35137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at</a:t>
            </a:r>
            <a:endParaRPr lang="zh-CN" altLang="en-US" dirty="0"/>
          </a:p>
        </p:txBody>
      </p:sp>
      <p:sp>
        <p:nvSpPr>
          <p:cNvPr id="8" name="矩形 7"/>
          <p:cNvSpPr/>
          <p:nvPr/>
        </p:nvSpPr>
        <p:spPr>
          <a:xfrm>
            <a:off x="7429520" y="2252241"/>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动词原形</a:t>
            </a:r>
            <a:endParaRPr lang="zh-CN" altLang="en-US" dirty="0"/>
          </a:p>
        </p:txBody>
      </p:sp>
      <p:sp>
        <p:nvSpPr>
          <p:cNvPr id="9" name="矩形 8"/>
          <p:cNvSpPr/>
          <p:nvPr/>
        </p:nvSpPr>
        <p:spPr>
          <a:xfrm>
            <a:off x="1000100" y="3109497"/>
            <a:ext cx="208262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request sb.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sp>
        <p:nvSpPr>
          <p:cNvPr id="10" name="矩形 9"/>
          <p:cNvSpPr/>
          <p:nvPr/>
        </p:nvSpPr>
        <p:spPr>
          <a:xfrm>
            <a:off x="3643306" y="4341198"/>
            <a:ext cx="941283"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requests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7841"/>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6-2 (2019课标全国Ⅱ,阅读理解B改编,</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)This was an actual reply from a par-</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ent after I made a request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volunteers for my kids' lacrosse(长曲棍球)</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club.</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考查介词。句意：这是来自一位家长在我为我的孩子们的长曲棍球俱乐部寻求志愿者后的真实回复。</a:t>
            </a:r>
            <a:r>
              <a:rPr lang="en-US" altLang="zh-CN" dirty="0" smtClean="0">
                <a:solidFill>
                  <a:srgbClr val="FF0000"/>
                </a:solidFill>
                <a:latin typeface="Times New Roman" panose="02020603050405020304" pitchFamily="18" charset="0"/>
                <a:cs typeface="Times New Roman" panose="02020603050405020304" pitchFamily="18" charset="0"/>
              </a:rPr>
              <a:t>make a request for...</a:t>
            </a:r>
            <a:r>
              <a:rPr lang="zh-CN" altLang="en-US" dirty="0" smtClean="0">
                <a:solidFill>
                  <a:srgbClr val="FF0000"/>
                </a:solidFill>
                <a:latin typeface="Times New Roman" panose="02020603050405020304" pitchFamily="18" charset="0"/>
                <a:cs typeface="Times New Roman" panose="02020603050405020304" pitchFamily="18" charset="0"/>
              </a:rPr>
              <a:t>是固定搭配，意为“请求得到</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6-3(2018天津,阅读理解B,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)She had requested the community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(turn) it into a museum upon her death.</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考查非谓语动词。句意：她请求社区在她去世后把它变成一个博物馆。</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en-US" altLang="zh-CN" dirty="0" smtClean="0">
                <a:solidFill>
                  <a:srgbClr val="FF0000"/>
                </a:solidFill>
                <a:latin typeface="Times New Roman" panose="02020603050405020304" pitchFamily="18" charset="0"/>
                <a:cs typeface="Times New Roman" panose="02020603050405020304" pitchFamily="18" charset="0"/>
              </a:rPr>
              <a:t>request...to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请求</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做某事，故填</a:t>
            </a:r>
            <a:r>
              <a:rPr lang="en-US" altLang="zh-CN" dirty="0" smtClean="0">
                <a:solidFill>
                  <a:srgbClr val="FF0000"/>
                </a:solidFill>
                <a:latin typeface="Times New Roman" panose="02020603050405020304" pitchFamily="18" charset="0"/>
                <a:cs typeface="Times New Roman" panose="02020603050405020304" pitchFamily="18" charset="0"/>
              </a:rPr>
              <a:t>to turn</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6-4(</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)班长要求公共汽车费由大家来分担。</a:t>
            </a:r>
            <a:endParaRPr lang="zh-CN" altLang="en-US" dirty="0"/>
          </a:p>
          <a:p>
            <a:pPr marL="0" indent="0" eaLnBrk="0" latinLnBrk="1" hangingPunct="0">
              <a:lnSpc>
                <a:spcPct val="150000"/>
              </a:lnSpc>
              <a:spcBef>
                <a:spcPts val="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monitor requested that bus fares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by everyone.</a:t>
            </a:r>
            <a:endParaRPr lang="zh-CN" altLang="en-US" dirty="0"/>
          </a:p>
        </p:txBody>
      </p:sp>
      <p:pic>
        <p:nvPicPr>
          <p:cNvPr id="3" name="图片 3" descr="textimage36.jpeg"/>
          <p:cNvPicPr>
            <a:picLocks noChangeAspect="1"/>
          </p:cNvPicPr>
          <p:nvPr/>
        </p:nvPicPr>
        <p:blipFill>
          <a:blip r:embed="rId1"/>
          <a:stretch>
            <a:fillRect/>
          </a:stretch>
        </p:blipFill>
        <p:spPr>
          <a:xfrm>
            <a:off x="3214678" y="3634583"/>
            <a:ext cx="609600" cy="409574"/>
          </a:xfrm>
          <a:prstGeom prst="rect">
            <a:avLst/>
          </a:prstGeom>
        </p:spPr>
      </p:pic>
      <p:pic>
        <p:nvPicPr>
          <p:cNvPr id="4" name="图片 4" descr="textimage37.jpeg"/>
          <p:cNvPicPr>
            <a:picLocks noChangeAspect="1"/>
          </p:cNvPicPr>
          <p:nvPr/>
        </p:nvPicPr>
        <p:blipFill>
          <a:blip r:embed="rId1"/>
          <a:stretch>
            <a:fillRect/>
          </a:stretch>
        </p:blipFill>
        <p:spPr>
          <a:xfrm>
            <a:off x="1104881" y="5777723"/>
            <a:ext cx="609599" cy="409574"/>
          </a:xfrm>
          <a:prstGeom prst="rect">
            <a:avLst/>
          </a:prstGeom>
        </p:spPr>
      </p:pic>
      <p:pic>
        <p:nvPicPr>
          <p:cNvPr id="5" name="图片 5" descr="textimage35.jpeg"/>
          <p:cNvPicPr>
            <a:picLocks noChangeAspect="1"/>
          </p:cNvPicPr>
          <p:nvPr/>
        </p:nvPicPr>
        <p:blipFill>
          <a:blip r:embed="rId1"/>
          <a:stretch>
            <a:fillRect/>
          </a:stretch>
        </p:blipFill>
        <p:spPr>
          <a:xfrm>
            <a:off x="4391029" y="1491443"/>
            <a:ext cx="609599" cy="409574"/>
          </a:xfrm>
          <a:prstGeom prst="rect">
            <a:avLst/>
          </a:prstGeom>
        </p:spPr>
      </p:pic>
      <p:sp>
        <p:nvSpPr>
          <p:cNvPr id="6" name="矩形 5"/>
          <p:cNvSpPr/>
          <p:nvPr/>
        </p:nvSpPr>
        <p:spPr>
          <a:xfrm>
            <a:off x="3428992" y="1848633"/>
            <a:ext cx="453970"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for</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7215206" y="3555380"/>
            <a:ext cx="793807"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to turn</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4643438" y="6134913"/>
            <a:ext cx="1063112"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be shared</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2000"/>
                                        <p:tgtEl>
                                          <p:spTgt spid="2">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686924"/>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view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n</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.视野;景色;看法</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vt</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.观看,欣赏</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 view(教材P29)景色</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 have viewed the video recording of the incident.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我们已经观看了该事件的录像。</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lake soon came into view.</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那个湖很快映入眼帘。</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 my view, the greatest happiness lies in one's satisfaction with their life.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在我看来, 最大的幸福在于人们对生活的满足。</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She is viewed as a strong candidate for the job.</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她被认为是那个职位的有力候选人。</a:t>
            </a:r>
            <a:endParaRPr lang="zh-CN" altLang="en-US" dirty="0"/>
          </a:p>
        </p:txBody>
      </p:sp>
      <p:pic>
        <p:nvPicPr>
          <p:cNvPr id="3" name="图片 3" descr="textimage38.jpeg"/>
          <p:cNvPicPr>
            <a:picLocks noChangeAspect="1"/>
          </p:cNvPicPr>
          <p:nvPr/>
        </p:nvPicPr>
        <p:blipFill>
          <a:blip r:embed="rId1"/>
          <a:stretch>
            <a:fillRect/>
          </a:stretch>
        </p:blipFill>
        <p:spPr>
          <a:xfrm>
            <a:off x="720000" y="2405257"/>
            <a:ext cx="209549" cy="238124"/>
          </a:xfrm>
          <a:prstGeom prst="rect">
            <a:avLst/>
          </a:prstGeom>
        </p:spPr>
      </p:pic>
      <p:grpSp>
        <p:nvGrpSpPr>
          <p:cNvPr id="5" name="组合 4"/>
          <p:cNvGrpSpPr/>
          <p:nvPr/>
        </p:nvGrpSpPr>
        <p:grpSpPr>
          <a:xfrm>
            <a:off x="785786" y="1479301"/>
            <a:ext cx="1428760" cy="369332"/>
            <a:chOff x="635500" y="1705757"/>
            <a:chExt cx="1428760" cy="369332"/>
          </a:xfrm>
        </p:grpSpPr>
        <p:sp>
          <p:nvSpPr>
            <p:cNvPr id="6" name="TextBox 5"/>
            <p:cNvSpPr txBox="1"/>
            <p:nvPr/>
          </p:nvSpPr>
          <p:spPr>
            <a:xfrm>
              <a:off x="1571604" y="1705757"/>
              <a:ext cx="492656" cy="369332"/>
            </a:xfrm>
            <a:prstGeom prst="rect">
              <a:avLst/>
            </a:prstGeom>
            <a:noFill/>
          </p:spPr>
          <p:txBody>
            <a:bodyPr wrap="square" rtlCol="0">
              <a:spAutoFit/>
            </a:bodyPr>
            <a:lstStyle/>
            <a:p>
              <a:r>
                <a:rPr lang="en-US" altLang="zh-CN" dirty="0" smtClean="0">
                  <a:solidFill>
                    <a:schemeClr val="tx2"/>
                  </a:solidFill>
                </a:rPr>
                <a:t>7 |</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62815"/>
            <a:ext cx="8316000" cy="5266570"/>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①come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view 进入视野</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one's view在某人看来</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③view...</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...把</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视为</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④have a good view of...清楚地看到</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写出下列句子中view的含义</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7-1 (2020 江苏,阅读理解D,</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looking for the stories of discovery, I found the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stories of these people and how their lives changed our view of the world.</a:t>
            </a:r>
            <a:r>
              <a:rPr lang="zh-CN" altLang="en-US" sz="1815" u="sng" kern="0" dirty="0" smtClean="0">
                <a:solidFill>
                  <a:srgbClr val="000000"/>
                </a:solidFill>
                <a:latin typeface="Times New Roman" panose="02020603050405020304" pitchFamily="65" charset="-122"/>
                <a:ea typeface="宋体" panose="02010600030101010101" pitchFamily="2" charset="-122"/>
              </a:rPr>
              <a: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7-2 (2018课标全国Ⅰ,阅读理解A,</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)Join a guided bike tour and view some of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most popular monuments in Washington,D.C.</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7-3 (2018课标全国Ⅲ,阅读理解C,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curves(曲线) of the buildings perfect-</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ly match the rise and fall of hills, forming a unique view.</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40.jpeg"/>
          <p:cNvPicPr>
            <a:picLocks noChangeAspect="1"/>
          </p:cNvPicPr>
          <p:nvPr/>
        </p:nvPicPr>
        <p:blipFill>
          <a:blip r:embed="rId1"/>
          <a:stretch>
            <a:fillRect/>
          </a:stretch>
        </p:blipFill>
        <p:spPr>
          <a:xfrm>
            <a:off x="3343837" y="3653637"/>
            <a:ext cx="609600" cy="409574"/>
          </a:xfrm>
          <a:prstGeom prst="rect">
            <a:avLst/>
          </a:prstGeom>
        </p:spPr>
      </p:pic>
      <p:pic>
        <p:nvPicPr>
          <p:cNvPr id="4" name="图片 4" descr="textimage41.jpeg"/>
          <p:cNvPicPr>
            <a:picLocks noChangeAspect="1"/>
          </p:cNvPicPr>
          <p:nvPr/>
        </p:nvPicPr>
        <p:blipFill>
          <a:blip r:embed="rId2"/>
          <a:stretch>
            <a:fillRect/>
          </a:stretch>
        </p:blipFill>
        <p:spPr>
          <a:xfrm>
            <a:off x="3977437" y="4601758"/>
            <a:ext cx="609600" cy="409574"/>
          </a:xfrm>
          <a:prstGeom prst="rect">
            <a:avLst/>
          </a:prstGeom>
        </p:spPr>
      </p:pic>
      <p:pic>
        <p:nvPicPr>
          <p:cNvPr id="5" name="图片 5" descr="textimage42.jpeg"/>
          <p:cNvPicPr>
            <a:picLocks noChangeAspect="1"/>
          </p:cNvPicPr>
          <p:nvPr/>
        </p:nvPicPr>
        <p:blipFill>
          <a:blip r:embed="rId2"/>
          <a:stretch>
            <a:fillRect/>
          </a:stretch>
        </p:blipFill>
        <p:spPr>
          <a:xfrm>
            <a:off x="3964725" y="5493413"/>
            <a:ext cx="609600" cy="409574"/>
          </a:xfrm>
          <a:prstGeom prst="rect">
            <a:avLst/>
          </a:prstGeom>
        </p:spPr>
      </p:pic>
      <p:pic>
        <p:nvPicPr>
          <p:cNvPr id="6" name="图片 4" descr="textimage39.jpeg"/>
          <p:cNvPicPr>
            <a:picLocks noChangeAspect="1"/>
          </p:cNvPicPr>
          <p:nvPr/>
        </p:nvPicPr>
        <p:blipFill>
          <a:blip r:embed="rId3"/>
          <a:stretch>
            <a:fillRect/>
          </a:stretch>
        </p:blipFill>
        <p:spPr>
          <a:xfrm>
            <a:off x="642910" y="1185696"/>
            <a:ext cx="247650" cy="247649"/>
          </a:xfrm>
          <a:prstGeom prst="rect">
            <a:avLst/>
          </a:prstGeom>
        </p:spPr>
      </p:pic>
      <p:sp>
        <p:nvSpPr>
          <p:cNvPr id="7" name="矩形 6"/>
          <p:cNvSpPr/>
          <p:nvPr/>
        </p:nvSpPr>
        <p:spPr>
          <a:xfrm>
            <a:off x="1785918" y="1491443"/>
            <a:ext cx="5437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into</a:t>
            </a:r>
            <a:endParaRPr lang="zh-CN" altLang="en-US" dirty="0"/>
          </a:p>
        </p:txBody>
      </p:sp>
      <p:sp>
        <p:nvSpPr>
          <p:cNvPr id="8" name="矩形 7"/>
          <p:cNvSpPr/>
          <p:nvPr/>
        </p:nvSpPr>
        <p:spPr>
          <a:xfrm>
            <a:off x="1357290" y="1920071"/>
            <a:ext cx="3642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a:t>
            </a:r>
            <a:endParaRPr lang="zh-CN" altLang="en-US" dirty="0"/>
          </a:p>
        </p:txBody>
      </p:sp>
      <p:sp>
        <p:nvSpPr>
          <p:cNvPr id="9" name="矩形 8"/>
          <p:cNvSpPr/>
          <p:nvPr/>
        </p:nvSpPr>
        <p:spPr>
          <a:xfrm>
            <a:off x="1928794" y="2348699"/>
            <a:ext cx="37702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as</a:t>
            </a:r>
            <a:endParaRPr lang="zh-CN" altLang="en-US" dirty="0"/>
          </a:p>
        </p:txBody>
      </p:sp>
      <p:sp>
        <p:nvSpPr>
          <p:cNvPr id="10" name="矩形 9"/>
          <p:cNvSpPr/>
          <p:nvPr/>
        </p:nvSpPr>
        <p:spPr>
          <a:xfrm>
            <a:off x="7786710" y="3991773"/>
            <a:ext cx="646331" cy="507831"/>
          </a:xfrm>
          <a:prstGeom prst="rect">
            <a:avLst/>
          </a:prstGeom>
        </p:spPr>
        <p:txBody>
          <a:bodyPr wrap="none">
            <a:spAutoFit/>
          </a:bodyPr>
          <a:lstStyle/>
          <a:p>
            <a:pPr eaLnBrk="0" latinLnBrk="1" hangingPunct="0">
              <a:lnSpc>
                <a:spcPct val="150000"/>
              </a:lnSpc>
              <a:spcBef>
                <a:spcPts val="145"/>
              </a:spcBef>
            </a:pPr>
            <a:r>
              <a:rPr lang="zh-CN" altLang="en-US" dirty="0" smtClean="0">
                <a:solidFill>
                  <a:srgbClr val="FF0000"/>
                </a:solidFill>
                <a:latin typeface="Times New Roman" panose="02020603050405020304" pitchFamily="18" charset="0"/>
                <a:cs typeface="Times New Roman" panose="02020603050405020304" pitchFamily="18" charset="0"/>
              </a:rPr>
              <a:t>看法</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sp>
        <p:nvSpPr>
          <p:cNvPr id="11" name="矩形 10"/>
          <p:cNvSpPr/>
          <p:nvPr/>
        </p:nvSpPr>
        <p:spPr>
          <a:xfrm>
            <a:off x="5643570" y="4849029"/>
            <a:ext cx="1338828" cy="507831"/>
          </a:xfrm>
          <a:prstGeom prst="rect">
            <a:avLst/>
          </a:prstGeom>
        </p:spPr>
        <p:txBody>
          <a:bodyPr wrap="none">
            <a:spAutoFit/>
          </a:bodyPr>
          <a:lstStyle/>
          <a:p>
            <a:pPr eaLnBrk="0" latinLnBrk="1" hangingPunct="0">
              <a:lnSpc>
                <a:spcPct val="150000"/>
              </a:lnSpc>
              <a:spcBef>
                <a:spcPts val="145"/>
              </a:spcBef>
            </a:pPr>
            <a:r>
              <a:rPr lang="zh-CN" altLang="en-US" dirty="0" smtClean="0">
                <a:solidFill>
                  <a:srgbClr val="FF0000"/>
                </a:solidFill>
                <a:latin typeface="Times New Roman" panose="02020603050405020304" pitchFamily="18" charset="0"/>
                <a:cs typeface="Times New Roman" panose="02020603050405020304" pitchFamily="18" charset="0"/>
              </a:rPr>
              <a:t>观看，欣赏</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sp>
        <p:nvSpPr>
          <p:cNvPr id="12" name="矩形 11"/>
          <p:cNvSpPr/>
          <p:nvPr/>
        </p:nvSpPr>
        <p:spPr>
          <a:xfrm>
            <a:off x="6215074" y="5777723"/>
            <a:ext cx="1338828" cy="507831"/>
          </a:xfrm>
          <a:prstGeom prst="rect">
            <a:avLst/>
          </a:prstGeom>
        </p:spPr>
        <p:txBody>
          <a:bodyPr wrap="none">
            <a:spAutoFit/>
          </a:bodyPr>
          <a:lstStyle/>
          <a:p>
            <a:pPr eaLnBrk="0" latinLnBrk="1" hangingPunct="0">
              <a:lnSpc>
                <a:spcPct val="150000"/>
              </a:lnSpc>
              <a:spcBef>
                <a:spcPts val="145"/>
              </a:spcBef>
            </a:pPr>
            <a:r>
              <a:rPr lang="zh-CN" altLang="en-US" dirty="0" smtClean="0">
                <a:solidFill>
                  <a:srgbClr val="FF0000"/>
                </a:solidFill>
                <a:latin typeface="Times New Roman" panose="02020603050405020304" pitchFamily="18" charset="0"/>
                <a:cs typeface="Times New Roman" panose="02020603050405020304" pitchFamily="18" charset="0"/>
              </a:rPr>
              <a:t>景色，风景</a:t>
            </a:r>
            <a:endParaRPr lang="zh-CN" altLang="en-US"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994474"/>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7-4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 young couple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(view) the paintings ahead of me chatted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nonstop.</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a:t>
            </a:r>
            <a:r>
              <a:rPr lang="zh-CN" altLang="en-US" dirty="0" smtClean="0">
                <a:solidFill>
                  <a:srgbClr val="FF0000"/>
                </a:solidFill>
                <a:latin typeface="Times New Roman" panose="02020603050405020304" pitchFamily="18" charset="0"/>
                <a:cs typeface="Times New Roman" panose="02020603050405020304" pitchFamily="18" charset="0"/>
              </a:rPr>
              <a:t>   考查非谓语动词。句意：一对在我前面看画的年轻夫妇不停地聊天。句子的谓语是</a:t>
            </a:r>
            <a:r>
              <a:rPr lang="en-US" altLang="zh-CN" dirty="0" smtClean="0">
                <a:solidFill>
                  <a:srgbClr val="FF0000"/>
                </a:solidFill>
                <a:latin typeface="Times New Roman" panose="02020603050405020304" pitchFamily="18" charset="0"/>
                <a:cs typeface="Times New Roman" panose="02020603050405020304" pitchFamily="18" charset="0"/>
              </a:rPr>
              <a:t>chatted,</a:t>
            </a:r>
            <a:r>
              <a:rPr lang="zh-CN" altLang="en-US" dirty="0" smtClean="0">
                <a:solidFill>
                  <a:srgbClr val="FF0000"/>
                </a:solidFill>
                <a:latin typeface="Times New Roman" panose="02020603050405020304" pitchFamily="18" charset="0"/>
                <a:cs typeface="Times New Roman" panose="02020603050405020304" pitchFamily="18" charset="0"/>
              </a:rPr>
              <a:t>设空处为非谓语，</a:t>
            </a:r>
            <a:r>
              <a:rPr lang="en-US" altLang="zh-CN" dirty="0" smtClean="0">
                <a:solidFill>
                  <a:srgbClr val="FF0000"/>
                </a:solidFill>
                <a:latin typeface="Times New Roman" panose="02020603050405020304" pitchFamily="18" charset="0"/>
                <a:cs typeface="Times New Roman" panose="02020603050405020304" pitchFamily="18" charset="0"/>
              </a:rPr>
              <a:t>A young couple </a:t>
            </a:r>
            <a:r>
              <a:rPr lang="zh-CN" altLang="en-US" dirty="0" smtClean="0">
                <a:solidFill>
                  <a:srgbClr val="FF0000"/>
                </a:solidFill>
                <a:latin typeface="Times New Roman" panose="02020603050405020304" pitchFamily="18" charset="0"/>
                <a:cs typeface="Times New Roman" panose="02020603050405020304" pitchFamily="18" charset="0"/>
              </a:rPr>
              <a:t>与</a:t>
            </a:r>
            <a:r>
              <a:rPr lang="en-US" altLang="zh-CN" dirty="0" smtClean="0">
                <a:solidFill>
                  <a:srgbClr val="FF0000"/>
                </a:solidFill>
                <a:latin typeface="Times New Roman" panose="02020603050405020304" pitchFamily="18" charset="0"/>
                <a:cs typeface="Times New Roman" panose="02020603050405020304" pitchFamily="18" charset="0"/>
              </a:rPr>
              <a:t>view</a:t>
            </a:r>
            <a:r>
              <a:rPr lang="zh-CN" altLang="en-US" dirty="0" smtClean="0">
                <a:solidFill>
                  <a:srgbClr val="FF0000"/>
                </a:solidFill>
                <a:latin typeface="Times New Roman" panose="02020603050405020304" pitchFamily="18" charset="0"/>
                <a:cs typeface="Times New Roman" panose="02020603050405020304" pitchFamily="18" charset="0"/>
              </a:rPr>
              <a:t>是逻辑上的主动关系，因此用现在分词，构成现在分词短语，作后置定语，修饰</a:t>
            </a:r>
            <a:r>
              <a:rPr lang="en-US" altLang="zh-CN" dirty="0" smtClean="0">
                <a:solidFill>
                  <a:srgbClr val="FF0000"/>
                </a:solidFill>
                <a:latin typeface="Times New Roman" panose="02020603050405020304" pitchFamily="18" charset="0"/>
                <a:cs typeface="Times New Roman" panose="02020603050405020304" pitchFamily="18" charset="0"/>
              </a:rPr>
              <a:t>A young couple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0"/>
              </a:spcBef>
              <a:buNone/>
            </a:pPr>
            <a:endParaRPr lang="zh-CN" altLang="en-US" dirty="0"/>
          </a:p>
        </p:txBody>
      </p:sp>
      <p:pic>
        <p:nvPicPr>
          <p:cNvPr id="3" name="图片 3" descr="textimage43.jpeg"/>
          <p:cNvPicPr>
            <a:picLocks noChangeAspect="1"/>
          </p:cNvPicPr>
          <p:nvPr/>
        </p:nvPicPr>
        <p:blipFill>
          <a:blip r:embed="rId1"/>
          <a:stretch>
            <a:fillRect/>
          </a:stretch>
        </p:blipFill>
        <p:spPr>
          <a:xfrm>
            <a:off x="1161450" y="1918648"/>
            <a:ext cx="609600" cy="409575"/>
          </a:xfrm>
          <a:prstGeom prst="rect">
            <a:avLst/>
          </a:prstGeom>
        </p:spPr>
      </p:pic>
      <p:sp>
        <p:nvSpPr>
          <p:cNvPr id="4" name="矩形 3"/>
          <p:cNvSpPr/>
          <p:nvPr/>
        </p:nvSpPr>
        <p:spPr>
          <a:xfrm>
            <a:off x="3500430" y="1848633"/>
            <a:ext cx="928459"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viewing</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686924"/>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sight </a:t>
            </a:r>
            <a:r>
              <a:rPr lang="zh-CN" altLang="en-US" sz="1815" i="1" kern="0" dirty="0" smtClean="0">
                <a:solidFill>
                  <a:schemeClr val="accent1">
                    <a:lumMod val="75000"/>
                  </a:schemeClr>
                </a:solidFill>
                <a:latin typeface="Times New Roman" panose="02020603050405020304" pitchFamily="65" charset="-122"/>
                <a:ea typeface="宋体" panose="02010600030101010101" pitchFamily="2" charset="-122"/>
              </a:rPr>
              <a:t>n</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.景象;视野;视力</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I've heard that it is an amazing sight...(教材P30)</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我听说它是一个令人惊讶的景象</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 bicycle came into sight on the road.</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路上出现了一辆自行车。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 waved until the car was out of sight.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我们挥着手,直到汽车驶出了我们的视野。</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They finally lost sight of land.</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他们终于看不见陆地了。</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 fell in love at first sight.我们一见钟情。</a:t>
            </a:r>
            <a:endParaRPr lang="zh-CN" altLang="en-US" dirty="0"/>
          </a:p>
        </p:txBody>
      </p:sp>
      <p:pic>
        <p:nvPicPr>
          <p:cNvPr id="3" name="图片 3" descr="textimage44.jpeg"/>
          <p:cNvPicPr>
            <a:picLocks noChangeAspect="1"/>
          </p:cNvPicPr>
          <p:nvPr/>
        </p:nvPicPr>
        <p:blipFill>
          <a:blip r:embed="rId1"/>
          <a:stretch>
            <a:fillRect/>
          </a:stretch>
        </p:blipFill>
        <p:spPr>
          <a:xfrm>
            <a:off x="720000" y="2842585"/>
            <a:ext cx="209549" cy="238124"/>
          </a:xfrm>
          <a:prstGeom prst="rect">
            <a:avLst/>
          </a:prstGeom>
        </p:spPr>
      </p:pic>
      <p:grpSp>
        <p:nvGrpSpPr>
          <p:cNvPr id="5" name="组合 4"/>
          <p:cNvGrpSpPr/>
          <p:nvPr/>
        </p:nvGrpSpPr>
        <p:grpSpPr>
          <a:xfrm>
            <a:off x="785786" y="1491443"/>
            <a:ext cx="1428760" cy="369332"/>
            <a:chOff x="635500" y="1705757"/>
            <a:chExt cx="1428760" cy="369332"/>
          </a:xfrm>
        </p:grpSpPr>
        <p:sp>
          <p:nvSpPr>
            <p:cNvPr id="6" name="TextBox 5"/>
            <p:cNvSpPr txBox="1"/>
            <p:nvPr/>
          </p:nvSpPr>
          <p:spPr>
            <a:xfrm>
              <a:off x="1571604" y="1705757"/>
              <a:ext cx="492656" cy="369332"/>
            </a:xfrm>
            <a:prstGeom prst="rect">
              <a:avLst/>
            </a:prstGeom>
            <a:noFill/>
          </p:spPr>
          <p:txBody>
            <a:bodyPr wrap="square" rtlCol="0">
              <a:spAutoFit/>
            </a:bodyPr>
            <a:lstStyle/>
            <a:p>
              <a:r>
                <a:rPr lang="en-US" altLang="zh-CN" dirty="0" smtClean="0">
                  <a:solidFill>
                    <a:schemeClr val="tx2"/>
                  </a:solidFill>
                </a:rPr>
                <a:t>8 |</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33133"/>
            <a:ext cx="8316000" cy="6018892"/>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①come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sight出现</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②catch sight of...看见</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;瞥见</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③lose sight of...</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④at first sight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;乍一看;初看时</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sight看不见;在视线外</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⑥in/within sight 看得见;在视线内</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⑦at the sight of...一看到</a:t>
            </a:r>
            <a:r>
              <a:rPr lang="zh-CN" altLang="en-US" sz="1815" kern="0" dirty="0" smtClean="0">
                <a:solidFill>
                  <a:srgbClr val="000000"/>
                </a:solidFill>
                <a:latin typeface="黑体" panose="02010609060101010101"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8-1 (2020浙江1月,读后续写,</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)Poppy jumped with joy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the sight of</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the little dog.</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考查介词。句意：一看到那只小狗，</a:t>
            </a:r>
            <a:r>
              <a:rPr lang="en-US" altLang="zh-CN" dirty="0" smtClean="0">
                <a:solidFill>
                  <a:srgbClr val="FF0000"/>
                </a:solidFill>
                <a:latin typeface="Times New Roman" panose="02020603050405020304" pitchFamily="18" charset="0"/>
                <a:cs typeface="Times New Roman" panose="02020603050405020304" pitchFamily="18" charset="0"/>
              </a:rPr>
              <a:t>Poppy</a:t>
            </a:r>
            <a:r>
              <a:rPr lang="zh-CN" altLang="en-US" dirty="0" smtClean="0">
                <a:solidFill>
                  <a:srgbClr val="FF0000"/>
                </a:solidFill>
                <a:latin typeface="Times New Roman" panose="02020603050405020304" pitchFamily="18" charset="0"/>
                <a:cs typeface="Times New Roman" panose="02020603050405020304" pitchFamily="18" charset="0"/>
              </a:rPr>
              <a:t>高兴地跳了起来。</a:t>
            </a:r>
            <a:r>
              <a:rPr lang="en-US" altLang="zh-CN" dirty="0" smtClean="0">
                <a:solidFill>
                  <a:srgbClr val="FF0000"/>
                </a:solidFill>
                <a:latin typeface="Times New Roman" panose="02020603050405020304" pitchFamily="18" charset="0"/>
                <a:cs typeface="Times New Roman" panose="02020603050405020304" pitchFamily="18" charset="0"/>
              </a:rPr>
              <a:t>at the sight of...</a:t>
            </a:r>
            <a:r>
              <a:rPr lang="zh-CN" altLang="en-US" dirty="0" smtClean="0">
                <a:solidFill>
                  <a:srgbClr val="FF0000"/>
                </a:solidFill>
                <a:latin typeface="Times New Roman" panose="02020603050405020304" pitchFamily="18" charset="0"/>
                <a:cs typeface="Times New Roman" panose="02020603050405020304" pitchFamily="18" charset="0"/>
              </a:rPr>
              <a:t>一看到</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。故填</a:t>
            </a:r>
            <a:r>
              <a:rPr lang="en-US" altLang="zh-CN" dirty="0" smtClean="0">
                <a:solidFill>
                  <a:srgbClr val="FF0000"/>
                </a:solidFill>
                <a:latin typeface="Times New Roman" panose="02020603050405020304" pitchFamily="18" charset="0"/>
                <a:cs typeface="Times New Roman" panose="02020603050405020304" pitchFamily="18" charset="0"/>
              </a:rPr>
              <a:t>at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0"/>
              </a:spcBef>
              <a:buNone/>
            </a:pPr>
            <a:endParaRPr lang="zh-CN" altLang="en-US" dirty="0"/>
          </a:p>
        </p:txBody>
      </p:sp>
      <p:pic>
        <p:nvPicPr>
          <p:cNvPr id="3" name="图片 3" descr="textimage46.jpeg"/>
          <p:cNvPicPr>
            <a:picLocks noChangeAspect="1"/>
          </p:cNvPicPr>
          <p:nvPr/>
        </p:nvPicPr>
        <p:blipFill>
          <a:blip r:embed="rId1"/>
          <a:stretch>
            <a:fillRect/>
          </a:stretch>
        </p:blipFill>
        <p:spPr>
          <a:xfrm>
            <a:off x="3465450" y="4979944"/>
            <a:ext cx="609600" cy="409574"/>
          </a:xfrm>
          <a:prstGeom prst="rect">
            <a:avLst/>
          </a:prstGeom>
        </p:spPr>
      </p:pic>
      <p:pic>
        <p:nvPicPr>
          <p:cNvPr id="5" name="图片 4" descr="textimage45.jpeg"/>
          <p:cNvPicPr>
            <a:picLocks noChangeAspect="1"/>
          </p:cNvPicPr>
          <p:nvPr/>
        </p:nvPicPr>
        <p:blipFill>
          <a:blip r:embed="rId2"/>
          <a:stretch>
            <a:fillRect/>
          </a:stretch>
        </p:blipFill>
        <p:spPr>
          <a:xfrm>
            <a:off x="642910" y="1156014"/>
            <a:ext cx="247650" cy="247649"/>
          </a:xfrm>
          <a:prstGeom prst="rect">
            <a:avLst/>
          </a:prstGeom>
        </p:spPr>
      </p:pic>
      <p:sp>
        <p:nvSpPr>
          <p:cNvPr id="6" name="矩形 5"/>
          <p:cNvSpPr/>
          <p:nvPr/>
        </p:nvSpPr>
        <p:spPr>
          <a:xfrm>
            <a:off x="1785918" y="1420005"/>
            <a:ext cx="5437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into</a:t>
            </a:r>
            <a:endParaRPr lang="zh-CN" altLang="en-US" dirty="0"/>
          </a:p>
        </p:txBody>
      </p:sp>
      <p:sp>
        <p:nvSpPr>
          <p:cNvPr id="7" name="矩形 6"/>
          <p:cNvSpPr/>
          <p:nvPr/>
        </p:nvSpPr>
        <p:spPr>
          <a:xfrm>
            <a:off x="2342879" y="2277261"/>
            <a:ext cx="180049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再也看不见</a:t>
            </a:r>
            <a:r>
              <a:rPr lang="en-US" altLang="zh-CN"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sp>
        <p:nvSpPr>
          <p:cNvPr id="8" name="矩形 7"/>
          <p:cNvSpPr/>
          <p:nvPr/>
        </p:nvSpPr>
        <p:spPr>
          <a:xfrm>
            <a:off x="2143108" y="2777644"/>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初次见到</a:t>
            </a:r>
            <a:endParaRPr lang="zh-CN" altLang="en-US" dirty="0"/>
          </a:p>
        </p:txBody>
      </p:sp>
      <p:sp>
        <p:nvSpPr>
          <p:cNvPr id="9" name="矩形 8"/>
          <p:cNvSpPr/>
          <p:nvPr/>
        </p:nvSpPr>
        <p:spPr>
          <a:xfrm>
            <a:off x="1071538" y="3206272"/>
            <a:ext cx="72968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out of</a:t>
            </a:r>
            <a:endParaRPr lang="zh-CN" altLang="en-US" dirty="0"/>
          </a:p>
        </p:txBody>
      </p:sp>
      <p:sp>
        <p:nvSpPr>
          <p:cNvPr id="10" name="矩形 9"/>
          <p:cNvSpPr/>
          <p:nvPr/>
        </p:nvSpPr>
        <p:spPr>
          <a:xfrm>
            <a:off x="6715140" y="4849346"/>
            <a:ext cx="351378"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at</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11" end="11"/>
                                            </p:txEl>
                                          </p:spTgt>
                                        </p:tgtEl>
                                        <p:attrNameLst>
                                          <p:attrName>style.visibility</p:attrName>
                                        </p:attrNameLst>
                                      </p:cBhvr>
                                      <p:to>
                                        <p:strVal val="visible"/>
                                      </p:to>
                                    </p:set>
                                    <p:animEffect transition="in" filter="fade">
                                      <p:cBhvr>
                                        <p:cTn id="32" dur="20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00710"/>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8-2 (2020浙江1月,读后续写,</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)When the boy caught sight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Poppy, </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he went rushing toward the dog and bent down to give her a big hug.</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考查介词。句意：当小男孩看到</a:t>
            </a:r>
            <a:r>
              <a:rPr lang="en-US" altLang="zh-CN" dirty="0" smtClean="0">
                <a:solidFill>
                  <a:srgbClr val="FF0000"/>
                </a:solidFill>
                <a:latin typeface="Times New Roman" panose="02020603050405020304" pitchFamily="18" charset="0"/>
                <a:cs typeface="Times New Roman" panose="02020603050405020304" pitchFamily="18" charset="0"/>
              </a:rPr>
              <a:t>Poppy</a:t>
            </a:r>
            <a:r>
              <a:rPr lang="zh-CN" altLang="en-US" dirty="0" smtClean="0">
                <a:solidFill>
                  <a:srgbClr val="FF0000"/>
                </a:solidFill>
                <a:latin typeface="Times New Roman" panose="02020603050405020304" pitchFamily="18" charset="0"/>
                <a:cs typeface="Times New Roman" panose="02020603050405020304" pitchFamily="18" charset="0"/>
              </a:rPr>
              <a:t>时，他冲向那只狗，并俯下身来给了它一个大大的拥抱。</a:t>
            </a:r>
            <a:r>
              <a:rPr lang="en-US" altLang="zh-CN" dirty="0" smtClean="0">
                <a:solidFill>
                  <a:srgbClr val="FF0000"/>
                </a:solidFill>
                <a:latin typeface="Times New Roman" panose="02020603050405020304" pitchFamily="18" charset="0"/>
                <a:cs typeface="Times New Roman" panose="02020603050405020304" pitchFamily="18" charset="0"/>
              </a:rPr>
              <a:t>catch sight of...</a:t>
            </a:r>
            <a:r>
              <a:rPr lang="zh-CN" altLang="en-US" dirty="0" smtClean="0">
                <a:solidFill>
                  <a:srgbClr val="FF0000"/>
                </a:solidFill>
                <a:latin typeface="Times New Roman" panose="02020603050405020304" pitchFamily="18" charset="0"/>
                <a:cs typeface="Times New Roman" panose="02020603050405020304" pitchFamily="18" charset="0"/>
              </a:rPr>
              <a:t>看见</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。故填</a:t>
            </a:r>
            <a:r>
              <a:rPr lang="en-US" altLang="zh-CN" dirty="0" smtClean="0">
                <a:solidFill>
                  <a:srgbClr val="FF0000"/>
                </a:solidFill>
                <a:latin typeface="Times New Roman" panose="02020603050405020304" pitchFamily="18" charset="0"/>
                <a:cs typeface="Times New Roman" panose="02020603050405020304" pitchFamily="18" charset="0"/>
              </a:rPr>
              <a:t>of</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8-3 (2020全国新高考Ⅰ,语法填空,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the Jorvik Centre in York, the city's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Viking settlement is recreated, and people experience the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(sight), sounds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and smells of the old town.</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考查名词复数。句意：在约克的约维克中心，这座城市的维京人定居点被重建，人们体验到旧城的景象、声音和气味。设空处作</a:t>
            </a:r>
            <a:r>
              <a:rPr lang="en-US" altLang="zh-CN" dirty="0" smtClean="0">
                <a:solidFill>
                  <a:srgbClr val="FF0000"/>
                </a:solidFill>
                <a:latin typeface="Times New Roman" panose="02020603050405020304" pitchFamily="18" charset="0"/>
                <a:cs typeface="Times New Roman" panose="02020603050405020304" pitchFamily="18" charset="0"/>
              </a:rPr>
              <a:t>experience</a:t>
            </a:r>
            <a:r>
              <a:rPr lang="zh-CN" altLang="en-US" dirty="0" smtClean="0">
                <a:solidFill>
                  <a:srgbClr val="FF0000"/>
                </a:solidFill>
                <a:latin typeface="Times New Roman" panose="02020603050405020304" pitchFamily="18" charset="0"/>
                <a:cs typeface="Times New Roman" panose="02020603050405020304" pitchFamily="18" charset="0"/>
              </a:rPr>
              <a:t>的宾语。</a:t>
            </a:r>
            <a:r>
              <a:rPr lang="en-US" altLang="zh-CN" dirty="0" smtClean="0">
                <a:solidFill>
                  <a:srgbClr val="FF0000"/>
                </a:solidFill>
                <a:latin typeface="Times New Roman" panose="02020603050405020304" pitchFamily="18" charset="0"/>
                <a:cs typeface="Times New Roman" panose="02020603050405020304" pitchFamily="18" charset="0"/>
              </a:rPr>
              <a:t>sight</a:t>
            </a:r>
            <a:r>
              <a:rPr lang="zh-CN" altLang="en-US" dirty="0" smtClean="0">
                <a:solidFill>
                  <a:srgbClr val="FF0000"/>
                </a:solidFill>
                <a:latin typeface="Times New Roman" panose="02020603050405020304" pitchFamily="18" charset="0"/>
                <a:cs typeface="Times New Roman" panose="02020603050405020304" pitchFamily="18" charset="0"/>
              </a:rPr>
              <a:t>当“景象”讲时为可数名词，由语境和后面的</a:t>
            </a:r>
            <a:r>
              <a:rPr lang="en-US" altLang="zh-CN" dirty="0" smtClean="0">
                <a:solidFill>
                  <a:srgbClr val="FF0000"/>
                </a:solidFill>
                <a:latin typeface="Times New Roman" panose="02020603050405020304" pitchFamily="18" charset="0"/>
                <a:cs typeface="Times New Roman" panose="02020603050405020304" pitchFamily="18" charset="0"/>
              </a:rPr>
              <a:t>sounds</a:t>
            </a:r>
            <a:r>
              <a:rPr lang="zh-CN" altLang="en-US" dirty="0" smtClean="0">
                <a:solidFill>
                  <a:srgbClr val="FF0000"/>
                </a:solidFill>
                <a:latin typeface="Times New Roman" panose="02020603050405020304" pitchFamily="18" charset="0"/>
                <a:cs typeface="Times New Roman" panose="02020603050405020304" pitchFamily="18" charset="0"/>
              </a:rPr>
              <a:t>和</a:t>
            </a:r>
            <a:r>
              <a:rPr lang="en-US" altLang="zh-CN" dirty="0" smtClean="0">
                <a:solidFill>
                  <a:srgbClr val="FF0000"/>
                </a:solidFill>
                <a:latin typeface="Times New Roman" panose="02020603050405020304" pitchFamily="18" charset="0"/>
                <a:cs typeface="Times New Roman" panose="02020603050405020304" pitchFamily="18" charset="0"/>
              </a:rPr>
              <a:t>smells</a:t>
            </a:r>
            <a:r>
              <a:rPr lang="zh-CN" altLang="en-US" dirty="0" smtClean="0">
                <a:solidFill>
                  <a:srgbClr val="FF0000"/>
                </a:solidFill>
                <a:latin typeface="Times New Roman" panose="02020603050405020304" pitchFamily="18" charset="0"/>
                <a:cs typeface="Times New Roman" panose="02020603050405020304" pitchFamily="18" charset="0"/>
              </a:rPr>
              <a:t>可知此处应用名词复数形式，故填</a:t>
            </a:r>
            <a:r>
              <a:rPr lang="en-US" altLang="zh-CN" dirty="0" smtClean="0">
                <a:solidFill>
                  <a:srgbClr val="FF0000"/>
                </a:solidFill>
                <a:latin typeface="Times New Roman" panose="02020603050405020304" pitchFamily="18" charset="0"/>
                <a:cs typeface="Times New Roman" panose="02020603050405020304" pitchFamily="18" charset="0"/>
              </a:rPr>
              <a:t>sights</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48.jpeg"/>
          <p:cNvPicPr>
            <a:picLocks noChangeAspect="1"/>
          </p:cNvPicPr>
          <p:nvPr/>
        </p:nvPicPr>
        <p:blipFill>
          <a:blip r:embed="rId1"/>
          <a:stretch>
            <a:fillRect/>
          </a:stretch>
        </p:blipFill>
        <p:spPr>
          <a:xfrm>
            <a:off x="4000496" y="3205955"/>
            <a:ext cx="609599" cy="409574"/>
          </a:xfrm>
          <a:prstGeom prst="rect">
            <a:avLst/>
          </a:prstGeom>
        </p:spPr>
      </p:pic>
      <p:pic>
        <p:nvPicPr>
          <p:cNvPr id="6" name="图片 4" descr="textimage47.jpeg"/>
          <p:cNvPicPr>
            <a:picLocks noChangeAspect="1"/>
          </p:cNvPicPr>
          <p:nvPr/>
        </p:nvPicPr>
        <p:blipFill>
          <a:blip r:embed="rId2"/>
          <a:stretch>
            <a:fillRect/>
          </a:stretch>
        </p:blipFill>
        <p:spPr>
          <a:xfrm>
            <a:off x="3462334" y="1510497"/>
            <a:ext cx="609600" cy="409574"/>
          </a:xfrm>
          <a:prstGeom prst="rect">
            <a:avLst/>
          </a:prstGeom>
        </p:spPr>
      </p:pic>
      <p:sp>
        <p:nvSpPr>
          <p:cNvPr id="7" name="矩形 6"/>
          <p:cNvSpPr/>
          <p:nvPr/>
        </p:nvSpPr>
        <p:spPr>
          <a:xfrm>
            <a:off x="7000892" y="1412240"/>
            <a:ext cx="377026"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of</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6286512" y="3491707"/>
            <a:ext cx="723275"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sights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.雕塑;雕像</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.议论;评论</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.发表意见;评论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(B)阅读词汇—明词义</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1.visa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2.accommodation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3.brochure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4.soldier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5.tomb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6.unearth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(C)拓展词汇—灵活用</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.申请;请求</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.应用;涂(油漆、乳剂)→</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.申请;申</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请书;应用;涂抹</a:t>
            </a:r>
            <a:endParaRPr lang="zh-CN" altLang="en-US" dirty="0"/>
          </a:p>
        </p:txBody>
      </p:sp>
      <p:sp>
        <p:nvSpPr>
          <p:cNvPr id="3" name="矩形 2"/>
          <p:cNvSpPr/>
          <p:nvPr/>
        </p:nvSpPr>
        <p:spPr>
          <a:xfrm>
            <a:off x="1214414" y="1420005"/>
            <a:ext cx="72327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statue</a:t>
            </a:r>
            <a:endParaRPr lang="zh-CN" altLang="en-US" dirty="0"/>
          </a:p>
        </p:txBody>
      </p:sp>
      <p:sp>
        <p:nvSpPr>
          <p:cNvPr id="4" name="矩形 3"/>
          <p:cNvSpPr/>
          <p:nvPr/>
        </p:nvSpPr>
        <p:spPr>
          <a:xfrm>
            <a:off x="1071538" y="1848633"/>
            <a:ext cx="104387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comment</a:t>
            </a:r>
            <a:endParaRPr lang="zh-CN" altLang="en-US" dirty="0"/>
          </a:p>
        </p:txBody>
      </p:sp>
      <p:sp>
        <p:nvSpPr>
          <p:cNvPr id="5" name="矩形 4"/>
          <p:cNvSpPr/>
          <p:nvPr/>
        </p:nvSpPr>
        <p:spPr>
          <a:xfrm>
            <a:off x="1785918" y="2705889"/>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签证</a:t>
            </a:r>
            <a:endParaRPr lang="zh-CN" altLang="en-US" dirty="0"/>
          </a:p>
        </p:txBody>
      </p:sp>
      <p:sp>
        <p:nvSpPr>
          <p:cNvPr id="6" name="矩形 5"/>
          <p:cNvSpPr/>
          <p:nvPr/>
        </p:nvSpPr>
        <p:spPr>
          <a:xfrm>
            <a:off x="2643174" y="3063079"/>
            <a:ext cx="226215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住处；停留处；膳宿</a:t>
            </a:r>
            <a:endParaRPr lang="zh-CN" altLang="en-US" dirty="0"/>
          </a:p>
        </p:txBody>
      </p:sp>
      <p:sp>
        <p:nvSpPr>
          <p:cNvPr id="7" name="矩形 6"/>
          <p:cNvSpPr/>
          <p:nvPr/>
        </p:nvSpPr>
        <p:spPr>
          <a:xfrm>
            <a:off x="2000232" y="3551003"/>
            <a:ext cx="226215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资料（或广告）手册</a:t>
            </a:r>
            <a:endParaRPr lang="zh-CN" altLang="en-US" dirty="0"/>
          </a:p>
        </p:txBody>
      </p:sp>
      <p:sp>
        <p:nvSpPr>
          <p:cNvPr id="8" name="矩形 7"/>
          <p:cNvSpPr/>
          <p:nvPr/>
        </p:nvSpPr>
        <p:spPr>
          <a:xfrm>
            <a:off x="1785918" y="3991773"/>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士兵；军人</a:t>
            </a:r>
            <a:endParaRPr lang="zh-CN" altLang="en-US" dirty="0"/>
          </a:p>
        </p:txBody>
      </p:sp>
      <p:sp>
        <p:nvSpPr>
          <p:cNvPr id="9" name="矩形 8"/>
          <p:cNvSpPr/>
          <p:nvPr/>
        </p:nvSpPr>
        <p:spPr>
          <a:xfrm>
            <a:off x="1928794" y="4420401"/>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坟墓</a:t>
            </a:r>
            <a:endParaRPr lang="zh-CN" altLang="en-US" dirty="0"/>
          </a:p>
        </p:txBody>
      </p:sp>
      <p:sp>
        <p:nvSpPr>
          <p:cNvPr id="10" name="矩形 9"/>
          <p:cNvSpPr/>
          <p:nvPr/>
        </p:nvSpPr>
        <p:spPr>
          <a:xfrm>
            <a:off x="1947288" y="4836887"/>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挖掘；发掘</a:t>
            </a:r>
            <a:endParaRPr lang="zh-CN" altLang="en-US" dirty="0"/>
          </a:p>
        </p:txBody>
      </p:sp>
      <p:sp>
        <p:nvSpPr>
          <p:cNvPr id="11" name="矩形 10"/>
          <p:cNvSpPr/>
          <p:nvPr/>
        </p:nvSpPr>
        <p:spPr>
          <a:xfrm>
            <a:off x="1071538" y="5706285"/>
            <a:ext cx="69762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apply</a:t>
            </a:r>
            <a:endParaRPr lang="zh-CN" altLang="en-US" dirty="0"/>
          </a:p>
        </p:txBody>
      </p:sp>
      <p:sp>
        <p:nvSpPr>
          <p:cNvPr id="12" name="矩形 11"/>
          <p:cNvSpPr/>
          <p:nvPr/>
        </p:nvSpPr>
        <p:spPr>
          <a:xfrm>
            <a:off x="6215074" y="5706285"/>
            <a:ext cx="121058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application</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2214004"/>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8-4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)She did reach the station just as the train came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sight.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考查介词。句意：正当火车出现的时候，她确实到了车站。</a:t>
            </a:r>
            <a:r>
              <a:rPr lang="en-US" altLang="zh-CN" dirty="0" smtClean="0">
                <a:solidFill>
                  <a:srgbClr val="FF0000"/>
                </a:solidFill>
                <a:latin typeface="Times New Roman" panose="02020603050405020304" pitchFamily="18" charset="0"/>
                <a:cs typeface="Times New Roman" panose="02020603050405020304" pitchFamily="18" charset="0"/>
              </a:rPr>
              <a:t>come into sight</a:t>
            </a:r>
            <a:r>
              <a:rPr lang="zh-CN" altLang="en-US" dirty="0" smtClean="0">
                <a:solidFill>
                  <a:srgbClr val="FF0000"/>
                </a:solidFill>
                <a:latin typeface="Times New Roman" panose="02020603050405020304" pitchFamily="18" charset="0"/>
                <a:cs typeface="Times New Roman" panose="02020603050405020304" pitchFamily="18" charset="0"/>
              </a:rPr>
              <a:t>出现。故填</a:t>
            </a:r>
            <a:r>
              <a:rPr lang="en-US" altLang="zh-CN" dirty="0" smtClean="0">
                <a:solidFill>
                  <a:srgbClr val="FF0000"/>
                </a:solidFill>
                <a:latin typeface="Times New Roman" panose="02020603050405020304" pitchFamily="18" charset="0"/>
                <a:cs typeface="Times New Roman" panose="02020603050405020304" pitchFamily="18" charset="0"/>
              </a:rPr>
              <a:t>into</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完成句子</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8-5 (2020江苏,完形填空,</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(失明了)but found a vision(看法).</a:t>
            </a:r>
            <a:endParaRPr lang="zh-CN" altLang="en-US" dirty="0"/>
          </a:p>
        </p:txBody>
      </p:sp>
      <p:pic>
        <p:nvPicPr>
          <p:cNvPr id="4" name="图片 4" descr="textimage49.jpeg"/>
          <p:cNvPicPr>
            <a:picLocks noChangeAspect="1"/>
          </p:cNvPicPr>
          <p:nvPr/>
        </p:nvPicPr>
        <p:blipFill>
          <a:blip r:embed="rId1"/>
          <a:stretch>
            <a:fillRect/>
          </a:stretch>
        </p:blipFill>
        <p:spPr>
          <a:xfrm>
            <a:off x="1142976" y="1562881"/>
            <a:ext cx="609600" cy="409574"/>
          </a:xfrm>
          <a:prstGeom prst="rect">
            <a:avLst/>
          </a:prstGeom>
        </p:spPr>
      </p:pic>
      <p:pic>
        <p:nvPicPr>
          <p:cNvPr id="5" name="图片 5" descr="textimage50.jpeg"/>
          <p:cNvPicPr>
            <a:picLocks noChangeAspect="1"/>
          </p:cNvPicPr>
          <p:nvPr/>
        </p:nvPicPr>
        <p:blipFill>
          <a:blip r:embed="rId1"/>
          <a:stretch>
            <a:fillRect/>
          </a:stretch>
        </p:blipFill>
        <p:spPr>
          <a:xfrm>
            <a:off x="3105144" y="3225009"/>
            <a:ext cx="609600" cy="409574"/>
          </a:xfrm>
          <a:prstGeom prst="rect">
            <a:avLst/>
          </a:prstGeom>
        </p:spPr>
      </p:pic>
      <p:sp>
        <p:nvSpPr>
          <p:cNvPr id="9" name="矩形 8"/>
          <p:cNvSpPr/>
          <p:nvPr/>
        </p:nvSpPr>
        <p:spPr>
          <a:xfrm>
            <a:off x="6500826" y="1420005"/>
            <a:ext cx="543739"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into</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0" name="矩形 9"/>
          <p:cNvSpPr/>
          <p:nvPr/>
        </p:nvSpPr>
        <p:spPr>
          <a:xfrm>
            <a:off x="4143372" y="3134517"/>
            <a:ext cx="1390124"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lose his sight</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153462"/>
          </a:xfrm>
          <a:prstGeom prst="rect">
            <a:avLst/>
          </a:prstGeom>
          <a:noFill/>
        </p:spPr>
        <p:txBody>
          <a:bodyPr wrap="square" lIns="0" tIns="0" rIns="0" bIns="0" rtlCol="0">
            <a:spAutoFit/>
          </a:bodyPr>
          <a:lstStyle/>
          <a:p>
            <a:pPr marL="0" indent="0" eaLnBrk="0" latinLnBrk="1" hangingPunct="0">
              <a:lnSpc>
                <a:spcPct val="150000"/>
              </a:lnSpc>
              <a:spcBef>
                <a:spcPts val="140"/>
              </a:spcBef>
              <a:buNone/>
            </a:pP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chemeClr val="accent1">
                    <a:lumMod val="75000"/>
                  </a:schemeClr>
                </a:solidFill>
                <a:latin typeface="Times New Roman" panose="02020603050405020304" pitchFamily="65" charset="-122"/>
                <a:ea typeface="宋体" panose="02010600030101010101" pitchFamily="2" charset="-122"/>
              </a:rPr>
              <a:t>　　强调句型</a:t>
            </a:r>
            <a:endParaRPr lang="zh-CN" altLang="en-US" dirty="0">
              <a:solidFill>
                <a:schemeClr val="accent1">
                  <a:lumMod val="75000"/>
                </a:schemeClr>
              </a:solidFill>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is for this reason that Spanish is the main official language of Peru.(教材P26)</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正是出于这个原因,西班牙语是秘鲁的主要官方语言。(此强调句强调的是状语)</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It was my grandmother who/that helped me with the letter to Santa when I was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young.</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在我小时候是奶奶帮我给圣诞老人写信的。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Was it in the office that he saw you just now?</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他刚才是在办公室看见你的吗?</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When was it that they went abroad?</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他们是什么时候出国的?</a:t>
            </a:r>
            <a:endParaRPr lang="zh-CN" altLang="en-US" dirty="0"/>
          </a:p>
        </p:txBody>
      </p:sp>
      <p:pic>
        <p:nvPicPr>
          <p:cNvPr id="3" name="图片 3" descr="textimage51.jpeg"/>
          <p:cNvPicPr>
            <a:picLocks noChangeAspect="1"/>
          </p:cNvPicPr>
          <p:nvPr/>
        </p:nvPicPr>
        <p:blipFill>
          <a:blip r:embed="rId1"/>
          <a:stretch>
            <a:fillRect/>
          </a:stretch>
        </p:blipFill>
        <p:spPr>
          <a:xfrm>
            <a:off x="720000" y="3279913"/>
            <a:ext cx="209549" cy="238124"/>
          </a:xfrm>
          <a:prstGeom prst="rect">
            <a:avLst/>
          </a:prstGeom>
        </p:spPr>
      </p:pic>
      <p:pic>
        <p:nvPicPr>
          <p:cNvPr id="4" name="图片 5" descr="textimage67.jpeg"/>
          <p:cNvPicPr>
            <a:picLocks noChangeAspect="1"/>
          </p:cNvPicPr>
          <p:nvPr/>
        </p:nvPicPr>
        <p:blipFill>
          <a:blip r:embed="rId2" cstate="print"/>
          <a:stretch>
            <a:fillRect/>
          </a:stretch>
        </p:blipFill>
        <p:spPr>
          <a:xfrm>
            <a:off x="3500430" y="1449476"/>
            <a:ext cx="1588817" cy="327719"/>
          </a:xfrm>
          <a:prstGeom prst="rect">
            <a:avLst/>
          </a:prstGeom>
        </p:spPr>
      </p:pic>
      <p:grpSp>
        <p:nvGrpSpPr>
          <p:cNvPr id="5" name="组合 4"/>
          <p:cNvGrpSpPr/>
          <p:nvPr/>
        </p:nvGrpSpPr>
        <p:grpSpPr>
          <a:xfrm>
            <a:off x="785786" y="1907929"/>
            <a:ext cx="1579046" cy="369332"/>
            <a:chOff x="635500" y="1705757"/>
            <a:chExt cx="1579046" cy="369332"/>
          </a:xfrm>
        </p:grpSpPr>
        <p:sp>
          <p:nvSpPr>
            <p:cNvPr id="6" name="TextBox 5"/>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1 |</a:t>
              </a:r>
              <a:endParaRPr lang="zh-CN" altLang="en-US" dirty="0">
                <a:solidFill>
                  <a:schemeClr val="tx2"/>
                </a:solidFill>
                <a:latin typeface="Adobe 黑体 Std R" pitchFamily="34" charset="-122"/>
                <a:ea typeface="Adobe 黑体 Std R" pitchFamily="34" charset="-122"/>
              </a:endParaRPr>
            </a:p>
          </p:txBody>
        </p:sp>
        <p:pic>
          <p:nvPicPr>
            <p:cNvPr id="7" name="Picture 3" descr="C:\Users\dell\Desktop\786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6490" y="1224735"/>
            <a:ext cx="8316000" cy="469138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①强调句的基本句型:</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+被强调部分+</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+其余部</a:t>
            </a:r>
            <a:br/>
            <a:r>
              <a:rPr lang="zh-CN" altLang="en-US" sz="1815" kern="0" dirty="0" smtClean="0">
                <a:solidFill>
                  <a:srgbClr val="000000"/>
                </a:solidFill>
                <a:latin typeface="Times New Roman" panose="02020603050405020304" pitchFamily="65" charset="-122"/>
                <a:ea typeface="宋体" panose="02010600030101010101" pitchFamily="2" charset="-122"/>
              </a:rPr>
              <a:t>分。</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被强调的部分可以是宾语、</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,一般不能用来强调谓语、</a:t>
            </a:r>
            <a:br/>
            <a:r>
              <a:rPr lang="zh-CN" altLang="en-US" sz="1815" kern="0" dirty="0" smtClean="0">
                <a:solidFill>
                  <a:srgbClr val="000000"/>
                </a:solidFill>
                <a:latin typeface="Times New Roman" panose="02020603050405020304" pitchFamily="65" charset="-122"/>
                <a:ea typeface="宋体" panose="02010600030101010101" pitchFamily="2" charset="-122"/>
              </a:rPr>
              <a:t>表语、补足语等。当被强调的部分指人时,既可用that,也可用who。强调句中的</a:t>
            </a:r>
            <a:br/>
            <a:r>
              <a:rPr lang="zh-CN" altLang="en-US" sz="1815" kern="0" dirty="0" smtClean="0">
                <a:solidFill>
                  <a:srgbClr val="000000"/>
                </a:solidFill>
                <a:latin typeface="Times New Roman" panose="02020603050405020304" pitchFamily="65" charset="-122"/>
                <a:ea typeface="宋体" panose="02010600030101010101" pitchFamily="2" charset="-122"/>
              </a:rPr>
              <a:t>时态要依据原句的时态而定,即原句为过去的某种时态,则强调句中的be就用</a:t>
            </a:r>
            <a:r>
              <a:rPr lang="en-US" altLang="zh-CN" sz="1815" kern="0" dirty="0" smtClean="0">
                <a:solidFill>
                  <a:srgbClr val="000000"/>
                </a:solidFill>
                <a:latin typeface="Times New Roman" panose="02020603050405020304" pitchFamily="65" charset="-122"/>
                <a:ea typeface="宋体" panose="02010600030101010101" pitchFamily="2" charset="-122"/>
              </a:rPr>
              <a:t>was</a:t>
            </a:r>
            <a:br/>
            <a:r>
              <a:rPr lang="zh-CN" altLang="en-US" sz="1815" kern="0" dirty="0" smtClean="0">
                <a:solidFill>
                  <a:srgbClr val="000000"/>
                </a:solidFill>
                <a:latin typeface="Times New Roman" panose="02020603050405020304" pitchFamily="65" charset="-122"/>
                <a:ea typeface="宋体" panose="02010600030101010101" pitchFamily="2" charset="-122"/>
              </a:rPr>
              <a:t>;原句为现在的某种时态,强调句中的be就用</a:t>
            </a:r>
            <a:r>
              <a:rPr lang="en-US" altLang="zh-CN" sz="1815" kern="0" dirty="0" smtClean="0">
                <a:solidFill>
                  <a:srgbClr val="000000"/>
                </a:solidFill>
                <a:latin typeface="Times New Roman" panose="02020603050405020304" pitchFamily="65" charset="-122"/>
                <a:ea typeface="宋体" panose="02010600030101010101" pitchFamily="2" charset="-122"/>
              </a:rPr>
              <a:t>is</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②强调句的一般疑问句式:</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+被强调部分+</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+其余</a:t>
            </a:r>
            <a:br/>
            <a:r>
              <a:rPr lang="zh-CN" altLang="en-US" sz="1815" kern="0" dirty="0" smtClean="0">
                <a:solidFill>
                  <a:srgbClr val="000000"/>
                </a:solidFill>
                <a:latin typeface="Times New Roman" panose="02020603050405020304" pitchFamily="65" charset="-122"/>
                <a:ea typeface="宋体" panose="02010600030101010101" pitchFamily="2" charset="-122"/>
              </a:rPr>
              <a:t>部分?</a:t>
            </a:r>
            <a:endParaRPr lang="zh-CN" altLang="en-US"/>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③强调句的特殊疑问句式:疑问词+</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+其余部</a:t>
            </a:r>
            <a:br/>
            <a:r>
              <a:rPr lang="zh-CN" altLang="en-US" sz="1815" kern="0" dirty="0" smtClean="0">
                <a:solidFill>
                  <a:srgbClr val="000000"/>
                </a:solidFill>
                <a:latin typeface="Times New Roman" panose="02020603050405020304" pitchFamily="65" charset="-122"/>
                <a:ea typeface="宋体" panose="02010600030101010101" pitchFamily="2" charset="-122"/>
              </a:rPr>
              <a:t>分?</a:t>
            </a:r>
            <a:endParaRPr lang="zh-CN" altLang="en-US"/>
          </a:p>
        </p:txBody>
      </p:sp>
      <p:pic>
        <p:nvPicPr>
          <p:cNvPr id="3" name="图片 3" descr="textimage52.jpeg"/>
          <p:cNvPicPr>
            <a:picLocks noChangeAspect="1"/>
          </p:cNvPicPr>
          <p:nvPr/>
        </p:nvPicPr>
        <p:blipFill>
          <a:blip r:embed="rId1"/>
          <a:stretch>
            <a:fillRect/>
          </a:stretch>
        </p:blipFill>
        <p:spPr>
          <a:xfrm>
            <a:off x="576490" y="1310574"/>
            <a:ext cx="247650" cy="247649"/>
          </a:xfrm>
          <a:prstGeom prst="rect">
            <a:avLst/>
          </a:prstGeom>
        </p:spPr>
      </p:pic>
      <p:sp>
        <p:nvSpPr>
          <p:cNvPr id="5" name="矩形 4"/>
          <p:cNvSpPr/>
          <p:nvPr/>
        </p:nvSpPr>
        <p:spPr>
          <a:xfrm>
            <a:off x="3214044" y="1633368"/>
            <a:ext cx="96051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It is/was</a:t>
            </a:r>
            <a:endParaRPr lang="zh-CN" altLang="en-US" dirty="0"/>
          </a:p>
        </p:txBody>
      </p:sp>
      <p:sp>
        <p:nvSpPr>
          <p:cNvPr id="6" name="矩形 5"/>
          <p:cNvSpPr/>
          <p:nvPr/>
        </p:nvSpPr>
        <p:spPr>
          <a:xfrm>
            <a:off x="6214440" y="1633368"/>
            <a:ext cx="99257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that/who</a:t>
            </a:r>
            <a:endParaRPr lang="zh-CN" altLang="en-US" dirty="0"/>
          </a:p>
        </p:txBody>
      </p:sp>
      <p:sp>
        <p:nvSpPr>
          <p:cNvPr id="7" name="矩形 6"/>
          <p:cNvSpPr/>
          <p:nvPr/>
        </p:nvSpPr>
        <p:spPr>
          <a:xfrm>
            <a:off x="3571234" y="2490624"/>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主语</a:t>
            </a:r>
            <a:endParaRPr lang="zh-CN" altLang="en-US" dirty="0"/>
          </a:p>
        </p:txBody>
      </p:sp>
      <p:sp>
        <p:nvSpPr>
          <p:cNvPr id="8" name="矩形 7"/>
          <p:cNvSpPr/>
          <p:nvPr/>
        </p:nvSpPr>
        <p:spPr>
          <a:xfrm>
            <a:off x="4999994" y="2490624"/>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状语</a:t>
            </a:r>
            <a:endParaRPr lang="zh-CN" altLang="en-US" dirty="0"/>
          </a:p>
        </p:txBody>
      </p:sp>
      <p:sp>
        <p:nvSpPr>
          <p:cNvPr id="9" name="矩形 8"/>
          <p:cNvSpPr/>
          <p:nvPr/>
        </p:nvSpPr>
        <p:spPr>
          <a:xfrm>
            <a:off x="3714110" y="4133698"/>
            <a:ext cx="99334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Is/Was it</a:t>
            </a:r>
            <a:endParaRPr lang="zh-CN" altLang="en-US" dirty="0"/>
          </a:p>
        </p:txBody>
      </p:sp>
      <p:sp>
        <p:nvSpPr>
          <p:cNvPr id="10" name="矩形 9"/>
          <p:cNvSpPr/>
          <p:nvPr/>
        </p:nvSpPr>
        <p:spPr>
          <a:xfrm>
            <a:off x="6714506" y="4133698"/>
            <a:ext cx="99257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that/who</a:t>
            </a:r>
            <a:endParaRPr lang="zh-CN" altLang="en-US" dirty="0"/>
          </a:p>
        </p:txBody>
      </p:sp>
      <p:sp>
        <p:nvSpPr>
          <p:cNvPr id="11" name="矩形 10"/>
          <p:cNvSpPr/>
          <p:nvPr/>
        </p:nvSpPr>
        <p:spPr>
          <a:xfrm>
            <a:off x="4499928" y="4990954"/>
            <a:ext cx="94769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is/was it</a:t>
            </a:r>
            <a:endParaRPr lang="zh-CN" altLang="en-US" dirty="0"/>
          </a:p>
        </p:txBody>
      </p:sp>
      <p:sp>
        <p:nvSpPr>
          <p:cNvPr id="12" name="矩形 11"/>
          <p:cNvSpPr/>
          <p:nvPr/>
        </p:nvSpPr>
        <p:spPr>
          <a:xfrm>
            <a:off x="6500192" y="4990954"/>
            <a:ext cx="53091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that</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2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20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424000" cy="430868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 (2020 江苏,阅读理解C,</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)But it was the effects deep within the fat cells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may have been the most significant(重要的), the researchers found.</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考查强调句型。句意：但研究人员发现，正是脂肪细胞深处的影响可能才是最重要的。强调句型结构为</a:t>
            </a:r>
            <a:r>
              <a:rPr lang="en-US" altLang="zh-CN" dirty="0" smtClean="0">
                <a:solidFill>
                  <a:srgbClr val="FF0000"/>
                </a:solidFill>
                <a:latin typeface="Times New Roman" panose="02020603050405020304" pitchFamily="18" charset="0"/>
                <a:cs typeface="Times New Roman" panose="02020603050405020304" pitchFamily="18" charset="0"/>
              </a:rPr>
              <a:t>:It is/was+</a:t>
            </a:r>
            <a:r>
              <a:rPr lang="zh-CN" altLang="en-US" dirty="0" smtClean="0">
                <a:solidFill>
                  <a:srgbClr val="FF0000"/>
                </a:solidFill>
                <a:latin typeface="Times New Roman" panose="02020603050405020304" pitchFamily="18" charset="0"/>
                <a:cs typeface="Times New Roman" panose="02020603050405020304" pitchFamily="18" charset="0"/>
              </a:rPr>
              <a:t>被强调部分</a:t>
            </a:r>
            <a:r>
              <a:rPr lang="en-US" altLang="zh-CN" dirty="0" smtClean="0">
                <a:solidFill>
                  <a:srgbClr val="FF0000"/>
                </a:solidFill>
                <a:latin typeface="Times New Roman" panose="02020603050405020304" pitchFamily="18" charset="0"/>
                <a:cs typeface="Times New Roman" panose="02020603050405020304" pitchFamily="18" charset="0"/>
              </a:rPr>
              <a:t>+that/who(</a:t>
            </a:r>
            <a:r>
              <a:rPr lang="zh-CN" altLang="en-US" dirty="0" smtClean="0">
                <a:solidFill>
                  <a:srgbClr val="FF0000"/>
                </a:solidFill>
                <a:latin typeface="Times New Roman" panose="02020603050405020304" pitchFamily="18" charset="0"/>
                <a:cs typeface="Times New Roman" panose="02020603050405020304" pitchFamily="18" charset="0"/>
              </a:rPr>
              <a:t>当被强调的部分指人时</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其他部分。此处强调主语</a:t>
            </a:r>
            <a:r>
              <a:rPr lang="en-US" altLang="zh-CN" dirty="0" smtClean="0">
                <a:solidFill>
                  <a:srgbClr val="FF0000"/>
                </a:solidFill>
                <a:latin typeface="Times New Roman" panose="02020603050405020304" pitchFamily="18" charset="0"/>
                <a:cs typeface="Times New Roman" panose="02020603050405020304" pitchFamily="18" charset="0"/>
              </a:rPr>
              <a:t>the effects deep within the fat cells</a:t>
            </a:r>
            <a:r>
              <a:rPr lang="zh-CN" altLang="en-US" dirty="0" smtClean="0">
                <a:solidFill>
                  <a:srgbClr val="FF0000"/>
                </a:solidFill>
                <a:latin typeface="Times New Roman" panose="02020603050405020304" pitchFamily="18" charset="0"/>
                <a:cs typeface="Times New Roman" panose="02020603050405020304" pitchFamily="18" charset="0"/>
              </a:rPr>
              <a:t>，指物，故应填</a:t>
            </a:r>
            <a:r>
              <a:rPr lang="en-US" altLang="zh-CN" dirty="0" smtClean="0">
                <a:solidFill>
                  <a:srgbClr val="FF0000"/>
                </a:solidFill>
                <a:latin typeface="Times New Roman" panose="02020603050405020304" pitchFamily="18" charset="0"/>
                <a:cs typeface="Times New Roman" panose="02020603050405020304" pitchFamily="18" charset="0"/>
              </a:rPr>
              <a:t>that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 (2019浙江,概要写作,</a:t>
            </a:r>
            <a:r>
              <a:rPr lang="zh-CN" altLang="en-US" sz="1970" kern="0" spc="275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)One thing to remember is that it's the process not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end product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matters.</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考查强调句型。句意：要记住的一件事是，重要的不是最终产品，而是过程。此处是强调句型，强调的是主语，不指人，故填</a:t>
            </a:r>
            <a:r>
              <a:rPr lang="en-US" altLang="zh-CN" dirty="0" smtClean="0">
                <a:solidFill>
                  <a:srgbClr val="FF0000"/>
                </a:solidFill>
                <a:latin typeface="Times New Roman" panose="02020603050405020304" pitchFamily="18" charset="0"/>
                <a:cs typeface="Times New Roman" panose="02020603050405020304" pitchFamily="18" charset="0"/>
              </a:rPr>
              <a:t>that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54.jpeg"/>
          <p:cNvPicPr>
            <a:picLocks noChangeAspect="1"/>
          </p:cNvPicPr>
          <p:nvPr/>
        </p:nvPicPr>
        <p:blipFill>
          <a:blip r:embed="rId1"/>
          <a:stretch>
            <a:fillRect/>
          </a:stretch>
        </p:blipFill>
        <p:spPr>
          <a:xfrm>
            <a:off x="3331124" y="1918648"/>
            <a:ext cx="609600" cy="409575"/>
          </a:xfrm>
          <a:prstGeom prst="rect">
            <a:avLst/>
          </a:prstGeom>
        </p:spPr>
      </p:pic>
      <p:pic>
        <p:nvPicPr>
          <p:cNvPr id="4" name="图片 4" descr="textimage55.jpeg"/>
          <p:cNvPicPr>
            <a:picLocks noChangeAspect="1"/>
          </p:cNvPicPr>
          <p:nvPr/>
        </p:nvPicPr>
        <p:blipFill>
          <a:blip r:embed="rId2"/>
          <a:stretch>
            <a:fillRect/>
          </a:stretch>
        </p:blipFill>
        <p:spPr>
          <a:xfrm>
            <a:off x="3119850" y="4067408"/>
            <a:ext cx="600075" cy="390524"/>
          </a:xfrm>
          <a:prstGeom prst="rect">
            <a:avLst/>
          </a:prstGeom>
        </p:spPr>
      </p:pic>
      <p:pic>
        <p:nvPicPr>
          <p:cNvPr id="8" name="图片 4" descr="textimage53.jpeg"/>
          <p:cNvPicPr>
            <a:picLocks noChangeAspect="1"/>
          </p:cNvPicPr>
          <p:nvPr/>
        </p:nvPicPr>
        <p:blipFill>
          <a:blip r:embed="rId3"/>
          <a:stretch>
            <a:fillRect/>
          </a:stretch>
        </p:blipFill>
        <p:spPr>
          <a:xfrm>
            <a:off x="714348" y="1062815"/>
            <a:ext cx="1065918" cy="359832"/>
          </a:xfrm>
          <a:prstGeom prst="rect">
            <a:avLst/>
          </a:prstGeom>
        </p:spPr>
      </p:pic>
      <p:sp>
        <p:nvSpPr>
          <p:cNvPr id="9" name="矩形 8"/>
          <p:cNvSpPr/>
          <p:nvPr/>
        </p:nvSpPr>
        <p:spPr>
          <a:xfrm>
            <a:off x="1000100" y="2277261"/>
            <a:ext cx="530915"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that</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0" name="矩形 9"/>
          <p:cNvSpPr/>
          <p:nvPr/>
        </p:nvSpPr>
        <p:spPr>
          <a:xfrm>
            <a:off x="2500298" y="4412636"/>
            <a:ext cx="530915"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that</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34253"/>
            <a:ext cx="8424000" cy="6061852"/>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 (2018天津,14,</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 was only when the car pulled up in front of our house</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we saw Lily in the passenger seat.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考查强调句型。句意：直到汽车停在我们家房前时，我们才看到莉莉坐在乘客位上。本句中“</a:t>
            </a:r>
            <a:r>
              <a:rPr lang="en-US" altLang="zh-CN" dirty="0" smtClean="0">
                <a:solidFill>
                  <a:srgbClr val="FF0000"/>
                </a:solidFill>
                <a:latin typeface="Times New Roman" panose="02020603050405020304" pitchFamily="18" charset="0"/>
                <a:cs typeface="Times New Roman" panose="02020603050405020304" pitchFamily="18" charset="0"/>
              </a:rPr>
              <a:t>only when the car pulled up in front of our house”</a:t>
            </a:r>
            <a:r>
              <a:rPr lang="zh-CN" altLang="en-US" dirty="0" smtClean="0">
                <a:solidFill>
                  <a:srgbClr val="FF0000"/>
                </a:solidFill>
                <a:latin typeface="Times New Roman" panose="02020603050405020304" pitchFamily="18" charset="0"/>
                <a:cs typeface="Times New Roman" panose="02020603050405020304" pitchFamily="18" charset="0"/>
              </a:rPr>
              <a:t>为被强调部分，被强调的是状语。故填</a:t>
            </a:r>
            <a:r>
              <a:rPr lang="en-US" altLang="zh-CN" dirty="0" smtClean="0">
                <a:solidFill>
                  <a:srgbClr val="FF0000"/>
                </a:solidFill>
                <a:latin typeface="Times New Roman" panose="02020603050405020304" pitchFamily="18" charset="0"/>
                <a:cs typeface="Times New Roman" panose="02020603050405020304" pitchFamily="18" charset="0"/>
              </a:rPr>
              <a:t>that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 (2017天津,11,</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was when I got back to my apartment that I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first came across my new neighbors.</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考查强调句型。句意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就在我回到我的公寓的时候</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我第一次遇见了我的新邻</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zh-CN" altLang="en-US" dirty="0" smtClean="0">
                <a:solidFill>
                  <a:srgbClr val="FF0000"/>
                </a:solidFill>
                <a:latin typeface="Times New Roman" panose="02020603050405020304" pitchFamily="18" charset="0"/>
                <a:cs typeface="Times New Roman" panose="02020603050405020304" pitchFamily="18" charset="0"/>
              </a:rPr>
              <a:t>居。强调句型结构为：</a:t>
            </a:r>
            <a:r>
              <a:rPr lang="en-US" altLang="zh-CN" dirty="0" smtClean="0">
                <a:solidFill>
                  <a:srgbClr val="FF0000"/>
                </a:solidFill>
                <a:latin typeface="Times New Roman" panose="02020603050405020304" pitchFamily="18" charset="0"/>
                <a:cs typeface="Times New Roman" panose="02020603050405020304" pitchFamily="18" charset="0"/>
              </a:rPr>
              <a:t>It is/was+</a:t>
            </a:r>
            <a:r>
              <a:rPr lang="zh-CN" altLang="en-US" dirty="0" smtClean="0">
                <a:solidFill>
                  <a:srgbClr val="FF0000"/>
                </a:solidFill>
                <a:latin typeface="Times New Roman" panose="02020603050405020304" pitchFamily="18" charset="0"/>
                <a:cs typeface="Times New Roman" panose="02020603050405020304" pitchFamily="18" charset="0"/>
              </a:rPr>
              <a:t>被强调部分</a:t>
            </a:r>
            <a:r>
              <a:rPr lang="en-US" altLang="zh-CN" dirty="0" smtClean="0">
                <a:solidFill>
                  <a:srgbClr val="FF0000"/>
                </a:solidFill>
                <a:latin typeface="Times New Roman" panose="02020603050405020304" pitchFamily="18" charset="0"/>
                <a:cs typeface="Times New Roman" panose="02020603050405020304" pitchFamily="18" charset="0"/>
              </a:rPr>
              <a:t>+that/who(</a:t>
            </a:r>
            <a:r>
              <a:rPr lang="zh-CN" altLang="en-US" dirty="0" smtClean="0">
                <a:solidFill>
                  <a:srgbClr val="FF0000"/>
                </a:solidFill>
                <a:latin typeface="Times New Roman" panose="02020603050405020304" pitchFamily="18" charset="0"/>
                <a:cs typeface="Times New Roman" panose="02020603050405020304" pitchFamily="18" charset="0"/>
              </a:rPr>
              <a:t>当被强调部分指人时</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其他</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zh-CN" altLang="en-US" dirty="0" smtClean="0">
                <a:solidFill>
                  <a:srgbClr val="FF0000"/>
                </a:solidFill>
                <a:latin typeface="Times New Roman" panose="02020603050405020304" pitchFamily="18" charset="0"/>
                <a:cs typeface="Times New Roman" panose="02020603050405020304" pitchFamily="18" charset="0"/>
              </a:rPr>
              <a:t>部分。故填</a:t>
            </a:r>
            <a:r>
              <a:rPr lang="en-US" altLang="zh-CN" dirty="0" smtClean="0">
                <a:solidFill>
                  <a:srgbClr val="FF0000"/>
                </a:solidFill>
                <a:latin typeface="Times New Roman" panose="02020603050405020304" pitchFamily="18" charset="0"/>
                <a:cs typeface="Times New Roman" panose="02020603050405020304" pitchFamily="18" charset="0"/>
              </a:rPr>
              <a:t>It</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)In a good relationship, it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really the little things that count.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考查强调句型。句意：在一段良好的关系中，重要的确实是一些小事。此处是强调句型，由</a:t>
            </a:r>
            <a:r>
              <a:rPr lang="en-US" altLang="zh-CN" dirty="0" smtClean="0">
                <a:solidFill>
                  <a:srgbClr val="FF0000"/>
                </a:solidFill>
                <a:latin typeface="Times New Roman" panose="02020603050405020304" pitchFamily="18" charset="0"/>
                <a:cs typeface="Times New Roman" panose="02020603050405020304" pitchFamily="18" charset="0"/>
              </a:rPr>
              <a:t>count</a:t>
            </a:r>
            <a:r>
              <a:rPr lang="zh-CN" altLang="en-US" dirty="0" smtClean="0">
                <a:solidFill>
                  <a:srgbClr val="FF0000"/>
                </a:solidFill>
                <a:latin typeface="Times New Roman" panose="02020603050405020304" pitchFamily="18" charset="0"/>
                <a:cs typeface="Times New Roman" panose="02020603050405020304" pitchFamily="18" charset="0"/>
              </a:rPr>
              <a:t>可知原句为一般现在时，强调句中的</a:t>
            </a:r>
            <a:r>
              <a:rPr lang="en-US" altLang="zh-CN" dirty="0" smtClean="0">
                <a:solidFill>
                  <a:srgbClr val="FF0000"/>
                </a:solidFill>
                <a:latin typeface="Times New Roman" panose="02020603050405020304" pitchFamily="18" charset="0"/>
                <a:cs typeface="Times New Roman" panose="02020603050405020304" pitchFamily="18" charset="0"/>
              </a:rPr>
              <a:t>be</a:t>
            </a:r>
            <a:r>
              <a:rPr lang="zh-CN" altLang="en-US" dirty="0" smtClean="0">
                <a:solidFill>
                  <a:srgbClr val="FF0000"/>
                </a:solidFill>
                <a:latin typeface="Times New Roman" panose="02020603050405020304" pitchFamily="18" charset="0"/>
                <a:cs typeface="Times New Roman" panose="02020603050405020304" pitchFamily="18" charset="0"/>
              </a:rPr>
              <a:t>用现在式，因此用</a:t>
            </a:r>
            <a:r>
              <a:rPr lang="en-US" altLang="zh-CN" dirty="0" smtClean="0">
                <a:solidFill>
                  <a:srgbClr val="FF0000"/>
                </a:solidFill>
                <a:latin typeface="Times New Roman" panose="02020603050405020304" pitchFamily="18" charset="0"/>
                <a:cs typeface="Times New Roman" panose="02020603050405020304" pitchFamily="18" charset="0"/>
              </a:rPr>
              <a:t>is</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solidFill>
                <a:srgbClr val="FF0000"/>
              </a:solidFill>
              <a:latin typeface="Times New Roman" panose="02020603050405020304" pitchFamily="18" charset="0"/>
              <a:cs typeface="Times New Roman" panose="02020603050405020304" pitchFamily="18" charset="0"/>
            </a:endParaRPr>
          </a:p>
          <a:p>
            <a:pPr marL="0" indent="0" eaLnBrk="0" latinLnBrk="1" hangingPunct="0">
              <a:lnSpc>
                <a:spcPct val="150000"/>
              </a:lnSpc>
              <a:spcBef>
                <a:spcPts val="140"/>
              </a:spcBef>
              <a:buNone/>
            </a:pPr>
            <a:endParaRPr lang="zh-CN" altLang="en-US" dirty="0"/>
          </a:p>
        </p:txBody>
      </p:sp>
      <p:pic>
        <p:nvPicPr>
          <p:cNvPr id="5" name="图片 5" descr="textimage56.jpeg"/>
          <p:cNvPicPr>
            <a:picLocks noChangeAspect="1"/>
          </p:cNvPicPr>
          <p:nvPr/>
        </p:nvPicPr>
        <p:blipFill>
          <a:blip r:embed="rId1"/>
          <a:stretch>
            <a:fillRect/>
          </a:stretch>
        </p:blipFill>
        <p:spPr>
          <a:xfrm>
            <a:off x="2428860" y="1185696"/>
            <a:ext cx="609600" cy="409574"/>
          </a:xfrm>
          <a:prstGeom prst="rect">
            <a:avLst/>
          </a:prstGeom>
        </p:spPr>
      </p:pic>
      <p:pic>
        <p:nvPicPr>
          <p:cNvPr id="6" name="图片 6" descr="textimage57.jpeg"/>
          <p:cNvPicPr>
            <a:picLocks noChangeAspect="1"/>
          </p:cNvPicPr>
          <p:nvPr/>
        </p:nvPicPr>
        <p:blipFill>
          <a:blip r:embed="rId1"/>
          <a:stretch>
            <a:fillRect/>
          </a:stretch>
        </p:blipFill>
        <p:spPr>
          <a:xfrm>
            <a:off x="2410386" y="3328836"/>
            <a:ext cx="609600" cy="409574"/>
          </a:xfrm>
          <a:prstGeom prst="rect">
            <a:avLst/>
          </a:prstGeom>
        </p:spPr>
      </p:pic>
      <p:pic>
        <p:nvPicPr>
          <p:cNvPr id="7" name="图片 7" descr="textimage58.jpeg"/>
          <p:cNvPicPr>
            <a:picLocks noChangeAspect="1"/>
          </p:cNvPicPr>
          <p:nvPr/>
        </p:nvPicPr>
        <p:blipFill>
          <a:blip r:embed="rId1"/>
          <a:stretch>
            <a:fillRect/>
          </a:stretch>
        </p:blipFill>
        <p:spPr>
          <a:xfrm>
            <a:off x="1142976" y="5471976"/>
            <a:ext cx="609600" cy="409574"/>
          </a:xfrm>
          <a:prstGeom prst="rect">
            <a:avLst/>
          </a:prstGeom>
        </p:spPr>
      </p:pic>
      <p:sp>
        <p:nvSpPr>
          <p:cNvPr id="11" name="矩形 10"/>
          <p:cNvSpPr/>
          <p:nvPr/>
        </p:nvSpPr>
        <p:spPr>
          <a:xfrm>
            <a:off x="1000100" y="1542886"/>
            <a:ext cx="530915"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that</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2" name="矩形 11"/>
          <p:cNvSpPr/>
          <p:nvPr/>
        </p:nvSpPr>
        <p:spPr>
          <a:xfrm>
            <a:off x="3643306" y="3257398"/>
            <a:ext cx="325730"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It</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13" name="矩形 12"/>
          <p:cNvSpPr/>
          <p:nvPr/>
        </p:nvSpPr>
        <p:spPr>
          <a:xfrm>
            <a:off x="4572000" y="5400538"/>
            <a:ext cx="338554"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is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fade">
                                      <p:cBhvr>
                                        <p:cTn id="25" dur="2000"/>
                                        <p:tgtEl>
                                          <p:spTgt spid="2">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fade">
                                      <p:cBhvr>
                                        <p:cTn id="28" dur="2000"/>
                                        <p:tgtEl>
                                          <p:spTgt spid="2">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20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
                                            <p:txEl>
                                              <p:pRg st="9" end="9"/>
                                            </p:txEl>
                                          </p:spTgt>
                                        </p:tgtEl>
                                        <p:attrNameLst>
                                          <p:attrName>style.visibility</p:attrName>
                                        </p:attrNameLst>
                                      </p:cBhvr>
                                      <p:to>
                                        <p:strVal val="visible"/>
                                      </p:to>
                                    </p:set>
                                    <p:animEffect transition="in" filter="fade">
                                      <p:cBhvr>
                                        <p:cTn id="38"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1751249"/>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句型转换</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 (2016天津改编,13,</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)It is </a:t>
            </a:r>
            <a:r>
              <a:rPr lang="zh-CN" altLang="en-US" sz="1815" u="sng" kern="0" dirty="0" smtClean="0">
                <a:solidFill>
                  <a:srgbClr val="000000"/>
                </a:solidFill>
                <a:latin typeface="Times New Roman" panose="02020603050405020304" pitchFamily="65" charset="-122"/>
                <a:ea typeface="宋体" panose="02010600030101010101" pitchFamily="2" charset="-122"/>
              </a:rPr>
              <a:t>at the hotel</a:t>
            </a:r>
            <a:r>
              <a:rPr lang="zh-CN" altLang="en-US" sz="1815" kern="0" dirty="0" smtClean="0">
                <a:solidFill>
                  <a:srgbClr val="000000"/>
                </a:solidFill>
                <a:latin typeface="Times New Roman" panose="02020603050405020304" pitchFamily="65" charset="-122"/>
                <a:ea typeface="宋体" panose="02010600030101010101" pitchFamily="2" charset="-122"/>
              </a:rPr>
              <a:t> that the coach picks up tourists.</a:t>
            </a:r>
            <a:endParaRPr lang="zh-CN" altLang="en-US" dirty="0"/>
          </a:p>
          <a:p>
            <a:pPr marL="0" indent="0" eaLnBrk="0" latinLnBrk="1" hangingPunct="0">
              <a:lnSpc>
                <a:spcPct val="150000"/>
              </a:lnSpc>
              <a:spcBef>
                <a:spcPts val="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(改为一般疑问句)</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(对画线部分提问)</a:t>
            </a:r>
            <a:endParaRPr lang="zh-CN" altLang="en-US" dirty="0"/>
          </a:p>
        </p:txBody>
      </p:sp>
      <p:pic>
        <p:nvPicPr>
          <p:cNvPr id="3" name="图片 3" descr="textimage59.jpeg"/>
          <p:cNvPicPr>
            <a:picLocks noChangeAspect="1"/>
          </p:cNvPicPr>
          <p:nvPr/>
        </p:nvPicPr>
        <p:blipFill>
          <a:blip r:embed="rId1"/>
          <a:stretch>
            <a:fillRect/>
          </a:stretch>
        </p:blipFill>
        <p:spPr>
          <a:xfrm>
            <a:off x="2890830" y="1920071"/>
            <a:ext cx="609600" cy="409574"/>
          </a:xfrm>
          <a:prstGeom prst="rect">
            <a:avLst/>
          </a:prstGeom>
        </p:spPr>
      </p:pic>
      <p:sp>
        <p:nvSpPr>
          <p:cNvPr id="4" name="矩形 3"/>
          <p:cNvSpPr/>
          <p:nvPr/>
        </p:nvSpPr>
        <p:spPr>
          <a:xfrm>
            <a:off x="1285852" y="2348699"/>
            <a:ext cx="463460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Is it at the hotel that the coach picks up tourists?</a:t>
            </a:r>
            <a:endParaRPr lang="zh-CN" altLang="en-US" dirty="0"/>
          </a:p>
        </p:txBody>
      </p:sp>
      <p:sp>
        <p:nvSpPr>
          <p:cNvPr id="5" name="矩形 4"/>
          <p:cNvSpPr/>
          <p:nvPr/>
        </p:nvSpPr>
        <p:spPr>
          <a:xfrm>
            <a:off x="1285852" y="2777327"/>
            <a:ext cx="421140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Where is it that the coach picks up tourists?</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完全倒装</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Especially amazing is the Incas' dry stone method of building.(教材P26)尤其令人惊</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奇的是印加人的干式石头搭砌的建造方法。</a:t>
            </a:r>
            <a:endParaRPr lang="zh-CN" altLang="en-US" dirty="0"/>
          </a:p>
          <a:p>
            <a:pPr marL="0" indent="0" eaLnBrk="0" latinLnBrk="1" hangingPunct="0">
              <a:lnSpc>
                <a:spcPct val="150000"/>
              </a:lnSpc>
              <a:spcBef>
                <a:spcPts val="140"/>
              </a:spcBef>
              <a:buNone/>
            </a:pPr>
            <a:r>
              <a:rPr lang="zh-CN" altLang="en-US" sz="1445" kern="0" spc="204"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情景导学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Here comes the bus!</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公交车来了!</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There are still plenty of shortcomings in our work.</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我们的工作中还有很多缺点。</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Under the big tree stand some farmers.</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大树下站着一些农民。</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Seated in the front were the guests.</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坐在前排的是客人。</a:t>
            </a:r>
            <a:endParaRPr lang="zh-CN" altLang="en-US" dirty="0"/>
          </a:p>
        </p:txBody>
      </p:sp>
      <p:pic>
        <p:nvPicPr>
          <p:cNvPr id="3" name="图片 3" descr="textimage60.jpeg"/>
          <p:cNvPicPr>
            <a:picLocks noChangeAspect="1"/>
          </p:cNvPicPr>
          <p:nvPr/>
        </p:nvPicPr>
        <p:blipFill>
          <a:blip r:embed="rId1"/>
          <a:stretch>
            <a:fillRect/>
          </a:stretch>
        </p:blipFill>
        <p:spPr>
          <a:xfrm>
            <a:off x="720000" y="2824585"/>
            <a:ext cx="209549" cy="238124"/>
          </a:xfrm>
          <a:prstGeom prst="rect">
            <a:avLst/>
          </a:prstGeom>
        </p:spPr>
      </p:pic>
      <p:grpSp>
        <p:nvGrpSpPr>
          <p:cNvPr id="4" name="组合 3"/>
          <p:cNvGrpSpPr/>
          <p:nvPr/>
        </p:nvGrpSpPr>
        <p:grpSpPr>
          <a:xfrm>
            <a:off x="778376" y="1479301"/>
            <a:ext cx="1579046" cy="369332"/>
            <a:chOff x="635500" y="1705757"/>
            <a:chExt cx="1579046" cy="369332"/>
          </a:xfrm>
        </p:grpSpPr>
        <p:sp>
          <p:nvSpPr>
            <p:cNvPr id="5" name="TextBox 4"/>
            <p:cNvSpPr txBox="1"/>
            <p:nvPr/>
          </p:nvSpPr>
          <p:spPr>
            <a:xfrm>
              <a:off x="1571604" y="1705757"/>
              <a:ext cx="642942" cy="369332"/>
            </a:xfrm>
            <a:prstGeom prst="rect">
              <a:avLst/>
            </a:prstGeom>
            <a:noFill/>
          </p:spPr>
          <p:txBody>
            <a:bodyPr wrap="square" rtlCol="0">
              <a:spAutoFit/>
            </a:bodyPr>
            <a:lstStyle/>
            <a:p>
              <a:r>
                <a:rPr lang="en-US" altLang="zh-CN" dirty="0" smtClean="0">
                  <a:solidFill>
                    <a:schemeClr val="tx2"/>
                  </a:solidFill>
                </a:rPr>
                <a:t>2|</a:t>
              </a:r>
              <a:endParaRPr lang="zh-CN" altLang="en-US" dirty="0">
                <a:solidFill>
                  <a:schemeClr val="tx2"/>
                </a:solidFill>
                <a:latin typeface="Adobe 黑体 Std R" pitchFamily="34" charset="-122"/>
                <a:ea typeface="Adobe 黑体 Std R" pitchFamily="34" charset="-122"/>
              </a:endParaRPr>
            </a:p>
          </p:txBody>
        </p:sp>
        <p:pic>
          <p:nvPicPr>
            <p:cNvPr id="6" name="Picture 3" descr="C:\Users\dell\Desktop\786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500" y="1777765"/>
              <a:ext cx="864096" cy="280402"/>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683398"/>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480" kern="0" spc="471"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归纳拓展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完全倒装是把整个谓语放到主语之前。常使用完全倒装的情况:</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①</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副词there、here和</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副词now、then等放于句首,且主语</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是名词而不是代词时,句子进行完全倒装;</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②there引出完全倒装句,除了最常见的there be 句型以外,there还可以接appear、</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exist、lie、remain、seem to be、stand等,一般译成“有”的含义;</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③为了保持句子平衡或使上下文衔接紧密,表示地点的</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置于</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句首时,句子进行完全倒装;</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④有时为了强调,可将谓语部分的现在分词短语、</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短语置于</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句首,句子进行完全倒装;</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⑤“表语+系动词+主语”也是一种完全倒装的形式</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pic>
        <p:nvPicPr>
          <p:cNvPr id="3" name="图片 3" descr="textimage61.jpeg"/>
          <p:cNvPicPr>
            <a:picLocks noChangeAspect="1"/>
          </p:cNvPicPr>
          <p:nvPr/>
        </p:nvPicPr>
        <p:blipFill>
          <a:blip r:embed="rId1"/>
          <a:stretch>
            <a:fillRect/>
          </a:stretch>
        </p:blipFill>
        <p:spPr>
          <a:xfrm>
            <a:off x="720000" y="1525839"/>
            <a:ext cx="247650" cy="247649"/>
          </a:xfrm>
          <a:prstGeom prst="rect">
            <a:avLst/>
          </a:prstGeom>
        </p:spPr>
      </p:pic>
      <p:sp>
        <p:nvSpPr>
          <p:cNvPr id="4" name="矩形 3"/>
          <p:cNvSpPr/>
          <p:nvPr/>
        </p:nvSpPr>
        <p:spPr>
          <a:xfrm>
            <a:off x="1142976" y="2277261"/>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地点</a:t>
            </a:r>
            <a:endParaRPr lang="zh-CN" altLang="en-US" dirty="0"/>
          </a:p>
        </p:txBody>
      </p:sp>
      <p:sp>
        <p:nvSpPr>
          <p:cNvPr id="5" name="矩形 4"/>
          <p:cNvSpPr/>
          <p:nvPr/>
        </p:nvSpPr>
        <p:spPr>
          <a:xfrm>
            <a:off x="4143372" y="2277261"/>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时间</a:t>
            </a:r>
            <a:endParaRPr lang="zh-CN" altLang="en-US" dirty="0"/>
          </a:p>
        </p:txBody>
      </p:sp>
      <p:sp>
        <p:nvSpPr>
          <p:cNvPr id="6" name="矩形 5"/>
          <p:cNvSpPr/>
          <p:nvPr/>
        </p:nvSpPr>
        <p:spPr>
          <a:xfrm>
            <a:off x="6500826" y="3979631"/>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介词短语</a:t>
            </a:r>
            <a:endParaRPr lang="zh-CN" altLang="en-US" dirty="0"/>
          </a:p>
        </p:txBody>
      </p:sp>
      <p:sp>
        <p:nvSpPr>
          <p:cNvPr id="7" name="矩形 6"/>
          <p:cNvSpPr/>
          <p:nvPr/>
        </p:nvSpPr>
        <p:spPr>
          <a:xfrm>
            <a:off x="6000760" y="4777591"/>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过去分词</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970551"/>
            <a:ext cx="8316000" cy="5141857"/>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kern="0" dirty="0" smtClean="0">
                <a:solidFill>
                  <a:srgbClr val="000000"/>
                </a:solidFill>
                <a:latin typeface="Times New Roman" panose="02020603050405020304" pitchFamily="65" charset="-122"/>
                <a:ea typeface="宋体" panose="02010600030101010101" pitchFamily="2" charset="-122"/>
              </a:rPr>
              <a:t>-1 (2017天津,阅读理解A,</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)Here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(be)four common email acci-</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dents,and how to recover</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a:t>
            </a:r>
            <a:r>
              <a:rPr lang="zh-CN" altLang="en-US" dirty="0" smtClean="0">
                <a:solidFill>
                  <a:srgbClr val="FF0000"/>
                </a:solidFill>
                <a:latin typeface="Times New Roman" panose="02020603050405020304" pitchFamily="18" charset="0"/>
                <a:cs typeface="Times New Roman" panose="02020603050405020304" pitchFamily="18" charset="0"/>
              </a:rPr>
              <a:t>   考查完全倒装。句意：这里有四个常见的电子邮件事故，以及如何恢复。本句为地点副词</a:t>
            </a:r>
            <a:r>
              <a:rPr lang="en-US" altLang="zh-CN" dirty="0" smtClean="0">
                <a:solidFill>
                  <a:srgbClr val="FF0000"/>
                </a:solidFill>
                <a:latin typeface="Times New Roman" panose="02020603050405020304" pitchFamily="18" charset="0"/>
                <a:cs typeface="Times New Roman" panose="02020603050405020304" pitchFamily="18" charset="0"/>
              </a:rPr>
              <a:t>Here</a:t>
            </a:r>
            <a:r>
              <a:rPr lang="zh-CN" altLang="en-US" dirty="0" smtClean="0">
                <a:solidFill>
                  <a:srgbClr val="FF0000"/>
                </a:solidFill>
                <a:latin typeface="Times New Roman" panose="02020603050405020304" pitchFamily="18" charset="0"/>
                <a:cs typeface="Times New Roman" panose="02020603050405020304" pitchFamily="18" charset="0"/>
              </a:rPr>
              <a:t>置于句首引起的完全倒装句，谓语动词</a:t>
            </a:r>
            <a:r>
              <a:rPr lang="en-US" altLang="zh-CN" dirty="0" smtClean="0">
                <a:solidFill>
                  <a:srgbClr val="FF0000"/>
                </a:solidFill>
                <a:latin typeface="Times New Roman" panose="02020603050405020304" pitchFamily="18" charset="0"/>
                <a:cs typeface="Times New Roman" panose="02020603050405020304" pitchFamily="18" charset="0"/>
              </a:rPr>
              <a:t>be</a:t>
            </a:r>
            <a:r>
              <a:rPr lang="zh-CN" altLang="en-US" dirty="0" smtClean="0">
                <a:solidFill>
                  <a:srgbClr val="FF0000"/>
                </a:solidFill>
                <a:latin typeface="Times New Roman" panose="02020603050405020304" pitchFamily="18" charset="0"/>
                <a:cs typeface="Times New Roman" panose="02020603050405020304" pitchFamily="18" charset="0"/>
              </a:rPr>
              <a:t>的单复数要和其后的主语</a:t>
            </a:r>
            <a:r>
              <a:rPr lang="en-US" altLang="zh-CN" dirty="0" smtClean="0">
                <a:solidFill>
                  <a:srgbClr val="FF0000"/>
                </a:solidFill>
                <a:latin typeface="Times New Roman" panose="02020603050405020304" pitchFamily="18" charset="0"/>
                <a:cs typeface="Times New Roman" panose="02020603050405020304" pitchFamily="18" charset="0"/>
              </a:rPr>
              <a:t>four common email accidents</a:t>
            </a:r>
            <a:r>
              <a:rPr lang="zh-CN" altLang="en-US" dirty="0" smtClean="0">
                <a:solidFill>
                  <a:srgbClr val="FF0000"/>
                </a:solidFill>
                <a:latin typeface="Times New Roman" panose="02020603050405020304" pitchFamily="18" charset="0"/>
                <a:cs typeface="Times New Roman" panose="02020603050405020304" pitchFamily="18" charset="0"/>
              </a:rPr>
              <a:t>保持一致，故填</a:t>
            </a:r>
            <a:r>
              <a:rPr lang="en-US" altLang="zh-CN" dirty="0" smtClean="0">
                <a:solidFill>
                  <a:srgbClr val="FF0000"/>
                </a:solidFill>
                <a:latin typeface="Times New Roman" panose="02020603050405020304" pitchFamily="18" charset="0"/>
                <a:cs typeface="Times New Roman" panose="02020603050405020304" pitchFamily="18" charset="0"/>
              </a:rPr>
              <a:t>are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the meeting place of the Yangtze River and the Jialing River</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lie)Chongqing,one of the ten largest cities in China</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考查完全倒装。句意：中国十大城市之一</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重庆坐落于长江和嘉陵江的交汇处。本句为介词短语</a:t>
            </a:r>
            <a:r>
              <a:rPr lang="en-US" altLang="zh-CN" dirty="0" smtClean="0">
                <a:solidFill>
                  <a:srgbClr val="FF0000"/>
                </a:solidFill>
                <a:latin typeface="Times New Roman" panose="02020603050405020304" pitchFamily="18" charset="0"/>
                <a:cs typeface="Times New Roman" panose="02020603050405020304" pitchFamily="18" charset="0"/>
              </a:rPr>
              <a:t>At the meeting place of the Yangtze River and the Jialing River</a:t>
            </a:r>
            <a:r>
              <a:rPr lang="zh-CN" altLang="en-US" dirty="0" smtClean="0">
                <a:solidFill>
                  <a:srgbClr val="FF0000"/>
                </a:solidFill>
                <a:latin typeface="Times New Roman" panose="02020603050405020304" pitchFamily="18" charset="0"/>
                <a:cs typeface="Times New Roman" panose="02020603050405020304" pitchFamily="18" charset="0"/>
              </a:rPr>
              <a:t>置于句首引起的完全倒装句，谓语动词</a:t>
            </a:r>
            <a:r>
              <a:rPr lang="en-US" altLang="zh-CN" dirty="0" smtClean="0">
                <a:solidFill>
                  <a:srgbClr val="FF0000"/>
                </a:solidFill>
                <a:latin typeface="Times New Roman" panose="02020603050405020304" pitchFamily="18" charset="0"/>
                <a:cs typeface="Times New Roman" panose="02020603050405020304" pitchFamily="18" charset="0"/>
              </a:rPr>
              <a:t>lie</a:t>
            </a:r>
            <a:r>
              <a:rPr lang="zh-CN" altLang="en-US" dirty="0" smtClean="0">
                <a:solidFill>
                  <a:srgbClr val="FF0000"/>
                </a:solidFill>
                <a:latin typeface="Times New Roman" panose="02020603050405020304" pitchFamily="18" charset="0"/>
                <a:cs typeface="Times New Roman" panose="02020603050405020304" pitchFamily="18" charset="0"/>
              </a:rPr>
              <a:t>的单复数要和其后的主语</a:t>
            </a:r>
            <a:r>
              <a:rPr lang="en-US" altLang="zh-CN" dirty="0" smtClean="0">
                <a:solidFill>
                  <a:srgbClr val="FF0000"/>
                </a:solidFill>
                <a:latin typeface="Times New Roman" panose="02020603050405020304" pitchFamily="18" charset="0"/>
                <a:cs typeface="Times New Roman" panose="02020603050405020304" pitchFamily="18" charset="0"/>
              </a:rPr>
              <a:t>Chongqing</a:t>
            </a:r>
            <a:r>
              <a:rPr lang="zh-CN" altLang="en-US" dirty="0" smtClean="0">
                <a:solidFill>
                  <a:srgbClr val="FF0000"/>
                </a:solidFill>
                <a:latin typeface="Times New Roman" panose="02020603050405020304" pitchFamily="18" charset="0"/>
                <a:cs typeface="Times New Roman" panose="02020603050405020304" pitchFamily="18" charset="0"/>
              </a:rPr>
              <a:t>保持一致，故填</a:t>
            </a:r>
            <a:r>
              <a:rPr lang="en-US" altLang="zh-CN" dirty="0" smtClean="0">
                <a:solidFill>
                  <a:srgbClr val="FF0000"/>
                </a:solidFill>
                <a:latin typeface="Times New Roman" panose="02020603050405020304" pitchFamily="18" charset="0"/>
                <a:cs typeface="Times New Roman" panose="02020603050405020304" pitchFamily="18" charset="0"/>
              </a:rPr>
              <a:t>lies</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62.jpeg"/>
          <p:cNvPicPr>
            <a:picLocks noChangeAspect="1"/>
          </p:cNvPicPr>
          <p:nvPr/>
        </p:nvPicPr>
        <p:blipFill>
          <a:blip r:embed="rId1"/>
          <a:stretch>
            <a:fillRect/>
          </a:stretch>
        </p:blipFill>
        <p:spPr>
          <a:xfrm>
            <a:off x="3286237" y="1481320"/>
            <a:ext cx="609600" cy="409574"/>
          </a:xfrm>
          <a:prstGeom prst="rect">
            <a:avLst/>
          </a:prstGeom>
        </p:spPr>
      </p:pic>
      <p:pic>
        <p:nvPicPr>
          <p:cNvPr id="4" name="图片 4" descr="textimage63.jpeg"/>
          <p:cNvPicPr>
            <a:picLocks noChangeAspect="1"/>
          </p:cNvPicPr>
          <p:nvPr/>
        </p:nvPicPr>
        <p:blipFill>
          <a:blip r:embed="rId1"/>
          <a:stretch>
            <a:fillRect/>
          </a:stretch>
        </p:blipFill>
        <p:spPr>
          <a:xfrm>
            <a:off x="1161450" y="3582199"/>
            <a:ext cx="609600" cy="409574"/>
          </a:xfrm>
          <a:prstGeom prst="rect">
            <a:avLst/>
          </a:prstGeom>
        </p:spPr>
      </p:pic>
      <p:sp>
        <p:nvSpPr>
          <p:cNvPr id="7" name="矩形 6"/>
          <p:cNvSpPr/>
          <p:nvPr/>
        </p:nvSpPr>
        <p:spPr>
          <a:xfrm>
            <a:off x="4786314" y="1348567"/>
            <a:ext cx="466794"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are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7924385" y="3491707"/>
            <a:ext cx="505267"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lies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984617"/>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将下列句子改为完全倒装句</a:t>
            </a:r>
            <a:endParaRPr lang="zh-CN" altLang="en-US" sz="2000" dirty="0" smtClean="0"/>
          </a:p>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2-3 (2016</a:t>
            </a:r>
            <a:r>
              <a:rPr lang="zh-CN" altLang="en-US" sz="1815" kern="0" dirty="0" smtClean="0">
                <a:solidFill>
                  <a:srgbClr val="000000"/>
                </a:solidFill>
                <a:latin typeface="Times New Roman" panose="02020603050405020304" pitchFamily="65" charset="-122"/>
                <a:ea typeface="宋体" panose="02010600030101010101" pitchFamily="2" charset="-122"/>
              </a:rPr>
              <a:t>课标全国</a:t>
            </a:r>
            <a:r>
              <a:rPr lang="en-US" altLang="zh-CN" sz="1815" kern="0" dirty="0" smtClean="0">
                <a:solidFill>
                  <a:srgbClr val="000000"/>
                </a:solidFill>
                <a:latin typeface="Times New Roman" panose="02020603050405020304" pitchFamily="65" charset="-122"/>
                <a:ea typeface="宋体" panose="02010600030101010101" pitchFamily="2" charset="-122"/>
              </a:rPr>
              <a:t>Ⅰ,</a:t>
            </a:r>
            <a:r>
              <a:rPr lang="zh-CN" altLang="en-US" sz="1815" kern="0" dirty="0" smtClean="0">
                <a:solidFill>
                  <a:srgbClr val="000000"/>
                </a:solidFill>
                <a:latin typeface="Times New Roman" panose="02020603050405020304" pitchFamily="65" charset="-122"/>
                <a:ea typeface="宋体" panose="02010600030101010101" pitchFamily="2" charset="-122"/>
              </a:rPr>
              <a:t>阅读理解</a:t>
            </a:r>
            <a:r>
              <a:rPr lang="en-US" altLang="zh-CN" sz="1815" kern="0" dirty="0" smtClean="0">
                <a:solidFill>
                  <a:srgbClr val="000000"/>
                </a:solidFill>
                <a:latin typeface="Times New Roman" panose="02020603050405020304" pitchFamily="65" charset="-122"/>
                <a:ea typeface="宋体" panose="02010600030101010101" pitchFamily="2" charset="-122"/>
              </a:rPr>
              <a:t>C</a:t>
            </a:r>
            <a:r>
              <a:rPr lang="zh-CN" altLang="en-US" sz="1815" kern="0" dirty="0" smtClean="0">
                <a:solidFill>
                  <a:srgbClr val="000000"/>
                </a:solidFill>
                <a:latin typeface="Times New Roman" panose="02020603050405020304" pitchFamily="65" charset="-122"/>
                <a:ea typeface="宋体" panose="02010600030101010101" pitchFamily="2" charset="-122"/>
              </a:rPr>
              <a:t>改编</a:t>
            </a:r>
            <a:r>
              <a:rPr lang="en-US" altLang="zh-CN" sz="1815" kern="0" dirty="0" smtClean="0">
                <a:solidFill>
                  <a:srgbClr val="000000"/>
                </a:solidFill>
                <a:latin typeface="Times New Roman" panose="02020603050405020304" pitchFamily="65" charset="-122"/>
                <a:ea typeface="宋体" panose="02010600030101010101" pitchFamily="2" charset="-122"/>
              </a:rPr>
              <a:t>,</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)Some stem cells that are urgently </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needed for a patient are in this box.</a:t>
            </a:r>
            <a:endParaRPr lang="en-US" altLang="zh-CN" sz="2000" dirty="0" smtClean="0"/>
          </a:p>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→In this box</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that are urgently </a:t>
            </a:r>
            <a:r>
              <a:rPr lang="en-US" altLang="zh-CN" sz="1815" kern="0" dirty="0" smtClean="0">
                <a:solidFill>
                  <a:srgbClr val="000000"/>
                </a:solidFill>
                <a:latin typeface="Times New Roman" panose="02020603050405020304" pitchFamily="65" charset="-122"/>
                <a:ea typeface="宋体" panose="02010600030101010101" pitchFamily="2" charset="-122"/>
              </a:rPr>
              <a:t>needed </a:t>
            </a:r>
            <a:r>
              <a:rPr lang="en-US" altLang="zh-CN" sz="1815" kern="0" dirty="0" smtClean="0">
                <a:solidFill>
                  <a:srgbClr val="000000"/>
                </a:solidFill>
                <a:latin typeface="Times New Roman" panose="02020603050405020304" pitchFamily="65" charset="-122"/>
                <a:ea typeface="宋体" panose="02010600030101010101" pitchFamily="2" charset="-122"/>
              </a:rPr>
              <a:t>for a patient.</a:t>
            </a:r>
            <a:endParaRPr lang="en-US" altLang="zh-CN" sz="2000" dirty="0" smtClean="0"/>
          </a:p>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2-4 (</a:t>
            </a:r>
            <a:r>
              <a:rPr lang="en-US" altLang="zh-CN" sz="2035" kern="0" spc="2766" dirty="0" smtClean="0">
                <a:solidFill>
                  <a:srgbClr val="000000"/>
                </a:solidFill>
                <a:latin typeface="Times New Roman" panose="02020603050405020304" pitchFamily="65" charset="-122"/>
                <a:ea typeface="宋体" panose="02010600030101010101" pitchFamily="2" charset="-122"/>
              </a:rPr>
              <a:t> </a:t>
            </a:r>
            <a:r>
              <a:rPr lang="en-US" altLang="zh-CN" sz="1815" kern="0" dirty="0" smtClean="0">
                <a:solidFill>
                  <a:srgbClr val="000000"/>
                </a:solidFill>
                <a:latin typeface="Times New Roman" panose="02020603050405020304" pitchFamily="65" charset="-122"/>
                <a:ea typeface="宋体" panose="02010600030101010101" pitchFamily="2" charset="-122"/>
              </a:rPr>
              <a:t>)The teacher's sweet voice came into the complete silence of the waiting </a:t>
            </a:r>
            <a:endParaRPr lang="en-US" altLang="zh-CN" sz="2000" dirty="0" smtClean="0"/>
          </a:p>
          <a:p>
            <a:pPr eaLnBrk="0" latinLnBrk="1" hangingPunct="0">
              <a:lnSpc>
                <a:spcPct val="150000"/>
              </a:lnSpc>
            </a:pPr>
            <a:r>
              <a:rPr lang="en-US" altLang="zh-CN" sz="1815" kern="0" dirty="0" smtClean="0">
                <a:solidFill>
                  <a:srgbClr val="000000"/>
                </a:solidFill>
                <a:latin typeface="Times New Roman" panose="02020603050405020304" pitchFamily="65" charset="-122"/>
                <a:ea typeface="宋体" panose="02010600030101010101" pitchFamily="2" charset="-122"/>
              </a:rPr>
              <a:t>class.</a:t>
            </a:r>
            <a:endParaRPr lang="en-US" altLang="zh-CN" sz="2000" dirty="0" smtClean="0"/>
          </a:p>
          <a:p>
            <a:pPr eaLnBrk="0" latinLnBrk="1" hangingPunct="0">
              <a:lnSpc>
                <a:spcPct val="150000"/>
              </a:lnSpc>
              <a:spcBef>
                <a:spcPts val="140"/>
              </a:spcBef>
            </a:pPr>
            <a:r>
              <a:rPr lang="en-US" altLang="zh-CN" sz="1815" kern="0" dirty="0" smtClean="0">
                <a:solidFill>
                  <a:srgbClr val="000000"/>
                </a:solidFill>
                <a:latin typeface="Times New Roman" panose="02020603050405020304" pitchFamily="65" charset="-122"/>
                <a:ea typeface="宋体" panose="02010600030101010101" pitchFamily="2" charset="-122"/>
              </a:rPr>
              <a:t>→Into the complete silence of the waiting class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2-5 (</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)My tips for you are here.</a:t>
            </a:r>
            <a:endParaRPr lang="zh-CN" altLang="en-US" dirty="0"/>
          </a:p>
          <a:p>
            <a:pPr marL="0" indent="0" eaLnBrk="0" latinLnBrk="1" hangingPunct="0">
              <a:lnSpc>
                <a:spcPct val="150000"/>
              </a:lnSpc>
              <a:spcBef>
                <a:spcPts val="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→Here</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for you.</a:t>
            </a:r>
            <a:endParaRPr lang="zh-CN" altLang="en-US" dirty="0"/>
          </a:p>
        </p:txBody>
      </p:sp>
      <p:pic>
        <p:nvPicPr>
          <p:cNvPr id="3" name="图片 3" descr="textimage66.jpeg"/>
          <p:cNvPicPr>
            <a:picLocks noChangeAspect="1"/>
          </p:cNvPicPr>
          <p:nvPr/>
        </p:nvPicPr>
        <p:blipFill>
          <a:blip r:embed="rId1"/>
          <a:stretch>
            <a:fillRect/>
          </a:stretch>
        </p:blipFill>
        <p:spPr>
          <a:xfrm>
            <a:off x="1176318" y="4563277"/>
            <a:ext cx="609600" cy="409575"/>
          </a:xfrm>
          <a:prstGeom prst="rect">
            <a:avLst/>
          </a:prstGeom>
        </p:spPr>
      </p:pic>
      <p:pic>
        <p:nvPicPr>
          <p:cNvPr id="4" name="图片 5" descr="textimage64.jpeg"/>
          <p:cNvPicPr>
            <a:picLocks noChangeAspect="1"/>
          </p:cNvPicPr>
          <p:nvPr/>
        </p:nvPicPr>
        <p:blipFill>
          <a:blip r:embed="rId1"/>
          <a:stretch>
            <a:fillRect/>
          </a:stretch>
        </p:blipFill>
        <p:spPr>
          <a:xfrm>
            <a:off x="4407051" y="1920071"/>
            <a:ext cx="609599" cy="409574"/>
          </a:xfrm>
          <a:prstGeom prst="rect">
            <a:avLst/>
          </a:prstGeom>
        </p:spPr>
      </p:pic>
      <p:pic>
        <p:nvPicPr>
          <p:cNvPr id="5" name="图片 6" descr="textimage65.jpeg"/>
          <p:cNvPicPr>
            <a:picLocks noChangeAspect="1"/>
          </p:cNvPicPr>
          <p:nvPr/>
        </p:nvPicPr>
        <p:blipFill>
          <a:blip r:embed="rId1"/>
          <a:stretch>
            <a:fillRect/>
          </a:stretch>
        </p:blipFill>
        <p:spPr>
          <a:xfrm>
            <a:off x="1142976" y="3225009"/>
            <a:ext cx="609600" cy="409574"/>
          </a:xfrm>
          <a:prstGeom prst="rect">
            <a:avLst/>
          </a:prstGeom>
        </p:spPr>
      </p:pic>
      <p:sp>
        <p:nvSpPr>
          <p:cNvPr id="6" name="矩形 5"/>
          <p:cNvSpPr/>
          <p:nvPr/>
        </p:nvSpPr>
        <p:spPr>
          <a:xfrm>
            <a:off x="2000232" y="2698124"/>
            <a:ext cx="1986441"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are some stem cells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5206181" y="3991773"/>
            <a:ext cx="3009157"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came the teacher's sweet voice</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
        <p:nvSpPr>
          <p:cNvPr id="8" name="矩形 7"/>
          <p:cNvSpPr/>
          <p:nvPr/>
        </p:nvSpPr>
        <p:spPr>
          <a:xfrm>
            <a:off x="1500166" y="4849029"/>
            <a:ext cx="1210588" cy="507831"/>
          </a:xfrm>
          <a:prstGeom prst="rect">
            <a:avLst/>
          </a:prstGeom>
        </p:spPr>
        <p:txBody>
          <a:bodyPr wrap="none">
            <a:spAutoFit/>
          </a:bodyPr>
          <a:lstStyle/>
          <a:p>
            <a:pPr eaLnBrk="0" latinLnBrk="1" hangingPunct="0">
              <a:lnSpc>
                <a:spcPct val="150000"/>
              </a:lnSpc>
              <a:spcBef>
                <a:spcPts val="145"/>
              </a:spcBef>
            </a:pPr>
            <a:r>
              <a:rPr lang="en-US" altLang="zh-CN" dirty="0" smtClean="0">
                <a:solidFill>
                  <a:srgbClr val="FF0000"/>
                </a:solidFill>
                <a:latin typeface="Times New Roman" panose="02020603050405020304" pitchFamily="18" charset="0"/>
                <a:cs typeface="Times New Roman" panose="02020603050405020304" pitchFamily="18" charset="0"/>
              </a:rPr>
              <a:t>are my tips</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166286"/>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.令人惊奇的;令人惊喜的→</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.惊奇的;惊喜的→</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.使惊讶→</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.惊奇;惊诧</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.安排;筹备→</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a:t>
            </a:r>
            <a:r>
              <a:rPr lang="zh-CN" altLang="en-US" sz="1815" kern="0" dirty="0" smtClean="0">
                <a:solidFill>
                  <a:srgbClr val="000000"/>
                </a:solidFill>
                <a:latin typeface="Times New Roman" panose="02020603050405020304" pitchFamily="65" charset="-122"/>
                <a:ea typeface="宋体" panose="02010600030101010101" pitchFamily="2" charset="-122"/>
              </a:rPr>
              <a:t>.安排</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.极其;非常→</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.极端的,极度的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.狭窄的 </a:t>
            </a:r>
            <a:r>
              <a:rPr lang="zh-CN" altLang="en-US" sz="1815" i="1" kern="0" dirty="0" smtClean="0">
                <a:solidFill>
                  <a:srgbClr val="000000"/>
                </a:solidFill>
                <a:latin typeface="Times New Roman" panose="02020603050405020304" pitchFamily="65" charset="-122"/>
                <a:ea typeface="宋体" panose="02010600030101010101" pitchFamily="2" charset="-122"/>
              </a:rPr>
              <a:t>vi</a:t>
            </a:r>
            <a:r>
              <a:rPr lang="zh-CN" altLang="en-US" sz="1815" kern="0" dirty="0" smtClean="0">
                <a:solidFill>
                  <a:srgbClr val="000000"/>
                </a:solidFill>
                <a:latin typeface="Times New Roman" panose="02020603050405020304" pitchFamily="65" charset="-122"/>
                <a:ea typeface="宋体" panose="02010600030101010101" pitchFamily="2" charset="-122"/>
              </a:rPr>
              <a:t>.&amp;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.(使)变窄→</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adv</a:t>
            </a:r>
            <a:r>
              <a:rPr lang="zh-CN" altLang="en-US" sz="1815" kern="0" dirty="0" smtClean="0">
                <a:solidFill>
                  <a:srgbClr val="000000"/>
                </a:solidFill>
                <a:latin typeface="Times New Roman" panose="02020603050405020304" pitchFamily="65" charset="-122"/>
                <a:ea typeface="宋体" panose="02010600030101010101" pitchFamily="2" charset="-122"/>
              </a:rPr>
              <a:t>.狭隘地;勉强地</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.强有力的;有权势的;有影响力的→</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.力量,能力→</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.无能为力的;无权的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.皇帝→</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.帝国</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.辨别出;承认;认可→</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.承认;认出</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vt</a:t>
            </a:r>
            <a:r>
              <a:rPr lang="zh-CN" altLang="en-US" sz="1815" kern="0" dirty="0" smtClean="0">
                <a:solidFill>
                  <a:srgbClr val="000000"/>
                </a:solidFill>
                <a:latin typeface="Times New Roman" panose="02020603050405020304" pitchFamily="65" charset="-122"/>
                <a:ea typeface="宋体" panose="02010600030101010101" pitchFamily="2" charset="-122"/>
              </a:rPr>
              <a:t>.钦佩;赞赏→</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.钦佩;赞赏</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.建筑设计师→</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.建筑设计;建筑学</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adj</a:t>
            </a:r>
            <a:r>
              <a:rPr lang="zh-CN" altLang="en-US" sz="1815" kern="0" dirty="0" smtClean="0">
                <a:solidFill>
                  <a:srgbClr val="000000"/>
                </a:solidFill>
                <a:latin typeface="Times New Roman" panose="02020603050405020304" pitchFamily="65" charset="-122"/>
                <a:ea typeface="宋体" panose="02010600030101010101" pitchFamily="2" charset="-122"/>
              </a:rPr>
              <a:t>.经济(上)的;经济学的→</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r>
              <a:rPr lang="zh-CN" altLang="en-US" sz="1815" i="1" kern="0" dirty="0" smtClean="0">
                <a:solidFill>
                  <a:srgbClr val="000000"/>
                </a:solidFill>
                <a:latin typeface="Times New Roman" panose="02020603050405020304" pitchFamily="65" charset="-122"/>
                <a:ea typeface="宋体" panose="02010600030101010101" pitchFamily="2" charset="-122"/>
              </a:rPr>
              <a:t>n</a:t>
            </a:r>
            <a:r>
              <a:rPr lang="zh-CN" altLang="en-US" sz="1815" kern="0" dirty="0" smtClean="0">
                <a:solidFill>
                  <a:srgbClr val="000000"/>
                </a:solidFill>
                <a:latin typeface="Times New Roman" panose="02020603050405020304" pitchFamily="65" charset="-122"/>
                <a:ea typeface="宋体" panose="02010600030101010101" pitchFamily="2" charset="-122"/>
              </a:rPr>
              <a:t>.经济;节约</a:t>
            </a:r>
            <a:endParaRPr lang="zh-CN" altLang="en-US" dirty="0"/>
          </a:p>
        </p:txBody>
      </p:sp>
      <p:sp>
        <p:nvSpPr>
          <p:cNvPr id="3" name="矩形 2"/>
          <p:cNvSpPr/>
          <p:nvPr/>
        </p:nvSpPr>
        <p:spPr>
          <a:xfrm>
            <a:off x="1000100" y="1420005"/>
            <a:ext cx="96693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amazing</a:t>
            </a:r>
            <a:endParaRPr lang="zh-CN" altLang="en-US" dirty="0"/>
          </a:p>
        </p:txBody>
      </p:sp>
      <p:sp>
        <p:nvSpPr>
          <p:cNvPr id="4" name="矩形 3"/>
          <p:cNvSpPr/>
          <p:nvPr/>
        </p:nvSpPr>
        <p:spPr>
          <a:xfrm>
            <a:off x="5143504" y="1420005"/>
            <a:ext cx="88998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amazed</a:t>
            </a:r>
            <a:endParaRPr lang="zh-CN" altLang="en-US" dirty="0"/>
          </a:p>
        </p:txBody>
      </p:sp>
      <p:sp>
        <p:nvSpPr>
          <p:cNvPr id="5" name="矩形 4"/>
          <p:cNvSpPr/>
          <p:nvPr/>
        </p:nvSpPr>
        <p:spPr>
          <a:xfrm>
            <a:off x="928662" y="1848633"/>
            <a:ext cx="77457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amaze</a:t>
            </a:r>
            <a:endParaRPr lang="zh-CN" altLang="en-US" dirty="0"/>
          </a:p>
        </p:txBody>
      </p:sp>
      <p:sp>
        <p:nvSpPr>
          <p:cNvPr id="6" name="矩形 5"/>
          <p:cNvSpPr/>
          <p:nvPr/>
        </p:nvSpPr>
        <p:spPr>
          <a:xfrm>
            <a:off x="3071802" y="1848633"/>
            <a:ext cx="123623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amazement</a:t>
            </a:r>
            <a:endParaRPr lang="zh-CN" altLang="en-US" dirty="0"/>
          </a:p>
        </p:txBody>
      </p:sp>
      <p:sp>
        <p:nvSpPr>
          <p:cNvPr id="7" name="矩形 6"/>
          <p:cNvSpPr/>
          <p:nvPr/>
        </p:nvSpPr>
        <p:spPr>
          <a:xfrm>
            <a:off x="947156" y="2277261"/>
            <a:ext cx="133882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arrangement</a:t>
            </a:r>
            <a:endParaRPr lang="zh-CN" altLang="en-US" dirty="0"/>
          </a:p>
        </p:txBody>
      </p:sp>
      <p:sp>
        <p:nvSpPr>
          <p:cNvPr id="8" name="矩形 7"/>
          <p:cNvSpPr/>
          <p:nvPr/>
        </p:nvSpPr>
        <p:spPr>
          <a:xfrm>
            <a:off x="3929058" y="2277261"/>
            <a:ext cx="87716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arrange</a:t>
            </a:r>
            <a:endParaRPr lang="zh-CN" altLang="en-US" dirty="0"/>
          </a:p>
        </p:txBody>
      </p:sp>
      <p:sp>
        <p:nvSpPr>
          <p:cNvPr id="9" name="矩形 8"/>
          <p:cNvSpPr/>
          <p:nvPr/>
        </p:nvSpPr>
        <p:spPr>
          <a:xfrm>
            <a:off x="928662" y="2705889"/>
            <a:ext cx="110799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extremely</a:t>
            </a:r>
            <a:endParaRPr lang="zh-CN" altLang="en-US" dirty="0"/>
          </a:p>
        </p:txBody>
      </p:sp>
      <p:sp>
        <p:nvSpPr>
          <p:cNvPr id="10" name="矩形 9"/>
          <p:cNvSpPr/>
          <p:nvPr/>
        </p:nvSpPr>
        <p:spPr>
          <a:xfrm>
            <a:off x="3786182" y="2705889"/>
            <a:ext cx="92845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extreme</a:t>
            </a:r>
            <a:endParaRPr lang="zh-CN" altLang="en-US" dirty="0"/>
          </a:p>
        </p:txBody>
      </p:sp>
      <p:sp>
        <p:nvSpPr>
          <p:cNvPr id="11" name="矩形 10"/>
          <p:cNvSpPr/>
          <p:nvPr/>
        </p:nvSpPr>
        <p:spPr>
          <a:xfrm>
            <a:off x="1071538" y="3134517"/>
            <a:ext cx="83869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narrow</a:t>
            </a:r>
            <a:endParaRPr lang="zh-CN" altLang="en-US" dirty="0"/>
          </a:p>
        </p:txBody>
      </p:sp>
      <p:sp>
        <p:nvSpPr>
          <p:cNvPr id="12" name="矩形 11"/>
          <p:cNvSpPr/>
          <p:nvPr/>
        </p:nvSpPr>
        <p:spPr>
          <a:xfrm>
            <a:off x="5000628" y="3134517"/>
            <a:ext cx="101822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narrowly</a:t>
            </a:r>
            <a:endParaRPr lang="zh-CN" altLang="en-US" dirty="0"/>
          </a:p>
        </p:txBody>
      </p:sp>
      <p:sp>
        <p:nvSpPr>
          <p:cNvPr id="13" name="矩形 12"/>
          <p:cNvSpPr/>
          <p:nvPr/>
        </p:nvSpPr>
        <p:spPr>
          <a:xfrm>
            <a:off x="1000100" y="3563145"/>
            <a:ext cx="101822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powerful</a:t>
            </a:r>
            <a:endParaRPr lang="zh-CN" altLang="en-US" dirty="0"/>
          </a:p>
        </p:txBody>
      </p:sp>
      <p:sp>
        <p:nvSpPr>
          <p:cNvPr id="14" name="矩形 13"/>
          <p:cNvSpPr/>
          <p:nvPr/>
        </p:nvSpPr>
        <p:spPr>
          <a:xfrm>
            <a:off x="6000760" y="3563145"/>
            <a:ext cx="76174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power</a:t>
            </a:r>
            <a:endParaRPr lang="zh-CN" altLang="en-US" dirty="0"/>
          </a:p>
        </p:txBody>
      </p:sp>
      <p:sp>
        <p:nvSpPr>
          <p:cNvPr id="15" name="矩形 14"/>
          <p:cNvSpPr/>
          <p:nvPr/>
        </p:nvSpPr>
        <p:spPr>
          <a:xfrm>
            <a:off x="785786" y="3991773"/>
            <a:ext cx="110799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powerless</a:t>
            </a:r>
            <a:endParaRPr lang="zh-CN" altLang="en-US" dirty="0"/>
          </a:p>
        </p:txBody>
      </p:sp>
      <p:sp>
        <p:nvSpPr>
          <p:cNvPr id="16" name="矩形 15"/>
          <p:cNvSpPr/>
          <p:nvPr/>
        </p:nvSpPr>
        <p:spPr>
          <a:xfrm>
            <a:off x="1000100" y="4420401"/>
            <a:ext cx="95410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emperor</a:t>
            </a:r>
            <a:endParaRPr lang="zh-CN" altLang="en-US" dirty="0"/>
          </a:p>
        </p:txBody>
      </p:sp>
      <p:sp>
        <p:nvSpPr>
          <p:cNvPr id="17" name="矩形 16"/>
          <p:cNvSpPr/>
          <p:nvPr/>
        </p:nvSpPr>
        <p:spPr>
          <a:xfrm>
            <a:off x="3143240" y="4420401"/>
            <a:ext cx="82586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empire</a:t>
            </a:r>
            <a:endParaRPr lang="zh-CN" altLang="en-US" dirty="0"/>
          </a:p>
        </p:txBody>
      </p:sp>
      <p:sp>
        <p:nvSpPr>
          <p:cNvPr id="18" name="矩形 17"/>
          <p:cNvSpPr/>
          <p:nvPr/>
        </p:nvSpPr>
        <p:spPr>
          <a:xfrm>
            <a:off x="928662" y="4849029"/>
            <a:ext cx="1069524" cy="369332"/>
          </a:xfrm>
          <a:prstGeom prst="rect">
            <a:avLst/>
          </a:prstGeom>
        </p:spPr>
        <p:txBody>
          <a:bodyPr wrap="none">
            <a:spAutoFit/>
          </a:bodyPr>
          <a:lstStyle/>
          <a:p>
            <a:r>
              <a:rPr lang="en-US" altLang="zh-CN" dirty="0" err="1" smtClean="0">
                <a:solidFill>
                  <a:srgbClr val="FF0000"/>
                </a:solidFill>
                <a:latin typeface="Times New Roman" panose="02020603050405020304" pitchFamily="18" charset="0"/>
                <a:cs typeface="Times New Roman" panose="02020603050405020304" pitchFamily="18" charset="0"/>
              </a:rPr>
              <a:t>recognise</a:t>
            </a:r>
            <a:endParaRPr lang="zh-CN" altLang="en-US" dirty="0"/>
          </a:p>
        </p:txBody>
      </p:sp>
      <p:sp>
        <p:nvSpPr>
          <p:cNvPr id="19" name="矩形 18"/>
          <p:cNvSpPr/>
          <p:nvPr/>
        </p:nvSpPr>
        <p:spPr>
          <a:xfrm>
            <a:off x="4286248" y="4849029"/>
            <a:ext cx="123623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recognition</a:t>
            </a:r>
            <a:endParaRPr lang="zh-CN" altLang="en-US" dirty="0"/>
          </a:p>
        </p:txBody>
      </p:sp>
      <p:sp>
        <p:nvSpPr>
          <p:cNvPr id="20" name="矩形 19"/>
          <p:cNvSpPr/>
          <p:nvPr/>
        </p:nvSpPr>
        <p:spPr>
          <a:xfrm>
            <a:off x="1071538" y="5277657"/>
            <a:ext cx="82586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admire</a:t>
            </a:r>
            <a:endParaRPr lang="zh-CN" altLang="en-US" dirty="0"/>
          </a:p>
        </p:txBody>
      </p:sp>
      <p:sp>
        <p:nvSpPr>
          <p:cNvPr id="21" name="矩形 20"/>
          <p:cNvSpPr/>
          <p:nvPr/>
        </p:nvSpPr>
        <p:spPr>
          <a:xfrm>
            <a:off x="3500430" y="5277657"/>
            <a:ext cx="118494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admiration</a:t>
            </a:r>
            <a:endParaRPr lang="zh-CN" altLang="en-US" dirty="0"/>
          </a:p>
        </p:txBody>
      </p:sp>
      <p:sp>
        <p:nvSpPr>
          <p:cNvPr id="22" name="矩形 21"/>
          <p:cNvSpPr/>
          <p:nvPr/>
        </p:nvSpPr>
        <p:spPr>
          <a:xfrm>
            <a:off x="1091915" y="5706285"/>
            <a:ext cx="97975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architect</a:t>
            </a:r>
            <a:endParaRPr lang="zh-CN" altLang="en-US" dirty="0"/>
          </a:p>
        </p:txBody>
      </p:sp>
      <p:sp>
        <p:nvSpPr>
          <p:cNvPr id="23" name="矩形 22"/>
          <p:cNvSpPr/>
          <p:nvPr/>
        </p:nvSpPr>
        <p:spPr>
          <a:xfrm>
            <a:off x="3714744" y="5706285"/>
            <a:ext cx="127470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architecture</a:t>
            </a:r>
            <a:endParaRPr lang="zh-CN" altLang="en-US" dirty="0"/>
          </a:p>
        </p:txBody>
      </p:sp>
      <p:sp>
        <p:nvSpPr>
          <p:cNvPr id="24" name="矩形 23"/>
          <p:cNvSpPr/>
          <p:nvPr/>
        </p:nvSpPr>
        <p:spPr>
          <a:xfrm>
            <a:off x="1071538" y="6134913"/>
            <a:ext cx="108234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economic</a:t>
            </a:r>
            <a:endParaRPr lang="zh-CN" altLang="en-US" dirty="0"/>
          </a:p>
        </p:txBody>
      </p:sp>
      <p:sp>
        <p:nvSpPr>
          <p:cNvPr id="25" name="矩形 24"/>
          <p:cNvSpPr/>
          <p:nvPr/>
        </p:nvSpPr>
        <p:spPr>
          <a:xfrm>
            <a:off x="4929190" y="6134913"/>
            <a:ext cx="103105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economy</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anim calcmode="lin" valueType="num">
                                      <p:cBhvr additive="base">
                                        <p:cTn id="79" dur="500" fill="hold"/>
                                        <p:tgtEl>
                                          <p:spTgt spid="15"/>
                                        </p:tgtEl>
                                        <p:attrNameLst>
                                          <p:attrName>ppt_x</p:attrName>
                                        </p:attrNameLst>
                                      </p:cBhvr>
                                      <p:tavLst>
                                        <p:tav tm="0">
                                          <p:val>
                                            <p:strVal val="#ppt_x"/>
                                          </p:val>
                                        </p:tav>
                                        <p:tav tm="100000">
                                          <p:val>
                                            <p:strVal val="#ppt_x"/>
                                          </p:val>
                                        </p:tav>
                                      </p:tavLst>
                                    </p:anim>
                                    <p:anim calcmode="lin" valueType="num">
                                      <p:cBhvr additive="base">
                                        <p:cTn id="8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6"/>
                                        </p:tgtEl>
                                        <p:attrNameLst>
                                          <p:attrName>style.visibility</p:attrName>
                                        </p:attrNameLst>
                                      </p:cBhvr>
                                      <p:to>
                                        <p:strVal val="visible"/>
                                      </p:to>
                                    </p:set>
                                    <p:anim calcmode="lin" valueType="num">
                                      <p:cBhvr additive="base">
                                        <p:cTn id="85" dur="500" fill="hold"/>
                                        <p:tgtEl>
                                          <p:spTgt spid="16"/>
                                        </p:tgtEl>
                                        <p:attrNameLst>
                                          <p:attrName>ppt_x</p:attrName>
                                        </p:attrNameLst>
                                      </p:cBhvr>
                                      <p:tavLst>
                                        <p:tav tm="0">
                                          <p:val>
                                            <p:strVal val="#ppt_x"/>
                                          </p:val>
                                        </p:tav>
                                        <p:tav tm="100000">
                                          <p:val>
                                            <p:strVal val="#ppt_x"/>
                                          </p:val>
                                        </p:tav>
                                      </p:tavLst>
                                    </p:anim>
                                    <p:anim calcmode="lin" valueType="num">
                                      <p:cBhvr additive="base">
                                        <p:cTn id="8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7"/>
                                        </p:tgtEl>
                                        <p:attrNameLst>
                                          <p:attrName>style.visibility</p:attrName>
                                        </p:attrNameLst>
                                      </p:cBhvr>
                                      <p:to>
                                        <p:strVal val="visible"/>
                                      </p:to>
                                    </p:set>
                                    <p:anim calcmode="lin" valueType="num">
                                      <p:cBhvr additive="base">
                                        <p:cTn id="91" dur="500" fill="hold"/>
                                        <p:tgtEl>
                                          <p:spTgt spid="17"/>
                                        </p:tgtEl>
                                        <p:attrNameLst>
                                          <p:attrName>ppt_x</p:attrName>
                                        </p:attrNameLst>
                                      </p:cBhvr>
                                      <p:tavLst>
                                        <p:tav tm="0">
                                          <p:val>
                                            <p:strVal val="#ppt_x"/>
                                          </p:val>
                                        </p:tav>
                                        <p:tav tm="100000">
                                          <p:val>
                                            <p:strVal val="#ppt_x"/>
                                          </p:val>
                                        </p:tav>
                                      </p:tavLst>
                                    </p:anim>
                                    <p:anim calcmode="lin" valueType="num">
                                      <p:cBhvr additive="base">
                                        <p:cTn id="9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8"/>
                                        </p:tgtEl>
                                        <p:attrNameLst>
                                          <p:attrName>style.visibility</p:attrName>
                                        </p:attrNameLst>
                                      </p:cBhvr>
                                      <p:to>
                                        <p:strVal val="visible"/>
                                      </p:to>
                                    </p:set>
                                    <p:anim calcmode="lin" valueType="num">
                                      <p:cBhvr additive="base">
                                        <p:cTn id="97" dur="500" fill="hold"/>
                                        <p:tgtEl>
                                          <p:spTgt spid="18"/>
                                        </p:tgtEl>
                                        <p:attrNameLst>
                                          <p:attrName>ppt_x</p:attrName>
                                        </p:attrNameLst>
                                      </p:cBhvr>
                                      <p:tavLst>
                                        <p:tav tm="0">
                                          <p:val>
                                            <p:strVal val="#ppt_x"/>
                                          </p:val>
                                        </p:tav>
                                        <p:tav tm="100000">
                                          <p:val>
                                            <p:strVal val="#ppt_x"/>
                                          </p:val>
                                        </p:tav>
                                      </p:tavLst>
                                    </p:anim>
                                    <p:anim calcmode="lin" valueType="num">
                                      <p:cBhvr additive="base">
                                        <p:cTn id="9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9"/>
                                        </p:tgtEl>
                                        <p:attrNameLst>
                                          <p:attrName>style.visibility</p:attrName>
                                        </p:attrNameLst>
                                      </p:cBhvr>
                                      <p:to>
                                        <p:strVal val="visible"/>
                                      </p:to>
                                    </p:set>
                                    <p:anim calcmode="lin" valueType="num">
                                      <p:cBhvr additive="base">
                                        <p:cTn id="103" dur="500" fill="hold"/>
                                        <p:tgtEl>
                                          <p:spTgt spid="19"/>
                                        </p:tgtEl>
                                        <p:attrNameLst>
                                          <p:attrName>ppt_x</p:attrName>
                                        </p:attrNameLst>
                                      </p:cBhvr>
                                      <p:tavLst>
                                        <p:tav tm="0">
                                          <p:val>
                                            <p:strVal val="#ppt_x"/>
                                          </p:val>
                                        </p:tav>
                                        <p:tav tm="100000">
                                          <p:val>
                                            <p:strVal val="#ppt_x"/>
                                          </p:val>
                                        </p:tav>
                                      </p:tavLst>
                                    </p:anim>
                                    <p:anim calcmode="lin" valueType="num">
                                      <p:cBhvr additive="base">
                                        <p:cTn id="10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0"/>
                                        </p:tgtEl>
                                        <p:attrNameLst>
                                          <p:attrName>style.visibility</p:attrName>
                                        </p:attrNameLst>
                                      </p:cBhvr>
                                      <p:to>
                                        <p:strVal val="visible"/>
                                      </p:to>
                                    </p:set>
                                    <p:anim calcmode="lin" valueType="num">
                                      <p:cBhvr additive="base">
                                        <p:cTn id="109" dur="500" fill="hold"/>
                                        <p:tgtEl>
                                          <p:spTgt spid="20"/>
                                        </p:tgtEl>
                                        <p:attrNameLst>
                                          <p:attrName>ppt_x</p:attrName>
                                        </p:attrNameLst>
                                      </p:cBhvr>
                                      <p:tavLst>
                                        <p:tav tm="0">
                                          <p:val>
                                            <p:strVal val="#ppt_x"/>
                                          </p:val>
                                        </p:tav>
                                        <p:tav tm="100000">
                                          <p:val>
                                            <p:strVal val="#ppt_x"/>
                                          </p:val>
                                        </p:tav>
                                      </p:tavLst>
                                    </p:anim>
                                    <p:anim calcmode="lin" valueType="num">
                                      <p:cBhvr additive="base">
                                        <p:cTn id="11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1"/>
                                        </p:tgtEl>
                                        <p:attrNameLst>
                                          <p:attrName>style.visibility</p:attrName>
                                        </p:attrNameLst>
                                      </p:cBhvr>
                                      <p:to>
                                        <p:strVal val="visible"/>
                                      </p:to>
                                    </p:set>
                                    <p:anim calcmode="lin" valueType="num">
                                      <p:cBhvr additive="base">
                                        <p:cTn id="115" dur="500" fill="hold"/>
                                        <p:tgtEl>
                                          <p:spTgt spid="21"/>
                                        </p:tgtEl>
                                        <p:attrNameLst>
                                          <p:attrName>ppt_x</p:attrName>
                                        </p:attrNameLst>
                                      </p:cBhvr>
                                      <p:tavLst>
                                        <p:tav tm="0">
                                          <p:val>
                                            <p:strVal val="#ppt_x"/>
                                          </p:val>
                                        </p:tav>
                                        <p:tav tm="100000">
                                          <p:val>
                                            <p:strVal val="#ppt_x"/>
                                          </p:val>
                                        </p:tav>
                                      </p:tavLst>
                                    </p:anim>
                                    <p:anim calcmode="lin" valueType="num">
                                      <p:cBhvr additive="base">
                                        <p:cTn id="11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2"/>
                                        </p:tgtEl>
                                        <p:attrNameLst>
                                          <p:attrName>style.visibility</p:attrName>
                                        </p:attrNameLst>
                                      </p:cBhvr>
                                      <p:to>
                                        <p:strVal val="visible"/>
                                      </p:to>
                                    </p:set>
                                    <p:anim calcmode="lin" valueType="num">
                                      <p:cBhvr additive="base">
                                        <p:cTn id="121" dur="500" fill="hold"/>
                                        <p:tgtEl>
                                          <p:spTgt spid="22"/>
                                        </p:tgtEl>
                                        <p:attrNameLst>
                                          <p:attrName>ppt_x</p:attrName>
                                        </p:attrNameLst>
                                      </p:cBhvr>
                                      <p:tavLst>
                                        <p:tav tm="0">
                                          <p:val>
                                            <p:strVal val="#ppt_x"/>
                                          </p:val>
                                        </p:tav>
                                        <p:tav tm="100000">
                                          <p:val>
                                            <p:strVal val="#ppt_x"/>
                                          </p:val>
                                        </p:tav>
                                      </p:tavLst>
                                    </p:anim>
                                    <p:anim calcmode="lin" valueType="num">
                                      <p:cBhvr additive="base">
                                        <p:cTn id="12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23"/>
                                        </p:tgtEl>
                                        <p:attrNameLst>
                                          <p:attrName>style.visibility</p:attrName>
                                        </p:attrNameLst>
                                      </p:cBhvr>
                                      <p:to>
                                        <p:strVal val="visible"/>
                                      </p:to>
                                    </p:set>
                                    <p:anim calcmode="lin" valueType="num">
                                      <p:cBhvr additive="base">
                                        <p:cTn id="127" dur="500" fill="hold"/>
                                        <p:tgtEl>
                                          <p:spTgt spid="23"/>
                                        </p:tgtEl>
                                        <p:attrNameLst>
                                          <p:attrName>ppt_x</p:attrName>
                                        </p:attrNameLst>
                                      </p:cBhvr>
                                      <p:tavLst>
                                        <p:tav tm="0">
                                          <p:val>
                                            <p:strVal val="#ppt_x"/>
                                          </p:val>
                                        </p:tav>
                                        <p:tav tm="100000">
                                          <p:val>
                                            <p:strVal val="#ppt_x"/>
                                          </p:val>
                                        </p:tav>
                                      </p:tavLst>
                                    </p:anim>
                                    <p:anim calcmode="lin" valueType="num">
                                      <p:cBhvr additive="base">
                                        <p:cTn id="12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24"/>
                                        </p:tgtEl>
                                        <p:attrNameLst>
                                          <p:attrName>style.visibility</p:attrName>
                                        </p:attrNameLst>
                                      </p:cBhvr>
                                      <p:to>
                                        <p:strVal val="visible"/>
                                      </p:to>
                                    </p:set>
                                    <p:anim calcmode="lin" valueType="num">
                                      <p:cBhvr additive="base">
                                        <p:cTn id="133" dur="500" fill="hold"/>
                                        <p:tgtEl>
                                          <p:spTgt spid="24"/>
                                        </p:tgtEl>
                                        <p:attrNameLst>
                                          <p:attrName>ppt_x</p:attrName>
                                        </p:attrNameLst>
                                      </p:cBhvr>
                                      <p:tavLst>
                                        <p:tav tm="0">
                                          <p:val>
                                            <p:strVal val="#ppt_x"/>
                                          </p:val>
                                        </p:tav>
                                        <p:tav tm="100000">
                                          <p:val>
                                            <p:strVal val="#ppt_x"/>
                                          </p:val>
                                        </p:tav>
                                      </p:tavLst>
                                    </p:anim>
                                    <p:anim calcmode="lin" valueType="num">
                                      <p:cBhvr additive="base">
                                        <p:cTn id="13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25"/>
                                        </p:tgtEl>
                                        <p:attrNameLst>
                                          <p:attrName>style.visibility</p:attrName>
                                        </p:attrNameLst>
                                      </p:cBhvr>
                                      <p:to>
                                        <p:strVal val="visible"/>
                                      </p:to>
                                    </p:set>
                                    <p:anim calcmode="lin" valueType="num">
                                      <p:cBhvr additive="base">
                                        <p:cTn id="139" dur="500" fill="hold"/>
                                        <p:tgtEl>
                                          <p:spTgt spid="25"/>
                                        </p:tgtEl>
                                        <p:attrNameLst>
                                          <p:attrName>ppt_x</p:attrName>
                                        </p:attrNameLst>
                                      </p:cBhvr>
                                      <p:tavLst>
                                        <p:tav tm="0">
                                          <p:val>
                                            <p:strVal val="#ppt_x"/>
                                          </p:val>
                                        </p:tav>
                                        <p:tav tm="100000">
                                          <p:val>
                                            <p:strVal val="#ppt_x"/>
                                          </p:val>
                                        </p:tav>
                                      </p:tavLst>
                                    </p:anim>
                                    <p:anim calcmode="lin" valueType="num">
                                      <p:cBhvr additive="base">
                                        <p:cTn id="14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163016"/>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现在</a:t>
            </a:r>
            <a:r>
              <a:rPr lang="zh-CN" altLang="en-US" sz="1815" kern="0" dirty="0" smtClean="0">
                <a:solidFill>
                  <a:srgbClr val="000000"/>
                </a:solidFill>
                <a:latin typeface="Times New Roman" panose="02020603050405020304" pitchFamily="65" charset="-122"/>
                <a:ea typeface="宋体" panose="02010600030101010101" pitchFamily="2" charset="-122"/>
              </a:rPr>
              <a:t>进行时表示将来</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一、现在进行时的基本结构和常见用法</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passenger is looking out of the window at the moment.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How are you getting on with your physics this term?</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(1)结构:现在进行时由“①</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”构成。</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(2)常见用法:表示说话时或现阶段②</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的动作。</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二、现在进行时表示将来</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1.表示按计划或安排将要发生的动作</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kern="0" dirty="0" smtClean="0">
                <a:solidFill>
                  <a:srgbClr val="000000"/>
                </a:solidFill>
                <a:latin typeface="Times New Roman" panose="02020603050405020304" pitchFamily="65" charset="-122"/>
                <a:ea typeface="宋体" panose="02010600030101010101" pitchFamily="2" charset="-122"/>
              </a:rPr>
              <a:t>I am seeing him off this afternoon</a:t>
            </a:r>
            <a:r>
              <a:rPr lang="zh-CN" altLang="en-US" kern="0" dirty="0" smtClean="0">
                <a:solidFill>
                  <a:srgbClr val="000000"/>
                </a:solidFill>
                <a:latin typeface="Times New Roman" panose="02020603050405020304" pitchFamily="65" charset="-122"/>
                <a:ea typeface="宋体" panose="02010600030101010101" pitchFamily="2" charset="-122"/>
              </a:rPr>
              <a:t>.</a:t>
            </a:r>
            <a:endParaRPr lang="zh-CN" altLang="en-US" dirty="0" smtClean="0"/>
          </a:p>
        </p:txBody>
      </p:sp>
      <p:pic>
        <p:nvPicPr>
          <p:cNvPr id="3" name="图片 4" descr="textimage84.jpeg"/>
          <p:cNvPicPr>
            <a:picLocks noChangeAspect="1"/>
          </p:cNvPicPr>
          <p:nvPr/>
        </p:nvPicPr>
        <p:blipFill>
          <a:blip r:embed="rId1" cstate="print"/>
          <a:stretch>
            <a:fillRect/>
          </a:stretch>
        </p:blipFill>
        <p:spPr>
          <a:xfrm>
            <a:off x="3428992" y="1095831"/>
            <a:ext cx="1571636" cy="324174"/>
          </a:xfrm>
          <a:prstGeom prst="rect">
            <a:avLst/>
          </a:prstGeom>
        </p:spPr>
      </p:pic>
      <p:sp>
        <p:nvSpPr>
          <p:cNvPr id="4" name="矩形 3"/>
          <p:cNvSpPr/>
          <p:nvPr/>
        </p:nvSpPr>
        <p:spPr>
          <a:xfrm>
            <a:off x="3357554" y="3991773"/>
            <a:ext cx="208422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am/is/are+</a:t>
            </a:r>
            <a:r>
              <a:rPr lang="zh-CN" altLang="en-US" dirty="0" smtClean="0">
                <a:solidFill>
                  <a:srgbClr val="FF0000"/>
                </a:solidFill>
                <a:latin typeface="Times New Roman" panose="02020603050405020304" pitchFamily="18" charset="0"/>
                <a:cs typeface="Times New Roman" panose="02020603050405020304" pitchFamily="18" charset="0"/>
              </a:rPr>
              <a:t>现在分词</a:t>
            </a:r>
            <a:endParaRPr lang="zh-CN" altLang="en-US" dirty="0"/>
          </a:p>
        </p:txBody>
      </p:sp>
      <p:sp>
        <p:nvSpPr>
          <p:cNvPr id="5" name="矩形 4"/>
          <p:cNvSpPr/>
          <p:nvPr/>
        </p:nvSpPr>
        <p:spPr>
          <a:xfrm>
            <a:off x="4714876" y="4420401"/>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正在进行</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150192"/>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 </a:t>
            </a:r>
            <a:r>
              <a:rPr lang="zh-CN" altLang="en-US" sz="1815" kern="0" dirty="0" smtClean="0">
                <a:solidFill>
                  <a:srgbClr val="000000"/>
                </a:solidFill>
                <a:latin typeface="Times New Roman" panose="02020603050405020304" pitchFamily="65" charset="-122"/>
                <a:ea typeface="宋体" panose="02010600030101010101" pitchFamily="2" charset="-122"/>
              </a:rPr>
              <a:t>young man is meeting his girlfriend this afternoon.</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 am publishing a book this year.</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现在进行时表示将来,主要用于表示按计划或安排将要发生的动作或事件,句中</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一般要有表示③</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的时间状语。</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2.表示马上就要发生的动作</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Let's hurry up. It is beginning to rain.</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Keep calm, please. I am arriving.</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一些表示动作转换的非延续性动词,如come、go、leave、start、begin、arrive</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kern="0" dirty="0" smtClean="0">
                <a:solidFill>
                  <a:srgbClr val="000000"/>
                </a:solidFill>
                <a:latin typeface="Times New Roman" panose="02020603050405020304" pitchFamily="65" charset="-122"/>
                <a:ea typeface="宋体" panose="02010600030101010101" pitchFamily="2" charset="-122"/>
              </a:rPr>
              <a:t>return等用于进行时态时,常表示“马上就</a:t>
            </a:r>
            <a:r>
              <a:rPr lang="zh-CN" altLang="en-US" kern="0" dirty="0" smtClean="0">
                <a:solidFill>
                  <a:srgbClr val="000000"/>
                </a:solidFill>
                <a:latin typeface="黑体" panose="02010609060101010101" pitchFamily="65" charset="-122"/>
                <a:ea typeface="宋体" panose="02010600030101010101" pitchFamily="2" charset="-122"/>
              </a:rPr>
              <a:t>……</a:t>
            </a:r>
            <a:r>
              <a:rPr lang="zh-CN" altLang="en-US" kern="0" dirty="0" smtClean="0">
                <a:solidFill>
                  <a:srgbClr val="000000"/>
                </a:solidFill>
                <a:latin typeface="Times New Roman" panose="02020603050405020304" pitchFamily="65" charset="-122"/>
                <a:ea typeface="宋体" panose="02010600030101010101" pitchFamily="2" charset="-122"/>
              </a:rPr>
              <a:t>”</a:t>
            </a:r>
            <a:r>
              <a:rPr lang="zh-CN" altLang="en-US" kern="0" dirty="0" smtClean="0">
                <a:solidFill>
                  <a:srgbClr val="000000"/>
                </a:solidFill>
                <a:latin typeface="Times New Roman" panose="02020603050405020304" pitchFamily="65" charset="-122"/>
                <a:ea typeface="宋体" panose="02010600030101010101" pitchFamily="2" charset="-122"/>
              </a:rPr>
              <a:t>。</a:t>
            </a:r>
            <a:endParaRPr lang="zh-CN" altLang="en-US" dirty="0"/>
          </a:p>
        </p:txBody>
      </p:sp>
      <p:sp>
        <p:nvSpPr>
          <p:cNvPr id="3" name="矩形 2"/>
          <p:cNvSpPr/>
          <p:nvPr/>
        </p:nvSpPr>
        <p:spPr>
          <a:xfrm>
            <a:off x="2571736" y="3134517"/>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将来</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09046"/>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三</a:t>
            </a:r>
            <a:r>
              <a:rPr lang="zh-CN" altLang="en-US" sz="1815" kern="0" dirty="0" smtClean="0">
                <a:solidFill>
                  <a:srgbClr val="000000"/>
                </a:solidFill>
                <a:latin typeface="Times New Roman" panose="02020603050405020304" pitchFamily="65" charset="-122"/>
                <a:ea typeface="宋体" panose="02010600030101010101" pitchFamily="2" charset="-122"/>
              </a:rPr>
              <a:t>、be doing表示将来与be going to do 和will do</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的区别</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1.be doing与be going to do</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My mother is buying me a bike soon.</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I'm going to sell this old car, and buy a new one.</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Listen to the wind. We are going to have a rough navigation(航行).</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be doing与be going to do都可以表示即将要做的事情。前者更强调④</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的</a:t>
            </a:r>
            <a:r>
              <a:rPr lang="zh-CN" altLang="en-US" sz="1815" kern="0" dirty="0" smtClean="0">
                <a:solidFill>
                  <a:srgbClr val="000000"/>
                </a:solidFill>
                <a:latin typeface="Times New Roman" panose="02020603050405020304" pitchFamily="65" charset="-122"/>
                <a:ea typeface="宋体" panose="02010600030101010101" pitchFamily="2" charset="-122"/>
              </a:rPr>
              <a:t>安排、确定要做的事情;后者表示说话者的⑤</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,还</a:t>
            </a:r>
            <a:r>
              <a:rPr lang="zh-CN" altLang="en-US" sz="1815" kern="0" dirty="0" smtClean="0">
                <a:solidFill>
                  <a:srgbClr val="000000"/>
                </a:solidFill>
                <a:latin typeface="Times New Roman" panose="02020603050405020304" pitchFamily="65" charset="-122"/>
                <a:ea typeface="宋体" panose="02010600030101010101" pitchFamily="2" charset="-122"/>
              </a:rPr>
              <a:t>可表示根据当前情况给出的预言。</a:t>
            </a:r>
            <a:endParaRPr lang="zh-CN" altLang="en-US" dirty="0"/>
          </a:p>
        </p:txBody>
      </p:sp>
      <p:sp>
        <p:nvSpPr>
          <p:cNvPr id="3" name="矩形 2"/>
          <p:cNvSpPr/>
          <p:nvPr/>
        </p:nvSpPr>
        <p:spPr>
          <a:xfrm>
            <a:off x="7429520" y="4849029"/>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事先计划好</a:t>
            </a:r>
            <a:endParaRPr lang="zh-CN" altLang="en-US" dirty="0"/>
          </a:p>
        </p:txBody>
      </p:sp>
      <p:sp>
        <p:nvSpPr>
          <p:cNvPr id="4" name="矩形 3"/>
          <p:cNvSpPr/>
          <p:nvPr/>
        </p:nvSpPr>
        <p:spPr>
          <a:xfrm>
            <a:off x="5500694" y="5277657"/>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打算或意图</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3926331"/>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2.be doing与will do</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【观察】</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What are you doing next Sunday?</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—Where is the telephone book?</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—I'll go and get it for you.</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【归纳】</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be doing与will do表示即将发生的事情时,will更强调个人意愿和⑥</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的</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决定。</a:t>
            </a:r>
            <a:endParaRPr lang="zh-CN" altLang="en-US" dirty="0"/>
          </a:p>
          <a:p>
            <a:pPr marL="0" indent="0" eaLnBrk="0" latinLnBrk="1" hangingPunct="0">
              <a:lnSpc>
                <a:spcPct val="150000"/>
              </a:lnSpc>
              <a:spcBef>
                <a:spcPts val="140"/>
              </a:spcBef>
              <a:buNone/>
            </a:pPr>
            <a:r>
              <a:rPr lang="zh-CN" altLang="en-US" sz="2360" kern="0" spc="9415" dirty="0" smtClean="0">
                <a:solidFill>
                  <a:srgbClr val="000000"/>
                </a:solidFill>
                <a:latin typeface="Times New Roman" panose="02020603050405020304" pitchFamily="65" charset="-122"/>
                <a:ea typeface="宋体" panose="02010600030101010101" pitchFamily="2" charset="-122"/>
              </a:rPr>
              <a:t> </a:t>
            </a:r>
            <a:endParaRPr lang="zh-CN" altLang="en-US" dirty="0"/>
          </a:p>
        </p:txBody>
      </p:sp>
      <p:sp>
        <p:nvSpPr>
          <p:cNvPr id="5" name="矩形 4"/>
          <p:cNvSpPr/>
          <p:nvPr/>
        </p:nvSpPr>
        <p:spPr>
          <a:xfrm>
            <a:off x="7358082" y="3991773"/>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瞬间</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349332"/>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单句语法填空</a:t>
            </a:r>
            <a:endParaRPr lang="zh-CN" altLang="en-US" sz="2000" dirty="0" smtClean="0"/>
          </a:p>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1.(2020江苏改编,27,</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)There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(be) lots of challenges if we are to </a:t>
            </a:r>
            <a:endParaRPr lang="zh-CN" altLang="en-US" sz="2000"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classify </a:t>
            </a:r>
            <a:r>
              <a:rPr lang="zh-CN" altLang="en-US" sz="1815" kern="0" dirty="0" smtClean="0">
                <a:solidFill>
                  <a:srgbClr val="000000"/>
                </a:solidFill>
                <a:latin typeface="Times New Roman" panose="02020603050405020304" pitchFamily="65" charset="-122"/>
                <a:ea typeface="宋体" panose="02010600030101010101" pitchFamily="2" charset="-122"/>
              </a:rPr>
              <a:t>garbage in a short time</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考查动词的时态。句意：我们如果要在短时间内对垃圾进行分类，会有很多挑战。根据</a:t>
            </a:r>
            <a:r>
              <a:rPr lang="en-US" altLang="zh-CN" dirty="0" smtClean="0">
                <a:solidFill>
                  <a:srgbClr val="FF0000"/>
                </a:solidFill>
                <a:latin typeface="Times New Roman" panose="02020603050405020304" pitchFamily="18" charset="0"/>
                <a:cs typeface="Times New Roman" panose="02020603050405020304" pitchFamily="18" charset="0"/>
              </a:rPr>
              <a:t>if</a:t>
            </a:r>
            <a:r>
              <a:rPr lang="zh-CN" altLang="en-US" dirty="0" smtClean="0">
                <a:solidFill>
                  <a:srgbClr val="FF0000"/>
                </a:solidFill>
                <a:latin typeface="Times New Roman" panose="02020603050405020304" pitchFamily="18" charset="0"/>
                <a:cs typeface="Times New Roman" panose="02020603050405020304" pitchFamily="18" charset="0"/>
              </a:rPr>
              <a:t>条件状语从句中的</a:t>
            </a:r>
            <a:r>
              <a:rPr lang="en-US" altLang="zh-CN" dirty="0" smtClean="0">
                <a:solidFill>
                  <a:srgbClr val="FF0000"/>
                </a:solidFill>
                <a:latin typeface="Times New Roman" panose="02020603050405020304" pitchFamily="18" charset="0"/>
                <a:cs typeface="Times New Roman" panose="02020603050405020304" pitchFamily="18" charset="0"/>
              </a:rPr>
              <a:t>are to classify</a:t>
            </a:r>
            <a:r>
              <a:rPr lang="zh-CN" altLang="en-US" dirty="0" smtClean="0">
                <a:solidFill>
                  <a:srgbClr val="FF0000"/>
                </a:solidFill>
                <a:latin typeface="Times New Roman" panose="02020603050405020304" pitchFamily="18" charset="0"/>
                <a:cs typeface="Times New Roman" panose="02020603050405020304" pitchFamily="18" charset="0"/>
              </a:rPr>
              <a:t>可知，从句表达的是将来的动作，故主句也应该使用一般将来时，故填</a:t>
            </a:r>
            <a:r>
              <a:rPr lang="en-US" altLang="zh-CN" dirty="0" smtClean="0">
                <a:solidFill>
                  <a:srgbClr val="FF0000"/>
                </a:solidFill>
                <a:latin typeface="Times New Roman" panose="02020603050405020304" pitchFamily="18" charset="0"/>
                <a:cs typeface="Times New Roman" panose="02020603050405020304" pitchFamily="18" charset="0"/>
              </a:rPr>
              <a:t>will be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2.(2020天津,阅读理解B,</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cannot make my decision immediately, but you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(hear) from me soon</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考查动词的时态。句意：我无法立即做决定，但是你很快就会收到我的消息的。根据</a:t>
            </a:r>
            <a:r>
              <a:rPr lang="en-US" altLang="zh-CN" dirty="0" smtClean="0">
                <a:solidFill>
                  <a:srgbClr val="FF0000"/>
                </a:solidFill>
                <a:latin typeface="Times New Roman" panose="02020603050405020304" pitchFamily="18" charset="0"/>
                <a:cs typeface="Times New Roman" panose="02020603050405020304" pitchFamily="18" charset="0"/>
              </a:rPr>
              <a:t>I cannot make...</a:t>
            </a:r>
            <a:r>
              <a:rPr lang="zh-CN" altLang="en-US" dirty="0" smtClean="0">
                <a:solidFill>
                  <a:srgbClr val="FF0000"/>
                </a:solidFill>
                <a:latin typeface="Times New Roman" panose="02020603050405020304" pitchFamily="18" charset="0"/>
                <a:cs typeface="Times New Roman" panose="02020603050405020304" pitchFamily="18" charset="0"/>
              </a:rPr>
              <a:t>及时间状语</a:t>
            </a:r>
            <a:r>
              <a:rPr lang="en-US" altLang="zh-CN" dirty="0" smtClean="0">
                <a:solidFill>
                  <a:srgbClr val="FF0000"/>
                </a:solidFill>
                <a:latin typeface="Times New Roman" panose="02020603050405020304" pitchFamily="18" charset="0"/>
                <a:cs typeface="Times New Roman" panose="02020603050405020304" pitchFamily="18" charset="0"/>
              </a:rPr>
              <a:t>soon</a:t>
            </a:r>
            <a:r>
              <a:rPr lang="zh-CN" altLang="en-US" dirty="0" smtClean="0">
                <a:solidFill>
                  <a:srgbClr val="FF0000"/>
                </a:solidFill>
                <a:latin typeface="Times New Roman" panose="02020603050405020304" pitchFamily="18" charset="0"/>
                <a:cs typeface="Times New Roman" panose="02020603050405020304" pitchFamily="18" charset="0"/>
              </a:rPr>
              <a:t>可知，</a:t>
            </a:r>
            <a:r>
              <a:rPr lang="en-US" altLang="zh-CN" dirty="0" smtClean="0">
                <a:solidFill>
                  <a:srgbClr val="FF0000"/>
                </a:solidFill>
                <a:latin typeface="Times New Roman" panose="02020603050405020304" pitchFamily="18" charset="0"/>
                <a:cs typeface="Times New Roman" panose="02020603050405020304" pitchFamily="18" charset="0"/>
              </a:rPr>
              <a:t>but</a:t>
            </a:r>
            <a:r>
              <a:rPr lang="zh-CN" altLang="en-US" dirty="0" smtClean="0">
                <a:solidFill>
                  <a:srgbClr val="FF0000"/>
                </a:solidFill>
                <a:latin typeface="Times New Roman" panose="02020603050405020304" pitchFamily="18" charset="0"/>
                <a:cs typeface="Times New Roman" panose="02020603050405020304" pitchFamily="18" charset="0"/>
              </a:rPr>
              <a:t>后的分句应用一般将来时</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69.jpeg"/>
          <p:cNvPicPr>
            <a:picLocks noChangeAspect="1"/>
          </p:cNvPicPr>
          <p:nvPr/>
        </p:nvPicPr>
        <p:blipFill>
          <a:blip r:embed="rId1"/>
          <a:stretch>
            <a:fillRect/>
          </a:stretch>
        </p:blipFill>
        <p:spPr>
          <a:xfrm>
            <a:off x="3071802" y="4063211"/>
            <a:ext cx="609600" cy="409575"/>
          </a:xfrm>
          <a:prstGeom prst="rect">
            <a:avLst/>
          </a:prstGeom>
        </p:spPr>
      </p:pic>
      <p:pic>
        <p:nvPicPr>
          <p:cNvPr id="8" name="图片 3" descr="textimage67.jpeg"/>
          <p:cNvPicPr>
            <a:picLocks noChangeAspect="1"/>
          </p:cNvPicPr>
          <p:nvPr/>
        </p:nvPicPr>
        <p:blipFill>
          <a:blip r:embed="rId2"/>
          <a:stretch>
            <a:fillRect/>
          </a:stretch>
        </p:blipFill>
        <p:spPr>
          <a:xfrm>
            <a:off x="785786" y="1062815"/>
            <a:ext cx="1126833" cy="380396"/>
          </a:xfrm>
          <a:prstGeom prst="rect">
            <a:avLst/>
          </a:prstGeom>
        </p:spPr>
      </p:pic>
      <p:pic>
        <p:nvPicPr>
          <p:cNvPr id="9" name="图片 4" descr="textimage68.jpeg"/>
          <p:cNvPicPr>
            <a:picLocks noChangeAspect="1"/>
          </p:cNvPicPr>
          <p:nvPr/>
        </p:nvPicPr>
        <p:blipFill>
          <a:blip r:embed="rId1"/>
          <a:stretch>
            <a:fillRect/>
          </a:stretch>
        </p:blipFill>
        <p:spPr>
          <a:xfrm>
            <a:off x="2714612" y="1920071"/>
            <a:ext cx="609600" cy="409574"/>
          </a:xfrm>
          <a:prstGeom prst="rect">
            <a:avLst/>
          </a:prstGeom>
        </p:spPr>
      </p:pic>
      <p:sp>
        <p:nvSpPr>
          <p:cNvPr id="10" name="矩形 9"/>
          <p:cNvSpPr/>
          <p:nvPr/>
        </p:nvSpPr>
        <p:spPr>
          <a:xfrm>
            <a:off x="4143372" y="1920071"/>
            <a:ext cx="81945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will be</a:t>
            </a:r>
            <a:endParaRPr lang="zh-CN" altLang="en-US" dirty="0"/>
          </a:p>
        </p:txBody>
      </p:sp>
      <p:sp>
        <p:nvSpPr>
          <p:cNvPr id="11" name="矩形 10"/>
          <p:cNvSpPr/>
          <p:nvPr/>
        </p:nvSpPr>
        <p:spPr>
          <a:xfrm>
            <a:off x="785786" y="4491839"/>
            <a:ext cx="99899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will hear</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848501"/>
            <a:ext cx="8316000" cy="6013826"/>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kern="0" dirty="0" smtClean="0">
                <a:solidFill>
                  <a:srgbClr val="000000"/>
                </a:solidFill>
                <a:latin typeface="Times New Roman" panose="02020603050405020304" pitchFamily="65" charset="-122"/>
                <a:ea typeface="宋体" panose="02010600030101010101" pitchFamily="2" charset="-122"/>
              </a:rPr>
              <a:t>.(2016北京,30,</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students have been working hard on their lessons and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their efforts</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(reward) with success in the end</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考查动词的时态和语态。句意：学生们一直在努力学习功课，最终回报</a:t>
            </a:r>
            <a:r>
              <a:rPr lang="zh-CN" altLang="en-US" dirty="0" smtClean="0">
                <a:solidFill>
                  <a:srgbClr val="FF0000"/>
                </a:solidFill>
                <a:latin typeface="Times New Roman" panose="02020603050405020304" pitchFamily="18" charset="0"/>
                <a:cs typeface="Times New Roman" panose="02020603050405020304" pitchFamily="18" charset="0"/>
              </a:rPr>
              <a:t>他</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zh-CN" altLang="en-US" dirty="0" smtClean="0">
                <a:solidFill>
                  <a:srgbClr val="FF0000"/>
                </a:solidFill>
                <a:latin typeface="Times New Roman" panose="02020603050405020304" pitchFamily="18" charset="0"/>
                <a:cs typeface="Times New Roman" panose="02020603050405020304" pitchFamily="18" charset="0"/>
              </a:rPr>
              <a:t>们</a:t>
            </a:r>
            <a:r>
              <a:rPr lang="zh-CN" altLang="en-US" dirty="0" smtClean="0">
                <a:solidFill>
                  <a:srgbClr val="FF0000"/>
                </a:solidFill>
                <a:latin typeface="Times New Roman" panose="02020603050405020304" pitchFamily="18" charset="0"/>
                <a:cs typeface="Times New Roman" panose="02020603050405020304" pitchFamily="18" charset="0"/>
              </a:rPr>
              <a:t>的努力的将是成功。根据句意可知，回报是将来要发生的事情，应该用一般</a:t>
            </a:r>
            <a:r>
              <a:rPr lang="zh-CN" altLang="en-US" dirty="0" smtClean="0">
                <a:solidFill>
                  <a:srgbClr val="FF0000"/>
                </a:solidFill>
                <a:latin typeface="Times New Roman" panose="02020603050405020304" pitchFamily="18" charset="0"/>
                <a:cs typeface="Times New Roman" panose="02020603050405020304" pitchFamily="18" charset="0"/>
              </a:rPr>
              <a:t>将</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pPr>
            <a:r>
              <a:rPr lang="zh-CN" altLang="en-US" dirty="0" smtClean="0">
                <a:solidFill>
                  <a:srgbClr val="FF0000"/>
                </a:solidFill>
                <a:latin typeface="Times New Roman" panose="02020603050405020304" pitchFamily="18" charset="0"/>
                <a:cs typeface="Times New Roman" panose="02020603050405020304" pitchFamily="18" charset="0"/>
              </a:rPr>
              <a:t>来</a:t>
            </a:r>
            <a:r>
              <a:rPr lang="zh-CN" altLang="en-US" dirty="0" smtClean="0">
                <a:solidFill>
                  <a:srgbClr val="FF0000"/>
                </a:solidFill>
                <a:latin typeface="Times New Roman" panose="02020603050405020304" pitchFamily="18" charset="0"/>
                <a:cs typeface="Times New Roman" panose="02020603050405020304" pitchFamily="18" charset="0"/>
              </a:rPr>
              <a:t>时；</a:t>
            </a:r>
            <a:r>
              <a:rPr lang="en-US" altLang="zh-CN" dirty="0" smtClean="0">
                <a:solidFill>
                  <a:srgbClr val="FF0000"/>
                </a:solidFill>
                <a:latin typeface="Times New Roman" panose="02020603050405020304" pitchFamily="18" charset="0"/>
                <a:cs typeface="Times New Roman" panose="02020603050405020304" pitchFamily="18" charset="0"/>
              </a:rPr>
              <a:t>efforts</a:t>
            </a:r>
            <a:r>
              <a:rPr lang="zh-CN" altLang="en-US" dirty="0" smtClean="0">
                <a:solidFill>
                  <a:srgbClr val="FF0000"/>
                </a:solidFill>
                <a:latin typeface="Times New Roman" panose="02020603050405020304" pitchFamily="18" charset="0"/>
                <a:cs typeface="Times New Roman" panose="02020603050405020304" pitchFamily="18" charset="0"/>
              </a:rPr>
              <a:t>和</a:t>
            </a:r>
            <a:r>
              <a:rPr lang="en-US" altLang="zh-CN" dirty="0" smtClean="0">
                <a:solidFill>
                  <a:srgbClr val="FF0000"/>
                </a:solidFill>
                <a:latin typeface="Times New Roman" panose="02020603050405020304" pitchFamily="18" charset="0"/>
                <a:cs typeface="Times New Roman" panose="02020603050405020304" pitchFamily="18" charset="0"/>
              </a:rPr>
              <a:t>reward</a:t>
            </a:r>
            <a:r>
              <a:rPr lang="zh-CN" altLang="en-US" dirty="0" smtClean="0">
                <a:solidFill>
                  <a:srgbClr val="FF0000"/>
                </a:solidFill>
                <a:latin typeface="Times New Roman" panose="02020603050405020304" pitchFamily="18" charset="0"/>
                <a:cs typeface="Times New Roman" panose="02020603050405020304" pitchFamily="18" charset="0"/>
              </a:rPr>
              <a:t>之间是被动关系，应该使用被动语态</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4.(2016天津,12,</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)I'm going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(take) advantage of this tour to explore</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 the history of the castle</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考查固定用法。句意：我打算利用这次旅行来探索这个城堡的历史。</a:t>
            </a:r>
            <a:r>
              <a:rPr lang="en-US" altLang="zh-CN" dirty="0" smtClean="0">
                <a:solidFill>
                  <a:srgbClr val="FF0000"/>
                </a:solidFill>
                <a:latin typeface="Times New Roman" panose="02020603050405020304" pitchFamily="18" charset="0"/>
                <a:cs typeface="Times New Roman" panose="02020603050405020304" pitchFamily="18" charset="0"/>
              </a:rPr>
              <a:t>be going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表示“打算做某事”，因此填</a:t>
            </a:r>
            <a:r>
              <a:rPr lang="en-US" altLang="zh-CN" dirty="0" smtClean="0">
                <a:solidFill>
                  <a:srgbClr val="FF0000"/>
                </a:solidFill>
                <a:latin typeface="Times New Roman" panose="02020603050405020304" pitchFamily="18" charset="0"/>
                <a:cs typeface="Times New Roman" panose="02020603050405020304" pitchFamily="18" charset="0"/>
              </a:rPr>
              <a:t>to take</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)—Dr. Jackson is not in his office at the moment.</a:t>
            </a:r>
            <a:endParaRPr lang="zh-CN" altLang="en-US" dirty="0"/>
          </a:p>
          <a:p>
            <a:pPr marL="0" indent="0" eaLnBrk="0" latinLnBrk="1" hangingPunct="0">
              <a:lnSpc>
                <a:spcPct val="150000"/>
              </a:lnSpc>
              <a:spcBef>
                <a:spcPts val="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—All right. I</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(call) him later.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2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考查动词的时态。句意：</a:t>
            </a:r>
            <a:r>
              <a:rPr lang="en-US" altLang="zh-CN" dirty="0" smtClean="0">
                <a:solidFill>
                  <a:srgbClr val="FF0000"/>
                </a:solidFill>
                <a:latin typeface="Times New Roman" panose="02020603050405020304" pitchFamily="18" charset="0"/>
                <a:cs typeface="Times New Roman" panose="02020603050405020304" pitchFamily="18" charset="0"/>
              </a:rPr>
              <a:t>——Jackson</a:t>
            </a:r>
            <a:r>
              <a:rPr lang="zh-CN" altLang="en-US" dirty="0" smtClean="0">
                <a:solidFill>
                  <a:srgbClr val="FF0000"/>
                </a:solidFill>
                <a:latin typeface="Times New Roman" panose="02020603050405020304" pitchFamily="18" charset="0"/>
                <a:cs typeface="Times New Roman" panose="02020603050405020304" pitchFamily="18" charset="0"/>
              </a:rPr>
              <a:t>博士现在不在办公室。</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好的。我稍后给他打电话。根据句中的</a:t>
            </a:r>
            <a:r>
              <a:rPr lang="en-US" altLang="zh-CN" dirty="0" smtClean="0">
                <a:solidFill>
                  <a:srgbClr val="FF0000"/>
                </a:solidFill>
                <a:latin typeface="Times New Roman" panose="02020603050405020304" pitchFamily="18" charset="0"/>
                <a:cs typeface="Times New Roman" panose="02020603050405020304" pitchFamily="18" charset="0"/>
              </a:rPr>
              <a:t>later</a:t>
            </a:r>
            <a:r>
              <a:rPr lang="zh-CN" altLang="en-US" dirty="0" smtClean="0">
                <a:solidFill>
                  <a:srgbClr val="FF0000"/>
                </a:solidFill>
                <a:latin typeface="Times New Roman" panose="02020603050405020304" pitchFamily="18" charset="0"/>
                <a:cs typeface="Times New Roman" panose="02020603050405020304" pitchFamily="18" charset="0"/>
              </a:rPr>
              <a:t>可知</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本空表示即将发生的事情，且侧重表示瞬间所做的决定，故填</a:t>
            </a:r>
            <a:r>
              <a:rPr lang="en-US" altLang="zh-CN" dirty="0" smtClean="0">
                <a:solidFill>
                  <a:srgbClr val="FF0000"/>
                </a:solidFill>
                <a:latin typeface="Times New Roman" panose="02020603050405020304" pitchFamily="18" charset="0"/>
                <a:cs typeface="Times New Roman" panose="02020603050405020304" pitchFamily="18" charset="0"/>
              </a:rPr>
              <a:t>will call</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p>
        </p:txBody>
      </p:sp>
      <p:pic>
        <p:nvPicPr>
          <p:cNvPr id="4" name="图片 4" descr="textimage70.jpeg"/>
          <p:cNvPicPr>
            <a:picLocks noChangeAspect="1"/>
          </p:cNvPicPr>
          <p:nvPr/>
        </p:nvPicPr>
        <p:blipFill>
          <a:blip r:embed="rId1"/>
          <a:stretch>
            <a:fillRect/>
          </a:stretch>
        </p:blipFill>
        <p:spPr>
          <a:xfrm>
            <a:off x="2247888" y="899944"/>
            <a:ext cx="609600" cy="409574"/>
          </a:xfrm>
          <a:prstGeom prst="rect">
            <a:avLst/>
          </a:prstGeom>
        </p:spPr>
      </p:pic>
      <p:pic>
        <p:nvPicPr>
          <p:cNvPr id="5" name="图片 5" descr="textimage71.jpeg"/>
          <p:cNvPicPr>
            <a:picLocks noChangeAspect="1"/>
          </p:cNvPicPr>
          <p:nvPr/>
        </p:nvPicPr>
        <p:blipFill>
          <a:blip r:embed="rId1"/>
          <a:stretch>
            <a:fillRect/>
          </a:stretch>
        </p:blipFill>
        <p:spPr>
          <a:xfrm>
            <a:off x="2247888" y="3046778"/>
            <a:ext cx="609600" cy="409574"/>
          </a:xfrm>
          <a:prstGeom prst="rect">
            <a:avLst/>
          </a:prstGeom>
        </p:spPr>
      </p:pic>
      <p:pic>
        <p:nvPicPr>
          <p:cNvPr id="6" name="图片 6" descr="textimage72.jpeg"/>
          <p:cNvPicPr>
            <a:picLocks noChangeAspect="1"/>
          </p:cNvPicPr>
          <p:nvPr/>
        </p:nvPicPr>
        <p:blipFill>
          <a:blip r:embed="rId1"/>
          <a:stretch>
            <a:fillRect/>
          </a:stretch>
        </p:blipFill>
        <p:spPr>
          <a:xfrm>
            <a:off x="962005" y="4757596"/>
            <a:ext cx="609599" cy="409574"/>
          </a:xfrm>
          <a:prstGeom prst="rect">
            <a:avLst/>
          </a:prstGeom>
        </p:spPr>
      </p:pic>
      <p:sp>
        <p:nvSpPr>
          <p:cNvPr id="12" name="矩形 11"/>
          <p:cNvSpPr/>
          <p:nvPr/>
        </p:nvSpPr>
        <p:spPr>
          <a:xfrm>
            <a:off x="1857356" y="1257134"/>
            <a:ext cx="173637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will be rewarded</a:t>
            </a:r>
            <a:endParaRPr lang="zh-CN" altLang="en-US" dirty="0"/>
          </a:p>
        </p:txBody>
      </p:sp>
      <p:sp>
        <p:nvSpPr>
          <p:cNvPr id="13" name="矩形 12"/>
          <p:cNvSpPr/>
          <p:nvPr/>
        </p:nvSpPr>
        <p:spPr>
          <a:xfrm>
            <a:off x="4000496" y="2971646"/>
            <a:ext cx="80663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to take</a:t>
            </a:r>
            <a:endParaRPr lang="zh-CN" altLang="en-US" dirty="0"/>
          </a:p>
        </p:txBody>
      </p:sp>
      <p:sp>
        <p:nvSpPr>
          <p:cNvPr id="14" name="矩形 13"/>
          <p:cNvSpPr/>
          <p:nvPr/>
        </p:nvSpPr>
        <p:spPr>
          <a:xfrm>
            <a:off x="2071670" y="5114786"/>
            <a:ext cx="934871"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will call</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2000"/>
                                        <p:tgtEl>
                                          <p:spTgt spid="2">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fade">
                                      <p:cBhvr>
                                        <p:cTn id="18" dur="2000"/>
                                        <p:tgtEl>
                                          <p:spTgt spid="2">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20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fade">
                                      <p:cBhvr>
                                        <p:cTn id="28" dur="2000"/>
                                        <p:tgtEl>
                                          <p:spTgt spid="2">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20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
                                            <p:txEl>
                                              <p:pRg st="10" end="10"/>
                                            </p:txEl>
                                          </p:spTgt>
                                        </p:tgtEl>
                                        <p:attrNameLst>
                                          <p:attrName>style.visibility</p:attrName>
                                        </p:attrNameLst>
                                      </p:cBhvr>
                                      <p:to>
                                        <p:strVal val="visible"/>
                                      </p:to>
                                    </p:set>
                                    <p:animEffect transition="in" filter="fade">
                                      <p:cBhvr>
                                        <p:cTn id="38" dur="20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642910" y="907211"/>
            <a:ext cx="8316000" cy="6013826"/>
          </a:xfrm>
          <a:prstGeom prst="rect">
            <a:avLst/>
          </a:prstGeom>
          <a:noFill/>
        </p:spPr>
        <p:txBody>
          <a:bodyPr wrap="square" lIns="0" tIns="0" rIns="0" bIns="0" rtlCol="0">
            <a:spAutoFit/>
          </a:bodyPr>
          <a:lstStyle/>
          <a:p>
            <a:pPr eaLnBrk="0" latinLnBrk="1" hangingPunct="0">
              <a:lnSpc>
                <a:spcPct val="150000"/>
              </a:lnSpc>
              <a:spcBef>
                <a:spcPts val="140"/>
              </a:spcBef>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)As you go through this book, you</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(find) that each of the mil</a:t>
            </a:r>
            <a:endParaRPr lang="zh-CN" altLang="en-US" sz="2000" dirty="0" smtClean="0"/>
          </a:p>
          <a:p>
            <a:pPr eaLnBrk="0" latinLnBrk="1" hangingPunct="0">
              <a:lnSpc>
                <a:spcPct val="150000"/>
              </a:lnSpc>
            </a:pPr>
            <a:r>
              <a:rPr lang="zh-CN" altLang="en-US" sz="1815" kern="0" dirty="0" smtClean="0">
                <a:solidFill>
                  <a:srgbClr val="000000"/>
                </a:solidFill>
                <a:latin typeface="Times New Roman" panose="02020603050405020304" pitchFamily="65" charset="-122"/>
                <a:ea typeface="宋体" panose="02010600030101010101" pitchFamily="2" charset="-122"/>
              </a:rPr>
              <a:t>lions of people who lived through World WarⅡ had a different experien-ce</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考查动词的时态。句意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当你在浏览这本书的时候你会发现，数百万人中的每一个经历过第二次世界大战的人都有不同的经历。分析句子结构可知</a:t>
            </a:r>
            <a:r>
              <a:rPr lang="en-US" altLang="zh-CN" dirty="0" smtClean="0">
                <a:solidFill>
                  <a:srgbClr val="FF0000"/>
                </a:solidFill>
                <a:latin typeface="Times New Roman" panose="02020603050405020304" pitchFamily="18" charset="0"/>
                <a:cs typeface="Times New Roman" panose="02020603050405020304" pitchFamily="18" charset="0"/>
              </a:rPr>
              <a:t>As</a:t>
            </a:r>
            <a:r>
              <a:rPr lang="zh-CN" altLang="en-US" dirty="0" smtClean="0">
                <a:solidFill>
                  <a:srgbClr val="FF0000"/>
                </a:solidFill>
                <a:latin typeface="Times New Roman" panose="02020603050405020304" pitchFamily="18" charset="0"/>
                <a:cs typeface="Times New Roman" panose="02020603050405020304" pitchFamily="18" charset="0"/>
              </a:rPr>
              <a:t>引导时间状语从句</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主句表示即将发生的事情，故填</a:t>
            </a:r>
            <a:r>
              <a:rPr lang="en-US" altLang="zh-CN" dirty="0" smtClean="0">
                <a:solidFill>
                  <a:srgbClr val="FF0000"/>
                </a:solidFill>
                <a:latin typeface="Times New Roman" panose="02020603050405020304" pitchFamily="18" charset="0"/>
                <a:cs typeface="Times New Roman" panose="02020603050405020304" pitchFamily="18" charset="0"/>
              </a:rPr>
              <a:t>will find</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)—Hi, let's go skating.</a:t>
            </a:r>
            <a:endParaRPr lang="zh-CN" altLang="en-US" dirty="0"/>
          </a:p>
          <a:p>
            <a:pPr marL="0" indent="0" eaLnBrk="0" latinLnBrk="1" hangingPunct="0">
              <a:lnSpc>
                <a:spcPct val="150000"/>
              </a:lnSpc>
              <a:spcBef>
                <a:spcPts val="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—Sorry, I'm busy right now. I</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(fill)in an application form for a new job</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20"/>
              </a:spcBef>
            </a:pPr>
            <a:r>
              <a:rPr lang="zh-CN" altLang="en-US" b="1" dirty="0" smtClean="0">
                <a:solidFill>
                  <a:srgbClr val="FF0000"/>
                </a:solidFill>
                <a:latin typeface="Times New Roman" panose="02020603050405020304" pitchFamily="18" charset="0"/>
                <a:cs typeface="Times New Roman" panose="02020603050405020304" pitchFamily="18" charset="0"/>
              </a:rPr>
              <a:t>解析</a:t>
            </a:r>
            <a:r>
              <a:rPr lang="zh-CN" altLang="en-US" dirty="0" smtClean="0">
                <a:solidFill>
                  <a:srgbClr val="FF0000"/>
                </a:solidFill>
                <a:latin typeface="Times New Roman" panose="02020603050405020304" pitchFamily="18" charset="0"/>
                <a:cs typeface="Times New Roman" panose="02020603050405020304" pitchFamily="18" charset="0"/>
              </a:rPr>
              <a:t>   考查动词的时态。句意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嗨</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我们去滑冰吧。</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抱歉</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我现在很忙。我正在填一份新工作的申请表。本空表示说话时正在发生的动作</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用现在进行时</a:t>
            </a:r>
            <a:r>
              <a:rPr lang="zh-CN" altLang="en-US" dirty="0" smtClean="0">
                <a:solidFill>
                  <a:srgbClr val="FF0000"/>
                </a:solidFill>
                <a:latin typeface="Times New Roman" panose="02020603050405020304" pitchFamily="18" charset="0"/>
                <a:cs typeface="Times New Roman" panose="02020603050405020304" pitchFamily="18" charset="0"/>
              </a:rPr>
              <a:t>。</a:t>
            </a:r>
            <a:r>
              <a:rPr lang="zh-CN" altLang="en-US"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water supply has been cut off temporarily because the workers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(repair) one of the main pipes.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考查动词的时态。句意：因为工人们正在修其中一条主管道，所以供水系统暂时被切断了。根据语境可知设空处表示现在正在发生的情况，应用现在进行时，表示正在进行的动作</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3" name="图片 3" descr="textimage74.jpeg"/>
          <p:cNvPicPr>
            <a:picLocks noChangeAspect="1"/>
          </p:cNvPicPr>
          <p:nvPr/>
        </p:nvPicPr>
        <p:blipFill>
          <a:blip r:embed="rId1"/>
          <a:stretch>
            <a:fillRect/>
          </a:stretch>
        </p:blipFill>
        <p:spPr>
          <a:xfrm>
            <a:off x="884915" y="3101794"/>
            <a:ext cx="609599" cy="409574"/>
          </a:xfrm>
          <a:prstGeom prst="rect">
            <a:avLst/>
          </a:prstGeom>
        </p:spPr>
      </p:pic>
      <p:pic>
        <p:nvPicPr>
          <p:cNvPr id="4" name="图片 4" descr="textimage75.jpeg"/>
          <p:cNvPicPr>
            <a:picLocks noChangeAspect="1"/>
          </p:cNvPicPr>
          <p:nvPr/>
        </p:nvPicPr>
        <p:blipFill>
          <a:blip r:embed="rId1"/>
          <a:stretch>
            <a:fillRect/>
          </a:stretch>
        </p:blipFill>
        <p:spPr>
          <a:xfrm>
            <a:off x="884915" y="4816306"/>
            <a:ext cx="609599" cy="409574"/>
          </a:xfrm>
          <a:prstGeom prst="rect">
            <a:avLst/>
          </a:prstGeom>
        </p:spPr>
      </p:pic>
      <p:pic>
        <p:nvPicPr>
          <p:cNvPr id="9" name="图片 7" descr="textimage73.jpeg"/>
          <p:cNvPicPr>
            <a:picLocks noChangeAspect="1"/>
          </p:cNvPicPr>
          <p:nvPr/>
        </p:nvPicPr>
        <p:blipFill>
          <a:blip r:embed="rId1"/>
          <a:stretch>
            <a:fillRect/>
          </a:stretch>
        </p:blipFill>
        <p:spPr>
          <a:xfrm>
            <a:off x="915490" y="972471"/>
            <a:ext cx="609599" cy="409574"/>
          </a:xfrm>
          <a:prstGeom prst="rect">
            <a:avLst/>
          </a:prstGeom>
        </p:spPr>
      </p:pic>
      <p:sp>
        <p:nvSpPr>
          <p:cNvPr id="10" name="矩形 9"/>
          <p:cNvSpPr/>
          <p:nvPr/>
        </p:nvSpPr>
        <p:spPr>
          <a:xfrm>
            <a:off x="4780662" y="958654"/>
            <a:ext cx="97334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will find</a:t>
            </a:r>
            <a:endParaRPr lang="zh-CN" altLang="en-US" dirty="0"/>
          </a:p>
        </p:txBody>
      </p:sp>
      <p:sp>
        <p:nvSpPr>
          <p:cNvPr id="11" name="矩形 10"/>
          <p:cNvSpPr/>
          <p:nvPr/>
        </p:nvSpPr>
        <p:spPr>
          <a:xfrm>
            <a:off x="3494778" y="3530422"/>
            <a:ext cx="108876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am filling</a:t>
            </a:r>
            <a:endParaRPr lang="zh-CN" altLang="en-US" dirty="0"/>
          </a:p>
        </p:txBody>
      </p:sp>
      <p:sp>
        <p:nvSpPr>
          <p:cNvPr id="12" name="矩形 11"/>
          <p:cNvSpPr/>
          <p:nvPr/>
        </p:nvSpPr>
        <p:spPr>
          <a:xfrm>
            <a:off x="7885768" y="4744868"/>
            <a:ext cx="46679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are</a:t>
            </a:r>
            <a:endParaRPr lang="zh-CN" altLang="en-US" dirty="0"/>
          </a:p>
        </p:txBody>
      </p:sp>
      <p:sp>
        <p:nvSpPr>
          <p:cNvPr id="13" name="矩形 12"/>
          <p:cNvSpPr/>
          <p:nvPr/>
        </p:nvSpPr>
        <p:spPr>
          <a:xfrm>
            <a:off x="762039" y="5173496"/>
            <a:ext cx="101822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repairing</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20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2000"/>
                                        <p:tgtEl>
                                          <p:spTgt spid="12"/>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20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Effect transition="in" filter="fade">
                                      <p:cBhvr>
                                        <p:cTn id="35"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777063"/>
            <a:ext cx="8316000" cy="6010556"/>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moment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(come) soon,”he thought to himself, waiting </a:t>
            </a:r>
            <a:endParaRPr lang="zh-CN" altLang="en-US" dirty="0"/>
          </a:p>
          <a:p>
            <a:pPr marL="0" indent="0" eaLnBrk="0" latinLnBrk="1" hangingPunct="0">
              <a:lnSpc>
                <a:spcPct val="150000"/>
              </a:lnSpc>
              <a:spcBef>
                <a:spcPts val="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nervously.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考查动词的时态。句意：“这一时刻很快就要到来了，”他一边焦急地等待着，一边暗自思忖。由</a:t>
            </a:r>
            <a:r>
              <a:rPr lang="en-US" altLang="zh-CN" dirty="0" smtClean="0">
                <a:solidFill>
                  <a:srgbClr val="FF0000"/>
                </a:solidFill>
                <a:latin typeface="Times New Roman" panose="02020603050405020304" pitchFamily="18" charset="0"/>
                <a:cs typeface="Times New Roman" panose="02020603050405020304" pitchFamily="18" charset="0"/>
              </a:rPr>
              <a:t>soon</a:t>
            </a:r>
            <a:r>
              <a:rPr lang="zh-CN" altLang="en-US" dirty="0" smtClean="0">
                <a:solidFill>
                  <a:srgbClr val="FF0000"/>
                </a:solidFill>
                <a:latin typeface="Times New Roman" panose="02020603050405020304" pitchFamily="18" charset="0"/>
                <a:cs typeface="Times New Roman" panose="02020603050405020304" pitchFamily="18" charset="0"/>
              </a:rPr>
              <a:t>可判断本空表示将来的动作，</a:t>
            </a:r>
            <a:r>
              <a:rPr lang="en-US" altLang="zh-CN" dirty="0" smtClean="0">
                <a:solidFill>
                  <a:srgbClr val="FF0000"/>
                </a:solidFill>
                <a:latin typeface="Times New Roman" panose="02020603050405020304" pitchFamily="18" charset="0"/>
                <a:cs typeface="Times New Roman" panose="02020603050405020304" pitchFamily="18" charset="0"/>
              </a:rPr>
              <a:t>come</a:t>
            </a:r>
            <a:r>
              <a:rPr lang="zh-CN" altLang="en-US" dirty="0" smtClean="0">
                <a:solidFill>
                  <a:srgbClr val="FF0000"/>
                </a:solidFill>
                <a:latin typeface="Times New Roman" panose="02020603050405020304" pitchFamily="18" charset="0"/>
                <a:cs typeface="Times New Roman" panose="02020603050405020304" pitchFamily="18" charset="0"/>
              </a:rPr>
              <a:t>用于现在进行时表示“马上就</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，故填</a:t>
            </a:r>
            <a:r>
              <a:rPr lang="en-US" altLang="zh-CN" dirty="0" smtClean="0">
                <a:solidFill>
                  <a:srgbClr val="FF0000"/>
                </a:solidFill>
                <a:latin typeface="Times New Roman" panose="02020603050405020304" pitchFamily="18" charset="0"/>
                <a:cs typeface="Times New Roman" panose="02020603050405020304" pitchFamily="18" charset="0"/>
              </a:rPr>
              <a:t>is coming</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)By the time you have finished this book, your meal</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(get) cold</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 考查动词的时态。句意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到你读完这本书的时候</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你的饭菜就凉了。</a:t>
            </a:r>
            <a:r>
              <a:rPr lang="en-US" altLang="zh-CN" dirty="0" smtClean="0">
                <a:solidFill>
                  <a:srgbClr val="FF0000"/>
                </a:solidFill>
                <a:latin typeface="Times New Roman" panose="02020603050405020304" pitchFamily="18" charset="0"/>
                <a:cs typeface="Times New Roman" panose="02020603050405020304" pitchFamily="18" charset="0"/>
              </a:rPr>
              <a:t>By the time</a:t>
            </a:r>
            <a:r>
              <a:rPr lang="zh-CN" altLang="en-US" dirty="0" smtClean="0">
                <a:solidFill>
                  <a:srgbClr val="FF0000"/>
                </a:solidFill>
                <a:latin typeface="Times New Roman" panose="02020603050405020304" pitchFamily="18" charset="0"/>
                <a:cs typeface="Times New Roman" panose="02020603050405020304" pitchFamily="18" charset="0"/>
              </a:rPr>
              <a:t>引导的是时间状语从句</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从句中用的是现在完成时</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说明主句的动作是发生在将来的</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故主句应用一般将来时</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a:p>
            <a:pPr marL="0" indent="0" eaLnBrk="0" latinLnBrk="1" hangingPunct="0">
              <a:lnSpc>
                <a:spcPct val="150000"/>
              </a:lnSpc>
              <a:spcBef>
                <a:spcPts val="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)—I hear you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(work) in a pub. What's it like?</a:t>
            </a:r>
            <a:endParaRPr lang="zh-CN" altLang="en-US" dirty="0"/>
          </a:p>
          <a:p>
            <a:pPr marL="0" indent="0" eaLnBrk="0" latinLnBrk="1" hangingPunct="0">
              <a:lnSpc>
                <a:spcPct val="150000"/>
              </a:lnSpc>
              <a:spcBef>
                <a:spcPts val="2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—Well, it's very hard work and I'm always tired, but I don't mind</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2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考查动词的时态。句意：</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我听说你正在一家酒吧工作。怎么样</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en-US" altLang="zh-CN" dirty="0" smtClean="0">
              <a:solidFill>
                <a:srgbClr val="FF0000"/>
              </a:solidFill>
              <a:latin typeface="Times New Roman" panose="02020603050405020304" pitchFamily="18" charset="0"/>
              <a:cs typeface="Times New Roman" panose="02020603050405020304" pitchFamily="18" charset="0"/>
            </a:endParaRPr>
          </a:p>
          <a:p>
            <a:pPr eaLnBrk="0" latinLnBrk="1" hangingPunct="0">
              <a:lnSpc>
                <a:spcPct val="150000"/>
              </a:lnSpc>
              <a:spcBef>
                <a:spcPts val="20"/>
              </a:spcBef>
            </a:pP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嗯，工作很辛苦，我总是很累，但是我不介意。根据句意可知本空表示现阶段正在进行的动作，故用现在进行时</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pic>
        <p:nvPicPr>
          <p:cNvPr id="5" name="图片 5" descr="textimage76.jpeg"/>
          <p:cNvPicPr>
            <a:picLocks noChangeAspect="1"/>
          </p:cNvPicPr>
          <p:nvPr/>
        </p:nvPicPr>
        <p:blipFill>
          <a:blip r:embed="rId1"/>
          <a:stretch>
            <a:fillRect/>
          </a:stretch>
        </p:blipFill>
        <p:spPr>
          <a:xfrm>
            <a:off x="989681" y="899944"/>
            <a:ext cx="609599" cy="409574"/>
          </a:xfrm>
          <a:prstGeom prst="rect">
            <a:avLst/>
          </a:prstGeom>
        </p:spPr>
      </p:pic>
      <p:pic>
        <p:nvPicPr>
          <p:cNvPr id="6" name="图片 6" descr="textimage77.jpeg"/>
          <p:cNvPicPr>
            <a:picLocks noChangeAspect="1"/>
          </p:cNvPicPr>
          <p:nvPr/>
        </p:nvPicPr>
        <p:blipFill>
          <a:blip r:embed="rId1"/>
          <a:stretch>
            <a:fillRect/>
          </a:stretch>
        </p:blipFill>
        <p:spPr>
          <a:xfrm>
            <a:off x="1104881" y="2966040"/>
            <a:ext cx="609599" cy="409574"/>
          </a:xfrm>
          <a:prstGeom prst="rect">
            <a:avLst/>
          </a:prstGeom>
        </p:spPr>
      </p:pic>
      <p:pic>
        <p:nvPicPr>
          <p:cNvPr id="7" name="图片 7" descr="textimage78.jpeg"/>
          <p:cNvPicPr>
            <a:picLocks noChangeAspect="1"/>
          </p:cNvPicPr>
          <p:nvPr/>
        </p:nvPicPr>
        <p:blipFill>
          <a:blip r:embed="rId1"/>
          <a:stretch>
            <a:fillRect/>
          </a:stretch>
        </p:blipFill>
        <p:spPr>
          <a:xfrm>
            <a:off x="1104881" y="4686158"/>
            <a:ext cx="609599" cy="409574"/>
          </a:xfrm>
          <a:prstGeom prst="rect">
            <a:avLst/>
          </a:prstGeom>
        </p:spPr>
      </p:pic>
      <p:sp>
        <p:nvSpPr>
          <p:cNvPr id="11" name="矩形 10"/>
          <p:cNvSpPr/>
          <p:nvPr/>
        </p:nvSpPr>
        <p:spPr>
          <a:xfrm>
            <a:off x="3143240" y="828506"/>
            <a:ext cx="108876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is coming</a:t>
            </a:r>
            <a:endParaRPr lang="zh-CN" altLang="en-US" dirty="0"/>
          </a:p>
        </p:txBody>
      </p:sp>
      <p:sp>
        <p:nvSpPr>
          <p:cNvPr id="12" name="矩形 11"/>
          <p:cNvSpPr/>
          <p:nvPr/>
        </p:nvSpPr>
        <p:spPr>
          <a:xfrm>
            <a:off x="6643702" y="2971646"/>
            <a:ext cx="88357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will get</a:t>
            </a:r>
            <a:endParaRPr lang="zh-CN" altLang="en-US" dirty="0"/>
          </a:p>
        </p:txBody>
      </p:sp>
      <p:sp>
        <p:nvSpPr>
          <p:cNvPr id="13" name="矩形 12"/>
          <p:cNvSpPr/>
          <p:nvPr/>
        </p:nvSpPr>
        <p:spPr>
          <a:xfrm>
            <a:off x="3000364" y="4614720"/>
            <a:ext cx="129394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are working</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2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fade">
                                      <p:cBhvr>
                                        <p:cTn id="32" dur="2000"/>
                                        <p:tgtEl>
                                          <p:spTgt spid="2">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Effect transition="in" filter="fade">
                                      <p:cBhvr>
                                        <p:cTn id="35"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1472" y="889437"/>
            <a:ext cx="8316000" cy="2173031"/>
          </a:xfrm>
          <a:prstGeom prst="rect">
            <a:avLst/>
          </a:prstGeom>
          <a:noFill/>
        </p:spPr>
        <p:txBody>
          <a:bodyPr wrap="square" lIns="0" tIns="0" rIns="0" bIns="0" rtlCol="0">
            <a:spAutoFit/>
          </a:bodyPr>
          <a:lstStyle/>
          <a:p>
            <a:pPr marL="0" indent="0" eaLnBrk="0" latinLnBrk="1" hangingPunct="0">
              <a:lnSpc>
                <a:spcPct val="150000"/>
              </a:lnSpc>
              <a:spcBef>
                <a:spcPts val="20"/>
              </a:spcBef>
              <a:buNone/>
            </a:pPr>
            <a:endParaRPr lang="zh-CN" altLang="en-US" dirty="0" smtClean="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815" kern="0" dirty="0" smtClean="0">
                <a:solidFill>
                  <a:srgbClr val="000000"/>
                </a:solidFill>
                <a:latin typeface="Times New Roman" panose="02020603050405020304" pitchFamily="65" charset="-122"/>
                <a:ea typeface="宋体" panose="02010600030101010101" pitchFamily="2" charset="-122"/>
              </a:rPr>
              <a:t>.(</a:t>
            </a:r>
            <a:r>
              <a:rPr lang="zh-CN" altLang="en-US" sz="2035" kern="0" spc="2766"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)That piece of music sounds quite familiar. Who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(play) the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piano </a:t>
            </a:r>
            <a:r>
              <a:rPr lang="zh-CN" altLang="en-US" sz="1815" kern="0" dirty="0" smtClean="0">
                <a:solidFill>
                  <a:srgbClr val="000000"/>
                </a:solidFill>
                <a:latin typeface="Times New Roman" panose="02020603050405020304" pitchFamily="65" charset="-122"/>
                <a:ea typeface="宋体" panose="02010600030101010101" pitchFamily="2" charset="-122"/>
              </a:rPr>
              <a:t>upstairs?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b="1" dirty="0" smtClean="0">
                <a:solidFill>
                  <a:srgbClr val="FF0000"/>
                </a:solidFill>
                <a:latin typeface="Times New Roman" panose="02020603050405020304" pitchFamily="18" charset="0"/>
                <a:cs typeface="Times New Roman" panose="02020603050405020304" pitchFamily="18" charset="0"/>
              </a:rPr>
              <a:t>解析   </a:t>
            </a:r>
            <a:r>
              <a:rPr lang="zh-CN" altLang="en-US" dirty="0" smtClean="0">
                <a:solidFill>
                  <a:srgbClr val="FF0000"/>
                </a:solidFill>
                <a:latin typeface="Times New Roman" panose="02020603050405020304" pitchFamily="18" charset="0"/>
                <a:cs typeface="Times New Roman" panose="02020603050405020304" pitchFamily="18" charset="0"/>
              </a:rPr>
              <a:t>考查动词的时态。句意：那首曲子听起来很熟悉。谁在楼上弹钢琴？本空表示说话时动作正在进行，应用现在进行时</a:t>
            </a:r>
            <a:r>
              <a:rPr lang="zh-CN" altLang="en-US" dirty="0" smtClean="0">
                <a:solidFill>
                  <a:srgbClr val="FF0000"/>
                </a:solidFill>
                <a:latin typeface="Times New Roman" panose="02020603050405020304" pitchFamily="18" charset="0"/>
                <a:cs typeface="Times New Roman" panose="02020603050405020304" pitchFamily="18" charset="0"/>
              </a:rPr>
              <a:t>。</a:t>
            </a:r>
            <a:endParaRPr lang="en-US" altLang="zh-CN" dirty="0" smtClean="0">
              <a:solidFill>
                <a:srgbClr val="FF0000"/>
              </a:solidFill>
              <a:latin typeface="Times New Roman" panose="02020603050405020304" pitchFamily="18" charset="0"/>
              <a:cs typeface="Times New Roman" panose="02020603050405020304" pitchFamily="18" charset="0"/>
            </a:endParaRPr>
          </a:p>
        </p:txBody>
      </p:sp>
      <p:pic>
        <p:nvPicPr>
          <p:cNvPr id="8" name="图片 8" descr="textimage79.jpeg"/>
          <p:cNvPicPr>
            <a:picLocks noChangeAspect="1"/>
          </p:cNvPicPr>
          <p:nvPr/>
        </p:nvPicPr>
        <p:blipFill>
          <a:blip r:embed="rId1"/>
          <a:stretch>
            <a:fillRect/>
          </a:stretch>
        </p:blipFill>
        <p:spPr>
          <a:xfrm>
            <a:off x="923010" y="1369508"/>
            <a:ext cx="609599" cy="409574"/>
          </a:xfrm>
          <a:prstGeom prst="rect">
            <a:avLst/>
          </a:prstGeom>
        </p:spPr>
      </p:pic>
      <p:sp>
        <p:nvSpPr>
          <p:cNvPr id="10" name="矩形 9"/>
          <p:cNvSpPr/>
          <p:nvPr/>
        </p:nvSpPr>
        <p:spPr>
          <a:xfrm>
            <a:off x="6072198" y="1348567"/>
            <a:ext cx="108876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is playing</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Ⅱ.重点短语</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申请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集中;特别关注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盼望;期待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控制</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花费时间做某事</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除</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以外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构成;形成</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8.</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信用卡</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9.</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(在旅馆、机场等)登记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10.</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结账离开(旅馆等)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11.</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迫不及待地做某事 </a:t>
            </a:r>
            <a:endParaRPr lang="zh-CN" altLang="en-US" dirty="0"/>
          </a:p>
        </p:txBody>
      </p:sp>
      <p:sp>
        <p:nvSpPr>
          <p:cNvPr id="3" name="矩形 2"/>
          <p:cNvSpPr/>
          <p:nvPr/>
        </p:nvSpPr>
        <p:spPr>
          <a:xfrm>
            <a:off x="1428728" y="1848633"/>
            <a:ext cx="102463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apply for</a:t>
            </a:r>
            <a:endParaRPr lang="zh-CN" altLang="en-US" dirty="0"/>
          </a:p>
        </p:txBody>
      </p:sp>
      <p:sp>
        <p:nvSpPr>
          <p:cNvPr id="4" name="矩形 3"/>
          <p:cNvSpPr/>
          <p:nvPr/>
        </p:nvSpPr>
        <p:spPr>
          <a:xfrm>
            <a:off x="1500166" y="2277261"/>
            <a:ext cx="97334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focus on</a:t>
            </a:r>
            <a:endParaRPr lang="zh-CN" altLang="en-US" dirty="0"/>
          </a:p>
        </p:txBody>
      </p:sp>
      <p:sp>
        <p:nvSpPr>
          <p:cNvPr id="5" name="矩形 4"/>
          <p:cNvSpPr/>
          <p:nvPr/>
        </p:nvSpPr>
        <p:spPr>
          <a:xfrm>
            <a:off x="1142976" y="2705889"/>
            <a:ext cx="162095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look forward to</a:t>
            </a:r>
            <a:endParaRPr lang="zh-CN" altLang="en-US" dirty="0"/>
          </a:p>
        </p:txBody>
      </p:sp>
      <p:sp>
        <p:nvSpPr>
          <p:cNvPr id="6" name="矩形 5"/>
          <p:cNvSpPr/>
          <p:nvPr/>
        </p:nvSpPr>
        <p:spPr>
          <a:xfrm>
            <a:off x="1214414" y="3134517"/>
            <a:ext cx="153118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take control of</a:t>
            </a:r>
            <a:endParaRPr lang="zh-CN" altLang="en-US" dirty="0"/>
          </a:p>
        </p:txBody>
      </p:sp>
      <p:sp>
        <p:nvSpPr>
          <p:cNvPr id="7" name="矩形 6"/>
          <p:cNvSpPr/>
          <p:nvPr/>
        </p:nvSpPr>
        <p:spPr>
          <a:xfrm>
            <a:off x="1000100" y="3563145"/>
            <a:ext cx="255069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spend time (in) doing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sp>
        <p:nvSpPr>
          <p:cNvPr id="8" name="矩形 7"/>
          <p:cNvSpPr/>
          <p:nvPr/>
        </p:nvSpPr>
        <p:spPr>
          <a:xfrm>
            <a:off x="1357290" y="3991773"/>
            <a:ext cx="111440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other than</a:t>
            </a:r>
            <a:endParaRPr lang="zh-CN" altLang="en-US" dirty="0"/>
          </a:p>
        </p:txBody>
      </p:sp>
      <p:sp>
        <p:nvSpPr>
          <p:cNvPr id="9" name="矩形 8"/>
          <p:cNvSpPr/>
          <p:nvPr/>
        </p:nvSpPr>
        <p:spPr>
          <a:xfrm>
            <a:off x="1500166" y="4420401"/>
            <a:ext cx="97334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make up</a:t>
            </a:r>
            <a:endParaRPr lang="zh-CN" altLang="en-US" dirty="0"/>
          </a:p>
        </p:txBody>
      </p:sp>
      <p:sp>
        <p:nvSpPr>
          <p:cNvPr id="10" name="矩形 9"/>
          <p:cNvSpPr/>
          <p:nvPr/>
        </p:nvSpPr>
        <p:spPr>
          <a:xfrm>
            <a:off x="1428728" y="4849029"/>
            <a:ext cx="1165704"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credit card</a:t>
            </a:r>
            <a:endParaRPr lang="zh-CN" altLang="en-US" dirty="0"/>
          </a:p>
        </p:txBody>
      </p:sp>
      <p:sp>
        <p:nvSpPr>
          <p:cNvPr id="11" name="矩形 10"/>
          <p:cNvSpPr/>
          <p:nvPr/>
        </p:nvSpPr>
        <p:spPr>
          <a:xfrm>
            <a:off x="1500166" y="5277657"/>
            <a:ext cx="960519"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check in</a:t>
            </a:r>
            <a:endParaRPr lang="zh-CN" altLang="en-US" dirty="0"/>
          </a:p>
        </p:txBody>
      </p:sp>
      <p:sp>
        <p:nvSpPr>
          <p:cNvPr id="12" name="矩形 11"/>
          <p:cNvSpPr/>
          <p:nvPr/>
        </p:nvSpPr>
        <p:spPr>
          <a:xfrm>
            <a:off x="1428728" y="5706285"/>
            <a:ext cx="107593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check out</a:t>
            </a:r>
            <a:endParaRPr lang="zh-CN" altLang="en-US" dirty="0"/>
          </a:p>
        </p:txBody>
      </p:sp>
      <p:sp>
        <p:nvSpPr>
          <p:cNvPr id="13" name="矩形 12"/>
          <p:cNvSpPr/>
          <p:nvPr/>
        </p:nvSpPr>
        <p:spPr>
          <a:xfrm>
            <a:off x="1071538" y="6134913"/>
            <a:ext cx="1976823"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can't wait to do </a:t>
            </a:r>
            <a:r>
              <a:rPr lang="en-US" altLang="zh-CN" dirty="0" err="1" smtClean="0">
                <a:solidFill>
                  <a:srgbClr val="FF0000"/>
                </a:solidFill>
                <a:latin typeface="Times New Roman" panose="02020603050405020304" pitchFamily="18" charset="0"/>
                <a:cs typeface="Times New Roman" panose="02020603050405020304" pitchFamily="18" charset="0"/>
              </a:rPr>
              <a:t>sth</a:t>
            </a:r>
            <a:r>
              <a:rPr lang="en-US" altLang="zh-CN" dirty="0" smtClean="0">
                <a:solidFill>
                  <a:srgbClr val="FF0000"/>
                </a:solidFill>
                <a:latin typeface="Times New Roman" panose="02020603050405020304" pitchFamily="18" charset="0"/>
                <a:cs typeface="Times New Roman" panose="02020603050405020304" pitchFamily="18" charset="0"/>
              </a:rPr>
              <a:t>.</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11372"/>
            <a:ext cx="8316000" cy="6026201"/>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12.</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作为</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而出名</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13.</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收到</a:t>
            </a:r>
            <a:r>
              <a:rPr lang="zh-CN" altLang="en-US" sz="1815" kern="0" dirty="0" smtClean="0">
                <a:solidFill>
                  <a:srgbClr val="000000"/>
                </a:solidFill>
                <a:latin typeface="黑体" panose="02010609060101010101" pitchFamily="65" charset="-122"/>
                <a:ea typeface="宋体" panose="02010600030101010101" pitchFamily="2" charset="-122"/>
              </a:rPr>
              <a:t>……</a:t>
            </a:r>
            <a:r>
              <a:rPr lang="zh-CN" altLang="en-US" sz="1815" kern="0" dirty="0" smtClean="0">
                <a:solidFill>
                  <a:srgbClr val="000000"/>
                </a:solidFill>
                <a:latin typeface="Times New Roman" panose="02020603050405020304" pitchFamily="65" charset="-122"/>
                <a:ea typeface="宋体" panose="02010600030101010101" pitchFamily="2" charset="-122"/>
              </a:rPr>
              <a:t>的来信</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14.get around</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15.get ready for...</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16.look through</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17.be unique to...</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en-US" altLang="zh-CN"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18.package tour</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19.be based on/upon...</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20.in modern times</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21.right away</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22.so far</a:t>
            </a:r>
            <a:r>
              <a:rPr lang="zh-CN" altLang="en-US" sz="1815" u="sng" kern="0" dirty="0" smtClean="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23.in order to</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eaLnBrk="0" latinLnBrk="1" hangingPunct="0">
              <a:lnSpc>
                <a:spcPct val="150000"/>
              </a:lnSpc>
              <a:spcBef>
                <a:spcPts val="140"/>
              </a:spcBef>
            </a:pPr>
            <a:r>
              <a:rPr lang="zh-CN" altLang="en-US" kern="0" dirty="0" smtClean="0">
                <a:solidFill>
                  <a:srgbClr val="000000"/>
                </a:solidFill>
                <a:latin typeface="Times New Roman" panose="02020603050405020304" pitchFamily="65" charset="-122"/>
                <a:ea typeface="宋体" panose="02010600030101010101" pitchFamily="2" charset="-122"/>
              </a:rPr>
              <a:t>24.apart from</a:t>
            </a:r>
            <a:r>
              <a:rPr lang="zh-CN" altLang="en-US" u="sng" kern="0" dirty="0" smtClean="0">
                <a:solidFill>
                  <a:srgbClr val="000000"/>
                </a:solidFill>
                <a:latin typeface="Times New Roman" panose="02020603050405020304" pitchFamily="65" charset="-122"/>
                <a:ea typeface="宋体" panose="02010600030101010101" pitchFamily="2" charset="-122"/>
              </a:rPr>
              <a:t>　　　　　　　　    </a:t>
            </a:r>
            <a:endParaRPr lang="zh-CN" altLang="en-US" dirty="0" smtClean="0"/>
          </a:p>
          <a:p>
            <a:pPr marL="0" indent="0" eaLnBrk="0" latinLnBrk="1" hangingPunct="0">
              <a:lnSpc>
                <a:spcPct val="150000"/>
              </a:lnSpc>
              <a:spcBef>
                <a:spcPts val="140"/>
              </a:spcBef>
              <a:buNone/>
            </a:pPr>
            <a:endParaRPr lang="zh-CN" altLang="en-US" dirty="0"/>
          </a:p>
        </p:txBody>
      </p:sp>
      <p:sp>
        <p:nvSpPr>
          <p:cNvPr id="3" name="矩形 2"/>
          <p:cNvSpPr/>
          <p:nvPr/>
        </p:nvSpPr>
        <p:spPr>
          <a:xfrm>
            <a:off x="1428728" y="991377"/>
            <a:ext cx="133882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be known as</a:t>
            </a:r>
            <a:endParaRPr lang="zh-CN" altLang="en-US" dirty="0"/>
          </a:p>
        </p:txBody>
      </p:sp>
      <p:sp>
        <p:nvSpPr>
          <p:cNvPr id="4" name="矩形 3"/>
          <p:cNvSpPr/>
          <p:nvPr/>
        </p:nvSpPr>
        <p:spPr>
          <a:xfrm>
            <a:off x="1571604" y="1420005"/>
            <a:ext cx="108876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hear from</a:t>
            </a:r>
            <a:endParaRPr lang="zh-CN" altLang="en-US" dirty="0"/>
          </a:p>
        </p:txBody>
      </p:sp>
      <p:sp>
        <p:nvSpPr>
          <p:cNvPr id="5" name="矩形 4"/>
          <p:cNvSpPr/>
          <p:nvPr/>
        </p:nvSpPr>
        <p:spPr>
          <a:xfrm>
            <a:off x="2071670" y="1848633"/>
            <a:ext cx="2492990"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四处走动；传播；流传</a:t>
            </a:r>
            <a:endParaRPr lang="zh-CN" altLang="en-US" dirty="0"/>
          </a:p>
        </p:txBody>
      </p:sp>
      <p:sp>
        <p:nvSpPr>
          <p:cNvPr id="6" name="矩形 5"/>
          <p:cNvSpPr/>
          <p:nvPr/>
        </p:nvSpPr>
        <p:spPr>
          <a:xfrm>
            <a:off x="2485755" y="2277261"/>
            <a:ext cx="180049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为</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做好准备</a:t>
            </a:r>
            <a:endParaRPr lang="zh-CN" altLang="en-US" dirty="0"/>
          </a:p>
        </p:txBody>
      </p:sp>
      <p:sp>
        <p:nvSpPr>
          <p:cNvPr id="7" name="矩形 6"/>
          <p:cNvSpPr/>
          <p:nvPr/>
        </p:nvSpPr>
        <p:spPr>
          <a:xfrm>
            <a:off x="2928926" y="2705889"/>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浏览</a:t>
            </a:r>
            <a:endParaRPr lang="zh-CN" altLang="en-US" dirty="0"/>
          </a:p>
        </p:txBody>
      </p:sp>
      <p:sp>
        <p:nvSpPr>
          <p:cNvPr id="8" name="矩形 7"/>
          <p:cNvSpPr/>
          <p:nvPr/>
        </p:nvSpPr>
        <p:spPr>
          <a:xfrm>
            <a:off x="2357422" y="3134517"/>
            <a:ext cx="3877985"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（某人、地或事物）独特的；独有的</a:t>
            </a:r>
            <a:endParaRPr lang="zh-CN" altLang="en-US" dirty="0"/>
          </a:p>
        </p:txBody>
      </p:sp>
      <p:sp>
        <p:nvSpPr>
          <p:cNvPr id="9" name="矩形 8"/>
          <p:cNvSpPr/>
          <p:nvPr/>
        </p:nvSpPr>
        <p:spPr>
          <a:xfrm>
            <a:off x="2643174" y="3563145"/>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包价旅游</a:t>
            </a:r>
            <a:endParaRPr lang="zh-CN" altLang="en-US" dirty="0"/>
          </a:p>
        </p:txBody>
      </p:sp>
      <p:sp>
        <p:nvSpPr>
          <p:cNvPr id="10" name="矩形 9"/>
          <p:cNvSpPr/>
          <p:nvPr/>
        </p:nvSpPr>
        <p:spPr>
          <a:xfrm>
            <a:off x="2857488" y="3991773"/>
            <a:ext cx="2095445"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以</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为基础</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根据</a:t>
            </a:r>
            <a:endParaRPr lang="zh-CN" altLang="en-US" dirty="0"/>
          </a:p>
        </p:txBody>
      </p:sp>
      <p:sp>
        <p:nvSpPr>
          <p:cNvPr id="11" name="矩形 10"/>
          <p:cNvSpPr/>
          <p:nvPr/>
        </p:nvSpPr>
        <p:spPr>
          <a:xfrm>
            <a:off x="3071802" y="4420401"/>
            <a:ext cx="93487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在现代 </a:t>
            </a:r>
            <a:endParaRPr lang="zh-CN" altLang="en-US" dirty="0"/>
          </a:p>
        </p:txBody>
      </p:sp>
      <p:sp>
        <p:nvSpPr>
          <p:cNvPr id="12" name="矩形 11"/>
          <p:cNvSpPr/>
          <p:nvPr/>
        </p:nvSpPr>
        <p:spPr>
          <a:xfrm>
            <a:off x="2304478" y="4849029"/>
            <a:ext cx="1338828"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立刻；马上</a:t>
            </a:r>
            <a:endParaRPr lang="zh-CN" altLang="en-US" dirty="0"/>
          </a:p>
        </p:txBody>
      </p:sp>
      <p:sp>
        <p:nvSpPr>
          <p:cNvPr id="13" name="矩形 12"/>
          <p:cNvSpPr/>
          <p:nvPr/>
        </p:nvSpPr>
        <p:spPr>
          <a:xfrm>
            <a:off x="2000232" y="5277657"/>
            <a:ext cx="1107996"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迄今为止</a:t>
            </a:r>
            <a:endParaRPr lang="zh-CN" altLang="en-US" dirty="0"/>
          </a:p>
        </p:txBody>
      </p:sp>
      <p:sp>
        <p:nvSpPr>
          <p:cNvPr id="14" name="矩形 13"/>
          <p:cNvSpPr/>
          <p:nvPr/>
        </p:nvSpPr>
        <p:spPr>
          <a:xfrm>
            <a:off x="2571736" y="5706285"/>
            <a:ext cx="646331"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为了</a:t>
            </a:r>
            <a:endParaRPr lang="zh-CN" altLang="en-US" dirty="0"/>
          </a:p>
        </p:txBody>
      </p:sp>
      <p:sp>
        <p:nvSpPr>
          <p:cNvPr id="15" name="矩形 14"/>
          <p:cNvSpPr/>
          <p:nvPr/>
        </p:nvSpPr>
        <p:spPr>
          <a:xfrm>
            <a:off x="2000232" y="6134913"/>
            <a:ext cx="1864613" cy="369332"/>
          </a:xfrm>
          <a:prstGeom prst="rect">
            <a:avLst/>
          </a:prstGeom>
        </p:spPr>
        <p:txBody>
          <a:bodyPr wrap="none">
            <a:spAutoFit/>
          </a:bodyPr>
          <a:lstStyle/>
          <a:p>
            <a:r>
              <a:rPr lang="zh-CN" altLang="en-US" dirty="0" smtClean="0">
                <a:solidFill>
                  <a:srgbClr val="FF0000"/>
                </a:solidFill>
                <a:latin typeface="Times New Roman" panose="02020603050405020304" pitchFamily="18" charset="0"/>
                <a:cs typeface="Times New Roman" panose="02020603050405020304" pitchFamily="18" charset="0"/>
              </a:rPr>
              <a:t>除了</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外</a:t>
            </a:r>
            <a:r>
              <a:rPr lang="en-US" altLang="zh-CN" dirty="0" smtClean="0">
                <a:solidFill>
                  <a:srgbClr val="FF0000"/>
                </a:solidFill>
                <a:latin typeface="Times New Roman" panose="02020603050405020304" pitchFamily="18" charset="0"/>
                <a:cs typeface="Times New Roman" panose="02020603050405020304" pitchFamily="18" charset="0"/>
              </a:rPr>
              <a:t>;</a:t>
            </a:r>
            <a:r>
              <a:rPr lang="zh-CN" altLang="en-US" dirty="0" smtClean="0">
                <a:solidFill>
                  <a:srgbClr val="FF0000"/>
                </a:solidFill>
                <a:latin typeface="Times New Roman" panose="02020603050405020304" pitchFamily="18" charset="0"/>
                <a:cs typeface="Times New Roman" panose="02020603050405020304" pitchFamily="18" charset="0"/>
              </a:rPr>
              <a:t>此外</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anim calcmode="lin" valueType="num">
                                      <p:cBhvr additive="base">
                                        <p:cTn id="79" dur="500" fill="hold"/>
                                        <p:tgtEl>
                                          <p:spTgt spid="15"/>
                                        </p:tgtEl>
                                        <p:attrNameLst>
                                          <p:attrName>ppt_x</p:attrName>
                                        </p:attrNameLst>
                                      </p:cBhvr>
                                      <p:tavLst>
                                        <p:tav tm="0">
                                          <p:val>
                                            <p:strVal val="#ppt_x"/>
                                          </p:val>
                                        </p:tav>
                                        <p:tav tm="100000">
                                          <p:val>
                                            <p:strVal val="#ppt_x"/>
                                          </p:val>
                                        </p:tav>
                                      </p:tavLst>
                                    </p:anim>
                                    <p:anim calcmode="lin" valueType="num">
                                      <p:cBhvr additive="base">
                                        <p:cTn id="8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709046"/>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Ⅲ.经典结构</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1.下面是两篇关于秘鲁的文章。</a:t>
            </a:r>
            <a:endParaRPr lang="zh-CN" altLang="en-US" dirty="0"/>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two texts about Peru.</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2.正是出于这个原因,西班牙语是秘鲁的主要官方语言。</a:t>
            </a:r>
            <a:endParaRPr lang="zh-CN" altLang="en-US" dirty="0"/>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Spanish is the main official language of Peru.</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3.在接下来的三天里,您可以在当地导游的陪同下,深入雨林进行探索,欣赏雨林</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特有的动植物。</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You can then spend three days exploring the rainforest with a local guide and enjoy-</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ing the plants and animals</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4.尤其令人惊叹的是印加人的干式石头搭砌的建造方法。 </a:t>
            </a:r>
            <a:endParaRPr lang="zh-CN" altLang="en-US" dirty="0"/>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 Incas' dry stone method of building.</a:t>
            </a:r>
            <a:endParaRPr lang="zh-CN" altLang="en-US" dirty="0"/>
          </a:p>
        </p:txBody>
      </p:sp>
      <p:sp>
        <p:nvSpPr>
          <p:cNvPr id="3" name="矩形 2"/>
          <p:cNvSpPr/>
          <p:nvPr/>
        </p:nvSpPr>
        <p:spPr>
          <a:xfrm>
            <a:off x="801562" y="2277261"/>
            <a:ext cx="1127232"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Below are</a:t>
            </a:r>
            <a:endParaRPr lang="zh-CN" altLang="en-US" dirty="0"/>
          </a:p>
        </p:txBody>
      </p:sp>
      <p:sp>
        <p:nvSpPr>
          <p:cNvPr id="4" name="矩形 3"/>
          <p:cNvSpPr/>
          <p:nvPr/>
        </p:nvSpPr>
        <p:spPr>
          <a:xfrm>
            <a:off x="714348" y="3134517"/>
            <a:ext cx="2319866"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It is for this reason that</a:t>
            </a:r>
            <a:endParaRPr lang="zh-CN" altLang="en-US" dirty="0"/>
          </a:p>
        </p:txBody>
      </p:sp>
      <p:sp>
        <p:nvSpPr>
          <p:cNvPr id="5" name="矩形 4"/>
          <p:cNvSpPr/>
          <p:nvPr/>
        </p:nvSpPr>
        <p:spPr>
          <a:xfrm>
            <a:off x="3214678" y="4849029"/>
            <a:ext cx="2332690"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unique to the rainforest</a:t>
            </a:r>
            <a:endParaRPr lang="zh-CN" altLang="en-US" dirty="0"/>
          </a:p>
        </p:txBody>
      </p:sp>
      <p:sp>
        <p:nvSpPr>
          <p:cNvPr id="6" name="矩形 5"/>
          <p:cNvSpPr/>
          <p:nvPr/>
        </p:nvSpPr>
        <p:spPr>
          <a:xfrm>
            <a:off x="857224" y="5706285"/>
            <a:ext cx="2198038"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Especially amazing is</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8316000" cy="4696222"/>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5.印加的建筑工人将石头切割成精确的尺寸,因此除了石头间的完美契合之外,不</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需要任何东西来稳固墙体。</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Inca builders cut stones to exact sizes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nothing was needed to hold walls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together other than the perfect fit of the stones.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6.令人惊讶的是,有8,000多座雕塑,直到20世纪70年代,现代的人才知道它们。</a:t>
            </a:r>
            <a:endParaRPr lang="zh-CN" altLang="en-US" dirty="0"/>
          </a:p>
          <a:p>
            <a:pPr marL="0" indent="0" eaLnBrk="0" latinLnBrk="1" hangingPunct="0">
              <a:lnSpc>
                <a:spcPct val="150000"/>
              </a:lnSpc>
              <a:spcBef>
                <a:spcPts val="140"/>
              </a:spcBef>
              <a:buNone/>
            </a:pP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there are more than 8,000 statues, and no one in modern times knew </a:t>
            </a:r>
            <a:endParaRPr lang="en-US" altLang="zh-CN" sz="1815" kern="0" dirty="0" smtClean="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about them until the 1970s. </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7.每尊雕塑面部都不同,使得研究人员相信每尊雕塑都是一个真实的士兵的复制</a:t>
            </a:r>
            <a:br>
              <a:rPr dirty="0"/>
            </a:br>
            <a:r>
              <a:rPr lang="zh-CN" altLang="en-US" sz="1815" kern="0" dirty="0" smtClean="0">
                <a:solidFill>
                  <a:srgbClr val="000000"/>
                </a:solidFill>
                <a:latin typeface="Times New Roman" panose="02020603050405020304" pitchFamily="65" charset="-122"/>
                <a:ea typeface="宋体" panose="02010600030101010101" pitchFamily="2" charset="-122"/>
              </a:rPr>
              <a:t>品。</a:t>
            </a:r>
            <a:endParaRPr lang="zh-CN" altLang="en-US" dirty="0"/>
          </a:p>
          <a:p>
            <a:pPr marL="0" indent="0" eaLnBrk="0" latinLnBrk="1" hangingPunct="0">
              <a:lnSpc>
                <a:spcPct val="150000"/>
              </a:lnSpc>
              <a:spcBef>
                <a:spcPts val="140"/>
              </a:spcBef>
              <a:buNone/>
            </a:pPr>
            <a:r>
              <a:rPr lang="zh-CN" altLang="en-US" sz="1815" kern="0" dirty="0" smtClean="0">
                <a:solidFill>
                  <a:srgbClr val="000000"/>
                </a:solidFill>
                <a:latin typeface="Times New Roman" panose="02020603050405020304" pitchFamily="65" charset="-122"/>
                <a:ea typeface="宋体" panose="02010600030101010101" pitchFamily="2" charset="-122"/>
              </a:rPr>
              <a:t>Each statue has a different face, </a:t>
            </a:r>
            <a:r>
              <a:rPr lang="zh-CN" altLang="en-US" sz="1815" u="sng" kern="0" dirty="0" smtClean="0">
                <a:solidFill>
                  <a:srgbClr val="000000"/>
                </a:solidFill>
                <a:latin typeface="Times New Roman" panose="02020603050405020304" pitchFamily="65" charset="-122"/>
                <a:ea typeface="宋体" panose="02010600030101010101" pitchFamily="2" charset="-122"/>
              </a:rPr>
              <a:t>　　　　　　　　　　　　　 </a:t>
            </a:r>
            <a:r>
              <a:rPr lang="zh-CN" altLang="en-US" sz="1815" kern="0" dirty="0" smtClean="0">
                <a:solidFill>
                  <a:srgbClr val="000000"/>
                </a:solidFill>
                <a:latin typeface="Times New Roman" panose="02020603050405020304" pitchFamily="65" charset="-122"/>
                <a:ea typeface="宋体" panose="02010600030101010101" pitchFamily="2" charset="-122"/>
              </a:rPr>
              <a:t> that each one is a copy of a real soldier. </a:t>
            </a:r>
            <a:endParaRPr lang="zh-CN" altLang="en-US" dirty="0"/>
          </a:p>
        </p:txBody>
      </p:sp>
      <p:sp>
        <p:nvSpPr>
          <p:cNvPr id="3" name="矩形 2"/>
          <p:cNvSpPr/>
          <p:nvPr/>
        </p:nvSpPr>
        <p:spPr>
          <a:xfrm>
            <a:off x="4357686" y="2277261"/>
            <a:ext cx="79380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so that</a:t>
            </a:r>
            <a:endParaRPr lang="zh-CN" altLang="en-US" dirty="0"/>
          </a:p>
        </p:txBody>
      </p:sp>
      <p:sp>
        <p:nvSpPr>
          <p:cNvPr id="4" name="矩形 3"/>
          <p:cNvSpPr/>
          <p:nvPr/>
        </p:nvSpPr>
        <p:spPr>
          <a:xfrm>
            <a:off x="857224" y="3563145"/>
            <a:ext cx="1701107"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It's amazing that</a:t>
            </a:r>
            <a:endParaRPr lang="zh-CN" altLang="en-US" dirty="0"/>
          </a:p>
        </p:txBody>
      </p:sp>
      <p:sp>
        <p:nvSpPr>
          <p:cNvPr id="5" name="矩形 4"/>
          <p:cNvSpPr/>
          <p:nvPr/>
        </p:nvSpPr>
        <p:spPr>
          <a:xfrm>
            <a:off x="3786182" y="5277657"/>
            <a:ext cx="2922595" cy="369332"/>
          </a:xfrm>
          <a:prstGeom prst="rect">
            <a:avLst/>
          </a:prstGeom>
        </p:spPr>
        <p:txBody>
          <a:bodyPr wrap="none">
            <a:spAutoFit/>
          </a:bodyPr>
          <a:lstStyle/>
          <a:p>
            <a:r>
              <a:rPr lang="en-US" altLang="zh-CN" dirty="0" smtClean="0">
                <a:solidFill>
                  <a:srgbClr val="FF0000"/>
                </a:solidFill>
                <a:latin typeface="Times New Roman" panose="02020603050405020304" pitchFamily="18" charset="0"/>
                <a:cs typeface="Times New Roman" panose="02020603050405020304" pitchFamily="18" charset="0"/>
              </a:rPr>
              <a:t>leading researchers to believe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2022版高中同步疑难破PPT模板</Template>
  <TotalTime>0</TotalTime>
  <Words>24062</Words>
  <Application>WPS 演示</Application>
  <PresentationFormat>自定义</PresentationFormat>
  <Paragraphs>983</Paragraphs>
  <Slides>58</Slides>
  <Notes>58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58</vt:i4>
      </vt:variant>
    </vt:vector>
  </HeadingPairs>
  <TitlesOfParts>
    <vt:vector size="69" baseType="lpstr">
      <vt:lpstr>Arial</vt:lpstr>
      <vt:lpstr>宋体</vt:lpstr>
      <vt:lpstr>Wingdings</vt:lpstr>
      <vt:lpstr>Times New Roman</vt:lpstr>
      <vt:lpstr>黑体</vt:lpstr>
      <vt:lpstr>Times New Roman</vt:lpstr>
      <vt:lpstr>Calibri</vt:lpstr>
      <vt:lpstr>微软雅黑</vt:lpstr>
      <vt:lpstr>Arial Unicode MS</vt:lpstr>
      <vt:lpstr>Adobe 黑体 Std R</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dc:creator/>
  <cp:lastModifiedBy>quyixian</cp:lastModifiedBy>
  <cp:revision>120</cp:revision>
  <dcterms:created xsi:type="dcterms:W3CDTF">2021-05-23T06:00:32Z</dcterms:created>
  <dcterms:modified xsi:type="dcterms:W3CDTF">2021-05-23T07:16:17Z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2052-11.1.0.10116</vt:lpwstr>
  </property>
</Properties>
</file>