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21" r:id="rId3"/>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6" r:id="rId20"/>
    <p:sldId id="278" r:id="rId21"/>
    <p:sldId id="279" r:id="rId22"/>
    <p:sldId id="322" r:id="rId23"/>
    <p:sldId id="280" r:id="rId24"/>
    <p:sldId id="281" r:id="rId25"/>
    <p:sldId id="282" r:id="rId26"/>
    <p:sldId id="283" r:id="rId27"/>
    <p:sldId id="284" r:id="rId28"/>
    <p:sldId id="285" r:id="rId29"/>
    <p:sldId id="286" r:id="rId30"/>
    <p:sldId id="287" r:id="rId31"/>
    <p:sldId id="288" r:id="rId32"/>
    <p:sldId id="289" r:id="rId33"/>
    <p:sldId id="291" r:id="rId34"/>
    <p:sldId id="293" r:id="rId35"/>
    <p:sldId id="294" r:id="rId36"/>
    <p:sldId id="295" r:id="rId37"/>
    <p:sldId id="296" r:id="rId38"/>
    <p:sldId id="323" r:id="rId39"/>
    <p:sldId id="297" r:id="rId40"/>
    <p:sldId id="298" r:id="rId41"/>
    <p:sldId id="299" r:id="rId42"/>
    <p:sldId id="300" r:id="rId43"/>
    <p:sldId id="301" r:id="rId44"/>
    <p:sldId id="302" r:id="rId45"/>
    <p:sldId id="303" r:id="rId46"/>
    <p:sldId id="304" r:id="rId47"/>
    <p:sldId id="305" r:id="rId48"/>
    <p:sldId id="324" r:id="rId49"/>
    <p:sldId id="306" r:id="rId50"/>
    <p:sldId id="307" r:id="rId51"/>
    <p:sldId id="325" r:id="rId52"/>
    <p:sldId id="308" r:id="rId53"/>
    <p:sldId id="309" r:id="rId54"/>
    <p:sldId id="310" r:id="rId55"/>
    <p:sldId id="311" r:id="rId56"/>
    <p:sldId id="312" r:id="rId57"/>
    <p:sldId id="313" r:id="rId58"/>
    <p:sldId id="315" r:id="rId59"/>
    <p:sldId id="316" r:id="rId60"/>
    <p:sldId id="317" r:id="rId61"/>
    <p:sldId id="318" r:id="rId62"/>
    <p:sldId id="326" r:id="rId63"/>
    <p:sldId id="319" r:id="rId64"/>
    <p:sldId id="327" r:id="rId65"/>
    <p:sldId id="320" r:id="rId66"/>
    <p:sldId id="328" r:id="rId67"/>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78142" autoAdjust="0"/>
  </p:normalViewPr>
  <p:slideViewPr>
    <p:cSldViewPr>
      <p:cViewPr varScale="1">
        <p:scale>
          <a:sx n="114" d="100"/>
          <a:sy n="114" d="100"/>
        </p:scale>
        <p:origin x="-9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0" Type="http://schemas.openxmlformats.org/officeDocument/2006/relationships/tableStyles" Target="tableStyles.xml"/><Relationship Id="rId7" Type="http://schemas.openxmlformats.org/officeDocument/2006/relationships/slide" Target="slides/slide4.xml"/><Relationship Id="rId69" Type="http://schemas.openxmlformats.org/officeDocument/2006/relationships/viewProps" Target="viewProps.xml"/><Relationship Id="rId68" Type="http://schemas.openxmlformats.org/officeDocument/2006/relationships/presProps" Target="presProps.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9571"/>
            <a:ext cx="9180512" cy="6892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TextBox 6"/>
          <p:cNvSpPr txBox="1"/>
          <p:nvPr/>
        </p:nvSpPr>
        <p:spPr>
          <a:xfrm>
            <a:off x="1835696" y="251917"/>
            <a:ext cx="5832648" cy="461665"/>
          </a:xfrm>
          <a:prstGeom prst="rect">
            <a:avLst/>
          </a:prstGeom>
          <a:noFill/>
        </p:spPr>
        <p:txBody>
          <a:bodyPr wrap="square" rtlCol="0">
            <a:spAutoFit/>
          </a:bodyPr>
          <a:lstStyle/>
          <a:p>
            <a:pPr algn="ctr">
              <a:spcBef>
                <a:spcPct val="0"/>
              </a:spcBef>
              <a:defRPr/>
            </a:pPr>
            <a:r>
              <a:rPr lang="en-US" altLang="zh-CN" sz="2400" b="1" dirty="0" smtClean="0">
                <a:latin typeface="黑体" panose="02010609060101010101" pitchFamily="65" charset="-122"/>
                <a:ea typeface="黑体" panose="02010609060101010101" pitchFamily="65" charset="-122"/>
                <a:cs typeface="+mj-cs"/>
              </a:rPr>
              <a:t>UNIT 4</a:t>
            </a:r>
            <a:r>
              <a:rPr lang="zh-CN" altLang="en-US" sz="2400" b="1" dirty="0" smtClean="0">
                <a:latin typeface="黑体" panose="02010609060101010101" pitchFamily="65" charset="-122"/>
                <a:ea typeface="黑体" panose="02010609060101010101" pitchFamily="65" charset="-122"/>
                <a:cs typeface="+mj-cs"/>
              </a:rPr>
              <a:t>　</a:t>
            </a:r>
            <a:r>
              <a:rPr lang="en-US" altLang="zh-CN" sz="2400" b="1" dirty="0" smtClean="0">
                <a:latin typeface="黑体" panose="02010609060101010101" pitchFamily="65" charset="-122"/>
                <a:ea typeface="黑体" panose="02010609060101010101" pitchFamily="65" charset="-122"/>
                <a:cs typeface="+mj-cs"/>
              </a:rPr>
              <a:t>NATURAL DISASTERS</a:t>
            </a:r>
            <a:endParaRPr lang="zh-CN" altLang="en-US" sz="2400" b="1" dirty="0">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2" name="图形 1"/>
          <p:cNvPicPr>
            <a:picLocks noChangeAspect="1"/>
          </p:cNvPicPr>
          <p:nvPr/>
        </p:nvPicPr>
        <p:blipFill>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27.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30.xml"/><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image" Target="../media/image3.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34.xml.rels><?xml version="1.0" encoding="UTF-8" standalone="yes"?>
<Relationships xmlns="http://schemas.openxmlformats.org/package/2006/relationships"><Relationship Id="rId5" Type="http://schemas.openxmlformats.org/officeDocument/2006/relationships/notesSlide" Target="../notesSlides/notesSlide34.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8.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8.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41.xml.rels><?xml version="1.0" encoding="UTF-8" standalone="yes"?>
<Relationships xmlns="http://schemas.openxmlformats.org/package/2006/relationships"><Relationship Id="rId5" Type="http://schemas.openxmlformats.org/officeDocument/2006/relationships/notesSlide" Target="../notesSlides/notesSlide41.xml"/><Relationship Id="rId4" Type="http://schemas.openxmlformats.org/officeDocument/2006/relationships/slideLayout" Target="../slideLayouts/slideLayout2.xml"/><Relationship Id="rId3" Type="http://schemas.openxmlformats.org/officeDocument/2006/relationships/image" Target="../media/image8.jpeg"/><Relationship Id="rId2" Type="http://schemas.openxmlformats.org/officeDocument/2006/relationships/image" Target="../media/image9.jpeg"/><Relationship Id="rId1" Type="http://schemas.openxmlformats.org/officeDocument/2006/relationships/image" Target="../media/image6.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3.xml.rels><?xml version="1.0" encoding="UTF-8" standalone="yes"?>
<Relationships xmlns="http://schemas.openxmlformats.org/package/2006/relationships"><Relationship Id="rId4" Type="http://schemas.openxmlformats.org/officeDocument/2006/relationships/notesSlide" Target="../notesSlides/notesSlide43.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44.xml.rels><?xml version="1.0" encoding="UTF-8" standalone="yes"?>
<Relationships xmlns="http://schemas.openxmlformats.org/package/2006/relationships"><Relationship Id="rId4" Type="http://schemas.openxmlformats.org/officeDocument/2006/relationships/notesSlide" Target="../notesSlides/notesSlide44.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6.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7.xml.rels><?xml version="1.0" encoding="UTF-8" standalone="yes"?>
<Relationships xmlns="http://schemas.openxmlformats.org/package/2006/relationships"><Relationship Id="rId6" Type="http://schemas.openxmlformats.org/officeDocument/2006/relationships/notesSlide" Target="../notesSlides/notesSlide47.xml"/><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10.jpeg"/><Relationship Id="rId2" Type="http://schemas.openxmlformats.org/officeDocument/2006/relationships/image" Target="../media/image6.jpeg"/><Relationship Id="rId1" Type="http://schemas.openxmlformats.org/officeDocument/2006/relationships/image" Target="../media/image3.jpeg"/></Relationships>
</file>

<file path=ppt/slides/_rels/slide48.xml.rels><?xml version="1.0" encoding="UTF-8" standalone="yes"?>
<Relationships xmlns="http://schemas.openxmlformats.org/package/2006/relationships"><Relationship Id="rId4" Type="http://schemas.openxmlformats.org/officeDocument/2006/relationships/notesSlide" Target="../notesSlides/notesSlide48.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5" Type="http://schemas.openxmlformats.org/officeDocument/2006/relationships/notesSlide" Target="../notesSlides/notesSlide50.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4" Type="http://schemas.openxmlformats.org/officeDocument/2006/relationships/notesSlide" Target="../notesSlides/notesSlide58.xml"/><Relationship Id="rId3" Type="http://schemas.openxmlformats.org/officeDocument/2006/relationships/slideLayout" Target="../slideLayouts/slideLayout2.xml"/><Relationship Id="rId2" Type="http://schemas.openxmlformats.org/officeDocument/2006/relationships/image" Target="../media/image13.jpeg"/><Relationship Id="rId1" Type="http://schemas.openxmlformats.org/officeDocument/2006/relationships/image" Target="../media/image12.jpeg"/></Relationships>
</file>

<file path=ppt/slides/_rels/slide59.xml.rels><?xml version="1.0" encoding="UTF-8" standalone="yes"?>
<Relationships xmlns="http://schemas.openxmlformats.org/package/2006/relationships"><Relationship Id="rId4" Type="http://schemas.openxmlformats.org/officeDocument/2006/relationships/notesSlide" Target="../notesSlides/notesSlide59.xml"/><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63.xml.rels><?xml version="1.0" encoding="UTF-8" standalone="yes"?>
<Relationships xmlns="http://schemas.openxmlformats.org/package/2006/relationships"><Relationship Id="rId4" Type="http://schemas.openxmlformats.org/officeDocument/2006/relationships/notesSlide" Target="../notesSlides/notesSlide63.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14.jpeg"/></Relationships>
</file>

<file path=ppt/slides/_rels/slide64.xml.rels><?xml version="1.0" encoding="UTF-8" standalone="yes"?>
<Relationships xmlns="http://schemas.openxmlformats.org/package/2006/relationships"><Relationship Id="rId5" Type="http://schemas.openxmlformats.org/officeDocument/2006/relationships/notesSlide" Target="../notesSlides/notesSlide64.xml"/><Relationship Id="rId4" Type="http://schemas.openxmlformats.org/officeDocument/2006/relationships/slideLayout" Target="../slideLayouts/slideLayout2.xml"/><Relationship Id="rId3" Type="http://schemas.openxmlformats.org/officeDocument/2006/relationships/image" Target="../media/image14.jpeg"/><Relationship Id="rId2" Type="http://schemas.openxmlformats.org/officeDocument/2006/relationships/image" Target="../media/image8.jpeg"/><Relationship Id="rId1"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必修第一册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endParaRPr kumimoji="0" lang="zh-CN" altLang="en-US" sz="9600" i="0" u="none" strike="noStrike" kern="1200" cap="none" spc="0" normalizeH="0" baseline="0" noProof="0" dirty="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36824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24.dig out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25.get up on one's feet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26.first of all</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27.stay away from...</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28.make sure...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a:p>
        </p:txBody>
      </p:sp>
      <p:sp>
        <p:nvSpPr>
          <p:cNvPr id="3" name="矩形 2"/>
          <p:cNvSpPr/>
          <p:nvPr/>
        </p:nvSpPr>
        <p:spPr>
          <a:xfrm>
            <a:off x="1928794" y="1420005"/>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挖出；挖掘</a:t>
            </a:r>
            <a:endParaRPr lang="zh-CN" altLang="en-US" dirty="0"/>
          </a:p>
        </p:txBody>
      </p:sp>
      <p:sp>
        <p:nvSpPr>
          <p:cNvPr id="4" name="矩形 3"/>
          <p:cNvSpPr/>
          <p:nvPr/>
        </p:nvSpPr>
        <p:spPr>
          <a:xfrm>
            <a:off x="3428992" y="1848633"/>
            <a:ext cx="87716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站起来</a:t>
            </a:r>
            <a:endParaRPr lang="zh-CN" altLang="en-US" dirty="0"/>
          </a:p>
        </p:txBody>
      </p:sp>
      <p:sp>
        <p:nvSpPr>
          <p:cNvPr id="5" name="矩形 4"/>
          <p:cNvSpPr/>
          <p:nvPr/>
        </p:nvSpPr>
        <p:spPr>
          <a:xfrm>
            <a:off x="2643174" y="2277261"/>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首先</a:t>
            </a:r>
            <a:endParaRPr lang="zh-CN" altLang="en-US" dirty="0"/>
          </a:p>
        </p:txBody>
      </p:sp>
      <p:sp>
        <p:nvSpPr>
          <p:cNvPr id="6" name="矩形 5"/>
          <p:cNvSpPr/>
          <p:nvPr/>
        </p:nvSpPr>
        <p:spPr>
          <a:xfrm>
            <a:off x="3000364" y="2705889"/>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远离</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7" name="矩形 6"/>
          <p:cNvSpPr/>
          <p:nvPr/>
        </p:nvSpPr>
        <p:spPr>
          <a:xfrm>
            <a:off x="2571736" y="3134517"/>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确保</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3771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1.至少有一口水井冒出臭气。</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least one well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some smelly gas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of it.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2.鸡甚至猪都太焦躁而不吃食,狗拒绝进入屋内。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Chickens and even pigs were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nervous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eat, and dogs refused</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to go inside buildings.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3.似乎世界末日即将来临!</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world were coming to an end!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4.水、食物和电都很难弄到。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Water,food,and electricity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5.工人们为那些家园被毁的幸存者盖起了避难所。</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Workers built shelters for survivors whose homes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sp>
        <p:nvSpPr>
          <p:cNvPr id="3" name="矩形 2"/>
          <p:cNvSpPr/>
          <p:nvPr/>
        </p:nvSpPr>
        <p:spPr>
          <a:xfrm>
            <a:off x="2643174" y="1846731"/>
            <a:ext cx="5180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had</a:t>
            </a:r>
            <a:endParaRPr lang="zh-CN" altLang="en-US" dirty="0"/>
          </a:p>
        </p:txBody>
      </p:sp>
      <p:sp>
        <p:nvSpPr>
          <p:cNvPr id="4" name="矩形 3"/>
          <p:cNvSpPr/>
          <p:nvPr/>
        </p:nvSpPr>
        <p:spPr>
          <a:xfrm>
            <a:off x="5572132" y="1846731"/>
            <a:ext cx="122982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coming out</a:t>
            </a:r>
            <a:endParaRPr lang="zh-CN" altLang="en-US" dirty="0"/>
          </a:p>
        </p:txBody>
      </p:sp>
      <p:sp>
        <p:nvSpPr>
          <p:cNvPr id="5" name="矩形 4"/>
          <p:cNvSpPr/>
          <p:nvPr/>
        </p:nvSpPr>
        <p:spPr>
          <a:xfrm>
            <a:off x="3786182" y="2703987"/>
            <a:ext cx="47961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too</a:t>
            </a:r>
            <a:endParaRPr lang="zh-CN" altLang="en-US" dirty="0"/>
          </a:p>
        </p:txBody>
      </p:sp>
      <p:sp>
        <p:nvSpPr>
          <p:cNvPr id="6" name="矩形 5"/>
          <p:cNvSpPr/>
          <p:nvPr/>
        </p:nvSpPr>
        <p:spPr>
          <a:xfrm>
            <a:off x="5857884" y="2703987"/>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a:t>
            </a:r>
            <a:endParaRPr lang="zh-CN" altLang="en-US" dirty="0"/>
          </a:p>
        </p:txBody>
      </p:sp>
      <p:sp>
        <p:nvSpPr>
          <p:cNvPr id="7" name="矩形 6"/>
          <p:cNvSpPr/>
          <p:nvPr/>
        </p:nvSpPr>
        <p:spPr>
          <a:xfrm>
            <a:off x="714348" y="3989871"/>
            <a:ext cx="152477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It seemed as if</a:t>
            </a:r>
            <a:endParaRPr lang="zh-CN" altLang="en-US" dirty="0"/>
          </a:p>
        </p:txBody>
      </p:sp>
      <p:sp>
        <p:nvSpPr>
          <p:cNvPr id="8" name="矩形 7"/>
          <p:cNvSpPr/>
          <p:nvPr/>
        </p:nvSpPr>
        <p:spPr>
          <a:xfrm>
            <a:off x="3214678" y="4847127"/>
            <a:ext cx="167866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were hard to get</a:t>
            </a:r>
            <a:endParaRPr lang="zh-CN" altLang="en-US" dirty="0"/>
          </a:p>
        </p:txBody>
      </p:sp>
      <p:sp>
        <p:nvSpPr>
          <p:cNvPr id="9" name="矩形 8"/>
          <p:cNvSpPr/>
          <p:nvPr/>
        </p:nvSpPr>
        <p:spPr>
          <a:xfrm>
            <a:off x="5715008" y="5692241"/>
            <a:ext cx="196720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had been destroyed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81225"/>
            <a:ext cx="8316000" cy="341426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kern="0" dirty="0" smtClean="0">
                <a:solidFill>
                  <a:srgbClr val="000000"/>
                </a:solidFill>
                <a:latin typeface="Times New Roman" panose="02020603050405020304" pitchFamily="65" charset="-122"/>
                <a:ea typeface="宋体" panose="02010600030101010101" pitchFamily="2" charset="-122"/>
              </a:rPr>
              <a:t>.准备一个急救箱也是非常重要的。</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is also very important.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7.我和我的三个孩子正在吃早餐,这时海水突然开始涌进我的家里。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with my three children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water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stated filling my home.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8.然而,危险的环境和受损的道路将使运送食物和补给品变得困难。</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However, dangerous conditions and damaged roads will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to deliver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food </a:t>
            </a:r>
            <a:r>
              <a:rPr lang="zh-CN" altLang="en-US" sz="1815" kern="0" dirty="0" smtClean="0">
                <a:solidFill>
                  <a:srgbClr val="000000"/>
                </a:solidFill>
                <a:latin typeface="Times New Roman" panose="02020603050405020304" pitchFamily="65" charset="-122"/>
                <a:ea typeface="宋体" panose="02010600030101010101" pitchFamily="2" charset="-122"/>
              </a:rPr>
              <a:t>and supplies.</a:t>
            </a:r>
            <a:endParaRPr lang="zh-CN" altLang="en-US" dirty="0"/>
          </a:p>
        </p:txBody>
      </p:sp>
      <p:sp>
        <p:nvSpPr>
          <p:cNvPr id="3" name="矩形 2"/>
          <p:cNvSpPr/>
          <p:nvPr/>
        </p:nvSpPr>
        <p:spPr>
          <a:xfrm>
            <a:off x="642276" y="1561613"/>
            <a:ext cx="337368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Having an emergency kit prepared</a:t>
            </a:r>
            <a:endParaRPr lang="zh-CN" altLang="en-US" dirty="0"/>
          </a:p>
        </p:txBody>
      </p:sp>
      <p:sp>
        <p:nvSpPr>
          <p:cNvPr id="4" name="矩形 3"/>
          <p:cNvSpPr/>
          <p:nvPr/>
        </p:nvSpPr>
        <p:spPr>
          <a:xfrm>
            <a:off x="1213780" y="2418869"/>
            <a:ext cx="213391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was having breakfast</a:t>
            </a:r>
            <a:endParaRPr lang="zh-CN" altLang="en-US" dirty="0"/>
          </a:p>
        </p:txBody>
      </p:sp>
      <p:sp>
        <p:nvSpPr>
          <p:cNvPr id="5" name="矩形 4"/>
          <p:cNvSpPr/>
          <p:nvPr/>
        </p:nvSpPr>
        <p:spPr>
          <a:xfrm>
            <a:off x="6500192" y="2418869"/>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
        <p:nvSpPr>
          <p:cNvPr id="6" name="矩形 5"/>
          <p:cNvSpPr/>
          <p:nvPr/>
        </p:nvSpPr>
        <p:spPr>
          <a:xfrm>
            <a:off x="5857250" y="3704753"/>
            <a:ext cx="166808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make it difficult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580" y="866140"/>
            <a:ext cx="8259445" cy="512953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1.Eleven kilometres directly below the city, one of the most deadly earthquakes of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20th century had begun, a quake that even caused damage more than 150 kilometres away in Beijing.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分析:该句是一个主从复合句。句中Eleven kilometres directly below the city</a:t>
            </a:r>
            <a:r>
              <a:rPr lang="zh-CN" altLang="en-US" sz="1815" kern="0" dirty="0" smtClean="0">
                <a:solidFill>
                  <a:srgbClr val="000000"/>
                </a:solidFill>
                <a:latin typeface="Times New Roman" panose="02020603050405020304" pitchFamily="65" charset="-122"/>
                <a:ea typeface="宋体" panose="02010600030101010101" pitchFamily="2" charset="-122"/>
              </a:rPr>
              <a:t>作</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quake...作同位语,其中that引导的是</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,修</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饰先行词a quake,关系词that在从句中作主语。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句意:在城市正下方的11千米处,20世纪伤亡最严重之一的一场地震爆发了,远在1</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50多千米以外的北京都受到了这场地震的破坏。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2.The most powerful earthquake in the past 40 years caused a tsunami that crashed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into coastlines across Asia yesterday, killing more than 6,500 people in Indonesia,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India, Thailand, Malaysia, and at least four other countries.</a:t>
            </a:r>
            <a:endParaRPr lang="zh-CN" altLang="en-US" dirty="0"/>
          </a:p>
        </p:txBody>
      </p:sp>
      <p:sp>
        <p:nvSpPr>
          <p:cNvPr id="3" name="矩形 2"/>
          <p:cNvSpPr/>
          <p:nvPr/>
        </p:nvSpPr>
        <p:spPr>
          <a:xfrm>
            <a:off x="856590" y="2989422"/>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地点</a:t>
            </a:r>
            <a:r>
              <a:rPr lang="zh-CN" altLang="en-US" dirty="0" smtClean="0">
                <a:solidFill>
                  <a:srgbClr val="FF0000"/>
                </a:solidFill>
                <a:latin typeface="Times New Roman" panose="02020603050405020304" pitchFamily="18" charset="0"/>
                <a:cs typeface="Times New Roman" panose="02020603050405020304" pitchFamily="18" charset="0"/>
              </a:rPr>
              <a:t>状语</a:t>
            </a:r>
            <a:endParaRPr lang="zh-CN" altLang="en-US" dirty="0"/>
          </a:p>
        </p:txBody>
      </p:sp>
      <p:sp>
        <p:nvSpPr>
          <p:cNvPr id="4" name="矩形 3"/>
          <p:cNvSpPr/>
          <p:nvPr/>
        </p:nvSpPr>
        <p:spPr>
          <a:xfrm>
            <a:off x="6678080" y="2989422"/>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定语从句</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795156"/>
            <a:ext cx="8316000" cy="595881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分析:本句为主从复合句。主句的主语为earthquake,谓语动词为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,宾语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,先行词为a tsunami,从句中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killing...为现在分词短语作</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状语。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句意:昨天,过去40年来最强烈的地震引发了海啸,海啸袭击了亚洲各地的沿海地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区,造成印度尼西亚、印度、泰国、马来西亚以及至少其他四个国家的6,500多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人死亡。</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3.Fishermen, tourists, hotels, homes, and cars were swept away by huge waves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caused by the strong earthquake that reached a magnitude of 9.0.</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分析:句中were swept away为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语态;caused by...为过去分词短语</a:t>
            </a:r>
            <a:r>
              <a:rPr lang="zh-CN" altLang="en-US" sz="1815" kern="0" dirty="0" smtClean="0">
                <a:solidFill>
                  <a:srgbClr val="000000"/>
                </a:solidFill>
                <a:latin typeface="Times New Roman" panose="02020603050405020304" pitchFamily="65" charset="-122"/>
                <a:ea typeface="宋体" panose="02010600030101010101" pitchFamily="2" charset="-122"/>
              </a:rPr>
              <a:t>作</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,修饰</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reached a magnitude of 9.0为that引导</a:t>
            </a:r>
            <a:r>
              <a:rPr lang="zh-CN" altLang="en-US" sz="1815" kern="0" dirty="0" smtClean="0">
                <a:solidFill>
                  <a:srgbClr val="000000"/>
                </a:solidFill>
                <a:latin typeface="Times New Roman" panose="02020603050405020304" pitchFamily="65" charset="-122"/>
                <a:ea typeface="宋体" panose="02010600030101010101" pitchFamily="2" charset="-122"/>
              </a:rPr>
              <a:t>的</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,修饰先行词</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句意:渔民、游客、旅馆、住宅和汽车都被达到9.0级的强烈地震引起的巨浪</a:t>
            </a:r>
            <a:r>
              <a:rPr lang="zh-CN" altLang="en-US" sz="1815" kern="0" dirty="0" smtClean="0">
                <a:solidFill>
                  <a:srgbClr val="000000"/>
                </a:solidFill>
                <a:latin typeface="Times New Roman" panose="02020603050405020304" pitchFamily="65" charset="-122"/>
                <a:ea typeface="宋体" panose="02010600030101010101" pitchFamily="2" charset="-122"/>
              </a:rPr>
              <a:t>冲</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走</a:t>
            </a:r>
            <a:r>
              <a:rPr lang="zh-CN" altLang="en-US" kern="0" dirty="0" smtClean="0">
                <a:solidFill>
                  <a:srgbClr val="000000"/>
                </a:solidFill>
                <a:latin typeface="Times New Roman" panose="02020603050405020304" pitchFamily="65" charset="-122"/>
                <a:ea typeface="宋体" panose="02010600030101010101" pitchFamily="2" charset="-122"/>
              </a:rPr>
              <a:t>了。</a:t>
            </a:r>
            <a:endParaRPr lang="zh-CN" altLang="en-US" dirty="0" smtClean="0"/>
          </a:p>
          <a:p>
            <a:pPr marL="0" indent="0" eaLnBrk="0" latinLnBrk="1" hangingPunct="0">
              <a:lnSpc>
                <a:spcPct val="150000"/>
              </a:lnSpc>
              <a:spcBef>
                <a:spcPts val="140"/>
              </a:spcBef>
              <a:buNone/>
            </a:pPr>
            <a:endParaRPr lang="zh-CN" altLang="en-US" dirty="0"/>
          </a:p>
        </p:txBody>
      </p:sp>
      <p:sp>
        <p:nvSpPr>
          <p:cNvPr id="3" name="矩形 2"/>
          <p:cNvSpPr/>
          <p:nvPr/>
        </p:nvSpPr>
        <p:spPr>
          <a:xfrm>
            <a:off x="6857065" y="846916"/>
            <a:ext cx="8130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caused</a:t>
            </a:r>
            <a:endParaRPr lang="zh-CN" altLang="en-US" dirty="0"/>
          </a:p>
        </p:txBody>
      </p:sp>
      <p:sp>
        <p:nvSpPr>
          <p:cNvPr id="4" name="矩形 3"/>
          <p:cNvSpPr/>
          <p:nvPr/>
        </p:nvSpPr>
        <p:spPr>
          <a:xfrm>
            <a:off x="1142025" y="1275544"/>
            <a:ext cx="10759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 tsunami</a:t>
            </a:r>
            <a:endParaRPr lang="zh-CN" altLang="en-US" dirty="0"/>
          </a:p>
        </p:txBody>
      </p:sp>
      <p:sp>
        <p:nvSpPr>
          <p:cNvPr id="5" name="矩形 4"/>
          <p:cNvSpPr/>
          <p:nvPr/>
        </p:nvSpPr>
        <p:spPr>
          <a:xfrm>
            <a:off x="4285297" y="1275544"/>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定语从句</a:t>
            </a:r>
            <a:endParaRPr lang="zh-CN" altLang="en-US" dirty="0"/>
          </a:p>
        </p:txBody>
      </p:sp>
      <p:sp>
        <p:nvSpPr>
          <p:cNvPr id="6" name="矩形 5"/>
          <p:cNvSpPr/>
          <p:nvPr/>
        </p:nvSpPr>
        <p:spPr>
          <a:xfrm>
            <a:off x="3356603" y="1704172"/>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结果</a:t>
            </a:r>
            <a:endParaRPr lang="zh-CN" altLang="en-US" dirty="0"/>
          </a:p>
        </p:txBody>
      </p:sp>
      <p:sp>
        <p:nvSpPr>
          <p:cNvPr id="7" name="矩形 6"/>
          <p:cNvSpPr/>
          <p:nvPr/>
        </p:nvSpPr>
        <p:spPr>
          <a:xfrm>
            <a:off x="3499479" y="4204502"/>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被动</a:t>
            </a:r>
            <a:endParaRPr lang="zh-CN" altLang="en-US" dirty="0"/>
          </a:p>
        </p:txBody>
      </p:sp>
      <p:sp>
        <p:nvSpPr>
          <p:cNvPr id="8" name="矩形 7"/>
          <p:cNvSpPr/>
          <p:nvPr/>
        </p:nvSpPr>
        <p:spPr>
          <a:xfrm>
            <a:off x="641959" y="4633130"/>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后置定语</a:t>
            </a:r>
            <a:endParaRPr lang="zh-CN" altLang="en-US" dirty="0"/>
          </a:p>
        </p:txBody>
      </p:sp>
      <p:sp>
        <p:nvSpPr>
          <p:cNvPr id="9" name="矩形 8"/>
          <p:cNvSpPr/>
          <p:nvPr/>
        </p:nvSpPr>
        <p:spPr>
          <a:xfrm>
            <a:off x="2499347" y="4633130"/>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waves</a:t>
            </a:r>
            <a:endParaRPr lang="zh-CN" altLang="en-US" dirty="0"/>
          </a:p>
        </p:txBody>
      </p:sp>
      <p:sp>
        <p:nvSpPr>
          <p:cNvPr id="10" name="矩形 9"/>
          <p:cNvSpPr/>
          <p:nvPr/>
        </p:nvSpPr>
        <p:spPr>
          <a:xfrm>
            <a:off x="570521" y="5061758"/>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定语从句</a:t>
            </a:r>
            <a:endParaRPr lang="zh-CN" altLang="en-US" dirty="0"/>
          </a:p>
        </p:txBody>
      </p:sp>
      <p:sp>
        <p:nvSpPr>
          <p:cNvPr id="11" name="矩形 10"/>
          <p:cNvSpPr/>
          <p:nvPr/>
        </p:nvSpPr>
        <p:spPr>
          <a:xfrm>
            <a:off x="2927975" y="5061758"/>
            <a:ext cx="119776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earthquake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81225"/>
            <a:ext cx="8316000" cy="34671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限制性定语从句(1)(that, which, who, whom, whose)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1.There were deep cracks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appeared in the well walls.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2.Two thirds of the people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lived there were dead or injured.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3.Mr Li is an architect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designs for the new town have won praise.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 doctor with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James used to work died in the 2016 earthquake in Ecuador.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5.The supplies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were provided to the disaster area were collected from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around the country.</a:t>
            </a:r>
            <a:endParaRPr lang="zh-CN" altLang="en-US" dirty="0"/>
          </a:p>
        </p:txBody>
      </p:sp>
      <p:sp>
        <p:nvSpPr>
          <p:cNvPr id="3" name="矩形 2"/>
          <p:cNvSpPr/>
          <p:nvPr/>
        </p:nvSpPr>
        <p:spPr>
          <a:xfrm>
            <a:off x="2999730" y="1990241"/>
            <a:ext cx="11592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that/which</a:t>
            </a:r>
            <a:endParaRPr lang="zh-CN" altLang="en-US" dirty="0"/>
          </a:p>
        </p:txBody>
      </p:sp>
      <p:sp>
        <p:nvSpPr>
          <p:cNvPr id="4" name="矩形 3"/>
          <p:cNvSpPr/>
          <p:nvPr/>
        </p:nvSpPr>
        <p:spPr>
          <a:xfrm>
            <a:off x="3142606" y="2418869"/>
            <a:ext cx="9925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who/that</a:t>
            </a:r>
            <a:endParaRPr lang="zh-CN" altLang="en-US" dirty="0"/>
          </a:p>
        </p:txBody>
      </p:sp>
      <p:sp>
        <p:nvSpPr>
          <p:cNvPr id="5" name="矩形 4"/>
          <p:cNvSpPr/>
          <p:nvPr/>
        </p:nvSpPr>
        <p:spPr>
          <a:xfrm>
            <a:off x="2928292" y="2847497"/>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whose</a:t>
            </a:r>
            <a:endParaRPr lang="zh-CN" altLang="en-US" dirty="0"/>
          </a:p>
        </p:txBody>
      </p:sp>
      <p:sp>
        <p:nvSpPr>
          <p:cNvPr id="6" name="矩形 5"/>
          <p:cNvSpPr/>
          <p:nvPr/>
        </p:nvSpPr>
        <p:spPr>
          <a:xfrm>
            <a:off x="2285350" y="3276125"/>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whom</a:t>
            </a:r>
            <a:endParaRPr lang="zh-CN" altLang="en-US" dirty="0"/>
          </a:p>
        </p:txBody>
      </p:sp>
      <p:sp>
        <p:nvSpPr>
          <p:cNvPr id="7" name="矩形 6"/>
          <p:cNvSpPr/>
          <p:nvPr/>
        </p:nvSpPr>
        <p:spPr>
          <a:xfrm>
            <a:off x="1999598" y="3702851"/>
            <a:ext cx="11592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which/that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469622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en-US" altLang="zh-CN" sz="1815" kern="0" dirty="0" smtClean="0">
                <a:solidFill>
                  <a:srgbClr val="000000"/>
                </a:solidFill>
                <a:latin typeface="Times New Roman" panose="02020603050405020304" pitchFamily="65" charset="-122"/>
                <a:ea typeface="宋体" panose="02010600030101010101" pitchFamily="2" charset="-122"/>
              </a:rPr>
              <a:t>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ruin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.&amp;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.破坏;毁坏</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less than one minute,a large city lay in ruins.(教材P50)</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不到一分钟,一座大城市就成了一片废墟。</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bad weather ruined our trip.恶劣的天气破坏了我们的旅行。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let that palace fall into ruin.他们任凭那座宫殿破败下去。</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China</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Daily</a:t>
            </a:r>
            <a:r>
              <a:rPr lang="zh-CN" altLang="en-US" sz="1815" kern="0" dirty="0" smtClean="0">
                <a:solidFill>
                  <a:srgbClr val="000000"/>
                </a:solidFill>
                <a:latin typeface="Times New Roman" panose="02020603050405020304" pitchFamily="65" charset="-122"/>
                <a:ea typeface="宋体" panose="02010600030101010101" pitchFamily="2" charset="-122"/>
              </a:rPr>
              <a:t>,2020年11月)The ruins at the Old Summer Palace hold greater meaning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 us than any reconstruction because they can remind us of the crimes left by West-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ern invaders.圆明园遗址对我们来说比任何重建都更有意义,因为它们能让我们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想起西方侵略者留下的罪行。</a:t>
            </a:r>
            <a:endParaRPr lang="zh-CN" altLang="en-US" dirty="0"/>
          </a:p>
        </p:txBody>
      </p:sp>
      <p:pic>
        <p:nvPicPr>
          <p:cNvPr id="3" name="图片 3" descr="textimage0.jpeg"/>
          <p:cNvPicPr>
            <a:picLocks noChangeAspect="1"/>
          </p:cNvPicPr>
          <p:nvPr/>
        </p:nvPicPr>
        <p:blipFill>
          <a:blip r:embed="rId1"/>
          <a:stretch>
            <a:fillRect/>
          </a:stretch>
        </p:blipFill>
        <p:spPr>
          <a:xfrm>
            <a:off x="720000" y="3110707"/>
            <a:ext cx="209549" cy="238124"/>
          </a:xfrm>
          <a:prstGeom prst="rect">
            <a:avLst/>
          </a:prstGeom>
        </p:spPr>
      </p:pic>
      <p:pic>
        <p:nvPicPr>
          <p:cNvPr id="4" name="图片 3" descr="textimage1.jpeg"/>
          <p:cNvPicPr>
            <a:picLocks noChangeAspect="1"/>
          </p:cNvPicPr>
          <p:nvPr/>
        </p:nvPicPr>
        <p:blipFill>
          <a:blip r:embed="rId2" cstate="print"/>
          <a:stretch>
            <a:fillRect/>
          </a:stretch>
        </p:blipFill>
        <p:spPr>
          <a:xfrm>
            <a:off x="3428992" y="1348567"/>
            <a:ext cx="1571636" cy="324175"/>
          </a:xfrm>
          <a:prstGeom prst="rect">
            <a:avLst/>
          </a:prstGeom>
        </p:spPr>
      </p:pic>
      <p:grpSp>
        <p:nvGrpSpPr>
          <p:cNvPr id="5" name="组合 4"/>
          <p:cNvGrpSpPr/>
          <p:nvPr/>
        </p:nvGrpSpPr>
        <p:grpSpPr>
          <a:xfrm>
            <a:off x="778376" y="1765053"/>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1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865960"/>
            <a:ext cx="8316000" cy="1636410"/>
          </a:xfrm>
          <a:prstGeom prst="rect">
            <a:avLst/>
          </a:prstGeom>
          <a:noFill/>
        </p:spPr>
        <p:txBody>
          <a:bodyPr wrap="square" lIns="0" tIns="0" rIns="0" bIns="0" rtlCol="0">
            <a:spAutoFit/>
          </a:bodyPr>
          <a:lstStyle/>
          <a:p>
            <a:pPr eaLnBrk="0" latinLnBrk="1" hangingPunct="0">
              <a:lnSpc>
                <a:spcPct val="150000"/>
              </a:lnSpc>
              <a:spcBef>
                <a:spcPts val="0"/>
              </a:spcBef>
            </a:pPr>
            <a:r>
              <a:rPr lang="zh-CN" altLang="en-US" sz="1810" kern="0" spc="355"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rPr>
              <a:t>归纳拓展</a:t>
            </a:r>
            <a:endParaRPr lang="zh-CN" altLang="en-US" sz="1810"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sz="1810" kern="0" dirty="0" smtClean="0">
                <a:solidFill>
                  <a:srgbClr val="000000"/>
                </a:solidFill>
                <a:latin typeface="Times New Roman" panose="02020603050405020304" pitchFamily="65" charset="-122"/>
                <a:ea typeface="宋体" panose="02010600030101010101" pitchFamily="2" charset="-122"/>
              </a:rPr>
              <a:t>①</a:t>
            </a:r>
            <a:r>
              <a:rPr lang="zh-CN" altLang="en-US" sz="1810" u="sng"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rPr>
              <a:t> ruins 严重受损;破败不堪</a:t>
            </a:r>
            <a:endParaRPr lang="zh-CN" altLang="en-US" sz="1810"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sz="1810" kern="0" dirty="0" smtClean="0">
                <a:solidFill>
                  <a:srgbClr val="000000"/>
                </a:solidFill>
                <a:latin typeface="Times New Roman" panose="02020603050405020304" pitchFamily="65" charset="-122"/>
                <a:ea typeface="宋体" panose="02010600030101010101" pitchFamily="2" charset="-122"/>
              </a:rPr>
              <a:t>②fall </a:t>
            </a:r>
            <a:r>
              <a:rPr lang="zh-CN" altLang="en-US" sz="1810" u="sng"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rPr>
              <a:t> ruin 衰落;破败</a:t>
            </a:r>
            <a:endParaRPr lang="zh-CN" altLang="en-US" sz="1810"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0" kern="0" dirty="0" smtClean="0">
                <a:solidFill>
                  <a:srgbClr val="000000"/>
                </a:solidFill>
                <a:latin typeface="Times New Roman" panose="02020603050405020304" pitchFamily="65" charset="-122"/>
                <a:ea typeface="宋体" panose="02010600030101010101" pitchFamily="2" charset="-122"/>
              </a:rPr>
              <a:t>易</a:t>
            </a:r>
            <a:r>
              <a:rPr lang="zh-CN" altLang="en-US" sz="1810" kern="0" dirty="0" smtClean="0">
                <a:solidFill>
                  <a:srgbClr val="000000"/>
                </a:solidFill>
                <a:latin typeface="Times New Roman" panose="02020603050405020304" pitchFamily="65" charset="-122"/>
                <a:ea typeface="宋体" panose="02010600030101010101" pitchFamily="2" charset="-122"/>
              </a:rPr>
              <a:t>混辨析</a:t>
            </a:r>
            <a:endParaRPr lang="zh-CN" altLang="en-US" sz="1810" dirty="0"/>
          </a:p>
        </p:txBody>
      </p:sp>
      <p:pic>
        <p:nvPicPr>
          <p:cNvPr id="3" name="图片 4" descr="textimage2.jpeg"/>
          <p:cNvPicPr>
            <a:picLocks noChangeAspect="1"/>
          </p:cNvPicPr>
          <p:nvPr/>
        </p:nvPicPr>
        <p:blipFill>
          <a:blip r:embed="rId1"/>
          <a:stretch>
            <a:fillRect/>
          </a:stretch>
        </p:blipFill>
        <p:spPr>
          <a:xfrm>
            <a:off x="714031" y="1012656"/>
            <a:ext cx="190500" cy="190499"/>
          </a:xfrm>
          <a:prstGeom prst="rect">
            <a:avLst/>
          </a:prstGeom>
        </p:spPr>
      </p:pic>
      <p:graphicFrame>
        <p:nvGraphicFramePr>
          <p:cNvPr id="4" name="表格 2"/>
          <p:cNvGraphicFramePr>
            <a:graphicFrameLocks noGrp="1"/>
          </p:cNvGraphicFramePr>
          <p:nvPr/>
        </p:nvGraphicFramePr>
        <p:xfrm>
          <a:off x="785469" y="2560477"/>
          <a:ext cx="7740000" cy="3115930"/>
        </p:xfrm>
        <a:graphic>
          <a:graphicData uri="http://schemas.openxmlformats.org/drawingml/2006/table">
            <a:tbl>
              <a:tblPr/>
              <a:tblGrid>
                <a:gridCol w="1000132"/>
                <a:gridCol w="6739868"/>
              </a:tblGrid>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damage</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多指带来轻度损坏,所带来的损坏一般是可</a:t>
                      </a:r>
                      <a:r>
                        <a:rPr lang="zh-CN" altLang="en-US" sz="1800" kern="0" dirty="0" smtClean="0">
                          <a:solidFill>
                            <a:srgbClr val="000000"/>
                          </a:solidFill>
                          <a:latin typeface="Times New Roman" panose="02020603050405020304" pitchFamily="65" charset="-122"/>
                          <a:ea typeface="宋体" panose="02010600030101010101" pitchFamily="2" charset="-122"/>
                        </a:rPr>
                        <a:t>修复的</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14544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ruin</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多指自然因素对建筑物、动植物、城镇等</a:t>
                      </a:r>
                      <a:r>
                        <a:rPr lang="zh-CN" altLang="en-US" sz="1800" kern="0" dirty="0" smtClean="0">
                          <a:solidFill>
                            <a:srgbClr val="000000"/>
                          </a:solidFill>
                          <a:latin typeface="Times New Roman" panose="02020603050405020304" pitchFamily="65" charset="-122"/>
                          <a:ea typeface="宋体" panose="02010600030101010101" pitchFamily="2" charset="-122"/>
                        </a:rPr>
                        <a:t>带来严重</a:t>
                      </a:r>
                      <a:r>
                        <a:rPr lang="zh-CN" altLang="en-US" sz="1800" kern="0" dirty="0" smtClean="0">
                          <a:solidFill>
                            <a:srgbClr val="000000"/>
                          </a:solidFill>
                          <a:latin typeface="Times New Roman" panose="02020603050405020304" pitchFamily="65" charset="-122"/>
                          <a:ea typeface="宋体" panose="02010600030101010101" pitchFamily="2" charset="-122"/>
                        </a:rPr>
                        <a:t>破坏,破坏的后果往往是使事物丧失价值;</a:t>
                      </a:r>
                      <a:r>
                        <a:rPr lang="zh-CN" altLang="en-US" sz="1800" kern="0" dirty="0" smtClean="0">
                          <a:solidFill>
                            <a:srgbClr val="000000"/>
                          </a:solidFill>
                          <a:latin typeface="Times New Roman" panose="02020603050405020304" pitchFamily="65" charset="-122"/>
                          <a:ea typeface="宋体" panose="02010600030101010101" pitchFamily="2" charset="-122"/>
                        </a:rPr>
                        <a:t>也可用</a:t>
                      </a:r>
                      <a:r>
                        <a:rPr lang="zh-CN" altLang="en-US" sz="1800" kern="0" dirty="0" smtClean="0">
                          <a:solidFill>
                            <a:srgbClr val="000000"/>
                          </a:solidFill>
                          <a:latin typeface="Times New Roman" panose="02020603050405020304" pitchFamily="65" charset="-122"/>
                          <a:ea typeface="宋体" panose="02010600030101010101" pitchFamily="2" charset="-122"/>
                        </a:rPr>
                        <a:t>于指使假期、希望、梦想、前程等美好</a:t>
                      </a:r>
                      <a:r>
                        <a:rPr lang="zh-CN" altLang="en-US" sz="1800" kern="0" dirty="0" smtClean="0">
                          <a:solidFill>
                            <a:srgbClr val="000000"/>
                          </a:solidFill>
                          <a:latin typeface="Times New Roman" panose="02020603050405020304" pitchFamily="65" charset="-122"/>
                          <a:ea typeface="宋体" panose="02010600030101010101" pitchFamily="2" charset="-122"/>
                        </a:rPr>
                        <a:t>的事物</a:t>
                      </a:r>
                      <a:r>
                        <a:rPr lang="zh-CN" altLang="en-US" sz="1800" kern="0" dirty="0" smtClean="0">
                          <a:solidFill>
                            <a:srgbClr val="000000"/>
                          </a:solidFill>
                          <a:latin typeface="Times New Roman" panose="02020603050405020304" pitchFamily="65" charset="-122"/>
                          <a:ea typeface="宋体" panose="02010600030101010101" pitchFamily="2" charset="-122"/>
                        </a:rPr>
                        <a:t>尽毁或严重危害健康等</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destroy</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指彻底毁坏某事物,使事物丧失功能或不复存在</a:t>
                      </a:r>
                      <a:r>
                        <a:rPr lang="zh-CN" altLang="en-US" sz="1800" kern="0" dirty="0" smtClean="0">
                          <a:solidFill>
                            <a:srgbClr val="000000"/>
                          </a:solidFill>
                          <a:latin typeface="Times New Roman" panose="02020603050405020304" pitchFamily="65" charset="-122"/>
                          <a:ea typeface="宋体" panose="02010600030101010101" pitchFamily="2" charset="-122"/>
                        </a:rPr>
                        <a:t>;也</a:t>
                      </a:r>
                      <a:r>
                        <a:rPr lang="zh-CN" altLang="en-US" sz="1800" kern="0" dirty="0" smtClean="0">
                          <a:solidFill>
                            <a:srgbClr val="000000"/>
                          </a:solidFill>
                          <a:latin typeface="Times New Roman" panose="02020603050405020304" pitchFamily="65" charset="-122"/>
                          <a:ea typeface="宋体" panose="02010600030101010101" pitchFamily="2" charset="-122"/>
                        </a:rPr>
                        <a:t>可用于指使希望、计划等落空</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
        <p:nvSpPr>
          <p:cNvPr id="5" name="矩形 4"/>
          <p:cNvSpPr/>
          <p:nvPr/>
        </p:nvSpPr>
        <p:spPr>
          <a:xfrm>
            <a:off x="1214097" y="1274593"/>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6" name="矩形 5"/>
          <p:cNvSpPr/>
          <p:nvPr/>
        </p:nvSpPr>
        <p:spPr>
          <a:xfrm>
            <a:off x="1499849" y="1703221"/>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into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776112"/>
            <a:ext cx="8316000" cy="495821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360" kern="0" spc="9414"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895"/>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(2016北京,阅读理解B,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they returned to Rockaway the next day,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found their neighborhood in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(ruin</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考查固定短语。句意：第二天，当他们回到</a:t>
            </a:r>
            <a:r>
              <a:rPr lang="en-US" altLang="zh-CN" dirty="0" smtClean="0">
                <a:solidFill>
                  <a:srgbClr val="FF0000"/>
                </a:solidFill>
                <a:latin typeface="Times New Roman" panose="02020603050405020304" pitchFamily="18" charset="0"/>
                <a:cs typeface="Times New Roman" panose="02020603050405020304" pitchFamily="18" charset="0"/>
              </a:rPr>
              <a:t>Rockaway</a:t>
            </a:r>
            <a:r>
              <a:rPr lang="zh-CN" altLang="en-US" dirty="0" smtClean="0">
                <a:solidFill>
                  <a:srgbClr val="FF0000"/>
                </a:solidFill>
                <a:latin typeface="Times New Roman" panose="02020603050405020304" pitchFamily="18" charset="0"/>
                <a:cs typeface="Times New Roman" panose="02020603050405020304" pitchFamily="18" charset="0"/>
              </a:rPr>
              <a:t>时，他们发现他们的社区破败不堪。固定短语</a:t>
            </a:r>
            <a:r>
              <a:rPr lang="en-US" altLang="zh-CN" dirty="0" smtClean="0">
                <a:solidFill>
                  <a:srgbClr val="FF0000"/>
                </a:solidFill>
                <a:latin typeface="Times New Roman" panose="02020603050405020304" pitchFamily="18" charset="0"/>
                <a:cs typeface="Times New Roman" panose="02020603050405020304" pitchFamily="18" charset="0"/>
              </a:rPr>
              <a:t>in ruins</a:t>
            </a:r>
            <a:r>
              <a:rPr lang="zh-CN" altLang="en-US" dirty="0" smtClean="0">
                <a:solidFill>
                  <a:srgbClr val="FF0000"/>
                </a:solidFill>
                <a:latin typeface="Times New Roman" panose="02020603050405020304" pitchFamily="18" charset="0"/>
                <a:cs typeface="Times New Roman" panose="02020603050405020304" pitchFamily="18" charset="0"/>
              </a:rPr>
              <a:t>表示“破败不堪”，故填</a:t>
            </a:r>
            <a:r>
              <a:rPr lang="en-US" altLang="zh-CN" dirty="0" smtClean="0">
                <a:solidFill>
                  <a:srgbClr val="FF0000"/>
                </a:solidFill>
                <a:latin typeface="Times New Roman" panose="02020603050405020304" pitchFamily="18" charset="0"/>
                <a:cs typeface="Times New Roman" panose="02020603050405020304" pitchFamily="18" charset="0"/>
              </a:rPr>
              <a:t>ruins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village communities feel their countryside is being</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(ruin) by the power-producing machines of wind farms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考查过去分词。句意：许多乡村社区觉得他们的乡村正在被风力发电场的发电机器破坏。动词</a:t>
            </a:r>
            <a:r>
              <a:rPr lang="en-US" altLang="zh-CN" dirty="0" smtClean="0">
                <a:solidFill>
                  <a:srgbClr val="FF0000"/>
                </a:solidFill>
                <a:latin typeface="Times New Roman" panose="02020603050405020304" pitchFamily="18" charset="0"/>
                <a:cs typeface="Times New Roman" panose="02020603050405020304" pitchFamily="18" charset="0"/>
              </a:rPr>
              <a:t>ruin</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their countryside</a:t>
            </a:r>
            <a:r>
              <a:rPr lang="zh-CN" altLang="en-US" dirty="0" smtClean="0">
                <a:solidFill>
                  <a:srgbClr val="FF0000"/>
                </a:solidFill>
                <a:latin typeface="Times New Roman" panose="02020603050405020304" pitchFamily="18" charset="0"/>
                <a:cs typeface="Times New Roman" panose="02020603050405020304" pitchFamily="18" charset="0"/>
              </a:rPr>
              <a:t>之间构成被动关系，且由设空处前的</a:t>
            </a:r>
            <a:r>
              <a:rPr lang="en-US" altLang="zh-CN" dirty="0" smtClean="0">
                <a:solidFill>
                  <a:srgbClr val="FF0000"/>
                </a:solidFill>
                <a:latin typeface="Times New Roman" panose="02020603050405020304" pitchFamily="18" charset="0"/>
                <a:cs typeface="Times New Roman" panose="02020603050405020304" pitchFamily="18" charset="0"/>
              </a:rPr>
              <a:t>is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being </a:t>
            </a:r>
            <a:r>
              <a:rPr lang="zh-CN" altLang="en-US" dirty="0" smtClean="0">
                <a:solidFill>
                  <a:srgbClr val="FF0000"/>
                </a:solidFill>
                <a:latin typeface="Times New Roman" panose="02020603050405020304" pitchFamily="18" charset="0"/>
                <a:cs typeface="Times New Roman" panose="02020603050405020304" pitchFamily="18" charset="0"/>
              </a:rPr>
              <a:t>可知此处应填</a:t>
            </a:r>
            <a:r>
              <a:rPr lang="en-US" altLang="zh-CN" dirty="0" smtClean="0">
                <a:solidFill>
                  <a:srgbClr val="FF0000"/>
                </a:solidFill>
                <a:latin typeface="Times New Roman" panose="02020603050405020304" pitchFamily="18" charset="0"/>
                <a:cs typeface="Times New Roman" panose="02020603050405020304" pitchFamily="18" charset="0"/>
              </a:rPr>
              <a:t>ruined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4.jpeg"/>
          <p:cNvPicPr>
            <a:picLocks noChangeAspect="1"/>
          </p:cNvPicPr>
          <p:nvPr/>
        </p:nvPicPr>
        <p:blipFill>
          <a:blip r:embed="rId1"/>
          <a:stretch>
            <a:fillRect/>
          </a:stretch>
        </p:blipFill>
        <p:spPr>
          <a:xfrm>
            <a:off x="504418" y="1035106"/>
            <a:ext cx="1137356" cy="383948"/>
          </a:xfrm>
          <a:prstGeom prst="rect">
            <a:avLst/>
          </a:prstGeom>
        </p:spPr>
      </p:pic>
      <p:pic>
        <p:nvPicPr>
          <p:cNvPr id="4" name="图片 4" descr="textimage5.jpeg"/>
          <p:cNvPicPr>
            <a:picLocks noChangeAspect="1"/>
          </p:cNvPicPr>
          <p:nvPr/>
        </p:nvPicPr>
        <p:blipFill>
          <a:blip r:embed="rId2"/>
          <a:stretch>
            <a:fillRect/>
          </a:stretch>
        </p:blipFill>
        <p:spPr>
          <a:xfrm>
            <a:off x="2986504" y="1914033"/>
            <a:ext cx="609600" cy="409574"/>
          </a:xfrm>
          <a:prstGeom prst="rect">
            <a:avLst/>
          </a:prstGeom>
        </p:spPr>
      </p:pic>
      <p:pic>
        <p:nvPicPr>
          <p:cNvPr id="5" name="图片 5" descr="textimage6.jpeg"/>
          <p:cNvPicPr>
            <a:picLocks noChangeAspect="1"/>
          </p:cNvPicPr>
          <p:nvPr/>
        </p:nvPicPr>
        <p:blipFill>
          <a:blip r:embed="rId2"/>
          <a:stretch>
            <a:fillRect/>
          </a:stretch>
        </p:blipFill>
        <p:spPr>
          <a:xfrm>
            <a:off x="889298" y="3633632"/>
            <a:ext cx="609600" cy="409574"/>
          </a:xfrm>
          <a:prstGeom prst="rect">
            <a:avLst/>
          </a:prstGeom>
        </p:spPr>
      </p:pic>
      <p:sp>
        <p:nvSpPr>
          <p:cNvPr id="7" name="矩形 6"/>
          <p:cNvSpPr/>
          <p:nvPr/>
        </p:nvSpPr>
        <p:spPr>
          <a:xfrm>
            <a:off x="3713476" y="2204872"/>
            <a:ext cx="7040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 ruins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7071062" y="3554429"/>
            <a:ext cx="77457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ruined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20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65960"/>
            <a:ext cx="8316000" cy="4732899"/>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选词填空</a:t>
            </a:r>
            <a:endParaRPr lang="zh-CN" altLang="en-US"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(damage, destroy, ruin)</a:t>
            </a:r>
            <a:endParaRPr lang="en-US" altLang="zh-CN"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1-3 (2018</a:t>
            </a:r>
            <a:r>
              <a:rPr lang="zh-CN" altLang="en-US" sz="1815" kern="0" dirty="0" smtClean="0">
                <a:solidFill>
                  <a:srgbClr val="000000"/>
                </a:solidFill>
                <a:latin typeface="Times New Roman" panose="02020603050405020304" pitchFamily="65" charset="-122"/>
                <a:ea typeface="宋体" panose="02010600030101010101" pitchFamily="2" charset="-122"/>
              </a:rPr>
              <a:t>天津</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A,</a:t>
            </a:r>
            <a:r>
              <a:rPr lang="en-US" altLang="zh-CN"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)Irresponsible use of a fire extinguisher can create </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 dangerous situation for other residents and could result in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 to personal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property.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句意：不负责任地使用灭火器可能会给其他居民造成危险的情况，并可能给个人财产造成损失。此处指财产损失，应用</a:t>
            </a:r>
            <a:r>
              <a:rPr lang="en-US" altLang="zh-CN" dirty="0" smtClean="0">
                <a:solidFill>
                  <a:srgbClr val="FF0000"/>
                </a:solidFill>
                <a:latin typeface="Times New Roman" panose="02020603050405020304" pitchFamily="18" charset="0"/>
                <a:cs typeface="Times New Roman" panose="02020603050405020304" pitchFamily="18" charset="0"/>
              </a:rPr>
              <a:t>damage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kern="0" dirty="0" smtClean="0">
                <a:solidFill>
                  <a:srgbClr val="000000"/>
                </a:solidFill>
                <a:latin typeface="Times New Roman" panose="02020603050405020304" pitchFamily="65" charset="-122"/>
                <a:ea typeface="宋体" panose="02010600030101010101" pitchFamily="2" charset="-122"/>
              </a:rPr>
              <a:t>-4 (2017浙江,完形填空,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the war was near, Alia was worried that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fires of war would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books..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句意：当战争临近时，</a:t>
            </a:r>
            <a:r>
              <a:rPr lang="en-US" altLang="zh-CN" dirty="0" smtClean="0">
                <a:solidFill>
                  <a:srgbClr val="FF0000"/>
                </a:solidFill>
                <a:latin typeface="Times New Roman" panose="02020603050405020304" pitchFamily="18" charset="0"/>
                <a:cs typeface="Times New Roman" panose="02020603050405020304" pitchFamily="18" charset="0"/>
              </a:rPr>
              <a:t>Alia</a:t>
            </a:r>
            <a:r>
              <a:rPr lang="zh-CN" altLang="en-US" dirty="0" smtClean="0">
                <a:solidFill>
                  <a:srgbClr val="FF0000"/>
                </a:solidFill>
                <a:latin typeface="Times New Roman" panose="02020603050405020304" pitchFamily="18" charset="0"/>
                <a:cs typeface="Times New Roman" panose="02020603050405020304" pitchFamily="18" charset="0"/>
              </a:rPr>
              <a:t>担心战火会把这些书毁掉</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。此处指不可修复的损伤，故填</a:t>
            </a:r>
            <a:r>
              <a:rPr lang="en-US" altLang="zh-CN" dirty="0" smtClean="0">
                <a:solidFill>
                  <a:srgbClr val="FF0000"/>
                </a:solidFill>
                <a:latin typeface="Times New Roman" panose="02020603050405020304" pitchFamily="18" charset="0"/>
                <a:cs typeface="Times New Roman" panose="02020603050405020304" pitchFamily="18" charset="0"/>
              </a:rPr>
              <a:t>destroy</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3" name="图片 3" descr="textimage8.jpeg"/>
          <p:cNvPicPr>
            <a:picLocks noChangeAspect="1"/>
          </p:cNvPicPr>
          <p:nvPr/>
        </p:nvPicPr>
        <p:blipFill>
          <a:blip r:embed="rId1"/>
          <a:stretch>
            <a:fillRect/>
          </a:stretch>
        </p:blipFill>
        <p:spPr>
          <a:xfrm>
            <a:off x="3176905" y="3987800"/>
            <a:ext cx="505460" cy="339725"/>
          </a:xfrm>
          <a:prstGeom prst="rect">
            <a:avLst/>
          </a:prstGeom>
        </p:spPr>
      </p:pic>
      <p:sp>
        <p:nvSpPr>
          <p:cNvPr id="5" name="矩形 4"/>
          <p:cNvSpPr/>
          <p:nvPr/>
        </p:nvSpPr>
        <p:spPr>
          <a:xfrm>
            <a:off x="6286512" y="2052646"/>
            <a:ext cx="90281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damage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2643174" y="4203551"/>
            <a:ext cx="8643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destroy</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7" name="图片 6" descr="textimage7.jpeg"/>
          <p:cNvPicPr>
            <a:picLocks noChangeAspect="1"/>
          </p:cNvPicPr>
          <p:nvPr/>
        </p:nvPicPr>
        <p:blipFill>
          <a:blip r:embed="rId1"/>
          <a:stretch>
            <a:fillRect/>
          </a:stretch>
        </p:blipFill>
        <p:spPr>
          <a:xfrm>
            <a:off x="3319780" y="1822450"/>
            <a:ext cx="539115"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20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36824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.灾难;灾害</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.旱灾;久旱</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.洪水;大量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.淹没;大量涌入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.使灌满水;淹没</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.营救;救援</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.损害;破坏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.损坏;损失</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.摧毁;毁灭</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.影响;(疾病)侵袭;深深打动</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.避难处;居所;庇护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.保护;掩蔽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.躲避(风雨或危险)</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.破坏;毁坏</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.百分之</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.每一百中</a:t>
            </a:r>
            <a:endParaRPr lang="zh-CN" altLang="en-US"/>
          </a:p>
        </p:txBody>
      </p:sp>
      <p:pic>
        <p:nvPicPr>
          <p:cNvPr id="3" name="Picture 2" descr="C:\Users\dell\Desktop\49883.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643306" y="1059394"/>
            <a:ext cx="1849782" cy="432049"/>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1071538" y="2277261"/>
            <a:ext cx="88998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disaster</a:t>
            </a:r>
            <a:endParaRPr lang="zh-CN" altLang="en-US" dirty="0"/>
          </a:p>
        </p:txBody>
      </p:sp>
      <p:sp>
        <p:nvSpPr>
          <p:cNvPr id="5" name="矩形 4"/>
          <p:cNvSpPr/>
          <p:nvPr/>
        </p:nvSpPr>
        <p:spPr>
          <a:xfrm>
            <a:off x="1071538" y="2705889"/>
            <a:ext cx="9028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drought</a:t>
            </a:r>
            <a:endParaRPr lang="zh-CN" altLang="en-US" dirty="0"/>
          </a:p>
        </p:txBody>
      </p:sp>
      <p:sp>
        <p:nvSpPr>
          <p:cNvPr id="6" name="矩形 5"/>
          <p:cNvSpPr/>
          <p:nvPr/>
        </p:nvSpPr>
        <p:spPr>
          <a:xfrm>
            <a:off x="1142976" y="3134517"/>
            <a:ext cx="6719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flood</a:t>
            </a:r>
            <a:endParaRPr lang="zh-CN" altLang="en-US" dirty="0"/>
          </a:p>
        </p:txBody>
      </p:sp>
      <p:sp>
        <p:nvSpPr>
          <p:cNvPr id="7" name="矩形 6"/>
          <p:cNvSpPr/>
          <p:nvPr/>
        </p:nvSpPr>
        <p:spPr>
          <a:xfrm>
            <a:off x="1142976" y="3563145"/>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rescue</a:t>
            </a:r>
            <a:endParaRPr lang="zh-CN" altLang="en-US" dirty="0"/>
          </a:p>
        </p:txBody>
      </p:sp>
      <p:sp>
        <p:nvSpPr>
          <p:cNvPr id="8" name="矩形 7"/>
          <p:cNvSpPr/>
          <p:nvPr/>
        </p:nvSpPr>
        <p:spPr>
          <a:xfrm>
            <a:off x="1025983" y="3991773"/>
            <a:ext cx="9028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damage</a:t>
            </a:r>
            <a:endParaRPr lang="zh-CN" altLang="en-US" dirty="0"/>
          </a:p>
        </p:txBody>
      </p:sp>
      <p:sp>
        <p:nvSpPr>
          <p:cNvPr id="9" name="矩形 8"/>
          <p:cNvSpPr/>
          <p:nvPr/>
        </p:nvSpPr>
        <p:spPr>
          <a:xfrm>
            <a:off x="1000100" y="4420401"/>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destroy</a:t>
            </a:r>
            <a:endParaRPr lang="zh-CN" altLang="en-US" dirty="0"/>
          </a:p>
        </p:txBody>
      </p:sp>
      <p:sp>
        <p:nvSpPr>
          <p:cNvPr id="10" name="矩形 9"/>
          <p:cNvSpPr/>
          <p:nvPr/>
        </p:nvSpPr>
        <p:spPr>
          <a:xfrm>
            <a:off x="1151072" y="4849029"/>
            <a:ext cx="70628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affect</a:t>
            </a:r>
            <a:endParaRPr lang="zh-CN" altLang="en-US" dirty="0"/>
          </a:p>
        </p:txBody>
      </p:sp>
      <p:sp>
        <p:nvSpPr>
          <p:cNvPr id="11" name="矩形 10"/>
          <p:cNvSpPr/>
          <p:nvPr/>
        </p:nvSpPr>
        <p:spPr>
          <a:xfrm>
            <a:off x="1071538" y="5277657"/>
            <a:ext cx="80021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shelter</a:t>
            </a:r>
            <a:endParaRPr lang="zh-CN" altLang="en-US" dirty="0"/>
          </a:p>
        </p:txBody>
      </p:sp>
      <p:sp>
        <p:nvSpPr>
          <p:cNvPr id="12" name="矩形 11"/>
          <p:cNvSpPr/>
          <p:nvPr/>
        </p:nvSpPr>
        <p:spPr>
          <a:xfrm>
            <a:off x="1214414" y="5706285"/>
            <a:ext cx="55656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ruin</a:t>
            </a:r>
            <a:endParaRPr lang="zh-CN" altLang="en-US" dirty="0"/>
          </a:p>
        </p:txBody>
      </p:sp>
      <p:sp>
        <p:nvSpPr>
          <p:cNvPr id="13" name="矩形 12"/>
          <p:cNvSpPr/>
          <p:nvPr/>
        </p:nvSpPr>
        <p:spPr>
          <a:xfrm>
            <a:off x="1142976" y="6134913"/>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percent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174143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kern="0" dirty="0" smtClean="0">
                <a:solidFill>
                  <a:srgbClr val="000000"/>
                </a:solidFill>
                <a:latin typeface="Times New Roman" panose="02020603050405020304" pitchFamily="65" charset="-122"/>
                <a:ea typeface="宋体" panose="02010600030101010101" pitchFamily="2" charset="-122"/>
              </a:rPr>
              <a:t>-5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)Don't let negativity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your motivation</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句意：别让消极思想毁了你的积极性。此处指美好的事物遭到毁坏。故</a:t>
            </a:r>
            <a:r>
              <a:rPr lang="zh-CN" altLang="en-US" dirty="0" smtClean="0">
                <a:solidFill>
                  <a:srgbClr val="FF0000"/>
                </a:solidFill>
                <a:latin typeface="Times New Roman" panose="02020603050405020304" pitchFamily="18" charset="0"/>
                <a:cs typeface="Times New Roman" panose="02020603050405020304" pitchFamily="18" charset="0"/>
              </a:rPr>
              <a:t>用</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en-US" altLang="zh-CN" dirty="0" smtClean="0">
                <a:solidFill>
                  <a:srgbClr val="FF0000"/>
                </a:solidFill>
                <a:latin typeface="Times New Roman" panose="02020603050405020304" pitchFamily="18" charset="0"/>
                <a:cs typeface="Times New Roman" panose="02020603050405020304" pitchFamily="18" charset="0"/>
              </a:rPr>
              <a:t>ruin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endParaRPr lang="zh-CN" altLang="en-US" dirty="0"/>
          </a:p>
        </p:txBody>
      </p:sp>
      <p:pic>
        <p:nvPicPr>
          <p:cNvPr id="4" name="图片 4" descr="textimage9.jpeg"/>
          <p:cNvPicPr>
            <a:picLocks noChangeAspect="1"/>
          </p:cNvPicPr>
          <p:nvPr/>
        </p:nvPicPr>
        <p:blipFill>
          <a:blip r:embed="rId1"/>
          <a:stretch>
            <a:fillRect/>
          </a:stretch>
        </p:blipFill>
        <p:spPr>
          <a:xfrm>
            <a:off x="1142976" y="1491443"/>
            <a:ext cx="609600" cy="409574"/>
          </a:xfrm>
          <a:prstGeom prst="rect">
            <a:avLst/>
          </a:prstGeom>
        </p:spPr>
      </p:pic>
      <p:sp>
        <p:nvSpPr>
          <p:cNvPr id="7" name="矩形 6"/>
          <p:cNvSpPr/>
          <p:nvPr/>
        </p:nvSpPr>
        <p:spPr>
          <a:xfrm>
            <a:off x="3929058" y="1412240"/>
            <a:ext cx="556563"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ruin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86596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breathe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.&amp;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.呼吸</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Slowly, the city began to breathe again.(教材P50)慢慢地,这座城市又开始恢复了生</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机。</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the final result was announced, everyone present held their breath.</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当宣布最终结果时,在场的每个人都屏住了呼吸。</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Reaching the top of the tower, he was out of breath.</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到达塔顶时,他上气不接下气。</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①breathe a sigh of relief松一口气</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②breathe in/out吸气/呼气</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③breath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.呼吸</a:t>
            </a:r>
            <a:endParaRPr lang="zh-CN" altLang="en-US" dirty="0"/>
          </a:p>
        </p:txBody>
      </p:sp>
      <p:pic>
        <p:nvPicPr>
          <p:cNvPr id="3" name="图片 3" descr="textimage10.jpeg"/>
          <p:cNvPicPr>
            <a:picLocks noChangeAspect="1"/>
          </p:cNvPicPr>
          <p:nvPr/>
        </p:nvPicPr>
        <p:blipFill>
          <a:blip r:embed="rId1"/>
          <a:stretch>
            <a:fillRect/>
          </a:stretch>
        </p:blipFill>
        <p:spPr>
          <a:xfrm>
            <a:off x="576490" y="2250545"/>
            <a:ext cx="209549" cy="238124"/>
          </a:xfrm>
          <a:prstGeom prst="rect">
            <a:avLst/>
          </a:prstGeom>
        </p:spPr>
      </p:pic>
      <p:pic>
        <p:nvPicPr>
          <p:cNvPr id="4" name="图片 4" descr="textimage11.jpeg"/>
          <p:cNvPicPr>
            <a:picLocks noChangeAspect="1"/>
          </p:cNvPicPr>
          <p:nvPr/>
        </p:nvPicPr>
        <p:blipFill>
          <a:blip r:embed="rId2"/>
          <a:stretch>
            <a:fillRect/>
          </a:stretch>
        </p:blipFill>
        <p:spPr>
          <a:xfrm>
            <a:off x="576490" y="4432422"/>
            <a:ext cx="247650" cy="247649"/>
          </a:xfrm>
          <a:prstGeom prst="rect">
            <a:avLst/>
          </a:prstGeom>
        </p:spPr>
      </p:pic>
      <p:grpSp>
        <p:nvGrpSpPr>
          <p:cNvPr id="5" name="组合 4"/>
          <p:cNvGrpSpPr/>
          <p:nvPr/>
        </p:nvGrpSpPr>
        <p:grpSpPr>
          <a:xfrm>
            <a:off x="634866" y="905261"/>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2|</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937715"/>
            <a:ext cx="8316000" cy="472411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t>
            </a:r>
            <a:r>
              <a:rPr lang="zh-CN" altLang="en-US" sz="1815" kern="0" dirty="0" smtClean="0">
                <a:solidFill>
                  <a:srgbClr val="000000"/>
                </a:solidFill>
                <a:latin typeface="Times New Roman" panose="02020603050405020304" pitchFamily="65" charset="-122"/>
                <a:ea typeface="宋体" panose="02010600030101010101" pitchFamily="2" charset="-122"/>
              </a:rPr>
              <a:t>take a deep breath=breathe deeply深吸一口气</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⑤hold one's breath</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⑥lose one's breath喘不过气来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⑦out of breath</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⑧breathless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.上气不接下气的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(2019课标全国Ⅱ,阅读理解B,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)Still, most of us volunteers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(breath) a sigh of relief when the season comes to a close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考查词性转换。句意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不过</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当赛季快要结束时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我们大多数志愿者还是松了一口气。分析句子结构可知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设空处在主句中作谓语，应用动词</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根据从句的时态可知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主句应该用一般现在时态。故填</a:t>
            </a:r>
            <a:r>
              <a:rPr lang="en-US" altLang="zh-CN" dirty="0" smtClean="0">
                <a:solidFill>
                  <a:srgbClr val="FF0000"/>
                </a:solidFill>
                <a:latin typeface="Times New Roman" panose="02020603050405020304" pitchFamily="18" charset="0"/>
                <a:cs typeface="Times New Roman" panose="02020603050405020304" pitchFamily="18" charset="0"/>
              </a:rPr>
              <a:t>breathe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12.jpeg"/>
          <p:cNvPicPr>
            <a:picLocks noChangeAspect="1"/>
          </p:cNvPicPr>
          <p:nvPr/>
        </p:nvPicPr>
        <p:blipFill>
          <a:blip r:embed="rId1"/>
          <a:stretch>
            <a:fillRect/>
          </a:stretch>
        </p:blipFill>
        <p:spPr>
          <a:xfrm>
            <a:off x="3749675" y="3672840"/>
            <a:ext cx="505460" cy="339725"/>
          </a:xfrm>
          <a:prstGeom prst="rect">
            <a:avLst/>
          </a:prstGeom>
        </p:spPr>
      </p:pic>
      <p:sp>
        <p:nvSpPr>
          <p:cNvPr id="5" name="矩形 4"/>
          <p:cNvSpPr/>
          <p:nvPr/>
        </p:nvSpPr>
        <p:spPr>
          <a:xfrm>
            <a:off x="2713661" y="1346348"/>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屏住呼吸</a:t>
            </a:r>
            <a:endParaRPr lang="zh-CN" altLang="en-US" dirty="0"/>
          </a:p>
        </p:txBody>
      </p:sp>
      <p:sp>
        <p:nvSpPr>
          <p:cNvPr id="6" name="矩形 5"/>
          <p:cNvSpPr/>
          <p:nvPr/>
        </p:nvSpPr>
        <p:spPr>
          <a:xfrm>
            <a:off x="2142157" y="2203604"/>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上气不接下气</a:t>
            </a:r>
            <a:endParaRPr lang="zh-CN" altLang="en-US" dirty="0"/>
          </a:p>
        </p:txBody>
      </p:sp>
      <p:sp>
        <p:nvSpPr>
          <p:cNvPr id="7" name="矩形 6"/>
          <p:cNvSpPr/>
          <p:nvPr/>
        </p:nvSpPr>
        <p:spPr>
          <a:xfrm>
            <a:off x="7071379" y="3481723"/>
            <a:ext cx="8643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breathe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152980"/>
            <a:ext cx="8316000" cy="3885807"/>
          </a:xfrm>
          <a:prstGeom prst="rect">
            <a:avLst/>
          </a:prstGeom>
          <a:noFill/>
        </p:spPr>
        <p:txBody>
          <a:bodyPr wrap="square" lIns="0" tIns="0" rIns="0" bIns="0" rtlCol="0">
            <a:spAutoFit/>
          </a:bodyPr>
          <a:lstStyle/>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2-2 (2019</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Ⅰ,</a:t>
            </a:r>
            <a:r>
              <a:rPr lang="zh-CN" altLang="en-US" sz="1815" kern="0" dirty="0" smtClean="0">
                <a:solidFill>
                  <a:srgbClr val="000000"/>
                </a:solidFill>
                <a:latin typeface="Times New Roman" panose="02020603050405020304" pitchFamily="65" charset="-122"/>
                <a:ea typeface="宋体" panose="02010600030101010101" pitchFamily="2" charset="-122"/>
              </a:rPr>
              <a:t>七选五</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)If you exercise out of doors, your body will </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learn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(breathe) more deeply, allowing even more oxygen to get to your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muscles(</a:t>
            </a:r>
            <a:r>
              <a:rPr lang="zh-CN" altLang="en-US" sz="1815" kern="0" dirty="0" smtClean="0">
                <a:solidFill>
                  <a:srgbClr val="000000"/>
                </a:solidFill>
                <a:latin typeface="Times New Roman" panose="02020603050405020304" pitchFamily="65" charset="-122"/>
                <a:ea typeface="宋体" panose="02010600030101010101" pitchFamily="2" charset="-122"/>
              </a:rPr>
              <a:t>肌肉</a:t>
            </a:r>
            <a:r>
              <a:rPr lang="en-US" altLang="zh-CN" sz="1815" kern="0" dirty="0" smtClean="0">
                <a:solidFill>
                  <a:srgbClr val="000000"/>
                </a:solidFill>
                <a:latin typeface="Times New Roman" panose="02020603050405020304" pitchFamily="65" charset="-122"/>
                <a:ea typeface="宋体" panose="02010600030101010101" pitchFamily="2" charset="-122"/>
              </a:rPr>
              <a:t>) and your brain</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考查非谓语动词。句意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如果你在户外锻炼</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你的身体会学会更深地呼吸</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允许更多的氧气进入你的肌肉和大脑。</a:t>
            </a:r>
            <a:r>
              <a:rPr lang="en-US" altLang="zh-CN" dirty="0" smtClean="0">
                <a:solidFill>
                  <a:srgbClr val="FF0000"/>
                </a:solidFill>
                <a:latin typeface="Times New Roman" panose="02020603050405020304" pitchFamily="18" charset="0"/>
                <a:cs typeface="Times New Roman" panose="02020603050405020304" pitchFamily="18" charset="0"/>
              </a:rPr>
              <a:t>learn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意为“学会做某事”。故填</a:t>
            </a:r>
            <a:r>
              <a:rPr lang="en-US" altLang="zh-CN" dirty="0" smtClean="0">
                <a:solidFill>
                  <a:srgbClr val="FF0000"/>
                </a:solidFill>
                <a:latin typeface="Times New Roman" panose="02020603050405020304" pitchFamily="18" charset="0"/>
                <a:cs typeface="Times New Roman" panose="02020603050405020304" pitchFamily="18" charset="0"/>
              </a:rPr>
              <a:t>to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breathe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)我上气不接下气地打开门,迎来一股使我立刻感到凉爽的冷空气。</a:t>
            </a:r>
            <a:endParaRPr lang="zh-CN" altLang="en-US" dirty="0"/>
          </a:p>
          <a:p>
            <a:pPr marL="0" indent="0" eaLnBrk="0" latinLnBrk="1" hangingPunct="0">
              <a:lnSpc>
                <a:spcPct val="150000"/>
              </a:lnSpc>
              <a:spcBef>
                <a:spcPts val="2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 opened the door and got a blast of cold air </a:t>
            </a:r>
            <a:r>
              <a:rPr lang="zh-CN" altLang="en-US" sz="1815" kern="0" dirty="0" smtClean="0">
                <a:solidFill>
                  <a:srgbClr val="000000"/>
                </a:solidFill>
                <a:latin typeface="Times New Roman" panose="02020603050405020304" pitchFamily="65" charset="-122"/>
                <a:ea typeface="宋体" panose="02010600030101010101" pitchFamily="2" charset="-122"/>
              </a:rPr>
              <a:t>that </a:t>
            </a:r>
            <a:r>
              <a:rPr lang="zh-CN" altLang="en-US" sz="1815" kern="0" dirty="0" smtClean="0">
                <a:solidFill>
                  <a:srgbClr val="000000"/>
                </a:solidFill>
                <a:latin typeface="Times New Roman" panose="02020603050405020304" pitchFamily="65" charset="-122"/>
                <a:ea typeface="宋体" panose="02010600030101010101" pitchFamily="2" charset="-122"/>
              </a:rPr>
              <a:t>instantly cooled me off.</a:t>
            </a:r>
            <a:endParaRPr lang="zh-CN" altLang="en-US" dirty="0"/>
          </a:p>
        </p:txBody>
      </p:sp>
      <p:pic>
        <p:nvPicPr>
          <p:cNvPr id="3" name="图片 3" descr="textimage14.jpeg"/>
          <p:cNvPicPr>
            <a:picLocks noChangeAspect="1"/>
          </p:cNvPicPr>
          <p:nvPr/>
        </p:nvPicPr>
        <p:blipFill>
          <a:blip r:embed="rId1"/>
          <a:stretch>
            <a:fillRect/>
          </a:stretch>
        </p:blipFill>
        <p:spPr>
          <a:xfrm>
            <a:off x="855956" y="4204819"/>
            <a:ext cx="609600" cy="409574"/>
          </a:xfrm>
          <a:prstGeom prst="rect">
            <a:avLst/>
          </a:prstGeom>
        </p:spPr>
      </p:pic>
      <p:sp>
        <p:nvSpPr>
          <p:cNvPr id="4" name="矩形 3"/>
          <p:cNvSpPr/>
          <p:nvPr/>
        </p:nvSpPr>
        <p:spPr>
          <a:xfrm>
            <a:off x="998832" y="1553848"/>
            <a:ext cx="110158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breathe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427328" y="4490571"/>
            <a:ext cx="141577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Out of breath</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6" name="图片 4" descr="textimage13.jpeg"/>
          <p:cNvPicPr>
            <a:picLocks noChangeAspect="1"/>
          </p:cNvPicPr>
          <p:nvPr/>
        </p:nvPicPr>
        <p:blipFill>
          <a:blip r:embed="rId2"/>
          <a:stretch>
            <a:fillRect/>
          </a:stretch>
        </p:blipFill>
        <p:spPr>
          <a:xfrm>
            <a:off x="3213100" y="1274445"/>
            <a:ext cx="505460" cy="3397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775478"/>
            <a:ext cx="8316000" cy="595759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effort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.努力;艰难的尝试;尽力</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With strong support from the government and the tireless efforts of the city's people...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(教材P50)在政府的大力支持和全市人民的不懈努力下</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will make efforts to achieve my goal.我将努力实现我的目标。</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promised to spare no effort to help those who are in poverty.</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他们承诺会不遗余力地帮助那些生活贫困的人。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They've been working day and night in an effort to get the bridge ready on time.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为了能使桥准时完工,他们一直夜以继日地工作。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old lady spoke slowly and with effort.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这个老太太讲话慢且吃力。</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The boy always worked hard, so he passed the exam without effort.这个男孩总是</a:t>
            </a:r>
            <a:r>
              <a:rPr lang="zh-CN" altLang="en-US" sz="1815" kern="0" dirty="0" smtClean="0">
                <a:solidFill>
                  <a:srgbClr val="000000"/>
                </a:solidFill>
                <a:latin typeface="Times New Roman" panose="02020603050405020304" pitchFamily="65" charset="-122"/>
                <a:ea typeface="宋体" panose="02010600030101010101" pitchFamily="2" charset="-122"/>
              </a:rPr>
              <a:t>努</a:t>
            </a:r>
            <a:r>
              <a:rPr lang="zh-CN" altLang="en-US" kern="0" dirty="0" smtClean="0">
                <a:solidFill>
                  <a:srgbClr val="000000"/>
                </a:solidFill>
                <a:latin typeface="Times New Roman" panose="02020603050405020304" pitchFamily="65" charset="-122"/>
                <a:ea typeface="宋体" panose="02010600030101010101" pitchFamily="2" charset="-122"/>
              </a:rPr>
              <a:t>力学习,所以他毫不费力地通过了考试。</a:t>
            </a:r>
            <a:endParaRPr lang="zh-CN" altLang="en-US" dirty="0" smtClean="0"/>
          </a:p>
          <a:p>
            <a:pPr marL="0" indent="0" eaLnBrk="0" latinLnBrk="1" hangingPunct="0">
              <a:lnSpc>
                <a:spcPct val="150000"/>
              </a:lnSpc>
              <a:spcBef>
                <a:spcPts val="140"/>
              </a:spcBef>
              <a:buNone/>
            </a:pPr>
            <a:endParaRPr lang="zh-CN" altLang="en-US" dirty="0"/>
          </a:p>
        </p:txBody>
      </p:sp>
      <p:pic>
        <p:nvPicPr>
          <p:cNvPr id="3" name="图片 3" descr="textimage15.jpeg"/>
          <p:cNvPicPr>
            <a:picLocks noChangeAspect="1"/>
          </p:cNvPicPr>
          <p:nvPr/>
        </p:nvPicPr>
        <p:blipFill>
          <a:blip r:embed="rId1"/>
          <a:stretch>
            <a:fillRect/>
          </a:stretch>
        </p:blipFill>
        <p:spPr>
          <a:xfrm>
            <a:off x="576490" y="2160063"/>
            <a:ext cx="209549" cy="238124"/>
          </a:xfrm>
          <a:prstGeom prst="rect">
            <a:avLst/>
          </a:prstGeom>
        </p:spPr>
      </p:pic>
      <p:grpSp>
        <p:nvGrpSpPr>
          <p:cNvPr id="4" name="组合 3"/>
          <p:cNvGrpSpPr/>
          <p:nvPr/>
        </p:nvGrpSpPr>
        <p:grpSpPr>
          <a:xfrm>
            <a:off x="642276" y="814779"/>
            <a:ext cx="1579046" cy="369332"/>
            <a:chOff x="635500" y="1705757"/>
            <a:chExt cx="1579046" cy="369332"/>
          </a:xfrm>
        </p:grpSpPr>
        <p:sp>
          <p:nvSpPr>
            <p:cNvPr id="5" name="TextBox 4"/>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3|</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458791"/>
            <a:ext cx="8316000" cy="646003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=make an effort to do sth.努力做某事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②make every effort to do sth.尽一切努力做某事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③spare no effort to do sth.</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an effort to do sth.为了做某事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⑤with/without effort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⑥be worth the effort 值得付出努力</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(2020全国Ⅰ,阅读理解A,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)While Queensland Rail makes every </a:t>
            </a:r>
            <a:r>
              <a:rPr lang="zh-CN" altLang="en-US" sz="1815" kern="0" dirty="0" smtClean="0">
                <a:solidFill>
                  <a:srgbClr val="000000"/>
                </a:solidFill>
                <a:latin typeface="Times New Roman" panose="02020603050405020304" pitchFamily="65" charset="-122"/>
                <a:ea typeface="宋体" panose="02010600030101010101" pitchFamily="2" charset="-122"/>
              </a:rPr>
              <a:t>effort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(ensure) trains run as scheduled,there can be no guarantee of connections be-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tween trains or between train services and bus services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考查非谓语动词。句意：尽管昆士兰铁路尽一切努力保证列车按预定时间运行，但是不能保证列车与列车之间或者列车服务与公共汽车服务之间的衔接。</a:t>
            </a:r>
            <a:r>
              <a:rPr lang="en-US" altLang="zh-CN" dirty="0" smtClean="0">
                <a:solidFill>
                  <a:srgbClr val="FF0000"/>
                </a:solidFill>
                <a:latin typeface="Times New Roman" panose="02020603050405020304" pitchFamily="18" charset="0"/>
                <a:cs typeface="Times New Roman" panose="02020603050405020304" pitchFamily="18" charset="0"/>
              </a:rPr>
              <a:t>make every effort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意为“尽一切努力做某事”。故填</a:t>
            </a:r>
            <a:r>
              <a:rPr lang="en-US" altLang="zh-CN" dirty="0" smtClean="0">
                <a:solidFill>
                  <a:srgbClr val="FF0000"/>
                </a:solidFill>
                <a:latin typeface="Times New Roman" panose="02020603050405020304" pitchFamily="18" charset="0"/>
                <a:cs typeface="Times New Roman" panose="02020603050405020304" pitchFamily="18" charset="0"/>
              </a:rPr>
              <a:t>to ensure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endParaRPr lang="zh-CN" altLang="en-US" dirty="0"/>
          </a:p>
        </p:txBody>
      </p:sp>
      <p:pic>
        <p:nvPicPr>
          <p:cNvPr id="3" name="图片 3" descr="textimage16.jpeg"/>
          <p:cNvPicPr>
            <a:picLocks noChangeAspect="1"/>
          </p:cNvPicPr>
          <p:nvPr/>
        </p:nvPicPr>
        <p:blipFill>
          <a:blip r:embed="rId1"/>
          <a:stretch>
            <a:fillRect/>
          </a:stretch>
        </p:blipFill>
        <p:spPr>
          <a:xfrm>
            <a:off x="681012" y="581672"/>
            <a:ext cx="247650" cy="247650"/>
          </a:xfrm>
          <a:prstGeom prst="rect">
            <a:avLst/>
          </a:prstGeom>
        </p:spPr>
      </p:pic>
      <p:pic>
        <p:nvPicPr>
          <p:cNvPr id="4" name="图片 4" descr="textimage17.jpeg"/>
          <p:cNvPicPr>
            <a:picLocks noChangeAspect="1"/>
          </p:cNvPicPr>
          <p:nvPr/>
        </p:nvPicPr>
        <p:blipFill>
          <a:blip r:embed="rId2"/>
          <a:stretch>
            <a:fillRect/>
          </a:stretch>
        </p:blipFill>
        <p:spPr>
          <a:xfrm>
            <a:off x="3444875" y="3975100"/>
            <a:ext cx="525780" cy="353060"/>
          </a:xfrm>
          <a:prstGeom prst="rect">
            <a:avLst/>
          </a:prstGeom>
        </p:spPr>
      </p:pic>
      <p:sp>
        <p:nvSpPr>
          <p:cNvPr id="5" name="矩形 4"/>
          <p:cNvSpPr/>
          <p:nvPr/>
        </p:nvSpPr>
        <p:spPr>
          <a:xfrm>
            <a:off x="1000100" y="867424"/>
            <a:ext cx="225157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make efforts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6" name="矩形 5"/>
          <p:cNvSpPr/>
          <p:nvPr/>
        </p:nvSpPr>
        <p:spPr>
          <a:xfrm>
            <a:off x="3214678" y="1724680"/>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不遗余力地做某事</a:t>
            </a:r>
            <a:endParaRPr lang="zh-CN" altLang="en-US" dirty="0"/>
          </a:p>
        </p:txBody>
      </p:sp>
      <p:sp>
        <p:nvSpPr>
          <p:cNvPr id="7" name="矩形 6"/>
          <p:cNvSpPr/>
          <p:nvPr/>
        </p:nvSpPr>
        <p:spPr>
          <a:xfrm>
            <a:off x="1285852" y="2153308"/>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8" name="矩形 7"/>
          <p:cNvSpPr/>
          <p:nvPr/>
        </p:nvSpPr>
        <p:spPr>
          <a:xfrm>
            <a:off x="2714612" y="2581936"/>
            <a:ext cx="209544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费力地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毫不费力地</a:t>
            </a:r>
            <a:endParaRPr lang="zh-CN" altLang="en-US" dirty="0"/>
          </a:p>
        </p:txBody>
      </p:sp>
      <p:sp>
        <p:nvSpPr>
          <p:cNvPr id="9" name="矩形 8"/>
          <p:cNvSpPr/>
          <p:nvPr/>
        </p:nvSpPr>
        <p:spPr>
          <a:xfrm>
            <a:off x="785786" y="4368203"/>
            <a:ext cx="10246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ensure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1014070" y="939814"/>
            <a:ext cx="2251578" cy="369332"/>
          </a:xfrm>
          <a:prstGeom prst="rect">
            <a:avLst/>
          </a:prstGeom>
        </p:spPr>
        <p:txBody>
          <a:bodyPr wrap="none">
            <a:spAutoFit/>
          </a:bodyPr>
          <a:p>
            <a:r>
              <a:rPr lang="en-US" altLang="zh-CN" dirty="0" smtClean="0">
                <a:solidFill>
                  <a:srgbClr val="FF0000"/>
                </a:solidFill>
                <a:latin typeface="Times New Roman" panose="02020603050405020304" pitchFamily="18" charset="0"/>
                <a:cs typeface="Times New Roman" panose="02020603050405020304" pitchFamily="18" charset="0"/>
              </a:rPr>
              <a:t>make efforts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11" name="矩形 10"/>
          <p:cNvSpPr/>
          <p:nvPr/>
        </p:nvSpPr>
        <p:spPr>
          <a:xfrm>
            <a:off x="3228648" y="1797070"/>
            <a:ext cx="2031325" cy="369332"/>
          </a:xfrm>
          <a:prstGeom prst="rect">
            <a:avLst/>
          </a:prstGeom>
        </p:spPr>
        <p:txBody>
          <a:bodyPr wrap="none">
            <a:spAutoFit/>
          </a:bodyPr>
          <a:p>
            <a:r>
              <a:rPr lang="zh-CN" altLang="en-US" dirty="0" smtClean="0">
                <a:solidFill>
                  <a:srgbClr val="FF0000"/>
                </a:solidFill>
                <a:latin typeface="Times New Roman" panose="02020603050405020304" pitchFamily="18" charset="0"/>
                <a:cs typeface="Times New Roman" panose="02020603050405020304" pitchFamily="18" charset="0"/>
              </a:rPr>
              <a:t>不遗余力地做某事</a:t>
            </a:r>
            <a:endParaRPr lang="zh-CN" altLang="en-US" dirty="0"/>
          </a:p>
        </p:txBody>
      </p:sp>
      <p:sp>
        <p:nvSpPr>
          <p:cNvPr id="12" name="矩形 11"/>
          <p:cNvSpPr/>
          <p:nvPr/>
        </p:nvSpPr>
        <p:spPr>
          <a:xfrm>
            <a:off x="1299822" y="2225698"/>
            <a:ext cx="364202" cy="369332"/>
          </a:xfrm>
          <a:prstGeom prst="rect">
            <a:avLst/>
          </a:prstGeom>
        </p:spPr>
        <p:txBody>
          <a:bodyPr wrap="none">
            <a:spAutoFit/>
          </a:bodyPr>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13" name="矩形 12"/>
          <p:cNvSpPr/>
          <p:nvPr/>
        </p:nvSpPr>
        <p:spPr>
          <a:xfrm>
            <a:off x="2728582" y="2654326"/>
            <a:ext cx="2095445" cy="369332"/>
          </a:xfrm>
          <a:prstGeom prst="rect">
            <a:avLst/>
          </a:prstGeom>
        </p:spPr>
        <p:txBody>
          <a:bodyPr wrap="none">
            <a:spAutoFit/>
          </a:bodyPr>
          <a:p>
            <a:r>
              <a:rPr lang="zh-CN" altLang="en-US" dirty="0" smtClean="0">
                <a:solidFill>
                  <a:srgbClr val="FF0000"/>
                </a:solidFill>
                <a:latin typeface="Times New Roman" panose="02020603050405020304" pitchFamily="18" charset="0"/>
                <a:cs typeface="Times New Roman" panose="02020603050405020304" pitchFamily="18" charset="0"/>
              </a:rPr>
              <a:t>费力地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毫不费力地</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20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865960"/>
            <a:ext cx="8316000" cy="522541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(2018课标全国Ⅲ,阅读理解C,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excellent Chinese architects are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making great efforts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(take) the center stage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考查非谓语动词。句意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许多优秀的中国建筑师正在非常努力地占据中心舞台。</a:t>
            </a:r>
            <a:r>
              <a:rPr lang="en-US" altLang="zh-CN" dirty="0" smtClean="0">
                <a:solidFill>
                  <a:srgbClr val="FF0000"/>
                </a:solidFill>
                <a:latin typeface="Times New Roman" panose="02020603050405020304" pitchFamily="18" charset="0"/>
                <a:cs typeface="Times New Roman" panose="02020603050405020304" pitchFamily="18" charset="0"/>
              </a:rPr>
              <a:t>make efforts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意为“努力做某事”</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to take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an effort to clean up quickly, Mrs Byrnes tossed all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dishes into a big bread pan, covered them with a cloth, and stuck them in the oven</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考查固定搭配。句意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为了迅速清理干净，</a:t>
            </a:r>
            <a:r>
              <a:rPr lang="en-US" altLang="zh-CN" dirty="0" smtClean="0">
                <a:solidFill>
                  <a:srgbClr val="FF0000"/>
                </a:solidFill>
                <a:latin typeface="Times New Roman" panose="02020603050405020304" pitchFamily="18" charset="0"/>
                <a:cs typeface="Times New Roman" panose="02020603050405020304" pitchFamily="18" charset="0"/>
              </a:rPr>
              <a:t>Byrnes</a:t>
            </a:r>
            <a:r>
              <a:rPr lang="zh-CN" altLang="en-US" dirty="0" smtClean="0">
                <a:solidFill>
                  <a:srgbClr val="FF0000"/>
                </a:solidFill>
                <a:latin typeface="Times New Roman" panose="02020603050405020304" pitchFamily="18" charset="0"/>
                <a:cs typeface="Times New Roman" panose="02020603050405020304" pitchFamily="18" charset="0"/>
              </a:rPr>
              <a:t>夫人把所有的盘子都扔进一个大的面包烤盘里</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用一块布把它们盖住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然后塞进了烤箱里。</a:t>
            </a:r>
            <a:r>
              <a:rPr lang="en-US" altLang="zh-CN" dirty="0" smtClean="0">
                <a:solidFill>
                  <a:srgbClr val="FF0000"/>
                </a:solidFill>
                <a:latin typeface="Times New Roman" panose="02020603050405020304" pitchFamily="18" charset="0"/>
                <a:cs typeface="Times New Roman" panose="02020603050405020304" pitchFamily="18" charset="0"/>
              </a:rPr>
              <a:t>in an effort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意为“为了做某事”</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In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(2020全国Ⅱ,七选五,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)好消息是,它简单易学,值得付出努力。</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good news is that </a:t>
            </a:r>
            <a:r>
              <a:rPr lang="zh-CN" altLang="en-US" sz="1815" kern="0" dirty="0" smtClean="0">
                <a:solidFill>
                  <a:srgbClr val="000000"/>
                </a:solidFill>
                <a:latin typeface="Times New Roman" panose="02020603050405020304" pitchFamily="65" charset="-122"/>
                <a:ea typeface="宋体" panose="02010600030101010101" pitchFamily="2" charset="-122"/>
              </a:rPr>
              <a:t>it</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s </a:t>
            </a:r>
            <a:r>
              <a:rPr lang="zh-CN" altLang="en-US" sz="1815" kern="0" dirty="0" smtClean="0">
                <a:solidFill>
                  <a:srgbClr val="000000"/>
                </a:solidFill>
                <a:latin typeface="Times New Roman" panose="02020603050405020304" pitchFamily="65" charset="-122"/>
                <a:ea typeface="宋体" panose="02010600030101010101" pitchFamily="2" charset="-122"/>
              </a:rPr>
              <a:t>simple to learn and can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18.jpeg"/>
          <p:cNvPicPr>
            <a:picLocks noChangeAspect="1"/>
          </p:cNvPicPr>
          <p:nvPr/>
        </p:nvPicPr>
        <p:blipFill>
          <a:blip r:embed="rId1"/>
          <a:stretch>
            <a:fillRect/>
          </a:stretch>
        </p:blipFill>
        <p:spPr>
          <a:xfrm>
            <a:off x="3677705" y="907280"/>
            <a:ext cx="609600" cy="409574"/>
          </a:xfrm>
          <a:prstGeom prst="rect">
            <a:avLst/>
          </a:prstGeom>
        </p:spPr>
      </p:pic>
      <p:pic>
        <p:nvPicPr>
          <p:cNvPr id="4" name="图片 4" descr="textimage19.jpeg"/>
          <p:cNvPicPr>
            <a:picLocks noChangeAspect="1"/>
          </p:cNvPicPr>
          <p:nvPr/>
        </p:nvPicPr>
        <p:blipFill>
          <a:blip r:embed="rId1"/>
          <a:stretch>
            <a:fillRect/>
          </a:stretch>
        </p:blipFill>
        <p:spPr>
          <a:xfrm>
            <a:off x="874430" y="2631915"/>
            <a:ext cx="609600" cy="409574"/>
          </a:xfrm>
          <a:prstGeom prst="rect">
            <a:avLst/>
          </a:prstGeom>
        </p:spPr>
      </p:pic>
      <p:pic>
        <p:nvPicPr>
          <p:cNvPr id="5" name="图片 5" descr="textimage20.jpeg"/>
          <p:cNvPicPr>
            <a:picLocks noChangeAspect="1"/>
          </p:cNvPicPr>
          <p:nvPr/>
        </p:nvPicPr>
        <p:blipFill>
          <a:blip r:embed="rId1"/>
          <a:stretch>
            <a:fillRect/>
          </a:stretch>
        </p:blipFill>
        <p:spPr>
          <a:xfrm>
            <a:off x="2818130" y="5269230"/>
            <a:ext cx="511810" cy="344170"/>
          </a:xfrm>
          <a:prstGeom prst="rect">
            <a:avLst/>
          </a:prstGeom>
        </p:spPr>
      </p:pic>
      <p:sp>
        <p:nvSpPr>
          <p:cNvPr id="6" name="矩形 5"/>
          <p:cNvSpPr/>
          <p:nvPr/>
        </p:nvSpPr>
        <p:spPr>
          <a:xfrm>
            <a:off x="2427592" y="1274593"/>
            <a:ext cx="80663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take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1998964" y="2536201"/>
            <a:ext cx="37702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5213674" y="5489435"/>
            <a:ext cx="190533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be worth the effort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93771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suffer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.遭受;蒙受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.(因疾病、痛苦、悲伤等)受苦</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kind of help do you think people who have suffered an earthquake need?(教材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P51)你认为遭受了地震的人们需要什么样的帮助?</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a:t>
            </a:r>
            <a:r>
              <a:rPr lang="zh-CN" altLang="en-US" sz="1815" kern="0" dirty="0" smtClean="0">
                <a:solidFill>
                  <a:srgbClr val="000000"/>
                </a:solidFill>
                <a:latin typeface="Times New Roman" panose="02020603050405020304" pitchFamily="65" charset="-122"/>
                <a:ea typeface="宋体" panose="02010600030101010101" pitchFamily="2" charset="-122"/>
              </a:rPr>
              <a:t>导</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After suffering, please never forget your original intention.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历经磨难,请不要忘记你的初心。</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associated the negative impact of substandard online education with children's eye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health. Data shows 53.6 percent of children in China suffered from myopia in 2018.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他把不达标的在线教育的负面影响和儿童的眼睛健康联系起来。数据显示在20</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18年中国53.6%的儿童患有近视。</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①suffer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...患</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病;受</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苦</a:t>
            </a:r>
            <a:endParaRPr lang="zh-CN" altLang="en-US" dirty="0"/>
          </a:p>
        </p:txBody>
      </p:sp>
      <p:pic>
        <p:nvPicPr>
          <p:cNvPr id="3" name="图片 3" descr="textimage21.jpeg"/>
          <p:cNvPicPr>
            <a:picLocks noChangeAspect="1"/>
          </p:cNvPicPr>
          <p:nvPr/>
        </p:nvPicPr>
        <p:blipFill>
          <a:blip r:embed="rId1"/>
          <a:stretch>
            <a:fillRect/>
          </a:stretch>
        </p:blipFill>
        <p:spPr>
          <a:xfrm>
            <a:off x="576490" y="2322300"/>
            <a:ext cx="209549" cy="238124"/>
          </a:xfrm>
          <a:prstGeom prst="rect">
            <a:avLst/>
          </a:prstGeom>
        </p:spPr>
      </p:pic>
      <p:pic>
        <p:nvPicPr>
          <p:cNvPr id="4" name="图片 4" descr="textimage22.jpeg"/>
          <p:cNvPicPr>
            <a:picLocks noChangeAspect="1"/>
          </p:cNvPicPr>
          <p:nvPr/>
        </p:nvPicPr>
        <p:blipFill>
          <a:blip r:embed="rId2"/>
          <a:stretch>
            <a:fillRect/>
          </a:stretch>
        </p:blipFill>
        <p:spPr>
          <a:xfrm>
            <a:off x="576490" y="5324833"/>
            <a:ext cx="247650" cy="247649"/>
          </a:xfrm>
          <a:prstGeom prst="rect">
            <a:avLst/>
          </a:prstGeom>
        </p:spPr>
      </p:pic>
      <p:grpSp>
        <p:nvGrpSpPr>
          <p:cNvPr id="5" name="组合 4"/>
          <p:cNvGrpSpPr/>
          <p:nvPr/>
        </p:nvGrpSpPr>
        <p:grpSpPr>
          <a:xfrm>
            <a:off x="634866" y="989158"/>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4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矩形 7"/>
          <p:cNvSpPr/>
          <p:nvPr/>
        </p:nvSpPr>
        <p:spPr>
          <a:xfrm>
            <a:off x="1642408" y="5561190"/>
            <a:ext cx="6335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from</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61225" y="693884"/>
            <a:ext cx="8316000" cy="601158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.疼痛;苦难,痛苦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③sufferer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.受苦者;受难者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④suffer用作及物动词时后常接的宾语有pain、loss、injury、punishment、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hunger等,而suffer from表示遭受战争、自然灾害带来的苦难及患病之意。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(2020江苏,完形填空,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)Later, he worked in Africa, where many people suf-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fered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blindness for lack of proper treatment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考查介词。句意：后来，他在非洲工作，那里有很多人因缺少恰当的治疗而失明。</a:t>
            </a:r>
            <a:r>
              <a:rPr lang="en-US" altLang="zh-CN" dirty="0" smtClean="0">
                <a:solidFill>
                  <a:srgbClr val="FF0000"/>
                </a:solidFill>
                <a:latin typeface="Times New Roman" panose="02020603050405020304" pitchFamily="18" charset="0"/>
                <a:cs typeface="Times New Roman" panose="02020603050405020304" pitchFamily="18" charset="0"/>
              </a:rPr>
              <a:t>suffer from</a:t>
            </a:r>
            <a:r>
              <a:rPr lang="zh-CN" altLang="en-US" dirty="0" smtClean="0">
                <a:solidFill>
                  <a:srgbClr val="FF0000"/>
                </a:solidFill>
                <a:latin typeface="Times New Roman" panose="02020603050405020304" pitchFamily="18" charset="0"/>
                <a:cs typeface="Times New Roman" panose="02020603050405020304" pitchFamily="18" charset="0"/>
              </a:rPr>
              <a:t>后接表示疾病的具体名词，表示“患</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病”。故填</a:t>
            </a:r>
            <a:r>
              <a:rPr lang="en-US" altLang="zh-CN" dirty="0" smtClean="0">
                <a:solidFill>
                  <a:srgbClr val="FF0000"/>
                </a:solidFill>
                <a:latin typeface="Times New Roman" panose="02020603050405020304" pitchFamily="18" charset="0"/>
                <a:cs typeface="Times New Roman" panose="02020603050405020304" pitchFamily="18" charset="0"/>
              </a:rPr>
              <a:t>from</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(2020全国新高考Ⅰ,读后续写改编,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wish we could help Bernard to earn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money because his family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(suffer) so much at present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考查动词的时态。句意：我希望我们能帮助</a:t>
            </a:r>
            <a:r>
              <a:rPr lang="en-US" altLang="zh-CN" dirty="0" smtClean="0">
                <a:solidFill>
                  <a:srgbClr val="FF0000"/>
                </a:solidFill>
                <a:latin typeface="Times New Roman" panose="02020603050405020304" pitchFamily="18" charset="0"/>
                <a:cs typeface="Times New Roman" panose="02020603050405020304" pitchFamily="18" charset="0"/>
              </a:rPr>
              <a:t>Bernard</a:t>
            </a:r>
            <a:r>
              <a:rPr lang="zh-CN" altLang="en-US" dirty="0" smtClean="0">
                <a:solidFill>
                  <a:srgbClr val="FF0000"/>
                </a:solidFill>
                <a:latin typeface="Times New Roman" panose="02020603050405020304" pitchFamily="18" charset="0"/>
                <a:cs typeface="Times New Roman" panose="02020603050405020304" pitchFamily="18" charset="0"/>
              </a:rPr>
              <a:t>挣钱，因为他的家庭现在正饱受煎熬。分析句子结构可知，设空处在句中作谓语且由时间状语</a:t>
            </a:r>
            <a:r>
              <a:rPr lang="en-US" altLang="zh-CN" dirty="0" smtClean="0">
                <a:solidFill>
                  <a:srgbClr val="FF0000"/>
                </a:solidFill>
                <a:latin typeface="Times New Roman" panose="02020603050405020304" pitchFamily="18" charset="0"/>
                <a:cs typeface="Times New Roman" panose="02020603050405020304" pitchFamily="18" charset="0"/>
              </a:rPr>
              <a:t>at present</a:t>
            </a:r>
            <a:r>
              <a:rPr lang="zh-CN" altLang="en-US" dirty="0" smtClean="0">
                <a:solidFill>
                  <a:srgbClr val="FF0000"/>
                </a:solidFill>
                <a:latin typeface="Times New Roman" panose="02020603050405020304" pitchFamily="18" charset="0"/>
                <a:cs typeface="Times New Roman" panose="02020603050405020304" pitchFamily="18" charset="0"/>
              </a:rPr>
              <a:t>可知此处应用现在进行时态，故填</a:t>
            </a:r>
            <a:r>
              <a:rPr lang="en-US" altLang="zh-CN" dirty="0" smtClean="0">
                <a:solidFill>
                  <a:srgbClr val="FF0000"/>
                </a:solidFill>
                <a:latin typeface="Times New Roman" panose="02020603050405020304" pitchFamily="18" charset="0"/>
                <a:cs typeface="Times New Roman" panose="02020603050405020304" pitchFamily="18" charset="0"/>
              </a:rPr>
              <a:t>is suffering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23.jpeg"/>
          <p:cNvPicPr>
            <a:picLocks noChangeAspect="1"/>
          </p:cNvPicPr>
          <p:nvPr/>
        </p:nvPicPr>
        <p:blipFill>
          <a:blip r:embed="rId1"/>
          <a:stretch>
            <a:fillRect/>
          </a:stretch>
        </p:blipFill>
        <p:spPr>
          <a:xfrm>
            <a:off x="2832735" y="2931160"/>
            <a:ext cx="568960" cy="382270"/>
          </a:xfrm>
          <a:prstGeom prst="rect">
            <a:avLst/>
          </a:prstGeom>
        </p:spPr>
      </p:pic>
      <p:pic>
        <p:nvPicPr>
          <p:cNvPr id="4" name="图片 4" descr="textimage24.jpeg"/>
          <p:cNvPicPr>
            <a:picLocks noChangeAspect="1"/>
          </p:cNvPicPr>
          <p:nvPr/>
        </p:nvPicPr>
        <p:blipFill>
          <a:blip r:embed="rId2"/>
          <a:stretch>
            <a:fillRect/>
          </a:stretch>
        </p:blipFill>
        <p:spPr>
          <a:xfrm>
            <a:off x="4032250" y="4681855"/>
            <a:ext cx="539115" cy="361950"/>
          </a:xfrm>
          <a:prstGeom prst="rect">
            <a:avLst/>
          </a:prstGeom>
        </p:spPr>
      </p:pic>
      <p:sp>
        <p:nvSpPr>
          <p:cNvPr id="6" name="矩形 5"/>
          <p:cNvSpPr/>
          <p:nvPr/>
        </p:nvSpPr>
        <p:spPr>
          <a:xfrm>
            <a:off x="641325" y="673889"/>
            <a:ext cx="10140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suffering</a:t>
            </a:r>
            <a:endParaRPr lang="zh-CN" altLang="en-US" dirty="0"/>
          </a:p>
        </p:txBody>
      </p:sp>
      <p:sp>
        <p:nvSpPr>
          <p:cNvPr id="7" name="矩形 6"/>
          <p:cNvSpPr/>
          <p:nvPr/>
        </p:nvSpPr>
        <p:spPr>
          <a:xfrm>
            <a:off x="1141391" y="3174219"/>
            <a:ext cx="63350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from</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2784465" y="4888731"/>
            <a:ext cx="122565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is suffering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20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440000"/>
            <a:ext cx="8316000" cy="3937103"/>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4-3 (2019江苏,阅读理解D,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65-year-old Steve Goodwin was found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(suffer) from early Alzheimer's (阿尔兹海默症). He was losing his memory</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考查非谓语动词。句意：</a:t>
            </a:r>
            <a:r>
              <a:rPr lang="en-US" altLang="zh-CN" dirty="0" smtClean="0">
                <a:solidFill>
                  <a:srgbClr val="FF0000"/>
                </a:solidFill>
                <a:latin typeface="Times New Roman" panose="02020603050405020304" pitchFamily="18" charset="0"/>
                <a:cs typeface="Times New Roman" panose="02020603050405020304" pitchFamily="18" charset="0"/>
              </a:rPr>
              <a:t>65</a:t>
            </a:r>
            <a:r>
              <a:rPr lang="zh-CN" altLang="en-US" dirty="0" smtClean="0">
                <a:solidFill>
                  <a:srgbClr val="FF0000"/>
                </a:solidFill>
                <a:latin typeface="Times New Roman" panose="02020603050405020304" pitchFamily="18" charset="0"/>
                <a:cs typeface="Times New Roman" panose="02020603050405020304" pitchFamily="18" charset="0"/>
              </a:rPr>
              <a:t>岁的</a:t>
            </a:r>
            <a:r>
              <a:rPr lang="en-US" altLang="zh-CN" dirty="0" smtClean="0">
                <a:solidFill>
                  <a:srgbClr val="FF0000"/>
                </a:solidFill>
                <a:latin typeface="Times New Roman" panose="02020603050405020304" pitchFamily="18" charset="0"/>
                <a:cs typeface="Times New Roman" panose="02020603050405020304" pitchFamily="18" charset="0"/>
              </a:rPr>
              <a:t>Steve Goodwin</a:t>
            </a:r>
            <a:r>
              <a:rPr lang="zh-CN" altLang="en-US" dirty="0" smtClean="0">
                <a:solidFill>
                  <a:srgbClr val="FF0000"/>
                </a:solidFill>
                <a:latin typeface="Times New Roman" panose="02020603050405020304" pitchFamily="18" charset="0"/>
                <a:cs typeface="Times New Roman" panose="02020603050405020304" pitchFamily="18" charset="0"/>
              </a:rPr>
              <a:t>被发现患有早期</a:t>
            </a:r>
            <a:r>
              <a:rPr lang="zh-CN" altLang="en-US" dirty="0" smtClean="0">
                <a:solidFill>
                  <a:srgbClr val="FF0000"/>
                </a:solidFill>
                <a:latin typeface="Times New Roman" panose="02020603050405020304" pitchFamily="18" charset="0"/>
                <a:cs typeface="Times New Roman" panose="02020603050405020304" pitchFamily="18" charset="0"/>
              </a:rPr>
              <a:t>阿尔兹海默</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dirty="0" smtClean="0">
                <a:solidFill>
                  <a:srgbClr val="FF0000"/>
                </a:solidFill>
                <a:latin typeface="Times New Roman" panose="02020603050405020304" pitchFamily="18" charset="0"/>
                <a:cs typeface="Times New Roman" panose="02020603050405020304" pitchFamily="18" charset="0"/>
              </a:rPr>
              <a:t>症</a:t>
            </a:r>
            <a:r>
              <a:rPr lang="zh-CN" altLang="en-US" dirty="0" smtClean="0">
                <a:solidFill>
                  <a:srgbClr val="FF0000"/>
                </a:solidFill>
                <a:latin typeface="Times New Roman" panose="02020603050405020304" pitchFamily="18" charset="0"/>
                <a:cs typeface="Times New Roman" panose="02020603050405020304" pitchFamily="18" charset="0"/>
              </a:rPr>
              <a:t>。他正在丧失记忆。此处是“</a:t>
            </a:r>
            <a:r>
              <a:rPr lang="en-US" altLang="zh-CN" dirty="0" smtClean="0">
                <a:solidFill>
                  <a:srgbClr val="FF0000"/>
                </a:solidFill>
                <a:latin typeface="Times New Roman" panose="02020603050405020304" pitchFamily="18" charset="0"/>
                <a:cs typeface="Times New Roman" panose="02020603050405020304" pitchFamily="18" charset="0"/>
              </a:rPr>
              <a:t>find+</a:t>
            </a:r>
            <a:r>
              <a:rPr lang="zh-CN" altLang="en-US" dirty="0" smtClean="0">
                <a:solidFill>
                  <a:srgbClr val="FF0000"/>
                </a:solidFill>
                <a:latin typeface="Times New Roman" panose="02020603050405020304" pitchFamily="18" charset="0"/>
                <a:cs typeface="Times New Roman" panose="02020603050405020304" pitchFamily="18" charset="0"/>
              </a:rPr>
              <a:t>宾语</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宾补”结构的被动形式，</a:t>
            </a:r>
            <a:r>
              <a:rPr lang="en-US" altLang="zh-CN" dirty="0" smtClean="0">
                <a:solidFill>
                  <a:srgbClr val="FF0000"/>
                </a:solidFill>
                <a:latin typeface="Times New Roman" panose="02020603050405020304" pitchFamily="18" charset="0"/>
                <a:cs typeface="Times New Roman" panose="02020603050405020304" pitchFamily="18" charset="0"/>
              </a:rPr>
              <a:t>Steve Goodwin</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suffer</a:t>
            </a:r>
            <a:r>
              <a:rPr lang="zh-CN" altLang="en-US" dirty="0" smtClean="0">
                <a:solidFill>
                  <a:srgbClr val="FF0000"/>
                </a:solidFill>
                <a:latin typeface="Times New Roman" panose="02020603050405020304" pitchFamily="18" charset="0"/>
                <a:cs typeface="Times New Roman" panose="02020603050405020304" pitchFamily="18" charset="0"/>
              </a:rPr>
              <a:t>之间为主动关系，故填现在分词</a:t>
            </a:r>
            <a:r>
              <a:rPr lang="en-US" altLang="zh-CN" dirty="0" smtClean="0">
                <a:solidFill>
                  <a:srgbClr val="FF0000"/>
                </a:solidFill>
                <a:latin typeface="Times New Roman" panose="02020603050405020304" pitchFamily="18" charset="0"/>
                <a:cs typeface="Times New Roman" panose="02020603050405020304" pitchFamily="18" charset="0"/>
              </a:rPr>
              <a:t>suffering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翻译句子</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kern="0" dirty="0" smtClean="0">
                <a:solidFill>
                  <a:srgbClr val="000000"/>
                </a:solidFill>
                <a:latin typeface="Times New Roman" panose="02020603050405020304" pitchFamily="65" charset="-122"/>
                <a:ea typeface="宋体" panose="02010600030101010101" pitchFamily="2" charset="-122"/>
              </a:rPr>
              <a:t>-4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all </a:t>
            </a:r>
            <a:r>
              <a:rPr lang="zh-CN" altLang="en-US" sz="1815" kern="0" dirty="0" smtClean="0">
                <a:solidFill>
                  <a:srgbClr val="000000"/>
                </a:solidFill>
                <a:latin typeface="Times New Roman" panose="02020603050405020304" pitchFamily="65" charset="-122"/>
                <a:ea typeface="宋体" panose="02010600030101010101" pitchFamily="2" charset="-122"/>
              </a:rPr>
              <a:t>want </a:t>
            </a:r>
            <a:r>
              <a:rPr lang="zh-CN" altLang="en-US" sz="1815" kern="0" dirty="0" smtClean="0">
                <a:solidFill>
                  <a:srgbClr val="000000"/>
                </a:solidFill>
                <a:latin typeface="Times New Roman" panose="02020603050405020304" pitchFamily="65" charset="-122"/>
                <a:ea typeface="宋体" panose="02010600030101010101" pitchFamily="2" charset="-122"/>
              </a:rPr>
              <a:t>to do something to help those sufferers who are suffering a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lot out of their sufferings.</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en-US" altLang="zh-CN" sz="1815" u="sng" kern="0" dirty="0" smtClean="0">
              <a:solidFill>
                <a:srgbClr val="000000"/>
              </a:solidFill>
              <a:latin typeface="Times New Roman" panose="02020603050405020304" pitchFamily="65" charset="-122"/>
              <a:ea typeface="宋体" panose="02010600030101010101" pitchFamily="2" charset="-122"/>
            </a:endParaRPr>
          </a:p>
        </p:txBody>
      </p:sp>
      <p:pic>
        <p:nvPicPr>
          <p:cNvPr id="3" name="图片 3" descr="textimage26.jpeg"/>
          <p:cNvPicPr>
            <a:picLocks noChangeAspect="1"/>
          </p:cNvPicPr>
          <p:nvPr/>
        </p:nvPicPr>
        <p:blipFill>
          <a:blip r:embed="rId1"/>
          <a:stretch>
            <a:fillRect/>
          </a:stretch>
        </p:blipFill>
        <p:spPr>
          <a:xfrm>
            <a:off x="927711" y="4063211"/>
            <a:ext cx="609600" cy="409574"/>
          </a:xfrm>
          <a:prstGeom prst="rect">
            <a:avLst/>
          </a:prstGeom>
        </p:spPr>
      </p:pic>
      <p:pic>
        <p:nvPicPr>
          <p:cNvPr id="4" name="图片 5" descr="textimage25.jpeg"/>
          <p:cNvPicPr>
            <a:picLocks noChangeAspect="1"/>
          </p:cNvPicPr>
          <p:nvPr/>
        </p:nvPicPr>
        <p:blipFill>
          <a:blip r:embed="rId1"/>
          <a:stretch>
            <a:fillRect/>
          </a:stretch>
        </p:blipFill>
        <p:spPr>
          <a:xfrm>
            <a:off x="3070851" y="1491443"/>
            <a:ext cx="609600" cy="409574"/>
          </a:xfrm>
          <a:prstGeom prst="rect">
            <a:avLst/>
          </a:prstGeom>
        </p:spPr>
      </p:pic>
      <p:sp>
        <p:nvSpPr>
          <p:cNvPr id="5" name="矩形 4"/>
          <p:cNvSpPr/>
          <p:nvPr/>
        </p:nvSpPr>
        <p:spPr>
          <a:xfrm>
            <a:off x="570521" y="1777195"/>
            <a:ext cx="101406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suffering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499083" y="4849029"/>
            <a:ext cx="7572428" cy="507831"/>
          </a:xfrm>
          <a:prstGeom prst="rect">
            <a:avLst/>
          </a:prstGeom>
        </p:spPr>
        <p:txBody>
          <a:bodyPr wrap="squar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我们都想做些事去帮助那些正在遭受很多苦难的受苦者摆脱痛苦。</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0947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.电;电能</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.使落入险境;使陷入圈套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.险境;陷阱</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.埋葬;安葬</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.努力;艰难的尝试;尽力</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.供应(量);补给;[pl.]补给品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.供应;供给</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.突发事件;紧急情况</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.镇静的;沉着的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.使平静;使镇静</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.帮忙;援助;救援物资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formal</a:t>
            </a:r>
            <a:r>
              <a:rPr lang="zh-CN" altLang="en-US" sz="1815" kern="0" dirty="0" smtClean="0">
                <a:solidFill>
                  <a:srgbClr val="000000"/>
                </a:solidFill>
                <a:latin typeface="Times New Roman" panose="02020603050405020304" pitchFamily="65" charset="-122"/>
                <a:ea typeface="宋体" panose="02010600030101010101" pitchFamily="2" charset="-122"/>
              </a:rPr>
              <a:t>)帮助;援助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.碰撞;撞击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.撞车;碰撞</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.(swept, swept)打扫;清扫</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.海浪;波浪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.挥手;招手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.(struck,struck/stricken)侵袭;突击;击打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.罢工;罢课;袭击 </a:t>
            </a:r>
            <a:endParaRPr lang="zh-CN" altLang="en-US" dirty="0"/>
          </a:p>
        </p:txBody>
      </p:sp>
      <p:sp>
        <p:nvSpPr>
          <p:cNvPr id="3" name="矩形 2"/>
          <p:cNvSpPr/>
          <p:nvPr/>
        </p:nvSpPr>
        <p:spPr>
          <a:xfrm>
            <a:off x="891602" y="1049088"/>
            <a:ext cx="110799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electricity</a:t>
            </a:r>
            <a:endParaRPr lang="zh-CN" altLang="en-US" dirty="0"/>
          </a:p>
        </p:txBody>
      </p:sp>
      <p:sp>
        <p:nvSpPr>
          <p:cNvPr id="4" name="矩形 3"/>
          <p:cNvSpPr/>
          <p:nvPr/>
        </p:nvSpPr>
        <p:spPr>
          <a:xfrm>
            <a:off x="1142342" y="1489858"/>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trap</a:t>
            </a:r>
            <a:endParaRPr lang="zh-CN" altLang="en-US" dirty="0"/>
          </a:p>
        </p:txBody>
      </p:sp>
      <p:sp>
        <p:nvSpPr>
          <p:cNvPr id="5" name="矩形 4"/>
          <p:cNvSpPr/>
          <p:nvPr/>
        </p:nvSpPr>
        <p:spPr>
          <a:xfrm>
            <a:off x="1105987" y="1918486"/>
            <a:ext cx="60785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bury</a:t>
            </a:r>
            <a:endParaRPr lang="zh-CN" altLang="en-US" dirty="0"/>
          </a:p>
        </p:txBody>
      </p:sp>
      <p:sp>
        <p:nvSpPr>
          <p:cNvPr id="6" name="矩形 5"/>
          <p:cNvSpPr/>
          <p:nvPr/>
        </p:nvSpPr>
        <p:spPr>
          <a:xfrm>
            <a:off x="1070904" y="2347114"/>
            <a:ext cx="6934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effort</a:t>
            </a:r>
            <a:endParaRPr lang="zh-CN" altLang="en-US" dirty="0"/>
          </a:p>
        </p:txBody>
      </p:sp>
      <p:sp>
        <p:nvSpPr>
          <p:cNvPr id="7" name="矩形 6"/>
          <p:cNvSpPr/>
          <p:nvPr/>
        </p:nvSpPr>
        <p:spPr>
          <a:xfrm>
            <a:off x="1070904" y="2775742"/>
            <a:ext cx="80021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supply</a:t>
            </a:r>
            <a:endParaRPr lang="zh-CN" altLang="en-US" dirty="0"/>
          </a:p>
        </p:txBody>
      </p:sp>
      <p:sp>
        <p:nvSpPr>
          <p:cNvPr id="8" name="矩形 7"/>
          <p:cNvSpPr/>
          <p:nvPr/>
        </p:nvSpPr>
        <p:spPr>
          <a:xfrm>
            <a:off x="928028" y="3204370"/>
            <a:ext cx="119359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emergency</a:t>
            </a:r>
            <a:endParaRPr lang="zh-CN" altLang="en-US" dirty="0"/>
          </a:p>
        </p:txBody>
      </p:sp>
      <p:sp>
        <p:nvSpPr>
          <p:cNvPr id="9" name="矩形 8"/>
          <p:cNvSpPr/>
          <p:nvPr/>
        </p:nvSpPr>
        <p:spPr>
          <a:xfrm>
            <a:off x="1142342" y="3632998"/>
            <a:ext cx="6335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calm</a:t>
            </a:r>
            <a:endParaRPr lang="zh-CN" altLang="en-US" dirty="0"/>
          </a:p>
        </p:txBody>
      </p:sp>
      <p:sp>
        <p:nvSpPr>
          <p:cNvPr id="10" name="矩形 9"/>
          <p:cNvSpPr/>
          <p:nvPr/>
        </p:nvSpPr>
        <p:spPr>
          <a:xfrm>
            <a:off x="1213780" y="4061626"/>
            <a:ext cx="46679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aid</a:t>
            </a:r>
            <a:endParaRPr lang="zh-CN" altLang="en-US" dirty="0"/>
          </a:p>
        </p:txBody>
      </p:sp>
      <p:sp>
        <p:nvSpPr>
          <p:cNvPr id="11" name="矩形 10"/>
          <p:cNvSpPr/>
          <p:nvPr/>
        </p:nvSpPr>
        <p:spPr>
          <a:xfrm>
            <a:off x="1070904" y="4490254"/>
            <a:ext cx="6719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crash</a:t>
            </a:r>
            <a:endParaRPr lang="zh-CN" altLang="en-US" dirty="0"/>
          </a:p>
        </p:txBody>
      </p:sp>
      <p:sp>
        <p:nvSpPr>
          <p:cNvPr id="12" name="矩形 11"/>
          <p:cNvSpPr/>
          <p:nvPr/>
        </p:nvSpPr>
        <p:spPr>
          <a:xfrm>
            <a:off x="1070904" y="4918882"/>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sweep</a:t>
            </a:r>
            <a:endParaRPr lang="zh-CN" altLang="en-US" dirty="0"/>
          </a:p>
        </p:txBody>
      </p:sp>
      <p:sp>
        <p:nvSpPr>
          <p:cNvPr id="13" name="矩形 12"/>
          <p:cNvSpPr/>
          <p:nvPr/>
        </p:nvSpPr>
        <p:spPr>
          <a:xfrm>
            <a:off x="1070904" y="5347510"/>
            <a:ext cx="6719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wave</a:t>
            </a:r>
            <a:endParaRPr lang="zh-CN" altLang="en-US" dirty="0"/>
          </a:p>
        </p:txBody>
      </p:sp>
      <p:sp>
        <p:nvSpPr>
          <p:cNvPr id="14" name="矩形 13"/>
          <p:cNvSpPr/>
          <p:nvPr/>
        </p:nvSpPr>
        <p:spPr>
          <a:xfrm>
            <a:off x="1070904" y="5776138"/>
            <a:ext cx="6976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strike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865960"/>
            <a:ext cx="8316000" cy="550785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supply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.供应(量);补给;[pl.]补给品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.供应;供给</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supplies which were provided to the disaster area were collected from around the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country.(教材P52)向灾区提供的补给品是从全国各地收集来的。</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company supplied us with the necessary money.</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公司给我们提供了必要的钱。</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With most of the country stuck at home during the pandemic, baking has increased.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Yeast is in short supply. 在疫情期间,大部分国民被困在了家里,烘焙增加。酵母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供应短缺</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sz="1400" kern="0" spc="355" dirty="0" smtClean="0">
                <a:solidFill>
                  <a:srgbClr val="00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归纳</a:t>
            </a:r>
            <a:r>
              <a:rPr lang="zh-CN" altLang="en-US" kern="0" dirty="0" smtClean="0">
                <a:solidFill>
                  <a:srgbClr val="000000"/>
                </a:solidFill>
                <a:latin typeface="Times New Roman" panose="02020603050405020304" pitchFamily="65" charset="-122"/>
                <a:ea typeface="宋体" panose="02010600030101010101" pitchFamily="2" charset="-122"/>
              </a:rPr>
              <a:t>拓展</a:t>
            </a:r>
            <a:endParaRPr lang="en-US" altLang="zh-CN"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kern="0" dirty="0" smtClean="0">
                <a:solidFill>
                  <a:srgbClr val="000000"/>
                </a:solidFill>
                <a:latin typeface="Times New Roman" panose="02020603050405020304" pitchFamily="65" charset="-122"/>
                <a:ea typeface="宋体" panose="02010600030101010101" pitchFamily="2" charset="-122"/>
              </a:rPr>
              <a:t>①be </a:t>
            </a:r>
            <a:r>
              <a:rPr lang="zh-CN" altLang="en-US" u="sng" kern="0" dirty="0" smtClean="0">
                <a:solidFill>
                  <a:srgbClr val="00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 short supply 供应短缺</a:t>
            </a:r>
            <a:endParaRPr lang="zh-CN" altLang="en-US"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kern="0" dirty="0" smtClean="0">
                <a:solidFill>
                  <a:srgbClr val="000000"/>
                </a:solidFill>
                <a:latin typeface="Times New Roman" panose="02020603050405020304" pitchFamily="65" charset="-122"/>
                <a:ea typeface="宋体" panose="02010600030101010101" pitchFamily="2" charset="-122"/>
              </a:rPr>
              <a:t>②supply sb.</a:t>
            </a:r>
            <a:r>
              <a:rPr lang="zh-CN" altLang="en-US" u="sng" kern="0" dirty="0" smtClean="0">
                <a:solidFill>
                  <a:srgbClr val="000000"/>
                </a:solidFill>
                <a:latin typeface="Times New Roman" panose="02020603050405020304" pitchFamily="65" charset="-122"/>
                <a:ea typeface="宋体" panose="02010600030101010101" pitchFamily="2" charset="-122"/>
              </a:rPr>
              <a:t>　　　　    </a:t>
            </a:r>
            <a:r>
              <a:rPr lang="zh-CN" altLang="en-US" kern="0" dirty="0" smtClean="0">
                <a:solidFill>
                  <a:srgbClr val="000000"/>
                </a:solidFill>
                <a:latin typeface="Times New Roman" panose="02020603050405020304" pitchFamily="65" charset="-122"/>
                <a:ea typeface="宋体" panose="02010600030101010101" pitchFamily="2" charset="-122"/>
              </a:rPr>
              <a:t> sth./supply sth. to sb.给某人提供某物</a:t>
            </a:r>
            <a:endParaRPr lang="zh-CN" altLang="en-US"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endParaRPr lang="zh-CN" altLang="en-US" dirty="0"/>
          </a:p>
        </p:txBody>
      </p:sp>
      <p:pic>
        <p:nvPicPr>
          <p:cNvPr id="3" name="图片 3" descr="textimage27.jpeg"/>
          <p:cNvPicPr>
            <a:picLocks noChangeAspect="1"/>
          </p:cNvPicPr>
          <p:nvPr/>
        </p:nvPicPr>
        <p:blipFill>
          <a:blip r:embed="rId1"/>
          <a:stretch>
            <a:fillRect/>
          </a:stretch>
        </p:blipFill>
        <p:spPr>
          <a:xfrm>
            <a:off x="648245" y="2250545"/>
            <a:ext cx="209549" cy="238124"/>
          </a:xfrm>
          <a:prstGeom prst="rect">
            <a:avLst/>
          </a:prstGeom>
        </p:spPr>
      </p:pic>
      <p:grpSp>
        <p:nvGrpSpPr>
          <p:cNvPr id="4" name="组合 3"/>
          <p:cNvGrpSpPr/>
          <p:nvPr/>
        </p:nvGrpSpPr>
        <p:grpSpPr>
          <a:xfrm>
            <a:off x="642593" y="917403"/>
            <a:ext cx="1428760" cy="369332"/>
            <a:chOff x="635500" y="1705757"/>
            <a:chExt cx="1428760" cy="369332"/>
          </a:xfrm>
        </p:grpSpPr>
        <p:sp>
          <p:nvSpPr>
            <p:cNvPr id="5" name="TextBox 4"/>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5 |</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图片 4" descr="textimage29.jpeg"/>
          <p:cNvPicPr>
            <a:picLocks noChangeAspect="1"/>
          </p:cNvPicPr>
          <p:nvPr/>
        </p:nvPicPr>
        <p:blipFill>
          <a:blip r:embed="rId3"/>
          <a:stretch>
            <a:fillRect/>
          </a:stretch>
        </p:blipFill>
        <p:spPr>
          <a:xfrm>
            <a:off x="642593" y="4798870"/>
            <a:ext cx="190500" cy="190499"/>
          </a:xfrm>
          <a:prstGeom prst="rect">
            <a:avLst/>
          </a:prstGeom>
        </p:spPr>
      </p:pic>
      <p:sp>
        <p:nvSpPr>
          <p:cNvPr id="8" name="矩形 7"/>
          <p:cNvSpPr/>
          <p:nvPr/>
        </p:nvSpPr>
        <p:spPr>
          <a:xfrm>
            <a:off x="1499849" y="5060807"/>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9" name="矩形 8"/>
          <p:cNvSpPr/>
          <p:nvPr/>
        </p:nvSpPr>
        <p:spPr>
          <a:xfrm>
            <a:off x="2071353" y="5489435"/>
            <a:ext cx="5950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with</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易混辨析</a:t>
            </a:r>
            <a:endParaRPr lang="zh-CN" altLang="en-US"/>
          </a:p>
        </p:txBody>
      </p:sp>
      <p:graphicFrame>
        <p:nvGraphicFramePr>
          <p:cNvPr id="3" name="表格 2"/>
          <p:cNvGraphicFramePr>
            <a:graphicFrameLocks noGrp="1"/>
          </p:cNvGraphicFramePr>
          <p:nvPr/>
        </p:nvGraphicFramePr>
        <p:xfrm>
          <a:off x="785786" y="1920071"/>
          <a:ext cx="7740000" cy="2397600"/>
        </p:xfrm>
        <a:graphic>
          <a:graphicData uri="http://schemas.openxmlformats.org/drawingml/2006/table">
            <a:tbl>
              <a:tblPr/>
              <a:tblGrid>
                <a:gridCol w="1065918"/>
                <a:gridCol w="6674082"/>
              </a:tblGrid>
              <a:tr h="4716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supply</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补给不足的人员或设备</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11268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provide</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事先准备好必需品来供应,或者表示提供建议</a:t>
                      </a:r>
                      <a:r>
                        <a:rPr lang="zh-CN" altLang="en-US" sz="1800" kern="0" dirty="0" smtClean="0">
                          <a:solidFill>
                            <a:srgbClr val="000000"/>
                          </a:solidFill>
                          <a:latin typeface="Times New Roman" panose="02020603050405020304" pitchFamily="65" charset="-122"/>
                          <a:ea typeface="宋体" panose="02010600030101010101" pitchFamily="2" charset="-122"/>
                        </a:rPr>
                        <a:t>或指导</a:t>
                      </a:r>
                      <a:r>
                        <a:rPr lang="zh-CN" altLang="en-US" sz="1800" kern="0" dirty="0" smtClean="0">
                          <a:solidFill>
                            <a:srgbClr val="000000"/>
                          </a:solidFill>
                          <a:latin typeface="Times New Roman" panose="02020603050405020304" pitchFamily="65" charset="-122"/>
                          <a:ea typeface="宋体" panose="02010600030101010101" pitchFamily="2" charset="-122"/>
                        </a:rPr>
                        <a:t>,常用</a:t>
                      </a:r>
                      <a:r>
                        <a:rPr lang="zh-CN" altLang="en-US" sz="1800" kern="0" dirty="0" smtClean="0">
                          <a:solidFill>
                            <a:srgbClr val="000000"/>
                          </a:solidFill>
                          <a:latin typeface="Times New Roman" panose="02020603050405020304" pitchFamily="65" charset="-122"/>
                          <a:ea typeface="宋体" panose="02010600030101010101" pitchFamily="2" charset="-122"/>
                        </a:rPr>
                        <a:t>搭配</a:t>
                      </a:r>
                      <a:endParaRPr lang="en-US" altLang="zh-CN" sz="1800"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provide </a:t>
                      </a:r>
                      <a:r>
                        <a:rPr lang="zh-CN" altLang="en-US" sz="1800" kern="0" dirty="0" smtClean="0">
                          <a:solidFill>
                            <a:srgbClr val="000000"/>
                          </a:solidFill>
                          <a:latin typeface="Times New Roman" panose="02020603050405020304" pitchFamily="65" charset="-122"/>
                          <a:ea typeface="宋体" panose="02010600030101010101" pitchFamily="2" charset="-122"/>
                        </a:rPr>
                        <a:t>sb. with sth./provide sth. </a:t>
                      </a:r>
                      <a:r>
                        <a:rPr lang="zh-CN" altLang="en-US" sz="1800" kern="0" dirty="0" smtClean="0">
                          <a:solidFill>
                            <a:srgbClr val="000000"/>
                          </a:solidFill>
                          <a:latin typeface="Times New Roman" panose="02020603050405020304" pitchFamily="65" charset="-122"/>
                          <a:ea typeface="宋体" panose="02010600030101010101" pitchFamily="2" charset="-122"/>
                        </a:rPr>
                        <a:t>for </a:t>
                      </a:r>
                      <a:r>
                        <a:rPr lang="zh-CN" altLang="en-US" sz="1800" kern="0" dirty="0" smtClean="0">
                          <a:solidFill>
                            <a:srgbClr val="000000"/>
                          </a:solidFill>
                          <a:latin typeface="Times New Roman" panose="02020603050405020304" pitchFamily="65" charset="-122"/>
                          <a:ea typeface="宋体" panose="02010600030101010101" pitchFamily="2" charset="-122"/>
                        </a:rPr>
                        <a:t>sb.</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offer</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强调主动提供的,常用搭配offer sb. sth./offer sth. </a:t>
                      </a:r>
                      <a:r>
                        <a:rPr lang="zh-CN" altLang="en-US" sz="1800" kern="0" dirty="0" smtClean="0">
                          <a:solidFill>
                            <a:srgbClr val="000000"/>
                          </a:solidFill>
                          <a:latin typeface="Times New Roman" panose="02020603050405020304" pitchFamily="65" charset="-122"/>
                          <a:ea typeface="宋体" panose="02010600030101010101" pitchFamily="2" charset="-122"/>
                        </a:rPr>
                        <a:t>to </a:t>
                      </a:r>
                      <a:r>
                        <a:rPr lang="zh-CN" altLang="en-US" sz="1800" kern="0" dirty="0" smtClean="0">
                          <a:solidFill>
                            <a:srgbClr val="000000"/>
                          </a:solidFill>
                          <a:latin typeface="Times New Roman" panose="02020603050405020304" pitchFamily="65" charset="-122"/>
                          <a:ea typeface="宋体" panose="02010600030101010101" pitchFamily="2" charset="-122"/>
                        </a:rPr>
                        <a:t>sb.</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794205"/>
            <a:ext cx="8316000" cy="529907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选词填空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(2019北京,完形填空,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retired engineer, 76-year-old Wilson has been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free rides to college students for the past eight years.(providing/offering</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a:t>
            </a:r>
            <a:r>
              <a:rPr lang="en-US" altLang="zh-CN" dirty="0" smtClean="0">
                <a:solidFill>
                  <a:srgbClr val="FF0000"/>
                </a:solidFill>
                <a:latin typeface="Times New Roman" panose="02020603050405020304" pitchFamily="18" charset="0"/>
                <a:cs typeface="Times New Roman" panose="02020603050405020304" pitchFamily="18" charset="0"/>
              </a:rPr>
              <a:t>76</a:t>
            </a:r>
            <a:r>
              <a:rPr lang="zh-CN" altLang="en-US" dirty="0" smtClean="0">
                <a:solidFill>
                  <a:srgbClr val="FF0000"/>
                </a:solidFill>
                <a:latin typeface="Times New Roman" panose="02020603050405020304" pitchFamily="18" charset="0"/>
                <a:cs typeface="Times New Roman" panose="02020603050405020304" pitchFamily="18" charset="0"/>
              </a:rPr>
              <a:t>岁的退休工程师</a:t>
            </a:r>
            <a:r>
              <a:rPr lang="en-US" altLang="zh-CN" dirty="0" smtClean="0">
                <a:solidFill>
                  <a:srgbClr val="FF0000"/>
                </a:solidFill>
                <a:latin typeface="Times New Roman" panose="02020603050405020304" pitchFamily="18" charset="0"/>
                <a:cs typeface="Times New Roman" panose="02020603050405020304" pitchFamily="18" charset="0"/>
              </a:rPr>
              <a:t>Wilson</a:t>
            </a:r>
            <a:r>
              <a:rPr lang="zh-CN" altLang="en-US" dirty="0" smtClean="0">
                <a:solidFill>
                  <a:srgbClr val="FF0000"/>
                </a:solidFill>
                <a:latin typeface="Times New Roman" panose="02020603050405020304" pitchFamily="18" charset="0"/>
                <a:cs typeface="Times New Roman" panose="02020603050405020304" pitchFamily="18" charset="0"/>
              </a:rPr>
              <a:t>在过去的八年里一直为大学生提供免费乘车（服务）。</a:t>
            </a:r>
            <a:r>
              <a:rPr lang="en-US" altLang="zh-CN" dirty="0" smtClean="0">
                <a:solidFill>
                  <a:srgbClr val="FF0000"/>
                </a:solidFill>
                <a:latin typeface="Times New Roman" panose="02020603050405020304" pitchFamily="18" charset="0"/>
                <a:cs typeface="Times New Roman" panose="02020603050405020304" pitchFamily="18" charset="0"/>
              </a:rPr>
              <a:t>offer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 to sb.</a:t>
            </a:r>
            <a:r>
              <a:rPr lang="zh-CN" altLang="en-US" dirty="0" smtClean="0">
                <a:solidFill>
                  <a:srgbClr val="FF0000"/>
                </a:solidFill>
                <a:latin typeface="Times New Roman" panose="02020603050405020304" pitchFamily="18" charset="0"/>
                <a:cs typeface="Times New Roman" panose="02020603050405020304" pitchFamily="18" charset="0"/>
              </a:rPr>
              <a:t>意为“主动提供某物给某人”，故选填</a:t>
            </a:r>
            <a:r>
              <a:rPr lang="en-US" altLang="zh-CN" dirty="0" smtClean="0">
                <a:solidFill>
                  <a:srgbClr val="FF0000"/>
                </a:solidFill>
                <a:latin typeface="Times New Roman" panose="02020603050405020304" pitchFamily="18" charset="0"/>
                <a:cs typeface="Times New Roman" panose="02020603050405020304" pitchFamily="18" charset="0"/>
              </a:rPr>
              <a:t>offering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purpose of this passage is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guidance on leading a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meaningful life.(supply/provide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句意：这篇文章的目的是提供关于过有意义的生活的指导。表示提供建议或指导常用</a:t>
            </a:r>
            <a:r>
              <a:rPr lang="en-US" altLang="zh-CN" dirty="0" smtClean="0">
                <a:solidFill>
                  <a:srgbClr val="FF0000"/>
                </a:solidFill>
                <a:latin typeface="Times New Roman" panose="02020603050405020304" pitchFamily="18" charset="0"/>
                <a:cs typeface="Times New Roman" panose="02020603050405020304" pitchFamily="18" charset="0"/>
              </a:rPr>
              <a:t>provide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(2020天津,阅读理解A改编,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)Your local library can help you start a business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(supply) useful information of your potential buyers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31.jpeg"/>
          <p:cNvPicPr>
            <a:picLocks noChangeAspect="1"/>
          </p:cNvPicPr>
          <p:nvPr/>
        </p:nvPicPr>
        <p:blipFill>
          <a:blip r:embed="rId1"/>
          <a:stretch>
            <a:fillRect/>
          </a:stretch>
        </p:blipFill>
        <p:spPr>
          <a:xfrm>
            <a:off x="2976340" y="1272853"/>
            <a:ext cx="609600" cy="409575"/>
          </a:xfrm>
          <a:prstGeom prst="rect">
            <a:avLst/>
          </a:prstGeom>
        </p:spPr>
      </p:pic>
      <p:pic>
        <p:nvPicPr>
          <p:cNvPr id="4" name="图片 4" descr="textimage32.jpeg"/>
          <p:cNvPicPr>
            <a:picLocks noChangeAspect="1"/>
          </p:cNvPicPr>
          <p:nvPr/>
        </p:nvPicPr>
        <p:blipFill>
          <a:blip r:embed="rId2"/>
          <a:stretch>
            <a:fillRect/>
          </a:stretch>
        </p:blipFill>
        <p:spPr>
          <a:xfrm>
            <a:off x="999466" y="3060226"/>
            <a:ext cx="609600" cy="409574"/>
          </a:xfrm>
          <a:prstGeom prst="rect">
            <a:avLst/>
          </a:prstGeom>
        </p:spPr>
      </p:pic>
      <p:pic>
        <p:nvPicPr>
          <p:cNvPr id="5" name="图片 5" descr="textimage33.jpeg"/>
          <p:cNvPicPr>
            <a:picLocks noChangeAspect="1"/>
          </p:cNvPicPr>
          <p:nvPr/>
        </p:nvPicPr>
        <p:blipFill>
          <a:blip r:embed="rId1"/>
          <a:stretch>
            <a:fillRect/>
          </a:stretch>
        </p:blipFill>
        <p:spPr>
          <a:xfrm>
            <a:off x="3642995" y="5250815"/>
            <a:ext cx="539115" cy="361950"/>
          </a:xfrm>
          <a:prstGeom prst="rect">
            <a:avLst/>
          </a:prstGeom>
        </p:spPr>
      </p:pic>
      <p:sp>
        <p:nvSpPr>
          <p:cNvPr id="8" name="矩形 7"/>
          <p:cNvSpPr/>
          <p:nvPr/>
        </p:nvSpPr>
        <p:spPr>
          <a:xfrm>
            <a:off x="642276" y="1631466"/>
            <a:ext cx="92429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offering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9" name="矩形 8"/>
          <p:cNvSpPr/>
          <p:nvPr/>
        </p:nvSpPr>
        <p:spPr>
          <a:xfrm>
            <a:off x="4857118" y="2917350"/>
            <a:ext cx="88998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provide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782933" y="5560873"/>
            <a:ext cx="109517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supplying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081225"/>
            <a:ext cx="8424000" cy="4505079"/>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2000" b="1" dirty="0" smtClean="0">
                <a:solidFill>
                  <a:srgbClr val="FF0000"/>
                </a:solidFill>
                <a:latin typeface="Times New Roman" panose="02020603050405020304" pitchFamily="18" charset="0"/>
                <a:cs typeface="Times New Roman" panose="02020603050405020304" pitchFamily="18" charset="0"/>
              </a:rPr>
              <a:t>解析  </a:t>
            </a:r>
            <a:r>
              <a:rPr lang="zh-CN" altLang="en-US" sz="2000" dirty="0" smtClean="0">
                <a:solidFill>
                  <a:srgbClr val="FF0000"/>
                </a:solidFill>
                <a:latin typeface="Times New Roman" panose="02020603050405020304" pitchFamily="18" charset="0"/>
                <a:cs typeface="Times New Roman" panose="02020603050405020304" pitchFamily="18" charset="0"/>
              </a:rPr>
              <a:t> 考查非谓语动词。句意：你们当地的图书馆可以通过提供你潜在买家的有用的信息来帮助你创业。</a:t>
            </a:r>
            <a:r>
              <a:rPr lang="en-US" altLang="zh-CN" sz="2000" dirty="0" smtClean="0">
                <a:solidFill>
                  <a:srgbClr val="FF0000"/>
                </a:solidFill>
                <a:latin typeface="Times New Roman" panose="02020603050405020304" pitchFamily="18" charset="0"/>
                <a:cs typeface="Times New Roman" panose="02020603050405020304" pitchFamily="18" charset="0"/>
              </a:rPr>
              <a:t>by</a:t>
            </a:r>
            <a:r>
              <a:rPr lang="zh-CN" altLang="en-US" sz="2000" dirty="0" smtClean="0">
                <a:solidFill>
                  <a:srgbClr val="FF0000"/>
                </a:solidFill>
                <a:latin typeface="Times New Roman" panose="02020603050405020304" pitchFamily="18" charset="0"/>
                <a:cs typeface="Times New Roman" panose="02020603050405020304" pitchFamily="18" charset="0"/>
              </a:rPr>
              <a:t>为介词，故设空处用动名词形式作宾语。</a:t>
            </a:r>
            <a:endParaRPr lang="zh-CN" altLang="en-US" sz="2000"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kern="0" dirty="0" smtClean="0">
                <a:solidFill>
                  <a:srgbClr val="000000"/>
                </a:solidFill>
                <a:latin typeface="Times New Roman" panose="02020603050405020304" pitchFamily="65" charset="-122"/>
                <a:ea typeface="宋体" panose="02010600030101010101" pitchFamily="2" charset="-122"/>
              </a:rPr>
              <a:t>-4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)Water is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short supply, pollution is worsening, and there is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no affordable housing left for them to buy</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2000" b="1" dirty="0" smtClean="0">
                <a:solidFill>
                  <a:srgbClr val="FF0000"/>
                </a:solidFill>
                <a:latin typeface="Times New Roman" panose="02020603050405020304" pitchFamily="18" charset="0"/>
                <a:cs typeface="Times New Roman" panose="02020603050405020304" pitchFamily="18" charset="0"/>
              </a:rPr>
              <a:t>解析   </a:t>
            </a:r>
            <a:r>
              <a:rPr lang="zh-CN" altLang="en-US" sz="2000" dirty="0" smtClean="0">
                <a:solidFill>
                  <a:srgbClr val="FF0000"/>
                </a:solidFill>
                <a:latin typeface="Times New Roman" panose="02020603050405020304" pitchFamily="18" charset="0"/>
                <a:cs typeface="Times New Roman" panose="02020603050405020304" pitchFamily="18" charset="0"/>
              </a:rPr>
              <a:t>考查固定搭配。句意：水资源短缺，污染正在恶化，而且没有剩下的可供他们购买的价格合理的住宅。</a:t>
            </a:r>
            <a:r>
              <a:rPr lang="en-US" altLang="zh-CN" sz="2000" dirty="0" smtClean="0">
                <a:solidFill>
                  <a:srgbClr val="FF0000"/>
                </a:solidFill>
                <a:latin typeface="Times New Roman" panose="02020603050405020304" pitchFamily="18" charset="0"/>
                <a:cs typeface="Times New Roman" panose="02020603050405020304" pitchFamily="18" charset="0"/>
              </a:rPr>
              <a:t>be in short supply</a:t>
            </a:r>
            <a:r>
              <a:rPr lang="zh-CN" altLang="en-US" sz="2000" dirty="0" smtClean="0">
                <a:solidFill>
                  <a:srgbClr val="FF0000"/>
                </a:solidFill>
                <a:latin typeface="Times New Roman" panose="02020603050405020304" pitchFamily="18" charset="0"/>
                <a:cs typeface="Times New Roman" panose="02020603050405020304" pitchFamily="18" charset="0"/>
              </a:rPr>
              <a:t>不足，短缺</a:t>
            </a:r>
            <a:r>
              <a:rPr lang="zh-CN" altLang="en-US" sz="2000" dirty="0" smtClean="0">
                <a:solidFill>
                  <a:srgbClr val="FF0000"/>
                </a:solidFill>
                <a:latin typeface="Times New Roman" panose="02020603050405020304" pitchFamily="18" charset="0"/>
                <a:cs typeface="Times New Roman" panose="02020603050405020304" pitchFamily="18" charset="0"/>
              </a:rPr>
              <a:t>。</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5-5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main purpose of the passage is to supply visitors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hotel </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information.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考查固定搭配。句意：这篇文章的主要目的是给游客提供旅馆信息。</a:t>
            </a:r>
            <a:r>
              <a:rPr lang="en-US" altLang="zh-CN" dirty="0" smtClean="0">
                <a:solidFill>
                  <a:srgbClr val="FF0000"/>
                </a:solidFill>
                <a:latin typeface="Times New Roman" panose="02020603050405020304" pitchFamily="18" charset="0"/>
                <a:cs typeface="Times New Roman" panose="02020603050405020304" pitchFamily="18" charset="0"/>
              </a:rPr>
              <a:t>supply sb. with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给某人提供某物</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3" name="矩形 2"/>
          <p:cNvSpPr/>
          <p:nvPr/>
        </p:nvSpPr>
        <p:spPr>
          <a:xfrm>
            <a:off x="2784782" y="1989924"/>
            <a:ext cx="36420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4" name="矩形 3"/>
          <p:cNvSpPr/>
          <p:nvPr/>
        </p:nvSpPr>
        <p:spPr>
          <a:xfrm>
            <a:off x="6713872" y="3775874"/>
            <a:ext cx="59503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with</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5" name="图片 6" descr="textimage34.jpeg"/>
          <p:cNvPicPr>
            <a:picLocks noChangeAspect="1"/>
          </p:cNvPicPr>
          <p:nvPr/>
        </p:nvPicPr>
        <p:blipFill>
          <a:blip r:embed="rId1"/>
          <a:stretch>
            <a:fillRect/>
          </a:stretch>
        </p:blipFill>
        <p:spPr>
          <a:xfrm>
            <a:off x="855956" y="2061362"/>
            <a:ext cx="609600" cy="409574"/>
          </a:xfrm>
          <a:prstGeom prst="rect">
            <a:avLst/>
          </a:prstGeom>
        </p:spPr>
      </p:pic>
      <p:pic>
        <p:nvPicPr>
          <p:cNvPr id="6" name="图片 7" descr="textimage35.jpeg"/>
          <p:cNvPicPr>
            <a:picLocks noChangeAspect="1"/>
          </p:cNvPicPr>
          <p:nvPr/>
        </p:nvPicPr>
        <p:blipFill>
          <a:blip r:embed="rId1"/>
          <a:stretch>
            <a:fillRect/>
          </a:stretch>
        </p:blipFill>
        <p:spPr>
          <a:xfrm>
            <a:off x="855956" y="3866366"/>
            <a:ext cx="609600" cy="40957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0947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survive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.生存;存活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.幸存;艰难度过</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She's feeding the baby who survived the earthquake.(教材P52)</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她正在给这个在地震中幸存的婴儿喂奶。</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strange customs have survived from earlier times.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有些奇怪的风俗是从早年留存下来的。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Germany, especially during Oktoberfest, beer is the drink everyone is enjoying but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you can't survive on just beer.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在德国,特别是在十月节期间,啤酒是每个人都喜欢的饮料,但是你不能只靠啤酒</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生存。</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 survive B by...A比B活得长</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pic>
        <p:nvPicPr>
          <p:cNvPr id="3" name="图片 3" descr="textimage36.jpeg"/>
          <p:cNvPicPr>
            <a:picLocks noChangeAspect="1"/>
          </p:cNvPicPr>
          <p:nvPr/>
        </p:nvPicPr>
        <p:blipFill>
          <a:blip r:embed="rId1"/>
          <a:stretch>
            <a:fillRect/>
          </a:stretch>
        </p:blipFill>
        <p:spPr>
          <a:xfrm>
            <a:off x="720000" y="2412055"/>
            <a:ext cx="209549" cy="238124"/>
          </a:xfrm>
          <a:prstGeom prst="rect">
            <a:avLst/>
          </a:prstGeom>
        </p:spPr>
      </p:pic>
      <p:pic>
        <p:nvPicPr>
          <p:cNvPr id="4" name="图片 4" descr="textimage37.jpeg"/>
          <p:cNvPicPr>
            <a:picLocks noChangeAspect="1"/>
          </p:cNvPicPr>
          <p:nvPr/>
        </p:nvPicPr>
        <p:blipFill>
          <a:blip r:embed="rId2"/>
          <a:stretch>
            <a:fillRect/>
          </a:stretch>
        </p:blipFill>
        <p:spPr>
          <a:xfrm>
            <a:off x="720000" y="5432588"/>
            <a:ext cx="247650" cy="247649"/>
          </a:xfrm>
          <a:prstGeom prst="rect">
            <a:avLst/>
          </a:prstGeom>
        </p:spPr>
      </p:pic>
      <p:grpSp>
        <p:nvGrpSpPr>
          <p:cNvPr id="5" name="组合 4"/>
          <p:cNvGrpSpPr/>
          <p:nvPr/>
        </p:nvGrpSpPr>
        <p:grpSpPr>
          <a:xfrm>
            <a:off x="785786" y="1048771"/>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6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937715"/>
            <a:ext cx="8316000" cy="520950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②survive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存活下来/留存下来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③survive sth.幸免于某事;从某事中挺过来/活过来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④survive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...依靠</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生存/维持生活</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⑤survivor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.幸存者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⑥survival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.[U]幸存;生存;[C]残存物;幸存事物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(2019浙江,完形填空,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)Baptiste Dubanchet is biking across Europe, surviv-</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ing entirely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discarded(丢弃) food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a:t>
            </a:r>
            <a:r>
              <a:rPr lang="en-US" altLang="zh-CN" dirty="0" err="1" smtClean="0">
                <a:solidFill>
                  <a:srgbClr val="FF0000"/>
                </a:solidFill>
                <a:latin typeface="Times New Roman" panose="02020603050405020304" pitchFamily="18" charset="0"/>
                <a:cs typeface="Times New Roman" panose="02020603050405020304" pitchFamily="18" charset="0"/>
              </a:rPr>
              <a:t>Baptiste</a:t>
            </a:r>
            <a:r>
              <a:rPr lang="en-US" altLang="zh-CN" dirty="0" smtClean="0">
                <a:solidFill>
                  <a:srgbClr val="FF0000"/>
                </a:solidFill>
                <a:latin typeface="Times New Roman" panose="02020603050405020304" pitchFamily="18" charset="0"/>
                <a:cs typeface="Times New Roman" panose="02020603050405020304" pitchFamily="18" charset="0"/>
              </a:rPr>
              <a:t> </a:t>
            </a:r>
            <a:r>
              <a:rPr lang="en-US" altLang="zh-CN" dirty="0" err="1" smtClean="0">
                <a:solidFill>
                  <a:srgbClr val="FF0000"/>
                </a:solidFill>
                <a:latin typeface="Times New Roman" panose="02020603050405020304" pitchFamily="18" charset="0"/>
                <a:cs typeface="Times New Roman" panose="02020603050405020304" pitchFamily="18" charset="0"/>
              </a:rPr>
              <a:t>Dubanchet</a:t>
            </a:r>
            <a:r>
              <a:rPr lang="zh-CN" altLang="en-US" dirty="0" smtClean="0">
                <a:solidFill>
                  <a:srgbClr val="FF0000"/>
                </a:solidFill>
                <a:latin typeface="Times New Roman" panose="02020603050405020304" pitchFamily="18" charset="0"/>
                <a:cs typeface="Times New Roman" panose="02020603050405020304" pitchFamily="18" charset="0"/>
              </a:rPr>
              <a:t>正骑自行车穿越欧洲，完全靠被丢弃的食物生存。</a:t>
            </a:r>
            <a:r>
              <a:rPr lang="en-US" altLang="zh-CN" dirty="0" smtClean="0">
                <a:solidFill>
                  <a:srgbClr val="FF0000"/>
                </a:solidFill>
                <a:latin typeface="Times New Roman" panose="02020603050405020304" pitchFamily="18" charset="0"/>
                <a:cs typeface="Times New Roman" panose="02020603050405020304" pitchFamily="18" charset="0"/>
              </a:rPr>
              <a:t>survive on...</a:t>
            </a:r>
            <a:r>
              <a:rPr lang="zh-CN" altLang="en-US" dirty="0" smtClean="0">
                <a:solidFill>
                  <a:srgbClr val="FF0000"/>
                </a:solidFill>
                <a:latin typeface="Times New Roman" panose="02020603050405020304" pitchFamily="18" charset="0"/>
                <a:cs typeface="Times New Roman" panose="02020603050405020304" pitchFamily="18" charset="0"/>
              </a:rPr>
              <a:t>依靠</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生存。故填</a:t>
            </a:r>
            <a:r>
              <a:rPr lang="en-US" altLang="zh-CN" dirty="0" smtClean="0">
                <a:solidFill>
                  <a:srgbClr val="FF0000"/>
                </a:solidFill>
                <a:latin typeface="Times New Roman" panose="02020603050405020304" pitchFamily="18" charset="0"/>
                <a:cs typeface="Times New Roman" panose="02020603050405020304" pitchFamily="18" charset="0"/>
              </a:rPr>
              <a:t>on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(2019江苏,完形填空,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)After all, not everyone has realized that wildlife has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thoughts, feelings, and most importantly, equal rights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(survive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p:txBody>
      </p:sp>
      <p:pic>
        <p:nvPicPr>
          <p:cNvPr id="3" name="图片 3" descr="textimage38.jpeg"/>
          <p:cNvPicPr>
            <a:picLocks noChangeAspect="1"/>
          </p:cNvPicPr>
          <p:nvPr/>
        </p:nvPicPr>
        <p:blipFill>
          <a:blip r:embed="rId1"/>
          <a:stretch>
            <a:fillRect/>
          </a:stretch>
        </p:blipFill>
        <p:spPr>
          <a:xfrm>
            <a:off x="2976340" y="3603003"/>
            <a:ext cx="609600" cy="409574"/>
          </a:xfrm>
          <a:prstGeom prst="rect">
            <a:avLst/>
          </a:prstGeom>
        </p:spPr>
      </p:pic>
      <p:pic>
        <p:nvPicPr>
          <p:cNvPr id="4" name="图片 4" descr="textimage39.jpeg"/>
          <p:cNvPicPr>
            <a:picLocks noChangeAspect="1"/>
          </p:cNvPicPr>
          <p:nvPr/>
        </p:nvPicPr>
        <p:blipFill>
          <a:blip r:embed="rId2"/>
          <a:stretch>
            <a:fillRect/>
          </a:stretch>
        </p:blipFill>
        <p:spPr>
          <a:xfrm>
            <a:off x="2961634" y="5275438"/>
            <a:ext cx="609600" cy="409574"/>
          </a:xfrm>
          <a:prstGeom prst="rect">
            <a:avLst/>
          </a:prstGeom>
        </p:spPr>
      </p:pic>
      <p:sp>
        <p:nvSpPr>
          <p:cNvPr id="6" name="矩形 5"/>
          <p:cNvSpPr/>
          <p:nvPr/>
        </p:nvSpPr>
        <p:spPr>
          <a:xfrm>
            <a:off x="1713846" y="917720"/>
            <a:ext cx="6335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from</a:t>
            </a:r>
            <a:endParaRPr lang="zh-CN" altLang="en-US" dirty="0"/>
          </a:p>
        </p:txBody>
      </p:sp>
      <p:sp>
        <p:nvSpPr>
          <p:cNvPr id="7" name="矩形 6"/>
          <p:cNvSpPr/>
          <p:nvPr/>
        </p:nvSpPr>
        <p:spPr>
          <a:xfrm>
            <a:off x="1856722" y="1774976"/>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a:t>
            </a:r>
            <a:endParaRPr lang="zh-CN" altLang="en-US" dirty="0"/>
          </a:p>
        </p:txBody>
      </p:sp>
      <p:sp>
        <p:nvSpPr>
          <p:cNvPr id="8" name="矩形 7"/>
          <p:cNvSpPr/>
          <p:nvPr/>
        </p:nvSpPr>
        <p:spPr>
          <a:xfrm>
            <a:off x="2071036" y="3838913"/>
            <a:ext cx="41549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9" name="矩形 8"/>
          <p:cNvSpPr/>
          <p:nvPr/>
        </p:nvSpPr>
        <p:spPr>
          <a:xfrm>
            <a:off x="5642936" y="5632628"/>
            <a:ext cx="110158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survive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20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440000"/>
            <a:ext cx="8424000" cy="3419526"/>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考查非谓语动词。句意：毕竟，并不是每个人都意识到了野生动物有思想</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dirty="0" smtClean="0">
                <a:solidFill>
                  <a:srgbClr val="FF0000"/>
                </a:solidFill>
                <a:latin typeface="Times New Roman" panose="02020603050405020304" pitchFamily="18" charset="0"/>
                <a:cs typeface="Times New Roman" panose="02020603050405020304" pitchFamily="18" charset="0"/>
              </a:rPr>
              <a:t>感情</a:t>
            </a:r>
            <a:r>
              <a:rPr lang="zh-CN" altLang="en-US" dirty="0" smtClean="0">
                <a:solidFill>
                  <a:srgbClr val="FF0000"/>
                </a:solidFill>
                <a:latin typeface="Times New Roman" panose="02020603050405020304" pitchFamily="18" charset="0"/>
                <a:cs typeface="Times New Roman" panose="02020603050405020304" pitchFamily="18" charset="0"/>
              </a:rPr>
              <a:t>，最重要的是，有平等的生存权利。设空处需用不定式作后置定语，修饰</a:t>
            </a:r>
            <a:r>
              <a:rPr lang="en-US" altLang="zh-CN" dirty="0" smtClean="0">
                <a:solidFill>
                  <a:srgbClr val="FF0000"/>
                </a:solidFill>
                <a:latin typeface="Times New Roman" panose="02020603050405020304" pitchFamily="18" charset="0"/>
                <a:cs typeface="Times New Roman" panose="02020603050405020304" pitchFamily="18" charset="0"/>
              </a:rPr>
              <a:t>equal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en-US" altLang="zh-CN" dirty="0" smtClean="0">
                <a:solidFill>
                  <a:srgbClr val="FF0000"/>
                </a:solidFill>
                <a:latin typeface="Times New Roman" panose="02020603050405020304" pitchFamily="18" charset="0"/>
                <a:cs typeface="Times New Roman" panose="02020603050405020304" pitchFamily="18" charset="0"/>
              </a:rPr>
              <a:t>rights</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to survive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kern="0" dirty="0" smtClean="0">
                <a:solidFill>
                  <a:srgbClr val="000000"/>
                </a:solidFill>
                <a:latin typeface="Times New Roman" panose="02020603050405020304" pitchFamily="65" charset="-122"/>
                <a:ea typeface="宋体" panose="02010600030101010101" pitchFamily="2" charset="-122"/>
              </a:rPr>
              <a:t>-3 (2017北京,阅读理解A改编,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)For a sudden heart failure, the best chance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(survive) is having someone nearby step in and do CPR quickly</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考查名词。句意：对于突发的心力衰竭，最好的生存机会是让附近的人</a:t>
            </a:r>
            <a:r>
              <a:rPr lang="zh-CN" altLang="en-US" dirty="0" smtClean="0">
                <a:solidFill>
                  <a:srgbClr val="FF0000"/>
                </a:solidFill>
                <a:latin typeface="Times New Roman" panose="02020603050405020304" pitchFamily="18" charset="0"/>
                <a:cs typeface="Times New Roman" panose="02020603050405020304" pitchFamily="18" charset="0"/>
              </a:rPr>
              <a:t>介入</a:t>
            </a:r>
            <a:r>
              <a:rPr lang="zh-CN" altLang="en-US" dirty="0" smtClean="0">
                <a:solidFill>
                  <a:srgbClr val="FF0000"/>
                </a:solidFill>
                <a:latin typeface="Times New Roman" panose="02020603050405020304" pitchFamily="18" charset="0"/>
                <a:cs typeface="Times New Roman" panose="02020603050405020304" pitchFamily="18" charset="0"/>
              </a:rPr>
              <a:t>，并迅速做心肺复苏。由句意可知，介词</a:t>
            </a:r>
            <a:r>
              <a:rPr lang="en-US" altLang="zh-CN" dirty="0" smtClean="0">
                <a:solidFill>
                  <a:srgbClr val="FF0000"/>
                </a:solidFill>
                <a:latin typeface="Times New Roman" panose="02020603050405020304" pitchFamily="18" charset="0"/>
                <a:cs typeface="Times New Roman" panose="02020603050405020304" pitchFamily="18" charset="0"/>
              </a:rPr>
              <a:t>for</a:t>
            </a:r>
            <a:r>
              <a:rPr lang="zh-CN" altLang="en-US" dirty="0" smtClean="0">
                <a:solidFill>
                  <a:srgbClr val="FF0000"/>
                </a:solidFill>
                <a:latin typeface="Times New Roman" panose="02020603050405020304" pitchFamily="18" charset="0"/>
                <a:cs typeface="Times New Roman" panose="02020603050405020304" pitchFamily="18" charset="0"/>
              </a:rPr>
              <a:t>后需用名词</a:t>
            </a:r>
            <a:r>
              <a:rPr lang="en-US" altLang="zh-CN" dirty="0" smtClean="0">
                <a:solidFill>
                  <a:srgbClr val="FF0000"/>
                </a:solidFill>
                <a:latin typeface="Times New Roman" panose="02020603050405020304" pitchFamily="18" charset="0"/>
                <a:cs typeface="Times New Roman" panose="02020603050405020304" pitchFamily="18" charset="0"/>
              </a:rPr>
              <a:t>survival</a:t>
            </a:r>
            <a:r>
              <a:rPr lang="zh-CN" altLang="en-US" dirty="0" smtClean="0">
                <a:solidFill>
                  <a:srgbClr val="FF0000"/>
                </a:solidFill>
                <a:latin typeface="Times New Roman" panose="02020603050405020304" pitchFamily="18" charset="0"/>
                <a:cs typeface="Times New Roman" panose="02020603050405020304" pitchFamily="18" charset="0"/>
              </a:rPr>
              <a:t>，意为“生存”。</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endParaRPr lang="zh-CN" altLang="en-US" dirty="0"/>
          </a:p>
        </p:txBody>
      </p:sp>
      <p:pic>
        <p:nvPicPr>
          <p:cNvPr id="5" name="图片 5" descr="textimage40.jpeg"/>
          <p:cNvPicPr>
            <a:picLocks noChangeAspect="1"/>
          </p:cNvPicPr>
          <p:nvPr/>
        </p:nvPicPr>
        <p:blipFill>
          <a:blip r:embed="rId1"/>
          <a:stretch>
            <a:fillRect/>
          </a:stretch>
        </p:blipFill>
        <p:spPr>
          <a:xfrm>
            <a:off x="3543300" y="2894965"/>
            <a:ext cx="463550" cy="311785"/>
          </a:xfrm>
          <a:prstGeom prst="rect">
            <a:avLst/>
          </a:prstGeom>
        </p:spPr>
      </p:pic>
      <p:sp>
        <p:nvSpPr>
          <p:cNvPr id="10" name="矩形 9"/>
          <p:cNvSpPr/>
          <p:nvPr/>
        </p:nvSpPr>
        <p:spPr>
          <a:xfrm>
            <a:off x="855956" y="3063079"/>
            <a:ext cx="92845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survival</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224735"/>
            <a:ext cx="8316000" cy="469622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strike(struck, struck/stricken)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.侵袭;突击;击打;罢工;突然</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想到</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;划(火柴);敲;鸣;把</a:t>
            </a:r>
            <a:r>
              <a:rPr lang="zh-CN" altLang="en-US" sz="1815" kern="0" dirty="0" smtClean="0">
                <a:solidFill>
                  <a:schemeClr val="accent1">
                    <a:lumMod val="75000"/>
                  </a:schemeClr>
                </a:solidFill>
                <a:latin typeface="黑体" panose="02010609060101010101"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迷住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.罢工;罢课;袭击</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undersea quake struck around 7:00 a.m., Sunday off the west coast of Indonesia's</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Sumatra Island.(教材P54)印度尼西亚苏门答腊岛的西海岸附近的海域于周日上</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午7点左右发生了海底地震。</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suddenly struck me how we could improve the situation.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我一下子明白我们如何能改善局面了。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Lucy was struck by the beauty of the Yellow Crane Tower.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Lucy被黄鹤楼的美吸引住了。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Half the workforce are now on strike. 现在有半数职工罢工。 </a:t>
            </a:r>
            <a:endParaRPr lang="zh-CN" altLang="en-US" dirty="0"/>
          </a:p>
        </p:txBody>
      </p:sp>
      <p:pic>
        <p:nvPicPr>
          <p:cNvPr id="3" name="图片 3" descr="textimage41.jpeg"/>
          <p:cNvPicPr>
            <a:picLocks noChangeAspect="1"/>
          </p:cNvPicPr>
          <p:nvPr/>
        </p:nvPicPr>
        <p:blipFill>
          <a:blip r:embed="rId1"/>
          <a:stretch>
            <a:fillRect/>
          </a:stretch>
        </p:blipFill>
        <p:spPr>
          <a:xfrm>
            <a:off x="504735" y="3447976"/>
            <a:ext cx="209549" cy="238124"/>
          </a:xfrm>
          <a:prstGeom prst="rect">
            <a:avLst/>
          </a:prstGeom>
        </p:spPr>
      </p:pic>
      <p:grpSp>
        <p:nvGrpSpPr>
          <p:cNvPr id="5" name="组合 4"/>
          <p:cNvGrpSpPr/>
          <p:nvPr/>
        </p:nvGrpSpPr>
        <p:grpSpPr>
          <a:xfrm>
            <a:off x="499083" y="1276178"/>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7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918671"/>
            <a:ext cx="8316000" cy="4724114"/>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kern="0" dirty="0" smtClean="0">
                <a:solidFill>
                  <a:srgbClr val="000000"/>
                </a:solidFill>
                <a:latin typeface="Times New Roman" panose="02020603050405020304" pitchFamily="65" charset="-122"/>
                <a:ea typeface="宋体" panose="02010600030101010101" pitchFamily="2" charset="-122"/>
              </a:rPr>
              <a:t>be struck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/on...被</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打动;迷恋</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strike在罢工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③It strikes/struck sb.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④striking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.引人注目的;显著的;俊秀的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(2020浙江1月,语法填空,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)For Japan, the numbers are more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(strike)—22 in 1950, 46 today and 53 in 2050</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考查词性转换。句意：对日本来说，这些数字更显著</a:t>
            </a:r>
            <a:r>
              <a:rPr lang="en-US" altLang="zh-CN" dirty="0" smtClean="0">
                <a:solidFill>
                  <a:srgbClr val="FF0000"/>
                </a:solidFill>
                <a:latin typeface="Times New Roman" panose="02020603050405020304" pitchFamily="18" charset="0"/>
                <a:cs typeface="Times New Roman" panose="02020603050405020304" pitchFamily="18" charset="0"/>
              </a:rPr>
              <a:t>——1950</a:t>
            </a:r>
            <a:r>
              <a:rPr lang="zh-CN" altLang="en-US" dirty="0" smtClean="0">
                <a:solidFill>
                  <a:srgbClr val="FF0000"/>
                </a:solidFill>
                <a:latin typeface="Times New Roman" panose="02020603050405020304" pitchFamily="18" charset="0"/>
                <a:cs typeface="Times New Roman" panose="02020603050405020304" pitchFamily="18" charset="0"/>
              </a:rPr>
              <a:t>年为</a:t>
            </a:r>
            <a:r>
              <a:rPr lang="en-US" altLang="zh-CN" dirty="0" smtClean="0">
                <a:solidFill>
                  <a:srgbClr val="FF0000"/>
                </a:solidFill>
                <a:latin typeface="Times New Roman" panose="02020603050405020304" pitchFamily="18" charset="0"/>
                <a:cs typeface="Times New Roman" panose="02020603050405020304" pitchFamily="18" charset="0"/>
              </a:rPr>
              <a:t>22</a:t>
            </a:r>
            <a:r>
              <a:rPr lang="zh-CN" altLang="en-US" dirty="0" smtClean="0">
                <a:solidFill>
                  <a:srgbClr val="FF0000"/>
                </a:solidFill>
                <a:latin typeface="Times New Roman" panose="02020603050405020304" pitchFamily="18" charset="0"/>
                <a:cs typeface="Times New Roman" panose="02020603050405020304" pitchFamily="18" charset="0"/>
              </a:rPr>
              <a:t>，现在为</a:t>
            </a:r>
            <a:r>
              <a:rPr lang="en-US" altLang="zh-CN" dirty="0" smtClean="0">
                <a:solidFill>
                  <a:srgbClr val="FF0000"/>
                </a:solidFill>
                <a:latin typeface="Times New Roman" panose="02020603050405020304" pitchFamily="18" charset="0"/>
                <a:cs typeface="Times New Roman" panose="02020603050405020304" pitchFamily="18" charset="0"/>
              </a:rPr>
              <a:t>46</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2050</a:t>
            </a:r>
            <a:r>
              <a:rPr lang="zh-CN" altLang="en-US" dirty="0" smtClean="0">
                <a:solidFill>
                  <a:srgbClr val="FF0000"/>
                </a:solidFill>
                <a:latin typeface="Times New Roman" panose="02020603050405020304" pitchFamily="18" charset="0"/>
                <a:cs typeface="Times New Roman" panose="02020603050405020304" pitchFamily="18" charset="0"/>
              </a:rPr>
              <a:t>年为</a:t>
            </a:r>
            <a:r>
              <a:rPr lang="en-US" altLang="zh-CN" dirty="0" smtClean="0">
                <a:solidFill>
                  <a:srgbClr val="FF0000"/>
                </a:solidFill>
                <a:latin typeface="Times New Roman" panose="02020603050405020304" pitchFamily="18" charset="0"/>
                <a:cs typeface="Times New Roman" panose="02020603050405020304" pitchFamily="18" charset="0"/>
              </a:rPr>
              <a:t>53</a:t>
            </a:r>
            <a:r>
              <a:rPr lang="zh-CN" altLang="en-US" dirty="0" smtClean="0">
                <a:solidFill>
                  <a:srgbClr val="FF0000"/>
                </a:solidFill>
                <a:latin typeface="Times New Roman" panose="02020603050405020304" pitchFamily="18" charset="0"/>
                <a:cs typeface="Times New Roman" panose="02020603050405020304" pitchFamily="18" charset="0"/>
              </a:rPr>
              <a:t>。分析句子可知，设空处需用形容词作表语，由句意可知应</a:t>
            </a:r>
            <a:r>
              <a:rPr lang="zh-CN" altLang="en-US" dirty="0" smtClean="0">
                <a:solidFill>
                  <a:srgbClr val="FF0000"/>
                </a:solidFill>
                <a:latin typeface="Times New Roman" panose="02020603050405020304" pitchFamily="18" charset="0"/>
                <a:cs typeface="Times New Roman" panose="02020603050405020304" pitchFamily="18" charset="0"/>
              </a:rPr>
              <a:t>填</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striking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43.jpeg"/>
          <p:cNvPicPr>
            <a:picLocks noChangeAspect="1"/>
          </p:cNvPicPr>
          <p:nvPr/>
        </p:nvPicPr>
        <p:blipFill>
          <a:blip r:embed="rId1"/>
          <a:stretch>
            <a:fillRect/>
          </a:stretch>
        </p:blipFill>
        <p:spPr>
          <a:xfrm>
            <a:off x="3258659" y="3561877"/>
            <a:ext cx="609600" cy="409574"/>
          </a:xfrm>
          <a:prstGeom prst="rect">
            <a:avLst/>
          </a:prstGeom>
        </p:spPr>
      </p:pic>
      <p:pic>
        <p:nvPicPr>
          <p:cNvPr id="6" name="图片 4" descr="textimage42.jpeg"/>
          <p:cNvPicPr>
            <a:picLocks noChangeAspect="1"/>
          </p:cNvPicPr>
          <p:nvPr/>
        </p:nvPicPr>
        <p:blipFill>
          <a:blip r:embed="rId2"/>
          <a:stretch>
            <a:fillRect/>
          </a:stretch>
        </p:blipFill>
        <p:spPr>
          <a:xfrm>
            <a:off x="465747" y="1008217"/>
            <a:ext cx="247650" cy="247649"/>
          </a:xfrm>
          <a:prstGeom prst="rect">
            <a:avLst/>
          </a:prstGeom>
        </p:spPr>
      </p:pic>
      <p:sp>
        <p:nvSpPr>
          <p:cNvPr id="7" name="矩形 6"/>
          <p:cNvSpPr/>
          <p:nvPr/>
        </p:nvSpPr>
        <p:spPr>
          <a:xfrm>
            <a:off x="1999281" y="1347299"/>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by</a:t>
            </a:r>
            <a:endParaRPr lang="zh-CN" altLang="en-US" dirty="0"/>
          </a:p>
        </p:txBody>
      </p:sp>
      <p:sp>
        <p:nvSpPr>
          <p:cNvPr id="8" name="矩形 7"/>
          <p:cNvSpPr/>
          <p:nvPr/>
        </p:nvSpPr>
        <p:spPr>
          <a:xfrm>
            <a:off x="1070587" y="1763785"/>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a:t>
            </a:r>
            <a:endParaRPr lang="zh-CN" altLang="en-US" dirty="0"/>
          </a:p>
        </p:txBody>
      </p:sp>
      <p:sp>
        <p:nvSpPr>
          <p:cNvPr id="9" name="矩形 8"/>
          <p:cNvSpPr/>
          <p:nvPr/>
        </p:nvSpPr>
        <p:spPr>
          <a:xfrm>
            <a:off x="2999413" y="2204555"/>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某人突然想起</a:t>
            </a:r>
            <a:endParaRPr lang="zh-CN" altLang="en-US" dirty="0"/>
          </a:p>
        </p:txBody>
      </p:sp>
      <p:sp>
        <p:nvSpPr>
          <p:cNvPr id="10" name="矩形 9"/>
          <p:cNvSpPr/>
          <p:nvPr/>
        </p:nvSpPr>
        <p:spPr>
          <a:xfrm>
            <a:off x="7142817" y="3419001"/>
            <a:ext cx="88998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striking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2000"/>
                                        <p:tgtEl>
                                          <p:spTgt spid="2">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fade">
                                      <p:cBhvr>
                                        <p:cTn id="30"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794205"/>
            <a:ext cx="8316000" cy="480568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7-2 (2016课标全国Ⅲ,完形填空,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)Just before September, Miller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(strike) by a car and lost his right arm</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考查动词的时态和语态。句意：就在</a:t>
            </a:r>
            <a:r>
              <a:rPr lang="en-US" altLang="zh-CN" dirty="0" smtClean="0">
                <a:solidFill>
                  <a:srgbClr val="FF0000"/>
                </a:solidFill>
                <a:latin typeface="Times New Roman" panose="02020603050405020304" pitchFamily="18" charset="0"/>
                <a:cs typeface="Times New Roman" panose="02020603050405020304" pitchFamily="18" charset="0"/>
              </a:rPr>
              <a:t>9</a:t>
            </a:r>
            <a:r>
              <a:rPr lang="zh-CN" altLang="en-US" dirty="0" smtClean="0">
                <a:solidFill>
                  <a:srgbClr val="FF0000"/>
                </a:solidFill>
                <a:latin typeface="Times New Roman" panose="02020603050405020304" pitchFamily="18" charset="0"/>
                <a:cs typeface="Times New Roman" panose="02020603050405020304" pitchFamily="18" charset="0"/>
              </a:rPr>
              <a:t>月之前，</a:t>
            </a:r>
            <a:r>
              <a:rPr lang="en-US" altLang="zh-CN" dirty="0" smtClean="0">
                <a:solidFill>
                  <a:srgbClr val="FF0000"/>
                </a:solidFill>
                <a:latin typeface="Times New Roman" panose="02020603050405020304" pitchFamily="18" charset="0"/>
                <a:cs typeface="Times New Roman" panose="02020603050405020304" pitchFamily="18" charset="0"/>
              </a:rPr>
              <a:t>Miller</a:t>
            </a:r>
            <a:r>
              <a:rPr lang="zh-CN" altLang="en-US" dirty="0" smtClean="0">
                <a:solidFill>
                  <a:srgbClr val="FF0000"/>
                </a:solidFill>
                <a:latin typeface="Times New Roman" panose="02020603050405020304" pitchFamily="18" charset="0"/>
                <a:cs typeface="Times New Roman" panose="02020603050405020304" pitchFamily="18" charset="0"/>
              </a:rPr>
              <a:t>被一辆汽车撞了，失去了他的右臂。结合句意和句中的</a:t>
            </a:r>
            <a:r>
              <a:rPr lang="en-US" altLang="zh-CN" dirty="0" smtClean="0">
                <a:solidFill>
                  <a:srgbClr val="FF0000"/>
                </a:solidFill>
                <a:latin typeface="Times New Roman" panose="02020603050405020304" pitchFamily="18" charset="0"/>
                <a:cs typeface="Times New Roman" panose="02020603050405020304" pitchFamily="18" charset="0"/>
              </a:rPr>
              <a:t>by</a:t>
            </a:r>
            <a:r>
              <a:rPr lang="zh-CN" altLang="en-US" dirty="0" smtClean="0">
                <a:solidFill>
                  <a:srgbClr val="FF0000"/>
                </a:solidFill>
                <a:latin typeface="Times New Roman" panose="02020603050405020304" pitchFamily="18" charset="0"/>
                <a:cs typeface="Times New Roman" panose="02020603050405020304" pitchFamily="18" charset="0"/>
              </a:rPr>
              <a:t>可知是被撞了，再结合</a:t>
            </a:r>
            <a:r>
              <a:rPr lang="en-US" altLang="zh-CN" dirty="0" smtClean="0">
                <a:solidFill>
                  <a:srgbClr val="FF0000"/>
                </a:solidFill>
                <a:latin typeface="Times New Roman" panose="02020603050405020304" pitchFamily="18" charset="0"/>
                <a:cs typeface="Times New Roman" panose="02020603050405020304" pitchFamily="18" charset="0"/>
              </a:rPr>
              <a:t>lost his right arm</a:t>
            </a:r>
            <a:r>
              <a:rPr lang="zh-CN" altLang="en-US" dirty="0" smtClean="0">
                <a:solidFill>
                  <a:srgbClr val="FF0000"/>
                </a:solidFill>
                <a:latin typeface="Times New Roman" panose="02020603050405020304" pitchFamily="18" charset="0"/>
                <a:cs typeface="Times New Roman" panose="02020603050405020304" pitchFamily="18" charset="0"/>
              </a:rPr>
              <a:t>可知此处需用一般过去时，故填</a:t>
            </a:r>
            <a:r>
              <a:rPr lang="en-US" altLang="zh-CN" dirty="0" smtClean="0">
                <a:solidFill>
                  <a:srgbClr val="FF0000"/>
                </a:solidFill>
                <a:latin typeface="Times New Roman" panose="02020603050405020304" pitchFamily="18" charset="0"/>
                <a:cs typeface="Times New Roman" panose="02020603050405020304" pitchFamily="18" charset="0"/>
              </a:rPr>
              <a:t>was struck</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7-3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(strike) by the beauty of the West Lake,he decided to stay there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句意：被西湖的美吸引了，他决定待在那里。设空处需用非谓语动词作原因状语，</a:t>
            </a:r>
            <a:r>
              <a:rPr lang="en-US" altLang="zh-CN" dirty="0" smtClean="0">
                <a:solidFill>
                  <a:srgbClr val="FF0000"/>
                </a:solidFill>
                <a:latin typeface="Times New Roman" panose="02020603050405020304" pitchFamily="18" charset="0"/>
                <a:cs typeface="Times New Roman" panose="02020603050405020304" pitchFamily="18" charset="0"/>
              </a:rPr>
              <a:t>strike</a:t>
            </a:r>
            <a:r>
              <a:rPr lang="zh-CN" altLang="en-US" dirty="0" smtClean="0">
                <a:solidFill>
                  <a:srgbClr val="FF0000"/>
                </a:solidFill>
                <a:latin typeface="Times New Roman" panose="02020603050405020304" pitchFamily="18" charset="0"/>
                <a:cs typeface="Times New Roman" panose="02020603050405020304" pitchFamily="18" charset="0"/>
              </a:rPr>
              <a:t>与其逻辑主语</a:t>
            </a:r>
            <a:r>
              <a:rPr lang="en-US" altLang="zh-CN" dirty="0" smtClean="0">
                <a:solidFill>
                  <a:srgbClr val="FF0000"/>
                </a:solidFill>
                <a:latin typeface="Times New Roman" panose="02020603050405020304" pitchFamily="18" charset="0"/>
                <a:cs typeface="Times New Roman" panose="02020603050405020304" pitchFamily="18" charset="0"/>
              </a:rPr>
              <a:t>he</a:t>
            </a:r>
            <a:r>
              <a:rPr lang="zh-CN" altLang="en-US" dirty="0" smtClean="0">
                <a:solidFill>
                  <a:srgbClr val="FF0000"/>
                </a:solidFill>
                <a:latin typeface="Times New Roman" panose="02020603050405020304" pitchFamily="18" charset="0"/>
                <a:cs typeface="Times New Roman" panose="02020603050405020304" pitchFamily="18" charset="0"/>
              </a:rPr>
              <a:t>之间为被动关系，所以设空处需用过去分词</a:t>
            </a:r>
            <a:r>
              <a:rPr lang="en-US" altLang="zh-CN" dirty="0" smtClean="0">
                <a:solidFill>
                  <a:srgbClr val="FF0000"/>
                </a:solidFill>
                <a:latin typeface="Times New Roman" panose="02020603050405020304" pitchFamily="18" charset="0"/>
                <a:cs typeface="Times New Roman" panose="02020603050405020304" pitchFamily="18" charset="0"/>
              </a:rPr>
              <a:t>Struck</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翻译句子</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kern="0" dirty="0" smtClean="0">
                <a:solidFill>
                  <a:srgbClr val="000000"/>
                </a:solidFill>
                <a:latin typeface="Times New Roman" panose="02020603050405020304" pitchFamily="65" charset="-122"/>
                <a:ea typeface="宋体" panose="02010600030101010101" pitchFamily="2" charset="-122"/>
              </a:rPr>
              <a:t>-4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)昨天,我突然想到我应该去拜访我的老师。</a:t>
            </a:r>
            <a:endParaRPr lang="zh-CN" altLang="en-US" dirty="0"/>
          </a:p>
          <a:p>
            <a:pPr marL="0" indent="0" eaLnBrk="0" latinLnBrk="1" hangingPunct="0">
              <a:lnSpc>
                <a:spcPct val="150000"/>
              </a:lnSpc>
              <a:spcBef>
                <a:spcPts val="2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46.jpeg"/>
          <p:cNvPicPr>
            <a:picLocks noChangeAspect="1"/>
          </p:cNvPicPr>
          <p:nvPr/>
        </p:nvPicPr>
        <p:blipFill>
          <a:blip r:embed="rId1"/>
          <a:stretch>
            <a:fillRect/>
          </a:stretch>
        </p:blipFill>
        <p:spPr>
          <a:xfrm>
            <a:off x="855956" y="4701398"/>
            <a:ext cx="609600" cy="409574"/>
          </a:xfrm>
          <a:prstGeom prst="rect">
            <a:avLst/>
          </a:prstGeom>
        </p:spPr>
      </p:pic>
      <p:sp>
        <p:nvSpPr>
          <p:cNvPr id="4" name="矩形 3"/>
          <p:cNvSpPr/>
          <p:nvPr/>
        </p:nvSpPr>
        <p:spPr>
          <a:xfrm>
            <a:off x="6999624" y="766445"/>
            <a:ext cx="116570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was struck</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1713212" y="2909585"/>
            <a:ext cx="78739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Struck</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427328" y="4987150"/>
            <a:ext cx="6000776" cy="507831"/>
          </a:xfrm>
          <a:prstGeom prst="rect">
            <a:avLst/>
          </a:prstGeom>
        </p:spPr>
        <p:txBody>
          <a:bodyPr wrap="squar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Yesterday, it struck me that I should pay a visit to my teacher.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7" name="图片 4" descr="textimage44.jpeg"/>
          <p:cNvPicPr>
            <a:picLocks noChangeAspect="1"/>
          </p:cNvPicPr>
          <p:nvPr/>
        </p:nvPicPr>
        <p:blipFill>
          <a:blip r:embed="rId1"/>
          <a:stretch>
            <a:fillRect/>
          </a:stretch>
        </p:blipFill>
        <p:spPr>
          <a:xfrm>
            <a:off x="3499162" y="845648"/>
            <a:ext cx="609600" cy="409574"/>
          </a:xfrm>
          <a:prstGeom prst="rect">
            <a:avLst/>
          </a:prstGeom>
        </p:spPr>
      </p:pic>
      <p:pic>
        <p:nvPicPr>
          <p:cNvPr id="8" name="图片 5" descr="textimage45.jpeg"/>
          <p:cNvPicPr>
            <a:picLocks noChangeAspect="1"/>
          </p:cNvPicPr>
          <p:nvPr/>
        </p:nvPicPr>
        <p:blipFill>
          <a:blip r:embed="rId1"/>
          <a:stretch>
            <a:fillRect/>
          </a:stretch>
        </p:blipFill>
        <p:spPr>
          <a:xfrm>
            <a:off x="889298" y="2988788"/>
            <a:ext cx="609600" cy="40957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0947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.递送;传达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.发表</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.总结;概括;概要</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1.tornado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2.landslide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3.slide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.(slid, slid)</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4.tsunami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5.magnitude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6.evacuate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7.helicopter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8.crack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9.brick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sp>
        <p:nvSpPr>
          <p:cNvPr id="3" name="矩形 2"/>
          <p:cNvSpPr/>
          <p:nvPr/>
        </p:nvSpPr>
        <p:spPr>
          <a:xfrm>
            <a:off x="999466" y="1061230"/>
            <a:ext cx="8258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deliver</a:t>
            </a:r>
            <a:endParaRPr lang="zh-CN" altLang="en-US" dirty="0"/>
          </a:p>
        </p:txBody>
      </p:sp>
      <p:sp>
        <p:nvSpPr>
          <p:cNvPr id="4" name="矩形 3"/>
          <p:cNvSpPr/>
          <p:nvPr/>
        </p:nvSpPr>
        <p:spPr>
          <a:xfrm>
            <a:off x="928028" y="1489858"/>
            <a:ext cx="104387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summary</a:t>
            </a:r>
            <a:endParaRPr lang="zh-CN" altLang="en-US" dirty="0"/>
          </a:p>
        </p:txBody>
      </p:sp>
      <p:sp>
        <p:nvSpPr>
          <p:cNvPr id="5" name="矩形 4"/>
          <p:cNvSpPr/>
          <p:nvPr/>
        </p:nvSpPr>
        <p:spPr>
          <a:xfrm>
            <a:off x="1713846" y="2347114"/>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龙卷风；旋风</a:t>
            </a:r>
            <a:endParaRPr lang="zh-CN" altLang="en-US" dirty="0"/>
          </a:p>
        </p:txBody>
      </p:sp>
      <p:sp>
        <p:nvSpPr>
          <p:cNvPr id="6" name="矩形 5"/>
          <p:cNvSpPr/>
          <p:nvPr/>
        </p:nvSpPr>
        <p:spPr>
          <a:xfrm>
            <a:off x="1928160" y="2775742"/>
            <a:ext cx="3185487"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（山地或悬崖的）崩塌；滑坡</a:t>
            </a:r>
            <a:endParaRPr lang="zh-CN" altLang="en-US" dirty="0"/>
          </a:p>
        </p:txBody>
      </p:sp>
      <p:sp>
        <p:nvSpPr>
          <p:cNvPr id="7" name="矩形 6"/>
          <p:cNvSpPr/>
          <p:nvPr/>
        </p:nvSpPr>
        <p:spPr>
          <a:xfrm>
            <a:off x="2928292" y="3204370"/>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（使）滑行；滑动</a:t>
            </a:r>
            <a:endParaRPr lang="zh-CN" altLang="en-US" dirty="0"/>
          </a:p>
        </p:txBody>
      </p:sp>
      <p:sp>
        <p:nvSpPr>
          <p:cNvPr id="8" name="矩形 7"/>
          <p:cNvSpPr/>
          <p:nvPr/>
        </p:nvSpPr>
        <p:spPr>
          <a:xfrm>
            <a:off x="1999598" y="3632998"/>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海啸</a:t>
            </a:r>
            <a:endParaRPr lang="zh-CN" altLang="en-US" dirty="0"/>
          </a:p>
        </p:txBody>
      </p:sp>
      <p:sp>
        <p:nvSpPr>
          <p:cNvPr id="9" name="矩形 8"/>
          <p:cNvSpPr/>
          <p:nvPr/>
        </p:nvSpPr>
        <p:spPr>
          <a:xfrm>
            <a:off x="1928160" y="4061626"/>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（地）震级；重大</a:t>
            </a:r>
            <a:endParaRPr lang="zh-CN" altLang="en-US" dirty="0"/>
          </a:p>
        </p:txBody>
      </p:sp>
      <p:sp>
        <p:nvSpPr>
          <p:cNvPr id="10" name="矩形 9"/>
          <p:cNvSpPr/>
          <p:nvPr/>
        </p:nvSpPr>
        <p:spPr>
          <a:xfrm>
            <a:off x="1996209" y="4490254"/>
            <a:ext cx="117211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疏散</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撤出</a:t>
            </a:r>
            <a:endParaRPr lang="zh-CN" altLang="en-US" dirty="0"/>
          </a:p>
        </p:txBody>
      </p:sp>
      <p:sp>
        <p:nvSpPr>
          <p:cNvPr id="11" name="矩形 10"/>
          <p:cNvSpPr/>
          <p:nvPr/>
        </p:nvSpPr>
        <p:spPr>
          <a:xfrm>
            <a:off x="3356920" y="4490254"/>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撤离</a:t>
            </a:r>
            <a:endParaRPr lang="zh-CN" altLang="en-US" dirty="0"/>
          </a:p>
        </p:txBody>
      </p:sp>
      <p:sp>
        <p:nvSpPr>
          <p:cNvPr id="13" name="矩形 12"/>
          <p:cNvSpPr/>
          <p:nvPr/>
        </p:nvSpPr>
        <p:spPr>
          <a:xfrm>
            <a:off x="2071036" y="4918882"/>
            <a:ext cx="87716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直升机</a:t>
            </a:r>
            <a:endParaRPr lang="zh-CN" altLang="en-US" dirty="0"/>
          </a:p>
        </p:txBody>
      </p:sp>
      <p:sp>
        <p:nvSpPr>
          <p:cNvPr id="14" name="矩形 13"/>
          <p:cNvSpPr/>
          <p:nvPr/>
        </p:nvSpPr>
        <p:spPr>
          <a:xfrm>
            <a:off x="1570970" y="5347510"/>
            <a:ext cx="117211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裂纹</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裂缝</a:t>
            </a:r>
            <a:endParaRPr lang="zh-CN" altLang="en-US" dirty="0"/>
          </a:p>
        </p:txBody>
      </p:sp>
      <p:sp>
        <p:nvSpPr>
          <p:cNvPr id="15" name="矩形 14"/>
          <p:cNvSpPr/>
          <p:nvPr/>
        </p:nvSpPr>
        <p:spPr>
          <a:xfrm>
            <a:off x="3428358" y="5335368"/>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使）</a:t>
            </a:r>
            <a:r>
              <a:rPr lang="zh-CN" altLang="en-US" dirty="0" smtClean="0">
                <a:solidFill>
                  <a:srgbClr val="FF0000"/>
                </a:solidFill>
                <a:latin typeface="Times New Roman" panose="02020603050405020304" pitchFamily="18" charset="0"/>
                <a:cs typeface="Times New Roman" panose="02020603050405020304" pitchFamily="18" charset="0"/>
              </a:rPr>
              <a:t>破裂</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6" name="矩形 15"/>
          <p:cNvSpPr/>
          <p:nvPr/>
        </p:nvSpPr>
        <p:spPr>
          <a:xfrm>
            <a:off x="1499532" y="5763996"/>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砖；砖块</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20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20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3" grpId="0"/>
      <p:bldP spid="14" grpId="0"/>
      <p:bldP spid="15" grpId="0"/>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09470"/>
            <a:ext cx="8316000" cy="512953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deliver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.&amp;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.递送;传达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.发表(演说等);生孩子;接生</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However,dangerous conditions and damaged roads will make it difficult to deliver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food and supplies.(教材P54)然而,危险的环境和损坏的道路将使运送食物和补给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品变得困难。</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very considerate of you to deliver milk to our door every morning.你真是太体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贴了,每天早上把牛奶送到我们家门口。</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China</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Daily</a:t>
            </a:r>
            <a:r>
              <a:rPr lang="zh-CN" altLang="en-US" sz="1815" kern="0" dirty="0" smtClean="0">
                <a:solidFill>
                  <a:srgbClr val="000000"/>
                </a:solidFill>
                <a:latin typeface="Times New Roman" panose="02020603050405020304" pitchFamily="65" charset="-122"/>
                <a:ea typeface="宋体" panose="02010600030101010101" pitchFamily="2" charset="-122"/>
              </a:rPr>
              <a:t>,2020年11月)In his speech delivered at the opening ceremony of the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third CIIE, </a:t>
            </a:r>
            <a:r>
              <a:rPr lang="en-US" altLang="zh-CN" sz="1815" kern="0" dirty="0" smtClean="0">
                <a:solidFill>
                  <a:srgbClr val="000000"/>
                </a:solidFill>
                <a:latin typeface="Times New Roman" panose="02020603050405020304" pitchFamily="65" charset="-122"/>
                <a:ea typeface="宋体" panose="02010600030101010101" pitchFamily="2" charset="-122"/>
              </a:rPr>
              <a:t>he</a:t>
            </a:r>
            <a:r>
              <a:rPr lang="zh-CN" altLang="en-US" sz="1815" kern="0" dirty="0" smtClean="0">
                <a:solidFill>
                  <a:srgbClr val="000000"/>
                </a:solidFill>
                <a:latin typeface="Times New Roman" panose="02020603050405020304" pitchFamily="65" charset="-122"/>
                <a:ea typeface="宋体" panose="02010600030101010101" pitchFamily="2" charset="-122"/>
              </a:rPr>
              <a:t> said this event can supply exhibitors with more in-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vestment opportunities.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他在第三届中国国际进口博览会开幕式上的讲话中表示,本届博览会能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为参展商提供更多的投资机会。</a:t>
            </a:r>
            <a:endParaRPr lang="zh-CN" altLang="en-US" dirty="0"/>
          </a:p>
        </p:txBody>
      </p:sp>
      <p:pic>
        <p:nvPicPr>
          <p:cNvPr id="3" name="图片 3" descr="textimage47.jpeg"/>
          <p:cNvPicPr>
            <a:picLocks noChangeAspect="1"/>
          </p:cNvPicPr>
          <p:nvPr/>
        </p:nvPicPr>
        <p:blipFill>
          <a:blip r:embed="rId1"/>
          <a:stretch>
            <a:fillRect/>
          </a:stretch>
        </p:blipFill>
        <p:spPr>
          <a:xfrm>
            <a:off x="576490" y="2813383"/>
            <a:ext cx="209549" cy="238124"/>
          </a:xfrm>
          <a:prstGeom prst="rect">
            <a:avLst/>
          </a:prstGeom>
        </p:spPr>
      </p:pic>
      <p:grpSp>
        <p:nvGrpSpPr>
          <p:cNvPr id="4" name="组合 3"/>
          <p:cNvGrpSpPr/>
          <p:nvPr/>
        </p:nvGrpSpPr>
        <p:grpSpPr>
          <a:xfrm>
            <a:off x="642276" y="1048771"/>
            <a:ext cx="1428760" cy="369332"/>
            <a:chOff x="635500" y="1705757"/>
            <a:chExt cx="1428760" cy="369332"/>
          </a:xfrm>
        </p:grpSpPr>
        <p:sp>
          <p:nvSpPr>
            <p:cNvPr id="5" name="TextBox 4"/>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8 |</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99400" y="579437"/>
            <a:ext cx="8316000" cy="602805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/lecture 发表演讲</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②deliver sth.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sb./sp.投递/运送某物给某人/至某处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③delivery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.传递;递送;交付;分娩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(2020天津,阅读理解A,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)Once the book you</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ve </a:t>
            </a:r>
            <a:r>
              <a:rPr lang="zh-CN" altLang="en-US" sz="1815" kern="0" dirty="0" smtClean="0">
                <a:solidFill>
                  <a:srgbClr val="000000"/>
                </a:solidFill>
                <a:latin typeface="Times New Roman" panose="02020603050405020304" pitchFamily="65" charset="-122"/>
                <a:ea typeface="宋体" panose="02010600030101010101" pitchFamily="2" charset="-122"/>
              </a:rPr>
              <a:t>requested is delivered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a:t>
            </a:r>
            <a:r>
              <a:rPr lang="zh-CN" altLang="en-US" sz="1815" kern="0" dirty="0" smtClean="0">
                <a:solidFill>
                  <a:srgbClr val="000000"/>
                </a:solidFill>
                <a:latin typeface="Times New Roman" panose="02020603050405020304" pitchFamily="65" charset="-122"/>
                <a:ea typeface="宋体" panose="02010600030101010101" pitchFamily="2" charset="-122"/>
              </a:rPr>
              <a:t>nearest branch,they will inform you by e-mail,so you can pick it up</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3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考查固定搭配。句意：一旦你所要求的书籍被运送到最近的分部，他们会通过电子邮件告知你，这样你就可以去取了。</a:t>
            </a:r>
            <a:r>
              <a:rPr lang="en-US" altLang="zh-CN" dirty="0" smtClean="0">
                <a:solidFill>
                  <a:srgbClr val="FF0000"/>
                </a:solidFill>
                <a:latin typeface="Times New Roman" panose="02020603050405020304" pitchFamily="18" charset="0"/>
                <a:cs typeface="Times New Roman" panose="02020603050405020304" pitchFamily="18" charset="0"/>
              </a:rPr>
              <a:t>deliver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 to sp.</a:t>
            </a:r>
            <a:r>
              <a:rPr lang="zh-CN" altLang="en-US" dirty="0" smtClean="0">
                <a:solidFill>
                  <a:srgbClr val="FF0000"/>
                </a:solidFill>
                <a:latin typeface="Times New Roman" panose="02020603050405020304" pitchFamily="18" charset="0"/>
                <a:cs typeface="Times New Roman" panose="02020603050405020304" pitchFamily="18" charset="0"/>
              </a:rPr>
              <a:t>运送某物至某处，此处是其被动形式，故填</a:t>
            </a:r>
            <a:r>
              <a:rPr lang="en-US" altLang="zh-CN" dirty="0" smtClean="0">
                <a:solidFill>
                  <a:srgbClr val="FF0000"/>
                </a:solidFill>
                <a:latin typeface="Times New Roman" panose="02020603050405020304" pitchFamily="18" charset="0"/>
                <a:cs typeface="Times New Roman" panose="02020603050405020304" pitchFamily="18" charset="0"/>
              </a:rPr>
              <a:t>to</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3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 (2018课标全国Ⅲ,语法填空,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)Once his message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(deliver), he </a:t>
            </a:r>
            <a:endParaRPr lang="zh-CN" altLang="en-US" dirty="0"/>
          </a:p>
          <a:p>
            <a:pPr marL="0" indent="0" eaLnBrk="0" latinLnBrk="1" hangingPunct="0">
              <a:lnSpc>
                <a:spcPct val="13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allowed me to stay and watch</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3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考查时态和语态。句意：一旦它的信息被传递出去了，它就允许我留下来观察（它们）。分析句子可知，是信息被发出去，需用被动语态，再结合句中时态可知此处应用一般过去时，故填</a:t>
            </a:r>
            <a:r>
              <a:rPr lang="en-US" altLang="zh-CN" dirty="0" smtClean="0">
                <a:solidFill>
                  <a:srgbClr val="FF0000"/>
                </a:solidFill>
                <a:latin typeface="Times New Roman" panose="02020603050405020304" pitchFamily="18" charset="0"/>
                <a:cs typeface="Times New Roman" panose="02020603050405020304" pitchFamily="18" charset="0"/>
              </a:rPr>
              <a:t>was </a:t>
            </a:r>
            <a:r>
              <a:rPr lang="en-US" altLang="zh-CN" dirty="0" smtClean="0">
                <a:solidFill>
                  <a:srgbClr val="FF0000"/>
                </a:solidFill>
                <a:latin typeface="Times New Roman" panose="02020603050405020304" pitchFamily="18" charset="0"/>
                <a:cs typeface="Times New Roman" panose="02020603050405020304" pitchFamily="18" charset="0"/>
              </a:rPr>
              <a:t>delivered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48.jpeg"/>
          <p:cNvPicPr>
            <a:picLocks noChangeAspect="1"/>
          </p:cNvPicPr>
          <p:nvPr/>
        </p:nvPicPr>
        <p:blipFill>
          <a:blip r:embed="rId1"/>
          <a:stretch>
            <a:fillRect/>
          </a:stretch>
        </p:blipFill>
        <p:spPr>
          <a:xfrm>
            <a:off x="499400" y="665276"/>
            <a:ext cx="247650" cy="247649"/>
          </a:xfrm>
          <a:prstGeom prst="rect">
            <a:avLst/>
          </a:prstGeom>
        </p:spPr>
      </p:pic>
      <p:pic>
        <p:nvPicPr>
          <p:cNvPr id="4" name="图片 4" descr="textimage49.jpeg"/>
          <p:cNvPicPr>
            <a:picLocks noChangeAspect="1"/>
          </p:cNvPicPr>
          <p:nvPr/>
        </p:nvPicPr>
        <p:blipFill>
          <a:blip r:embed="rId2"/>
          <a:stretch>
            <a:fillRect/>
          </a:stretch>
        </p:blipFill>
        <p:spPr>
          <a:xfrm>
            <a:off x="3065637" y="2807397"/>
            <a:ext cx="609600" cy="409574"/>
          </a:xfrm>
          <a:prstGeom prst="rect">
            <a:avLst/>
          </a:prstGeom>
        </p:spPr>
      </p:pic>
      <p:pic>
        <p:nvPicPr>
          <p:cNvPr id="5" name="图片 5" descr="textimage50.jpeg"/>
          <p:cNvPicPr>
            <a:picLocks noChangeAspect="1"/>
          </p:cNvPicPr>
          <p:nvPr/>
        </p:nvPicPr>
        <p:blipFill>
          <a:blip r:embed="rId3"/>
          <a:stretch>
            <a:fillRect/>
          </a:stretch>
        </p:blipFill>
        <p:spPr>
          <a:xfrm>
            <a:off x="3571234" y="4724573"/>
            <a:ext cx="609600" cy="409574"/>
          </a:xfrm>
          <a:prstGeom prst="rect">
            <a:avLst/>
          </a:prstGeom>
        </p:spPr>
      </p:pic>
      <p:sp>
        <p:nvSpPr>
          <p:cNvPr id="7" name="矩形 6"/>
          <p:cNvSpPr/>
          <p:nvPr/>
        </p:nvSpPr>
        <p:spPr>
          <a:xfrm>
            <a:off x="922376" y="988070"/>
            <a:ext cx="167225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deliver a speech</a:t>
            </a:r>
            <a:endParaRPr lang="zh-CN" altLang="en-US" dirty="0"/>
          </a:p>
        </p:txBody>
      </p:sp>
      <p:sp>
        <p:nvSpPr>
          <p:cNvPr id="8" name="矩形 7"/>
          <p:cNvSpPr/>
          <p:nvPr/>
        </p:nvSpPr>
        <p:spPr>
          <a:xfrm>
            <a:off x="2208260" y="1416698"/>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a:t>
            </a:r>
            <a:endParaRPr lang="zh-CN" altLang="en-US" dirty="0"/>
          </a:p>
        </p:txBody>
      </p:sp>
      <p:sp>
        <p:nvSpPr>
          <p:cNvPr id="9" name="矩形 8"/>
          <p:cNvSpPr/>
          <p:nvPr/>
        </p:nvSpPr>
        <p:spPr>
          <a:xfrm>
            <a:off x="8071828" y="2697490"/>
            <a:ext cx="36420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5923036" y="4554878"/>
            <a:ext cx="146065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was delivered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296490"/>
            <a:ext cx="8316000" cy="392684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8-3 (2017江苏,阅读理解C,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)Few want to live without search engines or a quick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(deliver</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考查名词。句意：很少有人想在没有搜索引擎或快递的情况下生活。由设空处前的</a:t>
            </a:r>
            <a:r>
              <a:rPr lang="en-US" altLang="zh-CN" dirty="0" smtClean="0">
                <a:solidFill>
                  <a:srgbClr val="FF0000"/>
                </a:solidFill>
                <a:latin typeface="Times New Roman" panose="02020603050405020304" pitchFamily="18" charset="0"/>
                <a:cs typeface="Times New Roman" panose="02020603050405020304" pitchFamily="18" charset="0"/>
              </a:rPr>
              <a:t>a quick</a:t>
            </a:r>
            <a:r>
              <a:rPr lang="zh-CN" altLang="en-US" dirty="0" smtClean="0">
                <a:solidFill>
                  <a:srgbClr val="FF0000"/>
                </a:solidFill>
                <a:latin typeface="Times New Roman" panose="02020603050405020304" pitchFamily="18" charset="0"/>
                <a:cs typeface="Times New Roman" panose="02020603050405020304" pitchFamily="18" charset="0"/>
              </a:rPr>
              <a:t>和句意可知此处需填名词，故填</a:t>
            </a:r>
            <a:r>
              <a:rPr lang="en-US" altLang="zh-CN" dirty="0" smtClean="0">
                <a:solidFill>
                  <a:srgbClr val="FF0000"/>
                </a:solidFill>
                <a:latin typeface="Times New Roman" panose="02020603050405020304" pitchFamily="18" charset="0"/>
                <a:cs typeface="Times New Roman" panose="02020603050405020304" pitchFamily="18" charset="0"/>
              </a:rPr>
              <a:t>delivery</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kern="0" dirty="0" smtClean="0">
                <a:solidFill>
                  <a:srgbClr val="000000"/>
                </a:solidFill>
                <a:latin typeface="Times New Roman" panose="02020603050405020304" pitchFamily="65" charset="-122"/>
                <a:ea typeface="宋体" panose="02010600030101010101" pitchFamily="2" charset="-122"/>
              </a:rPr>
              <a:t>-4 (</a:t>
            </a:r>
            <a:r>
              <a:rPr lang="zh-CN" altLang="en-US" sz="2100" kern="0" spc="2698"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help students deal with learning problems, we will hold a lecture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(deliver) by a professor from London</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考查过去分词。句意：为了帮助学生们处理学习问题，我们会举办一场由一位来自伦敦的教授发表的演讲。设空处作后置定语修饰</a:t>
            </a:r>
            <a:r>
              <a:rPr lang="en-US" altLang="zh-CN" dirty="0" smtClean="0">
                <a:solidFill>
                  <a:srgbClr val="FF0000"/>
                </a:solidFill>
                <a:latin typeface="Times New Roman" panose="02020603050405020304" pitchFamily="18" charset="0"/>
                <a:cs typeface="Times New Roman" panose="02020603050405020304" pitchFamily="18" charset="0"/>
              </a:rPr>
              <a:t>lecture</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deliver</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lecture</a:t>
            </a:r>
            <a:r>
              <a:rPr lang="zh-CN" altLang="en-US" dirty="0" smtClean="0">
                <a:solidFill>
                  <a:srgbClr val="FF0000"/>
                </a:solidFill>
                <a:latin typeface="Times New Roman" panose="02020603050405020304" pitchFamily="18" charset="0"/>
                <a:cs typeface="Times New Roman" panose="02020603050405020304" pitchFamily="18" charset="0"/>
              </a:rPr>
              <a:t>之间为被动关系，故用过去分词</a:t>
            </a:r>
            <a:r>
              <a:rPr lang="en-US" altLang="zh-CN" dirty="0" smtClean="0">
                <a:solidFill>
                  <a:srgbClr val="FF0000"/>
                </a:solidFill>
                <a:latin typeface="Times New Roman" panose="02020603050405020304" pitchFamily="18" charset="0"/>
                <a:cs typeface="Times New Roman" panose="02020603050405020304" pitchFamily="18" charset="0"/>
              </a:rPr>
              <a:t>delivered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52.jpeg"/>
          <p:cNvPicPr>
            <a:picLocks noChangeAspect="1"/>
          </p:cNvPicPr>
          <p:nvPr/>
        </p:nvPicPr>
        <p:blipFill>
          <a:blip r:embed="rId1"/>
          <a:stretch>
            <a:fillRect/>
          </a:stretch>
        </p:blipFill>
        <p:spPr>
          <a:xfrm>
            <a:off x="855956" y="3081499"/>
            <a:ext cx="609600" cy="409574"/>
          </a:xfrm>
          <a:prstGeom prst="rect">
            <a:avLst/>
          </a:prstGeom>
        </p:spPr>
      </p:pic>
      <p:pic>
        <p:nvPicPr>
          <p:cNvPr id="4" name="图片 6" descr="textimage51.jpeg"/>
          <p:cNvPicPr>
            <a:picLocks noChangeAspect="1"/>
          </p:cNvPicPr>
          <p:nvPr/>
        </p:nvPicPr>
        <p:blipFill>
          <a:blip r:embed="rId1"/>
          <a:stretch>
            <a:fillRect/>
          </a:stretch>
        </p:blipFill>
        <p:spPr>
          <a:xfrm>
            <a:off x="3032760" y="1432560"/>
            <a:ext cx="483870" cy="325120"/>
          </a:xfrm>
          <a:prstGeom prst="rect">
            <a:avLst/>
          </a:prstGeom>
        </p:spPr>
      </p:pic>
      <p:sp>
        <p:nvSpPr>
          <p:cNvPr id="5" name="矩形 4"/>
          <p:cNvSpPr/>
          <p:nvPr/>
        </p:nvSpPr>
        <p:spPr>
          <a:xfrm>
            <a:off x="639740" y="1705440"/>
            <a:ext cx="941283"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delivery</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455022" y="3411870"/>
            <a:ext cx="104387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delivered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834331"/>
            <a:ext cx="8316000" cy="601337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effect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.影响;结果;效果</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Oil price rises will have a knock-on effect on the economy.</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油价上涨会引发经济上的连锁反应。</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law in France banning the use of unhealthily thin fashion models has come into ef-</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fect.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在法国,一项禁止用病态瘦的时装模特的法律已经生效了。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suggestions were adopted and would be brought/put into effect.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这些建议得到了采纳,并将被付诸实施。</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effect, that would kill two birds with one stone.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事实上,那样会有一石二鸟的效果。</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We should take effective measures to prevent similar accidents from happening </a:t>
            </a:r>
            <a:r>
              <a:rPr lang="zh-CN" altLang="en-US" sz="1815" kern="0" dirty="0" smtClean="0">
                <a:solidFill>
                  <a:srgbClr val="000000"/>
                </a:solidFill>
                <a:latin typeface="Times New Roman" panose="02020603050405020304" pitchFamily="65" charset="-122"/>
                <a:ea typeface="宋体" panose="02010600030101010101" pitchFamily="2" charset="-122"/>
              </a:rPr>
              <a:t>again.</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我们应该采取有效措施防止类似事故的再次发生。</a:t>
            </a:r>
            <a:endParaRPr lang="zh-CN" altLang="en-US" sz="2000" dirty="0" smtClean="0"/>
          </a:p>
          <a:p>
            <a:pPr marL="0" indent="0" eaLnBrk="0" latinLnBrk="1" hangingPunct="0">
              <a:lnSpc>
                <a:spcPct val="150000"/>
              </a:lnSpc>
              <a:spcBef>
                <a:spcPts val="140"/>
              </a:spcBef>
              <a:buNone/>
            </a:pPr>
            <a:endParaRPr lang="zh-CN" altLang="en-US" dirty="0"/>
          </a:p>
        </p:txBody>
      </p:sp>
      <p:pic>
        <p:nvPicPr>
          <p:cNvPr id="3" name="图片 3" descr="textimage53.jpeg"/>
          <p:cNvPicPr>
            <a:picLocks noChangeAspect="1"/>
          </p:cNvPicPr>
          <p:nvPr/>
        </p:nvPicPr>
        <p:blipFill>
          <a:blip r:embed="rId1"/>
          <a:stretch>
            <a:fillRect/>
          </a:stretch>
        </p:blipFill>
        <p:spPr>
          <a:xfrm>
            <a:off x="648245" y="1362260"/>
            <a:ext cx="209549" cy="238125"/>
          </a:xfrm>
          <a:prstGeom prst="rect">
            <a:avLst/>
          </a:prstGeom>
        </p:spPr>
      </p:pic>
      <p:grpSp>
        <p:nvGrpSpPr>
          <p:cNvPr id="4" name="组合 3"/>
          <p:cNvGrpSpPr/>
          <p:nvPr/>
        </p:nvGrpSpPr>
        <p:grpSpPr>
          <a:xfrm>
            <a:off x="714031" y="873632"/>
            <a:ext cx="1428760" cy="369332"/>
            <a:chOff x="635500" y="1705757"/>
            <a:chExt cx="1428760" cy="369332"/>
          </a:xfrm>
        </p:grpSpPr>
        <p:sp>
          <p:nvSpPr>
            <p:cNvPr id="5" name="TextBox 4"/>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9 |</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520992"/>
            <a:ext cx="8316000" cy="610997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①come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effect/take effect生效;开始实施</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effect事实上,实际上;在实行中,有效</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③bring/put...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effect 使生效;实行,实施</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④have an effect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有影响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⑤cause and effect因果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.有效的;产生预期结果的;有影响力的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⑦affect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.影响;(疾病)侵袭;深深打动</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9-1 (2020全国新高考Ⅰ,七选五,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)However,the majority of people are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en-US" altLang="zh-CN" sz="1815" u="sng"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a:t>
            </a:r>
            <a:r>
              <a:rPr lang="zh-CN" altLang="en-US" kern="0" dirty="0" smtClean="0">
                <a:solidFill>
                  <a:srgbClr val="000000"/>
                </a:solidFill>
                <a:latin typeface="Times New Roman" panose="02020603050405020304" pitchFamily="65" charset="-122"/>
                <a:ea typeface="宋体" panose="02010600030101010101" pitchFamily="2" charset="-122"/>
              </a:rPr>
              <a:t>effect) speakers because they train to be</a:t>
            </a:r>
            <a:r>
              <a:rPr lang="zh-CN" altLang="en-US" kern="0" dirty="0" smtClean="0">
                <a:solidFill>
                  <a:srgbClr val="000000"/>
                </a:solidFill>
                <a:latin typeface="Times New Roman" panose="02020603050405020304" pitchFamily="65" charset="-122"/>
                <a:ea typeface="宋体" panose="02010600030101010101" pitchFamily="2" charset="-122"/>
              </a:rPr>
              <a:t>.</a:t>
            </a:r>
            <a:endParaRPr lang="en-US" altLang="zh-CN"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考查词性转换。句意：然而，大多数的人是因为他们受过训练才成为有影响力的演说家的。分析句子结构可知，设空处在句中作定语修饰复数名词</a:t>
            </a:r>
            <a:r>
              <a:rPr lang="en-US" altLang="zh-CN" dirty="0" smtClean="0">
                <a:solidFill>
                  <a:srgbClr val="FF0000"/>
                </a:solidFill>
                <a:latin typeface="Times New Roman" panose="02020603050405020304" pitchFamily="18" charset="0"/>
                <a:cs typeface="Times New Roman" panose="02020603050405020304" pitchFamily="18" charset="0"/>
              </a:rPr>
              <a:t>speakers</a:t>
            </a:r>
            <a:r>
              <a:rPr lang="zh-CN" altLang="en-US" dirty="0" smtClean="0">
                <a:solidFill>
                  <a:srgbClr val="FF0000"/>
                </a:solidFill>
                <a:latin typeface="Times New Roman" panose="02020603050405020304" pitchFamily="18" charset="0"/>
                <a:cs typeface="Times New Roman" panose="02020603050405020304" pitchFamily="18" charset="0"/>
              </a:rPr>
              <a:t>，故填形容词</a:t>
            </a:r>
            <a:r>
              <a:rPr lang="en-US" altLang="zh-CN" dirty="0" smtClean="0">
                <a:solidFill>
                  <a:srgbClr val="FF0000"/>
                </a:solidFill>
                <a:latin typeface="Times New Roman" panose="02020603050405020304" pitchFamily="18" charset="0"/>
                <a:cs typeface="Times New Roman" panose="02020603050405020304" pitchFamily="18" charset="0"/>
              </a:rPr>
              <a:t>effective</a:t>
            </a:r>
            <a:r>
              <a:rPr lang="zh-CN" altLang="en-US" dirty="0" smtClean="0">
                <a:solidFill>
                  <a:srgbClr val="FF0000"/>
                </a:solidFill>
                <a:latin typeface="Times New Roman" panose="02020603050405020304" pitchFamily="18" charset="0"/>
                <a:cs typeface="Times New Roman" panose="02020603050405020304" pitchFamily="18" charset="0"/>
              </a:rPr>
              <a:t>，意为“有影响力的”。</a:t>
            </a:r>
            <a:endParaRPr lang="zh-CN" altLang="en-US" dirty="0"/>
          </a:p>
        </p:txBody>
      </p:sp>
      <p:pic>
        <p:nvPicPr>
          <p:cNvPr id="3" name="图片 3" descr="textimage54.jpeg"/>
          <p:cNvPicPr>
            <a:picLocks noChangeAspect="1"/>
          </p:cNvPicPr>
          <p:nvPr/>
        </p:nvPicPr>
        <p:blipFill>
          <a:blip r:embed="rId1"/>
          <a:stretch>
            <a:fillRect/>
          </a:stretch>
        </p:blipFill>
        <p:spPr>
          <a:xfrm>
            <a:off x="576490" y="643873"/>
            <a:ext cx="247650" cy="247649"/>
          </a:xfrm>
          <a:prstGeom prst="rect">
            <a:avLst/>
          </a:prstGeom>
        </p:spPr>
      </p:pic>
      <p:pic>
        <p:nvPicPr>
          <p:cNvPr id="4" name="图片 4" descr="textimage55.jpeg"/>
          <p:cNvPicPr>
            <a:picLocks noChangeAspect="1"/>
          </p:cNvPicPr>
          <p:nvPr/>
        </p:nvPicPr>
        <p:blipFill>
          <a:blip r:embed="rId2"/>
          <a:stretch>
            <a:fillRect/>
          </a:stretch>
        </p:blipFill>
        <p:spPr>
          <a:xfrm>
            <a:off x="3570605" y="4514850"/>
            <a:ext cx="511810" cy="344170"/>
          </a:xfrm>
          <a:prstGeom prst="rect">
            <a:avLst/>
          </a:prstGeom>
        </p:spPr>
      </p:pic>
      <p:sp>
        <p:nvSpPr>
          <p:cNvPr id="5" name="矩形 4"/>
          <p:cNvSpPr/>
          <p:nvPr/>
        </p:nvSpPr>
        <p:spPr>
          <a:xfrm>
            <a:off x="1642408" y="1001380"/>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into</a:t>
            </a:r>
            <a:endParaRPr lang="zh-CN" altLang="en-US" dirty="0"/>
          </a:p>
        </p:txBody>
      </p:sp>
      <p:sp>
        <p:nvSpPr>
          <p:cNvPr id="6" name="矩形 5"/>
          <p:cNvSpPr/>
          <p:nvPr/>
        </p:nvSpPr>
        <p:spPr>
          <a:xfrm>
            <a:off x="1142342" y="1430008"/>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7" name="矩形 6"/>
          <p:cNvSpPr/>
          <p:nvPr/>
        </p:nvSpPr>
        <p:spPr>
          <a:xfrm>
            <a:off x="2142474" y="1858636"/>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into</a:t>
            </a:r>
            <a:endParaRPr lang="zh-CN" altLang="en-US" dirty="0"/>
          </a:p>
        </p:txBody>
      </p:sp>
      <p:sp>
        <p:nvSpPr>
          <p:cNvPr id="8" name="矩形 7"/>
          <p:cNvSpPr/>
          <p:nvPr/>
        </p:nvSpPr>
        <p:spPr>
          <a:xfrm>
            <a:off x="2571102" y="2287264"/>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a:t>
            </a:r>
            <a:endParaRPr lang="zh-CN" altLang="en-US" dirty="0"/>
          </a:p>
        </p:txBody>
      </p:sp>
      <p:sp>
        <p:nvSpPr>
          <p:cNvPr id="9" name="矩形 8"/>
          <p:cNvSpPr/>
          <p:nvPr/>
        </p:nvSpPr>
        <p:spPr>
          <a:xfrm>
            <a:off x="856590" y="3144520"/>
            <a:ext cx="98841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effective</a:t>
            </a:r>
            <a:endParaRPr lang="zh-CN" altLang="en-US" dirty="0"/>
          </a:p>
        </p:txBody>
      </p:sp>
      <p:sp>
        <p:nvSpPr>
          <p:cNvPr id="10" name="矩形 9"/>
          <p:cNvSpPr/>
          <p:nvPr/>
        </p:nvSpPr>
        <p:spPr>
          <a:xfrm>
            <a:off x="7714638" y="4358966"/>
            <a:ext cx="98841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effective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Effect transition="in" filter="fade">
                                      <p:cBhvr>
                                        <p:cTn id="37"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296490"/>
            <a:ext cx="8316000" cy="386644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kern="0" dirty="0" smtClean="0">
                <a:solidFill>
                  <a:srgbClr val="000000"/>
                </a:solidFill>
                <a:latin typeface="Times New Roman" panose="02020603050405020304" pitchFamily="65" charset="-122"/>
                <a:ea typeface="宋体" panose="02010600030101010101" pitchFamily="2" charset="-122"/>
              </a:rPr>
              <a:t>-2 (2019江苏,27,</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)Favorable(有利的) policies are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effect to en-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courage employees' professional development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考查介词。句意：为了鼓励员工的职业发展，一些有利的政策在实行中</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In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effect</a:t>
            </a:r>
            <a:r>
              <a:rPr lang="zh-CN" altLang="en-US" dirty="0" smtClean="0">
                <a:solidFill>
                  <a:srgbClr val="FF0000"/>
                </a:solidFill>
                <a:latin typeface="Times New Roman" panose="02020603050405020304" pitchFamily="18" charset="0"/>
                <a:cs typeface="Times New Roman" panose="02020603050405020304" pitchFamily="18" charset="0"/>
              </a:rPr>
              <a:t>意为“在实行中”</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9-3 (2017课标全国Ⅰ,语法填空改编,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trend has had some unintended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side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(effect) such as overweight and heart disease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考查名词复数。句意：这种趋势已经产生了一些意想不到的副作用，如超重和心脏病。</a:t>
            </a:r>
            <a:r>
              <a:rPr lang="en-US" altLang="zh-CN" dirty="0" smtClean="0">
                <a:solidFill>
                  <a:srgbClr val="FF0000"/>
                </a:solidFill>
                <a:latin typeface="Times New Roman" panose="02020603050405020304" pitchFamily="18" charset="0"/>
                <a:cs typeface="Times New Roman" panose="02020603050405020304" pitchFamily="18" charset="0"/>
              </a:rPr>
              <a:t>side effect</a:t>
            </a:r>
            <a:r>
              <a:rPr lang="zh-CN" altLang="en-US" dirty="0" smtClean="0">
                <a:solidFill>
                  <a:srgbClr val="FF0000"/>
                </a:solidFill>
                <a:latin typeface="Times New Roman" panose="02020603050405020304" pitchFamily="18" charset="0"/>
                <a:cs typeface="Times New Roman" panose="02020603050405020304" pitchFamily="18" charset="0"/>
              </a:rPr>
              <a:t>意为“副作用”，分析句子结构可知，设空处在句中作</a:t>
            </a:r>
            <a:r>
              <a:rPr lang="en-US" altLang="zh-CN" dirty="0" smtClean="0">
                <a:solidFill>
                  <a:srgbClr val="FF0000"/>
                </a:solidFill>
                <a:latin typeface="Times New Roman" panose="02020603050405020304" pitchFamily="18" charset="0"/>
                <a:cs typeface="Times New Roman" panose="02020603050405020304" pitchFamily="18" charset="0"/>
              </a:rPr>
              <a:t>has had</a:t>
            </a:r>
            <a:r>
              <a:rPr lang="zh-CN" altLang="en-US" dirty="0" smtClean="0">
                <a:solidFill>
                  <a:srgbClr val="FF0000"/>
                </a:solidFill>
                <a:latin typeface="Times New Roman" panose="02020603050405020304" pitchFamily="18" charset="0"/>
                <a:cs typeface="Times New Roman" panose="02020603050405020304" pitchFamily="18" charset="0"/>
              </a:rPr>
              <a:t>的宾语，且前面有</a:t>
            </a:r>
            <a:r>
              <a:rPr lang="en-US" altLang="zh-CN" dirty="0" smtClean="0">
                <a:solidFill>
                  <a:srgbClr val="FF0000"/>
                </a:solidFill>
                <a:latin typeface="Times New Roman" panose="02020603050405020304" pitchFamily="18" charset="0"/>
                <a:cs typeface="Times New Roman" panose="02020603050405020304" pitchFamily="18" charset="0"/>
              </a:rPr>
              <a:t>some</a:t>
            </a:r>
            <a:r>
              <a:rPr lang="zh-CN" altLang="en-US" dirty="0" smtClean="0">
                <a:solidFill>
                  <a:srgbClr val="FF0000"/>
                </a:solidFill>
                <a:latin typeface="Times New Roman" panose="02020603050405020304" pitchFamily="18" charset="0"/>
                <a:cs typeface="Times New Roman" panose="02020603050405020304" pitchFamily="18" charset="0"/>
              </a:rPr>
              <a:t>修饰，故填名词复数</a:t>
            </a:r>
            <a:r>
              <a:rPr lang="en-US" altLang="zh-CN" dirty="0" smtClean="0">
                <a:solidFill>
                  <a:srgbClr val="FF0000"/>
                </a:solidFill>
                <a:latin typeface="Times New Roman" panose="02020603050405020304" pitchFamily="18" charset="0"/>
                <a:cs typeface="Times New Roman" panose="02020603050405020304" pitchFamily="18" charset="0"/>
              </a:rPr>
              <a:t>effects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56.jpeg"/>
          <p:cNvPicPr>
            <a:picLocks noChangeAspect="1"/>
          </p:cNvPicPr>
          <p:nvPr/>
        </p:nvPicPr>
        <p:blipFill>
          <a:blip r:embed="rId1"/>
          <a:stretch>
            <a:fillRect/>
          </a:stretch>
        </p:blipFill>
        <p:spPr>
          <a:xfrm>
            <a:off x="2141630" y="1347933"/>
            <a:ext cx="609600" cy="409575"/>
          </a:xfrm>
          <a:prstGeom prst="rect">
            <a:avLst/>
          </a:prstGeom>
        </p:spPr>
      </p:pic>
      <p:pic>
        <p:nvPicPr>
          <p:cNvPr id="4" name="图片 4" descr="textimage57.jpeg"/>
          <p:cNvPicPr>
            <a:picLocks noChangeAspect="1"/>
          </p:cNvPicPr>
          <p:nvPr/>
        </p:nvPicPr>
        <p:blipFill>
          <a:blip r:embed="rId1"/>
          <a:stretch>
            <a:fillRect/>
          </a:stretch>
        </p:blipFill>
        <p:spPr>
          <a:xfrm>
            <a:off x="3889375" y="3117850"/>
            <a:ext cx="527050" cy="354330"/>
          </a:xfrm>
          <a:prstGeom prst="rect">
            <a:avLst/>
          </a:prstGeom>
        </p:spPr>
      </p:pic>
      <p:sp>
        <p:nvSpPr>
          <p:cNvPr id="7" name="矩形 6"/>
          <p:cNvSpPr/>
          <p:nvPr/>
        </p:nvSpPr>
        <p:spPr>
          <a:xfrm>
            <a:off x="6135356" y="1268730"/>
            <a:ext cx="36420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998832" y="3411870"/>
            <a:ext cx="79605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effects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81225"/>
            <a:ext cx="8316000" cy="475234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选</a:t>
            </a:r>
            <a:r>
              <a:rPr lang="zh-CN" altLang="en-US" sz="1815" kern="0" dirty="0" smtClean="0">
                <a:solidFill>
                  <a:srgbClr val="000000"/>
                </a:solidFill>
                <a:latin typeface="Times New Roman" panose="02020603050405020304" pitchFamily="65" charset="-122"/>
                <a:ea typeface="宋体" panose="02010600030101010101" pitchFamily="2" charset="-122"/>
              </a:rPr>
              <a:t>词</a:t>
            </a:r>
            <a:r>
              <a:rPr lang="zh-CN" altLang="en-US" sz="1815" kern="0" dirty="0" smtClean="0">
                <a:solidFill>
                  <a:srgbClr val="000000"/>
                </a:solidFill>
                <a:latin typeface="Times New Roman" panose="02020603050405020304" pitchFamily="65" charset="-122"/>
                <a:ea typeface="宋体" panose="02010600030101010101" pitchFamily="2" charset="-122"/>
              </a:rPr>
              <a:t>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(affect/effect)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9-4 (2020全国新高考Ⅰ,阅读理解D,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test the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of social influ</a:t>
            </a:r>
            <a:endParaRPr lang="zh-CN" altLang="en-US" dirty="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ence on eating habits, the researchers conducted(实施) two experiments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句意：为了测试社会影响对饮食习惯的影响，研究人员实施了两项实验。分析句子结构可知，设空处在句中作</a:t>
            </a:r>
            <a:r>
              <a:rPr lang="en-US" altLang="zh-CN" dirty="0" smtClean="0">
                <a:solidFill>
                  <a:srgbClr val="FF0000"/>
                </a:solidFill>
                <a:latin typeface="Times New Roman" panose="02020603050405020304" pitchFamily="18" charset="0"/>
                <a:cs typeface="Times New Roman" panose="02020603050405020304" pitchFamily="18" charset="0"/>
              </a:rPr>
              <a:t>test</a:t>
            </a:r>
            <a:r>
              <a:rPr lang="zh-CN" altLang="en-US" dirty="0" smtClean="0">
                <a:solidFill>
                  <a:srgbClr val="FF0000"/>
                </a:solidFill>
                <a:latin typeface="Times New Roman" panose="02020603050405020304" pitchFamily="18" charset="0"/>
                <a:cs typeface="Times New Roman" panose="02020603050405020304" pitchFamily="18" charset="0"/>
              </a:rPr>
              <a:t>的宾语，且由空前的</a:t>
            </a:r>
            <a:r>
              <a:rPr lang="en-US" altLang="zh-CN" dirty="0" smtClean="0">
                <a:solidFill>
                  <a:srgbClr val="FF0000"/>
                </a:solidFill>
                <a:latin typeface="Times New Roman" panose="02020603050405020304" pitchFamily="18" charset="0"/>
                <a:cs typeface="Times New Roman" panose="02020603050405020304" pitchFamily="18" charset="0"/>
              </a:rPr>
              <a:t>the</a:t>
            </a:r>
            <a:r>
              <a:rPr lang="zh-CN" altLang="en-US" dirty="0" smtClean="0">
                <a:solidFill>
                  <a:srgbClr val="FF0000"/>
                </a:solidFill>
                <a:latin typeface="Times New Roman" panose="02020603050405020304" pitchFamily="18" charset="0"/>
                <a:cs typeface="Times New Roman" panose="02020603050405020304" pitchFamily="18" charset="0"/>
              </a:rPr>
              <a:t>和空后的</a:t>
            </a:r>
            <a:r>
              <a:rPr lang="en-US" altLang="zh-CN" dirty="0" smtClean="0">
                <a:solidFill>
                  <a:srgbClr val="FF0000"/>
                </a:solidFill>
                <a:latin typeface="Times New Roman" panose="02020603050405020304" pitchFamily="18" charset="0"/>
                <a:cs typeface="Times New Roman" panose="02020603050405020304" pitchFamily="18" charset="0"/>
              </a:rPr>
              <a:t>of</a:t>
            </a:r>
            <a:r>
              <a:rPr lang="zh-CN" altLang="en-US" dirty="0" smtClean="0">
                <a:solidFill>
                  <a:srgbClr val="FF0000"/>
                </a:solidFill>
                <a:latin typeface="Times New Roman" panose="02020603050405020304" pitchFamily="18" charset="0"/>
                <a:cs typeface="Times New Roman" panose="02020603050405020304" pitchFamily="18" charset="0"/>
              </a:rPr>
              <a:t>可知应用名词</a:t>
            </a:r>
            <a:r>
              <a:rPr lang="en-US" altLang="zh-CN" dirty="0" smtClean="0">
                <a:solidFill>
                  <a:srgbClr val="FF0000"/>
                </a:solidFill>
                <a:latin typeface="Times New Roman" panose="02020603050405020304" pitchFamily="18" charset="0"/>
                <a:cs typeface="Times New Roman" panose="02020603050405020304" pitchFamily="18" charset="0"/>
              </a:rPr>
              <a:t>effect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9-5 (2020全国新高考Ⅰ,阅读理解D改编,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researchers hire(雇用) the ac</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tor to see how she would</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participants(</a:t>
            </a:r>
            <a:r>
              <a:rPr lang="zh-CN" altLang="en-US" sz="1815" kern="0" dirty="0" smtClean="0">
                <a:solidFill>
                  <a:srgbClr val="000000"/>
                </a:solidFill>
                <a:latin typeface="Times New Roman" panose="02020603050405020304" pitchFamily="65" charset="-122"/>
                <a:ea typeface="宋体" panose="02010600030101010101" pitchFamily="2" charset="-122"/>
              </a:rPr>
              <a:t>参与者).</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句意：研究者雇用这位演员是为了观察她会如何影响这些参与者。情态动词后面应用动词原形，结合句意可知此处应用动词</a:t>
            </a:r>
            <a:r>
              <a:rPr lang="en-US" altLang="zh-CN" dirty="0" smtClean="0">
                <a:solidFill>
                  <a:srgbClr val="FF0000"/>
                </a:solidFill>
                <a:latin typeface="Times New Roman" panose="02020603050405020304" pitchFamily="18" charset="0"/>
                <a:cs typeface="Times New Roman" panose="02020603050405020304" pitchFamily="18" charset="0"/>
              </a:rPr>
              <a:t>affect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5" name="图片 5" descr="textimage58.jpeg"/>
          <p:cNvPicPr>
            <a:picLocks noChangeAspect="1"/>
          </p:cNvPicPr>
          <p:nvPr/>
        </p:nvPicPr>
        <p:blipFill>
          <a:blip r:embed="rId1"/>
          <a:stretch>
            <a:fillRect/>
          </a:stretch>
        </p:blipFill>
        <p:spPr>
          <a:xfrm>
            <a:off x="3895725" y="2026920"/>
            <a:ext cx="502285" cy="337820"/>
          </a:xfrm>
          <a:prstGeom prst="rect">
            <a:avLst/>
          </a:prstGeom>
        </p:spPr>
      </p:pic>
      <p:pic>
        <p:nvPicPr>
          <p:cNvPr id="6" name="图片 6" descr="textimage59.jpeg"/>
          <p:cNvPicPr>
            <a:picLocks noChangeAspect="1"/>
          </p:cNvPicPr>
          <p:nvPr/>
        </p:nvPicPr>
        <p:blipFill>
          <a:blip r:embed="rId1"/>
          <a:stretch>
            <a:fillRect/>
          </a:stretch>
        </p:blipFill>
        <p:spPr>
          <a:xfrm>
            <a:off x="4356735" y="4174490"/>
            <a:ext cx="548005" cy="368300"/>
          </a:xfrm>
          <a:prstGeom prst="rect">
            <a:avLst/>
          </a:prstGeom>
        </p:spPr>
      </p:pic>
      <p:sp>
        <p:nvSpPr>
          <p:cNvPr id="9" name="矩形 8"/>
          <p:cNvSpPr/>
          <p:nvPr/>
        </p:nvSpPr>
        <p:spPr>
          <a:xfrm>
            <a:off x="5784861" y="1918486"/>
            <a:ext cx="70628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effect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2999413" y="4418816"/>
            <a:ext cx="70628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affect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0109"/>
            <a:ext cx="8316000" cy="516628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as if仿佛,好像</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seemed as if the world were coming to an end!(教材P50)</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仿佛到了世界末日!</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looks as if he is going to cry.他看上去好像快要哭了。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talked about the Great Wall as if he had been there before.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他说起长城来好像他以前去过那里一样。</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①as if可以引导表语从句,还可以引导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②as if从句用陈述语气时从句表示的情况是</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③as if从句用虚拟语气的三种情况:</a:t>
            </a:r>
            <a:endParaRPr lang="zh-CN" altLang="en-US" dirty="0"/>
          </a:p>
        </p:txBody>
      </p:sp>
      <p:pic>
        <p:nvPicPr>
          <p:cNvPr id="3" name="图片 3" descr="textimage60.jpeg"/>
          <p:cNvPicPr>
            <a:picLocks noChangeAspect="1"/>
          </p:cNvPicPr>
          <p:nvPr/>
        </p:nvPicPr>
        <p:blipFill>
          <a:blip r:embed="rId1"/>
          <a:stretch>
            <a:fillRect/>
          </a:stretch>
        </p:blipFill>
        <p:spPr>
          <a:xfrm>
            <a:off x="720000" y="2776059"/>
            <a:ext cx="209549" cy="238124"/>
          </a:xfrm>
          <a:prstGeom prst="rect">
            <a:avLst/>
          </a:prstGeom>
        </p:spPr>
      </p:pic>
      <p:pic>
        <p:nvPicPr>
          <p:cNvPr id="4" name="图片 4" descr="textimage61.jpeg"/>
          <p:cNvPicPr>
            <a:picLocks noChangeAspect="1"/>
          </p:cNvPicPr>
          <p:nvPr/>
        </p:nvPicPr>
        <p:blipFill>
          <a:blip r:embed="rId2"/>
          <a:stretch>
            <a:fillRect/>
          </a:stretch>
        </p:blipFill>
        <p:spPr>
          <a:xfrm>
            <a:off x="720000" y="4520608"/>
            <a:ext cx="247650" cy="247649"/>
          </a:xfrm>
          <a:prstGeom prst="rect">
            <a:avLst/>
          </a:prstGeom>
        </p:spPr>
      </p:pic>
      <p:pic>
        <p:nvPicPr>
          <p:cNvPr id="5" name="图片 5" descr="textimage67.jpeg"/>
          <p:cNvPicPr>
            <a:picLocks noChangeAspect="1"/>
          </p:cNvPicPr>
          <p:nvPr/>
        </p:nvPicPr>
        <p:blipFill>
          <a:blip r:embed="rId3" cstate="print"/>
          <a:stretch>
            <a:fillRect/>
          </a:stretch>
        </p:blipFill>
        <p:spPr>
          <a:xfrm>
            <a:off x="3571868" y="990109"/>
            <a:ext cx="1588817" cy="327719"/>
          </a:xfrm>
          <a:prstGeom prst="rect">
            <a:avLst/>
          </a:prstGeom>
        </p:spPr>
      </p:pic>
      <p:grpSp>
        <p:nvGrpSpPr>
          <p:cNvPr id="6" name="组合 5"/>
          <p:cNvGrpSpPr/>
          <p:nvPr/>
        </p:nvGrpSpPr>
        <p:grpSpPr>
          <a:xfrm>
            <a:off x="714348" y="1478033"/>
            <a:ext cx="1579046" cy="369332"/>
            <a:chOff x="635500" y="1705757"/>
            <a:chExt cx="1579046" cy="369332"/>
          </a:xfrm>
        </p:grpSpPr>
        <p:sp>
          <p:nvSpPr>
            <p:cNvPr id="7" name="TextBox 6"/>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1 |</a:t>
              </a:r>
              <a:endParaRPr lang="zh-CN" altLang="en-US" dirty="0">
                <a:solidFill>
                  <a:schemeClr val="tx2"/>
                </a:solidFill>
                <a:latin typeface="Adobe 黑体 Std R" pitchFamily="34" charset="-122"/>
                <a:ea typeface="Adobe 黑体 Std R" pitchFamily="34" charset="-122"/>
              </a:endParaRPr>
            </a:p>
          </p:txBody>
        </p:sp>
        <p:pic>
          <p:nvPicPr>
            <p:cNvPr id="8" name="Picture 3" descr="C:\Users\dell\Desktop\7865.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矩形 8"/>
          <p:cNvSpPr/>
          <p:nvPr/>
        </p:nvSpPr>
        <p:spPr>
          <a:xfrm>
            <a:off x="4572000" y="4919833"/>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方式状语从句</a:t>
            </a:r>
            <a:endParaRPr lang="zh-CN" altLang="en-US" dirty="0"/>
          </a:p>
        </p:txBody>
      </p:sp>
      <p:sp>
        <p:nvSpPr>
          <p:cNvPr id="10" name="矩形 9"/>
          <p:cNvSpPr/>
          <p:nvPr/>
        </p:nvSpPr>
        <p:spPr>
          <a:xfrm>
            <a:off x="5000628" y="5348461"/>
            <a:ext cx="272382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真实的或极有可能发生的</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168292"/>
            <a:ext cx="8316000" cy="488442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▲表示与现在的事实相反的情况时,从句用</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▲表示与过去的事实相反的情况时,从句用</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▲表示与将来的事实相反的情况时,从句用</a:t>
            </a:r>
            <a:r>
              <a:rPr lang="en-US" altLang="zh-CN" sz="1815" kern="0" dirty="0" smtClean="0">
                <a:solidFill>
                  <a:srgbClr val="000000"/>
                </a:solidFill>
                <a:latin typeface="Times New Roman" panose="02020603050405020304" pitchFamily="65" charset="-122"/>
                <a:ea typeface="宋体" panose="02010600030101010101" pitchFamily="2" charset="-122"/>
              </a:rPr>
              <a:t>“would/could/might+</a:t>
            </a:r>
            <a:r>
              <a:rPr lang="zh-CN" altLang="en-US" sz="1815" kern="0" dirty="0" smtClean="0">
                <a:solidFill>
                  <a:srgbClr val="000000"/>
                </a:solidFill>
                <a:latin typeface="Times New Roman" panose="02020603050405020304" pitchFamily="65" charset="-122"/>
                <a:ea typeface="宋体" panose="02010600030101010101" pitchFamily="2" charset="-122"/>
              </a:rPr>
              <a:t>动词原形</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360" kern="0" spc="9414"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(2020浙江1月,听力,</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)By doing this, we can form a closer relationship with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our customers as if they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 our neighbors or relatives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考查虚拟语气。句意：通过这样做，我们可以与客户建立更紧密的关系，就好像他们是我们的邻居或亲戚一样。结合句意可知，“客户”并不是“我们的邻居或亲戚”，此处</a:t>
            </a:r>
            <a:r>
              <a:rPr lang="en-US" altLang="zh-CN" dirty="0" smtClean="0">
                <a:solidFill>
                  <a:srgbClr val="FF0000"/>
                </a:solidFill>
                <a:latin typeface="Times New Roman" panose="02020603050405020304" pitchFamily="18" charset="0"/>
                <a:cs typeface="Times New Roman" panose="02020603050405020304" pitchFamily="18" charset="0"/>
              </a:rPr>
              <a:t>as if</a:t>
            </a:r>
            <a:r>
              <a:rPr lang="zh-CN" altLang="en-US" dirty="0" smtClean="0">
                <a:solidFill>
                  <a:srgbClr val="FF0000"/>
                </a:solidFill>
                <a:latin typeface="Times New Roman" panose="02020603050405020304" pitchFamily="18" charset="0"/>
                <a:cs typeface="Times New Roman" panose="02020603050405020304" pitchFamily="18" charset="0"/>
              </a:rPr>
              <a:t>引导的从句表示与现在事实相反的情况，故填</a:t>
            </a:r>
            <a:r>
              <a:rPr lang="en-US" altLang="zh-CN" dirty="0" smtClean="0">
                <a:solidFill>
                  <a:srgbClr val="FF0000"/>
                </a:solidFill>
                <a:latin typeface="Times New Roman" panose="02020603050405020304" pitchFamily="18" charset="0"/>
                <a:cs typeface="Times New Roman" panose="02020603050405020304" pitchFamily="18" charset="0"/>
              </a:rPr>
              <a:t>were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endParaRPr lang="zh-CN" altLang="en-US" dirty="0"/>
          </a:p>
        </p:txBody>
      </p:sp>
      <p:pic>
        <p:nvPicPr>
          <p:cNvPr id="3" name="图片 3" descr="textimage62.jpeg"/>
          <p:cNvPicPr>
            <a:picLocks noChangeAspect="1"/>
          </p:cNvPicPr>
          <p:nvPr/>
        </p:nvPicPr>
        <p:blipFill>
          <a:blip r:embed="rId1"/>
          <a:stretch>
            <a:fillRect/>
          </a:stretch>
        </p:blipFill>
        <p:spPr>
          <a:xfrm>
            <a:off x="433070" y="2632075"/>
            <a:ext cx="1186815" cy="400685"/>
          </a:xfrm>
          <a:prstGeom prst="rect">
            <a:avLst/>
          </a:prstGeom>
        </p:spPr>
      </p:pic>
      <p:pic>
        <p:nvPicPr>
          <p:cNvPr id="4" name="图片 4" descr="textimage63.jpeg"/>
          <p:cNvPicPr>
            <a:picLocks noChangeAspect="1"/>
          </p:cNvPicPr>
          <p:nvPr/>
        </p:nvPicPr>
        <p:blipFill>
          <a:blip r:embed="rId2"/>
          <a:stretch>
            <a:fillRect/>
          </a:stretch>
        </p:blipFill>
        <p:spPr>
          <a:xfrm>
            <a:off x="2717630" y="3522419"/>
            <a:ext cx="609600" cy="409574"/>
          </a:xfrm>
          <a:prstGeom prst="rect">
            <a:avLst/>
          </a:prstGeom>
        </p:spPr>
      </p:pic>
      <p:sp>
        <p:nvSpPr>
          <p:cNvPr id="7" name="矩形 6"/>
          <p:cNvSpPr/>
          <p:nvPr/>
        </p:nvSpPr>
        <p:spPr>
          <a:xfrm>
            <a:off x="4874978" y="1207910"/>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一般</a:t>
            </a:r>
            <a:r>
              <a:rPr lang="zh-CN" altLang="en-US" dirty="0" smtClean="0">
                <a:solidFill>
                  <a:srgbClr val="FF0000"/>
                </a:solidFill>
                <a:latin typeface="Times New Roman" panose="02020603050405020304" pitchFamily="18" charset="0"/>
                <a:cs typeface="Times New Roman" panose="02020603050405020304" pitchFamily="18" charset="0"/>
              </a:rPr>
              <a:t>过去时</a:t>
            </a:r>
            <a:endParaRPr lang="zh-CN" altLang="en-US" dirty="0"/>
          </a:p>
        </p:txBody>
      </p:sp>
      <p:sp>
        <p:nvSpPr>
          <p:cNvPr id="8" name="矩形 7"/>
          <p:cNvSpPr/>
          <p:nvPr/>
        </p:nvSpPr>
        <p:spPr>
          <a:xfrm>
            <a:off x="2927658" y="3791503"/>
            <a:ext cx="63350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were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4946416" y="1648680"/>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过去完成时</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175517"/>
            <a:ext cx="8316000" cy="344487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1-2 (</a:t>
            </a:r>
            <a:r>
              <a:rPr lang="zh-CN" altLang="en-US" sz="1810" kern="0" spc="2766" dirty="0" smtClean="0">
                <a:solidFill>
                  <a:srgbClr val="000000"/>
                </a:solidFill>
                <a:latin typeface="Times New Roman" panose="02020603050405020304" pitchFamily="65" charset="-122"/>
                <a:ea typeface="宋体" panose="02010600030101010101" pitchFamily="2" charset="-122"/>
                <a:sym typeface="+mn-ea"/>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)Look at the dark clouds in the sky!It looks as if it </a:t>
            </a:r>
            <a:r>
              <a:rPr lang="zh-CN" altLang="en-US" sz="1810" u="sng"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(be) going </a:t>
            </a:r>
            <a:endParaRPr lang="zh-CN" altLang="en-US" sz="1810" dirty="0"/>
          </a:p>
          <a:p>
            <a:pPr marL="0" indent="0" eaLnBrk="0" latinLnBrk="1" hangingPunct="0">
              <a:lnSpc>
                <a:spcPct val="150000"/>
              </a:lnSpc>
              <a:spcBef>
                <a:spcPts val="0"/>
              </a:spcBef>
              <a:buNone/>
            </a:pP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to rain. Let's hurry up.</a:t>
            </a:r>
            <a:endParaRPr lang="en-US" altLang="zh-CN" sz="1810"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0" b="1" dirty="0" smtClean="0">
                <a:solidFill>
                  <a:srgbClr val="FF0000"/>
                </a:solidFill>
                <a:latin typeface="Times New Roman" panose="02020603050405020304" pitchFamily="18" charset="0"/>
                <a:cs typeface="Times New Roman" panose="02020603050405020304" pitchFamily="18" charset="0"/>
                <a:sym typeface="+mn-ea"/>
              </a:rPr>
              <a:t>解析 </a:t>
            </a:r>
            <a:r>
              <a:rPr lang="zh-CN" altLang="en-US" sz="1810" dirty="0" smtClean="0">
                <a:solidFill>
                  <a:srgbClr val="FF0000"/>
                </a:solidFill>
                <a:latin typeface="Times New Roman" panose="02020603050405020304" pitchFamily="18" charset="0"/>
                <a:cs typeface="Times New Roman" panose="02020603050405020304" pitchFamily="18" charset="0"/>
                <a:sym typeface="+mn-ea"/>
              </a:rPr>
              <a:t>  句意：看看天上的乌云！看起来像是要下雨了。咱们快一点。分析可知，乌云来了，就是要下雨的征兆，此时不用使用虚拟语气，故填</a:t>
            </a:r>
            <a:r>
              <a:rPr lang="en-US" altLang="zh-CN" sz="1810" dirty="0" smtClean="0">
                <a:solidFill>
                  <a:srgbClr val="FF0000"/>
                </a:solidFill>
                <a:latin typeface="Times New Roman" panose="02020603050405020304" pitchFamily="18" charset="0"/>
                <a:cs typeface="Times New Roman" panose="02020603050405020304" pitchFamily="18" charset="0"/>
                <a:sym typeface="+mn-ea"/>
              </a:rPr>
              <a:t>is</a:t>
            </a:r>
            <a:r>
              <a:rPr lang="zh-CN" altLang="en-US" sz="1810" dirty="0" smtClean="0">
                <a:solidFill>
                  <a:srgbClr val="FF0000"/>
                </a:solidFill>
                <a:latin typeface="Times New Roman" panose="02020603050405020304" pitchFamily="18" charset="0"/>
                <a:cs typeface="Times New Roman" panose="02020603050405020304" pitchFamily="18" charset="0"/>
                <a:sym typeface="+mn-ea"/>
              </a:rPr>
              <a:t>。</a:t>
            </a:r>
            <a:endParaRPr lang="zh-CN" altLang="en-US" sz="1810"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kern="0" dirty="0" smtClean="0">
                <a:solidFill>
                  <a:srgbClr val="000000"/>
                </a:solidFill>
                <a:latin typeface="Times New Roman" panose="02020603050405020304" pitchFamily="65" charset="-122"/>
                <a:ea typeface="宋体" panose="02010600030101010101" pitchFamily="2" charset="-122"/>
              </a:rPr>
              <a:t>-3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)Jack wasn't saying anything, but the teacher smiled at him as if he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 something very clever</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a:t>
            </a:r>
            <a:r>
              <a:rPr lang="en-US" altLang="zh-CN" dirty="0" smtClean="0">
                <a:solidFill>
                  <a:srgbClr val="FF0000"/>
                </a:solidFill>
                <a:latin typeface="Times New Roman" panose="02020603050405020304" pitchFamily="18" charset="0"/>
                <a:cs typeface="Times New Roman" panose="02020603050405020304" pitchFamily="18" charset="0"/>
              </a:rPr>
              <a:t>:Jack</a:t>
            </a:r>
            <a:r>
              <a:rPr lang="zh-CN" altLang="en-US" dirty="0" smtClean="0">
                <a:solidFill>
                  <a:srgbClr val="FF0000"/>
                </a:solidFill>
                <a:latin typeface="Times New Roman" panose="02020603050405020304" pitchFamily="18" charset="0"/>
                <a:cs typeface="Times New Roman" panose="02020603050405020304" pitchFamily="18" charset="0"/>
              </a:rPr>
              <a:t>什么也没说</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但老师向他笑了笑</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好像他做了什么明智之举一样。此处</a:t>
            </a:r>
            <a:r>
              <a:rPr lang="en-US" altLang="zh-CN" dirty="0" smtClean="0">
                <a:solidFill>
                  <a:srgbClr val="FF0000"/>
                </a:solidFill>
                <a:latin typeface="Times New Roman" panose="02020603050405020304" pitchFamily="18" charset="0"/>
                <a:cs typeface="Times New Roman" panose="02020603050405020304" pitchFamily="18" charset="0"/>
              </a:rPr>
              <a:t>as if</a:t>
            </a:r>
            <a:r>
              <a:rPr lang="zh-CN" altLang="en-US" dirty="0" smtClean="0">
                <a:solidFill>
                  <a:srgbClr val="FF0000"/>
                </a:solidFill>
                <a:latin typeface="Times New Roman" panose="02020603050405020304" pitchFamily="18" charset="0"/>
                <a:cs typeface="Times New Roman" panose="02020603050405020304" pitchFamily="18" charset="0"/>
              </a:rPr>
              <a:t>引导的从句表示与过去事实相反的情况</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had done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6" name="图片 6" descr="textimage65.jpeg"/>
          <p:cNvPicPr>
            <a:picLocks noChangeAspect="1"/>
          </p:cNvPicPr>
          <p:nvPr/>
        </p:nvPicPr>
        <p:blipFill>
          <a:blip r:embed="rId1"/>
          <a:stretch>
            <a:fillRect/>
          </a:stretch>
        </p:blipFill>
        <p:spPr>
          <a:xfrm>
            <a:off x="956286" y="2951940"/>
            <a:ext cx="609600" cy="409574"/>
          </a:xfrm>
          <a:prstGeom prst="rect">
            <a:avLst/>
          </a:prstGeom>
        </p:spPr>
      </p:pic>
      <p:sp>
        <p:nvSpPr>
          <p:cNvPr id="11" name="矩形 10"/>
          <p:cNvSpPr/>
          <p:nvPr/>
        </p:nvSpPr>
        <p:spPr>
          <a:xfrm>
            <a:off x="648626" y="3237865"/>
            <a:ext cx="10246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had done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3" name="图片 6" descr="textimage65.jpeg"/>
          <p:cNvPicPr>
            <a:picLocks noChangeAspect="1"/>
          </p:cNvPicPr>
          <p:nvPr/>
        </p:nvPicPr>
        <p:blipFill>
          <a:blip r:embed="rId1"/>
          <a:stretch>
            <a:fillRect/>
          </a:stretch>
        </p:blipFill>
        <p:spPr>
          <a:xfrm>
            <a:off x="956310" y="1271270"/>
            <a:ext cx="490855" cy="330200"/>
          </a:xfrm>
          <a:prstGeom prst="rect">
            <a:avLst/>
          </a:prstGeom>
        </p:spPr>
      </p:pic>
      <p:sp>
        <p:nvSpPr>
          <p:cNvPr id="9" name="矩形 8"/>
          <p:cNvSpPr/>
          <p:nvPr/>
        </p:nvSpPr>
        <p:spPr>
          <a:xfrm>
            <a:off x="6411595" y="1079500"/>
            <a:ext cx="410210" cy="506730"/>
          </a:xfrm>
          <a:prstGeom prst="rect">
            <a:avLst/>
          </a:prstGeom>
        </p:spPr>
        <p:txBody>
          <a:bodyPr wrap="square">
            <a:spAutoFit/>
          </a:bodyPr>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795156"/>
            <a:ext cx="8316000" cy="601337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10.metal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11.unify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12.context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13.volcano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14.typhoon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15.hurricane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16.tap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17.pipe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18.whistle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19.kit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.死;死亡→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.死亡;凋谢;消亡→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.死的</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枯萎</a:t>
            </a:r>
            <a:r>
              <a:rPr lang="zh-CN" altLang="en-US" kern="0" dirty="0" smtClean="0">
                <a:solidFill>
                  <a:srgbClr val="000000"/>
                </a:solidFill>
                <a:latin typeface="Times New Roman" panose="02020603050405020304" pitchFamily="65" charset="-122"/>
                <a:ea typeface="宋体" panose="02010600030101010101" pitchFamily="2" charset="-122"/>
              </a:rPr>
              <a:t>的</a:t>
            </a:r>
            <a:endParaRPr lang="zh-CN" altLang="en-US" dirty="0" smtClean="0"/>
          </a:p>
          <a:p>
            <a:pPr marL="0" indent="0" eaLnBrk="0" latinLnBrk="1" hangingPunct="0">
              <a:lnSpc>
                <a:spcPct val="150000"/>
              </a:lnSpc>
              <a:spcBef>
                <a:spcPts val="140"/>
              </a:spcBef>
              <a:buNone/>
            </a:pPr>
            <a:endParaRPr lang="zh-CN" altLang="en-US" dirty="0"/>
          </a:p>
        </p:txBody>
      </p:sp>
      <p:sp>
        <p:nvSpPr>
          <p:cNvPr id="3" name="矩形 2"/>
          <p:cNvSpPr/>
          <p:nvPr/>
        </p:nvSpPr>
        <p:spPr>
          <a:xfrm>
            <a:off x="1856722" y="846916"/>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金属</a:t>
            </a:r>
            <a:endParaRPr lang="zh-CN" altLang="en-US" dirty="0"/>
          </a:p>
        </p:txBody>
      </p:sp>
      <p:sp>
        <p:nvSpPr>
          <p:cNvPr id="4" name="矩形 3"/>
          <p:cNvSpPr/>
          <p:nvPr/>
        </p:nvSpPr>
        <p:spPr>
          <a:xfrm>
            <a:off x="2142474" y="1263402"/>
            <a:ext cx="226215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统一；（使）成一体</a:t>
            </a:r>
            <a:endParaRPr lang="zh-CN" altLang="en-US" dirty="0"/>
          </a:p>
        </p:txBody>
      </p:sp>
      <p:sp>
        <p:nvSpPr>
          <p:cNvPr id="5" name="矩形 4"/>
          <p:cNvSpPr/>
          <p:nvPr/>
        </p:nvSpPr>
        <p:spPr>
          <a:xfrm>
            <a:off x="1785284" y="1704172"/>
            <a:ext cx="226215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上下文；语境；背景</a:t>
            </a:r>
            <a:endParaRPr lang="zh-CN" altLang="en-US" dirty="0"/>
          </a:p>
        </p:txBody>
      </p:sp>
      <p:sp>
        <p:nvSpPr>
          <p:cNvPr id="6" name="矩形 5"/>
          <p:cNvSpPr/>
          <p:nvPr/>
        </p:nvSpPr>
        <p:spPr>
          <a:xfrm>
            <a:off x="2071036" y="2132800"/>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火山</a:t>
            </a:r>
            <a:endParaRPr lang="zh-CN" altLang="en-US" dirty="0"/>
          </a:p>
        </p:txBody>
      </p:sp>
      <p:sp>
        <p:nvSpPr>
          <p:cNvPr id="7" name="矩形 6"/>
          <p:cNvSpPr/>
          <p:nvPr/>
        </p:nvSpPr>
        <p:spPr>
          <a:xfrm>
            <a:off x="2071036" y="2561428"/>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台风</a:t>
            </a:r>
            <a:endParaRPr lang="zh-CN" altLang="en-US" dirty="0"/>
          </a:p>
        </p:txBody>
      </p:sp>
      <p:sp>
        <p:nvSpPr>
          <p:cNvPr id="8" name="矩形 7"/>
          <p:cNvSpPr/>
          <p:nvPr/>
        </p:nvSpPr>
        <p:spPr>
          <a:xfrm>
            <a:off x="1999598" y="2977914"/>
            <a:ext cx="272382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（尤指西大西洋的）飓风</a:t>
            </a:r>
            <a:endParaRPr lang="zh-CN" altLang="en-US" dirty="0"/>
          </a:p>
        </p:txBody>
      </p:sp>
      <p:sp>
        <p:nvSpPr>
          <p:cNvPr id="9" name="矩形 8"/>
          <p:cNvSpPr/>
          <p:nvPr/>
        </p:nvSpPr>
        <p:spPr>
          <a:xfrm>
            <a:off x="1928160" y="3418684"/>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轻叩；轻敲；轻拍</a:t>
            </a:r>
            <a:endParaRPr lang="zh-CN" altLang="en-US" dirty="0"/>
          </a:p>
        </p:txBody>
      </p:sp>
      <p:sp>
        <p:nvSpPr>
          <p:cNvPr id="10" name="矩形 9"/>
          <p:cNvSpPr/>
          <p:nvPr/>
        </p:nvSpPr>
        <p:spPr>
          <a:xfrm>
            <a:off x="4214176" y="3275808"/>
            <a:ext cx="2262158"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水龙头；轻叩；轻敲</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1" name="矩形 10"/>
          <p:cNvSpPr/>
          <p:nvPr/>
        </p:nvSpPr>
        <p:spPr>
          <a:xfrm>
            <a:off x="1518026" y="3835170"/>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管子；管道</a:t>
            </a:r>
            <a:endParaRPr lang="zh-CN" altLang="en-US" dirty="0"/>
          </a:p>
        </p:txBody>
      </p:sp>
      <p:sp>
        <p:nvSpPr>
          <p:cNvPr id="12" name="矩形 11"/>
          <p:cNvSpPr/>
          <p:nvPr/>
        </p:nvSpPr>
        <p:spPr>
          <a:xfrm>
            <a:off x="1785284" y="4263798"/>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吹口哨；发出笛声</a:t>
            </a:r>
            <a:endParaRPr lang="zh-CN" altLang="en-US" dirty="0"/>
          </a:p>
        </p:txBody>
      </p:sp>
      <p:sp>
        <p:nvSpPr>
          <p:cNvPr id="13" name="矩形 12"/>
          <p:cNvSpPr/>
          <p:nvPr/>
        </p:nvSpPr>
        <p:spPr>
          <a:xfrm>
            <a:off x="4142738" y="4196737"/>
            <a:ext cx="877163"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吹口哨</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4" name="矩形 13"/>
          <p:cNvSpPr/>
          <p:nvPr/>
        </p:nvSpPr>
        <p:spPr>
          <a:xfrm>
            <a:off x="5428622" y="4196737"/>
            <a:ext cx="2262158"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哨子（声）；呼啸声</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5" name="矩形 14"/>
          <p:cNvSpPr/>
          <p:nvPr/>
        </p:nvSpPr>
        <p:spPr>
          <a:xfrm>
            <a:off x="1285218" y="4692426"/>
            <a:ext cx="226215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成套工具；成套设备</a:t>
            </a:r>
            <a:endParaRPr lang="zh-CN" altLang="en-US" dirty="0"/>
          </a:p>
        </p:txBody>
      </p:sp>
      <p:sp>
        <p:nvSpPr>
          <p:cNvPr id="16" name="矩形 15"/>
          <p:cNvSpPr/>
          <p:nvPr/>
        </p:nvSpPr>
        <p:spPr>
          <a:xfrm>
            <a:off x="999466" y="5561824"/>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death</a:t>
            </a:r>
            <a:endParaRPr lang="zh-CN" altLang="en-US" dirty="0"/>
          </a:p>
        </p:txBody>
      </p:sp>
      <p:sp>
        <p:nvSpPr>
          <p:cNvPr id="17" name="矩形 16"/>
          <p:cNvSpPr/>
          <p:nvPr/>
        </p:nvSpPr>
        <p:spPr>
          <a:xfrm>
            <a:off x="3499796" y="5561824"/>
            <a:ext cx="46679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die</a:t>
            </a:r>
            <a:endParaRPr lang="zh-CN" altLang="en-US" dirty="0"/>
          </a:p>
        </p:txBody>
      </p:sp>
      <p:sp>
        <p:nvSpPr>
          <p:cNvPr id="18" name="矩形 17"/>
          <p:cNvSpPr/>
          <p:nvPr/>
        </p:nvSpPr>
        <p:spPr>
          <a:xfrm>
            <a:off x="6451013" y="5561824"/>
            <a:ext cx="62068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dead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20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20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20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20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fade">
                                      <p:cBhvr>
                                        <p:cTn id="82"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09470"/>
            <a:ext cx="8316000" cy="520128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be doing sth. when...正在做某事,这时</a:t>
            </a:r>
            <a:r>
              <a:rPr lang="zh-CN" altLang="en-US" sz="1815" kern="0" dirty="0" smtClean="0">
                <a:solidFill>
                  <a:schemeClr val="accent1">
                    <a:lumMod val="75000"/>
                  </a:schemeClr>
                </a:solidFill>
                <a:latin typeface="黑体" panose="02010609060101010101" pitchFamily="65" charset="-122"/>
                <a:ea typeface="宋体" panose="02010600030101010101" pitchFamily="2" charset="-122"/>
              </a:rPr>
              <a:t>……</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was having breakfast with my three children when water started filling my home.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(教材P54)我和我的三个孩子正在吃早餐,这时水开始涌进我的家里。</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was about to watch/was on the point of watching TV when there was a power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failure.他正要看电视,这时突然停电了。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had （just） finished my exam paper when the bell rang.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我刚做完试卷,这时铃声突然响了。</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when用作并列连词常用于下列句型中: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①sb.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 when...某人刚做完某事,这时(突然)</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②sb.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sth. when...某人正要</a:t>
            </a:r>
            <a:r>
              <a:rPr lang="zh-CN" altLang="en-US" sz="1815" kern="0" dirty="0" smtClean="0">
                <a:solidFill>
                  <a:srgbClr val="000000"/>
                </a:solidFill>
                <a:latin typeface="Times New Roman" panose="02020603050405020304" pitchFamily="65" charset="-122"/>
                <a:ea typeface="宋体" panose="02010600030101010101" pitchFamily="2" charset="-122"/>
              </a:rPr>
              <a:t>做</a:t>
            </a:r>
            <a:endParaRPr lang="zh-CN" altLang="en-US" dirty="0"/>
          </a:p>
        </p:txBody>
      </p:sp>
      <p:pic>
        <p:nvPicPr>
          <p:cNvPr id="3" name="图片 3" descr="textimage66.jpeg"/>
          <p:cNvPicPr>
            <a:picLocks noChangeAspect="1"/>
          </p:cNvPicPr>
          <p:nvPr/>
        </p:nvPicPr>
        <p:blipFill>
          <a:blip r:embed="rId1"/>
          <a:stretch>
            <a:fillRect/>
          </a:stretch>
        </p:blipFill>
        <p:spPr>
          <a:xfrm>
            <a:off x="576490" y="2394055"/>
            <a:ext cx="209549" cy="238124"/>
          </a:xfrm>
          <a:prstGeom prst="rect">
            <a:avLst/>
          </a:prstGeom>
        </p:spPr>
      </p:pic>
      <p:pic>
        <p:nvPicPr>
          <p:cNvPr id="4" name="图片 4" descr="textimage67.jpeg"/>
          <p:cNvPicPr>
            <a:picLocks noChangeAspect="1"/>
          </p:cNvPicPr>
          <p:nvPr/>
        </p:nvPicPr>
        <p:blipFill>
          <a:blip r:embed="rId2"/>
          <a:stretch>
            <a:fillRect/>
          </a:stretch>
        </p:blipFill>
        <p:spPr>
          <a:xfrm>
            <a:off x="576490" y="4557932"/>
            <a:ext cx="247650" cy="247649"/>
          </a:xfrm>
          <a:prstGeom prst="rect">
            <a:avLst/>
          </a:prstGeom>
        </p:spPr>
      </p:pic>
      <p:grpSp>
        <p:nvGrpSpPr>
          <p:cNvPr id="5" name="组合 4"/>
          <p:cNvGrpSpPr/>
          <p:nvPr/>
        </p:nvGrpSpPr>
        <p:grpSpPr>
          <a:xfrm>
            <a:off x="634866" y="1048771"/>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2|</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矩形 7"/>
          <p:cNvSpPr/>
          <p:nvPr/>
        </p:nvSpPr>
        <p:spPr>
          <a:xfrm>
            <a:off x="1356656" y="5276072"/>
            <a:ext cx="151195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had(just) done</a:t>
            </a:r>
            <a:endParaRPr lang="zh-CN" altLang="en-US" dirty="0"/>
          </a:p>
        </p:txBody>
      </p:sp>
      <p:sp>
        <p:nvSpPr>
          <p:cNvPr id="9" name="矩形 8"/>
          <p:cNvSpPr/>
          <p:nvPr/>
        </p:nvSpPr>
        <p:spPr>
          <a:xfrm>
            <a:off x="1070904" y="5704700"/>
            <a:ext cx="30508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was/were on the point of doing</a:t>
            </a:r>
            <a:endParaRPr lang="zh-CN" altLang="en-US" dirty="0"/>
          </a:p>
        </p:txBody>
      </p:sp>
      <p:sp>
        <p:nvSpPr>
          <p:cNvPr id="10" name="矩形 9"/>
          <p:cNvSpPr/>
          <p:nvPr/>
        </p:nvSpPr>
        <p:spPr>
          <a:xfrm>
            <a:off x="4357052" y="5704700"/>
            <a:ext cx="215315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was/were about to do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774844"/>
            <a:ext cx="8316000" cy="5992218"/>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某事,这时</a:t>
            </a:r>
            <a:r>
              <a:rPr lang="zh-CN" altLang="en-US" sz="1815" kern="0" dirty="0" smtClean="0">
                <a:solidFill>
                  <a:srgbClr val="000000"/>
                </a:solidFill>
                <a:latin typeface="Times New Roman" panose="02020603050405020304" pitchFamily="65" charset="-122"/>
                <a:ea typeface="宋体" panose="02010600030101010101" pitchFamily="2" charset="-122"/>
              </a:rPr>
              <a:t>(突然)</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③sb.</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 when...某人正在做某事,这时(突然)</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(2019天津,完形填空改编,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was about to pay for my bananas at the gro-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cery one night,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fear seized me. My wallet was gone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考查并列连词。句意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一天晚上，我在食品杂货店正要付账买香蕉，这时突然恐惧袭来。我的钱包不见了。</a:t>
            </a:r>
            <a:r>
              <a:rPr lang="en-US" altLang="zh-CN" dirty="0" smtClean="0">
                <a:solidFill>
                  <a:srgbClr val="FF0000"/>
                </a:solidFill>
                <a:latin typeface="Times New Roman" panose="02020603050405020304" pitchFamily="18" charset="0"/>
                <a:cs typeface="Times New Roman" panose="02020603050405020304" pitchFamily="18" charset="0"/>
              </a:rPr>
              <a:t>sb. was/were about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 when...</a:t>
            </a:r>
            <a:r>
              <a:rPr lang="zh-CN" altLang="en-US" dirty="0" smtClean="0">
                <a:solidFill>
                  <a:srgbClr val="FF0000"/>
                </a:solidFill>
                <a:latin typeface="Times New Roman" panose="02020603050405020304" pitchFamily="18" charset="0"/>
                <a:cs typeface="Times New Roman" panose="02020603050405020304" pitchFamily="18" charset="0"/>
              </a:rPr>
              <a:t>意为“某人正要做某事</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这时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突然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when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(2017天津,8,</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(drive) down to London when I suddenly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found that I was on the wrong road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我正开车去伦敦，这时我突然发现我走错路了</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sb</a:t>
            </a:r>
            <a:r>
              <a:rPr lang="en-US" altLang="zh-CN" dirty="0" smtClean="0">
                <a:solidFill>
                  <a:srgbClr val="FF0000"/>
                </a:solidFill>
                <a:latin typeface="Times New Roman" panose="02020603050405020304" pitchFamily="18" charset="0"/>
                <a:cs typeface="Times New Roman" panose="02020603050405020304" pitchFamily="18" charset="0"/>
              </a:rPr>
              <a:t>. </a:t>
            </a:r>
            <a:r>
              <a:rPr lang="en-US" altLang="zh-CN" dirty="0" smtClean="0">
                <a:solidFill>
                  <a:srgbClr val="FF0000"/>
                </a:solidFill>
                <a:latin typeface="Times New Roman" panose="02020603050405020304" pitchFamily="18" charset="0"/>
                <a:cs typeface="Times New Roman" panose="02020603050405020304" pitchFamily="18" charset="0"/>
              </a:rPr>
              <a:t>was/were </a:t>
            </a:r>
            <a:r>
              <a:rPr lang="en-US" altLang="zh-CN" dirty="0" smtClean="0">
                <a:solidFill>
                  <a:srgbClr val="FF0000"/>
                </a:solidFill>
                <a:latin typeface="Times New Roman" panose="02020603050405020304" pitchFamily="18" charset="0"/>
                <a:cs typeface="Times New Roman" panose="02020603050405020304" pitchFamily="18" charset="0"/>
              </a:rPr>
              <a:t>doing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 when...</a:t>
            </a:r>
            <a:r>
              <a:rPr lang="zh-CN" altLang="en-US" dirty="0" smtClean="0">
                <a:solidFill>
                  <a:srgbClr val="FF0000"/>
                </a:solidFill>
                <a:latin typeface="Times New Roman" panose="02020603050405020304" pitchFamily="18" charset="0"/>
                <a:cs typeface="Times New Roman" panose="02020603050405020304" pitchFamily="18" charset="0"/>
              </a:rPr>
              <a:t>意为“某人正在做某事</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这时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突然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was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driving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68.jpeg"/>
          <p:cNvPicPr>
            <a:picLocks noChangeAspect="1"/>
          </p:cNvPicPr>
          <p:nvPr/>
        </p:nvPicPr>
        <p:blipFill>
          <a:blip r:embed="rId1"/>
          <a:stretch>
            <a:fillRect/>
          </a:stretch>
        </p:blipFill>
        <p:spPr>
          <a:xfrm>
            <a:off x="3437255" y="2165350"/>
            <a:ext cx="553720" cy="372110"/>
          </a:xfrm>
          <a:prstGeom prst="rect">
            <a:avLst/>
          </a:prstGeom>
        </p:spPr>
      </p:pic>
      <p:pic>
        <p:nvPicPr>
          <p:cNvPr id="4" name="图片 4" descr="textimage69.jpeg"/>
          <p:cNvPicPr>
            <a:picLocks noChangeAspect="1"/>
          </p:cNvPicPr>
          <p:nvPr/>
        </p:nvPicPr>
        <p:blipFill>
          <a:blip r:embed="rId1"/>
          <a:stretch>
            <a:fillRect/>
          </a:stretch>
        </p:blipFill>
        <p:spPr>
          <a:xfrm>
            <a:off x="2155190" y="4331970"/>
            <a:ext cx="525145" cy="353060"/>
          </a:xfrm>
          <a:prstGeom prst="rect">
            <a:avLst/>
          </a:prstGeom>
        </p:spPr>
      </p:pic>
      <p:sp>
        <p:nvSpPr>
          <p:cNvPr id="6" name="矩形 5"/>
          <p:cNvSpPr/>
          <p:nvPr/>
        </p:nvSpPr>
        <p:spPr>
          <a:xfrm>
            <a:off x="1213463" y="1183477"/>
            <a:ext cx="164019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was/were doing</a:t>
            </a:r>
            <a:endParaRPr lang="zh-CN" altLang="en-US" dirty="0"/>
          </a:p>
        </p:txBody>
      </p:sp>
      <p:sp>
        <p:nvSpPr>
          <p:cNvPr id="7" name="矩形 6"/>
          <p:cNvSpPr/>
          <p:nvPr/>
        </p:nvSpPr>
        <p:spPr>
          <a:xfrm>
            <a:off x="2142157" y="2461596"/>
            <a:ext cx="684803"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2945563" y="4112435"/>
            <a:ext cx="126829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was driving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20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2000"/>
                                        <p:tgtEl>
                                          <p:spTgt spid="2">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fade">
                                      <p:cBhvr>
                                        <p:cTn id="30" dur="2000"/>
                                        <p:tgtEl>
                                          <p:spTgt spid="2">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animEffect transition="in" filter="fade">
                                      <p:cBhvr>
                                        <p:cTn id="33"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440000"/>
            <a:ext cx="8316000" cy="260161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2-3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我正要放弃</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这时父亲过来鼓</a:t>
            </a:r>
            <a:endParaRPr lang="zh-CN" altLang="en-US" sz="2000" dirty="0" smtClean="0"/>
          </a:p>
          <a:p>
            <a:pPr eaLnBrk="0" latinLnBrk="1" hangingPunct="0">
              <a:lnSpc>
                <a:spcPct val="150000"/>
              </a:lnSpc>
              <a:spcBef>
                <a:spcPts val="20"/>
              </a:spcBef>
            </a:pPr>
            <a:r>
              <a:rPr lang="zh-CN" altLang="en-US" sz="1815" kern="0" dirty="0" smtClean="0">
                <a:solidFill>
                  <a:srgbClr val="000000"/>
                </a:solidFill>
                <a:latin typeface="Times New Roman" panose="02020603050405020304" pitchFamily="65" charset="-122"/>
                <a:ea typeface="宋体" panose="02010600030101010101" pitchFamily="2" charset="-122"/>
              </a:rPr>
              <a:t>励我坚持下去。</a:t>
            </a:r>
            <a:endParaRPr lang="zh-CN" altLang="en-US"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(1)I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 give up when my father came and </a:t>
            </a:r>
            <a:r>
              <a:rPr lang="en-US" altLang="zh-CN" sz="1815" kern="0" dirty="0" smtClean="0">
                <a:solidFill>
                  <a:srgbClr val="000000"/>
                </a:solidFill>
                <a:latin typeface="Times New Roman" panose="02020603050405020304" pitchFamily="65" charset="-122"/>
                <a:ea typeface="宋体" panose="02010600030101010101" pitchFamily="2" charset="-122"/>
              </a:rPr>
              <a:t>encouraged </a:t>
            </a:r>
            <a:r>
              <a:rPr lang="en-US" altLang="zh-CN" sz="1815" kern="0" dirty="0" smtClean="0">
                <a:solidFill>
                  <a:srgbClr val="000000"/>
                </a:solidFill>
                <a:latin typeface="Times New Roman" panose="02020603050405020304" pitchFamily="65" charset="-122"/>
                <a:ea typeface="宋体" panose="02010600030101010101" pitchFamily="2" charset="-122"/>
              </a:rPr>
              <a:t>me to keep going.</a:t>
            </a:r>
            <a:endParaRPr lang="en-US" altLang="zh-CN"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2)I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giving up when </a:t>
            </a:r>
            <a:r>
              <a:rPr lang="zh-CN" altLang="en-US" sz="1815" kern="0" dirty="0" smtClean="0">
                <a:solidFill>
                  <a:srgbClr val="000000"/>
                </a:solidFill>
                <a:latin typeface="Times New Roman" panose="02020603050405020304" pitchFamily="65" charset="-122"/>
                <a:ea typeface="宋体" panose="02010600030101010101" pitchFamily="2" charset="-122"/>
              </a:rPr>
              <a:t>my </a:t>
            </a:r>
            <a:r>
              <a:rPr lang="zh-CN" altLang="en-US" sz="1815" kern="0" dirty="0" smtClean="0">
                <a:solidFill>
                  <a:srgbClr val="000000"/>
                </a:solidFill>
                <a:latin typeface="Times New Roman" panose="02020603050405020304" pitchFamily="65" charset="-122"/>
                <a:ea typeface="宋体" panose="02010600030101010101" pitchFamily="2" charset="-122"/>
              </a:rPr>
              <a:t>father came and encouraged me to keep going.</a:t>
            </a:r>
            <a:endParaRPr lang="zh-CN" altLang="en-US" dirty="0"/>
          </a:p>
        </p:txBody>
      </p:sp>
      <p:pic>
        <p:nvPicPr>
          <p:cNvPr id="3" name="图片 5" descr="textimage70.jpeg"/>
          <p:cNvPicPr>
            <a:picLocks noChangeAspect="1"/>
          </p:cNvPicPr>
          <p:nvPr/>
        </p:nvPicPr>
        <p:blipFill>
          <a:blip r:embed="rId1"/>
          <a:stretch>
            <a:fillRect/>
          </a:stretch>
        </p:blipFill>
        <p:spPr>
          <a:xfrm>
            <a:off x="927711" y="1920071"/>
            <a:ext cx="609600" cy="409574"/>
          </a:xfrm>
          <a:prstGeom prst="rect">
            <a:avLst/>
          </a:prstGeom>
        </p:spPr>
      </p:pic>
      <p:sp>
        <p:nvSpPr>
          <p:cNvPr id="4" name="矩形 3"/>
          <p:cNvSpPr/>
          <p:nvPr/>
        </p:nvSpPr>
        <p:spPr>
          <a:xfrm>
            <a:off x="1070587" y="2777327"/>
            <a:ext cx="135165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was about to</a:t>
            </a:r>
            <a:endParaRPr lang="zh-CN" altLang="en-US" dirty="0"/>
          </a:p>
        </p:txBody>
      </p:sp>
      <p:sp>
        <p:nvSpPr>
          <p:cNvPr id="5" name="矩形 4"/>
          <p:cNvSpPr/>
          <p:nvPr/>
        </p:nvSpPr>
        <p:spPr>
          <a:xfrm>
            <a:off x="1070587" y="3205955"/>
            <a:ext cx="195438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was on the point of</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989792"/>
            <a:ext cx="8316000" cy="511499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限制性</a:t>
            </a:r>
            <a:r>
              <a:rPr lang="zh-CN" altLang="en-US" sz="1815" kern="0" dirty="0" smtClean="0">
                <a:solidFill>
                  <a:srgbClr val="000000"/>
                </a:solidFill>
                <a:latin typeface="Times New Roman" panose="02020603050405020304" pitchFamily="65" charset="-122"/>
                <a:ea typeface="宋体" panose="02010600030101010101" pitchFamily="2" charset="-122"/>
              </a:rPr>
              <a:t>定语从句(1)(that, which, who, whom, whose)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定语从句在主从复合句中修饰名词、代词,充当定语,其位置在其所修饰的词之</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后。定语从句所修饰的词叫先行词。引导定语从句的词叫关系词,包括关系代词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和关系副词。关系词指代前面的先行词,并在从句中充当一定的成分。关系代词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在从句中通常作主语、宾语、表语或定语。常见的关系代词有that、which、</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who、whom和whose。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ignored the details which/that might result in the accident.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他们忽略了可能会导致事故的细节。</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This is the suitcase that/which she is looking for.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这是她正在找的手提箱。</a:t>
            </a:r>
            <a:endParaRPr lang="zh-CN" altLang="en-US" dirty="0"/>
          </a:p>
        </p:txBody>
      </p:sp>
      <p:pic>
        <p:nvPicPr>
          <p:cNvPr id="3" name="图片 4" descr="textimage84.jpeg"/>
          <p:cNvPicPr>
            <a:picLocks noChangeAspect="1"/>
          </p:cNvPicPr>
          <p:nvPr/>
        </p:nvPicPr>
        <p:blipFill>
          <a:blip r:embed="rId1" cstate="print"/>
          <a:stretch>
            <a:fillRect/>
          </a:stretch>
        </p:blipFill>
        <p:spPr>
          <a:xfrm>
            <a:off x="3570917" y="1061230"/>
            <a:ext cx="1571636" cy="324174"/>
          </a:xfrm>
          <a:prstGeom prst="rect">
            <a:avLst/>
          </a:prstGeom>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70404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number of the people who/that come to visit this city each year reaches one mil-</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lion.每年来参观这座城市的人的数量达到一百万。</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Danny was the man who/whom/that we rescued from the ruins.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丹尼是我们从废墟中救出来的那个人。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know the person whose house was totally destroyed in the earthquake. 我认识那个</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人,他的房子在地震中被完全摧毁了。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p:txBody>
      </p:sp>
      <p:graphicFrame>
        <p:nvGraphicFramePr>
          <p:cNvPr id="3" name="表格 2"/>
          <p:cNvGraphicFramePr>
            <a:graphicFrameLocks noGrp="1"/>
          </p:cNvGraphicFramePr>
          <p:nvPr/>
        </p:nvGraphicFramePr>
        <p:xfrm>
          <a:off x="713397" y="3675880"/>
          <a:ext cx="7740000" cy="2631254"/>
        </p:xfrm>
        <a:graphic>
          <a:graphicData uri="http://schemas.openxmlformats.org/drawingml/2006/table">
            <a:tbl>
              <a:tblPr/>
              <a:tblGrid>
                <a:gridCol w="785818"/>
                <a:gridCol w="1571636"/>
                <a:gridCol w="2071702"/>
                <a:gridCol w="3310844"/>
              </a:tblGrid>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关系</a:t>
                      </a:r>
                      <a:endParaRPr lang="zh-CN" altLang="en-US" sz="1800"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代词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先行词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在从句中所作成分</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能否省略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4716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that</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①</a:t>
                      </a:r>
                      <a:r>
                        <a:rPr lang="zh-CN" altLang="en-US" sz="1800" u="sng" kern="0" dirty="0" smtClean="0">
                          <a:solidFill>
                            <a:srgbClr val="000000"/>
                          </a:solidFill>
                          <a:latin typeface="Times New Roman" panose="02020603050405020304" pitchFamily="65" charset="-122"/>
                          <a:ea typeface="宋体" panose="02010600030101010101" pitchFamily="2" charset="-122"/>
                        </a:rPr>
                        <a:t>　　　　    </a:t>
                      </a:r>
                      <a:endParaRPr lang="zh-CN" altLang="en-US" sz="1800" u="sng"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主语、宾语、表语</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作宾语时可以省略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1297324">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which</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②</a:t>
                      </a:r>
                      <a:r>
                        <a:rPr lang="zh-CN" altLang="en-US" sz="1800" u="sng" kern="0" dirty="0" smtClean="0">
                          <a:solidFill>
                            <a:srgbClr val="000000"/>
                          </a:solidFill>
                          <a:latin typeface="Times New Roman" panose="02020603050405020304" pitchFamily="65" charset="-122"/>
                          <a:ea typeface="宋体" panose="02010600030101010101" pitchFamily="2" charset="-122"/>
                        </a:rPr>
                        <a:t>　　　　    </a:t>
                      </a:r>
                      <a:endParaRPr lang="zh-CN" altLang="en-US" sz="1800" u="sng"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主语、宾语、定语</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作宾语时可以省略,</a:t>
                      </a:r>
                      <a:r>
                        <a:rPr lang="zh-CN" altLang="en-US" sz="1800" kern="0" dirty="0" smtClean="0">
                          <a:solidFill>
                            <a:srgbClr val="000000"/>
                          </a:solidFill>
                          <a:latin typeface="Times New Roman" panose="02020603050405020304" pitchFamily="65" charset="-122"/>
                          <a:ea typeface="宋体" panose="02010600030101010101" pitchFamily="2" charset="-122"/>
                        </a:rPr>
                        <a:t>但作</a:t>
                      </a:r>
                      <a:r>
                        <a:rPr lang="zh-CN" altLang="en-US" sz="1800" kern="0" dirty="0" smtClean="0">
                          <a:solidFill>
                            <a:srgbClr val="000000"/>
                          </a:solidFill>
                          <a:latin typeface="Times New Roman" panose="02020603050405020304" pitchFamily="65" charset="-122"/>
                          <a:ea typeface="宋体" panose="02010600030101010101" pitchFamily="2" charset="-122"/>
                        </a:rPr>
                        <a:t>介词的宾语且</a:t>
                      </a:r>
                      <a:r>
                        <a:rPr lang="zh-CN" altLang="en-US" sz="1800" kern="0" dirty="0" smtClean="0">
                          <a:solidFill>
                            <a:srgbClr val="000000"/>
                          </a:solidFill>
                          <a:latin typeface="Times New Roman" panose="02020603050405020304" pitchFamily="65" charset="-122"/>
                          <a:ea typeface="宋体" panose="02010600030101010101" pitchFamily="2" charset="-122"/>
                        </a:rPr>
                        <a:t>介词提到</a:t>
                      </a:r>
                      <a:r>
                        <a:rPr lang="zh-CN" altLang="en-US" sz="1800" kern="0" dirty="0" smtClean="0">
                          <a:solidFill>
                            <a:srgbClr val="000000"/>
                          </a:solidFill>
                          <a:latin typeface="Times New Roman" panose="02020603050405020304" pitchFamily="65" charset="-122"/>
                          <a:ea typeface="宋体" panose="02010600030101010101" pitchFamily="2" charset="-122"/>
                        </a:rPr>
                        <a:t>其前面时,which</a:t>
                      </a:r>
                      <a:r>
                        <a:rPr lang="zh-CN" altLang="en-US" sz="1800" kern="0" dirty="0" smtClean="0">
                          <a:solidFill>
                            <a:srgbClr val="000000"/>
                          </a:solidFill>
                          <a:latin typeface="Times New Roman" panose="02020603050405020304" pitchFamily="65" charset="-122"/>
                          <a:ea typeface="宋体" panose="02010600030101010101" pitchFamily="2" charset="-122"/>
                        </a:rPr>
                        <a:t>不能</a:t>
                      </a:r>
                      <a:r>
                        <a:rPr lang="zh-CN" altLang="en-US" sz="1800" kern="0" dirty="0" smtClean="0">
                          <a:solidFill>
                            <a:srgbClr val="000000"/>
                          </a:solidFill>
                          <a:latin typeface="Times New Roman" panose="02020603050405020304" pitchFamily="65" charset="-122"/>
                          <a:ea typeface="宋体" panose="02010600030101010101" pitchFamily="2" charset="-122"/>
                        </a:rPr>
                        <a:t>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
        <p:nvSpPr>
          <p:cNvPr id="4" name="矩形 3"/>
          <p:cNvSpPr/>
          <p:nvPr/>
        </p:nvSpPr>
        <p:spPr>
          <a:xfrm>
            <a:off x="1927843" y="4633130"/>
            <a:ext cx="71045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人</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物</a:t>
            </a:r>
            <a:endParaRPr lang="zh-CN" altLang="en-US" dirty="0"/>
          </a:p>
        </p:txBody>
      </p:sp>
      <p:sp>
        <p:nvSpPr>
          <p:cNvPr id="5" name="矩形 4"/>
          <p:cNvSpPr/>
          <p:nvPr/>
        </p:nvSpPr>
        <p:spPr>
          <a:xfrm>
            <a:off x="1927843" y="5133196"/>
            <a:ext cx="71045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事</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物</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nvGraphicFramePr>
        <p:xfrm>
          <a:off x="720000" y="1260000"/>
          <a:ext cx="7740000" cy="3797670"/>
        </p:xfrm>
        <a:graphic>
          <a:graphicData uri="http://schemas.openxmlformats.org/drawingml/2006/table">
            <a:tbl>
              <a:tblPr/>
              <a:tblGrid>
                <a:gridCol w="923042"/>
                <a:gridCol w="1785950"/>
                <a:gridCol w="2214578"/>
                <a:gridCol w="2816430"/>
              </a:tblGrid>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关系</a:t>
                      </a:r>
                      <a:endParaRPr lang="zh-CN" altLang="en-US" sz="1800"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代词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先行词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在从句中所作成分</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能否省略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who</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③</a:t>
                      </a:r>
                      <a:r>
                        <a:rPr lang="zh-CN" altLang="en-US" sz="1800" u="sng" kern="0" dirty="0" smtClean="0">
                          <a:solidFill>
                            <a:srgbClr val="000000"/>
                          </a:solidFill>
                          <a:latin typeface="Times New Roman" panose="02020603050405020304" pitchFamily="65" charset="-122"/>
                          <a:ea typeface="宋体" panose="02010600030101010101" pitchFamily="2" charset="-122"/>
                        </a:rPr>
                        <a:t>　　　　    </a:t>
                      </a:r>
                      <a:endParaRPr lang="zh-CN" altLang="en-US" sz="1800" u="sng"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主语、宾语</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作宾语时可以省略,</a:t>
                      </a:r>
                      <a:r>
                        <a:rPr lang="zh-CN" altLang="en-US" sz="1800" kern="0" dirty="0" smtClean="0">
                          <a:solidFill>
                            <a:srgbClr val="000000"/>
                          </a:solidFill>
                          <a:latin typeface="Times New Roman" panose="02020603050405020304" pitchFamily="65" charset="-122"/>
                          <a:ea typeface="宋体" panose="02010600030101010101" pitchFamily="2" charset="-122"/>
                        </a:rPr>
                        <a:t>作主</a:t>
                      </a:r>
                      <a:r>
                        <a:rPr lang="zh-CN" altLang="en-US" sz="1800" kern="0" dirty="0" smtClean="0">
                          <a:solidFill>
                            <a:srgbClr val="000000"/>
                          </a:solidFill>
                          <a:latin typeface="Times New Roman" panose="02020603050405020304" pitchFamily="65" charset="-122"/>
                          <a:ea typeface="宋体" panose="02010600030101010101" pitchFamily="2" charset="-122"/>
                        </a:rPr>
                        <a:t>语时不能省略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whom</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人</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④</a:t>
                      </a:r>
                      <a:r>
                        <a:rPr lang="zh-CN" altLang="en-US" sz="1800" u="sng" kern="0" dirty="0" smtClean="0">
                          <a:solidFill>
                            <a:srgbClr val="000000"/>
                          </a:solidFill>
                          <a:latin typeface="Times New Roman" panose="02020603050405020304" pitchFamily="65" charset="-122"/>
                          <a:ea typeface="宋体" panose="02010600030101010101" pitchFamily="2" charset="-122"/>
                        </a:rPr>
                        <a:t>　　　　    </a:t>
                      </a:r>
                      <a:endParaRPr lang="zh-CN" altLang="en-US" sz="1800" u="sng"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作宾语时可以省略,</a:t>
                      </a:r>
                      <a:r>
                        <a:rPr lang="zh-CN" altLang="en-US" sz="1800" kern="0" dirty="0" smtClean="0">
                          <a:solidFill>
                            <a:srgbClr val="000000"/>
                          </a:solidFill>
                          <a:latin typeface="Times New Roman" panose="02020603050405020304" pitchFamily="65" charset="-122"/>
                          <a:ea typeface="宋体" panose="02010600030101010101" pitchFamily="2" charset="-122"/>
                        </a:rPr>
                        <a:t>但作</a:t>
                      </a:r>
                      <a:r>
                        <a:rPr lang="zh-CN" altLang="en-US" sz="1800" kern="0" dirty="0" smtClean="0">
                          <a:solidFill>
                            <a:srgbClr val="000000"/>
                          </a:solidFill>
                          <a:latin typeface="Times New Roman" panose="02020603050405020304" pitchFamily="65" charset="-122"/>
                          <a:ea typeface="宋体" panose="02010600030101010101" pitchFamily="2" charset="-122"/>
                        </a:rPr>
                        <a:t>介词的宾语且</a:t>
                      </a:r>
                      <a:r>
                        <a:rPr lang="zh-CN" altLang="en-US" sz="1800" kern="0" dirty="0" smtClean="0">
                          <a:solidFill>
                            <a:srgbClr val="000000"/>
                          </a:solidFill>
                          <a:latin typeface="Times New Roman" panose="02020603050405020304" pitchFamily="65" charset="-122"/>
                          <a:ea typeface="宋体" panose="02010600030101010101" pitchFamily="2" charset="-122"/>
                        </a:rPr>
                        <a:t>介词提到</a:t>
                      </a:r>
                      <a:r>
                        <a:rPr lang="zh-CN" altLang="en-US" sz="1800" kern="0" dirty="0" smtClean="0">
                          <a:solidFill>
                            <a:srgbClr val="000000"/>
                          </a:solidFill>
                          <a:latin typeface="Times New Roman" panose="02020603050405020304" pitchFamily="65" charset="-122"/>
                          <a:ea typeface="宋体" panose="02010600030101010101" pitchFamily="2" charset="-122"/>
                        </a:rPr>
                        <a:t>其前面时,whom</a:t>
                      </a:r>
                      <a:r>
                        <a:rPr lang="zh-CN" altLang="en-US" sz="1800" kern="0" dirty="0" smtClean="0">
                          <a:solidFill>
                            <a:srgbClr val="000000"/>
                          </a:solidFill>
                          <a:latin typeface="Times New Roman" panose="02020603050405020304" pitchFamily="65" charset="-122"/>
                          <a:ea typeface="宋体" panose="02010600030101010101" pitchFamily="2" charset="-122"/>
                        </a:rPr>
                        <a:t>不能</a:t>
                      </a:r>
                      <a:r>
                        <a:rPr lang="zh-CN" altLang="en-US" sz="1800" kern="0" dirty="0" smtClean="0">
                          <a:solidFill>
                            <a:srgbClr val="000000"/>
                          </a:solidFill>
                          <a:latin typeface="Times New Roman" panose="02020603050405020304" pitchFamily="65" charset="-122"/>
                          <a:ea typeface="宋体" panose="02010600030101010101" pitchFamily="2" charset="-122"/>
                        </a:rPr>
                        <a:t>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whose</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人/物</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⑤</a:t>
                      </a:r>
                      <a:r>
                        <a:rPr lang="zh-CN" altLang="en-US" sz="1800" u="sng" kern="0" dirty="0" smtClean="0">
                          <a:solidFill>
                            <a:srgbClr val="000000"/>
                          </a:solidFill>
                          <a:latin typeface="Times New Roman" panose="02020603050405020304" pitchFamily="65" charset="-122"/>
                          <a:ea typeface="宋体" panose="02010600030101010101" pitchFamily="2" charset="-122"/>
                        </a:rPr>
                        <a:t>　　　　    </a:t>
                      </a:r>
                      <a:endParaRPr lang="zh-CN" altLang="en-US" sz="1800" u="sng"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不能省略</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
        <p:nvSpPr>
          <p:cNvPr id="3" name="矩形 2"/>
          <p:cNvSpPr/>
          <p:nvPr/>
        </p:nvSpPr>
        <p:spPr>
          <a:xfrm>
            <a:off x="2285984" y="2205823"/>
            <a:ext cx="41549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人</a:t>
            </a:r>
            <a:endParaRPr lang="zh-CN" altLang="en-US" dirty="0"/>
          </a:p>
        </p:txBody>
      </p:sp>
      <p:sp>
        <p:nvSpPr>
          <p:cNvPr id="4" name="矩形 3"/>
          <p:cNvSpPr/>
          <p:nvPr/>
        </p:nvSpPr>
        <p:spPr>
          <a:xfrm>
            <a:off x="3929058" y="313451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宾语</a:t>
            </a:r>
            <a:endParaRPr lang="zh-CN" altLang="en-US" dirty="0"/>
          </a:p>
        </p:txBody>
      </p:sp>
      <p:sp>
        <p:nvSpPr>
          <p:cNvPr id="5" name="矩形 4"/>
          <p:cNvSpPr/>
          <p:nvPr/>
        </p:nvSpPr>
        <p:spPr>
          <a:xfrm>
            <a:off x="3929058" y="440825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定语</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3771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一、宜用that不宜用which的情况</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should hand in all that you have.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你应该把你有的全部东西都交上来。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This is the most interesting story that I have ever read.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这是我读过的最有趣的故事。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first thing that we should do is to work out a plan.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我们应该做的第一件事是制订一个计划。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Which is the bike that you lost?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哪一辆是你丢的自行车?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1.先行词既有人又有物时用that。</a:t>
            </a:r>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93771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2.先行词为 everything、something、nothing、anything、little、few、⑥</a:t>
            </a:r>
            <a:r>
              <a:rPr lang="zh-CN" altLang="en-US" sz="1815" u="sng" kern="0" dirty="0" smtClean="0">
                <a:solidFill>
                  <a:srgbClr val="000000"/>
                </a:solidFill>
                <a:latin typeface="Times New Roman" panose="02020603050405020304" pitchFamily="65" charset="-122"/>
                <a:ea typeface="宋体" panose="02010600030101010101" pitchFamily="2" charset="-122"/>
              </a:rPr>
              <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等</a:t>
            </a:r>
            <a:r>
              <a:rPr lang="zh-CN" altLang="en-US" sz="1815" kern="0" dirty="0" smtClean="0">
                <a:solidFill>
                  <a:srgbClr val="000000"/>
                </a:solidFill>
                <a:latin typeface="Times New Roman" panose="02020603050405020304" pitchFamily="65" charset="-122"/>
                <a:ea typeface="宋体" panose="02010600030101010101" pitchFamily="2" charset="-122"/>
              </a:rPr>
              <a:t>不定代词时或被few、little、much、the only、the very、all、every、any等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修饰时,常用关系代词that来引导定语从句。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3.先行词是序数词或形容词最高级或被⑦</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、⑧</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修饰时,用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关系代词that引导定语从句。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4.当主句是以⑨</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开头的特殊疑问句时用that。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二、宜用who而不宜用that的情况</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Those who were not fit to do the work got fired.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那些不能胜任这项工作的人被解雇了。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先行词是指人的⑩</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时。</a:t>
            </a:r>
            <a:endParaRPr lang="zh-CN" altLang="en-US" dirty="0"/>
          </a:p>
        </p:txBody>
      </p:sp>
      <p:sp>
        <p:nvSpPr>
          <p:cNvPr id="3" name="矩形 2"/>
          <p:cNvSpPr/>
          <p:nvPr/>
        </p:nvSpPr>
        <p:spPr>
          <a:xfrm>
            <a:off x="7786076" y="917720"/>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all</a:t>
            </a:r>
            <a:endParaRPr lang="zh-CN" altLang="en-US" dirty="0"/>
          </a:p>
        </p:txBody>
      </p:sp>
      <p:sp>
        <p:nvSpPr>
          <p:cNvPr id="4" name="矩形 3"/>
          <p:cNvSpPr/>
          <p:nvPr/>
        </p:nvSpPr>
        <p:spPr>
          <a:xfrm>
            <a:off x="4642804" y="2132166"/>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形容词最高级</a:t>
            </a:r>
            <a:endParaRPr lang="zh-CN" altLang="en-US" dirty="0"/>
          </a:p>
        </p:txBody>
      </p:sp>
      <p:sp>
        <p:nvSpPr>
          <p:cNvPr id="5" name="矩形 4"/>
          <p:cNvSpPr/>
          <p:nvPr/>
        </p:nvSpPr>
        <p:spPr>
          <a:xfrm>
            <a:off x="6785944" y="2132166"/>
            <a:ext cx="87716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序数词</a:t>
            </a:r>
            <a:endParaRPr lang="zh-CN" altLang="en-US" dirty="0"/>
          </a:p>
        </p:txBody>
      </p:sp>
      <p:sp>
        <p:nvSpPr>
          <p:cNvPr id="6" name="矩形 5"/>
          <p:cNvSpPr/>
          <p:nvPr/>
        </p:nvSpPr>
        <p:spPr>
          <a:xfrm>
            <a:off x="2285350" y="2989422"/>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which</a:t>
            </a:r>
            <a:endParaRPr lang="zh-CN" altLang="en-US" dirty="0"/>
          </a:p>
        </p:txBody>
      </p:sp>
      <p:sp>
        <p:nvSpPr>
          <p:cNvPr id="7" name="矩形 6"/>
          <p:cNvSpPr/>
          <p:nvPr/>
        </p:nvSpPr>
        <p:spPr>
          <a:xfrm>
            <a:off x="2642540" y="5561190"/>
            <a:ext cx="6719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those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5805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三、定语从句中的主谓一致</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Tommy is the only one of the pupils that has failed the exam.</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汤米是那些学生中唯一考试不及格的人。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is one of those students who sing well.</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她是唱歌唱得好的学生之一。</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关系代词在定语从句中作</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时,从句的谓语动词在人称和数方面应与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前面的</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保持一致。</a:t>
            </a:r>
            <a:endParaRPr lang="zh-CN" altLang="en-US" dirty="0"/>
          </a:p>
          <a:p>
            <a:pPr marL="0" indent="0" eaLnBrk="0" latinLnBrk="1" hangingPunct="0">
              <a:lnSpc>
                <a:spcPct val="150000"/>
              </a:lnSpc>
              <a:spcBef>
                <a:spcPts val="140"/>
              </a:spcBef>
              <a:buNone/>
            </a:pPr>
            <a:r>
              <a:rPr lang="zh-CN" altLang="en-US" sz="2360" kern="0" spc="9414"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71.jpeg"/>
          <p:cNvPicPr>
            <a:picLocks noChangeAspect="1"/>
          </p:cNvPicPr>
          <p:nvPr/>
        </p:nvPicPr>
        <p:blipFill>
          <a:blip r:embed="rId1"/>
          <a:stretch>
            <a:fillRect/>
          </a:stretch>
        </p:blipFill>
        <p:spPr>
          <a:xfrm>
            <a:off x="3254399" y="4563277"/>
            <a:ext cx="257174" cy="257174"/>
          </a:xfrm>
          <a:prstGeom prst="rect">
            <a:avLst/>
          </a:prstGeom>
        </p:spPr>
      </p:pic>
      <p:pic>
        <p:nvPicPr>
          <p:cNvPr id="4" name="图片 4" descr="textimage72.jpeg"/>
          <p:cNvPicPr>
            <a:picLocks noChangeAspect="1"/>
          </p:cNvPicPr>
          <p:nvPr/>
        </p:nvPicPr>
        <p:blipFill>
          <a:blip r:embed="rId2"/>
          <a:stretch>
            <a:fillRect/>
          </a:stretch>
        </p:blipFill>
        <p:spPr>
          <a:xfrm>
            <a:off x="1411200" y="4920467"/>
            <a:ext cx="257174" cy="257175"/>
          </a:xfrm>
          <a:prstGeom prst="rect">
            <a:avLst/>
          </a:prstGeom>
        </p:spPr>
      </p:pic>
      <p:sp>
        <p:nvSpPr>
          <p:cNvPr id="6" name="矩形 5"/>
          <p:cNvSpPr/>
          <p:nvPr/>
        </p:nvSpPr>
        <p:spPr>
          <a:xfrm>
            <a:off x="3714744" y="4341198"/>
            <a:ext cx="646331"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主语</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1785918" y="4777591"/>
            <a:ext cx="877163"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先行词</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61315" y="1180465"/>
            <a:ext cx="8521700" cy="5203825"/>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kern="0" dirty="0" smtClean="0">
                <a:solidFill>
                  <a:srgbClr val="000000"/>
                </a:solidFill>
                <a:latin typeface="Times New Roman" panose="02020603050405020304" pitchFamily="65" charset="-122"/>
                <a:ea typeface="宋体" panose="02010600030101010101" pitchFamily="2" charset="-122"/>
              </a:rPr>
              <a:t>.(2020全国新高考Ⅰ,语法填空,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80,000 objects collected by Sir Hans Sloane,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for example, formed the core collection of the British Museum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opened in 1759</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句意：例如，</a:t>
            </a:r>
            <a:r>
              <a:rPr lang="en-US" altLang="zh-CN" dirty="0" smtClean="0">
                <a:solidFill>
                  <a:srgbClr val="FF0000"/>
                </a:solidFill>
                <a:latin typeface="Times New Roman" panose="02020603050405020304" pitchFamily="18" charset="0"/>
                <a:cs typeface="Times New Roman" panose="02020603050405020304" pitchFamily="18" charset="0"/>
              </a:rPr>
              <a:t>Hans Sloane</a:t>
            </a:r>
            <a:r>
              <a:rPr lang="zh-CN" altLang="en-US" dirty="0" smtClean="0">
                <a:solidFill>
                  <a:srgbClr val="FF0000"/>
                </a:solidFill>
                <a:latin typeface="Times New Roman" panose="02020603050405020304" pitchFamily="18" charset="0"/>
                <a:cs typeface="Times New Roman" panose="02020603050405020304" pitchFamily="18" charset="0"/>
              </a:rPr>
              <a:t>爵士收藏的</a:t>
            </a:r>
            <a:r>
              <a:rPr lang="en-US" altLang="zh-CN" dirty="0" smtClean="0">
                <a:solidFill>
                  <a:srgbClr val="FF0000"/>
                </a:solidFill>
                <a:latin typeface="Times New Roman" panose="02020603050405020304" pitchFamily="18" charset="0"/>
                <a:cs typeface="Times New Roman" panose="02020603050405020304" pitchFamily="18" charset="0"/>
              </a:rPr>
              <a:t>8</a:t>
            </a:r>
            <a:r>
              <a:rPr lang="zh-CN" altLang="en-US" dirty="0" smtClean="0">
                <a:solidFill>
                  <a:srgbClr val="FF0000"/>
                </a:solidFill>
                <a:latin typeface="Times New Roman" panose="02020603050405020304" pitchFamily="18" charset="0"/>
                <a:cs typeface="Times New Roman" panose="02020603050405020304" pitchFamily="18" charset="0"/>
              </a:rPr>
              <a:t>万件藏品构成了</a:t>
            </a:r>
            <a:r>
              <a:rPr lang="en-US" altLang="zh-CN" dirty="0" smtClean="0">
                <a:solidFill>
                  <a:srgbClr val="FF0000"/>
                </a:solidFill>
                <a:latin typeface="Times New Roman" panose="02020603050405020304" pitchFamily="18" charset="0"/>
                <a:cs typeface="Times New Roman" panose="02020603050405020304" pitchFamily="18" charset="0"/>
              </a:rPr>
              <a:t>1759</a:t>
            </a:r>
            <a:r>
              <a:rPr lang="zh-CN" altLang="en-US" dirty="0" smtClean="0">
                <a:solidFill>
                  <a:srgbClr val="FF0000"/>
                </a:solidFill>
                <a:latin typeface="Times New Roman" panose="02020603050405020304" pitchFamily="18" charset="0"/>
                <a:cs typeface="Times New Roman" panose="02020603050405020304" pitchFamily="18" charset="0"/>
              </a:rPr>
              <a:t>年开放的大英博物馆的核心藏品。分析句子结构可知，设空处引导定语从句，修饰先行词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the British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Museum</a:t>
            </a:r>
            <a:r>
              <a:rPr lang="zh-CN" altLang="en-US" dirty="0" smtClean="0">
                <a:solidFill>
                  <a:srgbClr val="FF0000"/>
                </a:solidFill>
                <a:latin typeface="Times New Roman" panose="02020603050405020304" pitchFamily="18" charset="0"/>
                <a:cs typeface="Times New Roman" panose="02020603050405020304" pitchFamily="18" charset="0"/>
              </a:rPr>
              <a:t>，且关系词在从句中作主语，故填关系代词</a:t>
            </a: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或</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2.(2020全国新高考Ⅰ,阅读理解D,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)And contrary to existing research that says you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should avoid eating with heavier people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order large portions(份),it's the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beanpoles(瘦高个子) with big appetites(食欲) you really need to avoid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句意：和说你应该避免和点得多的更重的人一起吃饭的现有研究相反，你真正需要避免的是那些大胃口的瘦高个子。分析句子结构可知，设空处引导定语</a:t>
            </a:r>
            <a:r>
              <a:rPr lang="zh-CN" altLang="en-US" dirty="0" smtClean="0">
                <a:solidFill>
                  <a:srgbClr val="FF0000"/>
                </a:solidFill>
                <a:latin typeface="Times New Roman" panose="02020603050405020304" pitchFamily="18" charset="0"/>
                <a:cs typeface="Times New Roman" panose="02020603050405020304" pitchFamily="18" charset="0"/>
              </a:rPr>
              <a:t>从句</a:t>
            </a:r>
            <a:r>
              <a:rPr lang="zh-CN" altLang="en-US" dirty="0" smtClean="0">
                <a:solidFill>
                  <a:srgbClr val="FF0000"/>
                </a:solidFill>
                <a:latin typeface="Times New Roman" panose="02020603050405020304" pitchFamily="18" charset="0"/>
                <a:cs typeface="Times New Roman" panose="02020603050405020304" pitchFamily="18" charset="0"/>
              </a:rPr>
              <a:t>，修饰先行词</a:t>
            </a:r>
            <a:r>
              <a:rPr lang="en-US" altLang="zh-CN" dirty="0" smtClean="0">
                <a:solidFill>
                  <a:srgbClr val="FF0000"/>
                </a:solidFill>
                <a:latin typeface="Times New Roman" panose="02020603050405020304" pitchFamily="18" charset="0"/>
                <a:cs typeface="Times New Roman" panose="02020603050405020304" pitchFamily="18" charset="0"/>
              </a:rPr>
              <a:t>heavier people</a:t>
            </a:r>
            <a:r>
              <a:rPr lang="zh-CN" altLang="en-US" dirty="0" smtClean="0">
                <a:solidFill>
                  <a:srgbClr val="FF0000"/>
                </a:solidFill>
                <a:latin typeface="Times New Roman" panose="02020603050405020304" pitchFamily="18" charset="0"/>
                <a:cs typeface="Times New Roman" panose="02020603050405020304" pitchFamily="18" charset="0"/>
              </a:rPr>
              <a:t>，且关系词在从句中作主语，故填关系代词</a:t>
            </a:r>
            <a:r>
              <a:rPr lang="en-US" altLang="zh-CN" dirty="0" smtClean="0">
                <a:solidFill>
                  <a:srgbClr val="FF0000"/>
                </a:solidFill>
                <a:latin typeface="Times New Roman" panose="02020603050405020304" pitchFamily="18" charset="0"/>
                <a:cs typeface="Times New Roman" panose="02020603050405020304" pitchFamily="18" charset="0"/>
              </a:rPr>
              <a:t>who</a:t>
            </a:r>
            <a:r>
              <a:rPr lang="zh-CN" altLang="en-US" dirty="0" smtClean="0">
                <a:solidFill>
                  <a:srgbClr val="FF0000"/>
                </a:solidFill>
                <a:latin typeface="Times New Roman" panose="02020603050405020304" pitchFamily="18" charset="0"/>
                <a:cs typeface="Times New Roman" panose="02020603050405020304" pitchFamily="18" charset="0"/>
              </a:rPr>
              <a:t>或</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pic>
        <p:nvPicPr>
          <p:cNvPr id="3" name="图片 3" descr="textimage74.jpeg"/>
          <p:cNvPicPr>
            <a:picLocks noChangeAspect="1"/>
          </p:cNvPicPr>
          <p:nvPr/>
        </p:nvPicPr>
        <p:blipFill>
          <a:blip r:embed="rId1"/>
          <a:stretch>
            <a:fillRect/>
          </a:stretch>
        </p:blipFill>
        <p:spPr>
          <a:xfrm>
            <a:off x="3347085" y="1675130"/>
            <a:ext cx="548005" cy="368300"/>
          </a:xfrm>
          <a:prstGeom prst="rect">
            <a:avLst/>
          </a:prstGeom>
        </p:spPr>
      </p:pic>
      <p:pic>
        <p:nvPicPr>
          <p:cNvPr id="4" name="图片 4" descr="textimage75.jpeg"/>
          <p:cNvPicPr>
            <a:picLocks noChangeAspect="1"/>
          </p:cNvPicPr>
          <p:nvPr/>
        </p:nvPicPr>
        <p:blipFill>
          <a:blip r:embed="rId1"/>
          <a:stretch>
            <a:fillRect/>
          </a:stretch>
        </p:blipFill>
        <p:spPr>
          <a:xfrm>
            <a:off x="3498211" y="3794294"/>
            <a:ext cx="609599" cy="409574"/>
          </a:xfrm>
          <a:prstGeom prst="rect">
            <a:avLst/>
          </a:prstGeom>
        </p:spPr>
      </p:pic>
      <p:pic>
        <p:nvPicPr>
          <p:cNvPr id="8" name="图片 5" descr="textimage73.jpeg"/>
          <p:cNvPicPr>
            <a:picLocks noChangeAspect="1"/>
          </p:cNvPicPr>
          <p:nvPr/>
        </p:nvPicPr>
        <p:blipFill>
          <a:blip r:embed="rId2"/>
          <a:stretch>
            <a:fillRect/>
          </a:stretch>
        </p:blipFill>
        <p:spPr>
          <a:xfrm>
            <a:off x="355573" y="776746"/>
            <a:ext cx="1137356" cy="383948"/>
          </a:xfrm>
          <a:prstGeom prst="rect">
            <a:avLst/>
          </a:prstGeom>
        </p:spPr>
      </p:pic>
      <p:sp>
        <p:nvSpPr>
          <p:cNvPr id="9" name="矩形 8"/>
          <p:cNvSpPr/>
          <p:nvPr/>
        </p:nvSpPr>
        <p:spPr>
          <a:xfrm>
            <a:off x="6210319" y="2161460"/>
            <a:ext cx="11592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which/that</a:t>
            </a:r>
            <a:endParaRPr lang="zh-CN" altLang="en-US" dirty="0"/>
          </a:p>
        </p:txBody>
      </p:sp>
      <p:sp>
        <p:nvSpPr>
          <p:cNvPr id="10" name="矩形 9"/>
          <p:cNvSpPr/>
          <p:nvPr/>
        </p:nvSpPr>
        <p:spPr>
          <a:xfrm>
            <a:off x="4139568" y="4302698"/>
            <a:ext cx="9925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who/that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2000"/>
                                        <p:tgtEl>
                                          <p:spTgt spid="2">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009470"/>
            <a:ext cx="8316000" cy="469622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.震惊;令人震惊的事;休克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.(使)震惊→</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.令人震惊</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.感到震惊的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.呼吸→</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.呼吸</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.复活;(使)苏醒→</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.振兴;复苏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.智慧;才智→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.明智的;聪明的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.遭受;蒙受</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.(因疾病、痛苦、悲伤等)受苦→</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.苦难;</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痛苦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.(火山)爆发;(岩浆、烟等)喷出→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.爆发;喷发</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.生存;存活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.幸存;艰难度过→</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.生存,幸存;残存物→</a:t>
            </a:r>
            <a:br>
              <a:rPr dirty="0"/>
            </a:b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.幸存者;生还者</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.电力供应;能量;力量;控制力→</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.力量大的;</a:t>
            </a:r>
            <a:r>
              <a:rPr lang="zh-CN" altLang="en-US" sz="1815" kern="0" dirty="0" smtClean="0">
                <a:solidFill>
                  <a:srgbClr val="000000"/>
                </a:solidFill>
                <a:latin typeface="Times New Roman" panose="02020603050405020304" pitchFamily="65" charset="-122"/>
                <a:ea typeface="宋体" panose="02010600030101010101" pitchFamily="2" charset="-122"/>
              </a:rPr>
              <a:t>强有力</a:t>
            </a:r>
            <a:r>
              <a:rPr lang="zh-CN" altLang="en-US" kern="0" dirty="0" smtClean="0">
                <a:solidFill>
                  <a:srgbClr val="000000"/>
                </a:solidFill>
                <a:latin typeface="Times New Roman" panose="02020603050405020304" pitchFamily="65" charset="-122"/>
                <a:ea typeface="宋体" panose="02010600030101010101" pitchFamily="2" charset="-122"/>
              </a:rPr>
              <a:t>的</a:t>
            </a:r>
            <a:endParaRPr lang="en-US" altLang="zh-CN" kern="0" dirty="0" smtClean="0">
              <a:solidFill>
                <a:srgbClr val="000000"/>
              </a:solidFill>
              <a:latin typeface="Times New Roman" panose="02020603050405020304" pitchFamily="65" charset="-122"/>
              <a:ea typeface="宋体" panose="02010600030101010101" pitchFamily="2" charset="-122"/>
            </a:endParaRPr>
          </a:p>
        </p:txBody>
      </p:sp>
      <p:sp>
        <p:nvSpPr>
          <p:cNvPr id="3" name="矩形 2"/>
          <p:cNvSpPr/>
          <p:nvPr/>
        </p:nvSpPr>
        <p:spPr>
          <a:xfrm>
            <a:off x="855956" y="1061230"/>
            <a:ext cx="72327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shock</a:t>
            </a:r>
            <a:endParaRPr lang="zh-CN" altLang="en-US" dirty="0"/>
          </a:p>
        </p:txBody>
      </p:sp>
      <p:sp>
        <p:nvSpPr>
          <p:cNvPr id="4" name="矩形 3"/>
          <p:cNvSpPr/>
          <p:nvPr/>
        </p:nvSpPr>
        <p:spPr>
          <a:xfrm>
            <a:off x="5856616" y="1061230"/>
            <a:ext cx="10182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shocking</a:t>
            </a:r>
            <a:endParaRPr lang="zh-CN" altLang="en-US" dirty="0"/>
          </a:p>
        </p:txBody>
      </p:sp>
      <p:sp>
        <p:nvSpPr>
          <p:cNvPr id="5" name="矩形 4"/>
          <p:cNvSpPr/>
          <p:nvPr/>
        </p:nvSpPr>
        <p:spPr>
          <a:xfrm>
            <a:off x="998832" y="1489858"/>
            <a:ext cx="94128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shocked</a:t>
            </a:r>
            <a:endParaRPr lang="zh-CN" altLang="en-US" dirty="0"/>
          </a:p>
        </p:txBody>
      </p:sp>
      <p:sp>
        <p:nvSpPr>
          <p:cNvPr id="6" name="矩形 5"/>
          <p:cNvSpPr/>
          <p:nvPr/>
        </p:nvSpPr>
        <p:spPr>
          <a:xfrm>
            <a:off x="713080" y="1918486"/>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breathe</a:t>
            </a:r>
            <a:endParaRPr lang="zh-CN" altLang="en-US" dirty="0"/>
          </a:p>
        </p:txBody>
      </p:sp>
      <p:sp>
        <p:nvSpPr>
          <p:cNvPr id="7" name="矩形 6"/>
          <p:cNvSpPr/>
          <p:nvPr/>
        </p:nvSpPr>
        <p:spPr>
          <a:xfrm>
            <a:off x="3356286" y="1918486"/>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breath</a:t>
            </a:r>
            <a:endParaRPr lang="zh-CN" altLang="en-US" dirty="0"/>
          </a:p>
        </p:txBody>
      </p:sp>
      <p:sp>
        <p:nvSpPr>
          <p:cNvPr id="8" name="矩形 7"/>
          <p:cNvSpPr/>
          <p:nvPr/>
        </p:nvSpPr>
        <p:spPr>
          <a:xfrm>
            <a:off x="784518" y="2347114"/>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revive</a:t>
            </a:r>
            <a:endParaRPr lang="zh-CN" altLang="en-US" dirty="0"/>
          </a:p>
        </p:txBody>
      </p:sp>
      <p:sp>
        <p:nvSpPr>
          <p:cNvPr id="9" name="矩形 8"/>
          <p:cNvSpPr/>
          <p:nvPr/>
        </p:nvSpPr>
        <p:spPr>
          <a:xfrm>
            <a:off x="4213542" y="2347114"/>
            <a:ext cx="8258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revival</a:t>
            </a:r>
            <a:endParaRPr lang="zh-CN" altLang="en-US" dirty="0"/>
          </a:p>
        </p:txBody>
      </p:sp>
      <p:sp>
        <p:nvSpPr>
          <p:cNvPr id="10" name="矩形 9"/>
          <p:cNvSpPr/>
          <p:nvPr/>
        </p:nvSpPr>
        <p:spPr>
          <a:xfrm>
            <a:off x="713080" y="2775742"/>
            <a:ext cx="9156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wisdom</a:t>
            </a:r>
            <a:endParaRPr lang="zh-CN" altLang="en-US" dirty="0"/>
          </a:p>
        </p:txBody>
      </p:sp>
      <p:sp>
        <p:nvSpPr>
          <p:cNvPr id="11" name="矩形 10"/>
          <p:cNvSpPr/>
          <p:nvPr/>
        </p:nvSpPr>
        <p:spPr>
          <a:xfrm>
            <a:off x="3427724" y="2775742"/>
            <a:ext cx="60785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wise</a:t>
            </a:r>
            <a:endParaRPr lang="zh-CN" altLang="en-US" dirty="0"/>
          </a:p>
        </p:txBody>
      </p:sp>
      <p:sp>
        <p:nvSpPr>
          <p:cNvPr id="12" name="矩形 11"/>
          <p:cNvSpPr/>
          <p:nvPr/>
        </p:nvSpPr>
        <p:spPr>
          <a:xfrm>
            <a:off x="784518" y="3204370"/>
            <a:ext cx="71910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suffer</a:t>
            </a:r>
            <a:endParaRPr lang="zh-CN" altLang="en-US" dirty="0"/>
          </a:p>
        </p:txBody>
      </p:sp>
      <p:sp>
        <p:nvSpPr>
          <p:cNvPr id="13" name="矩形 12"/>
          <p:cNvSpPr/>
          <p:nvPr/>
        </p:nvSpPr>
        <p:spPr>
          <a:xfrm>
            <a:off x="6485630" y="3192228"/>
            <a:ext cx="10140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suffering</a:t>
            </a:r>
            <a:endParaRPr lang="zh-CN" altLang="en-US" dirty="0"/>
          </a:p>
        </p:txBody>
      </p:sp>
      <p:sp>
        <p:nvSpPr>
          <p:cNvPr id="14" name="矩形 13"/>
          <p:cNvSpPr/>
          <p:nvPr/>
        </p:nvSpPr>
        <p:spPr>
          <a:xfrm>
            <a:off x="855956" y="4061626"/>
            <a:ext cx="65915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erupt</a:t>
            </a:r>
            <a:endParaRPr lang="zh-CN" altLang="en-US" dirty="0"/>
          </a:p>
        </p:txBody>
      </p:sp>
      <p:sp>
        <p:nvSpPr>
          <p:cNvPr id="15" name="矩形 14"/>
          <p:cNvSpPr/>
          <p:nvPr/>
        </p:nvSpPr>
        <p:spPr>
          <a:xfrm>
            <a:off x="5713740" y="4061626"/>
            <a:ext cx="9541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eruption</a:t>
            </a:r>
            <a:endParaRPr lang="zh-CN" altLang="en-US" dirty="0"/>
          </a:p>
        </p:txBody>
      </p:sp>
      <p:sp>
        <p:nvSpPr>
          <p:cNvPr id="16" name="矩形 15"/>
          <p:cNvSpPr/>
          <p:nvPr/>
        </p:nvSpPr>
        <p:spPr>
          <a:xfrm>
            <a:off x="777435" y="4490254"/>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survive</a:t>
            </a:r>
            <a:endParaRPr lang="zh-CN" altLang="en-US" dirty="0"/>
          </a:p>
        </p:txBody>
      </p:sp>
      <p:sp>
        <p:nvSpPr>
          <p:cNvPr id="17" name="矩形 16"/>
          <p:cNvSpPr/>
          <p:nvPr/>
        </p:nvSpPr>
        <p:spPr>
          <a:xfrm>
            <a:off x="5070798" y="4490254"/>
            <a:ext cx="92845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survival</a:t>
            </a:r>
            <a:endParaRPr lang="zh-CN" altLang="en-US" dirty="0"/>
          </a:p>
        </p:txBody>
      </p:sp>
      <p:sp>
        <p:nvSpPr>
          <p:cNvPr id="18" name="矩形 17"/>
          <p:cNvSpPr/>
          <p:nvPr/>
        </p:nvSpPr>
        <p:spPr>
          <a:xfrm>
            <a:off x="570204" y="4918882"/>
            <a:ext cx="9541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survivor</a:t>
            </a:r>
            <a:endParaRPr lang="zh-CN" altLang="en-US" dirty="0"/>
          </a:p>
        </p:txBody>
      </p:sp>
      <p:sp>
        <p:nvSpPr>
          <p:cNvPr id="19" name="矩形 18"/>
          <p:cNvSpPr/>
          <p:nvPr/>
        </p:nvSpPr>
        <p:spPr>
          <a:xfrm>
            <a:off x="784518" y="5347510"/>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power</a:t>
            </a:r>
            <a:endParaRPr lang="zh-CN" altLang="en-US" dirty="0"/>
          </a:p>
        </p:txBody>
      </p:sp>
      <p:sp>
        <p:nvSpPr>
          <p:cNvPr id="20" name="矩形 19"/>
          <p:cNvSpPr/>
          <p:nvPr/>
        </p:nvSpPr>
        <p:spPr>
          <a:xfrm>
            <a:off x="4999360" y="5276072"/>
            <a:ext cx="10182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powerful</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20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20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20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20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fade">
                                      <p:cBhvr>
                                        <p:cTn id="82" dur="2000"/>
                                        <p:tgtEl>
                                          <p:spTgt spid="1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2000"/>
                                        <p:tgtEl>
                                          <p:spTgt spid="1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108934"/>
            <a:ext cx="8424000" cy="434606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Times New Roman" panose="02020603050405020304" pitchFamily="65" charset="-122"/>
                <a:ea typeface="宋体" panose="02010600030101010101" pitchFamily="2" charset="-122"/>
              </a:rPr>
              <a:t>.(2020全国Ⅲ,语法填空,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ancient China lived an artist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paint-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ings were almost lifelike(逼真的,栩栩如生的</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5"/>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句意：中国古代有一位画家，他的画几乎栩栩如生。分析句子结构可知，</a:t>
            </a:r>
            <a:endParaRPr lang="zh-CN" altLang="en-US"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5"/>
              </a:spcBef>
            </a:pPr>
            <a:r>
              <a:rPr lang="en-US" altLang="zh-CN" u="sng" dirty="0" smtClean="0">
                <a:solidFill>
                  <a:srgbClr val="FF0000"/>
                </a:solidFill>
                <a:latin typeface="Times New Roman" panose="02020603050405020304" pitchFamily="18" charset="0"/>
                <a:cs typeface="Times New Roman" panose="02020603050405020304" pitchFamily="18" charset="0"/>
              </a:rPr>
              <a:t>	</a:t>
            </a:r>
            <a:r>
              <a:rPr lang="en-US" altLang="zh-CN" dirty="0" smtClean="0">
                <a:solidFill>
                  <a:srgbClr val="FF0000"/>
                </a:solidFill>
                <a:latin typeface="Times New Roman" panose="02020603050405020304" pitchFamily="18" charset="0"/>
                <a:cs typeface="Times New Roman" panose="02020603050405020304" pitchFamily="18" charset="0"/>
              </a:rPr>
              <a:t>paintings </a:t>
            </a:r>
            <a:r>
              <a:rPr lang="en-US" altLang="zh-CN" dirty="0" smtClean="0">
                <a:solidFill>
                  <a:srgbClr val="FF0000"/>
                </a:solidFill>
                <a:latin typeface="Times New Roman" panose="02020603050405020304" pitchFamily="18" charset="0"/>
                <a:cs typeface="Times New Roman" panose="02020603050405020304" pitchFamily="18" charset="0"/>
              </a:rPr>
              <a:t>were almost lifelike</a:t>
            </a:r>
            <a:r>
              <a:rPr lang="zh-CN" altLang="en-US" dirty="0" smtClean="0">
                <a:solidFill>
                  <a:srgbClr val="FF0000"/>
                </a:solidFill>
                <a:latin typeface="Times New Roman" panose="02020603050405020304" pitchFamily="18" charset="0"/>
                <a:cs typeface="Times New Roman" panose="02020603050405020304" pitchFamily="18" charset="0"/>
              </a:rPr>
              <a:t>为定语从句，修饰先行词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an artist</a:t>
            </a:r>
            <a:r>
              <a:rPr lang="zh-CN" altLang="en-US" dirty="0" smtClean="0">
                <a:solidFill>
                  <a:srgbClr val="FF0000"/>
                </a:solidFill>
                <a:latin typeface="Times New Roman" panose="02020603050405020304" pitchFamily="18" charset="0"/>
                <a:cs typeface="Times New Roman" panose="02020603050405020304" pitchFamily="18" charset="0"/>
              </a:rPr>
              <a:t>，且关系词在从句中作定语，故应用关系代词</a:t>
            </a:r>
            <a:r>
              <a:rPr lang="en-US" altLang="zh-CN" dirty="0" smtClean="0">
                <a:solidFill>
                  <a:srgbClr val="FF0000"/>
                </a:solidFill>
                <a:latin typeface="Times New Roman" panose="02020603050405020304" pitchFamily="18" charset="0"/>
                <a:cs typeface="Times New Roman" panose="02020603050405020304" pitchFamily="18" charset="0"/>
              </a:rPr>
              <a:t>whose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4.(2019浙江,语法填空,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)On the edge of the jacket, there is a piece of cloth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gives off light in the dark</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句意：在夹克的边上，有一块在黑暗中会发光的布。分析句子结构可知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设空处引导定语从句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先行词为</a:t>
            </a:r>
            <a:r>
              <a:rPr lang="en-US" altLang="zh-CN" dirty="0" smtClean="0">
                <a:solidFill>
                  <a:srgbClr val="FF0000"/>
                </a:solidFill>
                <a:latin typeface="Times New Roman" panose="02020603050405020304" pitchFamily="18" charset="0"/>
                <a:cs typeface="Times New Roman" panose="02020603050405020304" pitchFamily="18" charset="0"/>
              </a:rPr>
              <a:t>cloth,</a:t>
            </a:r>
            <a:r>
              <a:rPr lang="zh-CN" altLang="en-US" dirty="0" smtClean="0">
                <a:solidFill>
                  <a:srgbClr val="FF0000"/>
                </a:solidFill>
                <a:latin typeface="Times New Roman" panose="02020603050405020304" pitchFamily="18" charset="0"/>
                <a:cs typeface="Times New Roman" panose="02020603050405020304" pitchFamily="18" charset="0"/>
              </a:rPr>
              <a:t>指物，且定语从句中缺少主语</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故填关系代词</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或</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a:t>
            </a:r>
            <a:r>
              <a:rPr lang="zh-CN" altLang="en-US"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5" name="图片 5" descr="textimage76.jpeg"/>
          <p:cNvPicPr>
            <a:picLocks noChangeAspect="1"/>
          </p:cNvPicPr>
          <p:nvPr/>
        </p:nvPicPr>
        <p:blipFill>
          <a:blip r:embed="rId1"/>
          <a:stretch>
            <a:fillRect/>
          </a:stretch>
        </p:blipFill>
        <p:spPr>
          <a:xfrm>
            <a:off x="2944060" y="1205057"/>
            <a:ext cx="609600" cy="409574"/>
          </a:xfrm>
          <a:prstGeom prst="rect">
            <a:avLst/>
          </a:prstGeom>
        </p:spPr>
      </p:pic>
      <p:pic>
        <p:nvPicPr>
          <p:cNvPr id="6" name="图片 6" descr="textimage77.jpeg"/>
          <p:cNvPicPr>
            <a:picLocks noChangeAspect="1"/>
          </p:cNvPicPr>
          <p:nvPr/>
        </p:nvPicPr>
        <p:blipFill>
          <a:blip r:embed="rId1"/>
          <a:stretch>
            <a:fillRect/>
          </a:stretch>
        </p:blipFill>
        <p:spPr>
          <a:xfrm>
            <a:off x="2713661" y="3313798"/>
            <a:ext cx="609600" cy="409574"/>
          </a:xfrm>
          <a:prstGeom prst="rect">
            <a:avLst/>
          </a:prstGeom>
        </p:spPr>
      </p:pic>
      <p:sp>
        <p:nvSpPr>
          <p:cNvPr id="11" name="矩形 10"/>
          <p:cNvSpPr/>
          <p:nvPr/>
        </p:nvSpPr>
        <p:spPr>
          <a:xfrm>
            <a:off x="6714189" y="1133619"/>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whose</a:t>
            </a:r>
            <a:endParaRPr lang="zh-CN" altLang="en-US" dirty="0"/>
          </a:p>
        </p:txBody>
      </p:sp>
      <p:sp>
        <p:nvSpPr>
          <p:cNvPr id="12" name="矩形 11"/>
          <p:cNvSpPr/>
          <p:nvPr/>
        </p:nvSpPr>
        <p:spPr>
          <a:xfrm>
            <a:off x="499083" y="3848897"/>
            <a:ext cx="11592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that/which</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20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663039"/>
            <a:ext cx="8316000" cy="5652135"/>
          </a:xfrm>
          <a:prstGeom prst="rect">
            <a:avLst/>
          </a:prstGeom>
          <a:noFill/>
        </p:spPr>
        <p:txBody>
          <a:bodyPr wrap="square" lIns="0" tIns="0" rIns="0" bIns="0" rtlCol="0">
            <a:spAutoFit/>
          </a:bodyPr>
          <a:lstStyle/>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5.(2019</a:t>
            </a:r>
            <a:r>
              <a:rPr lang="zh-CN" altLang="en-US" sz="1815" kern="0" dirty="0" smtClean="0">
                <a:solidFill>
                  <a:srgbClr val="000000"/>
                </a:solidFill>
                <a:latin typeface="Times New Roman" panose="02020603050405020304" pitchFamily="65" charset="-122"/>
                <a:ea typeface="宋体" panose="02010600030101010101" pitchFamily="2" charset="-122"/>
              </a:rPr>
              <a:t>天津</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完形填空</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en-US" altLang="zh-CN"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)No sooner did she leave my doorstep than I had e-mails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from two women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 kids go to my son's nursery and who recognized </a:t>
            </a:r>
            <a:r>
              <a:rPr lang="zh-CN" altLang="en-US" sz="1815" kern="0" dirty="0" smtClean="0">
                <a:solidFill>
                  <a:srgbClr val="000000"/>
                </a:solidFill>
                <a:latin typeface="Times New Roman" panose="02020603050405020304" pitchFamily="65" charset="-122"/>
                <a:ea typeface="宋体" panose="02010600030101010101" pitchFamily="2" charset="-122"/>
              </a:rPr>
              <a:t>my </a:t>
            </a:r>
            <a:r>
              <a:rPr lang="zh-CN" altLang="en-US" sz="1815" kern="0" dirty="0" smtClean="0">
                <a:solidFill>
                  <a:srgbClr val="000000"/>
                </a:solidFill>
                <a:latin typeface="Times New Roman" panose="02020603050405020304" pitchFamily="65" charset="-122"/>
                <a:ea typeface="宋体" panose="02010600030101010101" pitchFamily="2" charset="-122"/>
              </a:rPr>
              <a:t>face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句意：她刚离开我的家门口，我就收到了两个女人的电子邮件，她们的孩子去了我儿子的托儿所，她们认出了我的脸。分析句子结构可知，设空处引导定语从句，先行词为 </a:t>
            </a:r>
            <a:r>
              <a:rPr lang="en-US" altLang="zh-CN" dirty="0" smtClean="0">
                <a:solidFill>
                  <a:srgbClr val="FF0000"/>
                </a:solidFill>
                <a:latin typeface="Times New Roman" panose="02020603050405020304" pitchFamily="18" charset="0"/>
                <a:cs typeface="Times New Roman" panose="02020603050405020304" pitchFamily="18" charset="0"/>
              </a:rPr>
              <a:t>two women</a:t>
            </a:r>
            <a:r>
              <a:rPr lang="zh-CN" altLang="en-US" dirty="0" smtClean="0">
                <a:solidFill>
                  <a:srgbClr val="FF0000"/>
                </a:solidFill>
                <a:latin typeface="Times New Roman" panose="02020603050405020304" pitchFamily="18" charset="0"/>
                <a:cs typeface="Times New Roman" panose="02020603050405020304" pitchFamily="18" charset="0"/>
              </a:rPr>
              <a:t>，关系词在从句中作定语，故填关系代词</a:t>
            </a:r>
            <a:r>
              <a:rPr lang="en-US" altLang="zh-CN" dirty="0" smtClean="0">
                <a:solidFill>
                  <a:srgbClr val="FF0000"/>
                </a:solidFill>
                <a:latin typeface="Times New Roman" panose="02020603050405020304" pitchFamily="18" charset="0"/>
                <a:cs typeface="Times New Roman" panose="02020603050405020304" pitchFamily="18" charset="0"/>
              </a:rPr>
              <a:t>whose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6.(2019课标全国Ⅰ,阅读理解B,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)What you need is a great teacher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lets </a:t>
            </a:r>
            <a:r>
              <a:rPr lang="zh-CN" altLang="en-US" sz="1815" kern="0" dirty="0" smtClean="0">
                <a:solidFill>
                  <a:srgbClr val="000000"/>
                </a:solidFill>
                <a:latin typeface="Times New Roman" panose="02020603050405020304" pitchFamily="65" charset="-122"/>
                <a:ea typeface="宋体" panose="02010600030101010101" pitchFamily="2" charset="-122"/>
              </a:rPr>
              <a:t>you make mistakes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句意：你需要的是一位允许你犯错误的优秀老师。设空处引导定语从句且在从句中作主语，先行词为</a:t>
            </a:r>
            <a:r>
              <a:rPr lang="en-US" altLang="zh-CN" dirty="0" smtClean="0">
                <a:solidFill>
                  <a:srgbClr val="FF0000"/>
                </a:solidFill>
                <a:latin typeface="Times New Roman" panose="02020603050405020304" pitchFamily="18" charset="0"/>
                <a:cs typeface="Times New Roman" panose="02020603050405020304" pitchFamily="18" charset="0"/>
              </a:rPr>
              <a:t>teacher</a:t>
            </a:r>
            <a:r>
              <a:rPr lang="zh-CN" altLang="en-US" dirty="0" smtClean="0">
                <a:solidFill>
                  <a:srgbClr val="FF0000"/>
                </a:solidFill>
                <a:latin typeface="Times New Roman" panose="02020603050405020304" pitchFamily="18" charset="0"/>
                <a:cs typeface="Times New Roman" panose="02020603050405020304" pitchFamily="18" charset="0"/>
              </a:rPr>
              <a:t>，指人，故填</a:t>
            </a:r>
            <a:r>
              <a:rPr lang="en-US" altLang="zh-CN" dirty="0" smtClean="0">
                <a:solidFill>
                  <a:srgbClr val="FF0000"/>
                </a:solidFill>
                <a:latin typeface="Times New Roman" panose="02020603050405020304" pitchFamily="18" charset="0"/>
                <a:cs typeface="Times New Roman" panose="02020603050405020304" pitchFamily="18" charset="0"/>
              </a:rPr>
              <a:t>who</a:t>
            </a:r>
            <a:r>
              <a:rPr lang="zh-CN" altLang="en-US" dirty="0" smtClean="0">
                <a:solidFill>
                  <a:srgbClr val="FF0000"/>
                </a:solidFill>
                <a:latin typeface="Times New Roman" panose="02020603050405020304" pitchFamily="18" charset="0"/>
                <a:cs typeface="Times New Roman" panose="02020603050405020304" pitchFamily="18" charset="0"/>
              </a:rPr>
              <a:t>或</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7.(2019天津,3,</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study shows the students who are engaged in after-school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activities are happier than those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are not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句意：一项研究表明参加课外活动的学生比那些不参加的学生更快乐。先行词为</a:t>
            </a:r>
            <a:r>
              <a:rPr lang="en-US" altLang="zh-CN" dirty="0" smtClean="0">
                <a:solidFill>
                  <a:srgbClr val="FF0000"/>
                </a:solidFill>
                <a:latin typeface="Times New Roman" panose="02020603050405020304" pitchFamily="18" charset="0"/>
                <a:cs typeface="Times New Roman" panose="02020603050405020304" pitchFamily="18" charset="0"/>
              </a:rPr>
              <a:t>those</a:t>
            </a:r>
            <a:r>
              <a:rPr lang="zh-CN" altLang="en-US" dirty="0" smtClean="0">
                <a:solidFill>
                  <a:srgbClr val="FF0000"/>
                </a:solidFill>
                <a:latin typeface="Times New Roman" panose="02020603050405020304" pitchFamily="18" charset="0"/>
                <a:cs typeface="Times New Roman" panose="02020603050405020304" pitchFamily="18" charset="0"/>
              </a:rPr>
              <a:t>，此处指代</a:t>
            </a:r>
            <a:r>
              <a:rPr lang="en-US" altLang="zh-CN" dirty="0" smtClean="0">
                <a:solidFill>
                  <a:srgbClr val="FF0000"/>
                </a:solidFill>
                <a:latin typeface="Times New Roman" panose="02020603050405020304" pitchFamily="18" charset="0"/>
                <a:cs typeface="Times New Roman" panose="02020603050405020304" pitchFamily="18" charset="0"/>
              </a:rPr>
              <a:t>students</a:t>
            </a:r>
            <a:r>
              <a:rPr lang="zh-CN" altLang="en-US" dirty="0" smtClean="0">
                <a:solidFill>
                  <a:srgbClr val="FF0000"/>
                </a:solidFill>
                <a:latin typeface="Times New Roman" panose="02020603050405020304" pitchFamily="18" charset="0"/>
                <a:cs typeface="Times New Roman" panose="02020603050405020304" pitchFamily="18" charset="0"/>
              </a:rPr>
              <a:t>，从句中缺少主语，故填关系代词</a:t>
            </a:r>
            <a:r>
              <a:rPr lang="en-US" altLang="zh-CN" dirty="0" smtClean="0">
                <a:solidFill>
                  <a:srgbClr val="FF0000"/>
                </a:solidFill>
                <a:latin typeface="Times New Roman" panose="02020603050405020304" pitchFamily="18" charset="0"/>
                <a:cs typeface="Times New Roman" panose="02020603050405020304" pitchFamily="18" charset="0"/>
              </a:rPr>
              <a:t>who</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79.jpeg"/>
          <p:cNvPicPr>
            <a:picLocks noChangeAspect="1"/>
          </p:cNvPicPr>
          <p:nvPr/>
        </p:nvPicPr>
        <p:blipFill>
          <a:blip r:embed="rId1"/>
          <a:stretch>
            <a:fillRect/>
          </a:stretch>
        </p:blipFill>
        <p:spPr>
          <a:xfrm>
            <a:off x="3485515" y="2958465"/>
            <a:ext cx="485140" cy="325755"/>
          </a:xfrm>
          <a:prstGeom prst="rect">
            <a:avLst/>
          </a:prstGeom>
        </p:spPr>
      </p:pic>
      <p:pic>
        <p:nvPicPr>
          <p:cNvPr id="4" name="图片 4" descr="textimage80.jpeg"/>
          <p:cNvPicPr>
            <a:picLocks noChangeAspect="1"/>
          </p:cNvPicPr>
          <p:nvPr/>
        </p:nvPicPr>
        <p:blipFill>
          <a:blip r:embed="rId1"/>
          <a:stretch>
            <a:fillRect/>
          </a:stretch>
        </p:blipFill>
        <p:spPr>
          <a:xfrm>
            <a:off x="1906260" y="4641987"/>
            <a:ext cx="609600" cy="409574"/>
          </a:xfrm>
          <a:prstGeom prst="rect">
            <a:avLst/>
          </a:prstGeom>
        </p:spPr>
      </p:pic>
      <p:sp>
        <p:nvSpPr>
          <p:cNvPr id="8" name="矩形 7"/>
          <p:cNvSpPr/>
          <p:nvPr/>
        </p:nvSpPr>
        <p:spPr>
          <a:xfrm>
            <a:off x="2426007" y="1202723"/>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whose</a:t>
            </a:r>
            <a:endParaRPr lang="zh-CN" altLang="en-US" dirty="0"/>
          </a:p>
        </p:txBody>
      </p:sp>
      <p:pic>
        <p:nvPicPr>
          <p:cNvPr id="9" name="图片 7" descr="textimage78.jpeg"/>
          <p:cNvPicPr>
            <a:picLocks noChangeAspect="1"/>
          </p:cNvPicPr>
          <p:nvPr/>
        </p:nvPicPr>
        <p:blipFill>
          <a:blip r:embed="rId1"/>
          <a:stretch>
            <a:fillRect/>
          </a:stretch>
        </p:blipFill>
        <p:spPr>
          <a:xfrm>
            <a:off x="2785110" y="749935"/>
            <a:ext cx="567055" cy="381000"/>
          </a:xfrm>
          <a:prstGeom prst="rect">
            <a:avLst/>
          </a:prstGeom>
        </p:spPr>
      </p:pic>
      <p:sp>
        <p:nvSpPr>
          <p:cNvPr id="10" name="矩形 9"/>
          <p:cNvSpPr/>
          <p:nvPr/>
        </p:nvSpPr>
        <p:spPr>
          <a:xfrm>
            <a:off x="7213938" y="2927475"/>
            <a:ext cx="9925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who/that</a:t>
            </a:r>
            <a:endParaRPr lang="zh-CN" altLang="en-US" dirty="0"/>
          </a:p>
        </p:txBody>
      </p:sp>
      <p:sp>
        <p:nvSpPr>
          <p:cNvPr id="11" name="矩形 10"/>
          <p:cNvSpPr/>
          <p:nvPr/>
        </p:nvSpPr>
        <p:spPr>
          <a:xfrm>
            <a:off x="3785231" y="5070932"/>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61225" y="1081225"/>
            <a:ext cx="8316000" cy="512762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kern="0" dirty="0" smtClean="0">
                <a:solidFill>
                  <a:srgbClr val="000000"/>
                </a:solidFill>
                <a:latin typeface="Times New Roman" panose="02020603050405020304" pitchFamily="65" charset="-122"/>
                <a:ea typeface="宋体" panose="02010600030101010101" pitchFamily="2" charset="-122"/>
              </a:rPr>
              <a:t>.(2018课标全国Ⅰ,语法填空,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)Two of the authors of the review also made a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study published in 2014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showed a mere five to 10 minutes a day of running reduced the risk of heart disease and early deaths from all causes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句意：这个报告的其中两位作者在</a:t>
            </a:r>
            <a:r>
              <a:rPr lang="en-US" altLang="zh-CN" dirty="0" smtClean="0">
                <a:solidFill>
                  <a:srgbClr val="FF0000"/>
                </a:solidFill>
                <a:latin typeface="Times New Roman" panose="02020603050405020304" pitchFamily="18" charset="0"/>
                <a:cs typeface="Times New Roman" panose="02020603050405020304" pitchFamily="18" charset="0"/>
              </a:rPr>
              <a:t>2014</a:t>
            </a:r>
            <a:r>
              <a:rPr lang="zh-CN" altLang="en-US" dirty="0" smtClean="0">
                <a:solidFill>
                  <a:srgbClr val="FF0000"/>
                </a:solidFill>
                <a:latin typeface="Times New Roman" panose="02020603050405020304" pitchFamily="18" charset="0"/>
                <a:cs typeface="Times New Roman" panose="02020603050405020304" pitchFamily="18" charset="0"/>
              </a:rPr>
              <a:t>年还发表了一项研究，这项研究表明每天仅跑</a:t>
            </a:r>
            <a:r>
              <a:rPr lang="en-US" altLang="zh-CN" dirty="0" smtClean="0">
                <a:solidFill>
                  <a:srgbClr val="FF0000"/>
                </a:solidFill>
                <a:latin typeface="Times New Roman" panose="02020603050405020304" pitchFamily="18" charset="0"/>
                <a:cs typeface="Times New Roman" panose="02020603050405020304" pitchFamily="18" charset="0"/>
              </a:rPr>
              <a:t>5</a:t>
            </a:r>
            <a:r>
              <a:rPr lang="zh-CN" altLang="en-US" dirty="0" smtClean="0">
                <a:solidFill>
                  <a:srgbClr val="FF0000"/>
                </a:solidFill>
                <a:latin typeface="Times New Roman" panose="02020603050405020304" pitchFamily="18" charset="0"/>
                <a:cs typeface="Times New Roman" panose="02020603050405020304" pitchFamily="18" charset="0"/>
              </a:rPr>
              <a:t>到</a:t>
            </a:r>
            <a:r>
              <a:rPr lang="en-US" altLang="zh-CN" dirty="0" smtClean="0">
                <a:solidFill>
                  <a:srgbClr val="FF0000"/>
                </a:solidFill>
                <a:latin typeface="Times New Roman" panose="02020603050405020304" pitchFamily="18" charset="0"/>
                <a:cs typeface="Times New Roman" panose="02020603050405020304" pitchFamily="18" charset="0"/>
              </a:rPr>
              <a:t>10</a:t>
            </a:r>
            <a:r>
              <a:rPr lang="zh-CN" altLang="en-US" dirty="0" smtClean="0">
                <a:solidFill>
                  <a:srgbClr val="FF0000"/>
                </a:solidFill>
                <a:latin typeface="Times New Roman" panose="02020603050405020304" pitchFamily="18" charset="0"/>
                <a:cs typeface="Times New Roman" panose="02020603050405020304" pitchFamily="18" charset="0"/>
              </a:rPr>
              <a:t>分钟便可以降低患心脏病及由于各种原因导致过早死亡的危险。分析句子结构可知，设空处引导定语从句，先行词是</a:t>
            </a:r>
            <a:r>
              <a:rPr lang="en-US" altLang="zh-CN" dirty="0" smtClean="0">
                <a:solidFill>
                  <a:srgbClr val="FF0000"/>
                </a:solidFill>
                <a:latin typeface="Times New Roman" panose="02020603050405020304" pitchFamily="18" charset="0"/>
                <a:cs typeface="Times New Roman" panose="02020603050405020304" pitchFamily="18" charset="0"/>
              </a:rPr>
              <a:t>a study</a:t>
            </a:r>
            <a:r>
              <a:rPr lang="zh-CN" altLang="en-US" dirty="0" smtClean="0">
                <a:solidFill>
                  <a:srgbClr val="FF0000"/>
                </a:solidFill>
                <a:latin typeface="Times New Roman" panose="02020603050405020304" pitchFamily="18" charset="0"/>
                <a:cs typeface="Times New Roman" panose="02020603050405020304" pitchFamily="18" charset="0"/>
              </a:rPr>
              <a:t>，指物，关系词在定语从句中作主语，故填</a:t>
            </a: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或</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9.(2018浙江,语法填空,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westerners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come to China cook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much less than in their own countries..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句意：很多来到中国的西方人（自己）做饭的次数大大少于他们在自己国家做饭的次数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 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Many westerners</a:t>
            </a:r>
            <a:r>
              <a:rPr lang="zh-CN" altLang="en-US" dirty="0" smtClean="0">
                <a:solidFill>
                  <a:srgbClr val="FF0000"/>
                </a:solidFill>
                <a:latin typeface="Times New Roman" panose="02020603050405020304" pitchFamily="18" charset="0"/>
                <a:cs typeface="Times New Roman" panose="02020603050405020304" pitchFamily="18" charset="0"/>
              </a:rPr>
              <a:t>，定语从句中缺少主语，且先行词指人，故填</a:t>
            </a:r>
            <a:r>
              <a:rPr lang="en-US" altLang="zh-CN" dirty="0" smtClean="0">
                <a:solidFill>
                  <a:srgbClr val="FF0000"/>
                </a:solidFill>
                <a:latin typeface="Times New Roman" panose="02020603050405020304" pitchFamily="18" charset="0"/>
                <a:cs typeface="Times New Roman" panose="02020603050405020304" pitchFamily="18" charset="0"/>
              </a:rPr>
              <a:t>who</a:t>
            </a:r>
            <a:r>
              <a:rPr lang="zh-CN" altLang="en-US" dirty="0" smtClean="0">
                <a:solidFill>
                  <a:srgbClr val="FF0000"/>
                </a:solidFill>
                <a:latin typeface="Times New Roman" panose="02020603050405020304" pitchFamily="18" charset="0"/>
                <a:cs typeface="Times New Roman" panose="02020603050405020304" pitchFamily="18" charset="0"/>
              </a:rPr>
              <a:t>或</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5" name="图片 5" descr="textimage81.jpeg"/>
          <p:cNvPicPr>
            <a:picLocks noChangeAspect="1"/>
          </p:cNvPicPr>
          <p:nvPr/>
        </p:nvPicPr>
        <p:blipFill>
          <a:blip r:embed="rId1"/>
          <a:stretch>
            <a:fillRect/>
          </a:stretch>
        </p:blipFill>
        <p:spPr>
          <a:xfrm>
            <a:off x="3179445" y="1153160"/>
            <a:ext cx="546735" cy="368300"/>
          </a:xfrm>
          <a:prstGeom prst="rect">
            <a:avLst/>
          </a:prstGeom>
        </p:spPr>
      </p:pic>
      <p:pic>
        <p:nvPicPr>
          <p:cNvPr id="6" name="图片 6" descr="textimage82.jpeg"/>
          <p:cNvPicPr>
            <a:picLocks noChangeAspect="1"/>
          </p:cNvPicPr>
          <p:nvPr/>
        </p:nvPicPr>
        <p:blipFill>
          <a:blip r:embed="rId1"/>
          <a:stretch>
            <a:fillRect/>
          </a:stretch>
        </p:blipFill>
        <p:spPr>
          <a:xfrm>
            <a:off x="2570151" y="4152435"/>
            <a:ext cx="609600" cy="409574"/>
          </a:xfrm>
          <a:prstGeom prst="rect">
            <a:avLst/>
          </a:prstGeom>
        </p:spPr>
      </p:pic>
      <p:sp>
        <p:nvSpPr>
          <p:cNvPr id="12" name="矩形 11"/>
          <p:cNvSpPr/>
          <p:nvPr/>
        </p:nvSpPr>
        <p:spPr>
          <a:xfrm>
            <a:off x="2625305" y="1561296"/>
            <a:ext cx="11592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which/that</a:t>
            </a:r>
            <a:endParaRPr lang="zh-CN" altLang="en-US" dirty="0"/>
          </a:p>
        </p:txBody>
      </p:sp>
      <p:sp>
        <p:nvSpPr>
          <p:cNvPr id="13" name="矩形 12"/>
          <p:cNvSpPr/>
          <p:nvPr/>
        </p:nvSpPr>
        <p:spPr>
          <a:xfrm>
            <a:off x="4927605" y="4061626"/>
            <a:ext cx="9925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who/that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703089"/>
            <a:ext cx="8316000" cy="5628336"/>
          </a:xfrm>
          <a:prstGeom prst="rect">
            <a:avLst/>
          </a:prstGeom>
          <a:noFill/>
        </p:spPr>
        <p:txBody>
          <a:bodyPr wrap="square" lIns="0" tIns="0" rIns="0" bIns="0" rtlCol="0">
            <a:spAutoFit/>
          </a:bodyPr>
          <a:lstStyle/>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10.(2017</a:t>
            </a:r>
            <a:r>
              <a:rPr lang="zh-CN" altLang="en-US" sz="1815" kern="0" dirty="0" smtClean="0">
                <a:solidFill>
                  <a:srgbClr val="000000"/>
                </a:solidFill>
                <a:latin typeface="Times New Roman" panose="02020603050405020304" pitchFamily="65" charset="-122"/>
                <a:ea typeface="宋体" panose="02010600030101010101" pitchFamily="2" charset="-122"/>
              </a:rPr>
              <a:t>北京</a:t>
            </a:r>
            <a:r>
              <a:rPr lang="en-US" altLang="zh-CN" sz="1815" kern="0" dirty="0" smtClean="0">
                <a:solidFill>
                  <a:srgbClr val="000000"/>
                </a:solidFill>
                <a:latin typeface="Times New Roman" panose="02020603050405020304" pitchFamily="65" charset="-122"/>
                <a:ea typeface="宋体" panose="02010600030101010101" pitchFamily="2" charset="-122"/>
              </a:rPr>
              <a:t>,31,</a:t>
            </a:r>
            <a:r>
              <a:rPr lang="en-US" altLang="zh-CN"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)The little problems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we meet in our daily lives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may be inspirations for great </a:t>
            </a:r>
            <a:r>
              <a:rPr lang="en-US" altLang="zh-CN" sz="1815" kern="0" dirty="0" smtClean="0">
                <a:solidFill>
                  <a:srgbClr val="000000"/>
                </a:solidFill>
                <a:latin typeface="Times New Roman" panose="02020603050405020304" pitchFamily="65" charset="-122"/>
                <a:ea typeface="宋体" panose="02010600030101010101" pitchFamily="2" charset="-122"/>
              </a:rPr>
              <a:t>inventions.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句意：我们在日常生活中遇到的小麻烦有可能成为伟大发明的灵感。先行词是</a:t>
            </a:r>
            <a:r>
              <a:rPr lang="en-US" altLang="zh-CN" dirty="0" smtClean="0">
                <a:solidFill>
                  <a:srgbClr val="FF0000"/>
                </a:solidFill>
                <a:latin typeface="Times New Roman" panose="02020603050405020304" pitchFamily="18" charset="0"/>
                <a:cs typeface="Times New Roman" panose="02020603050405020304" pitchFamily="18" charset="0"/>
              </a:rPr>
              <a:t>problems</a:t>
            </a:r>
            <a:r>
              <a:rPr lang="zh-CN" altLang="en-US" dirty="0" smtClean="0">
                <a:solidFill>
                  <a:srgbClr val="FF0000"/>
                </a:solidFill>
                <a:latin typeface="Times New Roman" panose="02020603050405020304" pitchFamily="18" charset="0"/>
                <a:cs typeface="Times New Roman" panose="02020603050405020304" pitchFamily="18" charset="0"/>
              </a:rPr>
              <a:t>，关系词在定语从句中作宾语，此处</a:t>
            </a:r>
            <a:r>
              <a:rPr lang="en-US" altLang="zh-CN" dirty="0" smtClean="0">
                <a:solidFill>
                  <a:srgbClr val="FF0000"/>
                </a:solidFill>
                <a:latin typeface="Times New Roman" panose="02020603050405020304" pitchFamily="18" charset="0"/>
                <a:cs typeface="Times New Roman" panose="02020603050405020304" pitchFamily="18" charset="0"/>
              </a:rPr>
              <a:t>little</a:t>
            </a:r>
            <a:r>
              <a:rPr lang="zh-CN" altLang="en-US" dirty="0" smtClean="0">
                <a:solidFill>
                  <a:srgbClr val="FF0000"/>
                </a:solidFill>
                <a:latin typeface="Times New Roman" panose="02020603050405020304" pitchFamily="18" charset="0"/>
                <a:cs typeface="Times New Roman" panose="02020603050405020304" pitchFamily="18" charset="0"/>
              </a:rPr>
              <a:t>表示“小的”，因此用</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或</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均可</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kern="0" dirty="0" smtClean="0">
                <a:solidFill>
                  <a:srgbClr val="000000"/>
                </a:solidFill>
                <a:latin typeface="Times New Roman" panose="02020603050405020304" pitchFamily="65" charset="-122"/>
                <a:ea typeface="宋体" panose="02010600030101010101" pitchFamily="2" charset="-122"/>
              </a:rPr>
              <a:t>.(2017浙江,七选五改编,</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)Every interview</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get on the street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shouldn't be longer than ten minutes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句意：你在街上进行的每个采访不应该超过十分钟。设空处在定语从句中作宾语，先行词指物且被</a:t>
            </a:r>
            <a:r>
              <a:rPr lang="en-US" altLang="zh-CN" dirty="0" smtClean="0">
                <a:solidFill>
                  <a:srgbClr val="FF0000"/>
                </a:solidFill>
                <a:latin typeface="Times New Roman" panose="02020603050405020304" pitchFamily="18" charset="0"/>
                <a:cs typeface="Times New Roman" panose="02020603050405020304" pitchFamily="18" charset="0"/>
              </a:rPr>
              <a:t>Every</a:t>
            </a:r>
            <a:r>
              <a:rPr lang="zh-CN" altLang="en-US" dirty="0" smtClean="0">
                <a:solidFill>
                  <a:srgbClr val="FF0000"/>
                </a:solidFill>
                <a:latin typeface="Times New Roman" panose="02020603050405020304" pitchFamily="18" charset="0"/>
                <a:cs typeface="Times New Roman" panose="02020603050405020304" pitchFamily="18" charset="0"/>
              </a:rPr>
              <a:t>修饰，因此用</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选词填空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12.(2018课标全国Ⅱ,阅读理解D,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results showed that those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(who/that/whom) chatted with their server reported significantly higher positive feel-</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ings and a better coffee shop experience. </a:t>
            </a:r>
            <a:endParaRPr lang="zh-CN" altLang="en-US" dirty="0"/>
          </a:p>
        </p:txBody>
      </p:sp>
      <p:pic>
        <p:nvPicPr>
          <p:cNvPr id="3" name="图片 3" descr="textimage84.jpeg"/>
          <p:cNvPicPr>
            <a:picLocks noChangeAspect="1"/>
          </p:cNvPicPr>
          <p:nvPr/>
        </p:nvPicPr>
        <p:blipFill>
          <a:blip r:embed="rId1"/>
          <a:stretch>
            <a:fillRect/>
          </a:stretch>
        </p:blipFill>
        <p:spPr>
          <a:xfrm>
            <a:off x="3129915" y="2963545"/>
            <a:ext cx="514985" cy="335280"/>
          </a:xfrm>
          <a:prstGeom prst="rect">
            <a:avLst/>
          </a:prstGeom>
        </p:spPr>
      </p:pic>
      <p:pic>
        <p:nvPicPr>
          <p:cNvPr id="4" name="图片 4" descr="textimage85.jpeg"/>
          <p:cNvPicPr>
            <a:picLocks noChangeAspect="1"/>
          </p:cNvPicPr>
          <p:nvPr/>
        </p:nvPicPr>
        <p:blipFill>
          <a:blip r:embed="rId2"/>
          <a:stretch>
            <a:fillRect/>
          </a:stretch>
        </p:blipFill>
        <p:spPr>
          <a:xfrm>
            <a:off x="3675380" y="5136515"/>
            <a:ext cx="497205" cy="334010"/>
          </a:xfrm>
          <a:prstGeom prst="rect">
            <a:avLst/>
          </a:prstGeom>
        </p:spPr>
      </p:pic>
      <p:pic>
        <p:nvPicPr>
          <p:cNvPr id="8" name="图片 7" descr="textimage83.jpeg"/>
          <p:cNvPicPr>
            <a:picLocks noChangeAspect="1"/>
          </p:cNvPicPr>
          <p:nvPr/>
        </p:nvPicPr>
        <p:blipFill>
          <a:blip r:embed="rId2"/>
          <a:stretch>
            <a:fillRect/>
          </a:stretch>
        </p:blipFill>
        <p:spPr>
          <a:xfrm>
            <a:off x="2142157" y="754532"/>
            <a:ext cx="609600" cy="409574"/>
          </a:xfrm>
          <a:prstGeom prst="rect">
            <a:avLst/>
          </a:prstGeom>
        </p:spPr>
      </p:pic>
      <p:sp>
        <p:nvSpPr>
          <p:cNvPr id="9" name="矩形 8"/>
          <p:cNvSpPr/>
          <p:nvPr/>
        </p:nvSpPr>
        <p:spPr>
          <a:xfrm>
            <a:off x="4571049" y="754532"/>
            <a:ext cx="11592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that/which</a:t>
            </a:r>
            <a:endParaRPr lang="zh-CN" altLang="en-US" dirty="0"/>
          </a:p>
        </p:txBody>
      </p:sp>
      <p:sp>
        <p:nvSpPr>
          <p:cNvPr id="10" name="矩形 9"/>
          <p:cNvSpPr/>
          <p:nvPr/>
        </p:nvSpPr>
        <p:spPr>
          <a:xfrm>
            <a:off x="5450293" y="2921991"/>
            <a:ext cx="5309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a:t>
            </a:r>
            <a:endParaRPr lang="zh-CN" altLang="en-US" dirty="0"/>
          </a:p>
        </p:txBody>
      </p:sp>
      <p:sp>
        <p:nvSpPr>
          <p:cNvPr id="11" name="矩形 10"/>
          <p:cNvSpPr/>
          <p:nvPr/>
        </p:nvSpPr>
        <p:spPr>
          <a:xfrm>
            <a:off x="7428569" y="5112884"/>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2000"/>
                                        <p:tgtEl>
                                          <p:spTgt spid="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680996"/>
            <a:ext cx="8316000" cy="602447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句意：结果表明，那些与服务员闲聊的人说明显有更多的积极感受和较好的咖啡店体验。 先行词为</a:t>
            </a:r>
            <a:r>
              <a:rPr lang="en-US" altLang="zh-CN" dirty="0" smtClean="0">
                <a:solidFill>
                  <a:srgbClr val="FF0000"/>
                </a:solidFill>
                <a:latin typeface="Times New Roman" panose="02020603050405020304" pitchFamily="18" charset="0"/>
                <a:cs typeface="Times New Roman" panose="02020603050405020304" pitchFamily="18" charset="0"/>
              </a:rPr>
              <a:t>those</a:t>
            </a:r>
            <a:r>
              <a:rPr lang="zh-CN" altLang="en-US" dirty="0" smtClean="0">
                <a:solidFill>
                  <a:srgbClr val="FF0000"/>
                </a:solidFill>
                <a:latin typeface="Times New Roman" panose="02020603050405020304" pitchFamily="18" charset="0"/>
                <a:cs typeface="Times New Roman" panose="02020603050405020304" pitchFamily="18" charset="0"/>
              </a:rPr>
              <a:t>，指人，关系词在从句中作主语，故选填</a:t>
            </a:r>
            <a:r>
              <a:rPr lang="en-US" altLang="zh-CN" dirty="0" smtClean="0">
                <a:solidFill>
                  <a:srgbClr val="FF0000"/>
                </a:solidFill>
                <a:latin typeface="Times New Roman" panose="02020603050405020304" pitchFamily="18" charset="0"/>
                <a:cs typeface="Times New Roman" panose="02020603050405020304" pitchFamily="18" charset="0"/>
              </a:rPr>
              <a:t>who</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kern="0" dirty="0" smtClean="0">
                <a:solidFill>
                  <a:srgbClr val="000000"/>
                </a:solidFill>
                <a:latin typeface="Times New Roman" panose="02020603050405020304" pitchFamily="65" charset="-122"/>
                <a:ea typeface="宋体" panose="02010600030101010101" pitchFamily="2" charset="-122"/>
              </a:rPr>
              <a:t>.(2017北京,35,</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people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(who/whom/which) live along the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coast make a living in fishing industry.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句意：许多居住在沿海的人都从事捕鱼业谋生。 先行词是</a:t>
            </a:r>
            <a:r>
              <a:rPr lang="en-US" altLang="zh-CN" dirty="0" smtClean="0">
                <a:solidFill>
                  <a:srgbClr val="FF0000"/>
                </a:solidFill>
                <a:latin typeface="Times New Roman" panose="02020603050405020304" pitchFamily="18" charset="0"/>
                <a:cs typeface="Times New Roman" panose="02020603050405020304" pitchFamily="18" charset="0"/>
              </a:rPr>
              <a:t>people</a:t>
            </a:r>
            <a:r>
              <a:rPr lang="zh-CN" altLang="en-US" dirty="0" smtClean="0">
                <a:solidFill>
                  <a:srgbClr val="FF0000"/>
                </a:solidFill>
                <a:latin typeface="Times New Roman" panose="02020603050405020304" pitchFamily="18" charset="0"/>
                <a:cs typeface="Times New Roman" panose="02020603050405020304" pitchFamily="18" charset="0"/>
              </a:rPr>
              <a:t>，关系词在定语从句中作主语，故选填</a:t>
            </a:r>
            <a:r>
              <a:rPr lang="en-US" altLang="zh-CN" dirty="0" smtClean="0">
                <a:solidFill>
                  <a:srgbClr val="FF0000"/>
                </a:solidFill>
                <a:latin typeface="Times New Roman" panose="02020603050405020304" pitchFamily="18" charset="0"/>
                <a:cs typeface="Times New Roman" panose="02020603050405020304" pitchFamily="18" charset="0"/>
              </a:rPr>
              <a:t>who</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14.(2016课标全国Ⅱ,书面表达,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)Any student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(that/which/whom)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is interested is welcome to participate.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句意：欢迎任何有兴趣的学生参加。先行词是</a:t>
            </a:r>
            <a:r>
              <a:rPr lang="en-US" altLang="zh-CN" dirty="0" smtClean="0">
                <a:solidFill>
                  <a:srgbClr val="FF0000"/>
                </a:solidFill>
                <a:latin typeface="Times New Roman" panose="02020603050405020304" pitchFamily="18" charset="0"/>
                <a:cs typeface="Times New Roman" panose="02020603050405020304" pitchFamily="18" charset="0"/>
              </a:rPr>
              <a:t>student</a:t>
            </a:r>
            <a:r>
              <a:rPr lang="zh-CN" altLang="en-US" dirty="0" smtClean="0">
                <a:solidFill>
                  <a:srgbClr val="FF0000"/>
                </a:solidFill>
                <a:latin typeface="Times New Roman" panose="02020603050405020304" pitchFamily="18" charset="0"/>
                <a:cs typeface="Times New Roman" panose="02020603050405020304" pitchFamily="18" charset="0"/>
              </a:rPr>
              <a:t>且被</a:t>
            </a:r>
            <a:r>
              <a:rPr lang="en-US" altLang="zh-CN" dirty="0" smtClean="0">
                <a:solidFill>
                  <a:srgbClr val="FF0000"/>
                </a:solidFill>
                <a:latin typeface="Times New Roman" panose="02020603050405020304" pitchFamily="18" charset="0"/>
                <a:cs typeface="Times New Roman" panose="02020603050405020304" pitchFamily="18" charset="0"/>
              </a:rPr>
              <a:t>Any</a:t>
            </a:r>
            <a:r>
              <a:rPr lang="zh-CN" altLang="en-US" dirty="0" smtClean="0">
                <a:solidFill>
                  <a:srgbClr val="FF0000"/>
                </a:solidFill>
                <a:latin typeface="Times New Roman" panose="02020603050405020304" pitchFamily="18" charset="0"/>
                <a:cs typeface="Times New Roman" panose="02020603050405020304" pitchFamily="18" charset="0"/>
              </a:rPr>
              <a:t>修饰，关系词在定语从句中作主语，故选填</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15.(2016北京,22,</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live next door to a couple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(that/whom/whose)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children often make a lot of noise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句意：我的隔壁住着一对夫妇，他们的孩子经常制造很多噪音。关系词在定语从句中作定语，故选填</a:t>
            </a:r>
            <a:r>
              <a:rPr lang="en-US" altLang="zh-CN" dirty="0" smtClean="0">
                <a:solidFill>
                  <a:srgbClr val="FF0000"/>
                </a:solidFill>
                <a:latin typeface="Times New Roman" panose="02020603050405020304" pitchFamily="18" charset="0"/>
                <a:cs typeface="Times New Roman" panose="02020603050405020304" pitchFamily="18" charset="0"/>
              </a:rPr>
              <a:t>whose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5" name="图片 5" descr="textimage86.jpeg"/>
          <p:cNvPicPr>
            <a:picLocks noChangeAspect="1"/>
          </p:cNvPicPr>
          <p:nvPr/>
        </p:nvPicPr>
        <p:blipFill>
          <a:blip r:embed="rId1"/>
          <a:stretch>
            <a:fillRect/>
          </a:stretch>
        </p:blipFill>
        <p:spPr>
          <a:xfrm>
            <a:off x="2064905" y="1580323"/>
            <a:ext cx="609600" cy="409574"/>
          </a:xfrm>
          <a:prstGeom prst="rect">
            <a:avLst/>
          </a:prstGeom>
        </p:spPr>
      </p:pic>
      <p:pic>
        <p:nvPicPr>
          <p:cNvPr id="6" name="图片 6" descr="textimage87.jpeg"/>
          <p:cNvPicPr>
            <a:picLocks noChangeAspect="1"/>
          </p:cNvPicPr>
          <p:nvPr/>
        </p:nvPicPr>
        <p:blipFill>
          <a:blip r:embed="rId2"/>
          <a:stretch>
            <a:fillRect/>
          </a:stretch>
        </p:blipFill>
        <p:spPr>
          <a:xfrm>
            <a:off x="3447415" y="3422650"/>
            <a:ext cx="505460" cy="339725"/>
          </a:xfrm>
          <a:prstGeom prst="rect">
            <a:avLst/>
          </a:prstGeom>
        </p:spPr>
      </p:pic>
      <p:pic>
        <p:nvPicPr>
          <p:cNvPr id="7" name="图片 7" descr="textimage88.jpeg"/>
          <p:cNvPicPr>
            <a:picLocks noChangeAspect="1"/>
          </p:cNvPicPr>
          <p:nvPr/>
        </p:nvPicPr>
        <p:blipFill>
          <a:blip r:embed="rId3"/>
          <a:stretch>
            <a:fillRect/>
          </a:stretch>
        </p:blipFill>
        <p:spPr>
          <a:xfrm>
            <a:off x="2064905" y="5062392"/>
            <a:ext cx="600075" cy="390524"/>
          </a:xfrm>
          <a:prstGeom prst="rect">
            <a:avLst/>
          </a:prstGeom>
        </p:spPr>
      </p:pic>
      <p:sp>
        <p:nvSpPr>
          <p:cNvPr id="12" name="矩形 11"/>
          <p:cNvSpPr/>
          <p:nvPr/>
        </p:nvSpPr>
        <p:spPr>
          <a:xfrm>
            <a:off x="4213542" y="1538252"/>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a:t>
            </a:r>
            <a:endParaRPr lang="zh-CN" altLang="en-US" dirty="0"/>
          </a:p>
        </p:txBody>
      </p:sp>
      <p:sp>
        <p:nvSpPr>
          <p:cNvPr id="13" name="矩形 12"/>
          <p:cNvSpPr/>
          <p:nvPr/>
        </p:nvSpPr>
        <p:spPr>
          <a:xfrm>
            <a:off x="5642302" y="3252764"/>
            <a:ext cx="5309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a:t>
            </a:r>
            <a:endParaRPr lang="zh-CN" altLang="en-US" dirty="0"/>
          </a:p>
        </p:txBody>
      </p:sp>
      <p:sp>
        <p:nvSpPr>
          <p:cNvPr id="14" name="矩形 13"/>
          <p:cNvSpPr/>
          <p:nvPr/>
        </p:nvSpPr>
        <p:spPr>
          <a:xfrm>
            <a:off x="5427988" y="4967276"/>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whose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122136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.影响;结果;效果→</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.有效的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.长;长度→</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.长的;长期的→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(使)变长</a:t>
            </a:r>
            <a:endParaRPr lang="zh-CN" altLang="en-US" dirty="0"/>
          </a:p>
        </p:txBody>
      </p:sp>
      <p:sp>
        <p:nvSpPr>
          <p:cNvPr id="3" name="矩形 2"/>
          <p:cNvSpPr/>
          <p:nvPr/>
        </p:nvSpPr>
        <p:spPr>
          <a:xfrm>
            <a:off x="1222510" y="1420005"/>
            <a:ext cx="70628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effect</a:t>
            </a:r>
            <a:endParaRPr lang="zh-CN" altLang="en-US" dirty="0"/>
          </a:p>
        </p:txBody>
      </p:sp>
      <p:sp>
        <p:nvSpPr>
          <p:cNvPr id="4" name="矩形 3"/>
          <p:cNvSpPr/>
          <p:nvPr/>
        </p:nvSpPr>
        <p:spPr>
          <a:xfrm>
            <a:off x="4214810" y="1420005"/>
            <a:ext cx="98841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effective</a:t>
            </a:r>
            <a:endParaRPr lang="zh-CN" altLang="en-US" dirty="0"/>
          </a:p>
        </p:txBody>
      </p:sp>
      <p:sp>
        <p:nvSpPr>
          <p:cNvPr id="5" name="矩形 4"/>
          <p:cNvSpPr/>
          <p:nvPr/>
        </p:nvSpPr>
        <p:spPr>
          <a:xfrm>
            <a:off x="1214414" y="1848633"/>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length</a:t>
            </a:r>
            <a:endParaRPr lang="zh-CN" altLang="en-US" dirty="0"/>
          </a:p>
        </p:txBody>
      </p:sp>
      <p:sp>
        <p:nvSpPr>
          <p:cNvPr id="6" name="矩形 5"/>
          <p:cNvSpPr/>
          <p:nvPr/>
        </p:nvSpPr>
        <p:spPr>
          <a:xfrm>
            <a:off x="3643306" y="1848633"/>
            <a:ext cx="5950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long</a:t>
            </a:r>
            <a:endParaRPr lang="zh-CN" altLang="en-US" dirty="0"/>
          </a:p>
        </p:txBody>
      </p:sp>
      <p:sp>
        <p:nvSpPr>
          <p:cNvPr id="7" name="矩形 6"/>
          <p:cNvSpPr/>
          <p:nvPr/>
        </p:nvSpPr>
        <p:spPr>
          <a:xfrm>
            <a:off x="6449765" y="1848633"/>
            <a:ext cx="97975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lengthen</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3771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火山喷发</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谈及;参考;涉及</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升升降降,起起伏伏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像往常一样;照例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似乎;好像;仿佛</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结束;终结</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严重受损;破败不堪</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数以千计的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吹走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数以百万计的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震惊;吃惊</a:t>
            </a:r>
            <a:endParaRPr lang="zh-CN" altLang="en-US" dirty="0"/>
          </a:p>
        </p:txBody>
      </p:sp>
      <p:sp>
        <p:nvSpPr>
          <p:cNvPr id="3" name="矩形 2"/>
          <p:cNvSpPr/>
          <p:nvPr/>
        </p:nvSpPr>
        <p:spPr>
          <a:xfrm>
            <a:off x="1000100" y="1418103"/>
            <a:ext cx="179408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volcanic eruption</a:t>
            </a:r>
            <a:endParaRPr lang="zh-CN" altLang="en-US" dirty="0"/>
          </a:p>
        </p:txBody>
      </p:sp>
      <p:sp>
        <p:nvSpPr>
          <p:cNvPr id="4" name="矩形 3"/>
          <p:cNvSpPr/>
          <p:nvPr/>
        </p:nvSpPr>
        <p:spPr>
          <a:xfrm>
            <a:off x="1428728" y="1846731"/>
            <a:ext cx="8579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refer to</a:t>
            </a:r>
            <a:endParaRPr lang="zh-CN" altLang="en-US" dirty="0"/>
          </a:p>
        </p:txBody>
      </p:sp>
      <p:sp>
        <p:nvSpPr>
          <p:cNvPr id="5" name="矩形 4"/>
          <p:cNvSpPr/>
          <p:nvPr/>
        </p:nvSpPr>
        <p:spPr>
          <a:xfrm>
            <a:off x="1285852" y="2275359"/>
            <a:ext cx="127470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rise and fall</a:t>
            </a:r>
            <a:endParaRPr lang="zh-CN" altLang="en-US" dirty="0"/>
          </a:p>
        </p:txBody>
      </p:sp>
      <p:sp>
        <p:nvSpPr>
          <p:cNvPr id="6" name="矩形 5"/>
          <p:cNvSpPr/>
          <p:nvPr/>
        </p:nvSpPr>
        <p:spPr>
          <a:xfrm>
            <a:off x="1357290" y="2703987"/>
            <a:ext cx="9220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as usual</a:t>
            </a:r>
            <a:endParaRPr lang="zh-CN" altLang="en-US" dirty="0"/>
          </a:p>
        </p:txBody>
      </p:sp>
      <p:sp>
        <p:nvSpPr>
          <p:cNvPr id="7" name="矩形 6"/>
          <p:cNvSpPr/>
          <p:nvPr/>
        </p:nvSpPr>
        <p:spPr>
          <a:xfrm>
            <a:off x="1571604" y="3132615"/>
            <a:ext cx="57579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as if</a:t>
            </a:r>
            <a:endParaRPr lang="zh-CN" altLang="en-US" dirty="0"/>
          </a:p>
        </p:txBody>
      </p:sp>
      <p:sp>
        <p:nvSpPr>
          <p:cNvPr id="8" name="矩形 7"/>
          <p:cNvSpPr/>
          <p:nvPr/>
        </p:nvSpPr>
        <p:spPr>
          <a:xfrm>
            <a:off x="1142976" y="3561243"/>
            <a:ext cx="158889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come to an end</a:t>
            </a:r>
            <a:endParaRPr lang="zh-CN" altLang="en-US" dirty="0"/>
          </a:p>
        </p:txBody>
      </p:sp>
      <p:sp>
        <p:nvSpPr>
          <p:cNvPr id="9" name="矩形 8"/>
          <p:cNvSpPr/>
          <p:nvPr/>
        </p:nvSpPr>
        <p:spPr>
          <a:xfrm>
            <a:off x="1428728" y="3989871"/>
            <a:ext cx="88357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 ruins</a:t>
            </a:r>
            <a:endParaRPr lang="zh-CN" altLang="en-US" dirty="0"/>
          </a:p>
        </p:txBody>
      </p:sp>
      <p:sp>
        <p:nvSpPr>
          <p:cNvPr id="10" name="矩形 9"/>
          <p:cNvSpPr/>
          <p:nvPr/>
        </p:nvSpPr>
        <p:spPr>
          <a:xfrm>
            <a:off x="1214414" y="4418499"/>
            <a:ext cx="135806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thousands of</a:t>
            </a:r>
            <a:endParaRPr lang="zh-CN" altLang="en-US" dirty="0"/>
          </a:p>
        </p:txBody>
      </p:sp>
      <p:sp>
        <p:nvSpPr>
          <p:cNvPr id="11" name="矩形 10"/>
          <p:cNvSpPr/>
          <p:nvPr/>
        </p:nvSpPr>
        <p:spPr>
          <a:xfrm>
            <a:off x="1285852" y="4847127"/>
            <a:ext cx="119135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blow away</a:t>
            </a:r>
            <a:endParaRPr lang="zh-CN" altLang="en-US" dirty="0"/>
          </a:p>
        </p:txBody>
      </p:sp>
      <p:sp>
        <p:nvSpPr>
          <p:cNvPr id="12" name="矩形 11"/>
          <p:cNvSpPr/>
          <p:nvPr/>
        </p:nvSpPr>
        <p:spPr>
          <a:xfrm>
            <a:off x="1357290" y="5275755"/>
            <a:ext cx="119135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millions of</a:t>
            </a:r>
            <a:endParaRPr lang="zh-CN" altLang="en-US" dirty="0"/>
          </a:p>
        </p:txBody>
      </p:sp>
      <p:sp>
        <p:nvSpPr>
          <p:cNvPr id="13" name="矩形 12"/>
          <p:cNvSpPr/>
          <p:nvPr/>
        </p:nvSpPr>
        <p:spPr>
          <a:xfrm>
            <a:off x="1428728" y="5704383"/>
            <a:ext cx="96051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 shock</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93771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患</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病;受</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苦</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经历;检查</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露天;在户外</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轮流做某事</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急救箱</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现有(尤指帮助)</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消灭;彻底消除</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至少</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的数量</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执行;实施;完成</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做准备</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23.set up</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a:p>
        </p:txBody>
      </p:sp>
      <p:sp>
        <p:nvSpPr>
          <p:cNvPr id="3" name="矩形 2"/>
          <p:cNvSpPr/>
          <p:nvPr/>
        </p:nvSpPr>
        <p:spPr>
          <a:xfrm>
            <a:off x="1285535" y="989475"/>
            <a:ext cx="122565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suffer from</a:t>
            </a:r>
            <a:endParaRPr lang="zh-CN" altLang="en-US" dirty="0"/>
          </a:p>
        </p:txBody>
      </p:sp>
      <p:sp>
        <p:nvSpPr>
          <p:cNvPr id="4" name="矩形 3"/>
          <p:cNvSpPr/>
          <p:nvPr/>
        </p:nvSpPr>
        <p:spPr>
          <a:xfrm>
            <a:off x="1356973" y="1418103"/>
            <a:ext cx="119135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go through</a:t>
            </a:r>
            <a:endParaRPr lang="zh-CN" altLang="en-US" dirty="0"/>
          </a:p>
        </p:txBody>
      </p:sp>
      <p:sp>
        <p:nvSpPr>
          <p:cNvPr id="5" name="矩形 4"/>
          <p:cNvSpPr/>
          <p:nvPr/>
        </p:nvSpPr>
        <p:spPr>
          <a:xfrm>
            <a:off x="1214097" y="1846731"/>
            <a:ext cx="151195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 the open air</a:t>
            </a:r>
            <a:endParaRPr lang="zh-CN" altLang="en-US" dirty="0"/>
          </a:p>
        </p:txBody>
      </p:sp>
      <p:sp>
        <p:nvSpPr>
          <p:cNvPr id="6" name="矩形 5"/>
          <p:cNvSpPr/>
          <p:nvPr/>
        </p:nvSpPr>
        <p:spPr>
          <a:xfrm>
            <a:off x="999783" y="2275359"/>
            <a:ext cx="199926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take turns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7" name="矩形 6"/>
          <p:cNvSpPr/>
          <p:nvPr/>
        </p:nvSpPr>
        <p:spPr>
          <a:xfrm>
            <a:off x="1356973" y="2703987"/>
            <a:ext cx="119776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first aid kit</a:t>
            </a:r>
            <a:endParaRPr lang="zh-CN" altLang="en-US" dirty="0"/>
          </a:p>
        </p:txBody>
      </p:sp>
      <p:sp>
        <p:nvSpPr>
          <p:cNvPr id="8" name="矩形 7"/>
          <p:cNvSpPr/>
          <p:nvPr/>
        </p:nvSpPr>
        <p:spPr>
          <a:xfrm>
            <a:off x="1499849" y="3132615"/>
            <a:ext cx="9220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 hand</a:t>
            </a:r>
            <a:endParaRPr lang="zh-CN" altLang="en-US" dirty="0"/>
          </a:p>
        </p:txBody>
      </p:sp>
      <p:sp>
        <p:nvSpPr>
          <p:cNvPr id="9" name="矩形 8"/>
          <p:cNvSpPr/>
          <p:nvPr/>
        </p:nvSpPr>
        <p:spPr>
          <a:xfrm>
            <a:off x="1356973" y="3561243"/>
            <a:ext cx="130676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sweep away</a:t>
            </a:r>
            <a:endParaRPr lang="zh-CN" altLang="en-US" dirty="0"/>
          </a:p>
        </p:txBody>
      </p:sp>
      <p:sp>
        <p:nvSpPr>
          <p:cNvPr id="10" name="矩形 9"/>
          <p:cNvSpPr/>
          <p:nvPr/>
        </p:nvSpPr>
        <p:spPr>
          <a:xfrm>
            <a:off x="1571287" y="3989871"/>
            <a:ext cx="8322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at least</a:t>
            </a:r>
            <a:endParaRPr lang="zh-CN" altLang="en-US" dirty="0"/>
          </a:p>
        </p:txBody>
      </p:sp>
      <p:sp>
        <p:nvSpPr>
          <p:cNvPr id="11" name="矩形 10"/>
          <p:cNvSpPr/>
          <p:nvPr/>
        </p:nvSpPr>
        <p:spPr>
          <a:xfrm>
            <a:off x="1071221" y="4418499"/>
            <a:ext cx="165301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the number of...</a:t>
            </a:r>
            <a:endParaRPr lang="zh-CN" altLang="en-US" dirty="0"/>
          </a:p>
        </p:txBody>
      </p:sp>
      <p:sp>
        <p:nvSpPr>
          <p:cNvPr id="12" name="矩形 11"/>
          <p:cNvSpPr/>
          <p:nvPr/>
        </p:nvSpPr>
        <p:spPr>
          <a:xfrm>
            <a:off x="1428411" y="4847127"/>
            <a:ext cx="10118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carry out</a:t>
            </a:r>
            <a:endParaRPr lang="zh-CN" altLang="en-US" dirty="0"/>
          </a:p>
        </p:txBody>
      </p:sp>
      <p:sp>
        <p:nvSpPr>
          <p:cNvPr id="13" name="矩形 12"/>
          <p:cNvSpPr/>
          <p:nvPr/>
        </p:nvSpPr>
        <p:spPr>
          <a:xfrm>
            <a:off x="1214097" y="5275755"/>
            <a:ext cx="136454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prepare for...</a:t>
            </a:r>
            <a:endParaRPr lang="zh-CN" altLang="en-US" dirty="0"/>
          </a:p>
        </p:txBody>
      </p:sp>
      <p:sp>
        <p:nvSpPr>
          <p:cNvPr id="14" name="矩形 13"/>
          <p:cNvSpPr/>
          <p:nvPr/>
        </p:nvSpPr>
        <p:spPr>
          <a:xfrm>
            <a:off x="1785601" y="5704383"/>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建起；建立</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2022版高中同步疑难破PPT模板</Template>
  <TotalTime>0</TotalTime>
  <Words>26981</Words>
  <Application>WPS 演示</Application>
  <PresentationFormat>自定义</PresentationFormat>
  <Paragraphs>1178</Paragraphs>
  <Slides>64</Slides>
  <Notes>64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64</vt:i4>
      </vt:variant>
    </vt:vector>
  </HeadingPairs>
  <TitlesOfParts>
    <vt:vector size="75" baseType="lpstr">
      <vt:lpstr>Arial</vt:lpstr>
      <vt:lpstr>宋体</vt:lpstr>
      <vt:lpstr>Wingdings</vt:lpstr>
      <vt:lpstr>Times New Roman</vt:lpstr>
      <vt:lpstr>黑体</vt:lpstr>
      <vt:lpstr>Times New Roman</vt:lpstr>
      <vt:lpstr>Calibri</vt:lpstr>
      <vt:lpstr>微软雅黑</vt:lpstr>
      <vt:lpstr>Arial Unicode MS</vt:lpstr>
      <vt:lpstr>Adobe 黑体 Std R</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quyixian</cp:lastModifiedBy>
  <cp:revision>268</cp:revision>
  <dcterms:created xsi:type="dcterms:W3CDTF">2021-05-23T06:06:18Z</dcterms:created>
  <dcterms:modified xsi:type="dcterms:W3CDTF">2021-05-23T08:06:29Z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