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23" r:id="rId3"/>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314" r:id="rId26"/>
    <p:sldId id="280" r:id="rId27"/>
    <p:sldId id="281" r:id="rId28"/>
    <p:sldId id="315" r:id="rId29"/>
    <p:sldId id="282" r:id="rId30"/>
    <p:sldId id="283" r:id="rId31"/>
    <p:sldId id="284" r:id="rId32"/>
    <p:sldId id="285" r:id="rId33"/>
    <p:sldId id="286" r:id="rId34"/>
    <p:sldId id="287" r:id="rId35"/>
    <p:sldId id="288" r:id="rId36"/>
    <p:sldId id="316" r:id="rId37"/>
    <p:sldId id="289" r:id="rId38"/>
    <p:sldId id="290" r:id="rId39"/>
    <p:sldId id="291" r:id="rId40"/>
    <p:sldId id="317" r:id="rId41"/>
    <p:sldId id="292" r:id="rId42"/>
    <p:sldId id="293" r:id="rId43"/>
    <p:sldId id="294" r:id="rId44"/>
    <p:sldId id="295" r:id="rId45"/>
    <p:sldId id="296" r:id="rId46"/>
    <p:sldId id="297" r:id="rId47"/>
    <p:sldId id="299" r:id="rId48"/>
    <p:sldId id="300" r:id="rId49"/>
    <p:sldId id="301" r:id="rId50"/>
    <p:sldId id="318" r:id="rId51"/>
    <p:sldId id="302" r:id="rId52"/>
    <p:sldId id="303" r:id="rId53"/>
    <p:sldId id="305" r:id="rId54"/>
    <p:sldId id="306" r:id="rId55"/>
    <p:sldId id="307" r:id="rId56"/>
    <p:sldId id="308" r:id="rId57"/>
    <p:sldId id="309" r:id="rId58"/>
    <p:sldId id="310" r:id="rId59"/>
    <p:sldId id="311" r:id="rId60"/>
    <p:sldId id="319" r:id="rId61"/>
    <p:sldId id="320" r:id="rId62"/>
    <p:sldId id="312" r:id="rId63"/>
    <p:sldId id="321" r:id="rId64"/>
    <p:sldId id="313" r:id="rId65"/>
    <p:sldId id="322" r:id="rId66"/>
  </p:sldIdLst>
  <p:sldSz cx="9144000" cy="684022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78142" autoAdjust="0"/>
  </p:normalViewPr>
  <p:slideViewPr>
    <p:cSldViewPr>
      <p:cViewPr varScale="1">
        <p:scale>
          <a:sx n="114" d="100"/>
          <a:sy n="114" d="100"/>
        </p:scale>
        <p:origin x="-96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9" Type="http://schemas.openxmlformats.org/officeDocument/2006/relationships/tableStyles" Target="tableStyles.xml"/><Relationship Id="rId68" Type="http://schemas.openxmlformats.org/officeDocument/2006/relationships/viewProps" Target="viewProps.xml"/><Relationship Id="rId67" Type="http://schemas.openxmlformats.org/officeDocument/2006/relationships/presProps" Target="presProps.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9571"/>
            <a:ext cx="9180512" cy="6892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
        <p:nvSpPr>
          <p:cNvPr id="7" name="TextBox 6"/>
          <p:cNvSpPr txBox="1"/>
          <p:nvPr/>
        </p:nvSpPr>
        <p:spPr>
          <a:xfrm>
            <a:off x="1835696" y="251917"/>
            <a:ext cx="5832648" cy="461665"/>
          </a:xfrm>
          <a:prstGeom prst="rect">
            <a:avLst/>
          </a:prstGeom>
          <a:noFill/>
        </p:spPr>
        <p:txBody>
          <a:bodyPr wrap="square" rtlCol="0">
            <a:spAutoFit/>
          </a:bodyPr>
          <a:lstStyle/>
          <a:p>
            <a:pPr algn="ctr">
              <a:spcBef>
                <a:spcPct val="0"/>
              </a:spcBef>
              <a:defRPr/>
            </a:pPr>
            <a:r>
              <a:rPr lang="en-US" altLang="zh-CN" sz="2400" b="1" dirty="0" smtClean="0">
                <a:latin typeface="黑体" panose="02010609060101010101" pitchFamily="65" charset="-122"/>
                <a:ea typeface="黑体" panose="02010609060101010101" pitchFamily="65" charset="-122"/>
                <a:cs typeface="+mj-cs"/>
              </a:rPr>
              <a:t>UNIT 5</a:t>
            </a:r>
            <a:r>
              <a:rPr lang="zh-CN" altLang="en-US" sz="2400" b="1" dirty="0" smtClean="0">
                <a:latin typeface="黑体" panose="02010609060101010101" pitchFamily="65" charset="-122"/>
                <a:ea typeface="黑体" panose="02010609060101010101" pitchFamily="65" charset="-122"/>
                <a:cs typeface="+mj-cs"/>
              </a:rPr>
              <a:t>　</a:t>
            </a:r>
            <a:r>
              <a:rPr lang="en-US" altLang="zh-CN" sz="2400" b="1" dirty="0" smtClean="0">
                <a:latin typeface="黑体" panose="02010609060101010101" pitchFamily="65" charset="-122"/>
                <a:ea typeface="黑体" panose="02010609060101010101" pitchFamily="65" charset="-122"/>
                <a:cs typeface="+mj-cs"/>
              </a:rPr>
              <a:t>LANGUAGES AROUND THE WORLD</a:t>
            </a:r>
            <a:endParaRPr lang="zh-CN" altLang="en-US" sz="2400" b="1" dirty="0">
              <a:latin typeface="黑体" panose="02010609060101010101" pitchFamily="65" charset="-122"/>
              <a:ea typeface="黑体" panose="02010609060101010101" pitchFamily="65" charset="-122"/>
              <a:cs typeface="+mj-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2" name="图形 1"/>
          <p:cNvPicPr>
            <a:picLocks noChangeAspect="1"/>
          </p:cNvPicPr>
          <p:nvPr/>
        </p:nvPicPr>
        <p:blipFill>
          <a:blip/>
          <a:stretch>
            <a:fillRect/>
          </a:stretch>
        </p:blipFill>
        <p:spPr>
          <a:xfrm>
            <a:off x="-44919" y="0"/>
            <a:ext cx="9225431" cy="75597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2.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7.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8.jpe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6.jpe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25.xml.rels><?xml version="1.0" encoding="UTF-8" standalone="yes"?>
<Relationships xmlns="http://schemas.openxmlformats.org/package/2006/relationships"><Relationship Id="rId5" Type="http://schemas.openxmlformats.org/officeDocument/2006/relationships/notesSlide" Target="../notesSlides/notesSlide25.xml"/><Relationship Id="rId4" Type="http://schemas.openxmlformats.org/officeDocument/2006/relationships/slideLayout" Target="../slideLayouts/slideLayout2.xml"/><Relationship Id="rId3" Type="http://schemas.openxmlformats.org/officeDocument/2006/relationships/image" Target="../media/image6.jpeg"/><Relationship Id="rId2" Type="http://schemas.openxmlformats.org/officeDocument/2006/relationships/image" Target="../media/image8.jpeg"/><Relationship Id="rId1" Type="http://schemas.openxmlformats.org/officeDocument/2006/relationships/image" Target="../media/image9.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8.jpe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image" Target="../media/image9.jpe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image" Target="../media/image8.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33.xml.rels><?xml version="1.0" encoding="UTF-8" standalone="yes"?>
<Relationships xmlns="http://schemas.openxmlformats.org/package/2006/relationships"><Relationship Id="rId5" Type="http://schemas.openxmlformats.org/officeDocument/2006/relationships/notesSlide" Target="../notesSlides/notesSlide33.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34.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8.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36.xml.rels><?xml version="1.0" encoding="UTF-8" standalone="yes"?>
<Relationships xmlns="http://schemas.openxmlformats.org/package/2006/relationships"><Relationship Id="rId5" Type="http://schemas.openxmlformats.org/officeDocument/2006/relationships/notesSlide" Target="../notesSlides/notesSlide36.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39.xml.rels><?xml version="1.0" encoding="UTF-8" standalone="yes"?>
<Relationships xmlns="http://schemas.openxmlformats.org/package/2006/relationships"><Relationship Id="rId5" Type="http://schemas.openxmlformats.org/officeDocument/2006/relationships/notesSlide" Target="../notesSlides/notesSlide39.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4" Type="http://schemas.openxmlformats.org/officeDocument/2006/relationships/notesSlide" Target="../notesSlides/notesSlide40.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41.xml.rels><?xml version="1.0" encoding="UTF-8" standalone="yes"?>
<Relationships xmlns="http://schemas.openxmlformats.org/package/2006/relationships"><Relationship Id="rId4" Type="http://schemas.openxmlformats.org/officeDocument/2006/relationships/notesSlide" Target="../notesSlides/notesSlide41.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9.jpeg"/></Relationships>
</file>

<file path=ppt/slides/_rels/slide42.xml.rels><?xml version="1.0" encoding="UTF-8" standalone="yes"?>
<Relationships xmlns="http://schemas.openxmlformats.org/package/2006/relationships"><Relationship Id="rId5" Type="http://schemas.openxmlformats.org/officeDocument/2006/relationships/notesSlide" Target="../notesSlides/notesSlide42.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image" Target="../media/image3.jpe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44.xml.rels><?xml version="1.0" encoding="UTF-8" standalone="yes"?>
<Relationships xmlns="http://schemas.openxmlformats.org/package/2006/relationships"><Relationship Id="rId4" Type="http://schemas.openxmlformats.org/officeDocument/2006/relationships/notesSlide" Target="../notesSlides/notesSlide44.xml"/><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9.jpeg"/></Relationships>
</file>

<file path=ppt/slides/_rels/slide45.xml.rels><?xml version="1.0" encoding="UTF-8" standalone="yes"?>
<Relationships xmlns="http://schemas.openxmlformats.org/package/2006/relationships"><Relationship Id="rId5" Type="http://schemas.openxmlformats.org/officeDocument/2006/relationships/notesSlide" Target="../notesSlides/notesSlide45.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image" Target="../media/image3.jpe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7.xml.rels><?xml version="1.0" encoding="UTF-8" standalone="yes"?>
<Relationships xmlns="http://schemas.openxmlformats.org/package/2006/relationships"><Relationship Id="rId4" Type="http://schemas.openxmlformats.org/officeDocument/2006/relationships/notesSlide" Target="../notesSlides/notesSlide47.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8.jpe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image" Target="../media/image1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4" Type="http://schemas.openxmlformats.org/officeDocument/2006/relationships/notesSlide" Target="../notesSlides/notesSlide54.xml"/><Relationship Id="rId3" Type="http://schemas.openxmlformats.org/officeDocument/2006/relationships/slideLayout" Target="../slideLayouts/slideLayout2.xml"/><Relationship Id="rId2" Type="http://schemas.openxmlformats.org/officeDocument/2006/relationships/image" Target="../media/image13.jpeg"/><Relationship Id="rId1" Type="http://schemas.openxmlformats.org/officeDocument/2006/relationships/image" Target="../media/image12.jpeg"/></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image" Target="../media/image14.jpeg"/></Relationships>
</file>

<file path=ppt/slides/_rels/slide56.xml.rels><?xml version="1.0" encoding="UTF-8" standalone="yes"?>
<Relationships xmlns="http://schemas.openxmlformats.org/package/2006/relationships"><Relationship Id="rId4" Type="http://schemas.openxmlformats.org/officeDocument/2006/relationships/notesSlide" Target="../notesSlides/notesSlide56.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7.jpeg"/></Relationships>
</file>

<file path=ppt/slides/_rels/slide57.xml.rels><?xml version="1.0" encoding="UTF-8" standalone="yes"?>
<Relationships xmlns="http://schemas.openxmlformats.org/package/2006/relationships"><Relationship Id="rId5" Type="http://schemas.openxmlformats.org/officeDocument/2006/relationships/notesSlide" Target="../notesSlides/notesSlide57.xml"/><Relationship Id="rId4" Type="http://schemas.openxmlformats.org/officeDocument/2006/relationships/slideLayout" Target="../slideLayouts/slideLayout2.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15.jpe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61.xml.rels><?xml version="1.0" encoding="UTF-8" standalone="yes"?>
<Relationships xmlns="http://schemas.openxmlformats.org/package/2006/relationships"><Relationship Id="rId4" Type="http://schemas.openxmlformats.org/officeDocument/2006/relationships/notesSlide" Target="../notesSlides/notesSlide61.xml"/><Relationship Id="rId3" Type="http://schemas.openxmlformats.org/officeDocument/2006/relationships/slideLayout" Target="../slideLayouts/slideLayout2.xml"/><Relationship Id="rId2" Type="http://schemas.openxmlformats.org/officeDocument/2006/relationships/image" Target="../media/image15.jpeg"/><Relationship Id="rId1" Type="http://schemas.openxmlformats.org/officeDocument/2006/relationships/image" Target="../media/image9.jpeg"/></Relationships>
</file>

<file path=ppt/slides/_rels/slide62.xml.rels><?xml version="1.0" encoding="UTF-8" standalone="yes"?>
<Relationships xmlns="http://schemas.openxmlformats.org/package/2006/relationships"><Relationship Id="rId4" Type="http://schemas.openxmlformats.org/officeDocument/2006/relationships/notesSlide" Target="../notesSlides/notesSlide62.xml"/><Relationship Id="rId3" Type="http://schemas.openxmlformats.org/officeDocument/2006/relationships/slideLayout" Target="../slideLayouts/slideLayout2.xml"/><Relationship Id="rId2" Type="http://schemas.openxmlformats.org/officeDocument/2006/relationships/image" Target="../media/image15.jpeg"/><Relationship Id="rId1" Type="http://schemas.openxmlformats.org/officeDocument/2006/relationships/image" Target="../media/image9.jpeg"/></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必修第一册</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endParaRPr kumimoji="0" lang="zh-CN" altLang="en-US" sz="9600" i="0" u="none" strike="noStrike" kern="1200" cap="none" spc="0" normalizeH="0" baseline="0" noProof="0" dirty="0">
              <a:ln>
                <a:noFill/>
              </a:ln>
              <a:solidFill>
                <a:schemeClr val="bg1"/>
              </a:solidFill>
              <a:effectLst/>
              <a:uLnTx/>
              <a:uFillTx/>
              <a:latin typeface="黑体" panose="02010609060101010101" pitchFamily="65" charset="-122"/>
              <a:ea typeface="黑体" panose="02010609060101010101" pitchFamily="65"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08122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4.这是对大脑的锻炼;我对一门语言学得越多,我的大脑就会越强大。</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was exercise for the brain;</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 learnt of a language,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my brain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would grow.</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5.难道你不喜欢让某人告诉你裤子看起来是否好看吗?</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Don't you like to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you if the pants look good or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not?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6.我从小学就一直学习英语。</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I've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English since primary school.</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7.我无法直接在脑子里记住所有的生词,当然也记不住如何恰当地使用所有这些</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词汇。</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can't keep all the new vocabulary straight in my head, and I certainly can't remem-</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ber</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them all properly.</a:t>
            </a:r>
            <a:endParaRPr lang="zh-CN" altLang="en-US" dirty="0"/>
          </a:p>
        </p:txBody>
      </p:sp>
      <p:sp>
        <p:nvSpPr>
          <p:cNvPr id="3" name="矩形 2"/>
          <p:cNvSpPr/>
          <p:nvPr/>
        </p:nvSpPr>
        <p:spPr>
          <a:xfrm>
            <a:off x="3213727" y="1561613"/>
            <a:ext cx="99899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the more</a:t>
            </a:r>
            <a:endParaRPr lang="zh-CN" altLang="en-US" dirty="0"/>
          </a:p>
        </p:txBody>
      </p:sp>
      <p:sp>
        <p:nvSpPr>
          <p:cNvPr id="4" name="矩形 3"/>
          <p:cNvSpPr/>
          <p:nvPr/>
        </p:nvSpPr>
        <p:spPr>
          <a:xfrm>
            <a:off x="6429578" y="1561613"/>
            <a:ext cx="99899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the more</a:t>
            </a:r>
            <a:endParaRPr lang="zh-CN" altLang="en-US" dirty="0"/>
          </a:p>
        </p:txBody>
      </p:sp>
      <p:sp>
        <p:nvSpPr>
          <p:cNvPr id="5" name="矩形 4"/>
          <p:cNvSpPr/>
          <p:nvPr/>
        </p:nvSpPr>
        <p:spPr>
          <a:xfrm>
            <a:off x="2856537" y="2847497"/>
            <a:ext cx="198002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have somebody tell</a:t>
            </a:r>
            <a:endParaRPr lang="zh-CN" altLang="en-US" dirty="0"/>
          </a:p>
        </p:txBody>
      </p:sp>
      <p:sp>
        <p:nvSpPr>
          <p:cNvPr id="6" name="矩形 5"/>
          <p:cNvSpPr/>
          <p:nvPr/>
        </p:nvSpPr>
        <p:spPr>
          <a:xfrm>
            <a:off x="1213463" y="4121239"/>
            <a:ext cx="147348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been studying</a:t>
            </a:r>
            <a:endParaRPr lang="zh-CN" altLang="en-US" dirty="0"/>
          </a:p>
        </p:txBody>
      </p:sp>
      <p:sp>
        <p:nvSpPr>
          <p:cNvPr id="7" name="矩形 6"/>
          <p:cNvSpPr/>
          <p:nvPr/>
        </p:nvSpPr>
        <p:spPr>
          <a:xfrm>
            <a:off x="1856405" y="5776455"/>
            <a:ext cx="118494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how to use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108122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Ⅳ.长难句分析</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1.Over the years, the system developed into different forms, as it was a time when </a:t>
            </a:r>
            <a:br/>
            <a:r>
              <a:rPr lang="zh-CN" altLang="en-US" sz="1815" kern="0" dirty="0" smtClean="0">
                <a:solidFill>
                  <a:srgbClr val="000000"/>
                </a:solidFill>
                <a:latin typeface="Times New Roman" panose="02020603050405020304" pitchFamily="65" charset="-122"/>
                <a:ea typeface="宋体" panose="02010600030101010101" pitchFamily="2" charset="-122"/>
              </a:rPr>
              <a:t>people were divided geographically, leading to many varieties of dialects and charac-</a:t>
            </a:r>
            <a:br/>
            <a:r>
              <a:rPr lang="zh-CN" altLang="en-US" sz="1815" kern="0" dirty="0" smtClean="0">
                <a:solidFill>
                  <a:srgbClr val="000000"/>
                </a:solidFill>
                <a:latin typeface="Times New Roman" panose="02020603050405020304" pitchFamily="65" charset="-122"/>
                <a:ea typeface="宋体" panose="02010600030101010101" pitchFamily="2" charset="-122"/>
              </a:rPr>
              <a:t>ters.</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分析:本句为主从复合句。句中as引导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从句,该从句中when</a:t>
            </a:r>
            <a:br/>
            <a:r>
              <a:rPr lang="zh-CN" altLang="en-US" sz="1815" kern="0" dirty="0" smtClean="0">
                <a:solidFill>
                  <a:srgbClr val="000000"/>
                </a:solidFill>
                <a:latin typeface="Times New Roman" panose="02020603050405020304" pitchFamily="65" charset="-122"/>
                <a:ea typeface="宋体" panose="02010600030101010101" pitchFamily="2" charset="-122"/>
              </a:rPr>
              <a:t>引导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从句,先行词为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。句中leading to...</a:t>
            </a:r>
            <a:br/>
            <a:r>
              <a:rPr lang="zh-CN" altLang="en-US" sz="1815" kern="0" dirty="0" smtClean="0">
                <a:solidFill>
                  <a:srgbClr val="000000"/>
                </a:solidFill>
                <a:latin typeface="Times New Roman" panose="02020603050405020304" pitchFamily="65" charset="-122"/>
                <a:ea typeface="宋体" panose="02010600030101010101" pitchFamily="2" charset="-122"/>
              </a:rPr>
              <a:t>为现在分词短语作</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句意:这些年来,这个系统发展成不同的形式,因为那是一个人们在地理上分裂的</a:t>
            </a:r>
            <a:br/>
            <a:r>
              <a:rPr lang="zh-CN" altLang="en-US" sz="1815" kern="0" dirty="0" smtClean="0">
                <a:solidFill>
                  <a:srgbClr val="000000"/>
                </a:solidFill>
                <a:latin typeface="Times New Roman" panose="02020603050405020304" pitchFamily="65" charset="-122"/>
                <a:ea typeface="宋体" panose="02010600030101010101" pitchFamily="2" charset="-122"/>
              </a:rPr>
              <a:t>时期,形成了许多方言和文字的种类。</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2.The high regard for the Chinese writing system can be seen in the development of </a:t>
            </a:r>
            <a:br/>
            <a:r>
              <a:rPr lang="zh-CN" altLang="en-US" sz="1815" kern="0" dirty="0" smtClean="0">
                <a:solidFill>
                  <a:srgbClr val="000000"/>
                </a:solidFill>
                <a:latin typeface="Times New Roman" panose="02020603050405020304" pitchFamily="65" charset="-122"/>
                <a:ea typeface="宋体" panose="02010600030101010101" pitchFamily="2" charset="-122"/>
              </a:rPr>
              <a:t>Chinese characters as an art form, known as Chinese calligraphy, which has become </a:t>
            </a:r>
            <a:br/>
            <a:r>
              <a:rPr lang="zh-CN" altLang="en-US" sz="1815" kern="0" dirty="0" smtClean="0">
                <a:solidFill>
                  <a:srgbClr val="000000"/>
                </a:solidFill>
                <a:latin typeface="Times New Roman" panose="02020603050405020304" pitchFamily="65" charset="-122"/>
                <a:ea typeface="宋体" panose="02010600030101010101" pitchFamily="2" charset="-122"/>
              </a:rPr>
              <a:t>an important part of Chinese culture.</a:t>
            </a:r>
            <a:endParaRPr lang="zh-CN" altLang="en-US"/>
          </a:p>
        </p:txBody>
      </p:sp>
      <p:sp>
        <p:nvSpPr>
          <p:cNvPr id="3" name="矩形 2"/>
          <p:cNvSpPr/>
          <p:nvPr/>
        </p:nvSpPr>
        <p:spPr>
          <a:xfrm>
            <a:off x="4785997" y="2835355"/>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原因状语</a:t>
            </a:r>
            <a:endParaRPr lang="zh-CN" altLang="en-US" dirty="0"/>
          </a:p>
        </p:txBody>
      </p:sp>
      <p:sp>
        <p:nvSpPr>
          <p:cNvPr id="4" name="矩形 3"/>
          <p:cNvSpPr/>
          <p:nvPr/>
        </p:nvSpPr>
        <p:spPr>
          <a:xfrm>
            <a:off x="1785601" y="3204687"/>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定语</a:t>
            </a:r>
            <a:endParaRPr lang="zh-CN" altLang="en-US" dirty="0"/>
          </a:p>
        </p:txBody>
      </p:sp>
      <p:sp>
        <p:nvSpPr>
          <p:cNvPr id="5" name="矩形 4"/>
          <p:cNvSpPr/>
          <p:nvPr/>
        </p:nvSpPr>
        <p:spPr>
          <a:xfrm>
            <a:off x="5143187" y="3204687"/>
            <a:ext cx="7553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 time</a:t>
            </a:r>
            <a:endParaRPr lang="zh-CN" altLang="en-US" dirty="0"/>
          </a:p>
        </p:txBody>
      </p:sp>
      <p:sp>
        <p:nvSpPr>
          <p:cNvPr id="6" name="矩形 5"/>
          <p:cNvSpPr/>
          <p:nvPr/>
        </p:nvSpPr>
        <p:spPr>
          <a:xfrm>
            <a:off x="2857171" y="3633315"/>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结果状语</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11949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分析:本句是一个主从复合句。known as Chinese calligraphy为过去分词短语作</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,修饰前面的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,which引导的是</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修饰先行词</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句意:中国人对其书写体系推崇备至,这体现在汉字发展成一种艺术形式——书</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法。书法已经成为中国文化的一个重要组成部分。</a:t>
            </a:r>
            <a:endParaRPr lang="zh-CN" altLang="en-US" dirty="0"/>
          </a:p>
        </p:txBody>
      </p:sp>
      <p:sp>
        <p:nvSpPr>
          <p:cNvPr id="3" name="矩形 2"/>
          <p:cNvSpPr/>
          <p:nvPr/>
        </p:nvSpPr>
        <p:spPr>
          <a:xfrm>
            <a:off x="1000100" y="1848633"/>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后置定语</a:t>
            </a:r>
            <a:endParaRPr lang="zh-CN" altLang="en-US" dirty="0"/>
          </a:p>
        </p:txBody>
      </p:sp>
      <p:sp>
        <p:nvSpPr>
          <p:cNvPr id="4" name="矩形 3"/>
          <p:cNvSpPr/>
          <p:nvPr/>
        </p:nvSpPr>
        <p:spPr>
          <a:xfrm>
            <a:off x="3643306" y="1848633"/>
            <a:ext cx="121058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an art form</a:t>
            </a:r>
            <a:endParaRPr lang="zh-CN" altLang="en-US" dirty="0"/>
          </a:p>
        </p:txBody>
      </p:sp>
      <p:sp>
        <p:nvSpPr>
          <p:cNvPr id="5" name="矩形 4"/>
          <p:cNvSpPr/>
          <p:nvPr/>
        </p:nvSpPr>
        <p:spPr>
          <a:xfrm>
            <a:off x="6500826" y="1848633"/>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非限制性定语从句</a:t>
            </a:r>
            <a:endParaRPr lang="zh-CN" altLang="en-US" dirty="0"/>
          </a:p>
        </p:txBody>
      </p:sp>
      <p:sp>
        <p:nvSpPr>
          <p:cNvPr id="6" name="矩形 5"/>
          <p:cNvSpPr/>
          <p:nvPr/>
        </p:nvSpPr>
        <p:spPr>
          <a:xfrm>
            <a:off x="1904145" y="2277261"/>
            <a:ext cx="202491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Chinese calligraphy</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81225"/>
            <a:ext cx="8316000" cy="463870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Ⅴ.必备语法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限制性定语从句(2)(where, when, why, </a:t>
            </a:r>
            <a:r>
              <a:rPr lang="zh-CN" altLang="en-US" sz="1815" i="1" kern="0" dirty="0" smtClean="0">
                <a:solidFill>
                  <a:srgbClr val="000000"/>
                </a:solidFill>
                <a:latin typeface="Times New Roman" panose="02020603050405020304" pitchFamily="65" charset="-122"/>
                <a:ea typeface="宋体" panose="02010600030101010101" pitchFamily="2" charset="-122"/>
              </a:rPr>
              <a:t>prep</a:t>
            </a:r>
            <a:r>
              <a:rPr lang="zh-CN" altLang="en-US" sz="1815" kern="0" dirty="0" smtClean="0">
                <a:solidFill>
                  <a:srgbClr val="000000"/>
                </a:solidFill>
                <a:latin typeface="Times New Roman" panose="02020603050405020304" pitchFamily="65" charset="-122"/>
                <a:ea typeface="宋体" panose="02010600030101010101" pitchFamily="2" charset="-122"/>
              </a:rPr>
              <a:t>.+which/whom)</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1.There are many reasons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this has been possible...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2....animal bones and shells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which symbols were carved by ancient Chi-</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nese people.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 ...it was a time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people were divided geographically, leading to many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varieties of dialects and characters.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4.Emperor Qinshihuang united the seven major states into one unified country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Chinese writing system began to develop in one direction.</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5.Written Chinese has also become an important means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which China's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present is connected with its past.</a:t>
            </a:r>
            <a:endParaRPr lang="zh-CN" altLang="en-US" dirty="0"/>
          </a:p>
        </p:txBody>
      </p:sp>
      <p:sp>
        <p:nvSpPr>
          <p:cNvPr id="3" name="矩形 2"/>
          <p:cNvSpPr/>
          <p:nvPr/>
        </p:nvSpPr>
        <p:spPr>
          <a:xfrm>
            <a:off x="3428992" y="1990241"/>
            <a:ext cx="5822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why</a:t>
            </a:r>
            <a:endParaRPr lang="zh-CN" altLang="en-US" dirty="0"/>
          </a:p>
        </p:txBody>
      </p:sp>
      <p:sp>
        <p:nvSpPr>
          <p:cNvPr id="4" name="矩形 3"/>
          <p:cNvSpPr/>
          <p:nvPr/>
        </p:nvSpPr>
        <p:spPr>
          <a:xfrm>
            <a:off x="3643306" y="2418869"/>
            <a:ext cx="4154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on</a:t>
            </a:r>
            <a:endParaRPr lang="zh-CN" altLang="en-US" dirty="0"/>
          </a:p>
        </p:txBody>
      </p:sp>
      <p:sp>
        <p:nvSpPr>
          <p:cNvPr id="5" name="矩形 4"/>
          <p:cNvSpPr/>
          <p:nvPr/>
        </p:nvSpPr>
        <p:spPr>
          <a:xfrm>
            <a:off x="2571736" y="3276125"/>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when</a:t>
            </a:r>
            <a:endParaRPr lang="zh-CN" altLang="en-US" dirty="0"/>
          </a:p>
        </p:txBody>
      </p:sp>
      <p:sp>
        <p:nvSpPr>
          <p:cNvPr id="6" name="矩形 5"/>
          <p:cNvSpPr/>
          <p:nvPr/>
        </p:nvSpPr>
        <p:spPr>
          <a:xfrm>
            <a:off x="8001024" y="4061943"/>
            <a:ext cx="80663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 </a:t>
            </a:r>
            <a:endParaRPr lang="zh-CN" altLang="en-US" dirty="0"/>
          </a:p>
        </p:txBody>
      </p:sp>
      <p:sp>
        <p:nvSpPr>
          <p:cNvPr id="7" name="矩形 6"/>
          <p:cNvSpPr/>
          <p:nvPr/>
        </p:nvSpPr>
        <p:spPr>
          <a:xfrm>
            <a:off x="6215074" y="4907057"/>
            <a:ext cx="4154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by</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52980"/>
            <a:ext cx="8316000" cy="516509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endPar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refer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.提到;参考;查阅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.查询;叫</a:t>
            </a:r>
            <a:r>
              <a:rPr lang="zh-CN" altLang="en-US" sz="1815" kern="0" dirty="0" smtClean="0">
                <a:solidFill>
                  <a:schemeClr val="accent1">
                    <a:lumMod val="75000"/>
                  </a:schemeClr>
                </a:solidFill>
                <a:latin typeface="黑体" panose="02010609060101010101"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求助于</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Pronouns(it,they,she,etc.)refer to something or somebody mentioned earlier.(教材P6</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0)代词 (it、they、she等)指的是先前提到的某物或某人。</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journalist referred to the elderly population in the questions that were asked to </a:t>
            </a:r>
            <a:br>
              <a:rPr dirty="0"/>
            </a:br>
            <a:r>
              <a:rPr lang="en-US" altLang="zh-CN" sz="1815" kern="0" dirty="0" smtClean="0">
                <a:solidFill>
                  <a:srgbClr val="000000"/>
                </a:solidFill>
                <a:latin typeface="Times New Roman" panose="02020603050405020304" pitchFamily="65" charset="-122"/>
                <a:ea typeface="宋体" panose="02010600030101010101" pitchFamily="2" charset="-122"/>
              </a:rPr>
              <a:t>him</a:t>
            </a:r>
            <a:r>
              <a:rPr lang="zh-CN" altLang="en-US" sz="1815" kern="0" dirty="0" smtClean="0">
                <a:solidFill>
                  <a:srgbClr val="000000"/>
                </a:solidFill>
                <a:latin typeface="Times New Roman" panose="02020603050405020304" pitchFamily="65" charset="-122"/>
                <a:ea typeface="宋体" panose="02010600030101010101" pitchFamily="2" charset="-122"/>
              </a:rPr>
              <a:t>.在问他的问题中,一位新闻工作者提到了老年人口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(的问题)。</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If you don't know the exact meaning of the word, you may refer to the dictionary. 如</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果你不知道这个词的确切意思,你可以查词典。</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always referred to Ben as “that nice man”.</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她总是称本为“那个大好人”。</a:t>
            </a:r>
            <a:endParaRPr lang="zh-CN" altLang="en-US" dirty="0"/>
          </a:p>
        </p:txBody>
      </p:sp>
      <p:pic>
        <p:nvPicPr>
          <p:cNvPr id="3" name="图片 3" descr="textimage0.jpeg"/>
          <p:cNvPicPr>
            <a:picLocks noChangeAspect="1"/>
          </p:cNvPicPr>
          <p:nvPr/>
        </p:nvPicPr>
        <p:blipFill>
          <a:blip r:embed="rId1"/>
          <a:stretch>
            <a:fillRect/>
          </a:stretch>
        </p:blipFill>
        <p:spPr>
          <a:xfrm>
            <a:off x="720000" y="2974893"/>
            <a:ext cx="209549" cy="238124"/>
          </a:xfrm>
          <a:prstGeom prst="rect">
            <a:avLst/>
          </a:prstGeom>
        </p:spPr>
      </p:pic>
      <p:pic>
        <p:nvPicPr>
          <p:cNvPr id="4" name="图片 3" descr="textimage1.jpeg"/>
          <p:cNvPicPr>
            <a:picLocks noChangeAspect="1"/>
          </p:cNvPicPr>
          <p:nvPr/>
        </p:nvPicPr>
        <p:blipFill>
          <a:blip r:embed="rId2" cstate="print"/>
          <a:stretch>
            <a:fillRect/>
          </a:stretch>
        </p:blipFill>
        <p:spPr>
          <a:xfrm>
            <a:off x="3786182" y="1166000"/>
            <a:ext cx="1571636" cy="324175"/>
          </a:xfrm>
          <a:prstGeom prst="rect">
            <a:avLst/>
          </a:prstGeom>
        </p:spPr>
      </p:pic>
      <p:grpSp>
        <p:nvGrpSpPr>
          <p:cNvPr id="5" name="组合 4"/>
          <p:cNvGrpSpPr/>
          <p:nvPr/>
        </p:nvGrpSpPr>
        <p:grpSpPr>
          <a:xfrm>
            <a:off x="778376" y="1620909"/>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1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224735"/>
            <a:ext cx="8316000" cy="4434419"/>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①refer to...</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称为</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②refer to</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;参考;描述;指的是</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③reference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.说到(或写到)的事;参考</a:t>
            </a:r>
            <a:endParaRPr lang="zh-CN" altLang="en-US" dirty="0"/>
          </a:p>
          <a:p>
            <a:pPr marL="0" indent="0" eaLnBrk="0" latinLnBrk="1" hangingPunct="0">
              <a:lnSpc>
                <a:spcPct val="150000"/>
              </a:lnSpc>
              <a:spcBef>
                <a:spcPts val="14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(2020浙江1月,听力改编,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)—May I borrow one book for a day or two?</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—Sorry!The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(refer) books are not for lending.</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2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考查词性转换。句意：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一本书我可以借用一两天吗</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抱歉！参考书是不外借的。</a:t>
            </a:r>
            <a:r>
              <a:rPr lang="en-US" altLang="zh-CN" dirty="0" smtClean="0">
                <a:solidFill>
                  <a:srgbClr val="FF0000"/>
                </a:solidFill>
                <a:latin typeface="Times New Roman" panose="02020603050405020304" pitchFamily="18" charset="0"/>
                <a:cs typeface="Times New Roman" panose="02020603050405020304" pitchFamily="18" charset="0"/>
              </a:rPr>
              <a:t>reference book</a:t>
            </a:r>
            <a:r>
              <a:rPr lang="zh-CN" altLang="en-US" dirty="0" smtClean="0">
                <a:solidFill>
                  <a:srgbClr val="FF0000"/>
                </a:solidFill>
                <a:latin typeface="Times New Roman" panose="02020603050405020304" pitchFamily="18" charset="0"/>
                <a:cs typeface="Times New Roman" panose="02020603050405020304" pitchFamily="18" charset="0"/>
              </a:rPr>
              <a:t>意为“参考书”，故填</a:t>
            </a:r>
            <a:r>
              <a:rPr lang="en-US" altLang="zh-CN" dirty="0" smtClean="0">
                <a:solidFill>
                  <a:srgbClr val="FF0000"/>
                </a:solidFill>
                <a:latin typeface="Times New Roman" panose="02020603050405020304" pitchFamily="18" charset="0"/>
                <a:cs typeface="Times New Roman" panose="02020603050405020304" pitchFamily="18" charset="0"/>
              </a:rPr>
              <a:t>reference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1.jpeg"/>
          <p:cNvPicPr>
            <a:picLocks noChangeAspect="1"/>
          </p:cNvPicPr>
          <p:nvPr/>
        </p:nvPicPr>
        <p:blipFill>
          <a:blip r:embed="rId1"/>
          <a:stretch>
            <a:fillRect/>
          </a:stretch>
        </p:blipFill>
        <p:spPr>
          <a:xfrm>
            <a:off x="504735" y="1310574"/>
            <a:ext cx="247650" cy="247649"/>
          </a:xfrm>
          <a:prstGeom prst="rect">
            <a:avLst/>
          </a:prstGeom>
        </p:spPr>
      </p:pic>
      <p:pic>
        <p:nvPicPr>
          <p:cNvPr id="4" name="图片 4" descr="textimage2.jpeg"/>
          <p:cNvPicPr>
            <a:picLocks noChangeAspect="1"/>
          </p:cNvPicPr>
          <p:nvPr/>
        </p:nvPicPr>
        <p:blipFill>
          <a:blip r:embed="rId2"/>
          <a:stretch>
            <a:fillRect/>
          </a:stretch>
        </p:blipFill>
        <p:spPr>
          <a:xfrm>
            <a:off x="504735" y="3021999"/>
            <a:ext cx="1495425" cy="504825"/>
          </a:xfrm>
          <a:prstGeom prst="rect">
            <a:avLst/>
          </a:prstGeom>
        </p:spPr>
      </p:pic>
      <p:pic>
        <p:nvPicPr>
          <p:cNvPr id="5" name="图片 5" descr="textimage3.jpeg"/>
          <p:cNvPicPr>
            <a:picLocks noChangeAspect="1"/>
          </p:cNvPicPr>
          <p:nvPr/>
        </p:nvPicPr>
        <p:blipFill>
          <a:blip r:embed="rId3"/>
          <a:stretch>
            <a:fillRect/>
          </a:stretch>
        </p:blipFill>
        <p:spPr>
          <a:xfrm>
            <a:off x="3250185" y="4016160"/>
            <a:ext cx="609600" cy="409575"/>
          </a:xfrm>
          <a:prstGeom prst="rect">
            <a:avLst/>
          </a:prstGeom>
        </p:spPr>
      </p:pic>
      <p:sp>
        <p:nvSpPr>
          <p:cNvPr id="8" name="矩形 7"/>
          <p:cNvSpPr/>
          <p:nvPr/>
        </p:nvSpPr>
        <p:spPr>
          <a:xfrm>
            <a:off x="1979445" y="1633368"/>
            <a:ext cx="37702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as</a:t>
            </a:r>
            <a:endParaRPr lang="zh-CN" altLang="en-US" dirty="0"/>
          </a:p>
        </p:txBody>
      </p:sp>
      <p:sp>
        <p:nvSpPr>
          <p:cNvPr id="9" name="矩形 8"/>
          <p:cNvSpPr/>
          <p:nvPr/>
        </p:nvSpPr>
        <p:spPr>
          <a:xfrm>
            <a:off x="1710140" y="2061996"/>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查阅</a:t>
            </a:r>
            <a:endParaRPr lang="zh-CN" altLang="en-US" dirty="0"/>
          </a:p>
        </p:txBody>
      </p:sp>
      <p:sp>
        <p:nvSpPr>
          <p:cNvPr id="10" name="矩形 9"/>
          <p:cNvSpPr/>
          <p:nvPr/>
        </p:nvSpPr>
        <p:spPr>
          <a:xfrm>
            <a:off x="2853148" y="2061996"/>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提到</a:t>
            </a:r>
            <a:endParaRPr lang="zh-CN" altLang="en-US" dirty="0"/>
          </a:p>
        </p:txBody>
      </p:sp>
      <p:sp>
        <p:nvSpPr>
          <p:cNvPr id="11" name="矩形 10"/>
          <p:cNvSpPr/>
          <p:nvPr/>
        </p:nvSpPr>
        <p:spPr>
          <a:xfrm>
            <a:off x="1784967" y="4276574"/>
            <a:ext cx="104387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reference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61225" y="1152980"/>
            <a:ext cx="8316000" cy="4428841"/>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1-2 (2020浙江,阅读理解C改编,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)Francisca explains her findings by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(refer) to another study.</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考查动名词。句意：</a:t>
            </a:r>
            <a:r>
              <a:rPr lang="en-US" altLang="zh-CN" dirty="0" smtClean="0">
                <a:solidFill>
                  <a:srgbClr val="FF0000"/>
                </a:solidFill>
                <a:latin typeface="Times New Roman" panose="02020603050405020304" pitchFamily="18" charset="0"/>
                <a:cs typeface="Times New Roman" panose="02020603050405020304" pitchFamily="18" charset="0"/>
              </a:rPr>
              <a:t>Francisca</a:t>
            </a:r>
            <a:r>
              <a:rPr lang="zh-CN" altLang="en-US" dirty="0" smtClean="0">
                <a:solidFill>
                  <a:srgbClr val="FF0000"/>
                </a:solidFill>
                <a:latin typeface="Times New Roman" panose="02020603050405020304" pitchFamily="18" charset="0"/>
                <a:cs typeface="Times New Roman" panose="02020603050405020304" pitchFamily="18" charset="0"/>
              </a:rPr>
              <a:t>通过参考另一项研究来解释她的发现。</a:t>
            </a:r>
            <a:r>
              <a:rPr lang="en-US" altLang="zh-CN" dirty="0" smtClean="0">
                <a:solidFill>
                  <a:srgbClr val="FF0000"/>
                </a:solidFill>
                <a:latin typeface="Times New Roman" panose="02020603050405020304" pitchFamily="18" charset="0"/>
                <a:cs typeface="Times New Roman" panose="02020603050405020304" pitchFamily="18" charset="0"/>
              </a:rPr>
              <a:t>by</a:t>
            </a:r>
            <a:r>
              <a:rPr lang="zh-CN" altLang="en-US" dirty="0" smtClean="0">
                <a:solidFill>
                  <a:srgbClr val="FF0000"/>
                </a:solidFill>
                <a:latin typeface="Times New Roman" panose="02020603050405020304" pitchFamily="18" charset="0"/>
                <a:cs typeface="Times New Roman" panose="02020603050405020304" pitchFamily="18" charset="0"/>
              </a:rPr>
              <a:t>为介词，设空处应填动名词形式作宾语，故填</a:t>
            </a:r>
            <a:r>
              <a:rPr lang="en-US" altLang="zh-CN" dirty="0" smtClean="0">
                <a:solidFill>
                  <a:srgbClr val="FF0000"/>
                </a:solidFill>
                <a:latin typeface="Times New Roman" panose="02020603050405020304" pitchFamily="18" charset="0"/>
                <a:cs typeface="Times New Roman" panose="02020603050405020304" pitchFamily="18" charset="0"/>
              </a:rPr>
              <a:t>referring</a:t>
            </a:r>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refer to</a:t>
            </a:r>
            <a:r>
              <a:rPr lang="zh-CN" altLang="en-US" dirty="0" smtClean="0">
                <a:solidFill>
                  <a:srgbClr val="FF0000"/>
                </a:solidFill>
                <a:latin typeface="Times New Roman" panose="02020603050405020304" pitchFamily="18" charset="0"/>
                <a:cs typeface="Times New Roman" panose="02020603050405020304" pitchFamily="18" charset="0"/>
              </a:rPr>
              <a:t>意为“参考，查阅”。</a:t>
            </a:r>
            <a:endParaRPr lang="zh-CN" altLang="en-US"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1-3 (2019课标全国Ⅲ,阅读理解C,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trend, then, was toward the “penny </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paper”—a term referring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papers made widely available to the public.</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考查固定短语。句意：然后，潮流走向了“一分报纸”</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一个指公众能广泛购买到的报纸的用语。</a:t>
            </a:r>
            <a:r>
              <a:rPr lang="en-US" altLang="zh-CN" dirty="0" smtClean="0">
                <a:solidFill>
                  <a:srgbClr val="FF0000"/>
                </a:solidFill>
                <a:latin typeface="Times New Roman" panose="02020603050405020304" pitchFamily="18" charset="0"/>
                <a:cs typeface="Times New Roman" panose="02020603050405020304" pitchFamily="18" charset="0"/>
              </a:rPr>
              <a:t>refer to</a:t>
            </a:r>
            <a:r>
              <a:rPr lang="zh-CN" altLang="en-US" dirty="0" smtClean="0">
                <a:solidFill>
                  <a:srgbClr val="FF0000"/>
                </a:solidFill>
                <a:latin typeface="Times New Roman" panose="02020603050405020304" pitchFamily="18" charset="0"/>
                <a:cs typeface="Times New Roman" panose="02020603050405020304" pitchFamily="18" charset="0"/>
              </a:rPr>
              <a:t>意为“指的是”。</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endParaRPr lang="zh-CN" altLang="en-US" dirty="0"/>
          </a:p>
        </p:txBody>
      </p:sp>
      <p:pic>
        <p:nvPicPr>
          <p:cNvPr id="3" name="图片 6" descr="textimage4.jpeg"/>
          <p:cNvPicPr>
            <a:picLocks noChangeAspect="1"/>
          </p:cNvPicPr>
          <p:nvPr/>
        </p:nvPicPr>
        <p:blipFill>
          <a:blip r:embed="rId1"/>
          <a:stretch>
            <a:fillRect/>
          </a:stretch>
        </p:blipFill>
        <p:spPr>
          <a:xfrm>
            <a:off x="3427730" y="1274445"/>
            <a:ext cx="505460" cy="339725"/>
          </a:xfrm>
          <a:prstGeom prst="rect">
            <a:avLst/>
          </a:prstGeom>
        </p:spPr>
      </p:pic>
      <p:pic>
        <p:nvPicPr>
          <p:cNvPr id="4" name="图片 7" descr="textimage5.jpeg"/>
          <p:cNvPicPr>
            <a:picLocks noChangeAspect="1"/>
          </p:cNvPicPr>
          <p:nvPr/>
        </p:nvPicPr>
        <p:blipFill>
          <a:blip r:embed="rId2"/>
          <a:stretch>
            <a:fillRect/>
          </a:stretch>
        </p:blipFill>
        <p:spPr>
          <a:xfrm>
            <a:off x="3641725" y="2947035"/>
            <a:ext cx="567690" cy="381635"/>
          </a:xfrm>
          <a:prstGeom prst="rect">
            <a:avLst/>
          </a:prstGeom>
        </p:spPr>
      </p:pic>
      <p:sp>
        <p:nvSpPr>
          <p:cNvPr id="5" name="矩形 4"/>
          <p:cNvSpPr/>
          <p:nvPr/>
        </p:nvSpPr>
        <p:spPr>
          <a:xfrm>
            <a:off x="7285059" y="1061547"/>
            <a:ext cx="99257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referring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3213093" y="3268360"/>
            <a:ext cx="36420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108122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based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adj</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.以(某事)为基础的;以</a:t>
            </a:r>
            <a:r>
              <a:rPr lang="zh-CN" altLang="en-US" sz="1815" kern="0" dirty="0" smtClean="0">
                <a:solidFill>
                  <a:schemeClr val="accent1">
                    <a:lumMod val="75000"/>
                  </a:schemeClr>
                </a:solidFill>
                <a:latin typeface="黑体" panose="02010609060101010101"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为重要部分(或特征)的</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the beginning, written Chinese was a picture-based language.(教材P62) 最初,书</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面汉语是一种以图画为基础的语言。</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was chosen for the job on the basis of her qualifications.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她因资历(适合)而获选担任这份工作。</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have to have a basic understanding of computers in order to use the technology.</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为了使用这项技术,他们必须对计算机有基本的了解。</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film is based on a true story, and it is very popular.</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这部电影以一个真实故事为基础,并且非常受欢迎。</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①base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为据点;以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为基础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.底部;根据</a:t>
            </a:r>
            <a:endParaRPr lang="zh-CN" altLang="en-US" dirty="0"/>
          </a:p>
        </p:txBody>
      </p:sp>
      <p:pic>
        <p:nvPicPr>
          <p:cNvPr id="3" name="图片 3" descr="textimage6.jpeg"/>
          <p:cNvPicPr>
            <a:picLocks noChangeAspect="1"/>
          </p:cNvPicPr>
          <p:nvPr/>
        </p:nvPicPr>
        <p:blipFill>
          <a:blip r:embed="rId1"/>
          <a:stretch>
            <a:fillRect/>
          </a:stretch>
        </p:blipFill>
        <p:spPr>
          <a:xfrm>
            <a:off x="648245" y="2465810"/>
            <a:ext cx="209549" cy="238124"/>
          </a:xfrm>
          <a:prstGeom prst="rect">
            <a:avLst/>
          </a:prstGeom>
        </p:spPr>
      </p:pic>
      <p:pic>
        <p:nvPicPr>
          <p:cNvPr id="4" name="图片 4" descr="textimage7.jpeg"/>
          <p:cNvPicPr>
            <a:picLocks noChangeAspect="1"/>
          </p:cNvPicPr>
          <p:nvPr/>
        </p:nvPicPr>
        <p:blipFill>
          <a:blip r:embed="rId2"/>
          <a:stretch>
            <a:fillRect/>
          </a:stretch>
        </p:blipFill>
        <p:spPr>
          <a:xfrm>
            <a:off x="648245" y="5504343"/>
            <a:ext cx="247650" cy="247649"/>
          </a:xfrm>
          <a:prstGeom prst="rect">
            <a:avLst/>
          </a:prstGeom>
        </p:spPr>
      </p:pic>
      <p:grpSp>
        <p:nvGrpSpPr>
          <p:cNvPr id="5" name="组合 4"/>
          <p:cNvGrpSpPr/>
          <p:nvPr/>
        </p:nvGrpSpPr>
        <p:grpSpPr>
          <a:xfrm>
            <a:off x="714031" y="1120526"/>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2|</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1009470"/>
            <a:ext cx="8316000" cy="5196679"/>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②be based on...</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.基本的;基础的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④basis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.基础;准则;方式;原因</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⑤on the basis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...因为</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(2020全国Ⅰ,阅读理解B,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beauty of rereading lies in the idea that our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bond with the work is based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our present mental register.</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考查固定搭配。句意：重读之美在于我们与作品之间的联系是基于我们当下的心理状态的。</a:t>
            </a:r>
            <a:r>
              <a:rPr lang="en-US" altLang="zh-CN" dirty="0" smtClean="0">
                <a:solidFill>
                  <a:srgbClr val="FF0000"/>
                </a:solidFill>
                <a:latin typeface="Times New Roman" panose="02020603050405020304" pitchFamily="18" charset="0"/>
                <a:cs typeface="Times New Roman" panose="02020603050405020304" pitchFamily="18" charset="0"/>
              </a:rPr>
              <a:t>be based on</a:t>
            </a:r>
            <a:r>
              <a:rPr lang="zh-CN" altLang="en-US" dirty="0" smtClean="0">
                <a:solidFill>
                  <a:srgbClr val="FF0000"/>
                </a:solidFill>
                <a:latin typeface="Times New Roman" panose="02020603050405020304" pitchFamily="18" charset="0"/>
                <a:cs typeface="Times New Roman" panose="02020603050405020304" pitchFamily="18" charset="0"/>
              </a:rPr>
              <a:t>为固定短语，意为“以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为基础”，故填</a:t>
            </a:r>
            <a:r>
              <a:rPr lang="en-US" altLang="zh-CN" dirty="0" smtClean="0">
                <a:solidFill>
                  <a:srgbClr val="FF0000"/>
                </a:solidFill>
                <a:latin typeface="Times New Roman" panose="02020603050405020304" pitchFamily="18" charset="0"/>
                <a:cs typeface="Times New Roman" panose="02020603050405020304" pitchFamily="18" charset="0"/>
              </a:rPr>
              <a:t>on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(2020全国新高考Ⅰ,七选五,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)And like everything else in life,that takes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practice.Remember,even world champion athletes practice their skills on a consistent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(始终如一的)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(base).</a:t>
            </a:r>
            <a:endParaRPr lang="zh-CN" altLang="en-US" dirty="0"/>
          </a:p>
        </p:txBody>
      </p:sp>
      <p:pic>
        <p:nvPicPr>
          <p:cNvPr id="3" name="图片 3" descr="textimage8.jpeg"/>
          <p:cNvPicPr>
            <a:picLocks noChangeAspect="1"/>
          </p:cNvPicPr>
          <p:nvPr/>
        </p:nvPicPr>
        <p:blipFill>
          <a:blip r:embed="rId1"/>
          <a:stretch>
            <a:fillRect/>
          </a:stretch>
        </p:blipFill>
        <p:spPr>
          <a:xfrm>
            <a:off x="3360420" y="3293110"/>
            <a:ext cx="525780" cy="353695"/>
          </a:xfrm>
          <a:prstGeom prst="rect">
            <a:avLst/>
          </a:prstGeom>
        </p:spPr>
      </p:pic>
      <p:pic>
        <p:nvPicPr>
          <p:cNvPr id="4" name="图片 4" descr="textimage9.jpeg"/>
          <p:cNvPicPr>
            <a:picLocks noChangeAspect="1"/>
          </p:cNvPicPr>
          <p:nvPr/>
        </p:nvPicPr>
        <p:blipFill>
          <a:blip r:embed="rId2"/>
          <a:stretch>
            <a:fillRect/>
          </a:stretch>
        </p:blipFill>
        <p:spPr>
          <a:xfrm>
            <a:off x="3642360" y="5033010"/>
            <a:ext cx="546100" cy="367030"/>
          </a:xfrm>
          <a:prstGeom prst="rect">
            <a:avLst/>
          </a:prstGeom>
        </p:spPr>
      </p:pic>
      <p:sp>
        <p:nvSpPr>
          <p:cNvPr id="6" name="矩形 5"/>
          <p:cNvSpPr/>
          <p:nvPr/>
        </p:nvSpPr>
        <p:spPr>
          <a:xfrm>
            <a:off x="2428543" y="989475"/>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为基础</a:t>
            </a:r>
            <a:endParaRPr lang="zh-CN" altLang="en-US" dirty="0"/>
          </a:p>
        </p:txBody>
      </p:sp>
      <p:sp>
        <p:nvSpPr>
          <p:cNvPr id="7" name="矩形 6"/>
          <p:cNvSpPr/>
          <p:nvPr/>
        </p:nvSpPr>
        <p:spPr>
          <a:xfrm>
            <a:off x="1142659" y="1418103"/>
            <a:ext cx="65915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basic</a:t>
            </a:r>
            <a:endParaRPr lang="zh-CN" altLang="en-US" dirty="0"/>
          </a:p>
        </p:txBody>
      </p:sp>
      <p:sp>
        <p:nvSpPr>
          <p:cNvPr id="8" name="矩形 7"/>
          <p:cNvSpPr/>
          <p:nvPr/>
        </p:nvSpPr>
        <p:spPr>
          <a:xfrm>
            <a:off x="2357105" y="2275359"/>
            <a:ext cx="37702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of</a:t>
            </a:r>
            <a:endParaRPr lang="zh-CN" altLang="en-US" dirty="0"/>
          </a:p>
        </p:txBody>
      </p:sp>
      <p:sp>
        <p:nvSpPr>
          <p:cNvPr id="9" name="矩形 8"/>
          <p:cNvSpPr/>
          <p:nvPr/>
        </p:nvSpPr>
        <p:spPr>
          <a:xfrm>
            <a:off x="3642672" y="3489805"/>
            <a:ext cx="41549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on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2285667" y="5696618"/>
            <a:ext cx="64633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basis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2000"/>
                                        <p:tgtEl>
                                          <p:spTgt spid="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990426"/>
            <a:ext cx="8316000" cy="5972175"/>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考查名词。句意：就像生活中的其他一切事情一样，那也需要练习。记住，即使是世界冠军运动员也要以始终如一的标准练习他们的技能。分析句子结构可知，设空处在句中作介词</a:t>
            </a:r>
            <a:r>
              <a:rPr lang="en-US" altLang="zh-CN" dirty="0" smtClean="0">
                <a:solidFill>
                  <a:srgbClr val="FF0000"/>
                </a:solidFill>
                <a:latin typeface="Times New Roman" panose="02020603050405020304" pitchFamily="18" charset="0"/>
                <a:cs typeface="Times New Roman" panose="02020603050405020304" pitchFamily="18" charset="0"/>
              </a:rPr>
              <a:t>on</a:t>
            </a:r>
            <a:r>
              <a:rPr lang="zh-CN" altLang="en-US" dirty="0" smtClean="0">
                <a:solidFill>
                  <a:srgbClr val="FF0000"/>
                </a:solidFill>
                <a:latin typeface="Times New Roman" panose="02020603050405020304" pitchFamily="18" charset="0"/>
                <a:cs typeface="Times New Roman" panose="02020603050405020304" pitchFamily="18" charset="0"/>
              </a:rPr>
              <a:t>的</a:t>
            </a:r>
            <a:r>
              <a:rPr lang="zh-CN" altLang="en-US" dirty="0" smtClean="0">
                <a:solidFill>
                  <a:srgbClr val="FF0000"/>
                </a:solidFill>
                <a:latin typeface="Times New Roman" panose="02020603050405020304" pitchFamily="18" charset="0"/>
                <a:cs typeface="Times New Roman" panose="02020603050405020304" pitchFamily="18" charset="0"/>
              </a:rPr>
              <a:t>宾语，且前面有形容词</a:t>
            </a:r>
            <a:r>
              <a:rPr lang="en-US" altLang="zh-CN" dirty="0" smtClean="0">
                <a:solidFill>
                  <a:srgbClr val="FF0000"/>
                </a:solidFill>
                <a:latin typeface="Times New Roman" panose="02020603050405020304" pitchFamily="18" charset="0"/>
                <a:cs typeface="Times New Roman" panose="02020603050405020304" pitchFamily="18" charset="0"/>
              </a:rPr>
              <a:t>consistent</a:t>
            </a:r>
            <a:r>
              <a:rPr lang="zh-CN" altLang="en-US" dirty="0" smtClean="0">
                <a:solidFill>
                  <a:srgbClr val="FF0000"/>
                </a:solidFill>
                <a:latin typeface="Times New Roman" panose="02020603050405020304" pitchFamily="18" charset="0"/>
                <a:cs typeface="Times New Roman" panose="02020603050405020304" pitchFamily="18" charset="0"/>
              </a:rPr>
              <a:t>修饰，故填名词</a:t>
            </a:r>
            <a:r>
              <a:rPr lang="en-US" altLang="zh-CN" dirty="0" smtClean="0">
                <a:solidFill>
                  <a:srgbClr val="FF0000"/>
                </a:solidFill>
                <a:latin typeface="Times New Roman" panose="02020603050405020304" pitchFamily="18" charset="0"/>
                <a:cs typeface="Times New Roman" panose="02020603050405020304" pitchFamily="18" charset="0"/>
              </a:rPr>
              <a:t>basis</a:t>
            </a:r>
            <a:r>
              <a:rPr lang="zh-CN" altLang="en-US" dirty="0" smtClean="0">
                <a:solidFill>
                  <a:srgbClr val="FF0000"/>
                </a:solidFill>
                <a:latin typeface="Times New Roman" panose="02020603050405020304" pitchFamily="18" charset="0"/>
                <a:cs typeface="Times New Roman" panose="02020603050405020304" pitchFamily="18" charset="0"/>
              </a:rPr>
              <a:t>，意为“准则；方式”。</a:t>
            </a:r>
            <a:endParaRPr lang="zh-CN" altLang="en-US"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2-3 (2019北京,七选五,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)Stars apparently do not follow this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(base)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principle of sportsmanship.</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考查形容词。句意：明星们显然不遵循这一体育精神的基本原则。此处需用形容词</a:t>
            </a:r>
            <a:r>
              <a:rPr lang="en-US" altLang="zh-CN" dirty="0" smtClean="0">
                <a:solidFill>
                  <a:srgbClr val="FF0000"/>
                </a:solidFill>
                <a:latin typeface="Times New Roman" panose="02020603050405020304" pitchFamily="18" charset="0"/>
                <a:cs typeface="Times New Roman" panose="02020603050405020304" pitchFamily="18" charset="0"/>
              </a:rPr>
              <a:t>basic</a:t>
            </a:r>
            <a:r>
              <a:rPr lang="zh-CN" altLang="en-US" dirty="0" smtClean="0">
                <a:solidFill>
                  <a:srgbClr val="FF0000"/>
                </a:solidFill>
                <a:latin typeface="Times New Roman" panose="02020603050405020304" pitchFamily="18" charset="0"/>
                <a:cs typeface="Times New Roman" panose="02020603050405020304" pitchFamily="18" charset="0"/>
              </a:rPr>
              <a:t>作定语，修饰</a:t>
            </a:r>
            <a:r>
              <a:rPr lang="en-US" altLang="zh-CN" dirty="0" smtClean="0">
                <a:solidFill>
                  <a:srgbClr val="FF0000"/>
                </a:solidFill>
                <a:latin typeface="Times New Roman" panose="02020603050405020304" pitchFamily="18" charset="0"/>
                <a:cs typeface="Times New Roman" panose="02020603050405020304" pitchFamily="18" charset="0"/>
              </a:rPr>
              <a:t>principle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2-4(2019天津,阅读理解C,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)Scientists have built an early-warning system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(base) on mathematical models.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考查过去分词。句意：科学家们已经建立了一个基于数学模型的预警系统。根据短语</a:t>
            </a:r>
            <a:r>
              <a:rPr lang="en-US" altLang="zh-CN" dirty="0" smtClean="0">
                <a:solidFill>
                  <a:srgbClr val="FF0000"/>
                </a:solidFill>
                <a:latin typeface="Times New Roman" panose="02020603050405020304" pitchFamily="18" charset="0"/>
                <a:cs typeface="Times New Roman" panose="02020603050405020304" pitchFamily="18" charset="0"/>
              </a:rPr>
              <a:t>be based on</a:t>
            </a:r>
            <a:r>
              <a:rPr lang="zh-CN" altLang="en-US" dirty="0" smtClean="0">
                <a:solidFill>
                  <a:srgbClr val="FF0000"/>
                </a:solidFill>
                <a:latin typeface="Times New Roman" panose="02020603050405020304" pitchFamily="18" charset="0"/>
                <a:cs typeface="Times New Roman" panose="02020603050405020304" pitchFamily="18" charset="0"/>
              </a:rPr>
              <a:t>可知用过去分词</a:t>
            </a:r>
            <a:r>
              <a:rPr lang="en-US" altLang="zh-CN" dirty="0" smtClean="0">
                <a:solidFill>
                  <a:srgbClr val="FF0000"/>
                </a:solidFill>
                <a:latin typeface="Times New Roman" panose="02020603050405020304" pitchFamily="18" charset="0"/>
                <a:cs typeface="Times New Roman" panose="02020603050405020304" pitchFamily="18" charset="0"/>
              </a:rPr>
              <a:t>based</a:t>
            </a:r>
            <a:r>
              <a:rPr lang="zh-CN" altLang="en-US" dirty="0" smtClean="0">
                <a:solidFill>
                  <a:srgbClr val="FF0000"/>
                </a:solidFill>
                <a:latin typeface="Times New Roman" panose="02020603050405020304" pitchFamily="18" charset="0"/>
                <a:cs typeface="Times New Roman" panose="02020603050405020304" pitchFamily="18" charset="0"/>
              </a:rPr>
              <a:t>，构成过去分词短语，作后置定语修饰</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system</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zh-CN" altLang="en-US" dirty="0"/>
          </a:p>
        </p:txBody>
      </p:sp>
      <p:pic>
        <p:nvPicPr>
          <p:cNvPr id="3" name="图片 3" descr="textimage11.jpeg"/>
          <p:cNvPicPr>
            <a:picLocks noChangeAspect="1"/>
          </p:cNvPicPr>
          <p:nvPr/>
        </p:nvPicPr>
        <p:blipFill>
          <a:blip r:embed="rId1"/>
          <a:stretch>
            <a:fillRect/>
          </a:stretch>
        </p:blipFill>
        <p:spPr>
          <a:xfrm>
            <a:off x="3071168" y="4419450"/>
            <a:ext cx="609600" cy="409574"/>
          </a:xfrm>
          <a:prstGeom prst="rect">
            <a:avLst/>
          </a:prstGeom>
        </p:spPr>
      </p:pic>
      <p:pic>
        <p:nvPicPr>
          <p:cNvPr id="4" name="图片 5" descr="textimage10.jpeg"/>
          <p:cNvPicPr>
            <a:picLocks noChangeAspect="1"/>
          </p:cNvPicPr>
          <p:nvPr/>
        </p:nvPicPr>
        <p:blipFill>
          <a:blip r:embed="rId2"/>
          <a:stretch>
            <a:fillRect/>
          </a:stretch>
        </p:blipFill>
        <p:spPr>
          <a:xfrm>
            <a:off x="2747320" y="2703997"/>
            <a:ext cx="609600" cy="409574"/>
          </a:xfrm>
          <a:prstGeom prst="rect">
            <a:avLst/>
          </a:prstGeom>
        </p:spPr>
      </p:pic>
      <p:sp>
        <p:nvSpPr>
          <p:cNvPr id="5" name="矩形 4"/>
          <p:cNvSpPr/>
          <p:nvPr/>
        </p:nvSpPr>
        <p:spPr>
          <a:xfrm>
            <a:off x="6857382" y="2613505"/>
            <a:ext cx="659155"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basic</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8004319" y="4328017"/>
            <a:ext cx="710451" cy="507831"/>
          </a:xfrm>
          <a:prstGeom prst="rect">
            <a:avLst/>
          </a:prstGeom>
        </p:spPr>
        <p:txBody>
          <a:bodyPr wrap="squar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based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36824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Ⅰ.核心单词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(A)写作词汇—写词形</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.十亿</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.出生地的;本地的;土著的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.本地人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.态度;看法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.体系;制度;系统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prep</a:t>
            </a:r>
            <a:r>
              <a:rPr lang="zh-CN" altLang="en-US" sz="1815" kern="0" dirty="0" smtClean="0">
                <a:solidFill>
                  <a:srgbClr val="000000"/>
                </a:solidFill>
                <a:latin typeface="Times New Roman" panose="02020603050405020304" pitchFamily="65" charset="-122"/>
                <a:ea typeface="宋体" panose="02010600030101010101" pitchFamily="2" charset="-122"/>
              </a:rPr>
              <a:t>.即使;尽管</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.因素;要素</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.符号;象征</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 &amp;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.雕刻</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.王朝;朝代</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.方式;方法;途径</a:t>
            </a:r>
            <a:endParaRPr lang="zh-CN" altLang="en-US" dirty="0"/>
          </a:p>
        </p:txBody>
      </p:sp>
      <p:pic>
        <p:nvPicPr>
          <p:cNvPr id="3" name="Picture 2" descr="C:\Users\dell\Desktop\49883.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571868" y="1059394"/>
            <a:ext cx="1849782" cy="432049"/>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1071538" y="2277261"/>
            <a:ext cx="78739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billion</a:t>
            </a:r>
            <a:endParaRPr lang="zh-CN" altLang="en-US" dirty="0"/>
          </a:p>
        </p:txBody>
      </p:sp>
      <p:sp>
        <p:nvSpPr>
          <p:cNvPr id="5" name="矩形 4"/>
          <p:cNvSpPr/>
          <p:nvPr/>
        </p:nvSpPr>
        <p:spPr>
          <a:xfrm>
            <a:off x="1071538" y="2705889"/>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native</a:t>
            </a:r>
            <a:endParaRPr lang="zh-CN" altLang="en-US" dirty="0"/>
          </a:p>
        </p:txBody>
      </p:sp>
      <p:sp>
        <p:nvSpPr>
          <p:cNvPr id="6" name="矩形 5"/>
          <p:cNvSpPr/>
          <p:nvPr/>
        </p:nvSpPr>
        <p:spPr>
          <a:xfrm>
            <a:off x="1071538" y="3134517"/>
            <a:ext cx="87716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attitude</a:t>
            </a:r>
            <a:endParaRPr lang="zh-CN" altLang="en-US" dirty="0"/>
          </a:p>
        </p:txBody>
      </p:sp>
      <p:sp>
        <p:nvSpPr>
          <p:cNvPr id="7" name="矩形 6"/>
          <p:cNvSpPr/>
          <p:nvPr/>
        </p:nvSpPr>
        <p:spPr>
          <a:xfrm>
            <a:off x="1071538" y="3563145"/>
            <a:ext cx="82586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system</a:t>
            </a:r>
            <a:endParaRPr lang="zh-CN" altLang="en-US" dirty="0"/>
          </a:p>
        </p:txBody>
      </p:sp>
      <p:sp>
        <p:nvSpPr>
          <p:cNvPr id="8" name="矩形 7"/>
          <p:cNvSpPr/>
          <p:nvPr/>
        </p:nvSpPr>
        <p:spPr>
          <a:xfrm>
            <a:off x="1071538" y="3991773"/>
            <a:ext cx="83869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despite</a:t>
            </a:r>
            <a:endParaRPr lang="zh-CN" altLang="en-US" dirty="0"/>
          </a:p>
        </p:txBody>
      </p:sp>
      <p:sp>
        <p:nvSpPr>
          <p:cNvPr id="9" name="矩形 8"/>
          <p:cNvSpPr/>
          <p:nvPr/>
        </p:nvSpPr>
        <p:spPr>
          <a:xfrm>
            <a:off x="1071538" y="4420401"/>
            <a:ext cx="72327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factor</a:t>
            </a:r>
            <a:endParaRPr lang="zh-CN" altLang="en-US" dirty="0"/>
          </a:p>
        </p:txBody>
      </p:sp>
      <p:sp>
        <p:nvSpPr>
          <p:cNvPr id="10" name="矩形 9"/>
          <p:cNvSpPr/>
          <p:nvPr/>
        </p:nvSpPr>
        <p:spPr>
          <a:xfrm>
            <a:off x="1071538" y="4849029"/>
            <a:ext cx="8643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symbol</a:t>
            </a:r>
            <a:endParaRPr lang="zh-CN" altLang="en-US" dirty="0"/>
          </a:p>
        </p:txBody>
      </p:sp>
      <p:sp>
        <p:nvSpPr>
          <p:cNvPr id="11" name="矩形 10"/>
          <p:cNvSpPr/>
          <p:nvPr/>
        </p:nvSpPr>
        <p:spPr>
          <a:xfrm>
            <a:off x="1142976" y="5277657"/>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carve</a:t>
            </a:r>
            <a:endParaRPr lang="zh-CN" altLang="en-US" dirty="0"/>
          </a:p>
        </p:txBody>
      </p:sp>
      <p:sp>
        <p:nvSpPr>
          <p:cNvPr id="12" name="矩形 11"/>
          <p:cNvSpPr/>
          <p:nvPr/>
        </p:nvSpPr>
        <p:spPr>
          <a:xfrm>
            <a:off x="1000100" y="5706285"/>
            <a:ext cx="9028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dynasty</a:t>
            </a:r>
            <a:endParaRPr lang="zh-CN" altLang="en-US" dirty="0"/>
          </a:p>
        </p:txBody>
      </p:sp>
      <p:sp>
        <p:nvSpPr>
          <p:cNvPr id="13" name="矩形 12"/>
          <p:cNvSpPr/>
          <p:nvPr/>
        </p:nvSpPr>
        <p:spPr>
          <a:xfrm>
            <a:off x="1214414" y="6134913"/>
            <a:ext cx="7745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means</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865960"/>
            <a:ext cx="8316000" cy="514731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variety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.(植物、语言等的)变体;异体;多样化</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...as it was a time when people were divided geographically, leading to many vari-</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eties of dialects and characters.(教材P62)</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因为那是一个人们在地理上分裂的时期,形成了许多方言和文字的种类。</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I'd like to take exercise,such as swimming, running and a variety of/varieties of ball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games.我喜欢锻炼,如游泳、跑步,以及各种各样的球类运动。</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All languages change over time and vary from place to place because of the local ac-</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cent.所有的语言都会随着时间的推移而变化,并且由于地方口音而因地而异。</a:t>
            </a:r>
            <a:endParaRPr lang="zh-CN" altLang="en-US" dirty="0"/>
          </a:p>
          <a:p>
            <a:pPr marL="0" indent="0" eaLnBrk="0" latinLnBrk="1" hangingPunct="0">
              <a:lnSpc>
                <a:spcPct val="150000"/>
              </a:lnSpc>
              <a:spcBef>
                <a:spcPts val="140"/>
              </a:spcBef>
              <a:buNone/>
            </a:pPr>
            <a:r>
              <a:rPr lang="en-US" altLang="zh-CN" sz="1815" kern="0" dirty="0" smtClean="0">
                <a:solidFill>
                  <a:srgbClr val="000000"/>
                </a:solidFill>
                <a:latin typeface="Times New Roman" panose="02020603050405020304" pitchFamily="65" charset="-122"/>
                <a:ea typeface="宋体" panose="02010600030101010101" pitchFamily="2" charset="-122"/>
              </a:rPr>
              <a:t>he</a:t>
            </a:r>
            <a:r>
              <a:rPr lang="zh-CN" altLang="en-US" sz="1815" kern="0" dirty="0" smtClean="0">
                <a:solidFill>
                  <a:srgbClr val="000000"/>
                </a:solidFill>
                <a:latin typeface="Times New Roman" panose="02020603050405020304" pitchFamily="65" charset="-122"/>
                <a:ea typeface="宋体" panose="02010600030101010101" pitchFamily="2" charset="-122"/>
              </a:rPr>
              <a:t> said the working class should strengthen unity and overcome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various difficulties at a gathering to honor model workers. 在表彰劳动模范的大会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上,他说,工人阶级要加强团结,克服各种困难。</a:t>
            </a:r>
            <a:endParaRPr lang="zh-CN" altLang="en-US" dirty="0"/>
          </a:p>
        </p:txBody>
      </p:sp>
      <p:pic>
        <p:nvPicPr>
          <p:cNvPr id="3" name="图片 3" descr="textimage12.jpeg"/>
          <p:cNvPicPr>
            <a:picLocks noChangeAspect="1"/>
          </p:cNvPicPr>
          <p:nvPr/>
        </p:nvPicPr>
        <p:blipFill>
          <a:blip r:embed="rId1"/>
          <a:stretch>
            <a:fillRect/>
          </a:stretch>
        </p:blipFill>
        <p:spPr>
          <a:xfrm>
            <a:off x="576490" y="2687873"/>
            <a:ext cx="209549" cy="238124"/>
          </a:xfrm>
          <a:prstGeom prst="rect">
            <a:avLst/>
          </a:prstGeom>
        </p:spPr>
      </p:pic>
      <p:grpSp>
        <p:nvGrpSpPr>
          <p:cNvPr id="4" name="组合 3"/>
          <p:cNvGrpSpPr/>
          <p:nvPr/>
        </p:nvGrpSpPr>
        <p:grpSpPr>
          <a:xfrm>
            <a:off x="634866" y="917403"/>
            <a:ext cx="1579046" cy="369332"/>
            <a:chOff x="635500" y="1705757"/>
            <a:chExt cx="1579046" cy="369332"/>
          </a:xfrm>
        </p:grpSpPr>
        <p:sp>
          <p:nvSpPr>
            <p:cNvPr id="5" name="TextBox 4"/>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3|</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37715"/>
            <a:ext cx="8316000" cy="51718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 variety of=varieties of</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.不同的;各种各样的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③vary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.改变;变化;相异</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④vary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之间变化</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⑤vary with...随</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变化</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⑥vary in...在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方面不同</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(2020浙江,阅读理解A改编,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)However,a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(vary) of types is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represented here.These include comedy... historical and regional drama.</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考查固定搭配。句意：然而，这里表现出各种类型。其中包括喜剧</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历史剧和地方剧。</a:t>
            </a:r>
            <a:r>
              <a:rPr lang="en-US" altLang="zh-CN" dirty="0" smtClean="0">
                <a:solidFill>
                  <a:srgbClr val="FF0000"/>
                </a:solidFill>
                <a:latin typeface="Times New Roman" panose="02020603050405020304" pitchFamily="18" charset="0"/>
                <a:cs typeface="Times New Roman" panose="02020603050405020304" pitchFamily="18" charset="0"/>
              </a:rPr>
              <a:t>a variety of</a:t>
            </a:r>
            <a:r>
              <a:rPr lang="zh-CN" altLang="en-US" dirty="0" smtClean="0">
                <a:solidFill>
                  <a:srgbClr val="FF0000"/>
                </a:solidFill>
                <a:latin typeface="Times New Roman" panose="02020603050405020304" pitchFamily="18" charset="0"/>
                <a:cs typeface="Times New Roman" panose="02020603050405020304" pitchFamily="18" charset="0"/>
              </a:rPr>
              <a:t>意为“各种各样的”。故填</a:t>
            </a:r>
            <a:r>
              <a:rPr lang="en-US" altLang="zh-CN" dirty="0" smtClean="0">
                <a:solidFill>
                  <a:srgbClr val="FF0000"/>
                </a:solidFill>
                <a:latin typeface="Times New Roman" panose="02020603050405020304" pitchFamily="18" charset="0"/>
                <a:cs typeface="Times New Roman" panose="02020603050405020304" pitchFamily="18" charset="0"/>
              </a:rPr>
              <a:t>variety</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13.jpeg"/>
          <p:cNvPicPr>
            <a:picLocks noChangeAspect="1"/>
          </p:cNvPicPr>
          <p:nvPr/>
        </p:nvPicPr>
        <p:blipFill>
          <a:blip r:embed="rId1"/>
          <a:stretch>
            <a:fillRect/>
          </a:stretch>
        </p:blipFill>
        <p:spPr>
          <a:xfrm>
            <a:off x="720000" y="1023554"/>
            <a:ext cx="247650" cy="247649"/>
          </a:xfrm>
          <a:prstGeom prst="rect">
            <a:avLst/>
          </a:prstGeom>
        </p:spPr>
      </p:pic>
      <p:pic>
        <p:nvPicPr>
          <p:cNvPr id="4" name="图片 4" descr="textimage14.jpeg"/>
          <p:cNvPicPr>
            <a:picLocks noChangeAspect="1"/>
          </p:cNvPicPr>
          <p:nvPr/>
        </p:nvPicPr>
        <p:blipFill>
          <a:blip r:embed="rId2"/>
          <a:stretch>
            <a:fillRect/>
          </a:stretch>
        </p:blipFill>
        <p:spPr>
          <a:xfrm>
            <a:off x="3747037" y="4477659"/>
            <a:ext cx="609600" cy="409574"/>
          </a:xfrm>
          <a:prstGeom prst="rect">
            <a:avLst/>
          </a:prstGeom>
        </p:spPr>
      </p:pic>
      <p:sp>
        <p:nvSpPr>
          <p:cNvPr id="6" name="矩形 5"/>
          <p:cNvSpPr/>
          <p:nvPr/>
        </p:nvSpPr>
        <p:spPr>
          <a:xfrm>
            <a:off x="3571868" y="1346348"/>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各种各样的</a:t>
            </a:r>
            <a:endParaRPr lang="zh-CN" altLang="en-US" dirty="0"/>
          </a:p>
        </p:txBody>
      </p:sp>
      <p:sp>
        <p:nvSpPr>
          <p:cNvPr id="7" name="矩形 6"/>
          <p:cNvSpPr/>
          <p:nvPr/>
        </p:nvSpPr>
        <p:spPr>
          <a:xfrm>
            <a:off x="1142976" y="1774976"/>
            <a:ext cx="8643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various</a:t>
            </a:r>
            <a:endParaRPr lang="zh-CN" altLang="en-US" dirty="0"/>
          </a:p>
        </p:txBody>
      </p:sp>
      <p:sp>
        <p:nvSpPr>
          <p:cNvPr id="8" name="矩形 7"/>
          <p:cNvSpPr/>
          <p:nvPr/>
        </p:nvSpPr>
        <p:spPr>
          <a:xfrm>
            <a:off x="1571604" y="2632232"/>
            <a:ext cx="6335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from</a:t>
            </a:r>
            <a:endParaRPr lang="zh-CN" altLang="en-US" dirty="0"/>
          </a:p>
        </p:txBody>
      </p:sp>
      <p:sp>
        <p:nvSpPr>
          <p:cNvPr id="9" name="矩形 8"/>
          <p:cNvSpPr/>
          <p:nvPr/>
        </p:nvSpPr>
        <p:spPr>
          <a:xfrm>
            <a:off x="3214678" y="2632232"/>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a:t>
            </a:r>
            <a:endParaRPr lang="zh-CN" altLang="en-US" dirty="0"/>
          </a:p>
        </p:txBody>
      </p:sp>
      <p:sp>
        <p:nvSpPr>
          <p:cNvPr id="10" name="矩形 9"/>
          <p:cNvSpPr/>
          <p:nvPr/>
        </p:nvSpPr>
        <p:spPr>
          <a:xfrm>
            <a:off x="5643570" y="4275306"/>
            <a:ext cx="82586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variety</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009470"/>
            <a:ext cx="8316000" cy="470071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3-2 (2020天津,阅读理解A,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)Libraries will often hold reading-group sessions</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(会议) targeted to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(variety) age groups.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考查形容词。句意：图书馆经常会针对不同年龄段的人举办阅读小组会议。分析句子结构可知，设空处在句中作定语，修饰名词短语</a:t>
            </a:r>
            <a:r>
              <a:rPr lang="en-US" altLang="zh-CN" dirty="0" smtClean="0">
                <a:solidFill>
                  <a:srgbClr val="FF0000"/>
                </a:solidFill>
                <a:latin typeface="Times New Roman" panose="02020603050405020304" pitchFamily="18" charset="0"/>
                <a:cs typeface="Times New Roman" panose="02020603050405020304" pitchFamily="18" charset="0"/>
              </a:rPr>
              <a:t>age groups</a:t>
            </a:r>
            <a:r>
              <a:rPr lang="zh-CN" altLang="en-US" dirty="0" smtClean="0">
                <a:solidFill>
                  <a:srgbClr val="FF0000"/>
                </a:solidFill>
                <a:latin typeface="Times New Roman" panose="02020603050405020304" pitchFamily="18" charset="0"/>
                <a:cs typeface="Times New Roman" panose="02020603050405020304" pitchFamily="18" charset="0"/>
              </a:rPr>
              <a:t>，故填形容词</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various</a:t>
            </a:r>
            <a:r>
              <a:rPr lang="zh-CN" altLang="en-US" dirty="0" smtClean="0">
                <a:solidFill>
                  <a:srgbClr val="FF0000"/>
                </a:solidFill>
                <a:latin typeface="Times New Roman" panose="02020603050405020304" pitchFamily="18" charset="0"/>
                <a:cs typeface="Times New Roman" panose="02020603050405020304" pitchFamily="18" charset="0"/>
              </a:rPr>
              <a:t>，意为“各种各样的”。</a:t>
            </a:r>
            <a:endParaRPr lang="zh-CN" altLang="en-US"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(2020全国Ⅲ,阅读理解C,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)Other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(variety) of multigenera-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tional(多代同堂的) family are more common.Some people live with their elderly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parents;many more adult children are returning to the family home.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考查名词的数。句意：其他种类的多代同堂家庭更为常见。有些人和年迈的父母住在一起；更多的成年子女正在返回自己家。由</a:t>
            </a:r>
            <a:r>
              <a:rPr lang="en-US" altLang="zh-CN" dirty="0" smtClean="0">
                <a:solidFill>
                  <a:srgbClr val="FF0000"/>
                </a:solidFill>
                <a:latin typeface="Times New Roman" panose="02020603050405020304" pitchFamily="18" charset="0"/>
                <a:cs typeface="Times New Roman" panose="02020603050405020304" pitchFamily="18" charset="0"/>
              </a:rPr>
              <a:t>other</a:t>
            </a:r>
            <a:r>
              <a:rPr lang="zh-CN" altLang="en-US" dirty="0" smtClean="0">
                <a:solidFill>
                  <a:srgbClr val="FF0000"/>
                </a:solidFill>
                <a:latin typeface="Times New Roman" panose="02020603050405020304" pitchFamily="18" charset="0"/>
                <a:cs typeface="Times New Roman" panose="02020603050405020304" pitchFamily="18" charset="0"/>
              </a:rPr>
              <a:t>可知这里应用名词的复数形式，故填</a:t>
            </a:r>
            <a:r>
              <a:rPr lang="en-US" altLang="zh-CN" dirty="0" smtClean="0">
                <a:solidFill>
                  <a:srgbClr val="FF0000"/>
                </a:solidFill>
                <a:latin typeface="Times New Roman" panose="02020603050405020304" pitchFamily="18" charset="0"/>
                <a:cs typeface="Times New Roman" panose="02020603050405020304" pitchFamily="18" charset="0"/>
              </a:rPr>
              <a:t>varieties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16.jpeg"/>
          <p:cNvPicPr>
            <a:picLocks noChangeAspect="1"/>
          </p:cNvPicPr>
          <p:nvPr/>
        </p:nvPicPr>
        <p:blipFill>
          <a:blip r:embed="rId1"/>
          <a:stretch>
            <a:fillRect/>
          </a:stretch>
        </p:blipFill>
        <p:spPr>
          <a:xfrm>
            <a:off x="3288660" y="3198008"/>
            <a:ext cx="609600" cy="409574"/>
          </a:xfrm>
          <a:prstGeom prst="rect">
            <a:avLst/>
          </a:prstGeom>
        </p:spPr>
      </p:pic>
      <p:pic>
        <p:nvPicPr>
          <p:cNvPr id="6" name="图片 5" descr="textimage15.jpeg"/>
          <p:cNvPicPr>
            <a:picLocks noChangeAspect="1"/>
          </p:cNvPicPr>
          <p:nvPr/>
        </p:nvPicPr>
        <p:blipFill>
          <a:blip r:embed="rId2"/>
          <a:stretch>
            <a:fillRect/>
          </a:stretch>
        </p:blipFill>
        <p:spPr>
          <a:xfrm>
            <a:off x="3070851" y="1060913"/>
            <a:ext cx="609600" cy="409574"/>
          </a:xfrm>
          <a:prstGeom prst="rect">
            <a:avLst/>
          </a:prstGeom>
        </p:spPr>
      </p:pic>
      <p:sp>
        <p:nvSpPr>
          <p:cNvPr id="7" name="矩形 6"/>
          <p:cNvSpPr/>
          <p:nvPr/>
        </p:nvSpPr>
        <p:spPr>
          <a:xfrm>
            <a:off x="2285033" y="1418103"/>
            <a:ext cx="86433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various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4642487" y="3124850"/>
            <a:ext cx="96693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varieties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2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081225"/>
            <a:ext cx="8424000" cy="386644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3-4 (2016课标全国Ⅰ,阅读理解D,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meaning of silence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(vary)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among cultural groups.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考查动词的时态及主谓一致。句意：沉默的含义因文化群体而异。根据句意可知，此句描述的是一个事实，故应用一般现在时，且主语是</a:t>
            </a:r>
            <a:r>
              <a:rPr lang="en-US" altLang="zh-CN" dirty="0" smtClean="0">
                <a:solidFill>
                  <a:srgbClr val="FF0000"/>
                </a:solidFill>
                <a:latin typeface="Times New Roman" panose="02020603050405020304" pitchFamily="18" charset="0"/>
                <a:cs typeface="Times New Roman" panose="02020603050405020304" pitchFamily="18" charset="0"/>
              </a:rPr>
              <a:t>The meaning of silence,</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varies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3-5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)Singapore's Chocolate Research Facility(CRF)has over 100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(vary) of chocolates.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考查名词及其复数形式。此处指一百多种巧克力。根据空前的</a:t>
            </a:r>
            <a:r>
              <a:rPr lang="en-US" altLang="zh-CN" dirty="0" smtClean="0">
                <a:solidFill>
                  <a:srgbClr val="FF0000"/>
                </a:solidFill>
                <a:latin typeface="Times New Roman" panose="02020603050405020304" pitchFamily="18" charset="0"/>
                <a:cs typeface="Times New Roman" panose="02020603050405020304" pitchFamily="18" charset="0"/>
              </a:rPr>
              <a:t>100</a:t>
            </a:r>
            <a:r>
              <a:rPr lang="zh-CN" altLang="en-US" dirty="0" smtClean="0">
                <a:solidFill>
                  <a:srgbClr val="FF0000"/>
                </a:solidFill>
                <a:latin typeface="Times New Roman" panose="02020603050405020304" pitchFamily="18" charset="0"/>
                <a:cs typeface="Times New Roman" panose="02020603050405020304" pitchFamily="18" charset="0"/>
              </a:rPr>
              <a:t>可知此处应用名词复数形式，故填</a:t>
            </a:r>
            <a:r>
              <a:rPr lang="en-US" altLang="zh-CN" dirty="0" smtClean="0">
                <a:solidFill>
                  <a:srgbClr val="FF0000"/>
                </a:solidFill>
                <a:latin typeface="Times New Roman" panose="02020603050405020304" pitchFamily="18" charset="0"/>
                <a:cs typeface="Times New Roman" panose="02020603050405020304" pitchFamily="18" charset="0"/>
              </a:rPr>
              <a:t>varieties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4" name="图片 4" descr="textimage17.jpeg"/>
          <p:cNvPicPr>
            <a:picLocks noChangeAspect="1"/>
          </p:cNvPicPr>
          <p:nvPr/>
        </p:nvPicPr>
        <p:blipFill>
          <a:blip r:embed="rId1"/>
          <a:stretch>
            <a:fillRect/>
          </a:stretch>
        </p:blipFill>
        <p:spPr>
          <a:xfrm>
            <a:off x="3618865" y="1273175"/>
            <a:ext cx="483870" cy="325120"/>
          </a:xfrm>
          <a:prstGeom prst="rect">
            <a:avLst/>
          </a:prstGeom>
        </p:spPr>
      </p:pic>
      <p:pic>
        <p:nvPicPr>
          <p:cNvPr id="5" name="图片 5" descr="textimage18.jpeg"/>
          <p:cNvPicPr>
            <a:picLocks noChangeAspect="1"/>
          </p:cNvPicPr>
          <p:nvPr/>
        </p:nvPicPr>
        <p:blipFill>
          <a:blip r:embed="rId2"/>
          <a:stretch>
            <a:fillRect/>
          </a:stretch>
        </p:blipFill>
        <p:spPr>
          <a:xfrm>
            <a:off x="855956" y="3275808"/>
            <a:ext cx="609600" cy="409574"/>
          </a:xfrm>
          <a:prstGeom prst="rect">
            <a:avLst/>
          </a:prstGeom>
        </p:spPr>
      </p:pic>
      <p:sp>
        <p:nvSpPr>
          <p:cNvPr id="9" name="矩形 8"/>
          <p:cNvSpPr/>
          <p:nvPr/>
        </p:nvSpPr>
        <p:spPr>
          <a:xfrm>
            <a:off x="6713872" y="1053465"/>
            <a:ext cx="73609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varies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7213938" y="3196605"/>
            <a:ext cx="96693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varieties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296490"/>
            <a:ext cx="8316000" cy="425180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major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adj</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.主要的;重要的;大的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.主修课程;主修学生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.主修;专门研究</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Emperor Qinshihuang united the seven major states into one unified country...(教材P</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62) 秦始皇统一了七大诸侯国,形成了一个统一的国家</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it comes to education, the majority of people believe that education is of great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importance.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说到教育,大部分人认为教育很重要。</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Many students major in martial arts in Chengdu. This major can not only spread tra-</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ditional Chinese culture, but also improve students' fitness. 在成都许多学生以武术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为专业。这一专业不仅能传播中国传统文化,而且能改善学生的健康。</a:t>
            </a:r>
            <a:endParaRPr lang="zh-CN" altLang="en-US" dirty="0"/>
          </a:p>
        </p:txBody>
      </p:sp>
      <p:pic>
        <p:nvPicPr>
          <p:cNvPr id="3" name="图片 3" descr="textimage19.jpeg"/>
          <p:cNvPicPr>
            <a:picLocks noChangeAspect="1"/>
          </p:cNvPicPr>
          <p:nvPr/>
        </p:nvPicPr>
        <p:blipFill>
          <a:blip r:embed="rId1"/>
          <a:stretch>
            <a:fillRect/>
          </a:stretch>
        </p:blipFill>
        <p:spPr>
          <a:xfrm>
            <a:off x="576490" y="2633817"/>
            <a:ext cx="209549" cy="238124"/>
          </a:xfrm>
          <a:prstGeom prst="rect">
            <a:avLst/>
          </a:prstGeom>
        </p:spPr>
      </p:pic>
      <p:grpSp>
        <p:nvGrpSpPr>
          <p:cNvPr id="5" name="组合 4"/>
          <p:cNvGrpSpPr/>
          <p:nvPr/>
        </p:nvGrpSpPr>
        <p:grpSpPr>
          <a:xfrm>
            <a:off x="634866" y="1347933"/>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4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361315" y="633095"/>
            <a:ext cx="8554720" cy="6066155"/>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①major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为专业</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②majority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.大部分;大多数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③the/a majority of...</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(2020浙江1月,完形填空,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)When I made my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(majority) life decisions,I was still that little girl tearing(飞跑) full-speed across the lawn.</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考查形容词。句意：当我做出人生重大决定的时候，我还是那个在草坪上全速飞跑的小女孩。分析句子结构可知，设空处在句中作定语，修饰名词短语</a:t>
            </a:r>
            <a:r>
              <a:rPr lang="en-US" altLang="zh-CN" dirty="0" smtClean="0">
                <a:solidFill>
                  <a:srgbClr val="FF0000"/>
                </a:solidFill>
                <a:latin typeface="Times New Roman" panose="02020603050405020304" pitchFamily="18" charset="0"/>
                <a:cs typeface="Times New Roman" panose="02020603050405020304" pitchFamily="18" charset="0"/>
              </a:rPr>
              <a:t>life decisions</a:t>
            </a:r>
            <a:r>
              <a:rPr lang="zh-CN" altLang="en-US" dirty="0" smtClean="0">
                <a:solidFill>
                  <a:srgbClr val="FF0000"/>
                </a:solidFill>
                <a:latin typeface="Times New Roman" panose="02020603050405020304" pitchFamily="18" charset="0"/>
                <a:cs typeface="Times New Roman" panose="02020603050405020304" pitchFamily="18" charset="0"/>
              </a:rPr>
              <a:t>，故填形容词</a:t>
            </a:r>
            <a:r>
              <a:rPr lang="en-US" altLang="zh-CN" dirty="0" smtClean="0">
                <a:solidFill>
                  <a:srgbClr val="FF0000"/>
                </a:solidFill>
                <a:latin typeface="Times New Roman" panose="02020603050405020304" pitchFamily="18" charset="0"/>
                <a:cs typeface="Times New Roman" panose="02020603050405020304" pitchFamily="18" charset="0"/>
              </a:rPr>
              <a:t>major</a:t>
            </a:r>
            <a:r>
              <a:rPr lang="zh-CN" altLang="en-US" dirty="0" smtClean="0">
                <a:solidFill>
                  <a:srgbClr val="FF0000"/>
                </a:solidFill>
                <a:latin typeface="Times New Roman" panose="02020603050405020304" pitchFamily="18" charset="0"/>
                <a:cs typeface="Times New Roman" panose="02020603050405020304" pitchFamily="18" charset="0"/>
              </a:rPr>
              <a:t>，意为“重要的”。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(2016天津,阅读理解A,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majority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them take an online language test before starting their programme.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考查介词。句意：他们中的大多数人在开始他们的课程之前要参加一次在线语言测试。</a:t>
            </a:r>
            <a:r>
              <a:rPr lang="en-US" altLang="zh-CN" dirty="0" smtClean="0">
                <a:solidFill>
                  <a:srgbClr val="FF0000"/>
                </a:solidFill>
                <a:latin typeface="Times New Roman" panose="02020603050405020304" pitchFamily="18" charset="0"/>
                <a:cs typeface="Times New Roman" panose="02020603050405020304" pitchFamily="18" charset="0"/>
              </a:rPr>
              <a:t>the majority of...</a:t>
            </a:r>
            <a:r>
              <a:rPr lang="zh-CN" altLang="en-US" dirty="0" smtClean="0">
                <a:solidFill>
                  <a:srgbClr val="FF0000"/>
                </a:solidFill>
                <a:latin typeface="Times New Roman" panose="02020603050405020304" pitchFamily="18" charset="0"/>
                <a:cs typeface="Times New Roman" panose="02020603050405020304" pitchFamily="18" charset="0"/>
              </a:rPr>
              <a:t>意为“大多数</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21.jpeg"/>
          <p:cNvPicPr>
            <a:picLocks noChangeAspect="1"/>
          </p:cNvPicPr>
          <p:nvPr/>
        </p:nvPicPr>
        <p:blipFill>
          <a:blip r:embed="rId1"/>
          <a:stretch>
            <a:fillRect/>
          </a:stretch>
        </p:blipFill>
        <p:spPr>
          <a:xfrm>
            <a:off x="3106420" y="2835275"/>
            <a:ext cx="614045" cy="409575"/>
          </a:xfrm>
          <a:prstGeom prst="rect">
            <a:avLst/>
          </a:prstGeom>
        </p:spPr>
      </p:pic>
      <p:pic>
        <p:nvPicPr>
          <p:cNvPr id="4" name="图片 4" descr="textimage22.jpeg"/>
          <p:cNvPicPr>
            <a:picLocks noChangeAspect="1"/>
          </p:cNvPicPr>
          <p:nvPr/>
        </p:nvPicPr>
        <p:blipFill>
          <a:blip r:embed="rId2"/>
          <a:stretch>
            <a:fillRect/>
          </a:stretch>
        </p:blipFill>
        <p:spPr>
          <a:xfrm>
            <a:off x="2961005" y="5000625"/>
            <a:ext cx="600075" cy="400050"/>
          </a:xfrm>
          <a:prstGeom prst="rect">
            <a:avLst/>
          </a:prstGeom>
        </p:spPr>
      </p:pic>
      <p:pic>
        <p:nvPicPr>
          <p:cNvPr id="7" name="图片 4" descr="textimage20.jpeg"/>
          <p:cNvPicPr>
            <a:picLocks noChangeAspect="1"/>
          </p:cNvPicPr>
          <p:nvPr/>
        </p:nvPicPr>
        <p:blipFill>
          <a:blip r:embed="rId3"/>
          <a:stretch>
            <a:fillRect/>
          </a:stretch>
        </p:blipFill>
        <p:spPr>
          <a:xfrm>
            <a:off x="355600" y="742950"/>
            <a:ext cx="249555" cy="247650"/>
          </a:xfrm>
          <a:prstGeom prst="rect">
            <a:avLst/>
          </a:prstGeom>
        </p:spPr>
      </p:pic>
      <p:sp>
        <p:nvSpPr>
          <p:cNvPr id="8" name="矩形 7"/>
          <p:cNvSpPr/>
          <p:nvPr/>
        </p:nvSpPr>
        <p:spPr>
          <a:xfrm>
            <a:off x="1498600" y="1061720"/>
            <a:ext cx="367030" cy="368300"/>
          </a:xfrm>
          <a:prstGeom prst="rect">
            <a:avLst/>
          </a:prstGeom>
        </p:spPr>
        <p:txBody>
          <a:bodyPr wrap="squar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9" name="矩形 8"/>
          <p:cNvSpPr/>
          <p:nvPr/>
        </p:nvSpPr>
        <p:spPr>
          <a:xfrm>
            <a:off x="2569845" y="1918970"/>
            <a:ext cx="1349375" cy="368300"/>
          </a:xfrm>
          <a:prstGeom prst="rect">
            <a:avLst/>
          </a:prstGeom>
        </p:spPr>
        <p:txBody>
          <a:bodyPr wrap="squar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大部分</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10" name="矩形 9"/>
          <p:cNvSpPr/>
          <p:nvPr/>
        </p:nvSpPr>
        <p:spPr>
          <a:xfrm>
            <a:off x="5641975" y="2705100"/>
            <a:ext cx="728980" cy="506730"/>
          </a:xfrm>
          <a:prstGeom prst="rect">
            <a:avLst/>
          </a:prstGeom>
        </p:spPr>
        <p:txBody>
          <a:bodyPr wrap="squar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major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1" name="矩形 10"/>
          <p:cNvSpPr/>
          <p:nvPr/>
        </p:nvSpPr>
        <p:spPr>
          <a:xfrm>
            <a:off x="5285105" y="4840605"/>
            <a:ext cx="379730" cy="506730"/>
          </a:xfrm>
          <a:prstGeom prst="rect">
            <a:avLst/>
          </a:prstGeom>
        </p:spPr>
        <p:txBody>
          <a:bodyPr wrap="squar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of</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063766"/>
            <a:ext cx="8316000" cy="3463769"/>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4-3 (2016北京,书面表达,</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fact, he inspires me to major</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English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in college and to be a bridge between China and the world.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考查介词。句意：事实上，他激励我在大学主修英语，成为中国和世界之间的桥梁。</a:t>
            </a:r>
            <a:r>
              <a:rPr lang="en-US" altLang="zh-CN" dirty="0" smtClean="0">
                <a:solidFill>
                  <a:srgbClr val="FF0000"/>
                </a:solidFill>
                <a:latin typeface="Times New Roman" panose="02020603050405020304" pitchFamily="18" charset="0"/>
                <a:cs typeface="Times New Roman" panose="02020603050405020304" pitchFamily="18" charset="0"/>
              </a:rPr>
              <a:t>major in...</a:t>
            </a:r>
            <a:r>
              <a:rPr lang="zh-CN" altLang="en-US" dirty="0" smtClean="0">
                <a:solidFill>
                  <a:srgbClr val="FF0000"/>
                </a:solidFill>
                <a:latin typeface="Times New Roman" panose="02020603050405020304" pitchFamily="18" charset="0"/>
                <a:cs typeface="Times New Roman" panose="02020603050405020304" pitchFamily="18" charset="0"/>
              </a:rPr>
              <a:t>意为“主修</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)Studies indicate that a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(major) of young people used their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phones during lessons, over family meals or even at the cinema.</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考查名词。句意：研究表明，大多数年轻人在上课、和家人吃饭甚至看电影时使用手机。</a:t>
            </a:r>
            <a:r>
              <a:rPr lang="en-US" altLang="zh-CN" dirty="0" smtClean="0">
                <a:solidFill>
                  <a:srgbClr val="FF0000"/>
                </a:solidFill>
                <a:latin typeface="Times New Roman" panose="02020603050405020304" pitchFamily="18" charset="0"/>
                <a:cs typeface="Times New Roman" panose="02020603050405020304" pitchFamily="18" charset="0"/>
              </a:rPr>
              <a:t>a/the majority of...</a:t>
            </a:r>
            <a:r>
              <a:rPr lang="zh-CN" altLang="en-US" dirty="0" smtClean="0">
                <a:solidFill>
                  <a:srgbClr val="FF0000"/>
                </a:solidFill>
                <a:latin typeface="Times New Roman" panose="02020603050405020304" pitchFamily="18" charset="0"/>
                <a:cs typeface="Times New Roman" panose="02020603050405020304" pitchFamily="18" charset="0"/>
              </a:rPr>
              <a:t>意为“大多数</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大部分</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majority</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5" name="图片 5" descr="textimage23.jpeg"/>
          <p:cNvPicPr>
            <a:picLocks noChangeAspect="1"/>
          </p:cNvPicPr>
          <p:nvPr/>
        </p:nvPicPr>
        <p:blipFill>
          <a:blip r:embed="rId1"/>
          <a:stretch>
            <a:fillRect/>
          </a:stretch>
        </p:blipFill>
        <p:spPr>
          <a:xfrm>
            <a:off x="2889879" y="1135204"/>
            <a:ext cx="609600" cy="409574"/>
          </a:xfrm>
          <a:prstGeom prst="rect">
            <a:avLst/>
          </a:prstGeom>
        </p:spPr>
      </p:pic>
      <p:pic>
        <p:nvPicPr>
          <p:cNvPr id="6" name="图片 6" descr="textimage24.jpeg"/>
          <p:cNvPicPr>
            <a:picLocks noChangeAspect="1"/>
          </p:cNvPicPr>
          <p:nvPr/>
        </p:nvPicPr>
        <p:blipFill>
          <a:blip r:embed="rId2"/>
          <a:stretch>
            <a:fillRect/>
          </a:stretch>
        </p:blipFill>
        <p:spPr>
          <a:xfrm>
            <a:off x="931479" y="2849716"/>
            <a:ext cx="609600" cy="409574"/>
          </a:xfrm>
          <a:prstGeom prst="rect">
            <a:avLst/>
          </a:prstGeom>
        </p:spPr>
      </p:pic>
      <p:sp>
        <p:nvSpPr>
          <p:cNvPr id="12" name="矩形 11"/>
          <p:cNvSpPr/>
          <p:nvPr/>
        </p:nvSpPr>
        <p:spPr>
          <a:xfrm>
            <a:off x="6785627" y="1056001"/>
            <a:ext cx="36420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3" name="矩形 12"/>
          <p:cNvSpPr/>
          <p:nvPr/>
        </p:nvSpPr>
        <p:spPr>
          <a:xfrm>
            <a:off x="3785231" y="2699075"/>
            <a:ext cx="96693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majority</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1152980"/>
            <a:ext cx="8316000" cy="464845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means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.方式;方法;途径</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Written Chinese has also become an important means by which China's present is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connected with its past.(教材P62)书面汉语也已成为中国现在与过去联系的重要</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手段。</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There is no doubt that WeChat is an important means of communication.毫无疑问,</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微信是一种重要的通信手段。</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can make a living by means of teaching English.</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我可以通过教英语来谋生。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Missing the bus means waiting for another two hours.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错过那辆公共汽车意味着要再等两个小时。</a:t>
            </a:r>
            <a:endParaRPr lang="zh-CN" altLang="en-US" dirty="0"/>
          </a:p>
        </p:txBody>
      </p:sp>
      <p:pic>
        <p:nvPicPr>
          <p:cNvPr id="3" name="图片 3" descr="textimage25.jpeg"/>
          <p:cNvPicPr>
            <a:picLocks noChangeAspect="1"/>
          </p:cNvPicPr>
          <p:nvPr/>
        </p:nvPicPr>
        <p:blipFill>
          <a:blip r:embed="rId1"/>
          <a:stretch>
            <a:fillRect/>
          </a:stretch>
        </p:blipFill>
        <p:spPr>
          <a:xfrm>
            <a:off x="648245" y="2956893"/>
            <a:ext cx="209549" cy="238124"/>
          </a:xfrm>
          <a:prstGeom prst="rect">
            <a:avLst/>
          </a:prstGeom>
        </p:spPr>
      </p:pic>
      <p:grpSp>
        <p:nvGrpSpPr>
          <p:cNvPr id="5" name="组合 4"/>
          <p:cNvGrpSpPr/>
          <p:nvPr/>
        </p:nvGrpSpPr>
        <p:grpSpPr>
          <a:xfrm>
            <a:off x="714031" y="1204423"/>
            <a:ext cx="1428760" cy="369332"/>
            <a:chOff x="635500" y="1705757"/>
            <a:chExt cx="1428760" cy="369332"/>
          </a:xfrm>
        </p:grpSpPr>
        <p:sp>
          <p:nvSpPr>
            <p:cNvPr id="6" name="TextBox 5"/>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5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561481"/>
            <a:ext cx="8316000" cy="604454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 means of...</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②by means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办法;借助</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手段</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③mean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;打算</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④mean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sth.意味着做某事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⑤mean to do sth.打算做某事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⑥meaning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.意义　meaningful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.有意义的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(2020全国Ⅰ,语法填空改编,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really excites scientists because it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(mean) we have the chance to obtain information about how the moon is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constructed.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考查时态和主谓一致。句意：这真的让科学家们兴奋，因为这意味着我们有机会获得有关月球是如何构造的的信息。根据主句谓语动词</a:t>
            </a:r>
            <a:r>
              <a:rPr lang="en-US" altLang="zh-CN" dirty="0" smtClean="0">
                <a:solidFill>
                  <a:srgbClr val="FF0000"/>
                </a:solidFill>
                <a:latin typeface="Times New Roman" panose="02020603050405020304" pitchFamily="18" charset="0"/>
                <a:cs typeface="Times New Roman" panose="02020603050405020304" pitchFamily="18" charset="0"/>
              </a:rPr>
              <a:t>excites</a:t>
            </a:r>
            <a:r>
              <a:rPr lang="zh-CN" altLang="en-US" dirty="0" smtClean="0">
                <a:solidFill>
                  <a:srgbClr val="FF0000"/>
                </a:solidFill>
                <a:latin typeface="Times New Roman" panose="02020603050405020304" pitchFamily="18" charset="0"/>
                <a:cs typeface="Times New Roman" panose="02020603050405020304" pitchFamily="18" charset="0"/>
              </a:rPr>
              <a:t>可判断用一般现在时；主语是</a:t>
            </a:r>
            <a:r>
              <a:rPr lang="en-US" altLang="zh-CN" dirty="0" smtClean="0">
                <a:solidFill>
                  <a:srgbClr val="FF0000"/>
                </a:solidFill>
                <a:latin typeface="Times New Roman" panose="02020603050405020304" pitchFamily="18" charset="0"/>
                <a:cs typeface="Times New Roman" panose="02020603050405020304" pitchFamily="18" charset="0"/>
              </a:rPr>
              <a:t>it</a:t>
            </a:r>
            <a:r>
              <a:rPr lang="zh-CN" altLang="en-US" dirty="0" smtClean="0">
                <a:solidFill>
                  <a:srgbClr val="FF0000"/>
                </a:solidFill>
                <a:latin typeface="Times New Roman" panose="02020603050405020304" pitchFamily="18" charset="0"/>
                <a:cs typeface="Times New Roman" panose="02020603050405020304" pitchFamily="18" charset="0"/>
              </a:rPr>
              <a:t>，故谓语动词用第三人称单数形式。故填</a:t>
            </a:r>
            <a:r>
              <a:rPr lang="en-US" altLang="zh-CN" dirty="0" smtClean="0">
                <a:solidFill>
                  <a:srgbClr val="FF0000"/>
                </a:solidFill>
                <a:latin typeface="Times New Roman" panose="02020603050405020304" pitchFamily="18" charset="0"/>
                <a:cs typeface="Times New Roman" panose="02020603050405020304" pitchFamily="18" charset="0"/>
              </a:rPr>
              <a:t>means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pic>
        <p:nvPicPr>
          <p:cNvPr id="3" name="图片 3" descr="textimage27.jpeg"/>
          <p:cNvPicPr>
            <a:picLocks noChangeAspect="1"/>
          </p:cNvPicPr>
          <p:nvPr/>
        </p:nvPicPr>
        <p:blipFill>
          <a:blip r:embed="rId1"/>
          <a:stretch>
            <a:fillRect/>
          </a:stretch>
        </p:blipFill>
        <p:spPr>
          <a:xfrm>
            <a:off x="3595785" y="4041282"/>
            <a:ext cx="609600" cy="409575"/>
          </a:xfrm>
          <a:prstGeom prst="rect">
            <a:avLst/>
          </a:prstGeom>
        </p:spPr>
      </p:pic>
      <p:sp>
        <p:nvSpPr>
          <p:cNvPr id="5" name="矩形 4"/>
          <p:cNvSpPr/>
          <p:nvPr/>
        </p:nvSpPr>
        <p:spPr>
          <a:xfrm>
            <a:off x="2056176" y="918671"/>
            <a:ext cx="180049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一种</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的方式</a:t>
            </a:r>
            <a:endParaRPr lang="zh-CN" altLang="en-US" dirty="0"/>
          </a:p>
        </p:txBody>
      </p:sp>
      <p:pic>
        <p:nvPicPr>
          <p:cNvPr id="6" name="图片 4" descr="textimage26.jpeg"/>
          <p:cNvPicPr>
            <a:picLocks noChangeAspect="1"/>
          </p:cNvPicPr>
          <p:nvPr/>
        </p:nvPicPr>
        <p:blipFill>
          <a:blip r:embed="rId2"/>
          <a:stretch>
            <a:fillRect/>
          </a:stretch>
        </p:blipFill>
        <p:spPr>
          <a:xfrm>
            <a:off x="465747" y="671022"/>
            <a:ext cx="247650" cy="247649"/>
          </a:xfrm>
          <a:prstGeom prst="rect">
            <a:avLst/>
          </a:prstGeom>
        </p:spPr>
      </p:pic>
      <p:sp>
        <p:nvSpPr>
          <p:cNvPr id="7" name="矩形 6"/>
          <p:cNvSpPr/>
          <p:nvPr/>
        </p:nvSpPr>
        <p:spPr>
          <a:xfrm>
            <a:off x="1927843" y="1418737"/>
            <a:ext cx="37702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of</a:t>
            </a:r>
            <a:endParaRPr lang="zh-CN" altLang="en-US" dirty="0"/>
          </a:p>
        </p:txBody>
      </p:sp>
      <p:sp>
        <p:nvSpPr>
          <p:cNvPr id="8" name="矩形 7"/>
          <p:cNvSpPr/>
          <p:nvPr/>
        </p:nvSpPr>
        <p:spPr>
          <a:xfrm>
            <a:off x="1642091" y="1847365"/>
            <a:ext cx="87716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意味着</a:t>
            </a:r>
            <a:endParaRPr lang="zh-CN" altLang="en-US" dirty="0"/>
          </a:p>
        </p:txBody>
      </p:sp>
      <p:sp>
        <p:nvSpPr>
          <p:cNvPr id="9" name="矩形 8"/>
          <p:cNvSpPr/>
          <p:nvPr/>
        </p:nvSpPr>
        <p:spPr>
          <a:xfrm>
            <a:off x="1499215" y="2275993"/>
            <a:ext cx="71045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doing</a:t>
            </a:r>
            <a:endParaRPr lang="zh-CN" altLang="en-US" dirty="0"/>
          </a:p>
        </p:txBody>
      </p:sp>
      <p:sp>
        <p:nvSpPr>
          <p:cNvPr id="10" name="矩形 9"/>
          <p:cNvSpPr/>
          <p:nvPr/>
        </p:nvSpPr>
        <p:spPr>
          <a:xfrm>
            <a:off x="713397" y="4347695"/>
            <a:ext cx="77457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means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20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1152980"/>
            <a:ext cx="8316000" cy="5182829"/>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5-2 (2019北京,阅读理解B,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)Success means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(get) personal desires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satisfied.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考查动名词。句意：成功意味着使个人愿望得到满足。分析可知，此处给出了</a:t>
            </a:r>
            <a:r>
              <a:rPr lang="en-US" altLang="zh-CN" dirty="0" smtClean="0">
                <a:solidFill>
                  <a:srgbClr val="FF0000"/>
                </a:solidFill>
                <a:latin typeface="Times New Roman" panose="02020603050405020304" pitchFamily="18" charset="0"/>
                <a:cs typeface="Times New Roman" panose="02020603050405020304" pitchFamily="18" charset="0"/>
              </a:rPr>
              <a:t>success</a:t>
            </a:r>
            <a:r>
              <a:rPr lang="zh-CN" altLang="en-US" dirty="0" smtClean="0">
                <a:solidFill>
                  <a:srgbClr val="FF0000"/>
                </a:solidFill>
                <a:latin typeface="Times New Roman" panose="02020603050405020304" pitchFamily="18" charset="0"/>
                <a:cs typeface="Times New Roman" panose="02020603050405020304" pitchFamily="18" charset="0"/>
              </a:rPr>
              <a:t>的一种定义，</a:t>
            </a:r>
            <a:r>
              <a:rPr lang="en-US" altLang="zh-CN" dirty="0" smtClean="0">
                <a:solidFill>
                  <a:srgbClr val="FF0000"/>
                </a:solidFill>
                <a:latin typeface="Times New Roman" panose="02020603050405020304" pitchFamily="18" charset="0"/>
                <a:cs typeface="Times New Roman" panose="02020603050405020304" pitchFamily="18" charset="0"/>
              </a:rPr>
              <a:t>mean doing...</a:t>
            </a:r>
            <a:r>
              <a:rPr lang="zh-CN" altLang="en-US" dirty="0" smtClean="0">
                <a:solidFill>
                  <a:srgbClr val="FF0000"/>
                </a:solidFill>
                <a:latin typeface="Times New Roman" panose="02020603050405020304" pitchFamily="18" charset="0"/>
                <a:cs typeface="Times New Roman" panose="02020603050405020304" pitchFamily="18" charset="0"/>
              </a:rPr>
              <a:t>意为“意味着做</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getting</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5-3 (2018天津,12,</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didn't mean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(eat) anything but the ice cream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looked so good that I couldn't help trying it.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考查动词不定式。句意：我本不打算吃任何东西，但是冰激凌看起来很诱</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人，我禁不住尝了尝。</a:t>
            </a:r>
            <a:r>
              <a:rPr lang="en-US" altLang="zh-CN" dirty="0" smtClean="0">
                <a:solidFill>
                  <a:srgbClr val="FF0000"/>
                </a:solidFill>
                <a:latin typeface="Times New Roman" panose="02020603050405020304" pitchFamily="18" charset="0"/>
                <a:cs typeface="Times New Roman" panose="02020603050405020304" pitchFamily="18" charset="0"/>
              </a:rPr>
              <a:t>mean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意为“打算做某事”。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5-4 (2017天津, 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feel that I've been given a second life to devote to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something that is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(mean) and enormous.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考查形容词。根据空前的</a:t>
            </a:r>
            <a:r>
              <a:rPr lang="en-US" altLang="zh-CN" dirty="0" smtClean="0">
                <a:solidFill>
                  <a:srgbClr val="FF0000"/>
                </a:solidFill>
                <a:latin typeface="Times New Roman" panose="02020603050405020304" pitchFamily="18" charset="0"/>
                <a:cs typeface="Times New Roman" panose="02020603050405020304" pitchFamily="18" charset="0"/>
              </a:rPr>
              <a:t>is</a:t>
            </a:r>
            <a:r>
              <a:rPr lang="zh-CN" altLang="en-US" dirty="0" smtClean="0">
                <a:solidFill>
                  <a:srgbClr val="FF0000"/>
                </a:solidFill>
                <a:latin typeface="Times New Roman" panose="02020603050405020304" pitchFamily="18" charset="0"/>
                <a:cs typeface="Times New Roman" panose="02020603050405020304" pitchFamily="18" charset="0"/>
              </a:rPr>
              <a:t>可知此处应用形容词</a:t>
            </a:r>
            <a:r>
              <a:rPr lang="en-US" altLang="zh-CN" dirty="0" smtClean="0">
                <a:solidFill>
                  <a:srgbClr val="FF0000"/>
                </a:solidFill>
                <a:latin typeface="Times New Roman" panose="02020603050405020304" pitchFamily="18" charset="0"/>
                <a:cs typeface="Times New Roman" panose="02020603050405020304" pitchFamily="18" charset="0"/>
              </a:rPr>
              <a:t>meaningful</a:t>
            </a:r>
            <a:r>
              <a:rPr lang="zh-CN" altLang="en-US" dirty="0" smtClean="0">
                <a:solidFill>
                  <a:srgbClr val="FF0000"/>
                </a:solidFill>
                <a:latin typeface="Times New Roman" panose="02020603050405020304" pitchFamily="18" charset="0"/>
                <a:cs typeface="Times New Roman" panose="02020603050405020304" pitchFamily="18" charset="0"/>
              </a:rPr>
              <a:t>，意为“有意义</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的”。</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3" name="图片 3" descr="textimage29.jpeg"/>
          <p:cNvPicPr>
            <a:picLocks noChangeAspect="1"/>
          </p:cNvPicPr>
          <p:nvPr/>
        </p:nvPicPr>
        <p:blipFill>
          <a:blip r:embed="rId1"/>
          <a:stretch>
            <a:fillRect/>
          </a:stretch>
        </p:blipFill>
        <p:spPr>
          <a:xfrm>
            <a:off x="2356895" y="2903590"/>
            <a:ext cx="609600" cy="409574"/>
          </a:xfrm>
          <a:prstGeom prst="rect">
            <a:avLst/>
          </a:prstGeom>
        </p:spPr>
      </p:pic>
      <p:pic>
        <p:nvPicPr>
          <p:cNvPr id="4" name="图片 4" descr="textimage30.jpeg"/>
          <p:cNvPicPr>
            <a:picLocks noChangeAspect="1"/>
          </p:cNvPicPr>
          <p:nvPr/>
        </p:nvPicPr>
        <p:blipFill>
          <a:blip r:embed="rId2"/>
          <a:stretch>
            <a:fillRect/>
          </a:stretch>
        </p:blipFill>
        <p:spPr>
          <a:xfrm>
            <a:off x="3105694" y="4633447"/>
            <a:ext cx="609600" cy="409574"/>
          </a:xfrm>
          <a:prstGeom prst="rect">
            <a:avLst/>
          </a:prstGeom>
        </p:spPr>
      </p:pic>
      <p:pic>
        <p:nvPicPr>
          <p:cNvPr id="5" name="图片 4" descr="textimage28.jpeg"/>
          <p:cNvPicPr>
            <a:picLocks noChangeAspect="1"/>
          </p:cNvPicPr>
          <p:nvPr/>
        </p:nvPicPr>
        <p:blipFill>
          <a:blip r:embed="rId1"/>
          <a:stretch>
            <a:fillRect/>
          </a:stretch>
        </p:blipFill>
        <p:spPr>
          <a:xfrm>
            <a:off x="3201769" y="1204423"/>
            <a:ext cx="609600" cy="409574"/>
          </a:xfrm>
          <a:prstGeom prst="rect">
            <a:avLst/>
          </a:prstGeom>
        </p:spPr>
      </p:pic>
      <p:sp>
        <p:nvSpPr>
          <p:cNvPr id="6" name="矩形 5"/>
          <p:cNvSpPr/>
          <p:nvPr/>
        </p:nvSpPr>
        <p:spPr>
          <a:xfrm>
            <a:off x="5500377" y="1061547"/>
            <a:ext cx="82586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getting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4571683" y="2839732"/>
            <a:ext cx="691215"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eat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2214229" y="4919199"/>
            <a:ext cx="123623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meaningful</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2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fade">
                                      <p:cBhvr>
                                        <p:cTn id="35" dur="2000"/>
                                        <p:tgtEl>
                                          <p:spTgt spid="2">
                                            <p:txEl>
                                              <p:pRg st="9" end="9"/>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2">
                                            <p:txEl>
                                              <p:pRg st="10" end="10"/>
                                            </p:txEl>
                                          </p:spTgt>
                                        </p:tgtEl>
                                        <p:attrNameLst>
                                          <p:attrName>style.visibility</p:attrName>
                                        </p:attrNameLst>
                                      </p:cBhvr>
                                      <p:to>
                                        <p:strVal val="visible"/>
                                      </p:to>
                                    </p:set>
                                    <p:animEffect transition="in" filter="fade">
                                      <p:cBhvr>
                                        <p:cTn id="38"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368245"/>
            <a:ext cx="8316000" cy="436118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.传统的;最优秀的;典型的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.经典作品;名著</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.尊重;关注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视为;看待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.文字;符号;角色;品质;特点</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.全球的;全世界的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.公共事务;事件;关系</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.特定的;明确的;具体的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.斗争;奋斗;搏斗</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.恳求;祈求;哀求</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.间隔;开口;差距</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.词汇</a:t>
            </a:r>
            <a:endParaRPr lang="zh-CN" altLang="en-US" dirty="0"/>
          </a:p>
        </p:txBody>
      </p:sp>
      <p:sp>
        <p:nvSpPr>
          <p:cNvPr id="3" name="矩形 2"/>
          <p:cNvSpPr/>
          <p:nvPr/>
        </p:nvSpPr>
        <p:spPr>
          <a:xfrm>
            <a:off x="1142976" y="1420005"/>
            <a:ext cx="80021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classic</a:t>
            </a:r>
            <a:endParaRPr lang="zh-CN" altLang="en-US" dirty="0"/>
          </a:p>
        </p:txBody>
      </p:sp>
      <p:sp>
        <p:nvSpPr>
          <p:cNvPr id="4" name="矩形 3"/>
          <p:cNvSpPr/>
          <p:nvPr/>
        </p:nvSpPr>
        <p:spPr>
          <a:xfrm>
            <a:off x="1142976" y="1848633"/>
            <a:ext cx="7745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regard</a:t>
            </a:r>
            <a:endParaRPr lang="zh-CN" altLang="en-US" dirty="0"/>
          </a:p>
        </p:txBody>
      </p:sp>
      <p:sp>
        <p:nvSpPr>
          <p:cNvPr id="5" name="矩形 4"/>
          <p:cNvSpPr/>
          <p:nvPr/>
        </p:nvSpPr>
        <p:spPr>
          <a:xfrm>
            <a:off x="1071538" y="2277261"/>
            <a:ext cx="103105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character</a:t>
            </a:r>
            <a:endParaRPr lang="zh-CN" altLang="en-US" dirty="0"/>
          </a:p>
        </p:txBody>
      </p:sp>
      <p:sp>
        <p:nvSpPr>
          <p:cNvPr id="6" name="矩形 5"/>
          <p:cNvSpPr/>
          <p:nvPr/>
        </p:nvSpPr>
        <p:spPr>
          <a:xfrm>
            <a:off x="1142976" y="2705889"/>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global</a:t>
            </a:r>
            <a:endParaRPr lang="zh-CN" altLang="en-US" dirty="0"/>
          </a:p>
        </p:txBody>
      </p:sp>
      <p:sp>
        <p:nvSpPr>
          <p:cNvPr id="7" name="矩形 6"/>
          <p:cNvSpPr/>
          <p:nvPr/>
        </p:nvSpPr>
        <p:spPr>
          <a:xfrm>
            <a:off x="1142976" y="3134517"/>
            <a:ext cx="68063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affair</a:t>
            </a:r>
            <a:endParaRPr lang="zh-CN" altLang="en-US" dirty="0"/>
          </a:p>
        </p:txBody>
      </p:sp>
      <p:sp>
        <p:nvSpPr>
          <p:cNvPr id="8" name="矩形 7"/>
          <p:cNvSpPr/>
          <p:nvPr/>
        </p:nvSpPr>
        <p:spPr>
          <a:xfrm>
            <a:off x="1142976" y="3563145"/>
            <a:ext cx="9028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specific</a:t>
            </a:r>
            <a:endParaRPr lang="zh-CN" altLang="en-US" dirty="0"/>
          </a:p>
        </p:txBody>
      </p:sp>
      <p:sp>
        <p:nvSpPr>
          <p:cNvPr id="9" name="矩形 8"/>
          <p:cNvSpPr/>
          <p:nvPr/>
        </p:nvSpPr>
        <p:spPr>
          <a:xfrm>
            <a:off x="1142976" y="3991773"/>
            <a:ext cx="92845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struggle</a:t>
            </a:r>
            <a:endParaRPr lang="zh-CN" altLang="en-US" dirty="0"/>
          </a:p>
        </p:txBody>
      </p:sp>
      <p:sp>
        <p:nvSpPr>
          <p:cNvPr id="10" name="矩形 9"/>
          <p:cNvSpPr/>
          <p:nvPr/>
        </p:nvSpPr>
        <p:spPr>
          <a:xfrm>
            <a:off x="1285852" y="4420401"/>
            <a:ext cx="51809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beg</a:t>
            </a:r>
            <a:endParaRPr lang="zh-CN" altLang="en-US" dirty="0"/>
          </a:p>
        </p:txBody>
      </p:sp>
      <p:sp>
        <p:nvSpPr>
          <p:cNvPr id="11" name="矩形 10"/>
          <p:cNvSpPr/>
          <p:nvPr/>
        </p:nvSpPr>
        <p:spPr>
          <a:xfrm>
            <a:off x="1285852" y="4849029"/>
            <a:ext cx="51809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gap</a:t>
            </a:r>
            <a:endParaRPr lang="zh-CN" altLang="en-US" dirty="0"/>
          </a:p>
        </p:txBody>
      </p:sp>
      <p:sp>
        <p:nvSpPr>
          <p:cNvPr id="12" name="矩形 11"/>
          <p:cNvSpPr/>
          <p:nvPr/>
        </p:nvSpPr>
        <p:spPr>
          <a:xfrm>
            <a:off x="1146834" y="5277657"/>
            <a:ext cx="121058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vocabulary</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296490"/>
            <a:ext cx="8316000" cy="460998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appreciate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.欣赏;重视;感激;领会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.增值</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...an increasing number of international students are beginning to appreciate China's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culture and history through this amazing language.(教材P62)</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越来越多的国际</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学生开始通过这种奇妙的语言来欣赏中国的文化和历史。</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I'd appreciate it if you let me know whether you are free in advance.如果你提前让我</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知道你是否有空我将感激不尽。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China</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Daily</a:t>
            </a:r>
            <a:r>
              <a:rPr lang="zh-CN" altLang="en-US" sz="1815" kern="0" dirty="0" smtClean="0">
                <a:solidFill>
                  <a:srgbClr val="000000"/>
                </a:solidFill>
                <a:latin typeface="Times New Roman" panose="02020603050405020304" pitchFamily="65" charset="-122"/>
                <a:ea typeface="宋体" panose="02010600030101010101" pitchFamily="2" charset="-122"/>
              </a:rPr>
              <a:t>,2020年11月)Hubei people have happily received the warm gifts of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Mongolia's total donation of 30,000 sheep and expressed appreciation for the Mongo-</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lian government and people. 湖北人民高兴地收到了蒙古国总共捐赠的3万只羊的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温暖礼物,并表达了对蒙古国政府和人民的感激之情。</a:t>
            </a:r>
            <a:endParaRPr lang="zh-CN" altLang="en-US" dirty="0"/>
          </a:p>
        </p:txBody>
      </p:sp>
      <p:pic>
        <p:nvPicPr>
          <p:cNvPr id="3" name="图片 3" descr="textimage31.jpeg"/>
          <p:cNvPicPr>
            <a:picLocks noChangeAspect="1"/>
          </p:cNvPicPr>
          <p:nvPr/>
        </p:nvPicPr>
        <p:blipFill>
          <a:blip r:embed="rId1"/>
          <a:stretch>
            <a:fillRect/>
          </a:stretch>
        </p:blipFill>
        <p:spPr>
          <a:xfrm>
            <a:off x="576490" y="3100403"/>
            <a:ext cx="209549" cy="238124"/>
          </a:xfrm>
          <a:prstGeom prst="rect">
            <a:avLst/>
          </a:prstGeom>
        </p:spPr>
      </p:pic>
      <p:grpSp>
        <p:nvGrpSpPr>
          <p:cNvPr id="5" name="组合 4"/>
          <p:cNvGrpSpPr/>
          <p:nvPr/>
        </p:nvGrpSpPr>
        <p:grpSpPr>
          <a:xfrm>
            <a:off x="642276" y="1347933"/>
            <a:ext cx="1428760" cy="369332"/>
            <a:chOff x="635500" y="1705757"/>
            <a:chExt cx="1428760" cy="369332"/>
          </a:xfrm>
        </p:grpSpPr>
        <p:sp>
          <p:nvSpPr>
            <p:cNvPr id="6" name="TextBox 5"/>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6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27328" y="704040"/>
            <a:ext cx="8424000" cy="5634556"/>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①appreciate+</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pron</a:t>
            </a:r>
            <a:r>
              <a:rPr lang="zh-CN" altLang="en-US" sz="1815" kern="0" dirty="0" smtClean="0">
                <a:solidFill>
                  <a:srgbClr val="000000"/>
                </a:solidFill>
                <a:latin typeface="Times New Roman" panose="02020603050405020304" pitchFamily="65" charset="-122"/>
                <a:ea typeface="宋体" panose="02010600030101010101" pitchFamily="2" charset="-122"/>
              </a:rPr>
              <a:t>./doing sth.感激某事/做某事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 would appreciate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if...假如</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我将不胜感激</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.欣赏;感激</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6-1 (2018江苏,33,</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)China's soft power grows in line with the increasing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(appreciate) and understanding of China globally.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考查名词。句意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中国软实力的增长是与全球对中国日益增加的欣赏和理解紧密相连的。设空处作</a:t>
            </a:r>
            <a:r>
              <a:rPr lang="en-US" altLang="zh-CN" dirty="0" smtClean="0">
                <a:solidFill>
                  <a:srgbClr val="FF0000"/>
                </a:solidFill>
                <a:latin typeface="Times New Roman" panose="02020603050405020304" pitchFamily="18" charset="0"/>
                <a:cs typeface="Times New Roman" panose="02020603050405020304" pitchFamily="18" charset="0"/>
              </a:rPr>
              <a:t>with</a:t>
            </a:r>
            <a:r>
              <a:rPr lang="zh-CN" altLang="en-US" dirty="0" smtClean="0">
                <a:solidFill>
                  <a:srgbClr val="FF0000"/>
                </a:solidFill>
                <a:latin typeface="Times New Roman" panose="02020603050405020304" pitchFamily="18" charset="0"/>
                <a:cs typeface="Times New Roman" panose="02020603050405020304" pitchFamily="18" charset="0"/>
              </a:rPr>
              <a:t>的宾语且由</a:t>
            </a:r>
            <a:r>
              <a:rPr lang="en-US" altLang="zh-CN" dirty="0" smtClean="0">
                <a:solidFill>
                  <a:srgbClr val="FF0000"/>
                </a:solidFill>
                <a:latin typeface="Times New Roman" panose="02020603050405020304" pitchFamily="18" charset="0"/>
                <a:cs typeface="Times New Roman" panose="02020603050405020304" pitchFamily="18" charset="0"/>
              </a:rPr>
              <a:t>increasing</a:t>
            </a:r>
            <a:r>
              <a:rPr lang="zh-CN" altLang="en-US" dirty="0" smtClean="0">
                <a:solidFill>
                  <a:srgbClr val="FF0000"/>
                </a:solidFill>
                <a:latin typeface="Times New Roman" panose="02020603050405020304" pitchFamily="18" charset="0"/>
                <a:cs typeface="Times New Roman" panose="02020603050405020304" pitchFamily="18" charset="0"/>
              </a:rPr>
              <a:t>修饰，故设空处应用名词</a:t>
            </a:r>
            <a:r>
              <a:rPr lang="en-US" altLang="zh-CN" dirty="0" smtClean="0">
                <a:solidFill>
                  <a:srgbClr val="FF0000"/>
                </a:solidFill>
                <a:latin typeface="Times New Roman" panose="02020603050405020304" pitchFamily="18" charset="0"/>
                <a:cs typeface="Times New Roman" panose="02020603050405020304" pitchFamily="18" charset="0"/>
              </a:rPr>
              <a:t>appreciation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)Very quickly,she learned</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(appreciate) life rather than to judge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everything so harshly(刻薄).</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考查动词不定式。句意：她很快学会了欣赏生活而不是那么苛刻地评价每一件事情。</a:t>
            </a:r>
            <a:r>
              <a:rPr lang="en-US" altLang="zh-CN" dirty="0" smtClean="0">
                <a:solidFill>
                  <a:srgbClr val="FF0000"/>
                </a:solidFill>
                <a:latin typeface="Times New Roman" panose="02020603050405020304" pitchFamily="18" charset="0"/>
                <a:cs typeface="Times New Roman" panose="02020603050405020304" pitchFamily="18" charset="0"/>
              </a:rPr>
              <a:t>learn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意为“学会做某事”。故填</a:t>
            </a:r>
            <a:r>
              <a:rPr lang="en-US" altLang="zh-CN" dirty="0" smtClean="0">
                <a:solidFill>
                  <a:srgbClr val="FF0000"/>
                </a:solidFill>
                <a:latin typeface="Times New Roman" panose="02020603050405020304" pitchFamily="18" charset="0"/>
                <a:cs typeface="Times New Roman" panose="02020603050405020304" pitchFamily="18" charset="0"/>
              </a:rPr>
              <a:t>to appreciate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33.jpeg"/>
          <p:cNvPicPr>
            <a:picLocks noChangeAspect="1"/>
          </p:cNvPicPr>
          <p:nvPr/>
        </p:nvPicPr>
        <p:blipFill>
          <a:blip r:embed="rId1"/>
          <a:stretch>
            <a:fillRect/>
          </a:stretch>
        </p:blipFill>
        <p:spPr>
          <a:xfrm>
            <a:off x="2141630" y="2918618"/>
            <a:ext cx="609600" cy="409574"/>
          </a:xfrm>
          <a:prstGeom prst="rect">
            <a:avLst/>
          </a:prstGeom>
        </p:spPr>
      </p:pic>
      <p:pic>
        <p:nvPicPr>
          <p:cNvPr id="4" name="图片 4" descr="textimage34.jpeg"/>
          <p:cNvPicPr>
            <a:picLocks noChangeAspect="1"/>
          </p:cNvPicPr>
          <p:nvPr/>
        </p:nvPicPr>
        <p:blipFill>
          <a:blip r:embed="rId1"/>
          <a:stretch>
            <a:fillRect/>
          </a:stretch>
        </p:blipFill>
        <p:spPr>
          <a:xfrm>
            <a:off x="874430" y="4689223"/>
            <a:ext cx="609600" cy="409574"/>
          </a:xfrm>
          <a:prstGeom prst="rect">
            <a:avLst/>
          </a:prstGeom>
        </p:spPr>
      </p:pic>
      <p:pic>
        <p:nvPicPr>
          <p:cNvPr id="6" name="图片 4" descr="textimage32.jpeg"/>
          <p:cNvPicPr>
            <a:picLocks noChangeAspect="1"/>
          </p:cNvPicPr>
          <p:nvPr/>
        </p:nvPicPr>
        <p:blipFill>
          <a:blip r:embed="rId2"/>
          <a:stretch>
            <a:fillRect/>
          </a:stretch>
        </p:blipFill>
        <p:spPr>
          <a:xfrm>
            <a:off x="393992" y="826921"/>
            <a:ext cx="247650" cy="247649"/>
          </a:xfrm>
          <a:prstGeom prst="rect">
            <a:avLst/>
          </a:prstGeom>
        </p:spPr>
      </p:pic>
      <p:sp>
        <p:nvSpPr>
          <p:cNvPr id="7" name="矩形 6"/>
          <p:cNvSpPr/>
          <p:nvPr/>
        </p:nvSpPr>
        <p:spPr>
          <a:xfrm>
            <a:off x="2856220" y="1549154"/>
            <a:ext cx="31290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it</a:t>
            </a:r>
            <a:endParaRPr lang="zh-CN" altLang="en-US" dirty="0"/>
          </a:p>
        </p:txBody>
      </p:sp>
      <p:sp>
        <p:nvSpPr>
          <p:cNvPr id="8" name="矩形 7"/>
          <p:cNvSpPr/>
          <p:nvPr/>
        </p:nvSpPr>
        <p:spPr>
          <a:xfrm>
            <a:off x="672960" y="1990241"/>
            <a:ext cx="132600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appreciation</a:t>
            </a:r>
            <a:endParaRPr lang="zh-CN" altLang="en-US" dirty="0"/>
          </a:p>
        </p:txBody>
      </p:sp>
      <p:sp>
        <p:nvSpPr>
          <p:cNvPr id="9" name="矩形 8"/>
          <p:cNvSpPr/>
          <p:nvPr/>
        </p:nvSpPr>
        <p:spPr>
          <a:xfrm>
            <a:off x="427328" y="3276125"/>
            <a:ext cx="132600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appreciation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3914224" y="4562009"/>
            <a:ext cx="137088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appreciate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224735"/>
            <a:ext cx="8316000" cy="3159519"/>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6-3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appreciate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(give) the opportunity to work in your company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two years ago.</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句意：我非常感谢两年前在贵公司被给予了工作的机会。</a:t>
            </a:r>
            <a:r>
              <a:rPr lang="en-US" altLang="zh-CN" dirty="0" smtClean="0">
                <a:solidFill>
                  <a:srgbClr val="FF0000"/>
                </a:solidFill>
                <a:latin typeface="Times New Roman" panose="02020603050405020304" pitchFamily="18" charset="0"/>
                <a:cs typeface="Times New Roman" panose="02020603050405020304" pitchFamily="18" charset="0"/>
              </a:rPr>
              <a:t>appreciate</a:t>
            </a:r>
            <a:r>
              <a:rPr lang="zh-CN" altLang="en-US" dirty="0" smtClean="0">
                <a:solidFill>
                  <a:srgbClr val="FF0000"/>
                </a:solidFill>
                <a:latin typeface="Times New Roman" panose="02020603050405020304" pitchFamily="18" charset="0"/>
                <a:cs typeface="Times New Roman" panose="02020603050405020304" pitchFamily="18" charset="0"/>
              </a:rPr>
              <a:t>后接</a:t>
            </a:r>
            <a:r>
              <a:rPr lang="en-US" altLang="zh-CN" dirty="0" smtClean="0">
                <a:solidFill>
                  <a:srgbClr val="FF0000"/>
                </a:solidFill>
                <a:latin typeface="Times New Roman" panose="02020603050405020304" pitchFamily="18" charset="0"/>
                <a:cs typeface="Times New Roman" panose="02020603050405020304" pitchFamily="18" charset="0"/>
              </a:rPr>
              <a:t>doing</a:t>
            </a:r>
            <a:r>
              <a:rPr lang="zh-CN" altLang="en-US" dirty="0" smtClean="0">
                <a:solidFill>
                  <a:srgbClr val="FF0000"/>
                </a:solidFill>
                <a:latin typeface="Times New Roman" panose="02020603050405020304" pitchFamily="18" charset="0"/>
                <a:cs typeface="Times New Roman" panose="02020603050405020304" pitchFamily="18" charset="0"/>
              </a:rPr>
              <a:t>作宾语，此处指感谢被给予这样的机会，故填</a:t>
            </a:r>
            <a:r>
              <a:rPr lang="en-US" altLang="zh-CN" dirty="0" smtClean="0">
                <a:solidFill>
                  <a:srgbClr val="FF0000"/>
                </a:solidFill>
                <a:latin typeface="Times New Roman" panose="02020603050405020304" pitchFamily="18" charset="0"/>
                <a:cs typeface="Times New Roman" panose="02020603050405020304" pitchFamily="18" charset="0"/>
              </a:rPr>
              <a:t>being given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翻译句子</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6-4 (2020浙江1月,应用文写作,</a:t>
            </a:r>
            <a:r>
              <a:rPr lang="zh-CN" altLang="en-US" sz="2100" kern="0" spc="2698"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)如果你能接受我们的邀请,我将不胜感激。</a:t>
            </a:r>
            <a:endParaRPr lang="zh-CN" altLang="en-US" dirty="0" smtClean="0"/>
          </a:p>
          <a:p>
            <a:pPr marL="0" indent="0" eaLnBrk="0" latinLnBrk="1" hangingPunct="0">
              <a:lnSpc>
                <a:spcPct val="150000"/>
              </a:lnSpc>
              <a:spcBef>
                <a:spcPts val="45"/>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36.jpeg"/>
          <p:cNvPicPr>
            <a:picLocks noChangeAspect="1"/>
          </p:cNvPicPr>
          <p:nvPr/>
        </p:nvPicPr>
        <p:blipFill>
          <a:blip r:embed="rId1"/>
          <a:stretch>
            <a:fillRect/>
          </a:stretch>
        </p:blipFill>
        <p:spPr>
          <a:xfrm>
            <a:off x="3533140" y="3440430"/>
            <a:ext cx="578485" cy="388620"/>
          </a:xfrm>
          <a:prstGeom prst="rect">
            <a:avLst/>
          </a:prstGeom>
        </p:spPr>
      </p:pic>
      <p:pic>
        <p:nvPicPr>
          <p:cNvPr id="4" name="图片 5" descr="textimage35.jpeg"/>
          <p:cNvPicPr>
            <a:picLocks noChangeAspect="1"/>
          </p:cNvPicPr>
          <p:nvPr/>
        </p:nvPicPr>
        <p:blipFill>
          <a:blip r:embed="rId1"/>
          <a:stretch>
            <a:fillRect/>
          </a:stretch>
        </p:blipFill>
        <p:spPr>
          <a:xfrm>
            <a:off x="927711" y="1347616"/>
            <a:ext cx="609600" cy="409574"/>
          </a:xfrm>
          <a:prstGeom prst="rect">
            <a:avLst/>
          </a:prstGeom>
        </p:spPr>
      </p:pic>
      <p:sp>
        <p:nvSpPr>
          <p:cNvPr id="5" name="矩形 4"/>
          <p:cNvSpPr/>
          <p:nvPr/>
        </p:nvSpPr>
        <p:spPr>
          <a:xfrm>
            <a:off x="2785099" y="1133302"/>
            <a:ext cx="126829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being given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499083" y="3705070"/>
            <a:ext cx="5715040" cy="507831"/>
          </a:xfrm>
          <a:prstGeom prst="rect">
            <a:avLst/>
          </a:prstGeom>
        </p:spPr>
        <p:txBody>
          <a:bodyPr wrap="squar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I'd appreciate it if you could accept our invitation.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847550"/>
            <a:ext cx="8316000" cy="555613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struggle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.&amp;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.斗争;奋斗;搏斗;吃力地进行</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I started studying German, it was a struggle.(教材P64)</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当我开始学习德语时,那是一场搏斗。</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China</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Daily</a:t>
            </a:r>
            <a:r>
              <a:rPr lang="zh-CN" altLang="en-US" sz="1815" kern="0" dirty="0" smtClean="0">
                <a:solidFill>
                  <a:srgbClr val="000000"/>
                </a:solidFill>
                <a:latin typeface="Times New Roman" panose="02020603050405020304" pitchFamily="65" charset="-122"/>
                <a:ea typeface="宋体" panose="02010600030101010101" pitchFamily="2" charset="-122"/>
              </a:rPr>
              <a:t>,2021年3月)With the pandemic still raging in many parts of the world,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global economy is struggling to recover. 流行病仍在世界许多地区肆虐,全球经</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济正在艰难复苏。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have to struggle against/with all kinds of difficulties from home and abroad. 我们</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必须和来自国内外的各种各样的困难作斗争。</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①struggle</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作斗争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②struggle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sth.努力做某事;挣扎着做某事</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③struggle for...努力争取</a:t>
            </a:r>
            <a:r>
              <a:rPr lang="zh-CN" altLang="en-US" kern="0" dirty="0" smtClean="0">
                <a:solidFill>
                  <a:srgbClr val="000000"/>
                </a:solidFill>
                <a:latin typeface="黑体" panose="02010609060101010101" pitchFamily="65" charset="-122"/>
                <a:ea typeface="宋体" panose="02010600030101010101" pitchFamily="2" charset="-122"/>
              </a:rPr>
              <a:t>……</a:t>
            </a:r>
            <a:r>
              <a:rPr lang="zh-CN" altLang="en-US" kern="0" dirty="0" smtClean="0">
                <a:solidFill>
                  <a:srgbClr val="000000"/>
                </a:solidFill>
                <a:latin typeface="Times New Roman" panose="02020603050405020304" pitchFamily="65" charset="-122"/>
                <a:ea typeface="宋体" panose="02010600030101010101" pitchFamily="2" charset="-122"/>
              </a:rPr>
              <a:t>;为</a:t>
            </a:r>
            <a:r>
              <a:rPr lang="zh-CN" altLang="en-US" kern="0" dirty="0" smtClean="0">
                <a:solidFill>
                  <a:srgbClr val="000000"/>
                </a:solidFill>
                <a:latin typeface="黑体" panose="02010609060101010101" pitchFamily="65" charset="-122"/>
                <a:ea typeface="宋体" panose="02010600030101010101" pitchFamily="2" charset="-122"/>
              </a:rPr>
              <a:t>……</a:t>
            </a:r>
            <a:r>
              <a:rPr lang="zh-CN" altLang="en-US" kern="0" dirty="0" smtClean="0">
                <a:solidFill>
                  <a:srgbClr val="000000"/>
                </a:solidFill>
                <a:latin typeface="Times New Roman" panose="02020603050405020304" pitchFamily="65" charset="-122"/>
                <a:ea typeface="宋体" panose="02010600030101010101" pitchFamily="2" charset="-122"/>
              </a:rPr>
              <a:t>而奋斗</a:t>
            </a:r>
            <a:endParaRPr lang="zh-CN" altLang="en-US" dirty="0"/>
          </a:p>
        </p:txBody>
      </p:sp>
      <p:pic>
        <p:nvPicPr>
          <p:cNvPr id="3" name="图片 3" descr="textimage37.jpeg"/>
          <p:cNvPicPr>
            <a:picLocks noChangeAspect="1"/>
          </p:cNvPicPr>
          <p:nvPr/>
        </p:nvPicPr>
        <p:blipFill>
          <a:blip r:embed="rId1"/>
          <a:stretch>
            <a:fillRect/>
          </a:stretch>
        </p:blipFill>
        <p:spPr>
          <a:xfrm>
            <a:off x="648245" y="2250135"/>
            <a:ext cx="209549" cy="238124"/>
          </a:xfrm>
          <a:prstGeom prst="rect">
            <a:avLst/>
          </a:prstGeom>
        </p:spPr>
      </p:pic>
      <p:pic>
        <p:nvPicPr>
          <p:cNvPr id="4" name="图片 4" descr="textimage38.jpeg"/>
          <p:cNvPicPr>
            <a:picLocks noChangeAspect="1"/>
          </p:cNvPicPr>
          <p:nvPr/>
        </p:nvPicPr>
        <p:blipFill>
          <a:blip r:embed="rId2"/>
          <a:stretch>
            <a:fillRect/>
          </a:stretch>
        </p:blipFill>
        <p:spPr>
          <a:xfrm>
            <a:off x="648245" y="4815341"/>
            <a:ext cx="247650" cy="247649"/>
          </a:xfrm>
          <a:prstGeom prst="rect">
            <a:avLst/>
          </a:prstGeom>
        </p:spPr>
      </p:pic>
      <p:sp>
        <p:nvSpPr>
          <p:cNvPr id="5" name="矩形 4"/>
          <p:cNvSpPr/>
          <p:nvPr/>
        </p:nvSpPr>
        <p:spPr>
          <a:xfrm>
            <a:off x="2071353" y="5114152"/>
            <a:ext cx="131318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against/with</a:t>
            </a:r>
            <a:endParaRPr lang="zh-CN" altLang="en-US" dirty="0"/>
          </a:p>
        </p:txBody>
      </p:sp>
      <p:grpSp>
        <p:nvGrpSpPr>
          <p:cNvPr id="6" name="组合 5"/>
          <p:cNvGrpSpPr/>
          <p:nvPr/>
        </p:nvGrpSpPr>
        <p:grpSpPr>
          <a:xfrm>
            <a:off x="714031" y="898993"/>
            <a:ext cx="1428760" cy="369332"/>
            <a:chOff x="635500" y="1705757"/>
            <a:chExt cx="1428760" cy="369332"/>
          </a:xfrm>
        </p:grpSpPr>
        <p:sp>
          <p:nvSpPr>
            <p:cNvPr id="7" name="TextBox 6"/>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7 |</a:t>
              </a:r>
              <a:endParaRPr lang="zh-CN" altLang="en-US" dirty="0">
                <a:solidFill>
                  <a:schemeClr val="tx2"/>
                </a:solidFill>
                <a:latin typeface="Adobe 黑体 Std R" pitchFamily="34" charset="-122"/>
                <a:ea typeface="Adobe 黑体 Std R" pitchFamily="34" charset="-122"/>
              </a:endParaRPr>
            </a:p>
          </p:txBody>
        </p:sp>
        <p:pic>
          <p:nvPicPr>
            <p:cNvPr id="8"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矩形 8"/>
          <p:cNvSpPr/>
          <p:nvPr/>
        </p:nvSpPr>
        <p:spPr>
          <a:xfrm>
            <a:off x="1928477" y="5614535"/>
            <a:ext cx="65274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 do</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081225"/>
            <a:ext cx="8316000" cy="471680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7-1 (2020全国新高考Ⅰ,读后续写,</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)As the economy was in decline,some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people in the town had lost their jobs.Many of their families were struggling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(make) ends meet.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考查动词不定式。句意：由于经济衰退，镇上有些人失去了工作。许多家庭都在努力维持生计。</a:t>
            </a:r>
            <a:r>
              <a:rPr lang="en-US" altLang="zh-CN" dirty="0" smtClean="0">
                <a:solidFill>
                  <a:srgbClr val="FF0000"/>
                </a:solidFill>
                <a:latin typeface="Times New Roman" panose="02020603050405020304" pitchFamily="18" charset="0"/>
                <a:cs typeface="Times New Roman" panose="02020603050405020304" pitchFamily="18" charset="0"/>
              </a:rPr>
              <a:t>struggle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意为“努力做某事”，故填</a:t>
            </a:r>
            <a:r>
              <a:rPr lang="en-US" altLang="zh-CN" dirty="0" smtClean="0">
                <a:solidFill>
                  <a:srgbClr val="FF0000"/>
                </a:solidFill>
                <a:latin typeface="Times New Roman" panose="02020603050405020304" pitchFamily="18" charset="0"/>
                <a:cs typeface="Times New Roman" panose="02020603050405020304" pitchFamily="18" charset="0"/>
              </a:rPr>
              <a:t>to make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 (2019天津,阅读理解D,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)Most of his adult life has been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losing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struggle against debt and misfortune.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考查冠词。句意：他大部分的成年生活是与债务和不幸的失败的抗争。此处</a:t>
            </a:r>
            <a:r>
              <a:rPr lang="en-US" altLang="zh-CN" dirty="0" smtClean="0">
                <a:solidFill>
                  <a:srgbClr val="FF0000"/>
                </a:solidFill>
                <a:latin typeface="Times New Roman" panose="02020603050405020304" pitchFamily="18" charset="0"/>
                <a:cs typeface="Times New Roman" panose="02020603050405020304" pitchFamily="18" charset="0"/>
              </a:rPr>
              <a:t>struggle</a:t>
            </a:r>
            <a:r>
              <a:rPr lang="zh-CN" altLang="en-US" dirty="0" smtClean="0">
                <a:solidFill>
                  <a:srgbClr val="FF0000"/>
                </a:solidFill>
                <a:latin typeface="Times New Roman" panose="02020603050405020304" pitchFamily="18" charset="0"/>
                <a:cs typeface="Times New Roman" panose="02020603050405020304" pitchFamily="18" charset="0"/>
              </a:rPr>
              <a:t>为可数名词，</a:t>
            </a:r>
            <a:r>
              <a:rPr lang="en-US" altLang="zh-CN" dirty="0" smtClean="0">
                <a:solidFill>
                  <a:srgbClr val="FF0000"/>
                </a:solidFill>
                <a:latin typeface="Times New Roman" panose="02020603050405020304" pitchFamily="18" charset="0"/>
                <a:cs typeface="Times New Roman" panose="02020603050405020304" pitchFamily="18" charset="0"/>
              </a:rPr>
              <a:t>losing</a:t>
            </a:r>
            <a:r>
              <a:rPr lang="zh-CN" altLang="en-US" dirty="0" smtClean="0">
                <a:solidFill>
                  <a:srgbClr val="FF0000"/>
                </a:solidFill>
                <a:latin typeface="Times New Roman" panose="02020603050405020304" pitchFamily="18" charset="0"/>
                <a:cs typeface="Times New Roman" panose="02020603050405020304" pitchFamily="18" charset="0"/>
              </a:rPr>
              <a:t>为形容词，意为“失败的”，设空处需用不定冠词</a:t>
            </a:r>
            <a:r>
              <a:rPr lang="en-US" altLang="zh-CN" dirty="0" smtClean="0">
                <a:solidFill>
                  <a:srgbClr val="FF0000"/>
                </a:solidFill>
                <a:latin typeface="Times New Roman" panose="02020603050405020304" pitchFamily="18" charset="0"/>
                <a:cs typeface="Times New Roman" panose="02020603050405020304" pitchFamily="18" charset="0"/>
              </a:rPr>
              <a:t>a</a:t>
            </a:r>
            <a:r>
              <a:rPr lang="zh-CN" altLang="en-US" dirty="0" smtClean="0">
                <a:solidFill>
                  <a:srgbClr val="FF0000"/>
                </a:solidFill>
                <a:latin typeface="Times New Roman" panose="02020603050405020304" pitchFamily="18" charset="0"/>
                <a:cs typeface="Times New Roman" panose="02020603050405020304" pitchFamily="18" charset="0"/>
              </a:rPr>
              <a:t>，表泛指。</a:t>
            </a:r>
            <a:endParaRPr lang="zh-CN" altLang="en-US" dirty="0"/>
          </a:p>
        </p:txBody>
      </p:sp>
      <p:pic>
        <p:nvPicPr>
          <p:cNvPr id="3" name="图片 3" descr="textimage39.jpeg"/>
          <p:cNvPicPr>
            <a:picLocks noChangeAspect="1"/>
          </p:cNvPicPr>
          <p:nvPr/>
        </p:nvPicPr>
        <p:blipFill>
          <a:blip r:embed="rId1"/>
          <a:stretch>
            <a:fillRect/>
          </a:stretch>
        </p:blipFill>
        <p:spPr>
          <a:xfrm>
            <a:off x="3754120" y="1649095"/>
            <a:ext cx="525145" cy="353060"/>
          </a:xfrm>
          <a:prstGeom prst="rect">
            <a:avLst/>
          </a:prstGeom>
        </p:spPr>
      </p:pic>
      <p:pic>
        <p:nvPicPr>
          <p:cNvPr id="4" name="图片 4" descr="textimage40.jpeg"/>
          <p:cNvPicPr>
            <a:picLocks noChangeAspect="1"/>
          </p:cNvPicPr>
          <p:nvPr/>
        </p:nvPicPr>
        <p:blipFill>
          <a:blip r:embed="rId2"/>
          <a:stretch>
            <a:fillRect/>
          </a:stretch>
        </p:blipFill>
        <p:spPr>
          <a:xfrm>
            <a:off x="3128645" y="3731895"/>
            <a:ext cx="568960" cy="382270"/>
          </a:xfrm>
          <a:prstGeom prst="rect">
            <a:avLst/>
          </a:prstGeom>
        </p:spPr>
      </p:pic>
      <p:sp>
        <p:nvSpPr>
          <p:cNvPr id="6" name="矩形 5"/>
          <p:cNvSpPr/>
          <p:nvPr/>
        </p:nvSpPr>
        <p:spPr>
          <a:xfrm>
            <a:off x="7571445" y="1847048"/>
            <a:ext cx="92204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make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6999941" y="3561560"/>
            <a:ext cx="28725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440000"/>
            <a:ext cx="8316000" cy="2553328"/>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7-3 (2017江苏,完形填空,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his first years of high school,Gabriel would look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pityingly(同情地) at the music students,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(struggle) across the campus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with their heavy instrument cases...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考查现在分词。此处指</a:t>
            </a:r>
            <a:r>
              <a:rPr lang="en-US" altLang="zh-CN" dirty="0" smtClean="0">
                <a:solidFill>
                  <a:srgbClr val="FF0000"/>
                </a:solidFill>
                <a:latin typeface="Times New Roman" panose="02020603050405020304" pitchFamily="18" charset="0"/>
                <a:cs typeface="Times New Roman" panose="02020603050405020304" pitchFamily="18" charset="0"/>
              </a:rPr>
              <a:t>Gabriel</a:t>
            </a:r>
            <a:r>
              <a:rPr lang="zh-CN" altLang="en-US" dirty="0" smtClean="0">
                <a:solidFill>
                  <a:srgbClr val="FF0000"/>
                </a:solidFill>
                <a:latin typeface="Times New Roman" panose="02020603050405020304" pitchFamily="18" charset="0"/>
                <a:cs typeface="Times New Roman" panose="02020603050405020304" pitchFamily="18" charset="0"/>
              </a:rPr>
              <a:t>同情地看着那些学音乐的学生拖着他们沉重的乐器盒子在校园里吃力地走着。</a:t>
            </a:r>
            <a:r>
              <a:rPr lang="en-US" altLang="zh-CN" dirty="0" smtClean="0">
                <a:solidFill>
                  <a:srgbClr val="FF0000"/>
                </a:solidFill>
                <a:latin typeface="Times New Roman" panose="02020603050405020304" pitchFamily="18" charset="0"/>
                <a:cs typeface="Times New Roman" panose="02020603050405020304" pitchFamily="18" charset="0"/>
              </a:rPr>
              <a:t>the music students</a:t>
            </a:r>
            <a:r>
              <a:rPr lang="zh-CN" altLang="en-US" dirty="0" smtClean="0">
                <a:solidFill>
                  <a:srgbClr val="FF0000"/>
                </a:solidFill>
                <a:latin typeface="Times New Roman" panose="02020603050405020304" pitchFamily="18" charset="0"/>
                <a:cs typeface="Times New Roman" panose="02020603050405020304" pitchFamily="18" charset="0"/>
              </a:rPr>
              <a:t>和</a:t>
            </a:r>
            <a:r>
              <a:rPr lang="en-US" altLang="zh-CN" dirty="0" smtClean="0">
                <a:solidFill>
                  <a:srgbClr val="FF0000"/>
                </a:solidFill>
                <a:latin typeface="Times New Roman" panose="02020603050405020304" pitchFamily="18" charset="0"/>
                <a:cs typeface="Times New Roman" panose="02020603050405020304" pitchFamily="18" charset="0"/>
              </a:rPr>
              <a:t>struggle</a:t>
            </a:r>
            <a:r>
              <a:rPr lang="zh-CN" altLang="en-US" dirty="0" smtClean="0">
                <a:solidFill>
                  <a:srgbClr val="FF0000"/>
                </a:solidFill>
                <a:latin typeface="Times New Roman" panose="02020603050405020304" pitchFamily="18" charset="0"/>
                <a:cs typeface="Times New Roman" panose="02020603050405020304" pitchFamily="18" charset="0"/>
              </a:rPr>
              <a:t>之间是主动关系，故应用现在分词形式。</a:t>
            </a:r>
            <a:endParaRPr lang="zh-CN" altLang="en-US" dirty="0"/>
          </a:p>
        </p:txBody>
      </p:sp>
      <p:pic>
        <p:nvPicPr>
          <p:cNvPr id="5" name="图片 5" descr="textimage41.jpeg"/>
          <p:cNvPicPr>
            <a:picLocks noChangeAspect="1"/>
          </p:cNvPicPr>
          <p:nvPr/>
        </p:nvPicPr>
        <p:blipFill>
          <a:blip r:embed="rId1"/>
          <a:stretch>
            <a:fillRect/>
          </a:stretch>
        </p:blipFill>
        <p:spPr>
          <a:xfrm>
            <a:off x="2889885" y="1532890"/>
            <a:ext cx="548005" cy="368300"/>
          </a:xfrm>
          <a:prstGeom prst="rect">
            <a:avLst/>
          </a:prstGeom>
        </p:spPr>
      </p:pic>
      <p:sp>
        <p:nvSpPr>
          <p:cNvPr id="8" name="矩形 7"/>
          <p:cNvSpPr/>
          <p:nvPr/>
        </p:nvSpPr>
        <p:spPr>
          <a:xfrm>
            <a:off x="4142104" y="1777195"/>
            <a:ext cx="112082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struggling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1224735"/>
            <a:ext cx="8316000" cy="478155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equal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.同等的人;相等物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adj</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.相同的;同样的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.与</a:t>
            </a:r>
            <a:r>
              <a:rPr lang="zh-CN" altLang="en-US" sz="1815" kern="0" dirty="0" smtClean="0">
                <a:solidFill>
                  <a:schemeClr val="accent1">
                    <a:lumMod val="75000"/>
                  </a:schemeClr>
                </a:solidFill>
                <a:latin typeface="黑体" panose="02010609060101010101"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相等;比得上</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...our relationship is close and we're equals...(教材P66)</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我们的关系很亲密,我们</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是同等的人</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don't think he is equal to (doing) this kind of work.</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我认为他不能胜任这种工作。</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can equal his tutor in this field.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在这一领域,他可与他的导师相媲美。</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 equals B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sth.)(在某事上)A比得上B/A与B相等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②be equal</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(doing)...等于/胜任（做）</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p:txBody>
      </p:sp>
      <p:pic>
        <p:nvPicPr>
          <p:cNvPr id="3" name="图片 3" descr="textimage42.jpeg"/>
          <p:cNvPicPr>
            <a:picLocks noChangeAspect="1"/>
          </p:cNvPicPr>
          <p:nvPr/>
        </p:nvPicPr>
        <p:blipFill>
          <a:blip r:embed="rId1"/>
          <a:stretch>
            <a:fillRect/>
          </a:stretch>
        </p:blipFill>
        <p:spPr>
          <a:xfrm>
            <a:off x="648245" y="3028648"/>
            <a:ext cx="209549" cy="238124"/>
          </a:xfrm>
          <a:prstGeom prst="rect">
            <a:avLst/>
          </a:prstGeom>
        </p:spPr>
      </p:pic>
      <p:pic>
        <p:nvPicPr>
          <p:cNvPr id="4" name="图片 4" descr="textimage43.jpeg"/>
          <p:cNvPicPr>
            <a:picLocks noChangeAspect="1"/>
          </p:cNvPicPr>
          <p:nvPr/>
        </p:nvPicPr>
        <p:blipFill>
          <a:blip r:embed="rId2"/>
          <a:stretch>
            <a:fillRect/>
          </a:stretch>
        </p:blipFill>
        <p:spPr>
          <a:xfrm>
            <a:off x="648245" y="4776640"/>
            <a:ext cx="247650" cy="247649"/>
          </a:xfrm>
          <a:prstGeom prst="rect">
            <a:avLst/>
          </a:prstGeom>
        </p:spPr>
      </p:pic>
      <p:sp>
        <p:nvSpPr>
          <p:cNvPr id="5" name="矩形 4"/>
          <p:cNvSpPr/>
          <p:nvPr/>
        </p:nvSpPr>
        <p:spPr>
          <a:xfrm>
            <a:off x="2428543" y="5193760"/>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grpSp>
        <p:nvGrpSpPr>
          <p:cNvPr id="6" name="组合 5"/>
          <p:cNvGrpSpPr/>
          <p:nvPr/>
        </p:nvGrpSpPr>
        <p:grpSpPr>
          <a:xfrm>
            <a:off x="714031" y="1276178"/>
            <a:ext cx="1428760" cy="369332"/>
            <a:chOff x="635500" y="1705757"/>
            <a:chExt cx="1428760" cy="369332"/>
          </a:xfrm>
        </p:grpSpPr>
        <p:sp>
          <p:nvSpPr>
            <p:cNvPr id="7" name="TextBox 6"/>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8 |</a:t>
              </a:r>
              <a:endParaRPr lang="zh-CN" altLang="en-US" dirty="0">
                <a:solidFill>
                  <a:schemeClr val="tx2"/>
                </a:solidFill>
                <a:latin typeface="Adobe 黑体 Std R" pitchFamily="34" charset="-122"/>
                <a:ea typeface="Adobe 黑体 Std R" pitchFamily="34" charset="-122"/>
              </a:endParaRPr>
            </a:p>
          </p:txBody>
        </p:sp>
        <p:pic>
          <p:nvPicPr>
            <p:cNvPr id="8"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矩形 8"/>
          <p:cNvSpPr/>
          <p:nvPr/>
        </p:nvSpPr>
        <p:spPr>
          <a:xfrm>
            <a:off x="2064341" y="5634530"/>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918988"/>
            <a:ext cx="8316000" cy="559281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③be without equal=have no equal无与伦比,无敌</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④equally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.平等地;同样地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⑤equality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.相等;平等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8-1 (2020浙江1月,听力,</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)But tonight we have an</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(equal) well-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known person who disagrees with such ideas.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考查副词。句意：但今晚我们有一位同样知名的人物，他不同意这类观点。分析句子结构可知，设空处在句中作状语，修饰形容词</a:t>
            </a:r>
            <a:r>
              <a:rPr lang="en-US" altLang="zh-CN" dirty="0" smtClean="0">
                <a:solidFill>
                  <a:srgbClr val="FF0000"/>
                </a:solidFill>
                <a:latin typeface="Times New Roman" panose="02020603050405020304" pitchFamily="18" charset="0"/>
                <a:cs typeface="Times New Roman" panose="02020603050405020304" pitchFamily="18" charset="0"/>
              </a:rPr>
              <a:t>well-known</a:t>
            </a:r>
            <a:r>
              <a:rPr lang="zh-CN" altLang="en-US" dirty="0" smtClean="0">
                <a:solidFill>
                  <a:srgbClr val="FF0000"/>
                </a:solidFill>
                <a:latin typeface="Times New Roman" panose="02020603050405020304" pitchFamily="18" charset="0"/>
                <a:cs typeface="Times New Roman" panose="02020603050405020304" pitchFamily="18" charset="0"/>
              </a:rPr>
              <a:t>，故填副词</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equally</a:t>
            </a:r>
            <a:r>
              <a:rPr lang="zh-CN" altLang="en-US" dirty="0" smtClean="0">
                <a:solidFill>
                  <a:srgbClr val="FF0000"/>
                </a:solidFill>
                <a:latin typeface="Times New Roman" panose="02020603050405020304" pitchFamily="18" charset="0"/>
                <a:cs typeface="Times New Roman" panose="02020603050405020304" pitchFamily="18" charset="0"/>
              </a:rPr>
              <a:t>，意为“同样地；相等地”。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)They made reservations at restaurants where the cost of a bottle of wine</a:t>
            </a:r>
            <a:endParaRPr lang="zh-CN" altLang="en-US" dirty="0"/>
          </a:p>
          <a:p>
            <a:pPr marL="0" indent="0" eaLnBrk="0" latinLnBrk="1" hangingPunct="0">
              <a:lnSpc>
                <a:spcPct val="150000"/>
              </a:lnSpc>
              <a:spcBef>
                <a:spcPts val="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(equal) a college year's monthly rent.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考查动词的时态。句意：他们在餐馆里预订座位</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那里一瓶酒的花费就等于大学时一个月的房租。根据</a:t>
            </a:r>
            <a:r>
              <a:rPr lang="en-US" altLang="zh-CN" dirty="0" smtClean="0">
                <a:solidFill>
                  <a:srgbClr val="FF0000"/>
                </a:solidFill>
                <a:latin typeface="Times New Roman" panose="02020603050405020304" pitchFamily="18" charset="0"/>
                <a:cs typeface="Times New Roman" panose="02020603050405020304" pitchFamily="18" charset="0"/>
              </a:rPr>
              <a:t>made</a:t>
            </a:r>
            <a:r>
              <a:rPr lang="zh-CN" altLang="en-US" dirty="0" smtClean="0">
                <a:solidFill>
                  <a:srgbClr val="FF0000"/>
                </a:solidFill>
                <a:latin typeface="Times New Roman" panose="02020603050405020304" pitchFamily="18" charset="0"/>
                <a:cs typeface="Times New Roman" panose="02020603050405020304" pitchFamily="18" charset="0"/>
              </a:rPr>
              <a:t>可知此处应用一般过去时，故填</a:t>
            </a:r>
            <a:r>
              <a:rPr lang="en-US" altLang="zh-CN" dirty="0" err="1" smtClean="0">
                <a:solidFill>
                  <a:srgbClr val="FF0000"/>
                </a:solidFill>
                <a:latin typeface="Times New Roman" panose="02020603050405020304" pitchFamily="18" charset="0"/>
                <a:cs typeface="Times New Roman" panose="02020603050405020304" pitchFamily="18" charset="0"/>
              </a:rPr>
              <a:t>equalled</a:t>
            </a:r>
            <a:r>
              <a:rPr lang="en-US" altLang="zh-CN" dirty="0" smtClean="0">
                <a:solidFill>
                  <a:srgbClr val="FF0000"/>
                </a:solidFill>
                <a:latin typeface="Times New Roman" panose="02020603050405020304" pitchFamily="18" charset="0"/>
                <a:cs typeface="Times New Roman" panose="02020603050405020304" pitchFamily="18" charset="0"/>
              </a:rPr>
              <a:t>/equaled</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44.jpeg"/>
          <p:cNvPicPr>
            <a:picLocks noChangeAspect="1"/>
          </p:cNvPicPr>
          <p:nvPr/>
        </p:nvPicPr>
        <p:blipFill>
          <a:blip r:embed="rId1"/>
          <a:stretch>
            <a:fillRect/>
          </a:stretch>
        </p:blipFill>
        <p:spPr>
          <a:xfrm>
            <a:off x="2717630" y="2709620"/>
            <a:ext cx="609600" cy="409574"/>
          </a:xfrm>
          <a:prstGeom prst="rect">
            <a:avLst/>
          </a:prstGeom>
        </p:spPr>
      </p:pic>
      <p:pic>
        <p:nvPicPr>
          <p:cNvPr id="4" name="图片 4" descr="textimage45.jpeg"/>
          <p:cNvPicPr>
            <a:picLocks noChangeAspect="1"/>
          </p:cNvPicPr>
          <p:nvPr/>
        </p:nvPicPr>
        <p:blipFill>
          <a:blip r:embed="rId1"/>
          <a:stretch>
            <a:fillRect/>
          </a:stretch>
        </p:blipFill>
        <p:spPr>
          <a:xfrm>
            <a:off x="874430" y="4828083"/>
            <a:ext cx="609600" cy="409574"/>
          </a:xfrm>
          <a:prstGeom prst="rect">
            <a:avLst/>
          </a:prstGeom>
        </p:spPr>
      </p:pic>
      <p:sp>
        <p:nvSpPr>
          <p:cNvPr id="6" name="矩形 5"/>
          <p:cNvSpPr/>
          <p:nvPr/>
        </p:nvSpPr>
        <p:spPr>
          <a:xfrm>
            <a:off x="5642302" y="2613822"/>
            <a:ext cx="86433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equally</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427328" y="5257028"/>
            <a:ext cx="1749197" cy="369332"/>
          </a:xfrm>
          <a:prstGeom prst="rect">
            <a:avLst/>
          </a:prstGeom>
        </p:spPr>
        <p:txBody>
          <a:bodyPr wrap="none">
            <a:spAutoFit/>
          </a:bodyPr>
          <a:lstStyle/>
          <a:p>
            <a:r>
              <a:rPr lang="en-US" altLang="zh-CN" dirty="0" err="1" smtClean="0">
                <a:solidFill>
                  <a:srgbClr val="FF0000"/>
                </a:solidFill>
                <a:latin typeface="Times New Roman" panose="02020603050405020304" pitchFamily="18" charset="0"/>
                <a:cs typeface="Times New Roman" panose="02020603050405020304" pitchFamily="18" charset="0"/>
              </a:rPr>
              <a:t>equalled</a:t>
            </a:r>
            <a:r>
              <a:rPr lang="en-US" altLang="zh-CN" dirty="0" smtClean="0">
                <a:solidFill>
                  <a:srgbClr val="FF0000"/>
                </a:solidFill>
                <a:latin typeface="Times New Roman" panose="02020603050405020304" pitchFamily="18" charset="0"/>
                <a:cs typeface="Times New Roman" panose="02020603050405020304" pitchFamily="18" charset="0"/>
              </a:rPr>
              <a:t>/equaled</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2000"/>
                                        <p:tgtEl>
                                          <p:spTgt spid="2">
                                            <p:txEl>
                                              <p:pRg st="6" end="6"/>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Effect transition="in" filter="fade">
                                      <p:cBhvr>
                                        <p:cTn id="15" dur="2000"/>
                                        <p:tgtEl>
                                          <p:spTgt spid="2">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fade">
                                      <p:cBhvr>
                                        <p:cTn id="25"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1319657"/>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)事实上,说到战争的艺术,蚂蚁是没有对手的。</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In fact,when it comes to the art of war,ants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5" name="图片 5" descr="textimage46.jpeg"/>
          <p:cNvPicPr>
            <a:picLocks noChangeAspect="1"/>
          </p:cNvPicPr>
          <p:nvPr/>
        </p:nvPicPr>
        <p:blipFill>
          <a:blip r:embed="rId1"/>
          <a:stretch>
            <a:fillRect/>
          </a:stretch>
        </p:blipFill>
        <p:spPr>
          <a:xfrm>
            <a:off x="1142976" y="1939125"/>
            <a:ext cx="609600" cy="409574"/>
          </a:xfrm>
          <a:prstGeom prst="rect">
            <a:avLst/>
          </a:prstGeom>
        </p:spPr>
      </p:pic>
      <p:sp>
        <p:nvSpPr>
          <p:cNvPr id="8" name="矩形 7"/>
          <p:cNvSpPr/>
          <p:nvPr/>
        </p:nvSpPr>
        <p:spPr>
          <a:xfrm>
            <a:off x="4786314" y="2198058"/>
            <a:ext cx="313419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have no equal/are without equal</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990426"/>
            <a:ext cx="8316000" cy="5987729"/>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demand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.要求;需求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.强烈要求;需要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.查问</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must make it a question, not a demand...(教材P66)</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我必须把它变成一个问题,而不是一个要求</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First, science graduates are relatively in greater demand than liberal arts ones in Chi-</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na.首先,在中国,对理科毕业生的需求相对来说比对文科生的更大。</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manager demanded that the workers (should)work hard to finish the task ahead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of time.经理要求工人们努力工作,以提前完成任务。</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demand需求大</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②meet/satisfy one's demand(s) for...满足某人对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的需求</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③demand+that从句[从句用虚拟语气,即谓语动词用“</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”形</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式,其中should可省略]要求</a:t>
            </a:r>
            <a:r>
              <a:rPr lang="zh-CN" altLang="en-US" kern="0" dirty="0" smtClean="0">
                <a:solidFill>
                  <a:srgbClr val="000000"/>
                </a:solidFill>
                <a:latin typeface="黑体" panose="02010609060101010101" pitchFamily="65" charset="-122"/>
                <a:ea typeface="宋体" panose="02010600030101010101" pitchFamily="2" charset="-122"/>
              </a:rPr>
              <a:t>……</a:t>
            </a:r>
            <a:endParaRPr lang="zh-CN" altLang="en-US" dirty="0" smtClean="0"/>
          </a:p>
          <a:p>
            <a:pPr marL="0" indent="0" eaLnBrk="0" latinLnBrk="1" hangingPunct="0">
              <a:lnSpc>
                <a:spcPct val="150000"/>
              </a:lnSpc>
              <a:spcBef>
                <a:spcPts val="140"/>
              </a:spcBef>
              <a:buNone/>
            </a:pPr>
            <a:endParaRPr lang="zh-CN" altLang="en-US" dirty="0"/>
          </a:p>
        </p:txBody>
      </p:sp>
      <p:pic>
        <p:nvPicPr>
          <p:cNvPr id="3" name="图片 3" descr="textimage47.jpeg"/>
          <p:cNvPicPr>
            <a:picLocks noChangeAspect="1"/>
          </p:cNvPicPr>
          <p:nvPr/>
        </p:nvPicPr>
        <p:blipFill>
          <a:blip r:embed="rId1"/>
          <a:stretch>
            <a:fillRect/>
          </a:stretch>
        </p:blipFill>
        <p:spPr>
          <a:xfrm>
            <a:off x="576490" y="2393011"/>
            <a:ext cx="209549" cy="238124"/>
          </a:xfrm>
          <a:prstGeom prst="rect">
            <a:avLst/>
          </a:prstGeom>
        </p:spPr>
      </p:pic>
      <p:pic>
        <p:nvPicPr>
          <p:cNvPr id="4" name="图片 4" descr="textimage48.jpeg"/>
          <p:cNvPicPr>
            <a:picLocks noChangeAspect="1"/>
          </p:cNvPicPr>
          <p:nvPr/>
        </p:nvPicPr>
        <p:blipFill>
          <a:blip r:embed="rId2"/>
          <a:stretch>
            <a:fillRect/>
          </a:stretch>
        </p:blipFill>
        <p:spPr>
          <a:xfrm>
            <a:off x="576490" y="4538888"/>
            <a:ext cx="247650" cy="247649"/>
          </a:xfrm>
          <a:prstGeom prst="rect">
            <a:avLst/>
          </a:prstGeom>
        </p:spPr>
      </p:pic>
      <p:grpSp>
        <p:nvGrpSpPr>
          <p:cNvPr id="5" name="组合 4"/>
          <p:cNvGrpSpPr/>
          <p:nvPr/>
        </p:nvGrpSpPr>
        <p:grpSpPr>
          <a:xfrm>
            <a:off x="570838" y="1041869"/>
            <a:ext cx="1428760" cy="369332"/>
            <a:chOff x="635500" y="1705757"/>
            <a:chExt cx="1428760" cy="369332"/>
          </a:xfrm>
        </p:grpSpPr>
        <p:sp>
          <p:nvSpPr>
            <p:cNvPr id="6" name="TextBox 5"/>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9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矩形 7"/>
          <p:cNvSpPr/>
          <p:nvPr/>
        </p:nvSpPr>
        <p:spPr>
          <a:xfrm>
            <a:off x="1142342" y="4899838"/>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9" name="矩形 8"/>
          <p:cNvSpPr/>
          <p:nvPr/>
        </p:nvSpPr>
        <p:spPr>
          <a:xfrm>
            <a:off x="5857250" y="5685656"/>
            <a:ext cx="2292985" cy="368300"/>
          </a:xfrm>
          <a:prstGeom prst="rect">
            <a:avLst/>
          </a:prstGeom>
        </p:spPr>
        <p:txBody>
          <a:bodyPr wrap="none">
            <a:spAutoFit/>
          </a:bodyPr>
          <a:lstStyle/>
          <a:p>
            <a:pPr algn="l"/>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should</a:t>
            </a:r>
            <a:r>
              <a:rPr lang="en-US" altLang="zh-CN" dirty="0" smtClean="0">
                <a:solidFill>
                  <a:srgbClr val="FF0000"/>
                </a:solidFill>
                <a:latin typeface="Times New Roman" panose="02020603050405020304" pitchFamily="18" charset="0"/>
                <a:cs typeface="Times New Roman" panose="02020603050405020304" pitchFamily="18" charset="0"/>
                <a:sym typeface="+mn-ea"/>
              </a:rPr>
              <a:t>+</a:t>
            </a:r>
            <a:r>
              <a:rPr lang="zh-CN" altLang="en-US" dirty="0" smtClean="0">
                <a:solidFill>
                  <a:srgbClr val="FF0000"/>
                </a:solidFill>
                <a:latin typeface="Times New Roman" panose="02020603050405020304" pitchFamily="18" charset="0"/>
                <a:cs typeface="Times New Roman" panose="02020603050405020304" pitchFamily="18" charset="0"/>
              </a:rPr>
              <a:t>）动词原形</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081225"/>
            <a:ext cx="8316000" cy="5166286"/>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(B)阅读词汇—明词义</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1.bone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2.shell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3.dialect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4.calligraphy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5.tongue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6.semester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7.gas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8.petrol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9.subway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10.apartment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11.pants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.[pl.]</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sp>
        <p:nvSpPr>
          <p:cNvPr id="3" name="矩形 2"/>
          <p:cNvSpPr/>
          <p:nvPr/>
        </p:nvSpPr>
        <p:spPr>
          <a:xfrm>
            <a:off x="1499532" y="1561613"/>
            <a:ext cx="180049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骨头；骨（质）</a:t>
            </a:r>
            <a:endParaRPr lang="zh-CN" altLang="en-US" dirty="0"/>
          </a:p>
        </p:txBody>
      </p:sp>
      <p:sp>
        <p:nvSpPr>
          <p:cNvPr id="4" name="矩形 3"/>
          <p:cNvSpPr/>
          <p:nvPr/>
        </p:nvSpPr>
        <p:spPr>
          <a:xfrm>
            <a:off x="1499532" y="1990241"/>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壳；壳状物</a:t>
            </a:r>
            <a:endParaRPr lang="zh-CN" altLang="en-US" dirty="0"/>
          </a:p>
        </p:txBody>
      </p:sp>
      <p:sp>
        <p:nvSpPr>
          <p:cNvPr id="5" name="矩形 4"/>
          <p:cNvSpPr/>
          <p:nvPr/>
        </p:nvSpPr>
        <p:spPr>
          <a:xfrm>
            <a:off x="1570970" y="2418869"/>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地方话；方言</a:t>
            </a:r>
            <a:endParaRPr lang="zh-CN" altLang="en-US" dirty="0"/>
          </a:p>
        </p:txBody>
      </p:sp>
      <p:sp>
        <p:nvSpPr>
          <p:cNvPr id="6" name="矩形 5"/>
          <p:cNvSpPr/>
          <p:nvPr/>
        </p:nvSpPr>
        <p:spPr>
          <a:xfrm>
            <a:off x="2127931" y="2835355"/>
            <a:ext cx="180049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书法；书法艺术</a:t>
            </a:r>
            <a:endParaRPr lang="zh-CN" altLang="en-US" dirty="0"/>
          </a:p>
        </p:txBody>
      </p:sp>
      <p:sp>
        <p:nvSpPr>
          <p:cNvPr id="7" name="矩形 6"/>
          <p:cNvSpPr/>
          <p:nvPr/>
        </p:nvSpPr>
        <p:spPr>
          <a:xfrm>
            <a:off x="1642408" y="3276125"/>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舌头；语言</a:t>
            </a:r>
            <a:endParaRPr lang="zh-CN" altLang="en-US" dirty="0"/>
          </a:p>
        </p:txBody>
      </p:sp>
      <p:sp>
        <p:nvSpPr>
          <p:cNvPr id="8" name="矩形 7"/>
          <p:cNvSpPr/>
          <p:nvPr/>
        </p:nvSpPr>
        <p:spPr>
          <a:xfrm>
            <a:off x="1999598" y="3704753"/>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学期</a:t>
            </a:r>
            <a:endParaRPr lang="zh-CN" altLang="en-US" dirty="0"/>
          </a:p>
        </p:txBody>
      </p:sp>
      <p:sp>
        <p:nvSpPr>
          <p:cNvPr id="9" name="矩形 8"/>
          <p:cNvSpPr/>
          <p:nvPr/>
        </p:nvSpPr>
        <p:spPr>
          <a:xfrm>
            <a:off x="1285218" y="4133381"/>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汽油；气体；燃气</a:t>
            </a:r>
            <a:endParaRPr lang="zh-CN" altLang="en-US" dirty="0"/>
          </a:p>
        </p:txBody>
      </p:sp>
      <p:sp>
        <p:nvSpPr>
          <p:cNvPr id="10" name="矩形 9"/>
          <p:cNvSpPr/>
          <p:nvPr/>
        </p:nvSpPr>
        <p:spPr>
          <a:xfrm>
            <a:off x="1713846" y="4562009"/>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汽油</a:t>
            </a:r>
            <a:endParaRPr lang="zh-CN" altLang="en-US" dirty="0"/>
          </a:p>
        </p:txBody>
      </p:sp>
      <p:sp>
        <p:nvSpPr>
          <p:cNvPr id="11" name="矩形 10"/>
          <p:cNvSpPr/>
          <p:nvPr/>
        </p:nvSpPr>
        <p:spPr>
          <a:xfrm>
            <a:off x="1928160" y="4990637"/>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地铁</a:t>
            </a:r>
            <a:endParaRPr lang="zh-CN" altLang="en-US" dirty="0"/>
          </a:p>
        </p:txBody>
      </p:sp>
      <p:sp>
        <p:nvSpPr>
          <p:cNvPr id="12" name="矩形 11"/>
          <p:cNvSpPr/>
          <p:nvPr/>
        </p:nvSpPr>
        <p:spPr>
          <a:xfrm>
            <a:off x="2106048" y="5419265"/>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公寓套房</a:t>
            </a:r>
            <a:endParaRPr lang="zh-CN" altLang="en-US" dirty="0"/>
          </a:p>
        </p:txBody>
      </p:sp>
      <p:sp>
        <p:nvSpPr>
          <p:cNvPr id="13" name="矩形 12"/>
          <p:cNvSpPr/>
          <p:nvPr/>
        </p:nvSpPr>
        <p:spPr>
          <a:xfrm>
            <a:off x="1999598" y="5847893"/>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内裤；短裤；裤子</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775478"/>
            <a:ext cx="8424000" cy="516122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④demand to do sth.要求做某事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⑤demanding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.要求高的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9-1 (2020全国Ⅰ,阅读理解C,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)Like running,race walking is physically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(demand),she says.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考查形容词。句意：她说和跑步一样，竞走对体力的要求也很高。分析句子结构可知，设空处在句中作表语，且由副词</a:t>
            </a:r>
            <a:r>
              <a:rPr lang="en-US" altLang="zh-CN" dirty="0" smtClean="0">
                <a:solidFill>
                  <a:srgbClr val="FF0000"/>
                </a:solidFill>
                <a:latin typeface="Times New Roman" panose="02020603050405020304" pitchFamily="18" charset="0"/>
                <a:cs typeface="Times New Roman" panose="02020603050405020304" pitchFamily="18" charset="0"/>
              </a:rPr>
              <a:t>physically</a:t>
            </a:r>
            <a:r>
              <a:rPr lang="zh-CN" altLang="en-US" dirty="0" smtClean="0">
                <a:solidFill>
                  <a:srgbClr val="FF0000"/>
                </a:solidFill>
                <a:latin typeface="Times New Roman" panose="02020603050405020304" pitchFamily="18" charset="0"/>
                <a:cs typeface="Times New Roman" panose="02020603050405020304" pitchFamily="18" charset="0"/>
              </a:rPr>
              <a:t>修饰，故填形容词</a:t>
            </a:r>
            <a:r>
              <a:rPr lang="en-US" altLang="zh-CN" dirty="0" smtClean="0">
                <a:solidFill>
                  <a:srgbClr val="FF0000"/>
                </a:solidFill>
                <a:latin typeface="Times New Roman" panose="02020603050405020304" pitchFamily="18" charset="0"/>
                <a:cs typeface="Times New Roman" panose="02020603050405020304" pitchFamily="18" charset="0"/>
              </a:rPr>
              <a:t>demanding</a:t>
            </a:r>
            <a:r>
              <a:rPr lang="zh-CN" altLang="en-US" dirty="0" smtClean="0">
                <a:solidFill>
                  <a:srgbClr val="FF0000"/>
                </a:solidFill>
                <a:latin typeface="Times New Roman" panose="02020603050405020304" pitchFamily="18" charset="0"/>
                <a:cs typeface="Times New Roman" panose="02020603050405020304" pitchFamily="18" charset="0"/>
              </a:rPr>
              <a:t>，意为“要求高的”。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 (2019 江苏,24,</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)More wind power stations will spring up to meet the de-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mand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clean energy.</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考查介词。句意：为了满足对清洁能源的需求</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更多的风力发电站将迅速出</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现。</a:t>
            </a:r>
            <a:r>
              <a:rPr lang="en-US" altLang="zh-CN" dirty="0" smtClean="0">
                <a:solidFill>
                  <a:srgbClr val="FF0000"/>
                </a:solidFill>
                <a:latin typeface="Times New Roman" panose="02020603050405020304" pitchFamily="18" charset="0"/>
                <a:cs typeface="Times New Roman" panose="02020603050405020304" pitchFamily="18" charset="0"/>
              </a:rPr>
              <a:t>meet the demand for...</a:t>
            </a:r>
            <a:r>
              <a:rPr lang="zh-CN" altLang="en-US" dirty="0" smtClean="0">
                <a:solidFill>
                  <a:srgbClr val="FF0000"/>
                </a:solidFill>
                <a:latin typeface="Times New Roman" panose="02020603050405020304" pitchFamily="18" charset="0"/>
                <a:cs typeface="Times New Roman" panose="02020603050405020304" pitchFamily="18" charset="0"/>
              </a:rPr>
              <a:t>意为“满足对</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的需求”，故填介词</a:t>
            </a:r>
            <a:r>
              <a:rPr lang="en-US" altLang="zh-CN" dirty="0" smtClean="0">
                <a:solidFill>
                  <a:srgbClr val="FF0000"/>
                </a:solidFill>
                <a:latin typeface="Times New Roman" panose="02020603050405020304" pitchFamily="18" charset="0"/>
                <a:cs typeface="Times New Roman" panose="02020603050405020304" pitchFamily="18" charset="0"/>
              </a:rPr>
              <a:t>for</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49.jpeg"/>
          <p:cNvPicPr>
            <a:picLocks noChangeAspect="1"/>
          </p:cNvPicPr>
          <p:nvPr/>
        </p:nvPicPr>
        <p:blipFill>
          <a:blip r:embed="rId1"/>
          <a:stretch>
            <a:fillRect/>
          </a:stretch>
        </p:blipFill>
        <p:spPr>
          <a:xfrm>
            <a:off x="3145155" y="2214245"/>
            <a:ext cx="525145" cy="353060"/>
          </a:xfrm>
          <a:prstGeom prst="rect">
            <a:avLst/>
          </a:prstGeom>
        </p:spPr>
      </p:pic>
      <p:pic>
        <p:nvPicPr>
          <p:cNvPr id="4" name="图片 4" descr="textimage50.jpeg"/>
          <p:cNvPicPr>
            <a:picLocks noChangeAspect="1"/>
          </p:cNvPicPr>
          <p:nvPr/>
        </p:nvPicPr>
        <p:blipFill>
          <a:blip r:embed="rId2"/>
          <a:stretch>
            <a:fillRect/>
          </a:stretch>
        </p:blipFill>
        <p:spPr>
          <a:xfrm>
            <a:off x="2199230" y="4260595"/>
            <a:ext cx="609600" cy="409574"/>
          </a:xfrm>
          <a:prstGeom prst="rect">
            <a:avLst/>
          </a:prstGeom>
        </p:spPr>
      </p:pic>
      <p:sp>
        <p:nvSpPr>
          <p:cNvPr id="6" name="矩形 5"/>
          <p:cNvSpPr/>
          <p:nvPr/>
        </p:nvSpPr>
        <p:spPr>
          <a:xfrm>
            <a:off x="7499690" y="1989924"/>
            <a:ext cx="121058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demanding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1213146" y="4553927"/>
            <a:ext cx="45397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for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20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2000"/>
                                        <p:tgtEl>
                                          <p:spTgt spid="2">
                                            <p:txEl>
                                              <p:pRg st="8" end="8"/>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fade">
                                      <p:cBhvr>
                                        <p:cTn id="25"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580" y="1440180"/>
            <a:ext cx="8273415" cy="3088005"/>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9-3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1973,kidnappers took his 16-year-old grandson,and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(demand) a large amount of money for his safe return.</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考查动词时态。此处指要求支付一大笔钱。根据时间状语</a:t>
            </a:r>
            <a:r>
              <a:rPr lang="en-US" altLang="zh-CN" dirty="0" smtClean="0">
                <a:solidFill>
                  <a:srgbClr val="FF0000"/>
                </a:solidFill>
                <a:latin typeface="Times New Roman" panose="02020603050405020304" pitchFamily="18" charset="0"/>
                <a:cs typeface="Times New Roman" panose="02020603050405020304" pitchFamily="18" charset="0"/>
              </a:rPr>
              <a:t>In 1973</a:t>
            </a:r>
            <a:r>
              <a:rPr lang="zh-CN" altLang="en-US" dirty="0" smtClean="0">
                <a:solidFill>
                  <a:srgbClr val="FF0000"/>
                </a:solidFill>
                <a:latin typeface="Times New Roman" panose="02020603050405020304" pitchFamily="18" charset="0"/>
                <a:cs typeface="Times New Roman" panose="02020603050405020304" pitchFamily="18" charset="0"/>
              </a:rPr>
              <a:t>及</a:t>
            </a:r>
            <a:r>
              <a:rPr lang="en-US" altLang="zh-CN" dirty="0" smtClean="0">
                <a:solidFill>
                  <a:srgbClr val="FF0000"/>
                </a:solidFill>
                <a:latin typeface="Times New Roman" panose="02020603050405020304" pitchFamily="18" charset="0"/>
                <a:cs typeface="Times New Roman" panose="02020603050405020304" pitchFamily="18" charset="0"/>
              </a:rPr>
              <a:t>took</a:t>
            </a:r>
            <a:r>
              <a:rPr lang="zh-CN" altLang="en-US" dirty="0" smtClean="0">
                <a:solidFill>
                  <a:srgbClr val="FF0000"/>
                </a:solidFill>
                <a:latin typeface="Times New Roman" panose="02020603050405020304" pitchFamily="18" charset="0"/>
                <a:cs typeface="Times New Roman" panose="02020603050405020304" pitchFamily="18" charset="0"/>
              </a:rPr>
              <a:t>可</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知，此处应用一般过去时。故填</a:t>
            </a:r>
            <a:r>
              <a:rPr lang="en-US" altLang="zh-CN" dirty="0" smtClean="0">
                <a:solidFill>
                  <a:srgbClr val="FF0000"/>
                </a:solidFill>
                <a:latin typeface="Times New Roman" panose="02020603050405020304" pitchFamily="18" charset="0"/>
                <a:cs typeface="Times New Roman" panose="02020603050405020304" pitchFamily="18" charset="0"/>
              </a:rPr>
              <a:t>demanded</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翻译句子</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9-4 (</a:t>
            </a:r>
            <a:r>
              <a:rPr lang="zh-CN" altLang="en-US" sz="2100" kern="0" spc="2698"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)经理许诺他们会尽力满足顾客的需求。</a:t>
            </a:r>
            <a:endParaRPr lang="zh-CN" altLang="en-US" dirty="0"/>
          </a:p>
          <a:p>
            <a:pPr marL="0" indent="0" eaLnBrk="0" latinLnBrk="1" hangingPunct="0">
              <a:lnSpc>
                <a:spcPct val="150000"/>
              </a:lnSpc>
              <a:spcBef>
                <a:spcPts val="45"/>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52.jpeg"/>
          <p:cNvPicPr>
            <a:picLocks noChangeAspect="1"/>
          </p:cNvPicPr>
          <p:nvPr/>
        </p:nvPicPr>
        <p:blipFill>
          <a:blip r:embed="rId1"/>
          <a:stretch>
            <a:fillRect/>
          </a:stretch>
        </p:blipFill>
        <p:spPr>
          <a:xfrm>
            <a:off x="1017940" y="3653637"/>
            <a:ext cx="609600" cy="409574"/>
          </a:xfrm>
          <a:prstGeom prst="rect">
            <a:avLst/>
          </a:prstGeom>
        </p:spPr>
      </p:pic>
      <p:pic>
        <p:nvPicPr>
          <p:cNvPr id="4" name="图片 5" descr="textimage51.jpeg"/>
          <p:cNvPicPr>
            <a:picLocks noChangeAspect="1"/>
          </p:cNvPicPr>
          <p:nvPr/>
        </p:nvPicPr>
        <p:blipFill>
          <a:blip r:embed="rId2"/>
          <a:stretch>
            <a:fillRect/>
          </a:stretch>
        </p:blipFill>
        <p:spPr>
          <a:xfrm>
            <a:off x="999466" y="1491443"/>
            <a:ext cx="609600" cy="409574"/>
          </a:xfrm>
          <a:prstGeom prst="rect">
            <a:avLst/>
          </a:prstGeom>
        </p:spPr>
      </p:pic>
      <p:sp>
        <p:nvSpPr>
          <p:cNvPr id="5" name="矩形 4"/>
          <p:cNvSpPr/>
          <p:nvPr/>
        </p:nvSpPr>
        <p:spPr>
          <a:xfrm>
            <a:off x="6785944" y="1348567"/>
            <a:ext cx="113364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demanded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499400" y="3920335"/>
            <a:ext cx="7858164" cy="507831"/>
          </a:xfrm>
          <a:prstGeom prst="rect">
            <a:avLst/>
          </a:prstGeom>
        </p:spPr>
        <p:txBody>
          <a:bodyPr wrap="squar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The manager promised that they would try to meet their customers' demand</a:t>
            </a:r>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s</a:t>
            </a:r>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009470"/>
            <a:ext cx="8316000" cy="512781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endPar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no matter+what,who,which,when,where...引导让步状语从句</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Even today, no matter where Chinese people live or what dialect they speak, they can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all still communicate in writing.(教材P62) 即使在今天,无论中国人住在哪里或说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什么方言,他们仍然都能够通过书写(汉字)进行交流。</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 matter how difficult it is, I will finish the work ahead of time.无论它有多么困难,</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我都将提前完成工作。</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Whatever the result is, we should accept it with a smile.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无论结果是什么,我们都应该笑着接受它。</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Whenever you need help, I am always available.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无论你什么时候需要帮助,我一直都在。</a:t>
            </a:r>
            <a:endParaRPr lang="zh-CN" altLang="en-US" dirty="0"/>
          </a:p>
        </p:txBody>
      </p:sp>
      <p:pic>
        <p:nvPicPr>
          <p:cNvPr id="3" name="图片 3" descr="textimage53.jpeg"/>
          <p:cNvPicPr>
            <a:picLocks noChangeAspect="1"/>
          </p:cNvPicPr>
          <p:nvPr/>
        </p:nvPicPr>
        <p:blipFill>
          <a:blip r:embed="rId1"/>
          <a:stretch>
            <a:fillRect/>
          </a:stretch>
        </p:blipFill>
        <p:spPr>
          <a:xfrm>
            <a:off x="504735" y="3250711"/>
            <a:ext cx="209549" cy="238124"/>
          </a:xfrm>
          <a:prstGeom prst="rect">
            <a:avLst/>
          </a:prstGeom>
        </p:spPr>
      </p:pic>
      <p:pic>
        <p:nvPicPr>
          <p:cNvPr id="4" name="图片 5" descr="textimage67.jpeg"/>
          <p:cNvPicPr>
            <a:picLocks noChangeAspect="1"/>
          </p:cNvPicPr>
          <p:nvPr/>
        </p:nvPicPr>
        <p:blipFill>
          <a:blip r:embed="rId2" cstate="print"/>
          <a:stretch>
            <a:fillRect/>
          </a:stretch>
        </p:blipFill>
        <p:spPr>
          <a:xfrm>
            <a:off x="3570917" y="989475"/>
            <a:ext cx="1588817" cy="327719"/>
          </a:xfrm>
          <a:prstGeom prst="rect">
            <a:avLst/>
          </a:prstGeom>
        </p:spPr>
      </p:pic>
      <p:grpSp>
        <p:nvGrpSpPr>
          <p:cNvPr id="5" name="组合 4"/>
          <p:cNvGrpSpPr/>
          <p:nvPr/>
        </p:nvGrpSpPr>
        <p:grpSpPr>
          <a:xfrm>
            <a:off x="563111" y="1489541"/>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1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0068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will do whatever I can to help you out.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我会尽我所能来帮助你摆脱困境。</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①“no matter+特殊疑问词(如who/what/which/where/when/how等)”引导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br>
              <a:rPr dirty="0"/>
            </a:b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,可与whoever、whatever、whichever、wherever、whenever、how-</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ever等词互换。</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②whoever、whatever、whichever等除了可以引导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外,还可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以引导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54.jpeg"/>
          <p:cNvPicPr>
            <a:picLocks noChangeAspect="1"/>
          </p:cNvPicPr>
          <p:nvPr/>
        </p:nvPicPr>
        <p:blipFill>
          <a:blip r:embed="rId1"/>
          <a:stretch>
            <a:fillRect/>
          </a:stretch>
        </p:blipFill>
        <p:spPr>
          <a:xfrm>
            <a:off x="720000" y="2400495"/>
            <a:ext cx="247650" cy="247649"/>
          </a:xfrm>
          <a:prstGeom prst="rect">
            <a:avLst/>
          </a:prstGeom>
        </p:spPr>
      </p:pic>
      <p:sp>
        <p:nvSpPr>
          <p:cNvPr id="6" name="矩形 5"/>
          <p:cNvSpPr/>
          <p:nvPr/>
        </p:nvSpPr>
        <p:spPr>
          <a:xfrm>
            <a:off x="7858148" y="2705889"/>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让步</a:t>
            </a:r>
            <a:endParaRPr lang="zh-CN" altLang="en-US" dirty="0"/>
          </a:p>
        </p:txBody>
      </p:sp>
      <p:sp>
        <p:nvSpPr>
          <p:cNvPr id="7" name="矩形 6"/>
          <p:cNvSpPr/>
          <p:nvPr/>
        </p:nvSpPr>
        <p:spPr>
          <a:xfrm>
            <a:off x="857224" y="3134517"/>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状语从句</a:t>
            </a:r>
            <a:endParaRPr lang="zh-CN" altLang="en-US" dirty="0"/>
          </a:p>
        </p:txBody>
      </p:sp>
      <p:sp>
        <p:nvSpPr>
          <p:cNvPr id="8" name="矩形 7"/>
          <p:cNvSpPr/>
          <p:nvPr/>
        </p:nvSpPr>
        <p:spPr>
          <a:xfrm>
            <a:off x="5857884" y="3979631"/>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让步状语从句</a:t>
            </a:r>
            <a:endParaRPr lang="zh-CN" altLang="en-US" dirty="0"/>
          </a:p>
        </p:txBody>
      </p:sp>
      <p:sp>
        <p:nvSpPr>
          <p:cNvPr id="9" name="矩形 8"/>
          <p:cNvSpPr/>
          <p:nvPr/>
        </p:nvSpPr>
        <p:spPr>
          <a:xfrm>
            <a:off x="1785918" y="4348963"/>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名词性从句</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2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224735"/>
            <a:ext cx="8316000" cy="572054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1-1 (2020全国新高考Ⅰ,阅读理解C,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)无论它是什么,其结果都是对最纯粹的</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中亚传统的细致而生动的描述。</a:t>
            </a:r>
            <a:endParaRPr lang="zh-CN" altLang="en-US" dirty="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result is a fine and vivid description of the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purest of Central Asian traditions.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(2020浙江1月,七选五,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)事实是,无论什么时候我们想要,我们都足够幸</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运能得到干净的水,但世界各地的许多人并非如此。</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truth is that we are lucky enough to have clean water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but this is not the case for many people around the world.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(2020天津5月,12,</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)我的祖母帮助我相信我能完成我下定决心要做的任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何事情。</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My grandmother helped me believe that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 put my mind to.</a:t>
            </a:r>
            <a:endParaRPr lang="zh-CN" altLang="en-US" sz="2000" dirty="0" smtClean="0"/>
          </a:p>
          <a:p>
            <a:pPr marL="0" indent="0" eaLnBrk="0" latinLnBrk="1" hangingPunct="0">
              <a:lnSpc>
                <a:spcPct val="150000"/>
              </a:lnSpc>
              <a:spcBef>
                <a:spcPts val="140"/>
              </a:spcBef>
              <a:buNone/>
            </a:pPr>
            <a:endParaRPr lang="zh-CN" altLang="en-US" dirty="0"/>
          </a:p>
        </p:txBody>
      </p:sp>
      <p:pic>
        <p:nvPicPr>
          <p:cNvPr id="3" name="图片 3" descr="textimage57.jpeg"/>
          <p:cNvPicPr>
            <a:picLocks noChangeAspect="1"/>
          </p:cNvPicPr>
          <p:nvPr/>
        </p:nvPicPr>
        <p:blipFill>
          <a:blip r:embed="rId1"/>
          <a:stretch>
            <a:fillRect/>
          </a:stretch>
        </p:blipFill>
        <p:spPr>
          <a:xfrm>
            <a:off x="3091540" y="3509810"/>
            <a:ext cx="609600" cy="409574"/>
          </a:xfrm>
          <a:prstGeom prst="rect">
            <a:avLst/>
          </a:prstGeom>
        </p:spPr>
      </p:pic>
      <p:pic>
        <p:nvPicPr>
          <p:cNvPr id="4" name="图片 4" descr="textimage58.jpeg"/>
          <p:cNvPicPr>
            <a:picLocks noChangeAspect="1"/>
          </p:cNvPicPr>
          <p:nvPr/>
        </p:nvPicPr>
        <p:blipFill>
          <a:blip r:embed="rId1"/>
          <a:stretch>
            <a:fillRect/>
          </a:stretch>
        </p:blipFill>
        <p:spPr>
          <a:xfrm>
            <a:off x="2630740" y="5296077"/>
            <a:ext cx="609600" cy="409574"/>
          </a:xfrm>
          <a:prstGeom prst="rect">
            <a:avLst/>
          </a:prstGeom>
        </p:spPr>
      </p:pic>
      <p:pic>
        <p:nvPicPr>
          <p:cNvPr id="5" name="图片 4" descr="textimage55.jpeg"/>
          <p:cNvPicPr>
            <a:picLocks noChangeAspect="1"/>
          </p:cNvPicPr>
          <p:nvPr/>
        </p:nvPicPr>
        <p:blipFill>
          <a:blip r:embed="rId2"/>
          <a:stretch>
            <a:fillRect/>
          </a:stretch>
        </p:blipFill>
        <p:spPr>
          <a:xfrm>
            <a:off x="570838" y="776112"/>
            <a:ext cx="1269711" cy="428628"/>
          </a:xfrm>
          <a:prstGeom prst="rect">
            <a:avLst/>
          </a:prstGeom>
        </p:spPr>
      </p:pic>
      <p:pic>
        <p:nvPicPr>
          <p:cNvPr id="6" name="图片 5" descr="textimage56.jpeg"/>
          <p:cNvPicPr>
            <a:picLocks noChangeAspect="1"/>
          </p:cNvPicPr>
          <p:nvPr/>
        </p:nvPicPr>
        <p:blipFill>
          <a:blip r:embed="rId1"/>
          <a:stretch>
            <a:fillRect/>
          </a:stretch>
        </p:blipFill>
        <p:spPr>
          <a:xfrm>
            <a:off x="3961765" y="1760220"/>
            <a:ext cx="527050" cy="354330"/>
          </a:xfrm>
          <a:prstGeom prst="rect">
            <a:avLst/>
          </a:prstGeom>
        </p:spPr>
      </p:pic>
      <p:sp>
        <p:nvSpPr>
          <p:cNvPr id="7" name="矩形 6"/>
          <p:cNvSpPr/>
          <p:nvPr/>
        </p:nvSpPr>
        <p:spPr>
          <a:xfrm>
            <a:off x="570838" y="2490624"/>
            <a:ext cx="201850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No matter what it is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2856854" y="2562062"/>
            <a:ext cx="147989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Whatever it is</a:t>
            </a:r>
            <a:endParaRPr lang="zh-CN" altLang="en-US" dirty="0"/>
          </a:p>
        </p:txBody>
      </p:sp>
      <p:sp>
        <p:nvSpPr>
          <p:cNvPr id="9" name="矩形 8"/>
          <p:cNvSpPr/>
          <p:nvPr/>
        </p:nvSpPr>
        <p:spPr>
          <a:xfrm>
            <a:off x="6000126" y="4348329"/>
            <a:ext cx="191590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whenever we want</a:t>
            </a:r>
            <a:endParaRPr lang="zh-CN" altLang="en-US" dirty="0"/>
          </a:p>
        </p:txBody>
      </p:sp>
      <p:sp>
        <p:nvSpPr>
          <p:cNvPr id="10" name="矩形 9"/>
          <p:cNvSpPr/>
          <p:nvPr/>
        </p:nvSpPr>
        <p:spPr>
          <a:xfrm>
            <a:off x="570838" y="4776957"/>
            <a:ext cx="245451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no matter when we want</a:t>
            </a:r>
            <a:endParaRPr lang="zh-CN" altLang="en-US" dirty="0"/>
          </a:p>
        </p:txBody>
      </p:sp>
      <p:sp>
        <p:nvSpPr>
          <p:cNvPr id="11" name="矩形 10"/>
          <p:cNvSpPr/>
          <p:nvPr/>
        </p:nvSpPr>
        <p:spPr>
          <a:xfrm>
            <a:off x="4357052" y="5991403"/>
            <a:ext cx="284565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 could accomplish whatever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p:bldP spid="1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0947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现在完成进行时(have/has been doing)</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I've been studying English since primary school.(教材P66)</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我从小学就一直学习英语。</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have widened the road.他们已经加宽了马路。</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By the time my mother came back, I had been working on math problems the whole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afternoon and the numbers swam before my eyes.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到我妈妈回来的时候,我都做了一整下午的数学题,数字仿佛在我眼前晃。</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①have/has been doing sth.为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,表示从过去某一时刻开始一直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持续到现在的动作,常和“for+时间段”、“since+时间点”或since引导的时间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状语从句连用。</a:t>
            </a:r>
            <a:endParaRPr lang="zh-CN" altLang="en-US" dirty="0"/>
          </a:p>
        </p:txBody>
      </p:sp>
      <p:pic>
        <p:nvPicPr>
          <p:cNvPr id="3" name="图片 3" descr="textimage59.jpeg"/>
          <p:cNvPicPr>
            <a:picLocks noChangeAspect="1"/>
          </p:cNvPicPr>
          <p:nvPr/>
        </p:nvPicPr>
        <p:blipFill>
          <a:blip r:embed="rId1"/>
          <a:stretch>
            <a:fillRect/>
          </a:stretch>
        </p:blipFill>
        <p:spPr>
          <a:xfrm>
            <a:off x="720000" y="2412055"/>
            <a:ext cx="209549" cy="238124"/>
          </a:xfrm>
          <a:prstGeom prst="rect">
            <a:avLst/>
          </a:prstGeom>
        </p:spPr>
      </p:pic>
      <p:pic>
        <p:nvPicPr>
          <p:cNvPr id="4" name="图片 4" descr="textimage60.jpeg"/>
          <p:cNvPicPr>
            <a:picLocks noChangeAspect="1"/>
          </p:cNvPicPr>
          <p:nvPr/>
        </p:nvPicPr>
        <p:blipFill>
          <a:blip r:embed="rId2"/>
          <a:stretch>
            <a:fillRect/>
          </a:stretch>
        </p:blipFill>
        <p:spPr>
          <a:xfrm>
            <a:off x="720000" y="4575932"/>
            <a:ext cx="247650" cy="247649"/>
          </a:xfrm>
          <a:prstGeom prst="rect">
            <a:avLst/>
          </a:prstGeom>
        </p:spPr>
      </p:pic>
      <p:grpSp>
        <p:nvGrpSpPr>
          <p:cNvPr id="5" name="组合 4"/>
          <p:cNvGrpSpPr/>
          <p:nvPr/>
        </p:nvGrpSpPr>
        <p:grpSpPr>
          <a:xfrm>
            <a:off x="778376" y="1048771"/>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2|</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矩形 7"/>
          <p:cNvSpPr/>
          <p:nvPr/>
        </p:nvSpPr>
        <p:spPr>
          <a:xfrm>
            <a:off x="3571868" y="4847444"/>
            <a:ext cx="180049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现在完成进行时</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081225"/>
            <a:ext cx="8316000" cy="468564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②have/has done为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,常与时间状语so far、since、up to now、</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 the last/past...连用。现在完成进行时有延续性,有很明显的感情色彩,现在完成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时往往没有。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③had been doing为</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,是指从“过去的过去”某一个时间点开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始的动作或状态,一直延续到过去的某一时间点。</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(2020浙江1月,听力,</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)Russell</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(do) this research for decades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University of Virginia, Chicago, and now at Oxford.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a:t>
            </a:r>
            <a:r>
              <a:rPr lang="en-US" altLang="zh-CN" dirty="0" smtClean="0">
                <a:solidFill>
                  <a:srgbClr val="FF0000"/>
                </a:solidFill>
                <a:latin typeface="Times New Roman" panose="02020603050405020304" pitchFamily="18" charset="0"/>
                <a:cs typeface="Times New Roman" panose="02020603050405020304" pitchFamily="18" charset="0"/>
              </a:rPr>
              <a:t>Russell</a:t>
            </a:r>
            <a:r>
              <a:rPr lang="zh-CN" altLang="en-US" dirty="0" smtClean="0">
                <a:solidFill>
                  <a:srgbClr val="FF0000"/>
                </a:solidFill>
                <a:latin typeface="Times New Roman" panose="02020603050405020304" pitchFamily="18" charset="0"/>
                <a:cs typeface="Times New Roman" panose="02020603050405020304" pitchFamily="18" charset="0"/>
              </a:rPr>
              <a:t>在弗吉尼亚大学、芝加哥大学从事这项研究已有几十年了，现在在牛津大学。由句意和时间状语</a:t>
            </a:r>
            <a:r>
              <a:rPr lang="en-US" altLang="zh-CN" dirty="0" smtClean="0">
                <a:solidFill>
                  <a:srgbClr val="FF0000"/>
                </a:solidFill>
                <a:latin typeface="Times New Roman" panose="02020603050405020304" pitchFamily="18" charset="0"/>
                <a:cs typeface="Times New Roman" panose="02020603050405020304" pitchFamily="18" charset="0"/>
              </a:rPr>
              <a:t>for decades</a:t>
            </a:r>
            <a:r>
              <a:rPr lang="zh-CN" altLang="en-US" dirty="0" smtClean="0">
                <a:solidFill>
                  <a:srgbClr val="FF0000"/>
                </a:solidFill>
                <a:latin typeface="Times New Roman" panose="02020603050405020304" pitchFamily="18" charset="0"/>
                <a:cs typeface="Times New Roman" panose="02020603050405020304" pitchFamily="18" charset="0"/>
              </a:rPr>
              <a:t>可知，</a:t>
            </a:r>
            <a:r>
              <a:rPr lang="en-US" altLang="zh-CN" dirty="0" smtClean="0">
                <a:solidFill>
                  <a:srgbClr val="FF0000"/>
                </a:solidFill>
                <a:latin typeface="Times New Roman" panose="02020603050405020304" pitchFamily="18" charset="0"/>
                <a:cs typeface="Times New Roman" panose="02020603050405020304" pitchFamily="18" charset="0"/>
              </a:rPr>
              <a:t>do</a:t>
            </a:r>
            <a:r>
              <a:rPr lang="zh-CN" altLang="en-US" dirty="0" smtClean="0">
                <a:solidFill>
                  <a:srgbClr val="FF0000"/>
                </a:solidFill>
                <a:latin typeface="Times New Roman" panose="02020603050405020304" pitchFamily="18" charset="0"/>
                <a:cs typeface="Times New Roman" panose="02020603050405020304" pitchFamily="18" charset="0"/>
              </a:rPr>
              <a:t>这一动作从过去一直持续到现在，并且有可能持续下去，故用现在完成进行时。</a:t>
            </a:r>
            <a:endParaRPr lang="zh-CN" altLang="en-US" dirty="0"/>
          </a:p>
        </p:txBody>
      </p:sp>
      <p:pic>
        <p:nvPicPr>
          <p:cNvPr id="3" name="图片 3" descr="textimage61.jpeg"/>
          <p:cNvPicPr>
            <a:picLocks noChangeAspect="1"/>
          </p:cNvPicPr>
          <p:nvPr/>
        </p:nvPicPr>
        <p:blipFill>
          <a:blip r:embed="rId1"/>
          <a:stretch>
            <a:fillRect/>
          </a:stretch>
        </p:blipFill>
        <p:spPr>
          <a:xfrm>
            <a:off x="2861140" y="3692513"/>
            <a:ext cx="609600" cy="409574"/>
          </a:xfrm>
          <a:prstGeom prst="rect">
            <a:avLst/>
          </a:prstGeom>
        </p:spPr>
      </p:pic>
      <p:sp>
        <p:nvSpPr>
          <p:cNvPr id="6" name="矩形 5"/>
          <p:cNvSpPr/>
          <p:nvPr/>
        </p:nvSpPr>
        <p:spPr>
          <a:xfrm>
            <a:off x="2713978" y="1061230"/>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现在完成时</a:t>
            </a:r>
            <a:endParaRPr lang="zh-CN" altLang="en-US" dirty="0"/>
          </a:p>
        </p:txBody>
      </p:sp>
      <p:sp>
        <p:nvSpPr>
          <p:cNvPr id="7" name="矩形 6"/>
          <p:cNvSpPr/>
          <p:nvPr/>
        </p:nvSpPr>
        <p:spPr>
          <a:xfrm>
            <a:off x="2571102" y="2347431"/>
            <a:ext cx="180049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过去完成进行时</a:t>
            </a:r>
            <a:endParaRPr lang="zh-CN" altLang="en-US" dirty="0"/>
          </a:p>
        </p:txBody>
      </p:sp>
      <p:sp>
        <p:nvSpPr>
          <p:cNvPr id="8" name="矩形 7"/>
          <p:cNvSpPr/>
          <p:nvPr/>
        </p:nvSpPr>
        <p:spPr>
          <a:xfrm>
            <a:off x="4214176" y="3561877"/>
            <a:ext cx="156966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has been doing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937715"/>
            <a:ext cx="8316000" cy="5116209"/>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2-2 (2020天津,2,</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are a great swimmer.</a:t>
            </a:r>
            <a:endParaRPr lang="zh-CN" altLang="en-US" sz="2000" dirty="0" smtClean="0"/>
          </a:p>
          <a:p>
            <a:pPr eaLnBrk="0" latinLnBrk="1" hangingPunct="0">
              <a:lnSpc>
                <a:spcPct val="150000"/>
              </a:lnSpc>
              <a:spcBef>
                <a:spcPts val="20"/>
              </a:spcBef>
            </a:pPr>
            <a:r>
              <a:rPr lang="zh-CN" altLang="en-US" sz="1815" kern="0" dirty="0" smtClean="0">
                <a:solidFill>
                  <a:srgbClr val="000000"/>
                </a:solidFill>
                <a:latin typeface="Times New Roman" panose="02020603050405020304" pitchFamily="65" charset="-122"/>
                <a:ea typeface="宋体" panose="02010600030101010101" pitchFamily="2" charset="-122"/>
              </a:rPr>
              <a:t>—Thanks.It</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s because I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(practise) a lot these days.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2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你游泳游得很好。</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谢谢。这是因为这些天我一直在练习。根据时间状语</a:t>
            </a:r>
            <a:r>
              <a:rPr lang="en-US" altLang="zh-CN" dirty="0" smtClean="0">
                <a:solidFill>
                  <a:srgbClr val="FF0000"/>
                </a:solidFill>
                <a:latin typeface="Times New Roman" panose="02020603050405020304" pitchFamily="18" charset="0"/>
                <a:cs typeface="Times New Roman" panose="02020603050405020304" pitchFamily="18" charset="0"/>
              </a:rPr>
              <a:t>these days</a:t>
            </a:r>
            <a:r>
              <a:rPr lang="zh-CN" altLang="en-US" dirty="0" smtClean="0">
                <a:solidFill>
                  <a:srgbClr val="FF0000"/>
                </a:solidFill>
                <a:latin typeface="Times New Roman" panose="02020603050405020304" pitchFamily="18" charset="0"/>
                <a:cs typeface="Times New Roman" panose="02020603050405020304" pitchFamily="18" charset="0"/>
              </a:rPr>
              <a:t>可知，</a:t>
            </a:r>
            <a:r>
              <a:rPr lang="en-US" altLang="zh-CN" dirty="0" err="1" smtClean="0">
                <a:solidFill>
                  <a:srgbClr val="FF0000"/>
                </a:solidFill>
                <a:latin typeface="Times New Roman" panose="02020603050405020304" pitchFamily="18" charset="0"/>
                <a:cs typeface="Times New Roman" panose="02020603050405020304" pitchFamily="18" charset="0"/>
              </a:rPr>
              <a:t>practise</a:t>
            </a:r>
            <a:r>
              <a:rPr lang="zh-CN" altLang="en-US" dirty="0" smtClean="0">
                <a:solidFill>
                  <a:srgbClr val="FF0000"/>
                </a:solidFill>
                <a:latin typeface="Times New Roman" panose="02020603050405020304" pitchFamily="18" charset="0"/>
                <a:cs typeface="Times New Roman" panose="02020603050405020304" pitchFamily="18" charset="0"/>
              </a:rPr>
              <a:t>这一动作从过去一直持续到现在，并且有可能持续下去，故用现在完成进行时。</a:t>
            </a:r>
            <a:endParaRPr lang="zh-CN" altLang="en-US"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2-3 (2020全国Ⅲ,阅读理解C,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)It's hard to tell exactly how many people agree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with him,but research indicates(表明) that the numbers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(rise) for some </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time.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考查动词的时态。句意：很难确切说出有多少人同意他的观点，但研究表</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明，这个数字一段时间以来一直在上升。由句意和时间状语</a:t>
            </a:r>
            <a:r>
              <a:rPr lang="en-US" altLang="zh-CN" dirty="0" smtClean="0">
                <a:solidFill>
                  <a:srgbClr val="FF0000"/>
                </a:solidFill>
                <a:latin typeface="Times New Roman" panose="02020603050405020304" pitchFamily="18" charset="0"/>
                <a:cs typeface="Times New Roman" panose="02020603050405020304" pitchFamily="18" charset="0"/>
              </a:rPr>
              <a:t>for some time</a:t>
            </a:r>
            <a:r>
              <a:rPr lang="zh-CN" altLang="en-US" dirty="0" smtClean="0">
                <a:solidFill>
                  <a:srgbClr val="FF0000"/>
                </a:solidFill>
                <a:latin typeface="Times New Roman" panose="02020603050405020304" pitchFamily="18" charset="0"/>
                <a:cs typeface="Times New Roman" panose="02020603050405020304" pitchFamily="18" charset="0"/>
              </a:rPr>
              <a:t>可知，</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rise</a:t>
            </a:r>
            <a:r>
              <a:rPr lang="zh-CN" altLang="en-US" dirty="0" smtClean="0">
                <a:solidFill>
                  <a:srgbClr val="FF0000"/>
                </a:solidFill>
                <a:latin typeface="Times New Roman" panose="02020603050405020304" pitchFamily="18" charset="0"/>
                <a:cs typeface="Times New Roman" panose="02020603050405020304" pitchFamily="18" charset="0"/>
              </a:rPr>
              <a:t>这一动作从过去一直持续到现在，并且有可能持续下去，故用现在完成进行</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时。</a:t>
            </a:r>
            <a:endParaRPr lang="zh-CN" altLang="en-US" dirty="0"/>
          </a:p>
        </p:txBody>
      </p:sp>
      <p:pic>
        <p:nvPicPr>
          <p:cNvPr id="4" name="图片 4" descr="textimage62.jpeg"/>
          <p:cNvPicPr>
            <a:picLocks noChangeAspect="1"/>
          </p:cNvPicPr>
          <p:nvPr/>
        </p:nvPicPr>
        <p:blipFill>
          <a:blip r:embed="rId1"/>
          <a:stretch>
            <a:fillRect/>
          </a:stretch>
        </p:blipFill>
        <p:spPr>
          <a:xfrm>
            <a:off x="2022935" y="1027251"/>
            <a:ext cx="609600" cy="409574"/>
          </a:xfrm>
          <a:prstGeom prst="rect">
            <a:avLst/>
          </a:prstGeom>
        </p:spPr>
      </p:pic>
      <p:pic>
        <p:nvPicPr>
          <p:cNvPr id="5" name="图片 5" descr="textimage63.jpeg"/>
          <p:cNvPicPr>
            <a:picLocks noChangeAspect="1"/>
          </p:cNvPicPr>
          <p:nvPr/>
        </p:nvPicPr>
        <p:blipFill>
          <a:blip r:embed="rId2"/>
          <a:stretch>
            <a:fillRect/>
          </a:stretch>
        </p:blipFill>
        <p:spPr>
          <a:xfrm>
            <a:off x="3213410" y="3132298"/>
            <a:ext cx="609600" cy="409574"/>
          </a:xfrm>
          <a:prstGeom prst="rect">
            <a:avLst/>
          </a:prstGeom>
        </p:spPr>
      </p:pic>
      <p:sp>
        <p:nvSpPr>
          <p:cNvPr id="6" name="矩形 5"/>
          <p:cNvSpPr/>
          <p:nvPr/>
        </p:nvSpPr>
        <p:spPr>
          <a:xfrm>
            <a:off x="2641906" y="1274910"/>
            <a:ext cx="208262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have been </a:t>
            </a:r>
            <a:r>
              <a:rPr lang="en-US" altLang="zh-CN" dirty="0" err="1" smtClean="0">
                <a:solidFill>
                  <a:srgbClr val="FF0000"/>
                </a:solidFill>
                <a:latin typeface="Times New Roman" panose="02020603050405020304" pitchFamily="18" charset="0"/>
                <a:cs typeface="Times New Roman" panose="02020603050405020304" pitchFamily="18" charset="0"/>
              </a:rPr>
              <a:t>practising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5516037" y="3410285"/>
            <a:ext cx="169790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have been rising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2000"/>
                                        <p:tgtEl>
                                          <p:spTgt spid="2">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fade">
                                      <p:cBhvr>
                                        <p:cTn id="28" dur="2000"/>
                                        <p:tgtEl>
                                          <p:spTgt spid="2">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Effect transition="in" filter="fade">
                                      <p:cBhvr>
                                        <p:cTn id="31"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20005"/>
            <a:ext cx="8316000" cy="2134559"/>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 (2018课标全国Ⅱ,语法填空改编,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)Since 2011, our country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(grow) more corn than rice.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考查动词时态。句意：自</a:t>
            </a:r>
            <a:r>
              <a:rPr lang="en-US" altLang="zh-CN" dirty="0" smtClean="0">
                <a:solidFill>
                  <a:srgbClr val="FF0000"/>
                </a:solidFill>
                <a:latin typeface="Times New Roman" panose="02020603050405020304" pitchFamily="18" charset="0"/>
                <a:cs typeface="Times New Roman" panose="02020603050405020304" pitchFamily="18" charset="0"/>
              </a:rPr>
              <a:t>2011</a:t>
            </a:r>
            <a:r>
              <a:rPr lang="zh-CN" altLang="en-US" dirty="0" smtClean="0">
                <a:solidFill>
                  <a:srgbClr val="FF0000"/>
                </a:solidFill>
                <a:latin typeface="Times New Roman" panose="02020603050405020304" pitchFamily="18" charset="0"/>
                <a:cs typeface="Times New Roman" panose="02020603050405020304" pitchFamily="18" charset="0"/>
              </a:rPr>
              <a:t>年以来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我国种植的玉米已经比水稻多了。分析句子结构可知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设空处为谓语</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由</a:t>
            </a:r>
            <a:r>
              <a:rPr lang="en-US" altLang="zh-CN" dirty="0" smtClean="0">
                <a:solidFill>
                  <a:srgbClr val="FF0000"/>
                </a:solidFill>
                <a:latin typeface="Times New Roman" panose="02020603050405020304" pitchFamily="18" charset="0"/>
                <a:cs typeface="Times New Roman" panose="02020603050405020304" pitchFamily="18" charset="0"/>
              </a:rPr>
              <a:t>Since</a:t>
            </a:r>
            <a:r>
              <a:rPr lang="zh-CN" altLang="en-US" dirty="0" smtClean="0">
                <a:solidFill>
                  <a:srgbClr val="FF0000"/>
                </a:solidFill>
                <a:latin typeface="Times New Roman" panose="02020603050405020304" pitchFamily="18" charset="0"/>
                <a:cs typeface="Times New Roman" panose="02020603050405020304" pitchFamily="18" charset="0"/>
              </a:rPr>
              <a:t>和语境可确定此处应用现在完成时，故填</a:t>
            </a:r>
            <a:r>
              <a:rPr lang="en-US" altLang="zh-CN" dirty="0" smtClean="0">
                <a:solidFill>
                  <a:srgbClr val="FF0000"/>
                </a:solidFill>
                <a:latin typeface="Times New Roman" panose="02020603050405020304" pitchFamily="18" charset="0"/>
                <a:cs typeface="Times New Roman" panose="02020603050405020304" pitchFamily="18" charset="0"/>
              </a:rPr>
              <a:t>has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grown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64.jpeg"/>
          <p:cNvPicPr>
            <a:picLocks noChangeAspect="1"/>
          </p:cNvPicPr>
          <p:nvPr/>
        </p:nvPicPr>
        <p:blipFill>
          <a:blip r:embed="rId1"/>
          <a:stretch>
            <a:fillRect/>
          </a:stretch>
        </p:blipFill>
        <p:spPr>
          <a:xfrm>
            <a:off x="4248152" y="1491443"/>
            <a:ext cx="609600" cy="409575"/>
          </a:xfrm>
          <a:prstGeom prst="rect">
            <a:avLst/>
          </a:prstGeom>
        </p:spPr>
      </p:pic>
      <p:sp>
        <p:nvSpPr>
          <p:cNvPr id="8" name="矩形 7"/>
          <p:cNvSpPr/>
          <p:nvPr/>
        </p:nvSpPr>
        <p:spPr>
          <a:xfrm>
            <a:off x="7215206" y="1348567"/>
            <a:ext cx="114005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has grown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937715"/>
            <a:ext cx="8316000" cy="472187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限制性定语从句(2)(where, when,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why, </a:t>
            </a:r>
            <a:r>
              <a:rPr lang="zh-CN" altLang="en-US" sz="1815" i="1" kern="0" dirty="0" smtClean="0">
                <a:solidFill>
                  <a:srgbClr val="000000"/>
                </a:solidFill>
                <a:latin typeface="Times New Roman" panose="02020603050405020304" pitchFamily="65" charset="-122"/>
                <a:ea typeface="宋体" panose="02010600030101010101" pitchFamily="2" charset="-122"/>
              </a:rPr>
              <a:t>prep</a:t>
            </a:r>
            <a:r>
              <a:rPr lang="zh-CN" altLang="en-US" sz="1815" kern="0" dirty="0" smtClean="0">
                <a:solidFill>
                  <a:srgbClr val="000000"/>
                </a:solidFill>
                <a:latin typeface="Times New Roman" panose="02020603050405020304" pitchFamily="65" charset="-122"/>
                <a:ea typeface="宋体" panose="02010600030101010101" pitchFamily="2" charset="-122"/>
              </a:rPr>
              <a:t>.+which/whom)</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一、关系副词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still remember the day when I first came to Beijing.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我还记得我第一次来北京的那天。</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lab where the chemist often does experiments is not far from here.那个实验室离</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这儿不远,那名化学家经常在那里做实验。</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didn't tell me the reason why he was so upset.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他没有告诉我他为什么那样心烦意乱。</a:t>
            </a:r>
            <a:endParaRPr lang="zh-CN" altLang="en-US" dirty="0"/>
          </a:p>
        </p:txBody>
      </p:sp>
      <p:pic>
        <p:nvPicPr>
          <p:cNvPr id="4" name="图片 4" descr="textimage84.jpeg"/>
          <p:cNvPicPr>
            <a:picLocks noChangeAspect="1"/>
          </p:cNvPicPr>
          <p:nvPr/>
        </p:nvPicPr>
        <p:blipFill>
          <a:blip r:embed="rId1" cstate="print"/>
          <a:stretch>
            <a:fillRect/>
          </a:stretch>
        </p:blipFill>
        <p:spPr>
          <a:xfrm>
            <a:off x="3356603" y="950736"/>
            <a:ext cx="1571636" cy="32417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937715"/>
            <a:ext cx="8316000" cy="511499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(C)拓展词汇—灵活用</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.提到;参考;查阅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.查询;叫</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求助于→</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.指称关系;</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参考</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为据点;以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为基础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.底部;根据→</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(某事)为基础的;以</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为重要部分(或特征)的→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.基本的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.(植物、语言等的)变体;异体;多样化→</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.各种各样</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.变化;相异;有别</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.主要的;重要的;大的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.主修课程;主修学生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.主修;专门研究→</a:t>
            </a:r>
            <a:br>
              <a:rPr dirty="0"/>
            </a:b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.大部分;大多数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.欣赏;重视;感激;领会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.增值→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.感激;欣赏;增值</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.同等的人;相等物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.相同的;同样的→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.同样地;平</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等地→</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.平等</a:t>
            </a:r>
            <a:endParaRPr lang="zh-CN" altLang="en-US" dirty="0"/>
          </a:p>
        </p:txBody>
      </p:sp>
      <p:sp>
        <p:nvSpPr>
          <p:cNvPr id="3" name="矩形 2"/>
          <p:cNvSpPr/>
          <p:nvPr/>
        </p:nvSpPr>
        <p:spPr>
          <a:xfrm>
            <a:off x="999466" y="1418103"/>
            <a:ext cx="62068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refer</a:t>
            </a:r>
            <a:endParaRPr lang="zh-CN" altLang="en-US" dirty="0"/>
          </a:p>
        </p:txBody>
      </p:sp>
      <p:sp>
        <p:nvSpPr>
          <p:cNvPr id="4" name="矩形 3"/>
          <p:cNvSpPr/>
          <p:nvPr/>
        </p:nvSpPr>
        <p:spPr>
          <a:xfrm>
            <a:off x="6143002" y="1418103"/>
            <a:ext cx="104387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reference</a:t>
            </a:r>
            <a:endParaRPr lang="zh-CN" altLang="en-US" dirty="0"/>
          </a:p>
        </p:txBody>
      </p:sp>
      <p:sp>
        <p:nvSpPr>
          <p:cNvPr id="5" name="矩形 4"/>
          <p:cNvSpPr/>
          <p:nvPr/>
        </p:nvSpPr>
        <p:spPr>
          <a:xfrm>
            <a:off x="999466" y="2275359"/>
            <a:ext cx="5950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base</a:t>
            </a:r>
            <a:endParaRPr lang="zh-CN" altLang="en-US" dirty="0"/>
          </a:p>
        </p:txBody>
      </p:sp>
      <p:sp>
        <p:nvSpPr>
          <p:cNvPr id="6" name="矩形 5"/>
          <p:cNvSpPr/>
          <p:nvPr/>
        </p:nvSpPr>
        <p:spPr>
          <a:xfrm>
            <a:off x="6643068" y="2275359"/>
            <a:ext cx="71045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based</a:t>
            </a:r>
            <a:endParaRPr lang="zh-CN" altLang="en-US" dirty="0"/>
          </a:p>
        </p:txBody>
      </p:sp>
      <p:sp>
        <p:nvSpPr>
          <p:cNvPr id="7" name="矩形 6"/>
          <p:cNvSpPr/>
          <p:nvPr/>
        </p:nvSpPr>
        <p:spPr>
          <a:xfrm>
            <a:off x="5500060" y="2703987"/>
            <a:ext cx="65915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basic</a:t>
            </a:r>
            <a:endParaRPr lang="zh-CN" altLang="en-US" dirty="0"/>
          </a:p>
        </p:txBody>
      </p:sp>
      <p:sp>
        <p:nvSpPr>
          <p:cNvPr id="8" name="矩形 7"/>
          <p:cNvSpPr/>
          <p:nvPr/>
        </p:nvSpPr>
        <p:spPr>
          <a:xfrm>
            <a:off x="856590" y="3132615"/>
            <a:ext cx="82586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variety</a:t>
            </a:r>
            <a:endParaRPr lang="zh-CN" altLang="en-US" dirty="0"/>
          </a:p>
        </p:txBody>
      </p:sp>
      <p:sp>
        <p:nvSpPr>
          <p:cNvPr id="9" name="矩形 8"/>
          <p:cNvSpPr/>
          <p:nvPr/>
        </p:nvSpPr>
        <p:spPr>
          <a:xfrm>
            <a:off x="6000126" y="3132615"/>
            <a:ext cx="8643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various</a:t>
            </a:r>
            <a:endParaRPr lang="zh-CN" altLang="en-US" dirty="0"/>
          </a:p>
        </p:txBody>
      </p:sp>
      <p:sp>
        <p:nvSpPr>
          <p:cNvPr id="10" name="矩形 9"/>
          <p:cNvSpPr/>
          <p:nvPr/>
        </p:nvSpPr>
        <p:spPr>
          <a:xfrm>
            <a:off x="1285218" y="3561243"/>
            <a:ext cx="5950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vary</a:t>
            </a:r>
            <a:endParaRPr lang="zh-CN" altLang="en-US" dirty="0"/>
          </a:p>
        </p:txBody>
      </p:sp>
      <p:sp>
        <p:nvSpPr>
          <p:cNvPr id="11" name="矩形 10"/>
          <p:cNvSpPr/>
          <p:nvPr/>
        </p:nvSpPr>
        <p:spPr>
          <a:xfrm>
            <a:off x="928028" y="3989871"/>
            <a:ext cx="72327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major</a:t>
            </a:r>
            <a:endParaRPr lang="zh-CN" altLang="en-US" dirty="0"/>
          </a:p>
        </p:txBody>
      </p:sp>
      <p:sp>
        <p:nvSpPr>
          <p:cNvPr id="12" name="矩形 11"/>
          <p:cNvSpPr/>
          <p:nvPr/>
        </p:nvSpPr>
        <p:spPr>
          <a:xfrm>
            <a:off x="642276" y="4347061"/>
            <a:ext cx="96693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majority</a:t>
            </a:r>
            <a:endParaRPr lang="zh-CN" altLang="en-US" dirty="0"/>
          </a:p>
        </p:txBody>
      </p:sp>
      <p:sp>
        <p:nvSpPr>
          <p:cNvPr id="13" name="矩形 12"/>
          <p:cNvSpPr/>
          <p:nvPr/>
        </p:nvSpPr>
        <p:spPr>
          <a:xfrm>
            <a:off x="723078" y="4775689"/>
            <a:ext cx="113364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appreciate</a:t>
            </a:r>
            <a:endParaRPr lang="zh-CN" altLang="en-US" dirty="0"/>
          </a:p>
        </p:txBody>
      </p:sp>
      <p:sp>
        <p:nvSpPr>
          <p:cNvPr id="14" name="矩形 13"/>
          <p:cNvSpPr/>
          <p:nvPr/>
        </p:nvSpPr>
        <p:spPr>
          <a:xfrm>
            <a:off x="5214308" y="4775689"/>
            <a:ext cx="132600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appreciation</a:t>
            </a:r>
            <a:endParaRPr lang="zh-CN" altLang="en-US" dirty="0"/>
          </a:p>
        </p:txBody>
      </p:sp>
      <p:sp>
        <p:nvSpPr>
          <p:cNvPr id="15" name="矩形 14"/>
          <p:cNvSpPr/>
          <p:nvPr/>
        </p:nvSpPr>
        <p:spPr>
          <a:xfrm>
            <a:off x="999466" y="5204317"/>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equal</a:t>
            </a:r>
            <a:endParaRPr lang="zh-CN" altLang="en-US" dirty="0"/>
          </a:p>
        </p:txBody>
      </p:sp>
      <p:sp>
        <p:nvSpPr>
          <p:cNvPr id="16" name="矩形 15"/>
          <p:cNvSpPr/>
          <p:nvPr/>
        </p:nvSpPr>
        <p:spPr>
          <a:xfrm>
            <a:off x="6064481" y="5204317"/>
            <a:ext cx="8643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equally</a:t>
            </a:r>
            <a:endParaRPr lang="zh-CN" altLang="en-US" dirty="0"/>
          </a:p>
        </p:txBody>
      </p:sp>
      <p:sp>
        <p:nvSpPr>
          <p:cNvPr id="17" name="矩形 16"/>
          <p:cNvSpPr/>
          <p:nvPr/>
        </p:nvSpPr>
        <p:spPr>
          <a:xfrm>
            <a:off x="1356656" y="5632945"/>
            <a:ext cx="92845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equality</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20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20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20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850361"/>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引导定语从句的关系副词有when、where、why。</a:t>
            </a:r>
            <a:endParaRPr lang="zh-CN" altLang="en-US" dirty="0"/>
          </a:p>
        </p:txBody>
      </p:sp>
      <p:graphicFrame>
        <p:nvGraphicFramePr>
          <p:cNvPr id="3" name="表格 2"/>
          <p:cNvGraphicFramePr>
            <a:graphicFrameLocks noGrp="1"/>
          </p:cNvGraphicFramePr>
          <p:nvPr/>
        </p:nvGraphicFramePr>
        <p:xfrm>
          <a:off x="857224" y="2420137"/>
          <a:ext cx="7740000" cy="2214000"/>
        </p:xfrm>
        <a:graphic>
          <a:graphicData uri="http://schemas.openxmlformats.org/drawingml/2006/table">
            <a:tbl>
              <a:tblPr/>
              <a:tblGrid>
                <a:gridCol w="2851868"/>
                <a:gridCol w="2857520"/>
                <a:gridCol w="2030612"/>
              </a:tblGrid>
              <a:tr h="4716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关系副词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先行词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在从句中的作用</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4716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when(=at/in/on/during which)</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表示①</a:t>
                      </a:r>
                      <a:r>
                        <a:rPr lang="zh-CN" altLang="en-US" sz="1800" u="sng" kern="0" dirty="0" smtClean="0">
                          <a:solidFill>
                            <a:srgbClr val="000000"/>
                          </a:solidFill>
                          <a:latin typeface="Times New Roman" panose="02020603050405020304" pitchFamily="65" charset="-122"/>
                          <a:ea typeface="宋体" panose="02010600030101010101" pitchFamily="2" charset="-122"/>
                        </a:rPr>
                        <a:t>　　　　    </a:t>
                      </a:r>
                      <a:r>
                        <a:rPr lang="zh-CN" altLang="en-US" sz="1800" kern="0" dirty="0" smtClean="0">
                          <a:solidFill>
                            <a:srgbClr val="000000"/>
                          </a:solidFill>
                          <a:latin typeface="Times New Roman" panose="02020603050405020304" pitchFamily="65" charset="-122"/>
                          <a:ea typeface="宋体" panose="02010600030101010101" pitchFamily="2" charset="-122"/>
                        </a:rPr>
                        <a:t>的名词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②</a:t>
                      </a:r>
                      <a:r>
                        <a:rPr lang="zh-CN" altLang="en-US" sz="1800" u="sng" kern="0" dirty="0" smtClean="0">
                          <a:solidFill>
                            <a:srgbClr val="000000"/>
                          </a:solidFill>
                          <a:latin typeface="Times New Roman" panose="02020603050405020304" pitchFamily="65" charset="-122"/>
                          <a:ea typeface="宋体" panose="02010600030101010101" pitchFamily="2" charset="-122"/>
                        </a:rPr>
                        <a:t>　　　　    </a:t>
                      </a:r>
                      <a:r>
                        <a:rPr lang="zh-CN" altLang="en-US" sz="1800" kern="0" dirty="0" smtClean="0">
                          <a:solidFill>
                            <a:srgbClr val="000000"/>
                          </a:solidFill>
                          <a:latin typeface="Times New Roman" panose="02020603050405020304" pitchFamily="65" charset="-122"/>
                          <a:ea typeface="宋体" panose="02010600030101010101" pitchFamily="2" charset="-122"/>
                        </a:rPr>
                        <a:t>状语</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7992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where(=in/at/on which)</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表示③</a:t>
                      </a:r>
                      <a:r>
                        <a:rPr lang="zh-CN" altLang="en-US" sz="1800" u="sng" kern="0" dirty="0" smtClean="0">
                          <a:solidFill>
                            <a:srgbClr val="000000"/>
                          </a:solidFill>
                          <a:latin typeface="Times New Roman" panose="02020603050405020304" pitchFamily="65" charset="-122"/>
                          <a:ea typeface="宋体" panose="02010600030101010101" pitchFamily="2" charset="-122"/>
                        </a:rPr>
                        <a:t>　　　　    </a:t>
                      </a:r>
                      <a:r>
                        <a:rPr lang="zh-CN" altLang="en-US" sz="1800" kern="0" dirty="0" smtClean="0">
                          <a:solidFill>
                            <a:srgbClr val="000000"/>
                          </a:solidFill>
                          <a:latin typeface="Times New Roman" panose="02020603050405020304" pitchFamily="65" charset="-122"/>
                          <a:ea typeface="宋体" panose="02010600030101010101" pitchFamily="2" charset="-122"/>
                        </a:rPr>
                        <a:t>的名词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④</a:t>
                      </a:r>
                      <a:r>
                        <a:rPr lang="zh-CN" altLang="en-US" sz="1800" u="sng" kern="0" dirty="0" smtClean="0">
                          <a:solidFill>
                            <a:srgbClr val="000000"/>
                          </a:solidFill>
                          <a:latin typeface="Times New Roman" panose="02020603050405020304" pitchFamily="65" charset="-122"/>
                          <a:ea typeface="宋体" panose="02010600030101010101" pitchFamily="2" charset="-122"/>
                        </a:rPr>
                        <a:t>　　　　    </a:t>
                      </a:r>
                      <a:r>
                        <a:rPr lang="zh-CN" altLang="en-US" sz="1800" kern="0" dirty="0" smtClean="0">
                          <a:solidFill>
                            <a:srgbClr val="000000"/>
                          </a:solidFill>
                          <a:latin typeface="Times New Roman" panose="02020603050405020304" pitchFamily="65" charset="-122"/>
                          <a:ea typeface="宋体" panose="02010600030101010101" pitchFamily="2" charset="-122"/>
                        </a:rPr>
                        <a:t>状语</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4716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why(=for which)</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表示⑤</a:t>
                      </a:r>
                      <a:r>
                        <a:rPr lang="zh-CN" altLang="en-US" sz="1800" u="sng" kern="0" dirty="0" smtClean="0">
                          <a:solidFill>
                            <a:srgbClr val="000000"/>
                          </a:solidFill>
                          <a:latin typeface="Times New Roman" panose="02020603050405020304" pitchFamily="65" charset="-122"/>
                          <a:ea typeface="宋体" panose="02010600030101010101" pitchFamily="2" charset="-122"/>
                        </a:rPr>
                        <a:t>　　　　    </a:t>
                      </a:r>
                      <a:r>
                        <a:rPr lang="zh-CN" altLang="en-US" sz="1800" kern="0" dirty="0" smtClean="0">
                          <a:solidFill>
                            <a:srgbClr val="000000"/>
                          </a:solidFill>
                          <a:latin typeface="Times New Roman" panose="02020603050405020304" pitchFamily="65" charset="-122"/>
                          <a:ea typeface="宋体" panose="02010600030101010101" pitchFamily="2" charset="-122"/>
                        </a:rPr>
                        <a:t>的名词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⑥</a:t>
                      </a:r>
                      <a:r>
                        <a:rPr lang="zh-CN" altLang="en-US" sz="1800" u="sng" kern="0" dirty="0" smtClean="0">
                          <a:solidFill>
                            <a:srgbClr val="000000"/>
                          </a:solidFill>
                          <a:latin typeface="Times New Roman" panose="02020603050405020304" pitchFamily="65" charset="-122"/>
                          <a:ea typeface="宋体" panose="02010600030101010101" pitchFamily="2" charset="-122"/>
                        </a:rPr>
                        <a:t>　　　　    </a:t>
                      </a:r>
                      <a:r>
                        <a:rPr lang="zh-CN" altLang="en-US" sz="1800" kern="0" dirty="0" smtClean="0">
                          <a:solidFill>
                            <a:srgbClr val="000000"/>
                          </a:solidFill>
                          <a:latin typeface="Times New Roman" panose="02020603050405020304" pitchFamily="65" charset="-122"/>
                          <a:ea typeface="宋体" panose="02010600030101010101" pitchFamily="2" charset="-122"/>
                        </a:rPr>
                        <a:t>状语</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bl>
          </a:graphicData>
        </a:graphic>
      </p:graphicFrame>
      <p:sp>
        <p:nvSpPr>
          <p:cNvPr id="4" name="矩形 3"/>
          <p:cNvSpPr/>
          <p:nvPr/>
        </p:nvSpPr>
        <p:spPr>
          <a:xfrm>
            <a:off x="4714876" y="2979499"/>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时间</a:t>
            </a:r>
            <a:endParaRPr lang="zh-CN" altLang="en-US" dirty="0"/>
          </a:p>
        </p:txBody>
      </p:sp>
      <p:sp>
        <p:nvSpPr>
          <p:cNvPr id="5" name="矩形 4"/>
          <p:cNvSpPr/>
          <p:nvPr/>
        </p:nvSpPr>
        <p:spPr>
          <a:xfrm>
            <a:off x="7072330" y="2991641"/>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时间</a:t>
            </a:r>
            <a:endParaRPr lang="zh-CN" altLang="en-US" dirty="0"/>
          </a:p>
        </p:txBody>
      </p:sp>
      <p:sp>
        <p:nvSpPr>
          <p:cNvPr id="6" name="矩形 5"/>
          <p:cNvSpPr/>
          <p:nvPr/>
        </p:nvSpPr>
        <p:spPr>
          <a:xfrm>
            <a:off x="4711487" y="3491707"/>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地点</a:t>
            </a:r>
            <a:endParaRPr lang="zh-CN" altLang="en-US" dirty="0"/>
          </a:p>
        </p:txBody>
      </p:sp>
      <p:sp>
        <p:nvSpPr>
          <p:cNvPr id="7" name="矩形 6"/>
          <p:cNvSpPr/>
          <p:nvPr/>
        </p:nvSpPr>
        <p:spPr>
          <a:xfrm>
            <a:off x="7072330" y="3491707"/>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地点</a:t>
            </a:r>
            <a:endParaRPr lang="zh-CN" altLang="en-US" dirty="0"/>
          </a:p>
        </p:txBody>
      </p:sp>
      <p:sp>
        <p:nvSpPr>
          <p:cNvPr id="8" name="矩形 7"/>
          <p:cNvSpPr/>
          <p:nvPr/>
        </p:nvSpPr>
        <p:spPr>
          <a:xfrm>
            <a:off x="4643438" y="4277525"/>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原因</a:t>
            </a:r>
            <a:endParaRPr lang="zh-CN" altLang="en-US" dirty="0"/>
          </a:p>
        </p:txBody>
      </p:sp>
      <p:sp>
        <p:nvSpPr>
          <p:cNvPr id="9" name="矩形 8"/>
          <p:cNvSpPr/>
          <p:nvPr/>
        </p:nvSpPr>
        <p:spPr>
          <a:xfrm>
            <a:off x="7072330" y="4277525"/>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原因</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二、关系代词和关系副词的选择</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visited the village where many children couldn't go to school because of poverty.(作</a:t>
            </a:r>
            <a:br/>
            <a:r>
              <a:rPr lang="zh-CN" altLang="en-US" sz="1815" kern="0" dirty="0" smtClean="0">
                <a:solidFill>
                  <a:srgbClr val="000000"/>
                </a:solidFill>
                <a:latin typeface="Times New Roman" panose="02020603050405020304" pitchFamily="65" charset="-122"/>
                <a:ea typeface="宋体" panose="02010600030101010101" pitchFamily="2" charset="-122"/>
              </a:rPr>
              <a:t>状语)</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我参观了那个村庄,在那里,很多孩子因为贫困不能上学。</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visited the village which/that is famous for its beautiful scenery.(作主语)我参观了</a:t>
            </a:r>
            <a:br/>
            <a:r>
              <a:rPr lang="zh-CN" altLang="en-US" sz="1815" kern="0" dirty="0" smtClean="0">
                <a:solidFill>
                  <a:srgbClr val="000000"/>
                </a:solidFill>
                <a:latin typeface="Times New Roman" panose="02020603050405020304" pitchFamily="65" charset="-122"/>
                <a:ea typeface="宋体" panose="02010600030101010101" pitchFamily="2" charset="-122"/>
              </a:rPr>
              <a:t>那个因其美丽的景色而闻名的村庄。</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定语从句中用关系代词还是关系副词用下面的方法判断:</a:t>
            </a:r>
            <a:endParaRPr lang="zh-CN"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nvGraphicFramePr>
        <p:xfrm>
          <a:off x="720000" y="1260000"/>
          <a:ext cx="7740000" cy="1745410"/>
        </p:xfrm>
        <a:graphic>
          <a:graphicData uri="http://schemas.openxmlformats.org/drawingml/2006/table">
            <a:tbl>
              <a:tblPr/>
              <a:tblGrid>
                <a:gridCol w="3066182"/>
                <a:gridCol w="4673818"/>
              </a:tblGrid>
              <a:tr h="4716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方法</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依据</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r h="1126800">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根据关系词在从句中作的成分</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c>
                  <a:txBody>
                    <a:bodyPr/>
                    <a:lstStyle/>
                    <a:p>
                      <a:pPr eaLnBrk="0" latinLnBrk="1" hangingPunct="0">
                        <a:lnSpc>
                          <a:spcPct val="150000"/>
                        </a:lnSpc>
                        <a:spcBef>
                          <a:spcPts val="0"/>
                        </a:spcBef>
                      </a:pPr>
                      <a:r>
                        <a:rPr lang="zh-CN" altLang="en-US" sz="1800" kern="0" dirty="0" smtClean="0">
                          <a:solidFill>
                            <a:srgbClr val="000000"/>
                          </a:solidFill>
                          <a:latin typeface="Times New Roman" panose="02020603050405020304" pitchFamily="65" charset="-122"/>
                          <a:ea typeface="宋体" panose="02010600030101010101" pitchFamily="2" charset="-122"/>
                        </a:rPr>
                        <a:t>把关系词放进定语从句中,若作主语、定语、表语或宾语用关系⑦</a:t>
                      </a:r>
                      <a:r>
                        <a:rPr lang="zh-CN" altLang="en-US" sz="1800" u="sng" kern="0" dirty="0" smtClean="0">
                          <a:solidFill>
                            <a:srgbClr val="000000"/>
                          </a:solidFill>
                          <a:latin typeface="Times New Roman" panose="02020603050405020304" pitchFamily="65" charset="-122"/>
                          <a:ea typeface="宋体" panose="02010600030101010101" pitchFamily="2" charset="-122"/>
                        </a:rPr>
                        <a:t>　　　　    </a:t>
                      </a:r>
                      <a:r>
                        <a:rPr lang="zh-CN" altLang="en-US" sz="1800" kern="0" dirty="0" smtClean="0">
                          <a:solidFill>
                            <a:srgbClr val="000000"/>
                          </a:solidFill>
                          <a:latin typeface="Times New Roman" panose="02020603050405020304" pitchFamily="65" charset="-122"/>
                          <a:ea typeface="宋体" panose="02010600030101010101" pitchFamily="2" charset="-122"/>
                        </a:rPr>
                        <a:t>词;若作状语用关系⑧</a:t>
                      </a:r>
                      <a:r>
                        <a:rPr lang="zh-CN" altLang="en-US" sz="1800" u="sng" kern="0" dirty="0" smtClean="0">
                          <a:solidFill>
                            <a:srgbClr val="000000"/>
                          </a:solidFill>
                          <a:latin typeface="Times New Roman" panose="02020603050405020304" pitchFamily="65" charset="-122"/>
                          <a:ea typeface="宋体" panose="02010600030101010101" pitchFamily="2" charset="-122"/>
                        </a:rPr>
                        <a:t>　　　　    </a:t>
                      </a:r>
                      <a:r>
                        <a:rPr lang="zh-CN" altLang="en-US" sz="1800" kern="0" dirty="0" smtClean="0">
                          <a:solidFill>
                            <a:srgbClr val="000000"/>
                          </a:solidFill>
                          <a:latin typeface="Times New Roman" panose="02020603050405020304" pitchFamily="65" charset="-122"/>
                          <a:ea typeface="宋体" panose="02010600030101010101" pitchFamily="2" charset="-122"/>
                        </a:rPr>
                        <a:t>词</a:t>
                      </a:r>
                      <a:endParaRPr lang="zh-CN" altLang="en-US" sz="1800" kern="0" dirty="0" smtClean="0">
                        <a:solidFill>
                          <a:srgbClr val="000000"/>
                        </a:solidFill>
                        <a:latin typeface="Times New Roman" panose="02020603050405020304" pitchFamily="65" charset="-122"/>
                        <a:ea typeface="宋体" panose="02010600030101010101" pitchFamily="2" charset="-122"/>
                      </a:endParaRPr>
                    </a:p>
                  </a:txBody>
                  <a:tcPr marL="45720" marR="45720"/>
                </a:tc>
              </a:tr>
            </a:tbl>
          </a:graphicData>
        </a:graphic>
      </p:graphicFrame>
      <p:sp>
        <p:nvSpPr>
          <p:cNvPr id="3" name="矩形 2"/>
          <p:cNvSpPr/>
          <p:nvPr/>
        </p:nvSpPr>
        <p:spPr>
          <a:xfrm>
            <a:off x="6215074" y="2205823"/>
            <a:ext cx="41549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代</a:t>
            </a:r>
            <a:endParaRPr lang="zh-CN" altLang="en-US" dirty="0"/>
          </a:p>
        </p:txBody>
      </p:sp>
      <p:sp>
        <p:nvSpPr>
          <p:cNvPr id="4" name="矩形 3"/>
          <p:cNvSpPr/>
          <p:nvPr/>
        </p:nvSpPr>
        <p:spPr>
          <a:xfrm>
            <a:off x="5072066" y="2622309"/>
            <a:ext cx="41549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副</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86596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三、“介词+关系代词”引导的定语从句</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the street, there wasn't a single person to whom she could turn.在大街上,没有一</a:t>
            </a:r>
            <a:br/>
            <a:r>
              <a:rPr lang="zh-CN" altLang="en-US" sz="1815" kern="0" dirty="0" smtClean="0">
                <a:solidFill>
                  <a:srgbClr val="000000"/>
                </a:solidFill>
                <a:latin typeface="Times New Roman" panose="02020603050405020304" pitchFamily="65" charset="-122"/>
                <a:ea typeface="宋体" panose="02010600030101010101" pitchFamily="2" charset="-122"/>
              </a:rPr>
              <a:t>个她可以求助的人。</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I'll never forget the days on which(=when)we studied together.</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我永远忘不了我们一起学习的日子。</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This is the town in which(=where)Shakespeare was born.</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这就是莎士比亚出生的城镇。</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There's no reason for which(=why)we shouldn't be friends.</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我们没有理由不成为朋友。</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定语从句中的介词有时可置于关系代词之前,形成“介词+关系代词”结构。</a:t>
            </a:r>
            <a:endParaRPr lang="zh-CN"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09470"/>
            <a:ext cx="8316000" cy="46741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“介词+which”有时可以替代⑨</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、⑩</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“介词+whom”在定语从句中没有与之对应的关系词可替代。</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四、“介词+关系代词”引导定语从句时介词的确定</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This is a subject about which we might argue for a long while.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这是一个我们可能长时间争论的话题。</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根据定语从句中</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或形容词的固定搭配。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I'll never forget the day on which she said goodbye to me.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我永远不会忘记她与我告别的那一天。</a:t>
            </a:r>
            <a:endParaRPr lang="zh-CN" altLang="en-US" dirty="0"/>
          </a:p>
        </p:txBody>
      </p:sp>
      <p:pic>
        <p:nvPicPr>
          <p:cNvPr id="3" name="图片 3" descr="textimage65.jpeg"/>
          <p:cNvPicPr>
            <a:picLocks noChangeAspect="1"/>
          </p:cNvPicPr>
          <p:nvPr/>
        </p:nvPicPr>
        <p:blipFill>
          <a:blip r:embed="rId1"/>
          <a:stretch>
            <a:fillRect/>
          </a:stretch>
        </p:blipFill>
        <p:spPr>
          <a:xfrm>
            <a:off x="6942600" y="1090546"/>
            <a:ext cx="257175" cy="257175"/>
          </a:xfrm>
          <a:prstGeom prst="rect">
            <a:avLst/>
          </a:prstGeom>
        </p:spPr>
      </p:pic>
      <p:pic>
        <p:nvPicPr>
          <p:cNvPr id="4" name="图片 4" descr="textimage66.jpeg"/>
          <p:cNvPicPr>
            <a:picLocks noChangeAspect="1"/>
          </p:cNvPicPr>
          <p:nvPr/>
        </p:nvPicPr>
        <p:blipFill>
          <a:blip r:embed="rId2"/>
          <a:stretch>
            <a:fillRect/>
          </a:stretch>
        </p:blipFill>
        <p:spPr>
          <a:xfrm>
            <a:off x="2332800" y="4133842"/>
            <a:ext cx="257174" cy="257174"/>
          </a:xfrm>
          <a:prstGeom prst="rect">
            <a:avLst/>
          </a:prstGeom>
        </p:spPr>
      </p:pic>
      <p:sp>
        <p:nvSpPr>
          <p:cNvPr id="5" name="矩形 4"/>
          <p:cNvSpPr/>
          <p:nvPr/>
        </p:nvSpPr>
        <p:spPr>
          <a:xfrm>
            <a:off x="4143372" y="989475"/>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when</a:t>
            </a:r>
            <a:endParaRPr lang="zh-CN" altLang="en-US" dirty="0"/>
          </a:p>
        </p:txBody>
      </p:sp>
      <p:sp>
        <p:nvSpPr>
          <p:cNvPr id="6" name="矩形 5"/>
          <p:cNvSpPr/>
          <p:nvPr/>
        </p:nvSpPr>
        <p:spPr>
          <a:xfrm>
            <a:off x="5715008" y="989475"/>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a:t>
            </a:r>
            <a:endParaRPr lang="zh-CN" altLang="en-US" dirty="0"/>
          </a:p>
        </p:txBody>
      </p:sp>
      <p:sp>
        <p:nvSpPr>
          <p:cNvPr id="7" name="矩形 6"/>
          <p:cNvSpPr/>
          <p:nvPr/>
        </p:nvSpPr>
        <p:spPr>
          <a:xfrm>
            <a:off x="7500958" y="918037"/>
            <a:ext cx="58221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why</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2786050" y="3910668"/>
            <a:ext cx="646331"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动词</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2910" y="632919"/>
            <a:ext cx="8316000" cy="6054725"/>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根据与</a:t>
            </a:r>
            <a:r>
              <a:rPr lang="zh-CN" altLang="en-US" sz="1510" kern="0" spc="513"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的搭配。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clever boy dug a hole in the wall, through which we could see what was happen-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ing inside the house. 这个聪明的男孩子在墙上挖了一个洞,通过它我们可以看到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屋里正在发生的事情。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根据句意来确定介词。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注意:(1)在定语从句中,有一些“动词+介词”短语不可拆开使用,如look after。</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patient whom my sister is looking after is getting better.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我姐姐正在照顾的那个病人正在好转。</a:t>
            </a:r>
            <a:endParaRPr lang="zh-CN" altLang="en-US" dirty="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(2)表示整体和部分的关系时介词常用of。常见结构:①在some、any、few、little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等代词或数词的后面可以用of which/whom;②形容词比较级或最高级后面用of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which/whom。</a:t>
            </a:r>
            <a:endParaRPr lang="zh-CN" altLang="en-US" dirty="0"/>
          </a:p>
        </p:txBody>
      </p:sp>
      <p:pic>
        <p:nvPicPr>
          <p:cNvPr id="3" name="图片 3" descr="textimage67.jpeg"/>
          <p:cNvPicPr>
            <a:picLocks noChangeAspect="1"/>
          </p:cNvPicPr>
          <p:nvPr/>
        </p:nvPicPr>
        <p:blipFill>
          <a:blip r:embed="rId1"/>
          <a:stretch>
            <a:fillRect/>
          </a:stretch>
        </p:blipFill>
        <p:spPr>
          <a:xfrm>
            <a:off x="1334110" y="1141568"/>
            <a:ext cx="257174" cy="257174"/>
          </a:xfrm>
          <a:prstGeom prst="rect">
            <a:avLst/>
          </a:prstGeom>
        </p:spPr>
      </p:pic>
      <p:sp>
        <p:nvSpPr>
          <p:cNvPr id="4" name="矩形 3"/>
          <p:cNvSpPr/>
          <p:nvPr/>
        </p:nvSpPr>
        <p:spPr>
          <a:xfrm>
            <a:off x="1714480" y="982344"/>
            <a:ext cx="877163"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先行词</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580842"/>
            <a:ext cx="8316000" cy="570252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1.(2020天津,阅读理解C,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)Restaurants can offer a choice of music along with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various food choices on the menu,allowing customers more control over the 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mosphere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which they are dining.</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5"/>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句意：餐厅可以在菜单上提供各种食物选择的同时提供音乐选择，让顾客更好地把握就餐的氛围。</a:t>
            </a:r>
            <a:r>
              <a:rPr lang="en-US" altLang="zh-CN" u="sng" dirty="0" smtClean="0">
                <a:solidFill>
                  <a:srgbClr val="FF0000"/>
                </a:solidFill>
                <a:latin typeface="Times New Roman" panose="02020603050405020304" pitchFamily="18" charset="0"/>
                <a:cs typeface="Times New Roman" panose="02020603050405020304" pitchFamily="18" charset="0"/>
              </a:rPr>
              <a:t>	    </a:t>
            </a:r>
            <a:r>
              <a:rPr lang="en-US" altLang="zh-CN" dirty="0" smtClean="0">
                <a:solidFill>
                  <a:srgbClr val="FF0000"/>
                </a:solidFill>
                <a:latin typeface="Times New Roman" panose="02020603050405020304" pitchFamily="18" charset="0"/>
                <a:cs typeface="Times New Roman" panose="02020603050405020304" pitchFamily="18" charset="0"/>
              </a:rPr>
              <a:t>which</a:t>
            </a:r>
            <a:r>
              <a:rPr lang="zh-CN" altLang="en-US" dirty="0" smtClean="0">
                <a:solidFill>
                  <a:srgbClr val="FF0000"/>
                </a:solidFill>
                <a:latin typeface="Times New Roman" panose="02020603050405020304" pitchFamily="18" charset="0"/>
                <a:cs typeface="Times New Roman" panose="02020603050405020304" pitchFamily="18" charset="0"/>
              </a:rPr>
              <a:t>引导定语从句，此处依据与先行词的搭配来确定介词，由“</a:t>
            </a:r>
            <a:r>
              <a:rPr lang="en-US" altLang="zh-CN" dirty="0" smtClean="0">
                <a:solidFill>
                  <a:srgbClr val="FF0000"/>
                </a:solidFill>
                <a:latin typeface="Times New Roman" panose="02020603050405020304" pitchFamily="18" charset="0"/>
                <a:cs typeface="Times New Roman" panose="02020603050405020304" pitchFamily="18" charset="0"/>
              </a:rPr>
              <a:t>in the atmosphere”</a:t>
            </a:r>
            <a:r>
              <a:rPr lang="zh-CN" altLang="en-US" dirty="0" smtClean="0">
                <a:solidFill>
                  <a:srgbClr val="FF0000"/>
                </a:solidFill>
                <a:latin typeface="Times New Roman" panose="02020603050405020304" pitchFamily="18" charset="0"/>
                <a:cs typeface="Times New Roman" panose="02020603050405020304" pitchFamily="18" charset="0"/>
              </a:rPr>
              <a:t>可知此处应填介词</a:t>
            </a:r>
            <a:r>
              <a:rPr lang="en-US" altLang="zh-CN" dirty="0" smtClean="0">
                <a:solidFill>
                  <a:srgbClr val="FF0000"/>
                </a:solidFill>
                <a:latin typeface="Times New Roman" panose="02020603050405020304" pitchFamily="18" charset="0"/>
                <a:cs typeface="Times New Roman" panose="02020603050405020304" pitchFamily="18" charset="0"/>
              </a:rPr>
              <a:t>in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2.(2020浙江1月,读后续写,</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)They had driven their son several hours out of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town to the university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he would soon be living and studying.</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5"/>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 他们开了好几个小时的车把儿子送到镇外边的大学，他很快要在那里生活和学习。设空处引导的是定语从句，修饰先行词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the university</a:t>
            </a:r>
            <a:r>
              <a:rPr lang="zh-CN" altLang="en-US" dirty="0" smtClean="0">
                <a:solidFill>
                  <a:srgbClr val="FF0000"/>
                </a:solidFill>
                <a:latin typeface="Times New Roman" panose="02020603050405020304" pitchFamily="18" charset="0"/>
                <a:cs typeface="Times New Roman" panose="02020603050405020304" pitchFamily="18" charset="0"/>
              </a:rPr>
              <a:t>，此处指在大学里面生活和学习，关系词在从句中作地点状语，故填关系副词</a:t>
            </a:r>
            <a:r>
              <a:rPr lang="en-US" altLang="zh-CN" dirty="0" smtClean="0">
                <a:solidFill>
                  <a:srgbClr val="FF0000"/>
                </a:solidFill>
                <a:latin typeface="Times New Roman" panose="02020603050405020304" pitchFamily="18" charset="0"/>
                <a:cs typeface="Times New Roman" panose="02020603050405020304" pitchFamily="18" charset="0"/>
              </a:rPr>
              <a:t>where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pic>
        <p:nvPicPr>
          <p:cNvPr id="3" name="图片 3" descr="textimage68.jpeg"/>
          <p:cNvPicPr>
            <a:picLocks noChangeAspect="1"/>
          </p:cNvPicPr>
          <p:nvPr/>
        </p:nvPicPr>
        <p:blipFill>
          <a:blip r:embed="rId1"/>
          <a:stretch>
            <a:fillRect/>
          </a:stretch>
        </p:blipFill>
        <p:spPr>
          <a:xfrm>
            <a:off x="504736" y="748403"/>
            <a:ext cx="1137355" cy="383948"/>
          </a:xfrm>
          <a:prstGeom prst="rect">
            <a:avLst/>
          </a:prstGeom>
        </p:spPr>
      </p:pic>
      <p:pic>
        <p:nvPicPr>
          <p:cNvPr id="4" name="图片 4" descr="textimage69.jpeg"/>
          <p:cNvPicPr>
            <a:picLocks noChangeAspect="1"/>
          </p:cNvPicPr>
          <p:nvPr/>
        </p:nvPicPr>
        <p:blipFill>
          <a:blip r:embed="rId2"/>
          <a:stretch>
            <a:fillRect/>
          </a:stretch>
        </p:blipFill>
        <p:spPr>
          <a:xfrm>
            <a:off x="2866335" y="1700450"/>
            <a:ext cx="609600" cy="409574"/>
          </a:xfrm>
          <a:prstGeom prst="rect">
            <a:avLst/>
          </a:prstGeom>
        </p:spPr>
      </p:pic>
      <p:pic>
        <p:nvPicPr>
          <p:cNvPr id="5" name="图片 5" descr="textimage70.jpeg"/>
          <p:cNvPicPr>
            <a:picLocks noChangeAspect="1"/>
          </p:cNvPicPr>
          <p:nvPr/>
        </p:nvPicPr>
        <p:blipFill>
          <a:blip r:embed="rId2"/>
          <a:stretch>
            <a:fillRect/>
          </a:stretch>
        </p:blipFill>
        <p:spPr>
          <a:xfrm>
            <a:off x="3058259" y="4151800"/>
            <a:ext cx="609600" cy="409575"/>
          </a:xfrm>
          <a:prstGeom prst="rect">
            <a:avLst/>
          </a:prstGeom>
        </p:spPr>
      </p:pic>
      <p:sp>
        <p:nvSpPr>
          <p:cNvPr id="8" name="矩形 7"/>
          <p:cNvSpPr/>
          <p:nvPr/>
        </p:nvSpPr>
        <p:spPr>
          <a:xfrm>
            <a:off x="1856405" y="2489990"/>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9" name="矩形 8"/>
          <p:cNvSpPr/>
          <p:nvPr/>
        </p:nvSpPr>
        <p:spPr>
          <a:xfrm>
            <a:off x="2785099" y="4620988"/>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20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937715"/>
            <a:ext cx="8316000" cy="5222392"/>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3.(2019课标全国Ⅱ,七选五,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)There are times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your heart is not in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your work.</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句意：有些时候你的心思会不在工作上。设空处引导定语从句，先行词为</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times</a:t>
            </a:r>
            <a:r>
              <a:rPr lang="zh-CN" altLang="en-US" dirty="0" smtClean="0">
                <a:solidFill>
                  <a:srgbClr val="FF0000"/>
                </a:solidFill>
                <a:latin typeface="Times New Roman" panose="02020603050405020304" pitchFamily="18" charset="0"/>
                <a:cs typeface="Times New Roman" panose="02020603050405020304" pitchFamily="18" charset="0"/>
              </a:rPr>
              <a:t>，关系词在从句中作时间状语，故填关系副词</a:t>
            </a:r>
            <a:r>
              <a:rPr lang="en-US" altLang="zh-CN" dirty="0" smtClean="0">
                <a:solidFill>
                  <a:srgbClr val="FF0000"/>
                </a:solidFill>
                <a:latin typeface="Times New Roman" panose="02020603050405020304" pitchFamily="18" charset="0"/>
                <a:cs typeface="Times New Roman" panose="02020603050405020304" pitchFamily="18" charset="0"/>
              </a:rPr>
              <a:t>when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4.(2019课标全国Ⅱ,阅读理解C改编,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 freedom to choose is one reason </a:t>
            </a:r>
            <a:endParaRPr lang="zh-CN" altLang="en-US" sz="2000" dirty="0" smtClean="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more people like to eat alone.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句意：那种选择自由是越来越多的人喜欢一个人吃饭的一个原因。分析可</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zh-CN" altLang="en-US" dirty="0" smtClean="0">
                <a:solidFill>
                  <a:srgbClr val="FF0000"/>
                </a:solidFill>
                <a:latin typeface="Times New Roman" panose="02020603050405020304" pitchFamily="18" charset="0"/>
                <a:cs typeface="Times New Roman" panose="02020603050405020304" pitchFamily="18" charset="0"/>
              </a:rPr>
              <a:t>知，设空处引导定语从句，先行词为</a:t>
            </a:r>
            <a:r>
              <a:rPr lang="en-US" altLang="zh-CN" dirty="0" smtClean="0">
                <a:solidFill>
                  <a:srgbClr val="FF0000"/>
                </a:solidFill>
                <a:latin typeface="Times New Roman" panose="02020603050405020304" pitchFamily="18" charset="0"/>
                <a:cs typeface="Times New Roman" panose="02020603050405020304" pitchFamily="18" charset="0"/>
              </a:rPr>
              <a:t>reason</a:t>
            </a:r>
            <a:r>
              <a:rPr lang="zh-CN" altLang="en-US" dirty="0" smtClean="0">
                <a:solidFill>
                  <a:srgbClr val="FF0000"/>
                </a:solidFill>
                <a:latin typeface="Times New Roman" panose="02020603050405020304" pitchFamily="18" charset="0"/>
                <a:cs typeface="Times New Roman" panose="02020603050405020304" pitchFamily="18" charset="0"/>
              </a:rPr>
              <a:t>，此处指越来越多人选择一个人吃饭</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zh-CN" altLang="en-US" dirty="0" smtClean="0">
                <a:solidFill>
                  <a:srgbClr val="FF0000"/>
                </a:solidFill>
                <a:latin typeface="Times New Roman" panose="02020603050405020304" pitchFamily="18" charset="0"/>
                <a:cs typeface="Times New Roman" panose="02020603050405020304" pitchFamily="18" charset="0"/>
              </a:rPr>
              <a:t>的原因，故填关系副词</a:t>
            </a:r>
            <a:r>
              <a:rPr lang="en-US" altLang="zh-CN" dirty="0" smtClean="0">
                <a:solidFill>
                  <a:srgbClr val="FF0000"/>
                </a:solidFill>
                <a:latin typeface="Times New Roman" panose="02020603050405020304" pitchFamily="18" charset="0"/>
                <a:cs typeface="Times New Roman" panose="02020603050405020304" pitchFamily="18" charset="0"/>
              </a:rPr>
              <a:t>why</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5.(2019课标全国Ⅱ,阅读理解C,</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 likes that he can sit and check his phone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peace or chat up the barkeeper with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he's on a first-name basis if he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wants to have a little interaction(交流).</a:t>
            </a:r>
            <a:endParaRPr lang="en-US" altLang="zh-CN" sz="1815" kern="0" dirty="0" smtClean="0">
              <a:solidFill>
                <a:srgbClr val="000000"/>
              </a:solidFill>
              <a:latin typeface="Times New Roman" panose="02020603050405020304" pitchFamily="65" charset="-122"/>
              <a:ea typeface="宋体" panose="02010600030101010101" pitchFamily="2" charset="-122"/>
            </a:endParaRPr>
          </a:p>
        </p:txBody>
      </p:sp>
      <p:pic>
        <p:nvPicPr>
          <p:cNvPr id="3" name="图片 3" descr="textimage73.jpeg"/>
          <p:cNvPicPr>
            <a:picLocks noChangeAspect="1"/>
          </p:cNvPicPr>
          <p:nvPr/>
        </p:nvPicPr>
        <p:blipFill>
          <a:blip r:embed="rId1"/>
          <a:stretch>
            <a:fillRect/>
          </a:stretch>
        </p:blipFill>
        <p:spPr>
          <a:xfrm>
            <a:off x="3470275" y="4912360"/>
            <a:ext cx="557530" cy="363220"/>
          </a:xfrm>
          <a:prstGeom prst="rect">
            <a:avLst/>
          </a:prstGeom>
        </p:spPr>
      </p:pic>
      <p:sp>
        <p:nvSpPr>
          <p:cNvPr id="8" name="矩形 7"/>
          <p:cNvSpPr/>
          <p:nvPr/>
        </p:nvSpPr>
        <p:spPr>
          <a:xfrm>
            <a:off x="5642619" y="989158"/>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when</a:t>
            </a:r>
            <a:endParaRPr lang="zh-CN" altLang="en-US" dirty="0"/>
          </a:p>
        </p:txBody>
      </p:sp>
      <p:sp>
        <p:nvSpPr>
          <p:cNvPr id="9" name="矩形 8"/>
          <p:cNvSpPr/>
          <p:nvPr/>
        </p:nvSpPr>
        <p:spPr>
          <a:xfrm>
            <a:off x="784835" y="3120156"/>
            <a:ext cx="5822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why</a:t>
            </a:r>
            <a:endParaRPr lang="zh-CN" altLang="en-US" dirty="0"/>
          </a:p>
        </p:txBody>
      </p:sp>
      <p:sp>
        <p:nvSpPr>
          <p:cNvPr id="10" name="矩形 9"/>
          <p:cNvSpPr/>
          <p:nvPr/>
        </p:nvSpPr>
        <p:spPr>
          <a:xfrm>
            <a:off x="4213859" y="5347193"/>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whom</a:t>
            </a:r>
            <a:endParaRPr lang="zh-CN" altLang="en-US" dirty="0"/>
          </a:p>
        </p:txBody>
      </p:sp>
      <p:pic>
        <p:nvPicPr>
          <p:cNvPr id="11" name="图片 6" descr="textimage71.jpeg"/>
          <p:cNvPicPr>
            <a:picLocks noChangeAspect="1"/>
          </p:cNvPicPr>
          <p:nvPr/>
        </p:nvPicPr>
        <p:blipFill>
          <a:blip r:embed="rId2"/>
          <a:stretch>
            <a:fillRect/>
          </a:stretch>
        </p:blipFill>
        <p:spPr>
          <a:xfrm>
            <a:off x="3199765" y="1073785"/>
            <a:ext cx="483870" cy="325120"/>
          </a:xfrm>
          <a:prstGeom prst="rect">
            <a:avLst/>
          </a:prstGeom>
        </p:spPr>
      </p:pic>
      <p:pic>
        <p:nvPicPr>
          <p:cNvPr id="12" name="图片 7" descr="textimage72.jpeg"/>
          <p:cNvPicPr>
            <a:picLocks noChangeAspect="1"/>
          </p:cNvPicPr>
          <p:nvPr/>
        </p:nvPicPr>
        <p:blipFill>
          <a:blip r:embed="rId3"/>
          <a:stretch>
            <a:fillRect/>
          </a:stretch>
        </p:blipFill>
        <p:spPr>
          <a:xfrm>
            <a:off x="4001135" y="2788285"/>
            <a:ext cx="511810" cy="3441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fade">
                                      <p:cBhvr>
                                        <p:cTn id="28" dur="2000"/>
                                        <p:tgtEl>
                                          <p:spTgt spid="2">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fade">
                                      <p:cBhvr>
                                        <p:cTn id="31" dur="2000"/>
                                        <p:tgtEl>
                                          <p:spTgt spid="2">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861994"/>
            <a:ext cx="8316000" cy="5541261"/>
          </a:xfrm>
          <a:prstGeom prst="rect">
            <a:avLst/>
          </a:prstGeom>
          <a:noFill/>
        </p:spPr>
        <p:txBody>
          <a:bodyPr wrap="square" lIns="0" tIns="0" rIns="0" bIns="0" rtlCol="0">
            <a:spAutoFit/>
          </a:bodyPr>
          <a:lstStyle/>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句意： 他喜欢他可以坐着安静地看自己的手机，或者如果他想有一点交流，就会和他可以直呼其名的酒吧老板闲谈。设空处引导定语从句，先行词为</a:t>
            </a:r>
            <a:r>
              <a:rPr lang="en-US" altLang="zh-CN" dirty="0" smtClean="0">
                <a:solidFill>
                  <a:srgbClr val="FF0000"/>
                </a:solidFill>
                <a:latin typeface="Times New Roman" panose="02020603050405020304" pitchFamily="18" charset="0"/>
                <a:cs typeface="Times New Roman" panose="02020603050405020304" pitchFamily="18" charset="0"/>
              </a:rPr>
              <a:t>the barkeeper,</a:t>
            </a:r>
            <a:r>
              <a:rPr lang="zh-CN" altLang="en-US" dirty="0" smtClean="0">
                <a:solidFill>
                  <a:srgbClr val="FF0000"/>
                </a:solidFill>
                <a:latin typeface="Times New Roman" panose="02020603050405020304" pitchFamily="18" charset="0"/>
                <a:cs typeface="Times New Roman" panose="02020603050405020304" pitchFamily="18" charset="0"/>
              </a:rPr>
              <a:t>关系词作介词</a:t>
            </a:r>
            <a:r>
              <a:rPr lang="en-US" altLang="zh-CN" dirty="0" smtClean="0">
                <a:solidFill>
                  <a:srgbClr val="FF0000"/>
                </a:solidFill>
                <a:latin typeface="Times New Roman" panose="02020603050405020304" pitchFamily="18" charset="0"/>
                <a:cs typeface="Times New Roman" panose="02020603050405020304" pitchFamily="18" charset="0"/>
              </a:rPr>
              <a:t>with</a:t>
            </a:r>
            <a:r>
              <a:rPr lang="zh-CN" altLang="en-US" dirty="0" smtClean="0">
                <a:solidFill>
                  <a:srgbClr val="FF0000"/>
                </a:solidFill>
                <a:latin typeface="Times New Roman" panose="02020603050405020304" pitchFamily="18" charset="0"/>
                <a:cs typeface="Times New Roman" panose="02020603050405020304" pitchFamily="18" charset="0"/>
              </a:rPr>
              <a:t>的宾语，指代人，故用</a:t>
            </a:r>
            <a:r>
              <a:rPr lang="en-US" altLang="zh-CN" dirty="0" smtClean="0">
                <a:solidFill>
                  <a:srgbClr val="FF0000"/>
                </a:solidFill>
                <a:latin typeface="Times New Roman" panose="02020603050405020304" pitchFamily="18" charset="0"/>
                <a:cs typeface="Times New Roman" panose="02020603050405020304" pitchFamily="18" charset="0"/>
              </a:rPr>
              <a:t>whom</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6.(2019课标全国Ⅱ,阅读理解C,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)There was a time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people may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have felt awkward about asking for a table for one, but those days are over.</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句意：曾几何时，人们可能会因为要一张单人桌而感到尴尬，但那种日子已经过去了。设空处引导定语从句，修饰先行词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a time</a:t>
            </a:r>
            <a:r>
              <a:rPr lang="zh-CN" altLang="en-US" dirty="0" smtClean="0">
                <a:solidFill>
                  <a:srgbClr val="FF0000"/>
                </a:solidFill>
                <a:latin typeface="Times New Roman" panose="02020603050405020304" pitchFamily="18" charset="0"/>
                <a:cs typeface="Times New Roman" panose="02020603050405020304" pitchFamily="18" charset="0"/>
              </a:rPr>
              <a:t>（一段时间），设空处在定语从句中作时间状语，故应用关系副词</a:t>
            </a:r>
            <a:r>
              <a:rPr lang="en-US" altLang="zh-CN" dirty="0" smtClean="0">
                <a:solidFill>
                  <a:srgbClr val="FF0000"/>
                </a:solidFill>
                <a:latin typeface="Times New Roman" panose="02020603050405020304" pitchFamily="18" charset="0"/>
                <a:cs typeface="Times New Roman" panose="02020603050405020304" pitchFamily="18" charset="0"/>
              </a:rPr>
              <a:t>when</a:t>
            </a:r>
            <a:r>
              <a:rPr lang="zh-CN" altLang="en-US" dirty="0" smtClean="0">
                <a:solidFill>
                  <a:srgbClr val="FF0000"/>
                </a:solidFill>
                <a:latin typeface="Times New Roman" panose="02020603050405020304" pitchFamily="18" charset="0"/>
                <a:cs typeface="Times New Roman" panose="02020603050405020304" pitchFamily="18" charset="0"/>
              </a:rPr>
              <a:t>引导定语从句。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7.(2019江苏,21,</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 have entered into an age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dreams have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best chance of coming true.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句意：我们已经进入了一个梦想最有可能实现的时代。设空处引导定语从</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句，修饰先行词</a:t>
            </a:r>
            <a:r>
              <a:rPr lang="en-US" altLang="zh-CN" dirty="0" smtClean="0">
                <a:solidFill>
                  <a:srgbClr val="FF0000"/>
                </a:solidFill>
                <a:latin typeface="Times New Roman" panose="02020603050405020304" pitchFamily="18" charset="0"/>
                <a:cs typeface="Times New Roman" panose="02020603050405020304" pitchFamily="18" charset="0"/>
              </a:rPr>
              <a:t>an age</a:t>
            </a:r>
            <a:r>
              <a:rPr lang="zh-CN" altLang="en-US" dirty="0" smtClean="0">
                <a:solidFill>
                  <a:srgbClr val="FF0000"/>
                </a:solidFill>
                <a:latin typeface="Times New Roman" panose="02020603050405020304" pitchFamily="18" charset="0"/>
                <a:cs typeface="Times New Roman" panose="02020603050405020304" pitchFamily="18" charset="0"/>
              </a:rPr>
              <a:t>（一个时代），设空处在定语从句中作时间状语，故应用</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关系副词</a:t>
            </a:r>
            <a:r>
              <a:rPr lang="en-US" altLang="zh-CN" dirty="0" smtClean="0">
                <a:solidFill>
                  <a:srgbClr val="FF0000"/>
                </a:solidFill>
                <a:latin typeface="Times New Roman" panose="02020603050405020304" pitchFamily="18" charset="0"/>
                <a:cs typeface="Times New Roman" panose="02020603050405020304" pitchFamily="18" charset="0"/>
              </a:rPr>
              <a:t>when</a:t>
            </a:r>
            <a:r>
              <a:rPr lang="zh-CN" altLang="en-US" dirty="0" smtClean="0">
                <a:solidFill>
                  <a:srgbClr val="FF0000"/>
                </a:solidFill>
                <a:latin typeface="Times New Roman" panose="02020603050405020304" pitchFamily="18" charset="0"/>
                <a:cs typeface="Times New Roman" panose="02020603050405020304" pitchFamily="18" charset="0"/>
              </a:rPr>
              <a:t>引导定语从句。</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4" name="图片 4" descr="textimage74.jpeg"/>
          <p:cNvPicPr>
            <a:picLocks noChangeAspect="1"/>
          </p:cNvPicPr>
          <p:nvPr/>
        </p:nvPicPr>
        <p:blipFill>
          <a:blip r:embed="rId1"/>
          <a:stretch>
            <a:fillRect/>
          </a:stretch>
        </p:blipFill>
        <p:spPr>
          <a:xfrm>
            <a:off x="3461066" y="2199321"/>
            <a:ext cx="609600" cy="409574"/>
          </a:xfrm>
          <a:prstGeom prst="rect">
            <a:avLst/>
          </a:prstGeom>
        </p:spPr>
      </p:pic>
      <p:pic>
        <p:nvPicPr>
          <p:cNvPr id="5" name="图片 5" descr="textimage75.jpeg"/>
          <p:cNvPicPr>
            <a:picLocks noChangeAspect="1"/>
          </p:cNvPicPr>
          <p:nvPr/>
        </p:nvPicPr>
        <p:blipFill>
          <a:blip r:embed="rId1"/>
          <a:stretch>
            <a:fillRect/>
          </a:stretch>
        </p:blipFill>
        <p:spPr>
          <a:xfrm>
            <a:off x="1927526" y="4275940"/>
            <a:ext cx="609600" cy="409574"/>
          </a:xfrm>
          <a:prstGeom prst="rect">
            <a:avLst/>
          </a:prstGeom>
        </p:spPr>
      </p:pic>
      <p:sp>
        <p:nvSpPr>
          <p:cNvPr id="11" name="矩形 10"/>
          <p:cNvSpPr/>
          <p:nvPr/>
        </p:nvSpPr>
        <p:spPr>
          <a:xfrm>
            <a:off x="6070930" y="2127883"/>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when</a:t>
            </a:r>
            <a:endParaRPr lang="zh-CN" altLang="en-US" dirty="0"/>
          </a:p>
        </p:txBody>
      </p:sp>
      <p:sp>
        <p:nvSpPr>
          <p:cNvPr id="12" name="矩形 11"/>
          <p:cNvSpPr/>
          <p:nvPr/>
        </p:nvSpPr>
        <p:spPr>
          <a:xfrm>
            <a:off x="5499426" y="4226196"/>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when</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2000"/>
                                        <p:tgtEl>
                                          <p:spTgt spid="2">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fade">
                                      <p:cBhvr>
                                        <p:cTn id="28"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077259"/>
            <a:ext cx="8316000" cy="4723088"/>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8.(2018江苏改编,23,</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)Self-driving is an area</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which China and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rest of the world are on the same starting line.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句意：无人驾驶是一个中国和世界上其他国家处于同一起跑线上的领域。</a:t>
            </a:r>
            <a:r>
              <a:rPr lang="en-US" altLang="zh-CN" dirty="0" smtClean="0">
                <a:solidFill>
                  <a:srgbClr val="FF0000"/>
                </a:solidFill>
                <a:latin typeface="Times New Roman" panose="02020603050405020304" pitchFamily="18" charset="0"/>
                <a:cs typeface="Times New Roman" panose="02020603050405020304" pitchFamily="18" charset="0"/>
              </a:rPr>
              <a:t>	</a:t>
            </a:r>
            <a:r>
              <a:rPr lang="en-US" altLang="zh-CN" u="sng" dirty="0" smtClean="0">
                <a:solidFill>
                  <a:srgbClr val="FF0000"/>
                </a:solidFill>
                <a:latin typeface="Times New Roman" panose="02020603050405020304" pitchFamily="18" charset="0"/>
                <a:cs typeface="Times New Roman" panose="02020603050405020304" pitchFamily="18" charset="0"/>
              </a:rPr>
              <a:t>	</a:t>
            </a:r>
            <a:r>
              <a:rPr lang="en-US" altLang="zh-CN" dirty="0" smtClean="0">
                <a:solidFill>
                  <a:srgbClr val="FF0000"/>
                </a:solidFill>
                <a:latin typeface="Times New Roman" panose="02020603050405020304" pitchFamily="18" charset="0"/>
                <a:cs typeface="Times New Roman" panose="02020603050405020304" pitchFamily="18" charset="0"/>
              </a:rPr>
              <a:t>which</a:t>
            </a:r>
            <a:r>
              <a:rPr lang="zh-CN" altLang="en-US" dirty="0" smtClean="0">
                <a:solidFill>
                  <a:srgbClr val="FF0000"/>
                </a:solidFill>
                <a:latin typeface="Times New Roman" panose="02020603050405020304" pitchFamily="18" charset="0"/>
                <a:cs typeface="Times New Roman" panose="02020603050405020304" pitchFamily="18" charset="0"/>
              </a:rPr>
              <a:t>引导的是定语从句，修饰先行词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an area</a:t>
            </a:r>
            <a:r>
              <a:rPr lang="zh-CN" altLang="en-US" dirty="0" smtClean="0">
                <a:solidFill>
                  <a:srgbClr val="FF0000"/>
                </a:solidFill>
                <a:latin typeface="Times New Roman" panose="02020603050405020304" pitchFamily="18" charset="0"/>
                <a:cs typeface="Times New Roman" panose="02020603050405020304" pitchFamily="18" charset="0"/>
              </a:rPr>
              <a:t>。将先行词代入定语从句后为“</a:t>
            </a:r>
            <a:r>
              <a:rPr lang="en-US" altLang="zh-CN" dirty="0" smtClean="0">
                <a:solidFill>
                  <a:srgbClr val="FF0000"/>
                </a:solidFill>
                <a:latin typeface="Times New Roman" panose="02020603050405020304" pitchFamily="18" charset="0"/>
                <a:cs typeface="Times New Roman" panose="02020603050405020304" pitchFamily="18" charset="0"/>
              </a:rPr>
              <a:t>China and the rest of the world are on the same starting line in the area”</a:t>
            </a:r>
            <a:r>
              <a:rPr lang="zh-CN" altLang="en-US" dirty="0" smtClean="0">
                <a:solidFill>
                  <a:srgbClr val="FF0000"/>
                </a:solidFill>
                <a:latin typeface="Times New Roman" panose="02020603050405020304" pitchFamily="18" charset="0"/>
                <a:cs typeface="Times New Roman" panose="02020603050405020304" pitchFamily="18" charset="0"/>
              </a:rPr>
              <a:t>。 由此可知应用介词</a:t>
            </a:r>
            <a:r>
              <a:rPr lang="en-US" altLang="zh-CN" dirty="0" smtClean="0">
                <a:solidFill>
                  <a:srgbClr val="FF0000"/>
                </a:solidFill>
                <a:latin typeface="Times New Roman" panose="02020603050405020304" pitchFamily="18" charset="0"/>
                <a:cs typeface="Times New Roman" panose="02020603050405020304" pitchFamily="18" charset="0"/>
              </a:rPr>
              <a:t>in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9.(2018课标全国Ⅰ,短文改错,</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)They also had a small pond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raised fish.</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句意：他们还有一个养鱼的小池塘。设空处引导定语从句，修饰先行词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a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en-US" altLang="zh-CN" dirty="0" smtClean="0">
                <a:solidFill>
                  <a:srgbClr val="FF0000"/>
                </a:solidFill>
                <a:latin typeface="Times New Roman" panose="02020603050405020304" pitchFamily="18" charset="0"/>
                <a:cs typeface="Times New Roman" panose="02020603050405020304" pitchFamily="18" charset="0"/>
              </a:rPr>
              <a:t>small pond</a:t>
            </a:r>
            <a:r>
              <a:rPr lang="zh-CN" altLang="en-US" dirty="0" smtClean="0">
                <a:solidFill>
                  <a:srgbClr val="FF0000"/>
                </a:solidFill>
                <a:latin typeface="Times New Roman" panose="02020603050405020304" pitchFamily="18" charset="0"/>
                <a:cs typeface="Times New Roman" panose="02020603050405020304" pitchFamily="18" charset="0"/>
              </a:rPr>
              <a:t>，设空处在定语从句中作地点状语，故应用关系副词</a:t>
            </a:r>
            <a:r>
              <a:rPr lang="en-US" altLang="zh-CN" dirty="0" smtClean="0">
                <a:solidFill>
                  <a:srgbClr val="FF0000"/>
                </a:solidFill>
                <a:latin typeface="Times New Roman" panose="02020603050405020304" pitchFamily="18" charset="0"/>
                <a:cs typeface="Times New Roman" panose="02020603050405020304" pitchFamily="18" charset="0"/>
              </a:rPr>
              <a:t>where</a:t>
            </a:r>
            <a:r>
              <a:rPr lang="zh-CN" altLang="en-US" dirty="0" smtClean="0">
                <a:solidFill>
                  <a:srgbClr val="FF0000"/>
                </a:solidFill>
                <a:latin typeface="Times New Roman" panose="02020603050405020304" pitchFamily="18" charset="0"/>
                <a:cs typeface="Times New Roman" panose="02020603050405020304" pitchFamily="18" charset="0"/>
              </a:rPr>
              <a:t>引导定语从</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zh-CN" altLang="en-US" dirty="0" smtClean="0">
                <a:solidFill>
                  <a:srgbClr val="FF0000"/>
                </a:solidFill>
                <a:latin typeface="Times New Roman" panose="02020603050405020304" pitchFamily="18" charset="0"/>
                <a:cs typeface="Times New Roman" panose="02020603050405020304" pitchFamily="18" charset="0"/>
              </a:rPr>
              <a:t>句。</a:t>
            </a:r>
            <a:endParaRPr lang="zh-CN" altLang="en-US" dirty="0"/>
          </a:p>
        </p:txBody>
      </p:sp>
      <p:pic>
        <p:nvPicPr>
          <p:cNvPr id="6" name="图片 6" descr="textimage76.jpeg"/>
          <p:cNvPicPr>
            <a:picLocks noChangeAspect="1"/>
          </p:cNvPicPr>
          <p:nvPr/>
        </p:nvPicPr>
        <p:blipFill>
          <a:blip r:embed="rId1"/>
          <a:stretch>
            <a:fillRect/>
          </a:stretch>
        </p:blipFill>
        <p:spPr>
          <a:xfrm>
            <a:off x="2468345" y="1133619"/>
            <a:ext cx="609600" cy="409574"/>
          </a:xfrm>
          <a:prstGeom prst="rect">
            <a:avLst/>
          </a:prstGeom>
        </p:spPr>
      </p:pic>
      <p:pic>
        <p:nvPicPr>
          <p:cNvPr id="7" name="图片 7" descr="textimage77.jpeg"/>
          <p:cNvPicPr>
            <a:picLocks noChangeAspect="1"/>
          </p:cNvPicPr>
          <p:nvPr/>
        </p:nvPicPr>
        <p:blipFill>
          <a:blip r:embed="rId1"/>
          <a:stretch>
            <a:fillRect/>
          </a:stretch>
        </p:blipFill>
        <p:spPr>
          <a:xfrm>
            <a:off x="3317875" y="3775075"/>
            <a:ext cx="504825" cy="339725"/>
          </a:xfrm>
          <a:prstGeom prst="rect">
            <a:avLst/>
          </a:prstGeom>
        </p:spPr>
      </p:pic>
      <p:sp>
        <p:nvSpPr>
          <p:cNvPr id="10" name="矩形 9"/>
          <p:cNvSpPr/>
          <p:nvPr/>
        </p:nvSpPr>
        <p:spPr>
          <a:xfrm>
            <a:off x="5571181" y="1121477"/>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13" name="矩形 12"/>
          <p:cNvSpPr/>
          <p:nvPr/>
        </p:nvSpPr>
        <p:spPr>
          <a:xfrm>
            <a:off x="6785627" y="3633949"/>
            <a:ext cx="80663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2000"/>
                                        <p:tgtEl>
                                          <p:spTgt spid="2">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fade">
                                      <p:cBhvr>
                                        <p:cTn id="28"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368245"/>
            <a:ext cx="8316000" cy="1700722"/>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.要求;需求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.强烈要求;需要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.查问→</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.要求高的</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.联系;讲述→</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.关系;联系→</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.(人、团</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体、国家之间的)关系;联系→</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.相关的;有联系的→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亲戚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.相对的;相比较而言的</a:t>
            </a:r>
            <a:endParaRPr lang="zh-CN" altLang="en-US" dirty="0"/>
          </a:p>
        </p:txBody>
      </p:sp>
      <p:sp>
        <p:nvSpPr>
          <p:cNvPr id="3" name="矩形 2"/>
          <p:cNvSpPr/>
          <p:nvPr/>
        </p:nvSpPr>
        <p:spPr>
          <a:xfrm>
            <a:off x="856590" y="1420005"/>
            <a:ext cx="9156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demand</a:t>
            </a:r>
            <a:endParaRPr lang="zh-CN" altLang="en-US" dirty="0"/>
          </a:p>
        </p:txBody>
      </p:sp>
      <p:sp>
        <p:nvSpPr>
          <p:cNvPr id="4" name="矩形 3"/>
          <p:cNvSpPr/>
          <p:nvPr/>
        </p:nvSpPr>
        <p:spPr>
          <a:xfrm>
            <a:off x="5857250" y="1420005"/>
            <a:ext cx="121058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demanding</a:t>
            </a:r>
            <a:endParaRPr lang="zh-CN" altLang="en-US" dirty="0"/>
          </a:p>
        </p:txBody>
      </p:sp>
      <p:sp>
        <p:nvSpPr>
          <p:cNvPr id="5" name="矩形 4"/>
          <p:cNvSpPr/>
          <p:nvPr/>
        </p:nvSpPr>
        <p:spPr>
          <a:xfrm>
            <a:off x="928028" y="1848633"/>
            <a:ext cx="6976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relate</a:t>
            </a:r>
            <a:endParaRPr lang="zh-CN" altLang="en-US" dirty="0"/>
          </a:p>
        </p:txBody>
      </p:sp>
      <p:sp>
        <p:nvSpPr>
          <p:cNvPr id="6" name="矩形 5"/>
          <p:cNvSpPr/>
          <p:nvPr/>
        </p:nvSpPr>
        <p:spPr>
          <a:xfrm>
            <a:off x="3499796" y="1848633"/>
            <a:ext cx="88998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relation</a:t>
            </a:r>
            <a:endParaRPr lang="zh-CN" altLang="en-US" dirty="0"/>
          </a:p>
        </p:txBody>
      </p:sp>
      <p:sp>
        <p:nvSpPr>
          <p:cNvPr id="7" name="矩形 6"/>
          <p:cNvSpPr/>
          <p:nvPr/>
        </p:nvSpPr>
        <p:spPr>
          <a:xfrm>
            <a:off x="6000126" y="1836491"/>
            <a:ext cx="127470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relationship</a:t>
            </a:r>
            <a:endParaRPr lang="zh-CN" altLang="en-US" dirty="0"/>
          </a:p>
        </p:txBody>
      </p:sp>
      <p:sp>
        <p:nvSpPr>
          <p:cNvPr id="8" name="矩形 7"/>
          <p:cNvSpPr/>
          <p:nvPr/>
        </p:nvSpPr>
        <p:spPr>
          <a:xfrm>
            <a:off x="3642672" y="2277261"/>
            <a:ext cx="81304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related</a:t>
            </a:r>
            <a:endParaRPr lang="zh-CN" altLang="en-US" dirty="0"/>
          </a:p>
        </p:txBody>
      </p:sp>
      <p:sp>
        <p:nvSpPr>
          <p:cNvPr id="9" name="矩形 8"/>
          <p:cNvSpPr/>
          <p:nvPr/>
        </p:nvSpPr>
        <p:spPr>
          <a:xfrm>
            <a:off x="7071696" y="2277261"/>
            <a:ext cx="87716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relative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440000"/>
            <a:ext cx="8316000" cy="428194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am looking forward to the day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which my daughter can read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this book and know my feelings for her.</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句意：我正期待着那一天的到来，那时我女儿可以读这本书并了解我对她的情感。分析句子可知</a:t>
            </a:r>
            <a:r>
              <a:rPr lang="en-US" altLang="zh-CN" i="1" u="sng" dirty="0" smtClean="0">
                <a:solidFill>
                  <a:srgbClr val="FF0000"/>
                </a:solidFill>
                <a:latin typeface="Times New Roman" panose="02020603050405020304" pitchFamily="18" charset="0"/>
                <a:cs typeface="Times New Roman" panose="02020603050405020304" pitchFamily="18" charset="0"/>
              </a:rPr>
              <a:t>	</a:t>
            </a:r>
            <a:r>
              <a:rPr lang="en-US" altLang="zh-CN" dirty="0" smtClean="0">
                <a:solidFill>
                  <a:srgbClr val="FF0000"/>
                </a:solidFill>
                <a:latin typeface="Times New Roman" panose="02020603050405020304" pitchFamily="18" charset="0"/>
                <a:cs typeface="Times New Roman" panose="02020603050405020304" pitchFamily="18" charset="0"/>
              </a:rPr>
              <a:t>which</a:t>
            </a:r>
            <a:r>
              <a:rPr lang="zh-CN" altLang="en-US" dirty="0" smtClean="0">
                <a:solidFill>
                  <a:srgbClr val="FF0000"/>
                </a:solidFill>
                <a:latin typeface="Times New Roman" panose="02020603050405020304" pitchFamily="18" charset="0"/>
                <a:cs typeface="Times New Roman" panose="02020603050405020304" pitchFamily="18" charset="0"/>
              </a:rPr>
              <a:t>引导定语从句，先行词是</a:t>
            </a:r>
            <a:r>
              <a:rPr lang="en-US" altLang="zh-CN" dirty="0" smtClean="0">
                <a:solidFill>
                  <a:srgbClr val="FF0000"/>
                </a:solidFill>
                <a:latin typeface="Times New Roman" panose="02020603050405020304" pitchFamily="18" charset="0"/>
                <a:cs typeface="Times New Roman" panose="02020603050405020304" pitchFamily="18" charset="0"/>
              </a:rPr>
              <a:t>the day</a:t>
            </a:r>
            <a:r>
              <a:rPr lang="zh-CN" altLang="en-US" dirty="0" smtClean="0">
                <a:solidFill>
                  <a:srgbClr val="FF0000"/>
                </a:solidFill>
                <a:latin typeface="Times New Roman" panose="02020603050405020304" pitchFamily="18" charset="0"/>
                <a:cs typeface="Times New Roman" panose="02020603050405020304" pitchFamily="18" charset="0"/>
              </a:rPr>
              <a:t>，表示在具体某一天，用介词</a:t>
            </a:r>
            <a:r>
              <a:rPr lang="en-US" altLang="zh-CN" dirty="0" smtClean="0">
                <a:solidFill>
                  <a:srgbClr val="FF0000"/>
                </a:solidFill>
                <a:latin typeface="Times New Roman" panose="02020603050405020304" pitchFamily="18" charset="0"/>
                <a:cs typeface="Times New Roman" panose="02020603050405020304" pitchFamily="18" charset="0"/>
              </a:rPr>
              <a:t>on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book has helped me greatly in my daily communication,especially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work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 good impression is a must.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句意：这本书在我的日常交流中给了我很大的帮助，特别是在那些必须给人留下良好的印象的工作中。先行词为</a:t>
            </a:r>
            <a:r>
              <a:rPr lang="en-US" altLang="zh-CN" dirty="0" smtClean="0">
                <a:solidFill>
                  <a:srgbClr val="FF0000"/>
                </a:solidFill>
                <a:latin typeface="Times New Roman" panose="02020603050405020304" pitchFamily="18" charset="0"/>
                <a:cs typeface="Times New Roman" panose="02020603050405020304" pitchFamily="18" charset="0"/>
              </a:rPr>
              <a:t>work</a:t>
            </a:r>
            <a:r>
              <a:rPr lang="zh-CN" altLang="en-US" dirty="0" smtClean="0">
                <a:solidFill>
                  <a:srgbClr val="FF0000"/>
                </a:solidFill>
                <a:latin typeface="Times New Roman" panose="02020603050405020304" pitchFamily="18" charset="0"/>
                <a:cs typeface="Times New Roman" panose="02020603050405020304" pitchFamily="18" charset="0"/>
              </a:rPr>
              <a:t>，表示抽象的地点，关系词在定语从句中作地点状语，故填关系副词</a:t>
            </a:r>
            <a:r>
              <a:rPr lang="en-US" altLang="zh-CN" dirty="0" smtClean="0">
                <a:solidFill>
                  <a:srgbClr val="FF0000"/>
                </a:solidFill>
                <a:latin typeface="Times New Roman" panose="02020603050405020304" pitchFamily="18" charset="0"/>
                <a:cs typeface="Times New Roman" panose="02020603050405020304" pitchFamily="18" charset="0"/>
              </a:rPr>
              <a:t>where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78.jpeg"/>
          <p:cNvPicPr>
            <a:picLocks noChangeAspect="1"/>
          </p:cNvPicPr>
          <p:nvPr/>
        </p:nvPicPr>
        <p:blipFill>
          <a:blip r:embed="rId1"/>
          <a:stretch>
            <a:fillRect/>
          </a:stretch>
        </p:blipFill>
        <p:spPr>
          <a:xfrm>
            <a:off x="797705" y="1481320"/>
            <a:ext cx="609599" cy="409574"/>
          </a:xfrm>
          <a:prstGeom prst="rect">
            <a:avLst/>
          </a:prstGeom>
        </p:spPr>
      </p:pic>
      <p:pic>
        <p:nvPicPr>
          <p:cNvPr id="4" name="图片 4" descr="textimage79.jpeg"/>
          <p:cNvPicPr>
            <a:picLocks noChangeAspect="1"/>
          </p:cNvPicPr>
          <p:nvPr/>
        </p:nvPicPr>
        <p:blipFill>
          <a:blip r:embed="rId1"/>
          <a:stretch>
            <a:fillRect/>
          </a:stretch>
        </p:blipFill>
        <p:spPr>
          <a:xfrm>
            <a:off x="797705" y="3634583"/>
            <a:ext cx="609599" cy="409574"/>
          </a:xfrm>
          <a:prstGeom prst="rect">
            <a:avLst/>
          </a:prstGeom>
        </p:spPr>
      </p:pic>
      <p:sp>
        <p:nvSpPr>
          <p:cNvPr id="9" name="矩形 8"/>
          <p:cNvSpPr/>
          <p:nvPr/>
        </p:nvSpPr>
        <p:spPr>
          <a:xfrm>
            <a:off x="4785046" y="1479301"/>
            <a:ext cx="4154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on</a:t>
            </a:r>
            <a:endParaRPr lang="zh-CN" altLang="en-US" dirty="0"/>
          </a:p>
        </p:txBody>
      </p:sp>
      <p:sp>
        <p:nvSpPr>
          <p:cNvPr id="10" name="矩形 9"/>
          <p:cNvSpPr/>
          <p:nvPr/>
        </p:nvSpPr>
        <p:spPr>
          <a:xfrm>
            <a:off x="1284584" y="3991773"/>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846916"/>
            <a:ext cx="8316000" cy="558332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woman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whom you shook hands just now is head of our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company.</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句意：刚才和你握手的那个女人是我们公司的负责人。分析可知，设空处需填一个介词，</a:t>
            </a:r>
            <a:r>
              <a:rPr lang="en-US" altLang="zh-CN" dirty="0" smtClean="0">
                <a:solidFill>
                  <a:srgbClr val="FF0000"/>
                </a:solidFill>
                <a:latin typeface="Times New Roman" panose="02020603050405020304" pitchFamily="18" charset="0"/>
                <a:cs typeface="Times New Roman" panose="02020603050405020304" pitchFamily="18" charset="0"/>
              </a:rPr>
              <a:t>shake hands with sb.</a:t>
            </a:r>
            <a:r>
              <a:rPr lang="zh-CN" altLang="en-US" dirty="0" smtClean="0">
                <a:solidFill>
                  <a:srgbClr val="FF0000"/>
                </a:solidFill>
                <a:latin typeface="Times New Roman" panose="02020603050405020304" pitchFamily="18" charset="0"/>
                <a:cs typeface="Times New Roman" panose="02020603050405020304" pitchFamily="18" charset="0"/>
              </a:rPr>
              <a:t>意为“与某人握手”，故填介词</a:t>
            </a:r>
            <a:r>
              <a:rPr lang="en-US" altLang="zh-CN" dirty="0" smtClean="0">
                <a:solidFill>
                  <a:srgbClr val="FF0000"/>
                </a:solidFill>
                <a:latin typeface="Times New Roman" panose="02020603050405020304" pitchFamily="18" charset="0"/>
                <a:cs typeface="Times New Roman" panose="02020603050405020304" pitchFamily="18" charset="0"/>
              </a:rPr>
              <a:t>with</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boss of the company is trying to create an easy atmosphere</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his employees enjoy their work.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句意：该公司的老板正在努力创造一种轻松的氛围</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在这种氛围下他的雇员们可以享受他们的工作。分析句子可知，设空处引导定语从句，先行词是</a:t>
            </a:r>
            <a:r>
              <a:rPr lang="en-US" altLang="zh-CN" dirty="0" smtClean="0">
                <a:solidFill>
                  <a:srgbClr val="FF0000"/>
                </a:solidFill>
                <a:latin typeface="Times New Roman" panose="02020603050405020304" pitchFamily="18" charset="0"/>
                <a:cs typeface="Times New Roman" panose="02020603050405020304" pitchFamily="18" charset="0"/>
              </a:rPr>
              <a:t>an easy </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atmosphere</a:t>
            </a:r>
            <a:r>
              <a:rPr lang="zh-CN" altLang="en-US" dirty="0" smtClean="0">
                <a:solidFill>
                  <a:srgbClr val="FF0000"/>
                </a:solidFill>
                <a:latin typeface="Times New Roman" panose="02020603050405020304" pitchFamily="18" charset="0"/>
                <a:cs typeface="Times New Roman" panose="02020603050405020304" pitchFamily="18" charset="0"/>
              </a:rPr>
              <a:t>，关系词在从句中作地点状语。故填</a:t>
            </a:r>
            <a:r>
              <a:rPr lang="en-US" altLang="zh-CN" dirty="0" smtClean="0">
                <a:solidFill>
                  <a:srgbClr val="FF0000"/>
                </a:solidFill>
                <a:latin typeface="Times New Roman" panose="02020603050405020304" pitchFamily="18" charset="0"/>
                <a:cs typeface="Times New Roman" panose="02020603050405020304" pitchFamily="18" charset="0"/>
              </a:rPr>
              <a:t>where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)Nowadays people are more concerned about the environment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they live.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句意：目前人们更加关心他们所居住的环境。设空处引导定语从句，修饰先行词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the environment</a:t>
            </a:r>
            <a:r>
              <a:rPr lang="zh-CN" altLang="en-US" dirty="0" smtClean="0">
                <a:solidFill>
                  <a:srgbClr val="FF0000"/>
                </a:solidFill>
                <a:latin typeface="Times New Roman" panose="02020603050405020304" pitchFamily="18" charset="0"/>
                <a:cs typeface="Times New Roman" panose="02020603050405020304" pitchFamily="18" charset="0"/>
              </a:rPr>
              <a:t>，关系副词在从句中作地点状语，故应用</a:t>
            </a:r>
            <a:r>
              <a:rPr lang="en-US" altLang="zh-CN" dirty="0" smtClean="0">
                <a:solidFill>
                  <a:srgbClr val="FF0000"/>
                </a:solidFill>
                <a:latin typeface="Times New Roman" panose="02020603050405020304" pitchFamily="18" charset="0"/>
                <a:cs typeface="Times New Roman" panose="02020603050405020304" pitchFamily="18" charset="0"/>
              </a:rPr>
              <a:t>where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5" name="图片 5" descr="textimage80.jpeg"/>
          <p:cNvPicPr>
            <a:picLocks noChangeAspect="1"/>
          </p:cNvPicPr>
          <p:nvPr/>
        </p:nvPicPr>
        <p:blipFill>
          <a:blip r:embed="rId1"/>
          <a:stretch>
            <a:fillRect/>
          </a:stretch>
        </p:blipFill>
        <p:spPr>
          <a:xfrm>
            <a:off x="869460" y="924260"/>
            <a:ext cx="609599" cy="409574"/>
          </a:xfrm>
          <a:prstGeom prst="rect">
            <a:avLst/>
          </a:prstGeom>
        </p:spPr>
      </p:pic>
      <p:pic>
        <p:nvPicPr>
          <p:cNvPr id="6" name="图片 6" descr="textimage81.jpeg"/>
          <p:cNvPicPr>
            <a:picLocks noChangeAspect="1"/>
          </p:cNvPicPr>
          <p:nvPr/>
        </p:nvPicPr>
        <p:blipFill>
          <a:blip r:embed="rId2"/>
          <a:stretch>
            <a:fillRect/>
          </a:stretch>
        </p:blipFill>
        <p:spPr>
          <a:xfrm>
            <a:off x="869460" y="2704304"/>
            <a:ext cx="600074" cy="390524"/>
          </a:xfrm>
          <a:prstGeom prst="rect">
            <a:avLst/>
          </a:prstGeom>
        </p:spPr>
      </p:pic>
      <p:pic>
        <p:nvPicPr>
          <p:cNvPr id="7" name="图片 7" descr="textimage82.jpeg"/>
          <p:cNvPicPr>
            <a:picLocks noChangeAspect="1"/>
          </p:cNvPicPr>
          <p:nvPr/>
        </p:nvPicPr>
        <p:blipFill>
          <a:blip r:embed="rId1"/>
          <a:stretch>
            <a:fillRect/>
          </a:stretch>
        </p:blipFill>
        <p:spPr>
          <a:xfrm>
            <a:off x="869460" y="4704568"/>
            <a:ext cx="609599" cy="409574"/>
          </a:xfrm>
          <a:prstGeom prst="rect">
            <a:avLst/>
          </a:prstGeom>
        </p:spPr>
      </p:pic>
      <p:sp>
        <p:nvSpPr>
          <p:cNvPr id="11" name="矩形 10"/>
          <p:cNvSpPr/>
          <p:nvPr/>
        </p:nvSpPr>
        <p:spPr>
          <a:xfrm>
            <a:off x="2999413" y="898359"/>
            <a:ext cx="59503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with</a:t>
            </a:r>
            <a:endParaRPr lang="zh-CN" altLang="en-US" dirty="0"/>
          </a:p>
        </p:txBody>
      </p:sp>
      <p:sp>
        <p:nvSpPr>
          <p:cNvPr id="12" name="矩形 11"/>
          <p:cNvSpPr/>
          <p:nvPr/>
        </p:nvSpPr>
        <p:spPr>
          <a:xfrm>
            <a:off x="7428569" y="2541433"/>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a:t>
            </a:r>
            <a:endParaRPr lang="zh-CN" altLang="en-US" dirty="0"/>
          </a:p>
        </p:txBody>
      </p:sp>
      <p:sp>
        <p:nvSpPr>
          <p:cNvPr id="13" name="矩形 12"/>
          <p:cNvSpPr/>
          <p:nvPr/>
        </p:nvSpPr>
        <p:spPr>
          <a:xfrm>
            <a:off x="7428569" y="4684573"/>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20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fade">
                                      <p:cBhvr>
                                        <p:cTn id="35"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32980" y="1224735"/>
            <a:ext cx="8316000" cy="4292585"/>
          </a:xfrm>
          <a:prstGeom prst="rect">
            <a:avLst/>
          </a:prstGeom>
          <a:noFill/>
        </p:spPr>
        <p:txBody>
          <a:bodyPr wrap="square" lIns="0" tIns="0" rIns="0" bIns="0" rtlCol="0">
            <a:spAutoFit/>
          </a:bodyPr>
          <a:lstStyle/>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15.(</a:t>
            </a:r>
            <a:r>
              <a:rPr lang="en-US" altLang="zh-CN" sz="1970" kern="0" spc="275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)We live in an age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 more information is available with greater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ease than ever before.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句意：我们生活在一个能比以往更容易获得更多信息的时代。设空处引导定语从句，修饰先行词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an age</a:t>
            </a:r>
            <a:r>
              <a:rPr lang="zh-CN" altLang="en-US" dirty="0" smtClean="0">
                <a:solidFill>
                  <a:srgbClr val="FF0000"/>
                </a:solidFill>
                <a:latin typeface="Times New Roman" panose="02020603050405020304" pitchFamily="18" charset="0"/>
                <a:cs typeface="Times New Roman" panose="02020603050405020304" pitchFamily="18" charset="0"/>
              </a:rPr>
              <a:t>，意为“一个时代”，且关系副词在从句中作时间状</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140"/>
              </a:spcBef>
            </a:pPr>
            <a:r>
              <a:rPr lang="zh-CN" altLang="en-US" dirty="0" smtClean="0">
                <a:solidFill>
                  <a:srgbClr val="FF0000"/>
                </a:solidFill>
                <a:latin typeface="Times New Roman" panose="02020603050405020304" pitchFamily="18" charset="0"/>
                <a:cs typeface="Times New Roman" panose="02020603050405020304" pitchFamily="18" charset="0"/>
              </a:rPr>
              <a:t>语，故应用</a:t>
            </a:r>
            <a:r>
              <a:rPr lang="en-US" altLang="zh-CN" dirty="0" smtClean="0">
                <a:solidFill>
                  <a:srgbClr val="FF0000"/>
                </a:solidFill>
                <a:latin typeface="Times New Roman" panose="02020603050405020304" pitchFamily="18" charset="0"/>
                <a:cs typeface="Times New Roman" panose="02020603050405020304" pitchFamily="18" charset="0"/>
              </a:rPr>
              <a:t>when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)Students should involve themselves in community activities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can gain experience for growth.</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句意：学生应该参与社区活动，他们能从活动中获取成长的经验。设空处引导定语从句，修饰先行词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community activities</a:t>
            </a:r>
            <a:r>
              <a:rPr lang="zh-CN" altLang="en-US" dirty="0" smtClean="0">
                <a:solidFill>
                  <a:srgbClr val="FF0000"/>
                </a:solidFill>
                <a:latin typeface="Times New Roman" panose="02020603050405020304" pitchFamily="18" charset="0"/>
                <a:cs typeface="Times New Roman" panose="02020603050405020304" pitchFamily="18" charset="0"/>
              </a:rPr>
              <a:t>，关系副词在从句中作地点状语，故应用</a:t>
            </a:r>
            <a:r>
              <a:rPr lang="en-US" altLang="zh-CN" dirty="0" smtClean="0">
                <a:solidFill>
                  <a:srgbClr val="FF0000"/>
                </a:solidFill>
                <a:latin typeface="Times New Roman" panose="02020603050405020304" pitchFamily="18" charset="0"/>
                <a:cs typeface="Times New Roman" panose="02020603050405020304" pitchFamily="18" charset="0"/>
              </a:rPr>
              <a:t>where</a:t>
            </a:r>
            <a:r>
              <a:rPr lang="zh-CN" altLang="en-US" dirty="0" smtClean="0">
                <a:solidFill>
                  <a:srgbClr val="FF0000"/>
                </a:solidFill>
                <a:latin typeface="Times New Roman" panose="02020603050405020304" pitchFamily="18" charset="0"/>
                <a:cs typeface="Times New Roman" panose="02020603050405020304" pitchFamily="18" charset="0"/>
              </a:rPr>
              <a:t>引导定语从句。</a:t>
            </a:r>
            <a:endParaRPr lang="zh-CN" altLang="en-US" dirty="0"/>
          </a:p>
        </p:txBody>
      </p:sp>
      <p:pic>
        <p:nvPicPr>
          <p:cNvPr id="3" name="图片 3" descr="textimage84.jpeg"/>
          <p:cNvPicPr>
            <a:picLocks noChangeAspect="1"/>
          </p:cNvPicPr>
          <p:nvPr/>
        </p:nvPicPr>
        <p:blipFill>
          <a:blip r:embed="rId1"/>
          <a:stretch>
            <a:fillRect/>
          </a:stretch>
        </p:blipFill>
        <p:spPr>
          <a:xfrm>
            <a:off x="797705" y="3419318"/>
            <a:ext cx="609599" cy="409574"/>
          </a:xfrm>
          <a:prstGeom prst="rect">
            <a:avLst/>
          </a:prstGeom>
        </p:spPr>
      </p:pic>
      <p:pic>
        <p:nvPicPr>
          <p:cNvPr id="6" name="图片 8" descr="textimage83.jpeg"/>
          <p:cNvPicPr>
            <a:picLocks noChangeAspect="1"/>
          </p:cNvPicPr>
          <p:nvPr/>
        </p:nvPicPr>
        <p:blipFill>
          <a:blip r:embed="rId2"/>
          <a:stretch>
            <a:fillRect/>
          </a:stretch>
        </p:blipFill>
        <p:spPr>
          <a:xfrm>
            <a:off x="784518" y="1276178"/>
            <a:ext cx="600074" cy="390524"/>
          </a:xfrm>
          <a:prstGeom prst="rect">
            <a:avLst/>
          </a:prstGeom>
        </p:spPr>
      </p:pic>
      <p:sp>
        <p:nvSpPr>
          <p:cNvPr id="7" name="矩形 6"/>
          <p:cNvSpPr/>
          <p:nvPr/>
        </p:nvSpPr>
        <p:spPr>
          <a:xfrm>
            <a:off x="3356286" y="1204740"/>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when</a:t>
            </a:r>
            <a:endParaRPr lang="zh-CN" altLang="en-US" dirty="0"/>
          </a:p>
        </p:txBody>
      </p:sp>
      <p:sp>
        <p:nvSpPr>
          <p:cNvPr id="8" name="矩形 7"/>
          <p:cNvSpPr/>
          <p:nvPr/>
        </p:nvSpPr>
        <p:spPr>
          <a:xfrm>
            <a:off x="7285376" y="3347880"/>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2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1152980"/>
            <a:ext cx="8316000" cy="428194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)Care of the soul is a gradual process in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even the small details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of life should be considered.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对心灵的关爱是一个渐进的过程</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在这个过程中</a:t>
            </a:r>
            <a:r>
              <a:rPr lang="en-US" altLang="zh-CN" dirty="0" smtClean="0">
                <a:solidFill>
                  <a:srgbClr val="FF0000"/>
                </a:solidFill>
                <a:latin typeface="Times New Roman" panose="02020603050405020304" pitchFamily="18" charset="0"/>
                <a:cs typeface="Times New Roman" panose="02020603050405020304" pitchFamily="18" charset="0"/>
              </a:rPr>
              <a:t>, </a:t>
            </a:r>
            <a:r>
              <a:rPr lang="zh-CN" altLang="en-US" dirty="0" smtClean="0">
                <a:solidFill>
                  <a:srgbClr val="FF0000"/>
                </a:solidFill>
                <a:latin typeface="Times New Roman" panose="02020603050405020304" pitchFamily="18" charset="0"/>
                <a:cs typeface="Times New Roman" panose="02020603050405020304" pitchFamily="18" charset="0"/>
              </a:rPr>
              <a:t>即使是生活中的小细节都应该被考虑在内。先行词为</a:t>
            </a:r>
            <a:r>
              <a:rPr lang="en-US" altLang="zh-CN" dirty="0" err="1" smtClean="0">
                <a:solidFill>
                  <a:srgbClr val="FF0000"/>
                </a:solidFill>
                <a:latin typeface="Times New Roman" panose="02020603050405020304" pitchFamily="18" charset="0"/>
                <a:cs typeface="Times New Roman" panose="02020603050405020304" pitchFamily="18" charset="0"/>
              </a:rPr>
              <a:t>process,in</a:t>
            </a:r>
            <a:r>
              <a:rPr lang="en-US" altLang="zh-CN" dirty="0" smtClean="0">
                <a:solidFill>
                  <a:srgbClr val="FF0000"/>
                </a:solidFill>
                <a:latin typeface="Times New Roman" panose="02020603050405020304" pitchFamily="18" charset="0"/>
                <a:cs typeface="Times New Roman" panose="02020603050405020304" pitchFamily="18" charset="0"/>
              </a:rPr>
              <a:t> </a:t>
            </a:r>
            <a:r>
              <a:rPr lang="en-US" altLang="zh-CN" u="sng" dirty="0" smtClean="0">
                <a:solidFill>
                  <a:srgbClr val="FF0000"/>
                </a:solidFill>
                <a:latin typeface="Times New Roman" panose="02020603050405020304" pitchFamily="18" charset="0"/>
                <a:cs typeface="Times New Roman" panose="02020603050405020304" pitchFamily="18" charset="0"/>
              </a:rPr>
              <a:t>	  </a:t>
            </a:r>
            <a:r>
              <a:rPr lang="zh-CN" altLang="en-US" dirty="0" smtClean="0">
                <a:solidFill>
                  <a:srgbClr val="FF0000"/>
                </a:solidFill>
                <a:latin typeface="Times New Roman" panose="02020603050405020304" pitchFamily="18" charset="0"/>
                <a:cs typeface="Times New Roman" panose="02020603050405020304" pitchFamily="18" charset="0"/>
              </a:rPr>
              <a:t>在定语从句中作状语</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故用</a:t>
            </a:r>
            <a:r>
              <a:rPr lang="en-US" altLang="zh-CN" dirty="0" smtClean="0">
                <a:solidFill>
                  <a:srgbClr val="FF0000"/>
                </a:solidFill>
                <a:latin typeface="Times New Roman" panose="02020603050405020304" pitchFamily="18" charset="0"/>
                <a:cs typeface="Times New Roman" panose="02020603050405020304" pitchFamily="18" charset="0"/>
              </a:rPr>
              <a:t>which</a:t>
            </a:r>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in which</a:t>
            </a:r>
            <a:r>
              <a:rPr lang="zh-CN" altLang="en-US" dirty="0" smtClean="0">
                <a:solidFill>
                  <a:srgbClr val="FF0000"/>
                </a:solidFill>
                <a:latin typeface="Times New Roman" panose="02020603050405020304" pitchFamily="18" charset="0"/>
                <a:cs typeface="Times New Roman" panose="02020603050405020304" pitchFamily="18" charset="0"/>
              </a:rPr>
              <a:t>相当于</a:t>
            </a:r>
            <a:r>
              <a:rPr lang="en-US" altLang="zh-CN" dirty="0" smtClean="0">
                <a:solidFill>
                  <a:srgbClr val="FF0000"/>
                </a:solidFill>
                <a:latin typeface="Times New Roman" panose="02020603050405020304" pitchFamily="18" charset="0"/>
                <a:cs typeface="Times New Roman" panose="02020603050405020304" pitchFamily="18" charset="0"/>
              </a:rPr>
              <a:t>in the process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)Some university students carried out a campaign(活动)</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spent their whole day without cellphones.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句意：一些大学生发起了一场一整天都不用手机的活动。分析句子结构可</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知，设空处引导定语从句，修饰先行词</a:t>
            </a:r>
            <a:r>
              <a:rPr lang="en-US" altLang="zh-CN" dirty="0" smtClean="0">
                <a:solidFill>
                  <a:srgbClr val="FF0000"/>
                </a:solidFill>
                <a:latin typeface="Times New Roman" panose="02020603050405020304" pitchFamily="18" charset="0"/>
                <a:cs typeface="Times New Roman" panose="02020603050405020304" pitchFamily="18" charset="0"/>
              </a:rPr>
              <a:t>a campaign</a:t>
            </a:r>
            <a:r>
              <a:rPr lang="zh-CN" altLang="en-US" dirty="0" smtClean="0">
                <a:solidFill>
                  <a:srgbClr val="FF0000"/>
                </a:solidFill>
                <a:latin typeface="Times New Roman" panose="02020603050405020304" pitchFamily="18" charset="0"/>
                <a:cs typeface="Times New Roman" panose="02020603050405020304" pitchFamily="18" charset="0"/>
              </a:rPr>
              <a:t>，且关系词在从句中作地点状</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语，故填</a:t>
            </a:r>
            <a:r>
              <a:rPr lang="en-US" altLang="zh-CN" dirty="0" smtClean="0">
                <a:solidFill>
                  <a:srgbClr val="FF0000"/>
                </a:solidFill>
                <a:latin typeface="Times New Roman" panose="02020603050405020304" pitchFamily="18" charset="0"/>
                <a:cs typeface="Times New Roman" panose="02020603050405020304" pitchFamily="18" charset="0"/>
              </a:rPr>
              <a:t>where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4" name="图片 4" descr="textimage85.jpeg"/>
          <p:cNvPicPr>
            <a:picLocks noChangeAspect="1"/>
          </p:cNvPicPr>
          <p:nvPr/>
        </p:nvPicPr>
        <p:blipFill>
          <a:blip r:embed="rId1"/>
          <a:stretch>
            <a:fillRect/>
          </a:stretch>
        </p:blipFill>
        <p:spPr>
          <a:xfrm>
            <a:off x="869460" y="1189078"/>
            <a:ext cx="609599" cy="409574"/>
          </a:xfrm>
          <a:prstGeom prst="rect">
            <a:avLst/>
          </a:prstGeom>
        </p:spPr>
      </p:pic>
      <p:pic>
        <p:nvPicPr>
          <p:cNvPr id="5" name="图片 5" descr="textimage86.jpeg"/>
          <p:cNvPicPr>
            <a:picLocks noChangeAspect="1"/>
          </p:cNvPicPr>
          <p:nvPr/>
        </p:nvPicPr>
        <p:blipFill>
          <a:blip r:embed="rId1"/>
          <a:stretch>
            <a:fillRect/>
          </a:stretch>
        </p:blipFill>
        <p:spPr>
          <a:xfrm>
            <a:off x="889616" y="3347563"/>
            <a:ext cx="609599" cy="409574"/>
          </a:xfrm>
          <a:prstGeom prst="rect">
            <a:avLst/>
          </a:prstGeom>
        </p:spPr>
      </p:pic>
      <p:sp>
        <p:nvSpPr>
          <p:cNvPr id="9" name="矩形 8"/>
          <p:cNvSpPr/>
          <p:nvPr/>
        </p:nvSpPr>
        <p:spPr>
          <a:xfrm>
            <a:off x="5356867" y="1204423"/>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which</a:t>
            </a:r>
            <a:endParaRPr lang="zh-CN" altLang="en-US" dirty="0"/>
          </a:p>
        </p:txBody>
      </p:sp>
      <p:sp>
        <p:nvSpPr>
          <p:cNvPr id="10" name="矩形 9"/>
          <p:cNvSpPr/>
          <p:nvPr/>
        </p:nvSpPr>
        <p:spPr>
          <a:xfrm>
            <a:off x="6785627" y="3276125"/>
            <a:ext cx="7489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fade">
                                      <p:cBhvr>
                                        <p:cTn id="28"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0947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Ⅱ.重点短语</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指的是;描述;提到;查阅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因</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而出名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一直以来;自始至终</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浮沉;兴衰;荣辱</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最初;在开始时</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追溯到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中起作用/扮演角色</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至少</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观点;看法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过去常常做某事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习惯于</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p:txBody>
      </p:sp>
      <p:sp>
        <p:nvSpPr>
          <p:cNvPr id="3" name="矩形 2"/>
          <p:cNvSpPr/>
          <p:nvPr/>
        </p:nvSpPr>
        <p:spPr>
          <a:xfrm>
            <a:off x="1428728" y="1489858"/>
            <a:ext cx="8579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refer to</a:t>
            </a:r>
            <a:endParaRPr lang="zh-CN" altLang="en-US" dirty="0"/>
          </a:p>
        </p:txBody>
      </p:sp>
      <p:sp>
        <p:nvSpPr>
          <p:cNvPr id="4" name="矩形 3"/>
          <p:cNvSpPr/>
          <p:nvPr/>
        </p:nvSpPr>
        <p:spPr>
          <a:xfrm>
            <a:off x="1142976" y="1918486"/>
            <a:ext cx="141577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be known for</a:t>
            </a:r>
            <a:endParaRPr lang="zh-CN" altLang="en-US" dirty="0"/>
          </a:p>
        </p:txBody>
      </p:sp>
      <p:sp>
        <p:nvSpPr>
          <p:cNvPr id="5" name="矩形 4"/>
          <p:cNvSpPr/>
          <p:nvPr/>
        </p:nvSpPr>
        <p:spPr>
          <a:xfrm>
            <a:off x="928662" y="2347114"/>
            <a:ext cx="197361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all the way through</a:t>
            </a:r>
            <a:endParaRPr lang="zh-CN" altLang="en-US" dirty="0"/>
          </a:p>
        </p:txBody>
      </p:sp>
      <p:sp>
        <p:nvSpPr>
          <p:cNvPr id="6" name="矩形 5"/>
          <p:cNvSpPr/>
          <p:nvPr/>
        </p:nvSpPr>
        <p:spPr>
          <a:xfrm>
            <a:off x="1142976" y="2775742"/>
            <a:ext cx="155683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ups and downs</a:t>
            </a:r>
            <a:endParaRPr lang="zh-CN" altLang="en-US" dirty="0"/>
          </a:p>
        </p:txBody>
      </p:sp>
      <p:sp>
        <p:nvSpPr>
          <p:cNvPr id="7" name="矩形 6"/>
          <p:cNvSpPr/>
          <p:nvPr/>
        </p:nvSpPr>
        <p:spPr>
          <a:xfrm>
            <a:off x="1142976" y="3204370"/>
            <a:ext cx="167225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at the beginning</a:t>
            </a:r>
            <a:endParaRPr lang="zh-CN" altLang="en-US" dirty="0"/>
          </a:p>
        </p:txBody>
      </p:sp>
      <p:sp>
        <p:nvSpPr>
          <p:cNvPr id="8" name="矩形 7"/>
          <p:cNvSpPr/>
          <p:nvPr/>
        </p:nvSpPr>
        <p:spPr>
          <a:xfrm>
            <a:off x="928662" y="3632998"/>
            <a:ext cx="193514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date back </a:t>
            </a:r>
            <a:r>
              <a:rPr lang="zh-CN" altLang="en-US" dirty="0" smtClean="0">
                <a:solidFill>
                  <a:srgbClr val="FF0000"/>
                </a:solidFill>
                <a:latin typeface="Times New Roman" panose="02020603050405020304" pitchFamily="18" charset="0"/>
                <a:cs typeface="Times New Roman" panose="02020603050405020304" pitchFamily="18" charset="0"/>
              </a:rPr>
              <a:t>（</a:t>
            </a:r>
            <a:r>
              <a:rPr lang="en-US" altLang="zh-CN" dirty="0" smtClean="0">
                <a:solidFill>
                  <a:srgbClr val="FF0000"/>
                </a:solidFill>
                <a:latin typeface="Times New Roman" panose="02020603050405020304" pitchFamily="18" charset="0"/>
                <a:cs typeface="Times New Roman" panose="02020603050405020304" pitchFamily="18" charset="0"/>
              </a:rPr>
              <a:t>to...</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9" name="矩形 8"/>
          <p:cNvSpPr/>
          <p:nvPr/>
        </p:nvSpPr>
        <p:spPr>
          <a:xfrm>
            <a:off x="1142976" y="4061626"/>
            <a:ext cx="156966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play a role in...</a:t>
            </a:r>
            <a:endParaRPr lang="zh-CN" altLang="en-US" dirty="0"/>
          </a:p>
        </p:txBody>
      </p:sp>
      <p:sp>
        <p:nvSpPr>
          <p:cNvPr id="10" name="矩形 9"/>
          <p:cNvSpPr/>
          <p:nvPr/>
        </p:nvSpPr>
        <p:spPr>
          <a:xfrm>
            <a:off x="1500166" y="4490254"/>
            <a:ext cx="8322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at least</a:t>
            </a:r>
            <a:endParaRPr lang="zh-CN" altLang="en-US" dirty="0"/>
          </a:p>
        </p:txBody>
      </p:sp>
      <p:sp>
        <p:nvSpPr>
          <p:cNvPr id="11" name="矩形 10"/>
          <p:cNvSpPr/>
          <p:nvPr/>
        </p:nvSpPr>
        <p:spPr>
          <a:xfrm>
            <a:off x="1285852" y="4918882"/>
            <a:ext cx="141577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point of view</a:t>
            </a:r>
            <a:endParaRPr lang="zh-CN" altLang="en-US" dirty="0"/>
          </a:p>
        </p:txBody>
      </p:sp>
      <p:sp>
        <p:nvSpPr>
          <p:cNvPr id="12" name="矩形 11"/>
          <p:cNvSpPr/>
          <p:nvPr/>
        </p:nvSpPr>
        <p:spPr>
          <a:xfrm>
            <a:off x="1285852" y="5347510"/>
            <a:ext cx="1503680" cy="368300"/>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used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13" name="矩形 12"/>
          <p:cNvSpPr/>
          <p:nvPr/>
        </p:nvSpPr>
        <p:spPr>
          <a:xfrm>
            <a:off x="1285852" y="5776138"/>
            <a:ext cx="146706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be/get used to</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368245"/>
            <a:ext cx="8316000" cy="473469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相比</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消除隔阂/差距</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相关;涉及;谈到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决定(做);承担;雇用;呈现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16.lead to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17.be connected with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18.in modern times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19.reach the goal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20.be close to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21.be senior to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22.aside from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sp>
        <p:nvSpPr>
          <p:cNvPr id="3" name="矩形 2"/>
          <p:cNvSpPr/>
          <p:nvPr/>
        </p:nvSpPr>
        <p:spPr>
          <a:xfrm>
            <a:off x="1142976" y="1420005"/>
            <a:ext cx="173637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compare...with...</a:t>
            </a:r>
            <a:endParaRPr lang="zh-CN" altLang="en-US" dirty="0"/>
          </a:p>
        </p:txBody>
      </p:sp>
      <p:sp>
        <p:nvSpPr>
          <p:cNvPr id="4" name="矩形 3"/>
          <p:cNvSpPr/>
          <p:nvPr/>
        </p:nvSpPr>
        <p:spPr>
          <a:xfrm>
            <a:off x="1285852" y="1848633"/>
            <a:ext cx="150554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bridge the gap</a:t>
            </a:r>
            <a:endParaRPr lang="zh-CN" altLang="en-US" dirty="0"/>
          </a:p>
        </p:txBody>
      </p:sp>
      <p:sp>
        <p:nvSpPr>
          <p:cNvPr id="5" name="矩形 4"/>
          <p:cNvSpPr/>
          <p:nvPr/>
        </p:nvSpPr>
        <p:spPr>
          <a:xfrm>
            <a:off x="1571604" y="2277261"/>
            <a:ext cx="9348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relate to</a:t>
            </a:r>
            <a:endParaRPr lang="zh-CN" altLang="en-US" dirty="0"/>
          </a:p>
        </p:txBody>
      </p:sp>
      <p:sp>
        <p:nvSpPr>
          <p:cNvPr id="6" name="矩形 5"/>
          <p:cNvSpPr/>
          <p:nvPr/>
        </p:nvSpPr>
        <p:spPr>
          <a:xfrm>
            <a:off x="1571604" y="2705889"/>
            <a:ext cx="8579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take on</a:t>
            </a:r>
            <a:endParaRPr lang="zh-CN" altLang="en-US" dirty="0"/>
          </a:p>
        </p:txBody>
      </p:sp>
      <p:sp>
        <p:nvSpPr>
          <p:cNvPr id="7" name="矩形 6"/>
          <p:cNvSpPr/>
          <p:nvPr/>
        </p:nvSpPr>
        <p:spPr>
          <a:xfrm>
            <a:off x="2357422" y="3134517"/>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导致</a:t>
            </a:r>
            <a:endParaRPr lang="zh-CN" altLang="en-US" dirty="0"/>
          </a:p>
        </p:txBody>
      </p:sp>
      <p:sp>
        <p:nvSpPr>
          <p:cNvPr id="8" name="矩形 7"/>
          <p:cNvSpPr/>
          <p:nvPr/>
        </p:nvSpPr>
        <p:spPr>
          <a:xfrm>
            <a:off x="3000364" y="3563145"/>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有联系</a:t>
            </a:r>
            <a:endParaRPr lang="zh-CN" altLang="en-US" dirty="0"/>
          </a:p>
        </p:txBody>
      </p:sp>
      <p:sp>
        <p:nvSpPr>
          <p:cNvPr id="9" name="矩形 8"/>
          <p:cNvSpPr/>
          <p:nvPr/>
        </p:nvSpPr>
        <p:spPr>
          <a:xfrm>
            <a:off x="3143240" y="3991773"/>
            <a:ext cx="87716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在现代</a:t>
            </a:r>
            <a:endParaRPr lang="zh-CN" altLang="en-US" dirty="0"/>
          </a:p>
        </p:txBody>
      </p:sp>
      <p:sp>
        <p:nvSpPr>
          <p:cNvPr id="10" name="矩形 9"/>
          <p:cNvSpPr/>
          <p:nvPr/>
        </p:nvSpPr>
        <p:spPr>
          <a:xfrm>
            <a:off x="2857488" y="4420401"/>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实现目标</a:t>
            </a:r>
            <a:endParaRPr lang="zh-CN" altLang="en-US" dirty="0"/>
          </a:p>
        </p:txBody>
      </p:sp>
      <p:sp>
        <p:nvSpPr>
          <p:cNvPr id="11" name="矩形 10"/>
          <p:cNvSpPr/>
          <p:nvPr/>
        </p:nvSpPr>
        <p:spPr>
          <a:xfrm>
            <a:off x="2143108" y="4836887"/>
            <a:ext cx="295465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亲密的；快要；几乎</a:t>
            </a:r>
            <a:endParaRPr lang="zh-CN" altLang="en-US" dirty="0"/>
          </a:p>
        </p:txBody>
      </p:sp>
      <p:sp>
        <p:nvSpPr>
          <p:cNvPr id="12" name="矩形 11"/>
          <p:cNvSpPr/>
          <p:nvPr/>
        </p:nvSpPr>
        <p:spPr>
          <a:xfrm>
            <a:off x="2214546" y="5277657"/>
            <a:ext cx="186461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比</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年长</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高级</a:t>
            </a:r>
            <a:endParaRPr lang="zh-CN" altLang="en-US" dirty="0"/>
          </a:p>
        </p:txBody>
      </p:sp>
      <p:sp>
        <p:nvSpPr>
          <p:cNvPr id="13" name="矩形 12"/>
          <p:cNvSpPr/>
          <p:nvPr/>
        </p:nvSpPr>
        <p:spPr>
          <a:xfrm>
            <a:off x="2071670" y="5706285"/>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除</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之外（还）</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152980"/>
            <a:ext cx="8316000" cy="474535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Ⅲ.经典结构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1.到商朝(约公元前1600年—1046年)时,这些符号已经演变成一套成熟的书写体</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系。</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By the Shang Dynasty(around 1600—1046 BCE),these symbols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well-developed writing system.</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2.那种书写体系对中国人民和文化的统一具有重要意义。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That writing system was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in uniting the Chinese people and culture.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3.即使在今天,不论住在哪里,也不论说何种方言,中国人仍然都能够通过书写(汉</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字)进行交流。</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Even today,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Chinese people live or what dialect they speak, they can all still communicate in writing.</a:t>
            </a:r>
            <a:endParaRPr lang="zh-CN" altLang="en-US" dirty="0"/>
          </a:p>
        </p:txBody>
      </p:sp>
      <p:sp>
        <p:nvSpPr>
          <p:cNvPr id="3" name="矩形 2"/>
          <p:cNvSpPr/>
          <p:nvPr/>
        </p:nvSpPr>
        <p:spPr>
          <a:xfrm>
            <a:off x="6849322" y="2490624"/>
            <a:ext cx="129394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had become</a:t>
            </a:r>
            <a:endParaRPr lang="zh-CN" altLang="en-US" dirty="0"/>
          </a:p>
        </p:txBody>
      </p:sp>
      <p:sp>
        <p:nvSpPr>
          <p:cNvPr id="4" name="矩形 3"/>
          <p:cNvSpPr/>
          <p:nvPr/>
        </p:nvSpPr>
        <p:spPr>
          <a:xfrm>
            <a:off x="2864265" y="3776508"/>
            <a:ext cx="199285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of great importance</a:t>
            </a:r>
            <a:endParaRPr lang="zh-CN" altLang="en-US" dirty="0"/>
          </a:p>
        </p:txBody>
      </p:sp>
      <p:sp>
        <p:nvSpPr>
          <p:cNvPr id="5" name="矩形 4"/>
          <p:cNvSpPr/>
          <p:nvPr/>
        </p:nvSpPr>
        <p:spPr>
          <a:xfrm>
            <a:off x="1785284" y="5062392"/>
            <a:ext cx="168507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no matter where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2022版高中同步疑难破PPT模板</Template>
  <TotalTime>0</TotalTime>
  <Words>25813</Words>
  <Application>WPS 演示</Application>
  <PresentationFormat>自定义</PresentationFormat>
  <Paragraphs>1021</Paragraphs>
  <Slides>63</Slides>
  <Notes>63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63</vt:i4>
      </vt:variant>
    </vt:vector>
  </HeadingPairs>
  <TitlesOfParts>
    <vt:vector size="74" baseType="lpstr">
      <vt:lpstr>Arial</vt:lpstr>
      <vt:lpstr>宋体</vt:lpstr>
      <vt:lpstr>Wingdings</vt:lpstr>
      <vt:lpstr>Times New Roman</vt:lpstr>
      <vt:lpstr>黑体</vt:lpstr>
      <vt:lpstr>Times New Roman</vt:lpstr>
      <vt:lpstr>Calibri</vt:lpstr>
      <vt:lpstr>微软雅黑</vt:lpstr>
      <vt:lpstr>Arial Unicode MS</vt:lpstr>
      <vt:lpstr>Adobe 黑体 Std R</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quyixian</cp:lastModifiedBy>
  <cp:revision>228</cp:revision>
  <dcterms:created xsi:type="dcterms:W3CDTF">2021-05-23T06:06:25Z</dcterms:created>
  <dcterms:modified xsi:type="dcterms:W3CDTF">2021-05-23T08:20:16Z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