
<file path=[Content_Types].xml><?xml version="1.0" encoding="utf-8"?>
<Types xmlns="http://schemas.openxmlformats.org/package/2006/content-types">
  <Override PartName="/customXml/itemProps35.xml" ContentType="application/vnd.openxmlformats-officedocument.customXmlProperties+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customXml/itemProps13.xml" ContentType="application/vnd.openxmlformats-officedocument.customXmlProperties+xml"/>
  <Override PartName="/customXml/itemProps24.xml" ContentType="application/vnd.openxmlformats-officedocument.customXmlProperties+xml"/>
  <Override PartName="/customXml/itemProps60.xml" ContentType="application/vnd.openxmlformats-officedocument.customXmlProperties+xml"/>
  <Override PartName="/customXml/itemProps71.xml" ContentType="application/vnd.openxmlformats-officedocument.customXmlProperties+xml"/>
  <Override PartName="/ppt/slides/slide36.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74.xml" ContentType="application/vnd.openxmlformats-officedocument.presentationml.notesSlide+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63.xml" ContentType="application/vnd.openxmlformats-officedocument.presentationml.notesSlide+xml"/>
  <Override PartName="/ppt/tableStyles.xml" ContentType="application/vnd.openxmlformats-officedocument.presentationml.tableStyles+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30.xml" ContentType="application/vnd.openxmlformats-officedocument.presentationml.notesSlide+xml"/>
  <Override PartName="/customXml/itemProps29.xml" ContentType="application/vnd.openxmlformats-officedocument.customXmlProperties+xml"/>
  <Override PartName="/ppt/notesSlides/notesSlide7.xml" ContentType="application/vnd.openxmlformats-officedocument.presentationml.notesSlide+xml"/>
  <Override PartName="/customXml/itemProps18.xml" ContentType="application/vnd.openxmlformats-officedocument.customXmlProperties+xml"/>
  <Override PartName="/customXml/itemProps65.xml" ContentType="application/vnd.openxmlformats-officedocument.customXmlProperties+xml"/>
  <Override PartName="/customXml/itemProps2.xml" ContentType="application/vnd.openxmlformats-officedocument.customXmlProperties+xml"/>
  <Override PartName="/customXml/itemProps54.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Default Extension="png" ContentType="image/png"/>
  <Override PartName="/ppt/notesSlides/notesSlide68.xml" ContentType="application/vnd.openxmlformats-officedocument.presentationml.notesSlide+xml"/>
  <Override PartName="/customXml/itemProps14.xml" ContentType="application/vnd.openxmlformats-officedocument.customXmlProperties+xml"/>
  <Override PartName="/customXml/itemProps32.xml" ContentType="application/vnd.openxmlformats-officedocument.customXmlProperties+xml"/>
  <Override PartName="/customXml/itemProps43.xml" ContentType="application/vnd.openxmlformats-officedocument.customXmlProperties+xml"/>
  <Override PartName="/customXml/itemProps61.xml" ContentType="application/vnd.openxmlformats-officedocument.customXmlProperties+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customXml/itemProps21.xml" ContentType="application/vnd.openxmlformats-officedocument.customXmlProperties+xml"/>
  <Override PartName="/customXml/itemProps50.xml" ContentType="application/vnd.openxmlformats-officedocument.customXmlPropertie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notesSlides/notesSlide75.xml" ContentType="application/vnd.openxmlformats-officedocument.presentationml.notesSlide+xml"/>
  <Override PartName="/ppt/presentation.xml" ContentType="application/vnd.openxmlformats-officedocument.presentationml.presentation.main+xml"/>
  <Override PartName="/customXml/itemProps10.xml" ContentType="application/vnd.openxmlformats-officedocument.customXmlProperties+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ppt/notesSlides/notesSlide71.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customXml/itemProps59.xml" ContentType="application/vnd.openxmlformats-officedocument.customXmlProperties+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customXml/itemProps7.xml" ContentType="application/vnd.openxmlformats-officedocument.customXmlProperties+xml"/>
  <Override PartName="/customXml/itemProps48.xml" ContentType="application/vnd.openxmlformats-officedocument.customXmlProperties+xml"/>
  <Override PartName="/customXml/itemProps19.xml" ContentType="application/vnd.openxmlformats-officedocument.customXmlProperties+xml"/>
  <Override PartName="/customXml/itemProps37.xml" ContentType="application/vnd.openxmlformats-officedocument.customXmlProperties+xml"/>
  <Override PartName="/customXml/itemProps55.xml" ContentType="application/vnd.openxmlformats-officedocument.customXmlProperties+xml"/>
  <Override PartName="/customXml/itemProps66.xml" ContentType="application/vnd.openxmlformats-officedocument.customXmlProperties+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customXml/itemProps3.xml" ContentType="application/vnd.openxmlformats-officedocument.customXmlProperties+xml"/>
  <Override PartName="/customXml/itemProps15.xml" ContentType="application/vnd.openxmlformats-officedocument.customXmlProperties+xml"/>
  <Override PartName="/customXml/itemProps26.xml" ContentType="application/vnd.openxmlformats-officedocument.customXmlProperties+xml"/>
  <Override PartName="/customXml/itemProps44.xml" ContentType="application/vnd.openxmlformats-officedocument.customXmlProperties+xml"/>
  <Override PartName="/customXml/itemProps62.xml" ContentType="application/vnd.openxmlformats-officedocument.customXmlProperties+xml"/>
  <Override PartName="/customXml/itemProps73.xml" ContentType="application/vnd.openxmlformats-officedocument.customXml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notesSlides/notesSlide69.xml" ContentType="application/vnd.openxmlformats-officedocument.presentationml.notesSlide+xml"/>
  <Override PartName="/customXml/itemProps33.xml" ContentType="application/vnd.openxmlformats-officedocument.customXmlProperties+xml"/>
  <Override PartName="/customXml/itemProps51.xml" ContentType="application/vnd.openxmlformats-officedocument.customXmlPropertie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customXml/itemProps11.xml" ContentType="application/vnd.openxmlformats-officedocument.customXmlProperties+xml"/>
  <Override PartName="/customXml/itemProps22.xml" ContentType="application/vnd.openxmlformats-officedocument.customXmlProperties+xml"/>
  <Override PartName="/customXml/itemProps40.xml" ContentType="application/vnd.openxmlformats-officedocument.customXmlProperties+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72.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customXml/itemProps8.xml" ContentType="application/vnd.openxmlformats-officedocument.customXmlProperties+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customXml/itemProps38.xml" ContentType="application/vnd.openxmlformats-officedocument.customXmlProperties+xml"/>
  <Override PartName="/customXml/itemProps49.xml" ContentType="application/vnd.openxmlformats-officedocument.customXmlProperties+xml"/>
  <Override PartName="/customXml/itemProps67.xml" ContentType="application/vnd.openxmlformats-officedocument.customXmlProperties+xml"/>
  <Override PartName="/ppt/notesSlides/notesSlide10.xml" ContentType="application/vnd.openxmlformats-officedocument.presentationml.notesSlide+xml"/>
  <Override PartName="/customXml/itemProps4.xml" ContentType="application/vnd.openxmlformats-officedocument.customXmlProperties+xml"/>
  <Override PartName="/customXml/itemProps27.xml" ContentType="application/vnd.openxmlformats-officedocument.customXmlProperties+xml"/>
  <Override PartName="/customXml/itemProps56.xml" ContentType="application/vnd.openxmlformats-officedocument.customXmlProperties+xml"/>
  <Override PartName="/customXml/itemProps74.xml" ContentType="application/vnd.openxmlformats-officedocument.customXmlProperties+xml"/>
  <Override PartName="/ppt/slides/slide7.xml" ContentType="application/vnd.openxmlformats-officedocument.presentationml.slide+xml"/>
  <Override PartName="/ppt/slides/slide68.xml" ContentType="application/vnd.openxmlformats-officedocument.presentationml.slide+xml"/>
  <Override PartName="/ppt/notesSlides/notesSlide5.xml" ContentType="application/vnd.openxmlformats-officedocument.presentationml.notesSlide+xml"/>
  <Override PartName="/customXml/itemProps16.xml" ContentType="application/vnd.openxmlformats-officedocument.customXmlProperties+xml"/>
  <Override PartName="/customXml/itemProps34.xml" ContentType="application/vnd.openxmlformats-officedocument.customXmlProperties+xml"/>
  <Override PartName="/customXml/itemProps45.xml" ContentType="application/vnd.openxmlformats-officedocument.customXmlProperties+xml"/>
  <Override PartName="/customXml/itemProps63.xml" ContentType="application/vnd.openxmlformats-officedocument.customXmlProperties+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customXml/itemProps23.xml" ContentType="application/vnd.openxmlformats-officedocument.customXmlProperties+xml"/>
  <Override PartName="/customXml/itemProps41.xml" ContentType="application/vnd.openxmlformats-officedocument.customXmlProperties+xml"/>
  <Override PartName="/customXml/itemProps52.xml" ContentType="application/vnd.openxmlformats-officedocument.customXmlProperties+xml"/>
  <Override PartName="/customXml/itemProps70.xml" ContentType="application/vnd.openxmlformats-officedocument.customXmlProperties+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customXml/itemProps12.xml" ContentType="application/vnd.openxmlformats-officedocument.customXmlProperties+xml"/>
  <Override PartName="/customXml/itemProps30.xml" ContentType="application/vnd.openxmlformats-officedocument.customXmlProperties+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Default Extension="jpeg" ContentType="image/jpeg"/>
  <Override PartName="/ppt/notesSlides/notesSlide37.xml" ContentType="application/vnd.openxmlformats-officedocument.presentationml.notesSlide+xml"/>
  <Override PartName="/ppt/notesSlides/notesSlide55.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customXml/itemProps9.xml" ContentType="application/vnd.openxmlformats-officedocument.customXmlProperties+xml"/>
  <Override PartName="/ppt/notesSlides/notesSlide11.xml" ContentType="application/vnd.openxmlformats-officedocument.presentationml.notesSlide+xml"/>
  <Override PartName="/ppt/notesSlides/notesSlide40.xml" ContentType="application/vnd.openxmlformats-officedocument.presentationml.notesSlide+xml"/>
  <Override PartName="/customXml/itemProps39.xml" ContentType="application/vnd.openxmlformats-officedocument.customXmlProperties+xml"/>
  <Override PartName="/customXml/itemProps57.xml" ContentType="application/vnd.openxmlformats-officedocument.customXmlProperties+xml"/>
  <Override PartName="/customXml/itemProps68.xml" ContentType="application/vnd.openxmlformats-officedocument.customXmlProperties+xml"/>
  <Override PartName="/ppt/notesSlides/notesSlide6.xml" ContentType="application/vnd.openxmlformats-officedocument.presentationml.notesSlide+xml"/>
  <Override PartName="/customXml/itemProps5.xml" ContentType="application/vnd.openxmlformats-officedocument.customXmlProperties+xml"/>
  <Override PartName="/customXml/itemProps17.xml" ContentType="application/vnd.openxmlformats-officedocument.customXmlProperties+xml"/>
  <Override PartName="/customXml/itemProps28.xml" ContentType="application/vnd.openxmlformats-officedocument.customXmlProperties+xml"/>
  <Override PartName="/customXml/itemProps46.xml" ContentType="application/vnd.openxmlformats-officedocument.customXmlProperties+xml"/>
  <Override PartName="/customXml/itemProps64.xml" ContentType="application/vnd.openxmlformats-officedocument.customXmlProperties+xml"/>
  <Override PartName="/customXml/itemProps75.xml" ContentType="application/vnd.openxmlformats-officedocument.customXmlProperties+xml"/>
  <Override PartName="/ppt/slides/slide8.xml" ContentType="application/vnd.openxmlformats-officedocument.presentationml.slide+xml"/>
  <Override PartName="/ppt/slides/slide69.xml" ContentType="application/vnd.openxmlformats-officedocument.presentationml.slide+xml"/>
  <Override PartName="/customXml/itemProps53.xml" ContentType="application/vnd.openxmlformats-officedocument.customXmlProperties+xml"/>
  <Override PartName="/ppt/slides/slide29.xml" ContentType="application/vnd.openxmlformats-officedocument.presentationml.slide+xml"/>
  <Override PartName="/customXml/itemProps1.xml" ContentType="application/vnd.openxmlformats-officedocument.customXmlProperties+xml"/>
  <Override PartName="/customXml/itemProps42.xml" ContentType="application/vnd.openxmlformats-officedocument.customXmlProperties+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notesSlides/notesSlide67.xml" ContentType="application/vnd.openxmlformats-officedocument.presentationml.notesSlide+xml"/>
  <Override PartName="/customXml/itemProps31.xml" ContentType="application/vnd.openxmlformats-officedocument.customXmlProperties+xml"/>
  <Override PartName="/ppt/slides/slide43.xml" ContentType="application/vnd.openxmlformats-officedocument.presentationml.slide+xml"/>
  <Override PartName="/ppt/theme/theme1.xml" ContentType="application/vnd.openxmlformats-officedocument.theme+xml"/>
  <Override PartName="/ppt/notesSlides/notesSlide45.xml" ContentType="application/vnd.openxmlformats-officedocument.presentationml.notesSlide+xml"/>
  <Override PartName="/ppt/notesSlides/notesSlide56.xml" ContentType="application/vnd.openxmlformats-officedocument.presentationml.notesSlide+xml"/>
  <Override PartName="/customXml/itemProps20.xml" ContentType="application/vnd.openxmlformats-officedocument.customXmlProperties+xml"/>
  <Override PartName="/ppt/slides/slide32.xml" ContentType="application/vnd.openxmlformats-officedocument.presentationml.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notesSlides/notesSlide23.xml" ContentType="application/vnd.openxmlformats-officedocument.presentationml.notesSlide+xml"/>
  <Override PartName="/ppt/notesSlides/notesSlide70.xml" ContentType="application/vnd.openxmlformats-officedocument.presentationml.notesSlide+xml"/>
  <Override PartName="/customXml/itemProps69.xml" ContentType="application/vnd.openxmlformats-officedocument.customXmlProperties+xml"/>
  <Override PartName="/ppt/notesSlides/notesSlide12.xml" ContentType="application/vnd.openxmlformats-officedocument.presentationml.notesSlide+xml"/>
  <Override PartName="/customXml/itemProps6.xml" ContentType="application/vnd.openxmlformats-officedocument.customXmlProperties+xml"/>
  <Override PartName="/customXml/itemProps58.xml" ContentType="application/vnd.openxmlformats-officedocument.customXmlProperties+xml"/>
  <Override PartName="/customXml/itemProps36.xml" ContentType="application/vnd.openxmlformats-officedocument.customXmlProperties+xml"/>
  <Override PartName="/customXml/itemProps47.xml" ContentType="application/vnd.openxmlformats-officedocument.customXmlProperties+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customXml/itemProps25.xml" ContentType="application/vnd.openxmlformats-officedocument.customXmlProperties+xml"/>
  <Override PartName="/customXml/itemProps72.xml" ContentType="application/vnd.openxmlformats-officedocument.customXmlProperties+xml"/>
  <Override PartName="/ppt/slides/slide48.xml" ContentType="application/vnd.openxmlformats-officedocument.presentationml.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76"/>
  </p:sldMasterIdLst>
  <p:notesMasterIdLst>
    <p:notesMasterId r:id="rId152"/>
  </p:notesMasterIdLst>
  <p:sldIdLst>
    <p:sldId id="334" r:id="rId77"/>
    <p:sldId id="258" r:id="rId78"/>
    <p:sldId id="259" r:id="rId79"/>
    <p:sldId id="260" r:id="rId80"/>
    <p:sldId id="261" r:id="rId81"/>
    <p:sldId id="262" r:id="rId82"/>
    <p:sldId id="263" r:id="rId83"/>
    <p:sldId id="264" r:id="rId84"/>
    <p:sldId id="266" r:id="rId85"/>
    <p:sldId id="267" r:id="rId86"/>
    <p:sldId id="268" r:id="rId87"/>
    <p:sldId id="269" r:id="rId88"/>
    <p:sldId id="271" r:id="rId89"/>
    <p:sldId id="272" r:id="rId90"/>
    <p:sldId id="273" r:id="rId91"/>
    <p:sldId id="275" r:id="rId92"/>
    <p:sldId id="335" r:id="rId93"/>
    <p:sldId id="276" r:id="rId94"/>
    <p:sldId id="277" r:id="rId95"/>
    <p:sldId id="278" r:id="rId96"/>
    <p:sldId id="279" r:id="rId97"/>
    <p:sldId id="280" r:id="rId98"/>
    <p:sldId id="281" r:id="rId99"/>
    <p:sldId id="282" r:id="rId100"/>
    <p:sldId id="283" r:id="rId101"/>
    <p:sldId id="284" r:id="rId102"/>
    <p:sldId id="285" r:id="rId103"/>
    <p:sldId id="286" r:id="rId104"/>
    <p:sldId id="287" r:id="rId105"/>
    <p:sldId id="288" r:id="rId106"/>
    <p:sldId id="289" r:id="rId107"/>
    <p:sldId id="290" r:id="rId108"/>
    <p:sldId id="291" r:id="rId109"/>
    <p:sldId id="292" r:id="rId110"/>
    <p:sldId id="293" r:id="rId111"/>
    <p:sldId id="294" r:id="rId112"/>
    <p:sldId id="295" r:id="rId113"/>
    <p:sldId id="296" r:id="rId114"/>
    <p:sldId id="297" r:id="rId115"/>
    <p:sldId id="298" r:id="rId116"/>
    <p:sldId id="299" r:id="rId117"/>
    <p:sldId id="300" r:id="rId118"/>
    <p:sldId id="301" r:id="rId119"/>
    <p:sldId id="302" r:id="rId120"/>
    <p:sldId id="303" r:id="rId121"/>
    <p:sldId id="304" r:id="rId122"/>
    <p:sldId id="305" r:id="rId123"/>
    <p:sldId id="306" r:id="rId124"/>
    <p:sldId id="307" r:id="rId125"/>
    <p:sldId id="308" r:id="rId126"/>
    <p:sldId id="309" r:id="rId127"/>
    <p:sldId id="310" r:id="rId128"/>
    <p:sldId id="311" r:id="rId129"/>
    <p:sldId id="312" r:id="rId130"/>
    <p:sldId id="313" r:id="rId131"/>
    <p:sldId id="315" r:id="rId132"/>
    <p:sldId id="316" r:id="rId133"/>
    <p:sldId id="317" r:id="rId134"/>
    <p:sldId id="318" r:id="rId135"/>
    <p:sldId id="319" r:id="rId136"/>
    <p:sldId id="320" r:id="rId137"/>
    <p:sldId id="321" r:id="rId138"/>
    <p:sldId id="322" r:id="rId139"/>
    <p:sldId id="323" r:id="rId140"/>
    <p:sldId id="324" r:id="rId141"/>
    <p:sldId id="325" r:id="rId142"/>
    <p:sldId id="326" r:id="rId143"/>
    <p:sldId id="327" r:id="rId144"/>
    <p:sldId id="328" r:id="rId145"/>
    <p:sldId id="329" r:id="rId146"/>
    <p:sldId id="330" r:id="rId147"/>
    <p:sldId id="336" r:id="rId148"/>
    <p:sldId id="331" r:id="rId149"/>
    <p:sldId id="332" r:id="rId150"/>
    <p:sldId id="333" r:id="rId151"/>
  </p:sldIdLst>
  <p:sldSz cx="9144000" cy="6840538"/>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830" autoAdjust="0"/>
  </p:normalViewPr>
  <p:slideViewPr>
    <p:cSldViewPr>
      <p:cViewPr varScale="1">
        <p:scale>
          <a:sx n="108" d="100"/>
          <a:sy n="108" d="100"/>
        </p:scale>
        <p:origin x="-17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customXml" Target="../customXml/item26.xml"/><Relationship Id="rId117" Type="http://schemas.openxmlformats.org/officeDocument/2006/relationships/slide" Target="slides/slide41.xml"/><Relationship Id="rId21" Type="http://schemas.openxmlformats.org/officeDocument/2006/relationships/customXml" Target="../customXml/item21.xml"/><Relationship Id="rId42" Type="http://schemas.openxmlformats.org/officeDocument/2006/relationships/customXml" Target="../customXml/item42.xml"/><Relationship Id="rId47" Type="http://schemas.openxmlformats.org/officeDocument/2006/relationships/customXml" Target="../customXml/item47.xml"/><Relationship Id="rId63" Type="http://schemas.openxmlformats.org/officeDocument/2006/relationships/customXml" Target="../customXml/item63.xml"/><Relationship Id="rId68" Type="http://schemas.openxmlformats.org/officeDocument/2006/relationships/customXml" Target="../customXml/item68.xml"/><Relationship Id="rId84" Type="http://schemas.openxmlformats.org/officeDocument/2006/relationships/slide" Target="slides/slide8.xml"/><Relationship Id="rId89" Type="http://schemas.openxmlformats.org/officeDocument/2006/relationships/slide" Target="slides/slide13.xml"/><Relationship Id="rId112" Type="http://schemas.openxmlformats.org/officeDocument/2006/relationships/slide" Target="slides/slide36.xml"/><Relationship Id="rId133" Type="http://schemas.openxmlformats.org/officeDocument/2006/relationships/slide" Target="slides/slide57.xml"/><Relationship Id="rId138" Type="http://schemas.openxmlformats.org/officeDocument/2006/relationships/slide" Target="slides/slide62.xml"/><Relationship Id="rId154" Type="http://schemas.openxmlformats.org/officeDocument/2006/relationships/viewProps" Target="viewProps.xml"/><Relationship Id="rId16" Type="http://schemas.openxmlformats.org/officeDocument/2006/relationships/customXml" Target="../customXml/item16.xml"/><Relationship Id="rId107" Type="http://schemas.openxmlformats.org/officeDocument/2006/relationships/slide" Target="slides/slide31.xml"/><Relationship Id="rId11" Type="http://schemas.openxmlformats.org/officeDocument/2006/relationships/customXml" Target="../customXml/item11.xml"/><Relationship Id="rId32" Type="http://schemas.openxmlformats.org/officeDocument/2006/relationships/customXml" Target="../customXml/item32.xml"/><Relationship Id="rId37" Type="http://schemas.openxmlformats.org/officeDocument/2006/relationships/customXml" Target="../customXml/item37.xml"/><Relationship Id="rId53" Type="http://schemas.openxmlformats.org/officeDocument/2006/relationships/customXml" Target="../customXml/item53.xml"/><Relationship Id="rId58" Type="http://schemas.openxmlformats.org/officeDocument/2006/relationships/customXml" Target="../customXml/item58.xml"/><Relationship Id="rId74" Type="http://schemas.openxmlformats.org/officeDocument/2006/relationships/customXml" Target="../customXml/item74.xml"/><Relationship Id="rId79" Type="http://schemas.openxmlformats.org/officeDocument/2006/relationships/slide" Target="slides/slide3.xml"/><Relationship Id="rId102" Type="http://schemas.openxmlformats.org/officeDocument/2006/relationships/slide" Target="slides/slide26.xml"/><Relationship Id="rId123" Type="http://schemas.openxmlformats.org/officeDocument/2006/relationships/slide" Target="slides/slide47.xml"/><Relationship Id="rId128" Type="http://schemas.openxmlformats.org/officeDocument/2006/relationships/slide" Target="slides/slide52.xml"/><Relationship Id="rId144" Type="http://schemas.openxmlformats.org/officeDocument/2006/relationships/slide" Target="slides/slide68.xml"/><Relationship Id="rId149" Type="http://schemas.openxmlformats.org/officeDocument/2006/relationships/slide" Target="slides/slide73.xml"/><Relationship Id="rId5" Type="http://schemas.openxmlformats.org/officeDocument/2006/relationships/customXml" Target="../customXml/item5.xml"/><Relationship Id="rId90" Type="http://schemas.openxmlformats.org/officeDocument/2006/relationships/slide" Target="slides/slide14.xml"/><Relationship Id="rId95" Type="http://schemas.openxmlformats.org/officeDocument/2006/relationships/slide" Target="slides/slide19.xml"/><Relationship Id="rId22" Type="http://schemas.openxmlformats.org/officeDocument/2006/relationships/customXml" Target="../customXml/item22.xml"/><Relationship Id="rId27" Type="http://schemas.openxmlformats.org/officeDocument/2006/relationships/customXml" Target="../customXml/item27.xml"/><Relationship Id="rId43" Type="http://schemas.openxmlformats.org/officeDocument/2006/relationships/customXml" Target="../customXml/item43.xml"/><Relationship Id="rId48" Type="http://schemas.openxmlformats.org/officeDocument/2006/relationships/customXml" Target="../customXml/item48.xml"/><Relationship Id="rId64" Type="http://schemas.openxmlformats.org/officeDocument/2006/relationships/customXml" Target="../customXml/item64.xml"/><Relationship Id="rId69" Type="http://schemas.openxmlformats.org/officeDocument/2006/relationships/customXml" Target="../customXml/item69.xml"/><Relationship Id="rId113" Type="http://schemas.openxmlformats.org/officeDocument/2006/relationships/slide" Target="slides/slide37.xml"/><Relationship Id="rId118" Type="http://schemas.openxmlformats.org/officeDocument/2006/relationships/slide" Target="slides/slide42.xml"/><Relationship Id="rId134" Type="http://schemas.openxmlformats.org/officeDocument/2006/relationships/slide" Target="slides/slide58.xml"/><Relationship Id="rId139" Type="http://schemas.openxmlformats.org/officeDocument/2006/relationships/slide" Target="slides/slide63.xml"/><Relationship Id="rId80" Type="http://schemas.openxmlformats.org/officeDocument/2006/relationships/slide" Target="slides/slide4.xml"/><Relationship Id="rId85" Type="http://schemas.openxmlformats.org/officeDocument/2006/relationships/slide" Target="slides/slide9.xml"/><Relationship Id="rId150" Type="http://schemas.openxmlformats.org/officeDocument/2006/relationships/slide" Target="slides/slide74.xml"/><Relationship Id="rId155" Type="http://schemas.openxmlformats.org/officeDocument/2006/relationships/theme" Target="theme/theme1.xml"/><Relationship Id="rId12" Type="http://schemas.openxmlformats.org/officeDocument/2006/relationships/customXml" Target="../customXml/item12.xml"/><Relationship Id="rId17" Type="http://schemas.openxmlformats.org/officeDocument/2006/relationships/customXml" Target="../customXml/item17.xml"/><Relationship Id="rId25" Type="http://schemas.openxmlformats.org/officeDocument/2006/relationships/customXml" Target="../customXml/item25.xml"/><Relationship Id="rId33" Type="http://schemas.openxmlformats.org/officeDocument/2006/relationships/customXml" Target="../customXml/item33.xml"/><Relationship Id="rId38" Type="http://schemas.openxmlformats.org/officeDocument/2006/relationships/customXml" Target="../customXml/item38.xml"/><Relationship Id="rId46" Type="http://schemas.openxmlformats.org/officeDocument/2006/relationships/customXml" Target="../customXml/item46.xml"/><Relationship Id="rId59" Type="http://schemas.openxmlformats.org/officeDocument/2006/relationships/customXml" Target="../customXml/item59.xml"/><Relationship Id="rId67" Type="http://schemas.openxmlformats.org/officeDocument/2006/relationships/customXml" Target="../customXml/item67.xml"/><Relationship Id="rId103" Type="http://schemas.openxmlformats.org/officeDocument/2006/relationships/slide" Target="slides/slide27.xml"/><Relationship Id="rId108" Type="http://schemas.openxmlformats.org/officeDocument/2006/relationships/slide" Target="slides/slide32.xml"/><Relationship Id="rId116" Type="http://schemas.openxmlformats.org/officeDocument/2006/relationships/slide" Target="slides/slide40.xml"/><Relationship Id="rId124" Type="http://schemas.openxmlformats.org/officeDocument/2006/relationships/slide" Target="slides/slide48.xml"/><Relationship Id="rId129" Type="http://schemas.openxmlformats.org/officeDocument/2006/relationships/slide" Target="slides/slide53.xml"/><Relationship Id="rId137" Type="http://schemas.openxmlformats.org/officeDocument/2006/relationships/slide" Target="slides/slide61.xml"/><Relationship Id="rId20" Type="http://schemas.openxmlformats.org/officeDocument/2006/relationships/customXml" Target="../customXml/item20.xml"/><Relationship Id="rId41" Type="http://schemas.openxmlformats.org/officeDocument/2006/relationships/customXml" Target="../customXml/item41.xml"/><Relationship Id="rId54" Type="http://schemas.openxmlformats.org/officeDocument/2006/relationships/customXml" Target="../customXml/item54.xml"/><Relationship Id="rId62" Type="http://schemas.openxmlformats.org/officeDocument/2006/relationships/customXml" Target="../customXml/item62.xml"/><Relationship Id="rId70" Type="http://schemas.openxmlformats.org/officeDocument/2006/relationships/customXml" Target="../customXml/item70.xml"/><Relationship Id="rId75" Type="http://schemas.openxmlformats.org/officeDocument/2006/relationships/customXml" Target="../customXml/item75.xml"/><Relationship Id="rId83" Type="http://schemas.openxmlformats.org/officeDocument/2006/relationships/slide" Target="slides/slide7.xml"/><Relationship Id="rId88" Type="http://schemas.openxmlformats.org/officeDocument/2006/relationships/slide" Target="slides/slide12.xml"/><Relationship Id="rId91" Type="http://schemas.openxmlformats.org/officeDocument/2006/relationships/slide" Target="slides/slide15.xml"/><Relationship Id="rId96" Type="http://schemas.openxmlformats.org/officeDocument/2006/relationships/slide" Target="slides/slide20.xml"/><Relationship Id="rId111" Type="http://schemas.openxmlformats.org/officeDocument/2006/relationships/slide" Target="slides/slide35.xml"/><Relationship Id="rId132" Type="http://schemas.openxmlformats.org/officeDocument/2006/relationships/slide" Target="slides/slide56.xml"/><Relationship Id="rId140" Type="http://schemas.openxmlformats.org/officeDocument/2006/relationships/slide" Target="slides/slide64.xml"/><Relationship Id="rId145" Type="http://schemas.openxmlformats.org/officeDocument/2006/relationships/slide" Target="slides/slide69.xml"/><Relationship Id="rId153"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customXml" Target="../customXml/item6.xml"/><Relationship Id="rId15" Type="http://schemas.openxmlformats.org/officeDocument/2006/relationships/customXml" Target="../customXml/item15.xml"/><Relationship Id="rId23" Type="http://schemas.openxmlformats.org/officeDocument/2006/relationships/customXml" Target="../customXml/item23.xml"/><Relationship Id="rId28" Type="http://schemas.openxmlformats.org/officeDocument/2006/relationships/customXml" Target="../customXml/item28.xml"/><Relationship Id="rId36" Type="http://schemas.openxmlformats.org/officeDocument/2006/relationships/customXml" Target="../customXml/item36.xml"/><Relationship Id="rId49" Type="http://schemas.openxmlformats.org/officeDocument/2006/relationships/customXml" Target="../customXml/item49.xml"/><Relationship Id="rId57" Type="http://schemas.openxmlformats.org/officeDocument/2006/relationships/customXml" Target="../customXml/item57.xml"/><Relationship Id="rId106" Type="http://schemas.openxmlformats.org/officeDocument/2006/relationships/slide" Target="slides/slide30.xml"/><Relationship Id="rId114" Type="http://schemas.openxmlformats.org/officeDocument/2006/relationships/slide" Target="slides/slide38.xml"/><Relationship Id="rId119" Type="http://schemas.openxmlformats.org/officeDocument/2006/relationships/slide" Target="slides/slide43.xml"/><Relationship Id="rId127" Type="http://schemas.openxmlformats.org/officeDocument/2006/relationships/slide" Target="slides/slide51.xml"/><Relationship Id="rId10" Type="http://schemas.openxmlformats.org/officeDocument/2006/relationships/customXml" Target="../customXml/item10.xml"/><Relationship Id="rId31" Type="http://schemas.openxmlformats.org/officeDocument/2006/relationships/customXml" Target="../customXml/item31.xml"/><Relationship Id="rId44" Type="http://schemas.openxmlformats.org/officeDocument/2006/relationships/customXml" Target="../customXml/item44.xml"/><Relationship Id="rId52" Type="http://schemas.openxmlformats.org/officeDocument/2006/relationships/customXml" Target="../customXml/item52.xml"/><Relationship Id="rId60" Type="http://schemas.openxmlformats.org/officeDocument/2006/relationships/customXml" Target="../customXml/item60.xml"/><Relationship Id="rId65" Type="http://schemas.openxmlformats.org/officeDocument/2006/relationships/customXml" Target="../customXml/item65.xml"/><Relationship Id="rId73" Type="http://schemas.openxmlformats.org/officeDocument/2006/relationships/customXml" Target="../customXml/item73.xml"/><Relationship Id="rId78" Type="http://schemas.openxmlformats.org/officeDocument/2006/relationships/slide" Target="slides/slide2.xml"/><Relationship Id="rId81" Type="http://schemas.openxmlformats.org/officeDocument/2006/relationships/slide" Target="slides/slide5.xml"/><Relationship Id="rId86" Type="http://schemas.openxmlformats.org/officeDocument/2006/relationships/slide" Target="slides/slide10.xml"/><Relationship Id="rId94" Type="http://schemas.openxmlformats.org/officeDocument/2006/relationships/slide" Target="slides/slide18.xml"/><Relationship Id="rId99" Type="http://schemas.openxmlformats.org/officeDocument/2006/relationships/slide" Target="slides/slide23.xml"/><Relationship Id="rId101" Type="http://schemas.openxmlformats.org/officeDocument/2006/relationships/slide" Target="slides/slide25.xml"/><Relationship Id="rId122" Type="http://schemas.openxmlformats.org/officeDocument/2006/relationships/slide" Target="slides/slide46.xml"/><Relationship Id="rId130" Type="http://schemas.openxmlformats.org/officeDocument/2006/relationships/slide" Target="slides/slide54.xml"/><Relationship Id="rId135" Type="http://schemas.openxmlformats.org/officeDocument/2006/relationships/slide" Target="slides/slide59.xml"/><Relationship Id="rId143" Type="http://schemas.openxmlformats.org/officeDocument/2006/relationships/slide" Target="slides/slide67.xml"/><Relationship Id="rId148" Type="http://schemas.openxmlformats.org/officeDocument/2006/relationships/slide" Target="slides/slide72.xml"/><Relationship Id="rId151" Type="http://schemas.openxmlformats.org/officeDocument/2006/relationships/slide" Target="slides/slide75.xml"/><Relationship Id="rId156"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customXml" Target="../customXml/item9.xml"/><Relationship Id="rId13" Type="http://schemas.openxmlformats.org/officeDocument/2006/relationships/customXml" Target="../customXml/item13.xml"/><Relationship Id="rId18" Type="http://schemas.openxmlformats.org/officeDocument/2006/relationships/customXml" Target="../customXml/item18.xml"/><Relationship Id="rId39" Type="http://schemas.openxmlformats.org/officeDocument/2006/relationships/customXml" Target="../customXml/item39.xml"/><Relationship Id="rId109" Type="http://schemas.openxmlformats.org/officeDocument/2006/relationships/slide" Target="slides/slide33.xml"/><Relationship Id="rId34" Type="http://schemas.openxmlformats.org/officeDocument/2006/relationships/customXml" Target="../customXml/item34.xml"/><Relationship Id="rId50" Type="http://schemas.openxmlformats.org/officeDocument/2006/relationships/customXml" Target="../customXml/item50.xml"/><Relationship Id="rId55" Type="http://schemas.openxmlformats.org/officeDocument/2006/relationships/customXml" Target="../customXml/item55.xml"/><Relationship Id="rId76" Type="http://schemas.openxmlformats.org/officeDocument/2006/relationships/slideMaster" Target="slideMasters/slideMaster1.xml"/><Relationship Id="rId97" Type="http://schemas.openxmlformats.org/officeDocument/2006/relationships/slide" Target="slides/slide21.xml"/><Relationship Id="rId104" Type="http://schemas.openxmlformats.org/officeDocument/2006/relationships/slide" Target="slides/slide28.xml"/><Relationship Id="rId120" Type="http://schemas.openxmlformats.org/officeDocument/2006/relationships/slide" Target="slides/slide44.xml"/><Relationship Id="rId125" Type="http://schemas.openxmlformats.org/officeDocument/2006/relationships/slide" Target="slides/slide49.xml"/><Relationship Id="rId141" Type="http://schemas.openxmlformats.org/officeDocument/2006/relationships/slide" Target="slides/slide65.xml"/><Relationship Id="rId146" Type="http://schemas.openxmlformats.org/officeDocument/2006/relationships/slide" Target="slides/slide70.xml"/><Relationship Id="rId7" Type="http://schemas.openxmlformats.org/officeDocument/2006/relationships/customXml" Target="../customXml/item7.xml"/><Relationship Id="rId71" Type="http://schemas.openxmlformats.org/officeDocument/2006/relationships/customXml" Target="../customXml/item71.xml"/><Relationship Id="rId92" Type="http://schemas.openxmlformats.org/officeDocument/2006/relationships/slide" Target="slides/slide16.xml"/><Relationship Id="rId2" Type="http://schemas.openxmlformats.org/officeDocument/2006/relationships/customXml" Target="../customXml/item2.xml"/><Relationship Id="rId29" Type="http://schemas.openxmlformats.org/officeDocument/2006/relationships/customXml" Target="../customXml/item29.xml"/><Relationship Id="rId24" Type="http://schemas.openxmlformats.org/officeDocument/2006/relationships/customXml" Target="../customXml/item24.xml"/><Relationship Id="rId40" Type="http://schemas.openxmlformats.org/officeDocument/2006/relationships/customXml" Target="../customXml/item40.xml"/><Relationship Id="rId45" Type="http://schemas.openxmlformats.org/officeDocument/2006/relationships/customXml" Target="../customXml/item45.xml"/><Relationship Id="rId66" Type="http://schemas.openxmlformats.org/officeDocument/2006/relationships/customXml" Target="../customXml/item66.xml"/><Relationship Id="rId87" Type="http://schemas.openxmlformats.org/officeDocument/2006/relationships/slide" Target="slides/slide11.xml"/><Relationship Id="rId110" Type="http://schemas.openxmlformats.org/officeDocument/2006/relationships/slide" Target="slides/slide34.xml"/><Relationship Id="rId115" Type="http://schemas.openxmlformats.org/officeDocument/2006/relationships/slide" Target="slides/slide39.xml"/><Relationship Id="rId131" Type="http://schemas.openxmlformats.org/officeDocument/2006/relationships/slide" Target="slides/slide55.xml"/><Relationship Id="rId136" Type="http://schemas.openxmlformats.org/officeDocument/2006/relationships/slide" Target="slides/slide60.xml"/><Relationship Id="rId61" Type="http://schemas.openxmlformats.org/officeDocument/2006/relationships/customXml" Target="../customXml/item61.xml"/><Relationship Id="rId82" Type="http://schemas.openxmlformats.org/officeDocument/2006/relationships/slide" Target="slides/slide6.xml"/><Relationship Id="rId152" Type="http://schemas.openxmlformats.org/officeDocument/2006/relationships/notesMaster" Target="notesMasters/notesMaster1.xml"/><Relationship Id="rId19" Type="http://schemas.openxmlformats.org/officeDocument/2006/relationships/customXml" Target="../customXml/item19.xml"/><Relationship Id="rId14" Type="http://schemas.openxmlformats.org/officeDocument/2006/relationships/customXml" Target="../customXml/item14.xml"/><Relationship Id="rId30" Type="http://schemas.openxmlformats.org/officeDocument/2006/relationships/customXml" Target="../customXml/item30.xml"/><Relationship Id="rId35" Type="http://schemas.openxmlformats.org/officeDocument/2006/relationships/customXml" Target="../customXml/item35.xml"/><Relationship Id="rId56" Type="http://schemas.openxmlformats.org/officeDocument/2006/relationships/customXml" Target="../customXml/item56.xml"/><Relationship Id="rId77" Type="http://schemas.openxmlformats.org/officeDocument/2006/relationships/slide" Target="slides/slide1.xml"/><Relationship Id="rId100" Type="http://schemas.openxmlformats.org/officeDocument/2006/relationships/slide" Target="slides/slide24.xml"/><Relationship Id="rId105" Type="http://schemas.openxmlformats.org/officeDocument/2006/relationships/slide" Target="slides/slide29.xml"/><Relationship Id="rId126" Type="http://schemas.openxmlformats.org/officeDocument/2006/relationships/slide" Target="slides/slide50.xml"/><Relationship Id="rId147" Type="http://schemas.openxmlformats.org/officeDocument/2006/relationships/slide" Target="slides/slide71.xml"/><Relationship Id="rId8" Type="http://schemas.openxmlformats.org/officeDocument/2006/relationships/customXml" Target="../customXml/item8.xml"/><Relationship Id="rId51" Type="http://schemas.openxmlformats.org/officeDocument/2006/relationships/customXml" Target="../customXml/item51.xml"/><Relationship Id="rId72" Type="http://schemas.openxmlformats.org/officeDocument/2006/relationships/customXml" Target="../customXml/item72.xml"/><Relationship Id="rId93" Type="http://schemas.openxmlformats.org/officeDocument/2006/relationships/slide" Target="slides/slide17.xml"/><Relationship Id="rId98" Type="http://schemas.openxmlformats.org/officeDocument/2006/relationships/slide" Target="slides/slide22.xml"/><Relationship Id="rId121" Type="http://schemas.openxmlformats.org/officeDocument/2006/relationships/slide" Target="slides/slide45.xml"/><Relationship Id="rId142" Type="http://schemas.openxmlformats.org/officeDocument/2006/relationships/slide" Target="slides/slide66.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2E16A1-CD54-44AD-AAEF-7C0100267705}" type="datetimeFigureOut">
              <a:rPr lang="zh-CN" altLang="en-US" smtClean="0"/>
              <a:pPr/>
              <a:t>2021/7/1 Thursday</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FC518D-AE7E-41F4-BDAF-13DD522B5C64}"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标题幻灯片">
    <p:spTree>
      <p:nvGrpSpPr>
        <p:cNvPr id="1" name=""/>
        <p:cNvGrpSpPr/>
        <p:nvPr/>
      </p:nvGrpSpPr>
      <p:grpSpPr>
        <a:xfrm>
          <a:off x="0" y="0"/>
          <a:ext cx="0" cy="0"/>
          <a:chOff x="0" y="0"/>
          <a:chExt cx="0" cy="0"/>
        </a:xfrm>
      </p:grpSpPr>
      <p:pic>
        <p:nvPicPr>
          <p:cNvPr id="3" name="图片 2">
            <a:extLst>
              <a:ext uri="{FF2B5EF4-FFF2-40B4-BE49-F238E27FC236}">
                <a16:creationId xmlns="" xmlns:a16="http://schemas.microsoft.com/office/drawing/2014/main" id="{1569FB26-FCF9-4974-8A1F-3FEA2E646177}"/>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 y="-39571"/>
            <a:ext cx="9180512" cy="6892267"/>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1_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457200" y="6356350"/>
            <a:ext cx="2133600" cy="365125"/>
          </a:xfrm>
          <a:prstGeom prst="rect">
            <a:avLst/>
          </a:prstGeom>
        </p:spPr>
        <p:txBody>
          <a:bodyPr/>
          <a:lstStyle/>
          <a:p>
            <a:fld id="{D819A9AE-DFF2-479B-AF37-FAA367F55B3D}" type="datetimeFigureOut">
              <a:rPr lang="zh-CN" altLang="en-US" smtClean="0"/>
              <a:pPr/>
              <a:t>2021/7/1 Thursday</a:t>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3F8935AA-09F9-4C1A-89F2-CB34E0111C49}" type="slidenum">
              <a:rPr lang="zh-CN" altLang="en-US" smtClean="0"/>
              <a:pPr/>
              <a:t>‹#›</a:t>
            </a:fld>
            <a:endParaRPr lang="zh-CN" altLang="en-US"/>
          </a:p>
        </p:txBody>
      </p:sp>
      <p:sp>
        <p:nvSpPr>
          <p:cNvPr id="8" name="矩形 7"/>
          <p:cNvSpPr/>
          <p:nvPr/>
        </p:nvSpPr>
        <p:spPr>
          <a:xfrm>
            <a:off x="2754705" y="172522"/>
            <a:ext cx="4031873" cy="461665"/>
          </a:xfrm>
          <a:prstGeom prst="rect">
            <a:avLst/>
          </a:prstGeom>
        </p:spPr>
        <p:txBody>
          <a:bodyPr wrap="none">
            <a:spAutoFit/>
          </a:bodyPr>
          <a:lstStyle/>
          <a:p>
            <a:r>
              <a:rPr lang="en-US" altLang="zh-CN" sz="2400" dirty="0" smtClean="0">
                <a:latin typeface="黑体" pitchFamily="49" charset="-122"/>
                <a:ea typeface="黑体" pitchFamily="49" charset="-122"/>
              </a:rPr>
              <a:t>UNIT 1</a:t>
            </a:r>
            <a:r>
              <a:rPr lang="zh-CN" altLang="en-US" sz="2400" dirty="0" smtClean="0">
                <a:latin typeface="黑体" pitchFamily="49" charset="-122"/>
                <a:ea typeface="黑体" pitchFamily="49" charset="-122"/>
              </a:rPr>
              <a:t>　</a:t>
            </a:r>
            <a:r>
              <a:rPr lang="en-US" altLang="zh-CN" sz="2400" dirty="0" smtClean="0">
                <a:latin typeface="黑体" pitchFamily="49" charset="-122"/>
                <a:ea typeface="黑体" pitchFamily="49" charset="-122"/>
              </a:rPr>
              <a:t>CULTURAL HERITAGE</a:t>
            </a:r>
            <a:endParaRPr lang="zh-CN" altLang="en-US" sz="2400" dirty="0">
              <a:latin typeface="黑体" pitchFamily="49" charset="-122"/>
              <a:ea typeface="黑体" pitchFamily="49"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457200" y="6356350"/>
            <a:ext cx="2133600" cy="365125"/>
          </a:xfrm>
          <a:prstGeom prst="rect">
            <a:avLst/>
          </a:prstGeom>
        </p:spPr>
        <p:txBody>
          <a:bodyPr/>
          <a:lstStyle/>
          <a:p>
            <a:fld id="{D819A9AE-DFF2-479B-AF37-FAA367F55B3D}" type="datetimeFigureOut">
              <a:rPr lang="zh-CN" altLang="en-US" smtClean="0"/>
              <a:pPr/>
              <a:t>2021/7/1 Thursday</a:t>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3F8935AA-09F9-4C1A-89F2-CB34E0111C49}"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标题 1"/>
          <p:cNvSpPr txBox="1">
            <a:spLocks noChangeArrowheads="1"/>
          </p:cNvSpPr>
          <p:nvPr/>
        </p:nvSpPr>
        <p:spPr bwMode="auto">
          <a:xfrm>
            <a:off x="1285852" y="206835"/>
            <a:ext cx="3500462" cy="427352"/>
          </a:xfrm>
          <a:prstGeom prst="rect">
            <a:avLst/>
          </a:prstGeom>
          <a:noFill/>
          <a:ln w="9525">
            <a:noFill/>
            <a:miter lim="800000"/>
            <a:headEnd/>
            <a:tailEnd/>
          </a:ln>
        </p:spPr>
        <p:txBody>
          <a:bodyPr anchor="ctr"/>
          <a:lstStyle/>
          <a:p>
            <a:pPr algn="l" eaLnBrk="0" latinLnBrk="1" hangingPunct="0">
              <a:spcBef>
                <a:spcPts val="141"/>
              </a:spcBef>
            </a:pPr>
            <a:r>
              <a:rPr lang="zh-CN" altLang="en-US" sz="2000" b="1" kern="0" dirty="0">
                <a:solidFill>
                  <a:schemeClr val="bg1"/>
                </a:solidFill>
                <a:latin typeface="Times New Roman" pitchFamily="65" charset="-122"/>
                <a:ea typeface="黑体" pitchFamily="65" charset="-122"/>
              </a:rPr>
              <a:t>第1讲　描述运动的基本概念</a:t>
            </a:r>
            <a:endParaRPr lang="zh-CN" altLang="en-US" sz="2000" b="1" dirty="0">
              <a:solidFill>
                <a:schemeClr val="bg1"/>
              </a:solidFill>
            </a:endParaRPr>
          </a:p>
        </p:txBody>
      </p:sp>
      <p:pic>
        <p:nvPicPr>
          <p:cNvPr id="2" name="图形 1">
            <a:extLst>
              <a:ext uri="{FF2B5EF4-FFF2-40B4-BE49-F238E27FC236}">
                <a16:creationId xmlns="" xmlns:a16="http://schemas.microsoft.com/office/drawing/2014/main" id="{859CB482-DD31-4309-AEFA-FB75508F1217}"/>
              </a:ext>
            </a:extLst>
          </p:cNvPr>
          <p:cNvPicPr>
            <a:picLocks noChangeAspect="1"/>
          </p:cNvPicPr>
          <p:nvPr/>
        </p:nvPicPr>
        <p:blipFill>
          <a:blip r:embed="rId5" cstate="print">
            <a:extLst>
              <a:ext uri="{96DAC541-7B7A-43D3-8B79-37D633B846F1}">
                <asvg:svgBlip xmlns="" xmlns:asvg="http://schemas.microsoft.com/office/drawing/2016/SVG/main" r:embed=""/>
              </a:ext>
            </a:extLst>
          </a:blip>
          <a:stretch>
            <a:fillRect/>
          </a:stretch>
        </p:blipFill>
        <p:spPr>
          <a:xfrm>
            <a:off x="-44919" y="0"/>
            <a:ext cx="9225431" cy="755973"/>
          </a:xfrm>
          <a:prstGeom prst="rect">
            <a:avLst/>
          </a:prstGeom>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customXml" Target="../../customXml/item4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customXml" Target="../../customXml/item14.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customXml" Target="../../customXml/item74.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customXml" Target="../../customXml/item50.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customXml" Target="../../customXml/item3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customXml" Target="../../customXml/item59.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customXml" Target="../../customXml/item70.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customXml" Target="../../customXml/item24.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customXml" Target="../../customXml/item5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customXml" Target="../../customXml/item15.xml"/><Relationship Id="rId5" Type="http://schemas.openxmlformats.org/officeDocument/2006/relationships/image" Target="../media/image4.png"/><Relationship Id="rId4" Type="http://schemas.openxmlformats.org/officeDocument/2006/relationships/image" Target="../media/image8.jpe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customXml" Target="../../customXml/item53.xml"/><Relationship Id="rId6" Type="http://schemas.openxmlformats.org/officeDocument/2006/relationships/image" Target="../media/image4.png"/><Relationship Id="rId5" Type="http://schemas.openxmlformats.org/officeDocument/2006/relationships/image" Target="../media/image10.jpeg"/><Relationship Id="rId4" Type="http://schemas.openxmlformats.org/officeDocument/2006/relationships/image" Target="../media/image9.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customXml" Target="../../customXml/item25.xml"/><Relationship Id="rId5" Type="http://schemas.openxmlformats.org/officeDocument/2006/relationships/image" Target="../media/image4.png"/><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customXml" Target="../../customXml/item43.xml"/><Relationship Id="rId6" Type="http://schemas.openxmlformats.org/officeDocument/2006/relationships/image" Target="../media/image4.png"/><Relationship Id="rId5" Type="http://schemas.openxmlformats.org/officeDocument/2006/relationships/image" Target="../media/image12.jpeg"/><Relationship Id="rId4" Type="http://schemas.openxmlformats.org/officeDocument/2006/relationships/image" Target="../media/image11.jpe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customXml" Target="../../customXml/item7.xml"/><Relationship Id="rId5" Type="http://schemas.openxmlformats.org/officeDocument/2006/relationships/image" Target="../media/image13.jpeg"/><Relationship Id="rId4" Type="http://schemas.openxmlformats.org/officeDocument/2006/relationships/image" Target="../media/image7.jpe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customXml" Target="../../customXml/item67.xml"/><Relationship Id="rId5" Type="http://schemas.openxmlformats.org/officeDocument/2006/relationships/image" Target="../media/image4.png"/><Relationship Id="rId4" Type="http://schemas.openxmlformats.org/officeDocument/2006/relationships/image" Target="../media/image8.jpe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customXml" Target="../../customXml/item73.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customXml" Target="../../customXml/item23.xml"/><Relationship Id="rId6" Type="http://schemas.openxmlformats.org/officeDocument/2006/relationships/image" Target="../media/image4.png"/><Relationship Id="rId5" Type="http://schemas.openxmlformats.org/officeDocument/2006/relationships/image" Target="../media/image12.jpeg"/><Relationship Id="rId4" Type="http://schemas.openxmlformats.org/officeDocument/2006/relationships/image" Target="../media/image10.jpe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customXml" Target="../../customXml/item54.xml"/><Relationship Id="rId5" Type="http://schemas.openxmlformats.org/officeDocument/2006/relationships/image" Target="../media/image4.png"/><Relationship Id="rId4" Type="http://schemas.openxmlformats.org/officeDocument/2006/relationships/image" Target="../media/image12.jpeg"/></Relationships>
</file>

<file path=ppt/slides/_rels/slide2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notesSlide" Target="../notesSlides/notesSlide26.xml"/><Relationship Id="rId7" Type="http://schemas.openxmlformats.org/officeDocument/2006/relationships/image" Target="../media/image12.jpeg"/><Relationship Id="rId2" Type="http://schemas.openxmlformats.org/officeDocument/2006/relationships/slideLayout" Target="../slideLayouts/slideLayout2.xml"/><Relationship Id="rId1" Type="http://schemas.openxmlformats.org/officeDocument/2006/relationships/customXml" Target="../../customXml/item11.xml"/><Relationship Id="rId6" Type="http://schemas.openxmlformats.org/officeDocument/2006/relationships/image" Target="../media/image7.jpeg"/><Relationship Id="rId5" Type="http://schemas.openxmlformats.org/officeDocument/2006/relationships/image" Target="../media/image14.jpeg"/><Relationship Id="rId4" Type="http://schemas.openxmlformats.org/officeDocument/2006/relationships/image" Target="../media/image10.jpeg"/></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customXml" Target="../../customXml/item3.xml"/><Relationship Id="rId5" Type="http://schemas.openxmlformats.org/officeDocument/2006/relationships/image" Target="../media/image4.png"/><Relationship Id="rId4" Type="http://schemas.openxmlformats.org/officeDocument/2006/relationships/image" Target="../media/image8.jpeg"/></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customXml" Target="../../customXml/item47.xml"/><Relationship Id="rId5" Type="http://schemas.openxmlformats.org/officeDocument/2006/relationships/image" Target="../media/image4.png"/><Relationship Id="rId4" Type="http://schemas.openxmlformats.org/officeDocument/2006/relationships/image" Target="../media/image12.jpeg"/></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customXml" Target="../../customXml/item66.xml"/><Relationship Id="rId6" Type="http://schemas.openxmlformats.org/officeDocument/2006/relationships/image" Target="../media/image4.png"/><Relationship Id="rId5" Type="http://schemas.openxmlformats.org/officeDocument/2006/relationships/image" Target="../media/image12.jpeg"/><Relationship Id="rId4" Type="http://schemas.openxmlformats.org/officeDocument/2006/relationships/image" Target="../media/image10.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customXml" Target="../../customXml/item9.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customXml" Target="../../customXml/item39.xml"/><Relationship Id="rId6" Type="http://schemas.openxmlformats.org/officeDocument/2006/relationships/image" Target="../media/image12.jpeg"/><Relationship Id="rId5" Type="http://schemas.openxmlformats.org/officeDocument/2006/relationships/image" Target="../media/image15.jpeg"/><Relationship Id="rId4" Type="http://schemas.openxmlformats.org/officeDocument/2006/relationships/image" Target="../media/image10.jpeg"/></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customXml" Target="../../customXml/item17.xml"/><Relationship Id="rId6" Type="http://schemas.openxmlformats.org/officeDocument/2006/relationships/image" Target="../media/image4.png"/><Relationship Id="rId5" Type="http://schemas.openxmlformats.org/officeDocument/2006/relationships/image" Target="../media/image7.jpeg"/><Relationship Id="rId4" Type="http://schemas.openxmlformats.org/officeDocument/2006/relationships/image" Target="../media/image8.jpeg"/></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customXml" Target="../../customXml/item30.xml"/><Relationship Id="rId6" Type="http://schemas.openxmlformats.org/officeDocument/2006/relationships/image" Target="../media/image4.png"/><Relationship Id="rId5" Type="http://schemas.openxmlformats.org/officeDocument/2006/relationships/image" Target="../media/image10.jpeg"/><Relationship Id="rId4" Type="http://schemas.openxmlformats.org/officeDocument/2006/relationships/image" Target="../media/image12.jpeg"/></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customXml" Target="../../customXml/item31.xml"/><Relationship Id="rId6" Type="http://schemas.openxmlformats.org/officeDocument/2006/relationships/image" Target="../media/image10.jpeg"/><Relationship Id="rId5" Type="http://schemas.openxmlformats.org/officeDocument/2006/relationships/image" Target="../media/image7.jpeg"/><Relationship Id="rId4" Type="http://schemas.openxmlformats.org/officeDocument/2006/relationships/image" Target="../media/image16.jpeg"/></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customXml" Target="../../customXml/item60.xml"/><Relationship Id="rId6" Type="http://schemas.openxmlformats.org/officeDocument/2006/relationships/image" Target="../media/image4.png"/><Relationship Id="rId5" Type="http://schemas.openxmlformats.org/officeDocument/2006/relationships/image" Target="../media/image12.jpeg"/><Relationship Id="rId4" Type="http://schemas.openxmlformats.org/officeDocument/2006/relationships/image" Target="../media/image8.jpeg"/></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customXml" Target="../../customXml/item4.xml"/><Relationship Id="rId5" Type="http://schemas.openxmlformats.org/officeDocument/2006/relationships/image" Target="../media/image4.png"/><Relationship Id="rId4" Type="http://schemas.openxmlformats.org/officeDocument/2006/relationships/image" Target="../media/image10.jpeg"/></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2.xml"/><Relationship Id="rId1" Type="http://schemas.openxmlformats.org/officeDocument/2006/relationships/customXml" Target="../../customXml/item34.xml"/><Relationship Id="rId5" Type="http://schemas.openxmlformats.org/officeDocument/2006/relationships/image" Target="../media/image17.jpeg"/><Relationship Id="rId4" Type="http://schemas.openxmlformats.org/officeDocument/2006/relationships/image" Target="../media/image7.jpeg"/></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customXml" Target="../../customXml/item5.xml"/><Relationship Id="rId6" Type="http://schemas.openxmlformats.org/officeDocument/2006/relationships/image" Target="../media/image4.png"/><Relationship Id="rId5" Type="http://schemas.openxmlformats.org/officeDocument/2006/relationships/image" Target="../media/image8.jpeg"/><Relationship Id="rId4" Type="http://schemas.openxmlformats.org/officeDocument/2006/relationships/image" Target="../media/image12.jpeg"/></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2.xml"/><Relationship Id="rId1" Type="http://schemas.openxmlformats.org/officeDocument/2006/relationships/customXml" Target="../../customXml/item20.xml"/><Relationship Id="rId6" Type="http://schemas.openxmlformats.org/officeDocument/2006/relationships/image" Target="../media/image4.png"/><Relationship Id="rId5" Type="http://schemas.openxmlformats.org/officeDocument/2006/relationships/image" Target="../media/image12.jpeg"/><Relationship Id="rId4" Type="http://schemas.openxmlformats.org/officeDocument/2006/relationships/image" Target="../media/image10.jpeg"/></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2.xml"/><Relationship Id="rId1" Type="http://schemas.openxmlformats.org/officeDocument/2006/relationships/customXml" Target="../../customXml/item6.xml"/><Relationship Id="rId5" Type="http://schemas.openxmlformats.org/officeDocument/2006/relationships/image" Target="../media/image7.jpeg"/><Relationship Id="rId4" Type="http://schemas.openxmlformats.org/officeDocument/2006/relationships/image" Target="../media/image18.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customXml" Target="../../customXml/item12.xml"/><Relationship Id="rId4" Type="http://schemas.openxmlformats.org/officeDocument/2006/relationships/image" Target="../media/image4.png"/></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customXml" Target="../../customXml/item8.xml"/><Relationship Id="rId5" Type="http://schemas.openxmlformats.org/officeDocument/2006/relationships/image" Target="../media/image4.png"/><Relationship Id="rId4" Type="http://schemas.openxmlformats.org/officeDocument/2006/relationships/image" Target="../media/image8.jpeg"/></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2.xml"/><Relationship Id="rId1" Type="http://schemas.openxmlformats.org/officeDocument/2006/relationships/customXml" Target="../../customXml/item69.xml"/><Relationship Id="rId5" Type="http://schemas.openxmlformats.org/officeDocument/2006/relationships/image" Target="../media/image4.png"/><Relationship Id="rId4" Type="http://schemas.openxmlformats.org/officeDocument/2006/relationships/image" Target="../media/image10.jpeg"/></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2.xml"/><Relationship Id="rId1" Type="http://schemas.openxmlformats.org/officeDocument/2006/relationships/customXml" Target="../../customXml/item45.xml"/><Relationship Id="rId6" Type="http://schemas.openxmlformats.org/officeDocument/2006/relationships/image" Target="../media/image4.png"/><Relationship Id="rId5" Type="http://schemas.openxmlformats.org/officeDocument/2006/relationships/image" Target="../media/image10.jpeg"/><Relationship Id="rId4" Type="http://schemas.openxmlformats.org/officeDocument/2006/relationships/image" Target="../media/image11.jpeg"/></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2.xml"/><Relationship Id="rId1" Type="http://schemas.openxmlformats.org/officeDocument/2006/relationships/customXml" Target="../../customXml/item36.xml"/><Relationship Id="rId5" Type="http://schemas.openxmlformats.org/officeDocument/2006/relationships/image" Target="../media/image19.jpeg"/><Relationship Id="rId4" Type="http://schemas.openxmlformats.org/officeDocument/2006/relationships/image" Target="../media/image7.jpeg"/></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4.xml"/><Relationship Id="rId2" Type="http://schemas.openxmlformats.org/officeDocument/2006/relationships/slideLayout" Target="../slideLayouts/slideLayout2.xml"/><Relationship Id="rId1" Type="http://schemas.openxmlformats.org/officeDocument/2006/relationships/customXml" Target="../../customXml/item18.xml"/><Relationship Id="rId5" Type="http://schemas.openxmlformats.org/officeDocument/2006/relationships/image" Target="../media/image4.png"/><Relationship Id="rId4" Type="http://schemas.openxmlformats.org/officeDocument/2006/relationships/image" Target="../media/image8.jpeg"/></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2.xml"/><Relationship Id="rId1" Type="http://schemas.openxmlformats.org/officeDocument/2006/relationships/customXml" Target="../../customXml/item72.xml"/><Relationship Id="rId6" Type="http://schemas.openxmlformats.org/officeDocument/2006/relationships/image" Target="../media/image4.png"/><Relationship Id="rId5" Type="http://schemas.openxmlformats.org/officeDocument/2006/relationships/image" Target="../media/image10.jpeg"/><Relationship Id="rId4" Type="http://schemas.openxmlformats.org/officeDocument/2006/relationships/image" Target="../media/image12.jpeg"/></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46.xml"/><Relationship Id="rId2" Type="http://schemas.openxmlformats.org/officeDocument/2006/relationships/slideLayout" Target="../slideLayouts/slideLayout2.xml"/><Relationship Id="rId1" Type="http://schemas.openxmlformats.org/officeDocument/2006/relationships/customXml" Target="../../customXml/item71.xml"/><Relationship Id="rId5" Type="http://schemas.openxmlformats.org/officeDocument/2006/relationships/image" Target="../media/image4.png"/><Relationship Id="rId4" Type="http://schemas.openxmlformats.org/officeDocument/2006/relationships/image" Target="../media/image10.jpeg"/></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47.xml"/><Relationship Id="rId2" Type="http://schemas.openxmlformats.org/officeDocument/2006/relationships/slideLayout" Target="../slideLayouts/slideLayout2.xml"/><Relationship Id="rId1" Type="http://schemas.openxmlformats.org/officeDocument/2006/relationships/customXml" Target="../../customXml/item33.xml"/><Relationship Id="rId6" Type="http://schemas.openxmlformats.org/officeDocument/2006/relationships/image" Target="../media/image20.jpeg"/><Relationship Id="rId5" Type="http://schemas.openxmlformats.org/officeDocument/2006/relationships/image" Target="../media/image7.jpeg"/><Relationship Id="rId4" Type="http://schemas.openxmlformats.org/officeDocument/2006/relationships/image" Target="../media/image6.jpeg"/></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8.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customXml" Target="../../customXml/item38.xml"/><Relationship Id="rId6" Type="http://schemas.openxmlformats.org/officeDocument/2006/relationships/image" Target="../media/image12.jpeg"/><Relationship Id="rId5" Type="http://schemas.openxmlformats.org/officeDocument/2006/relationships/image" Target="../media/image9.jpeg"/><Relationship Id="rId4" Type="http://schemas.openxmlformats.org/officeDocument/2006/relationships/image" Target="../media/image8.jpeg"/></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9.xml"/><Relationship Id="rId2" Type="http://schemas.openxmlformats.org/officeDocument/2006/relationships/slideLayout" Target="../slideLayouts/slideLayout2.xml"/><Relationship Id="rId1" Type="http://schemas.openxmlformats.org/officeDocument/2006/relationships/customXml" Target="../../customXml/item21.xml"/><Relationship Id="rId6" Type="http://schemas.openxmlformats.org/officeDocument/2006/relationships/image" Target="../media/image4.png"/><Relationship Id="rId5" Type="http://schemas.openxmlformats.org/officeDocument/2006/relationships/image" Target="../media/image12.jpeg"/><Relationship Id="rId4" Type="http://schemas.openxmlformats.org/officeDocument/2006/relationships/image" Target="../media/image10.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customXml" Target="../../customXml/item1.xml"/><Relationship Id="rId4" Type="http://schemas.openxmlformats.org/officeDocument/2006/relationships/image" Target="../media/image4.png"/></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50.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customXml" Target="../../customXml/item56.xml"/><Relationship Id="rId6" Type="http://schemas.openxmlformats.org/officeDocument/2006/relationships/image" Target="../media/image7.jpeg"/><Relationship Id="rId5" Type="http://schemas.openxmlformats.org/officeDocument/2006/relationships/image" Target="../media/image13.jpeg"/><Relationship Id="rId4" Type="http://schemas.openxmlformats.org/officeDocument/2006/relationships/image" Target="../media/image10.jpeg"/></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51.xml"/><Relationship Id="rId2" Type="http://schemas.openxmlformats.org/officeDocument/2006/relationships/slideLayout" Target="../slideLayouts/slideLayout2.xml"/><Relationship Id="rId1" Type="http://schemas.openxmlformats.org/officeDocument/2006/relationships/customXml" Target="../../customXml/item63.xml"/><Relationship Id="rId5" Type="http://schemas.openxmlformats.org/officeDocument/2006/relationships/image" Target="../media/image4.png"/><Relationship Id="rId4" Type="http://schemas.openxmlformats.org/officeDocument/2006/relationships/image" Target="../media/image8.jpeg"/></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52.xml"/><Relationship Id="rId2" Type="http://schemas.openxmlformats.org/officeDocument/2006/relationships/slideLayout" Target="../slideLayouts/slideLayout2.xml"/><Relationship Id="rId1" Type="http://schemas.openxmlformats.org/officeDocument/2006/relationships/customXml" Target="../../customXml/item27.xml"/><Relationship Id="rId6" Type="http://schemas.openxmlformats.org/officeDocument/2006/relationships/image" Target="../media/image4.png"/><Relationship Id="rId5" Type="http://schemas.openxmlformats.org/officeDocument/2006/relationships/image" Target="../media/image10.jpeg"/><Relationship Id="rId4" Type="http://schemas.openxmlformats.org/officeDocument/2006/relationships/image" Target="../media/image12.jpeg"/></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53.xml"/><Relationship Id="rId2" Type="http://schemas.openxmlformats.org/officeDocument/2006/relationships/slideLayout" Target="../slideLayouts/slideLayout2.xml"/><Relationship Id="rId1" Type="http://schemas.openxmlformats.org/officeDocument/2006/relationships/customXml" Target="../../customXml/item28.xml"/><Relationship Id="rId4" Type="http://schemas.openxmlformats.org/officeDocument/2006/relationships/image" Target="../media/image21.jpeg"/></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54.xml"/><Relationship Id="rId2" Type="http://schemas.openxmlformats.org/officeDocument/2006/relationships/slideLayout" Target="../slideLayouts/slideLayout2.xml"/><Relationship Id="rId1" Type="http://schemas.openxmlformats.org/officeDocument/2006/relationships/customXml" Target="../../customXml/item49.xml"/><Relationship Id="rId4" Type="http://schemas.openxmlformats.org/officeDocument/2006/relationships/image" Target="../media/image4.png"/></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55.xml"/><Relationship Id="rId2" Type="http://schemas.openxmlformats.org/officeDocument/2006/relationships/slideLayout" Target="../slideLayouts/slideLayout2.xml"/><Relationship Id="rId1" Type="http://schemas.openxmlformats.org/officeDocument/2006/relationships/customXml" Target="../../customXml/item75.xml"/></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56.xml"/><Relationship Id="rId2" Type="http://schemas.openxmlformats.org/officeDocument/2006/relationships/slideLayout" Target="../slideLayouts/slideLayout2.xml"/><Relationship Id="rId1" Type="http://schemas.openxmlformats.org/officeDocument/2006/relationships/customXml" Target="../../customXml/item48.xml"/><Relationship Id="rId4" Type="http://schemas.openxmlformats.org/officeDocument/2006/relationships/image" Target="../media/image4.png"/></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57.xml"/><Relationship Id="rId2" Type="http://schemas.openxmlformats.org/officeDocument/2006/relationships/slideLayout" Target="../slideLayouts/slideLayout2.xml"/><Relationship Id="rId1" Type="http://schemas.openxmlformats.org/officeDocument/2006/relationships/customXml" Target="../../customXml/item2.xml"/><Relationship Id="rId4" Type="http://schemas.openxmlformats.org/officeDocument/2006/relationships/image" Target="../media/image4.png"/></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58.xml"/><Relationship Id="rId2" Type="http://schemas.openxmlformats.org/officeDocument/2006/relationships/slideLayout" Target="../slideLayouts/slideLayout2.xml"/><Relationship Id="rId1" Type="http://schemas.openxmlformats.org/officeDocument/2006/relationships/customXml" Target="../../customXml/item22.xml"/><Relationship Id="rId4" Type="http://schemas.openxmlformats.org/officeDocument/2006/relationships/image" Target="../media/image4.png"/></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59.xml"/><Relationship Id="rId2" Type="http://schemas.openxmlformats.org/officeDocument/2006/relationships/slideLayout" Target="../slideLayouts/slideLayout2.xml"/><Relationship Id="rId1" Type="http://schemas.openxmlformats.org/officeDocument/2006/relationships/customXml" Target="../../customXml/item51.xml"/><Relationship Id="rId5" Type="http://schemas.openxmlformats.org/officeDocument/2006/relationships/image" Target="../media/image4.png"/><Relationship Id="rId4" Type="http://schemas.openxmlformats.org/officeDocument/2006/relationships/image" Target="../media/image22.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customXml" Target="../../customXml/item35.xml"/><Relationship Id="rId4" Type="http://schemas.openxmlformats.org/officeDocument/2006/relationships/image" Target="../media/image4.png"/></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60.xml"/><Relationship Id="rId2" Type="http://schemas.openxmlformats.org/officeDocument/2006/relationships/slideLayout" Target="../slideLayouts/slideLayout2.xml"/><Relationship Id="rId1" Type="http://schemas.openxmlformats.org/officeDocument/2006/relationships/customXml" Target="../../customXml/item61.xml"/><Relationship Id="rId6" Type="http://schemas.openxmlformats.org/officeDocument/2006/relationships/image" Target="../media/image4.png"/><Relationship Id="rId5" Type="http://schemas.openxmlformats.org/officeDocument/2006/relationships/image" Target="../media/image24.jpeg"/><Relationship Id="rId4" Type="http://schemas.openxmlformats.org/officeDocument/2006/relationships/image" Target="../media/image23.jpeg"/></Relationships>
</file>

<file path=ppt/slides/_rels/slide61.xml.rels><?xml version="1.0" encoding="UTF-8" standalone="yes"?>
<Relationships xmlns="http://schemas.openxmlformats.org/package/2006/relationships"><Relationship Id="rId3" Type="http://schemas.openxmlformats.org/officeDocument/2006/relationships/notesSlide" Target="../notesSlides/notesSlide61.xml"/><Relationship Id="rId2" Type="http://schemas.openxmlformats.org/officeDocument/2006/relationships/slideLayout" Target="../slideLayouts/slideLayout2.xml"/><Relationship Id="rId1" Type="http://schemas.openxmlformats.org/officeDocument/2006/relationships/customXml" Target="../../customXml/item16.xml"/><Relationship Id="rId6" Type="http://schemas.openxmlformats.org/officeDocument/2006/relationships/image" Target="../media/image4.png"/><Relationship Id="rId5" Type="http://schemas.openxmlformats.org/officeDocument/2006/relationships/image" Target="../media/image26.jpeg"/><Relationship Id="rId4" Type="http://schemas.openxmlformats.org/officeDocument/2006/relationships/image" Target="../media/image25.jpeg"/></Relationships>
</file>

<file path=ppt/slides/_rels/slide62.xml.rels><?xml version="1.0" encoding="UTF-8" standalone="yes"?>
<Relationships xmlns="http://schemas.openxmlformats.org/package/2006/relationships"><Relationship Id="rId3" Type="http://schemas.openxmlformats.org/officeDocument/2006/relationships/notesSlide" Target="../notesSlides/notesSlide62.xml"/><Relationship Id="rId2" Type="http://schemas.openxmlformats.org/officeDocument/2006/relationships/slideLayout" Target="../slideLayouts/slideLayout2.xml"/><Relationship Id="rId1" Type="http://schemas.openxmlformats.org/officeDocument/2006/relationships/customXml" Target="../../customXml/item68.xml"/><Relationship Id="rId6" Type="http://schemas.openxmlformats.org/officeDocument/2006/relationships/image" Target="../media/image4.png"/><Relationship Id="rId5" Type="http://schemas.openxmlformats.org/officeDocument/2006/relationships/image" Target="../media/image28.jpeg"/><Relationship Id="rId4" Type="http://schemas.openxmlformats.org/officeDocument/2006/relationships/image" Target="../media/image27.jpeg"/></Relationships>
</file>

<file path=ppt/slides/_rels/slide63.xml.rels><?xml version="1.0" encoding="UTF-8" standalone="yes"?>
<Relationships xmlns="http://schemas.openxmlformats.org/package/2006/relationships"><Relationship Id="rId3" Type="http://schemas.openxmlformats.org/officeDocument/2006/relationships/notesSlide" Target="../notesSlides/notesSlide63.xml"/><Relationship Id="rId2" Type="http://schemas.openxmlformats.org/officeDocument/2006/relationships/slideLayout" Target="../slideLayouts/slideLayout2.xml"/><Relationship Id="rId1" Type="http://schemas.openxmlformats.org/officeDocument/2006/relationships/customXml" Target="../../customXml/item62.xml"/><Relationship Id="rId6" Type="http://schemas.openxmlformats.org/officeDocument/2006/relationships/image" Target="../media/image4.png"/><Relationship Id="rId5" Type="http://schemas.openxmlformats.org/officeDocument/2006/relationships/image" Target="../media/image10.jpeg"/><Relationship Id="rId4" Type="http://schemas.openxmlformats.org/officeDocument/2006/relationships/image" Target="../media/image9.jpeg"/></Relationships>
</file>

<file path=ppt/slides/_rels/slide64.xml.rels><?xml version="1.0" encoding="UTF-8" standalone="yes"?>
<Relationships xmlns="http://schemas.openxmlformats.org/package/2006/relationships"><Relationship Id="rId3" Type="http://schemas.openxmlformats.org/officeDocument/2006/relationships/notesSlide" Target="../notesSlides/notesSlide64.xml"/><Relationship Id="rId2" Type="http://schemas.openxmlformats.org/officeDocument/2006/relationships/slideLayout" Target="../slideLayouts/slideLayout2.xml"/><Relationship Id="rId1" Type="http://schemas.openxmlformats.org/officeDocument/2006/relationships/customXml" Target="../../customXml/item29.xml"/><Relationship Id="rId5" Type="http://schemas.openxmlformats.org/officeDocument/2006/relationships/image" Target="../media/image4.png"/><Relationship Id="rId4" Type="http://schemas.openxmlformats.org/officeDocument/2006/relationships/image" Target="../media/image10.jpeg"/></Relationships>
</file>

<file path=ppt/slides/_rels/slide65.xml.rels><?xml version="1.0" encoding="UTF-8" standalone="yes"?>
<Relationships xmlns="http://schemas.openxmlformats.org/package/2006/relationships"><Relationship Id="rId3" Type="http://schemas.openxmlformats.org/officeDocument/2006/relationships/notesSlide" Target="../notesSlides/notesSlide65.xml"/><Relationship Id="rId2" Type="http://schemas.openxmlformats.org/officeDocument/2006/relationships/slideLayout" Target="../slideLayouts/slideLayout2.xml"/><Relationship Id="rId1" Type="http://schemas.openxmlformats.org/officeDocument/2006/relationships/customXml" Target="../../customXml/item46.xml"/><Relationship Id="rId5" Type="http://schemas.openxmlformats.org/officeDocument/2006/relationships/image" Target="../media/image4.png"/><Relationship Id="rId4" Type="http://schemas.openxmlformats.org/officeDocument/2006/relationships/image" Target="../media/image10.jpeg"/></Relationships>
</file>

<file path=ppt/slides/_rels/slide66.xml.rels><?xml version="1.0" encoding="UTF-8" standalone="yes"?>
<Relationships xmlns="http://schemas.openxmlformats.org/package/2006/relationships"><Relationship Id="rId3" Type="http://schemas.openxmlformats.org/officeDocument/2006/relationships/notesSlide" Target="../notesSlides/notesSlide66.xml"/><Relationship Id="rId2" Type="http://schemas.openxmlformats.org/officeDocument/2006/relationships/slideLayout" Target="../slideLayouts/slideLayout2.xml"/><Relationship Id="rId1" Type="http://schemas.openxmlformats.org/officeDocument/2006/relationships/customXml" Target="../../customXml/item26.xml"/><Relationship Id="rId6" Type="http://schemas.openxmlformats.org/officeDocument/2006/relationships/image" Target="../media/image4.png"/><Relationship Id="rId5" Type="http://schemas.openxmlformats.org/officeDocument/2006/relationships/image" Target="../media/image10.jpeg"/><Relationship Id="rId4" Type="http://schemas.openxmlformats.org/officeDocument/2006/relationships/image" Target="../media/image11.jpeg"/></Relationships>
</file>

<file path=ppt/slides/_rels/slide67.xml.rels><?xml version="1.0" encoding="UTF-8" standalone="yes"?>
<Relationships xmlns="http://schemas.openxmlformats.org/package/2006/relationships"><Relationship Id="rId3" Type="http://schemas.openxmlformats.org/officeDocument/2006/relationships/notesSlide" Target="../notesSlides/notesSlide67.xml"/><Relationship Id="rId2" Type="http://schemas.openxmlformats.org/officeDocument/2006/relationships/slideLayout" Target="../slideLayouts/slideLayout2.xml"/><Relationship Id="rId1" Type="http://schemas.openxmlformats.org/officeDocument/2006/relationships/customXml" Target="../../customXml/item64.xml"/><Relationship Id="rId5" Type="http://schemas.openxmlformats.org/officeDocument/2006/relationships/image" Target="../media/image4.png"/><Relationship Id="rId4" Type="http://schemas.openxmlformats.org/officeDocument/2006/relationships/image" Target="../media/image11.jpeg"/></Relationships>
</file>

<file path=ppt/slides/_rels/slide68.xml.rels><?xml version="1.0" encoding="UTF-8" standalone="yes"?>
<Relationships xmlns="http://schemas.openxmlformats.org/package/2006/relationships"><Relationship Id="rId3" Type="http://schemas.openxmlformats.org/officeDocument/2006/relationships/notesSlide" Target="../notesSlides/notesSlide68.xml"/><Relationship Id="rId2" Type="http://schemas.openxmlformats.org/officeDocument/2006/relationships/slideLayout" Target="../slideLayouts/slideLayout2.xml"/><Relationship Id="rId1" Type="http://schemas.openxmlformats.org/officeDocument/2006/relationships/customXml" Target="../../customXml/item37.xml"/><Relationship Id="rId5" Type="http://schemas.openxmlformats.org/officeDocument/2006/relationships/image" Target="../media/image4.png"/><Relationship Id="rId4" Type="http://schemas.openxmlformats.org/officeDocument/2006/relationships/image" Target="../media/image10.jpeg"/></Relationships>
</file>

<file path=ppt/slides/_rels/slide69.xml.rels><?xml version="1.0" encoding="UTF-8" standalone="yes"?>
<Relationships xmlns="http://schemas.openxmlformats.org/package/2006/relationships"><Relationship Id="rId3" Type="http://schemas.openxmlformats.org/officeDocument/2006/relationships/notesSlide" Target="../notesSlides/notesSlide69.xml"/><Relationship Id="rId2" Type="http://schemas.openxmlformats.org/officeDocument/2006/relationships/slideLayout" Target="../slideLayouts/slideLayout2.xml"/><Relationship Id="rId1" Type="http://schemas.openxmlformats.org/officeDocument/2006/relationships/customXml" Target="../../customXml/item65.xml"/><Relationship Id="rId5" Type="http://schemas.openxmlformats.org/officeDocument/2006/relationships/image" Target="../media/image4.png"/><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customXml" Target="../../customXml/item58.xml"/><Relationship Id="rId4" Type="http://schemas.openxmlformats.org/officeDocument/2006/relationships/image" Target="../media/image4.png"/></Relationships>
</file>

<file path=ppt/slides/_rels/slide70.xml.rels><?xml version="1.0" encoding="UTF-8" standalone="yes"?>
<Relationships xmlns="http://schemas.openxmlformats.org/package/2006/relationships"><Relationship Id="rId3" Type="http://schemas.openxmlformats.org/officeDocument/2006/relationships/notesSlide" Target="../notesSlides/notesSlide70.xml"/><Relationship Id="rId2" Type="http://schemas.openxmlformats.org/officeDocument/2006/relationships/slideLayout" Target="../slideLayouts/slideLayout2.xml"/><Relationship Id="rId1" Type="http://schemas.openxmlformats.org/officeDocument/2006/relationships/customXml" Target="../../customXml/item40.xml"/><Relationship Id="rId5" Type="http://schemas.openxmlformats.org/officeDocument/2006/relationships/image" Target="../media/image4.png"/><Relationship Id="rId4" Type="http://schemas.openxmlformats.org/officeDocument/2006/relationships/image" Target="../media/image10.jpeg"/></Relationships>
</file>

<file path=ppt/slides/_rels/slide71.xml.rels><?xml version="1.0" encoding="UTF-8" standalone="yes"?>
<Relationships xmlns="http://schemas.openxmlformats.org/package/2006/relationships"><Relationship Id="rId3" Type="http://schemas.openxmlformats.org/officeDocument/2006/relationships/notesSlide" Target="../notesSlides/notesSlide71.xml"/><Relationship Id="rId2" Type="http://schemas.openxmlformats.org/officeDocument/2006/relationships/slideLayout" Target="../slideLayouts/slideLayout2.xml"/><Relationship Id="rId1" Type="http://schemas.openxmlformats.org/officeDocument/2006/relationships/customXml" Target="../../customXml/item19.xml"/><Relationship Id="rId5" Type="http://schemas.openxmlformats.org/officeDocument/2006/relationships/image" Target="../media/image4.png"/><Relationship Id="rId4" Type="http://schemas.openxmlformats.org/officeDocument/2006/relationships/image" Target="../media/image10.jpeg"/></Relationships>
</file>

<file path=ppt/slides/_rels/slide72.xml.rels><?xml version="1.0" encoding="UTF-8" standalone="yes"?>
<Relationships xmlns="http://schemas.openxmlformats.org/package/2006/relationships"><Relationship Id="rId3" Type="http://schemas.openxmlformats.org/officeDocument/2006/relationships/notesSlide" Target="../notesSlides/notesSlide72.xml"/><Relationship Id="rId2" Type="http://schemas.openxmlformats.org/officeDocument/2006/relationships/slideLayout" Target="../slideLayouts/slideLayout2.xml"/><Relationship Id="rId1" Type="http://schemas.openxmlformats.org/officeDocument/2006/relationships/customXml" Target="../../customXml/item55.xml"/><Relationship Id="rId5" Type="http://schemas.openxmlformats.org/officeDocument/2006/relationships/image" Target="../media/image4.png"/><Relationship Id="rId4" Type="http://schemas.openxmlformats.org/officeDocument/2006/relationships/image" Target="../media/image10.jpeg"/></Relationships>
</file>

<file path=ppt/slides/_rels/slide73.xml.rels><?xml version="1.0" encoding="UTF-8" standalone="yes"?>
<Relationships xmlns="http://schemas.openxmlformats.org/package/2006/relationships"><Relationship Id="rId3" Type="http://schemas.openxmlformats.org/officeDocument/2006/relationships/notesSlide" Target="../notesSlides/notesSlide73.xml"/><Relationship Id="rId2" Type="http://schemas.openxmlformats.org/officeDocument/2006/relationships/slideLayout" Target="../slideLayouts/slideLayout2.xml"/><Relationship Id="rId1" Type="http://schemas.openxmlformats.org/officeDocument/2006/relationships/customXml" Target="../../customXml/item13.xml"/><Relationship Id="rId5" Type="http://schemas.openxmlformats.org/officeDocument/2006/relationships/image" Target="../media/image4.png"/><Relationship Id="rId4" Type="http://schemas.openxmlformats.org/officeDocument/2006/relationships/image" Target="../media/image10.jpeg"/></Relationships>
</file>

<file path=ppt/slides/_rels/slide74.xml.rels><?xml version="1.0" encoding="UTF-8" standalone="yes"?>
<Relationships xmlns="http://schemas.openxmlformats.org/package/2006/relationships"><Relationship Id="rId3" Type="http://schemas.openxmlformats.org/officeDocument/2006/relationships/notesSlide" Target="../notesSlides/notesSlide74.xml"/><Relationship Id="rId2" Type="http://schemas.openxmlformats.org/officeDocument/2006/relationships/slideLayout" Target="../slideLayouts/slideLayout2.xml"/><Relationship Id="rId1" Type="http://schemas.openxmlformats.org/officeDocument/2006/relationships/customXml" Target="../../customXml/item10.xml"/><Relationship Id="rId6" Type="http://schemas.openxmlformats.org/officeDocument/2006/relationships/image" Target="../media/image4.png"/><Relationship Id="rId5" Type="http://schemas.openxmlformats.org/officeDocument/2006/relationships/image" Target="../media/image10.jpeg"/><Relationship Id="rId4" Type="http://schemas.openxmlformats.org/officeDocument/2006/relationships/image" Target="../media/image11.jpeg"/></Relationships>
</file>

<file path=ppt/slides/_rels/slide75.xml.rels><?xml version="1.0" encoding="UTF-8" standalone="yes"?>
<Relationships xmlns="http://schemas.openxmlformats.org/package/2006/relationships"><Relationship Id="rId3" Type="http://schemas.openxmlformats.org/officeDocument/2006/relationships/notesSlide" Target="../notesSlides/notesSlide75.xml"/><Relationship Id="rId2" Type="http://schemas.openxmlformats.org/officeDocument/2006/relationships/slideLayout" Target="../slideLayouts/slideLayout2.xml"/><Relationship Id="rId1" Type="http://schemas.openxmlformats.org/officeDocument/2006/relationships/customXml" Target="../../customXml/item44.xml"/><Relationship Id="rId5" Type="http://schemas.openxmlformats.org/officeDocument/2006/relationships/image" Target="../media/image4.png"/><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customXml" Target="../../customXml/item4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customXml" Target="../../customXml/item57.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txBox="1">
            <a:spLocks/>
          </p:cNvSpPr>
          <p:nvPr/>
        </p:nvSpPr>
        <p:spPr>
          <a:xfrm>
            <a:off x="1916988" y="5580509"/>
            <a:ext cx="6111396" cy="656409"/>
          </a:xfrm>
          <a:prstGeom prst="rect">
            <a:avLst/>
          </a:prstGeom>
        </p:spPr>
        <p:txBody>
          <a:bodyPr vert="horz" lIns="91440" tIns="45720" rIns="91440" bIns="45720" rtlCol="0">
            <a:normAutofit fontScale="25000" lnSpcReduction="20000"/>
          </a:bodyPr>
          <a:lstStyle/>
          <a:p>
            <a:pPr algn="ctr">
              <a:lnSpc>
                <a:spcPct val="170000"/>
              </a:lnSpc>
              <a:spcBef>
                <a:spcPct val="0"/>
              </a:spcBef>
              <a:defRPr/>
            </a:pPr>
            <a:r>
              <a:rPr lang="zh-CN" altLang="en-US" sz="14400" dirty="0" smtClean="0">
                <a:solidFill>
                  <a:schemeClr val="bg1"/>
                </a:solidFill>
                <a:latin typeface="黑体" pitchFamily="2" charset="-122"/>
                <a:ea typeface="黑体" pitchFamily="2" charset="-122"/>
              </a:rPr>
              <a:t>高中英语  </a:t>
            </a:r>
            <a:r>
              <a:rPr kumimoji="0" lang="zh-CN" altLang="en-US" sz="9600" i="0" u="none" strike="noStrike" kern="1200" cap="none" spc="0" normalizeH="0" baseline="0" noProof="0" dirty="0" smtClean="0">
                <a:ln>
                  <a:noFill/>
                </a:ln>
                <a:solidFill>
                  <a:schemeClr val="bg1"/>
                </a:solidFill>
                <a:effectLst/>
                <a:uLnTx/>
                <a:uFillTx/>
                <a:latin typeface="黑体" pitchFamily="2" charset="-122"/>
                <a:ea typeface="黑体" pitchFamily="2" charset="-122"/>
                <a:cs typeface="+mj-cs"/>
              </a:rPr>
              <a:t>必修第二册</a:t>
            </a:r>
            <a:r>
              <a:rPr kumimoji="0" lang="en-US" altLang="zh-CN" sz="9600" i="0" u="none" strike="noStrike" kern="1200" cap="none" spc="0" normalizeH="0" baseline="0" noProof="0" dirty="0" smtClean="0">
                <a:ln>
                  <a:noFill/>
                </a:ln>
                <a:solidFill>
                  <a:schemeClr val="bg1"/>
                </a:solidFill>
                <a:effectLst/>
                <a:uLnTx/>
                <a:uFillTx/>
                <a:latin typeface="黑体" pitchFamily="2" charset="-122"/>
                <a:ea typeface="黑体" pitchFamily="2" charset="-122"/>
                <a:cs typeface="+mj-cs"/>
              </a:rPr>
              <a:t> </a:t>
            </a:r>
            <a:r>
              <a:rPr kumimoji="0" lang="zh-CN" altLang="en-US" sz="9600" i="0" u="none" strike="noStrike" kern="1200" cap="none" spc="0" normalizeH="0" baseline="0" noProof="0" dirty="0">
                <a:ln>
                  <a:noFill/>
                </a:ln>
                <a:solidFill>
                  <a:schemeClr val="bg1"/>
                </a:solidFill>
                <a:effectLst/>
                <a:uLnTx/>
                <a:uFillTx/>
                <a:latin typeface="黑体" pitchFamily="2" charset="-122"/>
                <a:ea typeface="黑体" pitchFamily="2" charset="-122"/>
                <a:cs typeface="+mj-cs"/>
              </a:rPr>
              <a:t>人教版</a:t>
            </a:r>
          </a:p>
        </p:txBody>
      </p:sp>
    </p:spTree>
    <p:custDataLst>
      <p:custData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303101"/>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12.</a:t>
            </a:r>
            <a:r>
              <a:rPr lang="zh-CN" altLang="en-US" sz="1814" u="sng" kern="0" dirty="0" smtClean="0">
                <a:solidFill>
                  <a:srgbClr val="FF0000"/>
                </a:solidFill>
                <a:latin typeface="Times New Roman" pitchFamily="65" charset="-122"/>
                <a:ea typeface="宋体" pitchFamily="65" charset="-122"/>
              </a:rPr>
              <a:t>　 at the entrance to...　 </a:t>
            </a:r>
            <a:r>
              <a:rPr lang="zh-CN" altLang="en-US" sz="1814" kern="0" dirty="0" smtClean="0">
                <a:solidFill>
                  <a:srgbClr val="000000"/>
                </a:solidFill>
                <a:latin typeface="Times New Roman" pitchFamily="65" charset="-122"/>
                <a:ea typeface="宋体" pitchFamily="65" charset="-122"/>
              </a:rPr>
              <a:t>在</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的入口</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13.</a:t>
            </a:r>
            <a:r>
              <a:rPr lang="zh-CN" altLang="en-US" sz="1814" u="sng" kern="0" dirty="0" smtClean="0">
                <a:solidFill>
                  <a:srgbClr val="FF0000"/>
                </a:solidFill>
                <a:latin typeface="Times New Roman" pitchFamily="65" charset="-122"/>
                <a:ea typeface="宋体" pitchFamily="65" charset="-122"/>
              </a:rPr>
              <a:t>　 all over the world　 </a:t>
            </a:r>
            <a:r>
              <a:rPr lang="zh-CN" altLang="en-US" sz="1814" kern="0" dirty="0" smtClean="0">
                <a:solidFill>
                  <a:srgbClr val="000000"/>
                </a:solidFill>
                <a:latin typeface="Times New Roman" pitchFamily="65" charset="-122"/>
                <a:ea typeface="宋体" pitchFamily="65" charset="-122"/>
              </a:rPr>
              <a:t>在世界各地</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14.</a:t>
            </a:r>
            <a:r>
              <a:rPr lang="zh-CN" altLang="en-US" sz="1814" u="sng" kern="0" dirty="0" smtClean="0">
                <a:solidFill>
                  <a:srgbClr val="FF0000"/>
                </a:solidFill>
                <a:latin typeface="Times New Roman" pitchFamily="65" charset="-122"/>
                <a:ea typeface="宋体" pitchFamily="65" charset="-122"/>
              </a:rPr>
              <a:t>　 forgive sb. for doing sth.　 </a:t>
            </a:r>
            <a:r>
              <a:rPr lang="zh-CN" altLang="en-US" sz="1814" kern="0" dirty="0" smtClean="0">
                <a:solidFill>
                  <a:srgbClr val="000000"/>
                </a:solidFill>
                <a:latin typeface="Times New Roman" pitchFamily="65" charset="-122"/>
                <a:ea typeface="宋体" pitchFamily="65" charset="-122"/>
              </a:rPr>
              <a:t>原谅某人做某事</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15.day and night</a:t>
            </a:r>
            <a:r>
              <a:rPr lang="zh-CN" altLang="en-US" sz="1814" u="sng" kern="0" dirty="0" smtClean="0">
                <a:solidFill>
                  <a:srgbClr val="FF0000"/>
                </a:solidFill>
                <a:latin typeface="Times New Roman" pitchFamily="65" charset="-122"/>
                <a:ea typeface="宋体" pitchFamily="65" charset="-122"/>
              </a:rPr>
              <a:t>　 日日夜夜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16.take turns to do sth. </a:t>
            </a:r>
            <a:r>
              <a:rPr lang="zh-CN" altLang="en-US" sz="1814" u="sng" kern="0" dirty="0" smtClean="0">
                <a:solidFill>
                  <a:srgbClr val="FF0000"/>
                </a:solidFill>
                <a:latin typeface="Times New Roman" pitchFamily="65" charset="-122"/>
                <a:ea typeface="宋体" pitchFamily="65" charset="-122"/>
              </a:rPr>
              <a:t>　 轮流做某事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17.tell right from wrong</a:t>
            </a:r>
            <a:r>
              <a:rPr lang="zh-CN" altLang="en-US" sz="1814" u="sng" kern="0" dirty="0" smtClean="0">
                <a:solidFill>
                  <a:srgbClr val="FF0000"/>
                </a:solidFill>
                <a:latin typeface="Times New Roman" pitchFamily="65" charset="-122"/>
                <a:ea typeface="宋体" pitchFamily="65" charset="-122"/>
              </a:rPr>
              <a:t>　 辨别是非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18.end with...</a:t>
            </a:r>
            <a:r>
              <a:rPr lang="zh-CN" altLang="en-US" sz="1814" u="sng" kern="0" dirty="0" smtClean="0">
                <a:solidFill>
                  <a:srgbClr val="FF0000"/>
                </a:solidFill>
                <a:latin typeface="Times New Roman" pitchFamily="65" charset="-122"/>
                <a:ea typeface="宋体" pitchFamily="65" charset="-122"/>
              </a:rPr>
              <a:t>　 以</a:t>
            </a:r>
            <a:r>
              <a:rPr lang="zh-CN" altLang="en-US" sz="1814" u="sng" kern="0" dirty="0" smtClean="0">
                <a:solidFill>
                  <a:srgbClr val="FF0000"/>
                </a:solidFill>
                <a:latin typeface="黑体"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结束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19.come up with</a:t>
            </a:r>
            <a:r>
              <a:rPr lang="zh-CN" altLang="en-US" sz="1814" u="sng" kern="0" dirty="0" smtClean="0">
                <a:solidFill>
                  <a:srgbClr val="FF0000"/>
                </a:solidFill>
                <a:latin typeface="Times New Roman" pitchFamily="65" charset="-122"/>
                <a:ea typeface="宋体" pitchFamily="65" charset="-122"/>
              </a:rPr>
              <a:t>　 提出;想出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20.kind of</a:t>
            </a:r>
            <a:r>
              <a:rPr lang="zh-CN" altLang="en-US" sz="1814" u="sng" kern="0" dirty="0" smtClean="0">
                <a:solidFill>
                  <a:srgbClr val="FF0000"/>
                </a:solidFill>
                <a:latin typeface="Times New Roman" pitchFamily="65" charset="-122"/>
                <a:ea typeface="宋体" pitchFamily="65" charset="-122"/>
              </a:rPr>
              <a:t>　 有点儿,有几分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21.be familiar with</a:t>
            </a:r>
            <a:r>
              <a:rPr lang="zh-CN" altLang="en-US" sz="1814" u="sng" kern="0" dirty="0" smtClean="0">
                <a:solidFill>
                  <a:srgbClr val="FF0000"/>
                </a:solidFill>
                <a:latin typeface="Times New Roman" pitchFamily="65" charset="-122"/>
                <a:ea typeface="宋体" pitchFamily="65" charset="-122"/>
              </a:rPr>
              <a:t>　 熟悉　 </a:t>
            </a:r>
            <a:endParaRPr lang="zh-CN" altLang="en-US" dirty="0">
              <a:solidFill>
                <a:srgbClr val="FF0000"/>
              </a:solidFill>
            </a:endParaRPr>
          </a:p>
        </p:txBody>
      </p:sp>
      <p:pic>
        <p:nvPicPr>
          <p:cNvPr id="3" name="Picture 4" descr="\\a015\吴双婷\线.tif"/>
          <p:cNvPicPr>
            <a:picLocks noChangeAspect="1" noChangeArrowheads="1"/>
          </p:cNvPicPr>
          <p:nvPr/>
        </p:nvPicPr>
        <p:blipFill>
          <a:blip r:embed="rId4" cstate="print"/>
          <a:srcRect/>
          <a:stretch>
            <a:fillRect/>
          </a:stretch>
        </p:blipFill>
        <p:spPr bwMode="auto">
          <a:xfrm>
            <a:off x="1000100" y="1420005"/>
            <a:ext cx="2286016"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1000100" y="1920071"/>
            <a:ext cx="2214578"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1000100" y="2348699"/>
            <a:ext cx="2857520"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2285984" y="2705889"/>
            <a:ext cx="1357322"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2857488" y="3205955"/>
            <a:ext cx="1571636"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2928926" y="3563145"/>
            <a:ext cx="1357322"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2000232" y="3991773"/>
            <a:ext cx="1714512"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4" cstate="print"/>
          <a:srcRect/>
          <a:stretch>
            <a:fillRect/>
          </a:stretch>
        </p:blipFill>
        <p:spPr bwMode="auto">
          <a:xfrm>
            <a:off x="2285984" y="4420401"/>
            <a:ext cx="1357322" cy="35687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4" cstate="print"/>
          <a:srcRect/>
          <a:stretch>
            <a:fillRect/>
          </a:stretch>
        </p:blipFill>
        <p:spPr bwMode="auto">
          <a:xfrm>
            <a:off x="1714480" y="4849029"/>
            <a:ext cx="1928826" cy="356870"/>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4" cstate="print"/>
          <a:srcRect/>
          <a:stretch>
            <a:fillRect/>
          </a:stretch>
        </p:blipFill>
        <p:spPr bwMode="auto">
          <a:xfrm>
            <a:off x="2500298" y="5277657"/>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1"/>
                                        </p:tgtEl>
                                      </p:cBhvr>
                                    </p:animEffect>
                                    <p:set>
                                      <p:cBhvr>
                                        <p:cTn id="47" dur="1" fill="hold">
                                          <p:stCondLst>
                                            <p:cond delay="19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2"/>
                                        </p:tgtEl>
                                      </p:cBhvr>
                                    </p:animEffect>
                                    <p:set>
                                      <p:cBhvr>
                                        <p:cTn id="52" dur="1" fill="hold">
                                          <p:stCondLst>
                                            <p:cond delay="19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00034" y="825634"/>
            <a:ext cx="8316000" cy="6380849"/>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Ⅲ.经典结构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1.新旧更替的时代已经到来,在我们走向未来的过程中,将过去的一切都保存下来</a:t>
            </a:r>
            <a:r>
              <a:rPr dirty="0"/>
              <a:t/>
            </a:r>
            <a:br>
              <a:rPr dirty="0"/>
            </a:br>
            <a:r>
              <a:rPr lang="zh-CN" altLang="en-US" sz="1814" kern="0" dirty="0" smtClean="0">
                <a:solidFill>
                  <a:srgbClr val="000000"/>
                </a:solidFill>
                <a:latin typeface="Times New Roman" pitchFamily="65" charset="-122"/>
                <a:ea typeface="宋体" pitchFamily="65" charset="-122"/>
              </a:rPr>
              <a:t>是不可能的。</a:t>
            </a:r>
            <a:endParaRPr lang="zh-CN" altLang="en-US" dirty="0"/>
          </a:p>
          <a:p>
            <a:pPr marL="0" indent="0" eaLnBrk="0" latinLnBrk="1" hangingPunct="0">
              <a:lnSpc>
                <a:spcPct val="150000"/>
              </a:lnSpc>
              <a:spcBef>
                <a:spcPts val="141"/>
              </a:spcBef>
              <a:buNone/>
            </a:pPr>
            <a:r>
              <a:rPr lang="zh-CN" altLang="en-US" sz="1814" u="sng" kern="0" dirty="0" smtClean="0">
                <a:solidFill>
                  <a:srgbClr val="FF0000"/>
                </a:solidFill>
                <a:latin typeface="Times New Roman" pitchFamily="65" charset="-122"/>
                <a:ea typeface="宋体" pitchFamily="65" charset="-122"/>
              </a:rPr>
              <a:t>　 There comes a time when　 </a:t>
            </a:r>
            <a:r>
              <a:rPr lang="zh-CN" altLang="en-US" sz="1814" kern="0" dirty="0" smtClean="0">
                <a:solidFill>
                  <a:srgbClr val="000000"/>
                </a:solidFill>
                <a:latin typeface="Times New Roman" pitchFamily="65" charset="-122"/>
                <a:ea typeface="宋体" pitchFamily="65" charset="-122"/>
              </a:rPr>
              <a:t> the old must give way to the new, and it is not possi-</a:t>
            </a:r>
            <a:r>
              <a:rPr dirty="0"/>
              <a:t/>
            </a:r>
            <a:br>
              <a:rPr dirty="0"/>
            </a:br>
            <a:r>
              <a:rPr lang="zh-CN" altLang="en-US" sz="1814" kern="0" dirty="0" smtClean="0">
                <a:solidFill>
                  <a:srgbClr val="000000"/>
                </a:solidFill>
                <a:latin typeface="Times New Roman" pitchFamily="65" charset="-122"/>
                <a:ea typeface="宋体" pitchFamily="65" charset="-122"/>
              </a:rPr>
              <a:t>ble to preserve everything from our past as we move towards the future.</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2.在进步和文化遗址的保护之间找到并保持适当的平衡可能是一个巨大的挑</a:t>
            </a:r>
            <a:r>
              <a:rPr dirty="0"/>
              <a:t/>
            </a:r>
            <a:br>
              <a:rPr dirty="0"/>
            </a:br>
            <a:r>
              <a:rPr lang="zh-CN" altLang="en-US" sz="1814" kern="0" dirty="0" smtClean="0">
                <a:solidFill>
                  <a:srgbClr val="000000"/>
                </a:solidFill>
                <a:latin typeface="Times New Roman" pitchFamily="65" charset="-122"/>
                <a:ea typeface="宋体" pitchFamily="65" charset="-122"/>
              </a:rPr>
              <a:t>战。</a:t>
            </a:r>
            <a:endParaRPr lang="zh-CN" altLang="en-US" dirty="0"/>
          </a:p>
          <a:p>
            <a:pPr marL="0" indent="0" eaLnBrk="0" latinLnBrk="1" hangingPunct="0">
              <a:lnSpc>
                <a:spcPct val="150000"/>
              </a:lnSpc>
              <a:spcBef>
                <a:spcPts val="141"/>
              </a:spcBef>
              <a:buNone/>
            </a:pPr>
            <a:r>
              <a:rPr lang="zh-CN" altLang="en-US" sz="1814" u="sng" kern="0" dirty="0" smtClean="0">
                <a:solidFill>
                  <a:srgbClr val="FF0000"/>
                </a:solidFill>
                <a:latin typeface="Times New Roman" pitchFamily="65" charset="-122"/>
                <a:ea typeface="宋体" pitchFamily="65" charset="-122"/>
              </a:rPr>
              <a:t>　 Finding and keeping the right balance　 </a:t>
            </a:r>
            <a:r>
              <a:rPr lang="zh-CN" altLang="en-US" sz="1814" kern="0" dirty="0" smtClean="0">
                <a:solidFill>
                  <a:srgbClr val="000000"/>
                </a:solidFill>
                <a:latin typeface="Times New Roman" pitchFamily="65" charset="-122"/>
                <a:ea typeface="宋体" pitchFamily="65" charset="-122"/>
              </a:rPr>
              <a:t> between progress and the protection of </a:t>
            </a:r>
            <a:r>
              <a:rPr dirty="0"/>
              <a:t/>
            </a:r>
            <a:br>
              <a:rPr dirty="0"/>
            </a:br>
            <a:r>
              <a:rPr lang="zh-CN" altLang="en-US" sz="1814" kern="0" dirty="0" smtClean="0">
                <a:solidFill>
                  <a:srgbClr val="000000"/>
                </a:solidFill>
                <a:latin typeface="Times New Roman" pitchFamily="65" charset="-122"/>
                <a:ea typeface="宋体" pitchFamily="65" charset="-122"/>
              </a:rPr>
              <a:t>cultural sites can be a big challenge.</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3.这些国家不仅找到了一条不以牺牲古迹为代价的未来发展之路,而且它们还明</a:t>
            </a:r>
            <a:r>
              <a:rPr dirty="0"/>
              <a:t/>
            </a:r>
            <a:br>
              <a:rPr dirty="0"/>
            </a:br>
            <a:r>
              <a:rPr lang="zh-CN" altLang="en-US" sz="1814" kern="0" dirty="0" smtClean="0">
                <a:solidFill>
                  <a:srgbClr val="000000"/>
                </a:solidFill>
                <a:latin typeface="Times New Roman" pitchFamily="65" charset="-122"/>
                <a:ea typeface="宋体" pitchFamily="65" charset="-122"/>
              </a:rPr>
              <a:t>白了多个国家共同努力创建更美好的明天是有可能的。</a:t>
            </a:r>
            <a:endParaRPr lang="zh-CN" altLang="en-US" dirty="0"/>
          </a:p>
          <a:p>
            <a:pPr marL="0" indent="0" eaLnBrk="0" latinLnBrk="1" hangingPunct="0">
              <a:lnSpc>
                <a:spcPct val="150000"/>
              </a:lnSpc>
              <a:spcBef>
                <a:spcPts val="141"/>
              </a:spcBef>
              <a:buNone/>
            </a:pPr>
            <a:r>
              <a:rPr lang="zh-CN" altLang="en-US" sz="1814" u="sng" kern="0" dirty="0" smtClean="0">
                <a:solidFill>
                  <a:srgbClr val="FF0000"/>
                </a:solidFill>
                <a:latin typeface="Times New Roman" pitchFamily="65" charset="-122"/>
                <a:ea typeface="宋体" pitchFamily="65" charset="-122"/>
              </a:rPr>
              <a:t>　 Not only had the countries found　 </a:t>
            </a:r>
            <a:r>
              <a:rPr lang="zh-CN" altLang="en-US" sz="1814" kern="0" dirty="0" smtClean="0">
                <a:solidFill>
                  <a:srgbClr val="000000"/>
                </a:solidFill>
                <a:latin typeface="Times New Roman" pitchFamily="65" charset="-122"/>
                <a:ea typeface="宋体" pitchFamily="65" charset="-122"/>
              </a:rPr>
              <a:t> a path to the future that did not run over the </a:t>
            </a:r>
            <a:endParaRPr lang="en-US" altLang="zh-CN" sz="1814" kern="0" dirty="0" smtClean="0">
              <a:solidFill>
                <a:srgbClr val="000000"/>
              </a:solidFill>
              <a:latin typeface="Times New Roman" pitchFamily="65" charset="-122"/>
              <a:ea typeface="宋体" pitchFamily="65" charset="-122"/>
            </a:endParaRPr>
          </a:p>
          <a:p>
            <a:pPr eaLnBrk="0" latinLnBrk="1" hangingPunct="0">
              <a:lnSpc>
                <a:spcPct val="150000"/>
              </a:lnSpc>
              <a:spcBef>
                <a:spcPts val="141"/>
              </a:spcBef>
            </a:pPr>
            <a:r>
              <a:rPr lang="en-US" altLang="zh-CN" kern="0" dirty="0" smtClean="0">
                <a:solidFill>
                  <a:srgbClr val="000000"/>
                </a:solidFill>
                <a:latin typeface="Times New Roman" pitchFamily="65" charset="-122"/>
                <a:ea typeface="宋体" pitchFamily="65" charset="-122"/>
              </a:rPr>
              <a:t>relics of the past, </a:t>
            </a:r>
            <a:r>
              <a:rPr lang="zh-CN" altLang="en-US" u="sng" kern="0" dirty="0" smtClean="0">
                <a:solidFill>
                  <a:srgbClr val="FF0000"/>
                </a:solidFill>
                <a:latin typeface="Times New Roman" pitchFamily="65" charset="-122"/>
                <a:ea typeface="宋体" pitchFamily="65" charset="-122"/>
              </a:rPr>
              <a:t>　 </a:t>
            </a:r>
            <a:r>
              <a:rPr lang="en-US" altLang="zh-CN" u="sng" kern="0" dirty="0" smtClean="0">
                <a:solidFill>
                  <a:srgbClr val="FF0000"/>
                </a:solidFill>
                <a:latin typeface="Times New Roman" pitchFamily="65" charset="-122"/>
                <a:ea typeface="宋体" pitchFamily="65" charset="-122"/>
              </a:rPr>
              <a:t>but</a:t>
            </a:r>
            <a:r>
              <a:rPr lang="zh-CN" altLang="en-US" u="sng" kern="0" dirty="0" smtClean="0">
                <a:solidFill>
                  <a:srgbClr val="FF0000"/>
                </a:solidFill>
                <a:latin typeface="Times New Roman" pitchFamily="65" charset="-122"/>
                <a:ea typeface="宋体" pitchFamily="65" charset="-122"/>
              </a:rPr>
              <a:t>　 </a:t>
            </a:r>
            <a:r>
              <a:rPr lang="en-US" altLang="zh-CN" kern="0" dirty="0" smtClean="0">
                <a:solidFill>
                  <a:srgbClr val="000000"/>
                </a:solidFill>
                <a:latin typeface="Times New Roman" pitchFamily="65" charset="-122"/>
                <a:ea typeface="宋体" pitchFamily="65" charset="-122"/>
              </a:rPr>
              <a:t> they had </a:t>
            </a:r>
            <a:r>
              <a:rPr lang="zh-CN" altLang="en-US" u="sng" kern="0" dirty="0" smtClean="0">
                <a:solidFill>
                  <a:srgbClr val="FF0000"/>
                </a:solidFill>
                <a:latin typeface="Times New Roman" pitchFamily="65" charset="-122"/>
                <a:ea typeface="宋体" pitchFamily="65" charset="-122"/>
              </a:rPr>
              <a:t>　 </a:t>
            </a:r>
            <a:r>
              <a:rPr lang="en-US" altLang="zh-CN" u="sng" kern="0" dirty="0" smtClean="0">
                <a:solidFill>
                  <a:srgbClr val="FF0000"/>
                </a:solidFill>
                <a:latin typeface="Times New Roman" pitchFamily="65" charset="-122"/>
                <a:ea typeface="宋体" pitchFamily="65" charset="-122"/>
              </a:rPr>
              <a:t>also</a:t>
            </a:r>
            <a:r>
              <a:rPr lang="zh-CN" altLang="en-US" u="sng" kern="0" dirty="0" smtClean="0">
                <a:solidFill>
                  <a:srgbClr val="FF0000"/>
                </a:solidFill>
                <a:latin typeface="Times New Roman" pitchFamily="65" charset="-122"/>
                <a:ea typeface="宋体" pitchFamily="65" charset="-122"/>
              </a:rPr>
              <a:t>　 </a:t>
            </a:r>
            <a:r>
              <a:rPr lang="en-US" altLang="zh-CN" kern="0" dirty="0" smtClean="0">
                <a:solidFill>
                  <a:srgbClr val="000000"/>
                </a:solidFill>
                <a:latin typeface="Times New Roman" pitchFamily="65" charset="-122"/>
                <a:ea typeface="宋体" pitchFamily="65" charset="-122"/>
              </a:rPr>
              <a:t> learnt that it was possible for </a:t>
            </a:r>
            <a:r>
              <a:rPr lang="en-US" altLang="zh-CN" kern="0" dirty="0" err="1" smtClean="0">
                <a:solidFill>
                  <a:srgbClr val="000000"/>
                </a:solidFill>
                <a:latin typeface="Times New Roman" pitchFamily="65" charset="-122"/>
                <a:ea typeface="宋体" pitchFamily="65" charset="-122"/>
              </a:rPr>
              <a:t>coun</a:t>
            </a:r>
            <a:r>
              <a:rPr lang="en-US" altLang="zh-CN" kern="0" dirty="0" smtClean="0">
                <a:solidFill>
                  <a:srgbClr val="000000"/>
                </a:solidFill>
                <a:latin typeface="Times New Roman" pitchFamily="65" charset="-122"/>
                <a:ea typeface="宋体" pitchFamily="65" charset="-122"/>
              </a:rPr>
              <a:t>-</a:t>
            </a:r>
            <a:r>
              <a:rPr lang="en-US" dirty="0" smtClean="0"/>
              <a:t/>
            </a:r>
            <a:br>
              <a:rPr lang="en-US" dirty="0" smtClean="0"/>
            </a:br>
            <a:r>
              <a:rPr lang="en-US" altLang="zh-CN" kern="0" dirty="0" smtClean="0">
                <a:solidFill>
                  <a:srgbClr val="000000"/>
                </a:solidFill>
                <a:latin typeface="Times New Roman" pitchFamily="65" charset="-122"/>
                <a:ea typeface="宋体" pitchFamily="65" charset="-122"/>
              </a:rPr>
              <a:t>tries to work together to build a better tomorrow.</a:t>
            </a:r>
            <a:endParaRPr lang="en-US" altLang="zh-CN" dirty="0" smtClean="0"/>
          </a:p>
          <a:p>
            <a:pPr marL="0" indent="0" eaLnBrk="0" latinLnBrk="1" hangingPunct="0">
              <a:lnSpc>
                <a:spcPct val="150000"/>
              </a:lnSpc>
              <a:spcBef>
                <a:spcPts val="141"/>
              </a:spcBef>
              <a:buNone/>
            </a:pP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500034" y="2134385"/>
            <a:ext cx="2928958"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500034" y="3777459"/>
            <a:ext cx="4071966"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500034" y="5491971"/>
            <a:ext cx="3571900"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2071670" y="5920599"/>
            <a:ext cx="857256"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3857620" y="5920599"/>
            <a:ext cx="100013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642910" y="848501"/>
            <a:ext cx="8316000" cy="6380849"/>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4.如今,这些洞穴和当年人们在丝绸之路上旅行时一样有国际地位。</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Today, the caves are just</a:t>
            </a:r>
            <a:r>
              <a:rPr lang="zh-CN" altLang="en-US" sz="1814" u="sng" kern="0" dirty="0" smtClean="0">
                <a:solidFill>
                  <a:srgbClr val="FF0000"/>
                </a:solidFill>
                <a:latin typeface="Times New Roman" pitchFamily="65" charset="-122"/>
                <a:ea typeface="宋体" pitchFamily="65" charset="-122"/>
              </a:rPr>
              <a:t>　 as international as　 </a:t>
            </a:r>
            <a:r>
              <a:rPr lang="zh-CN" altLang="en-US" sz="1814" kern="0" dirty="0" smtClean="0">
                <a:solidFill>
                  <a:srgbClr val="000000"/>
                </a:solidFill>
                <a:latin typeface="Times New Roman" pitchFamily="65" charset="-122"/>
                <a:ea typeface="宋体" pitchFamily="65" charset="-122"/>
              </a:rPr>
              <a:t> they were at the time when people </a:t>
            </a:r>
            <a:r>
              <a:rPr dirty="0"/>
              <a:t/>
            </a:r>
            <a:br>
              <a:rPr dirty="0"/>
            </a:br>
            <a:r>
              <a:rPr lang="zh-CN" altLang="en-US" sz="1814" kern="0" dirty="0" smtClean="0">
                <a:solidFill>
                  <a:srgbClr val="000000"/>
                </a:solidFill>
                <a:latin typeface="Times New Roman" pitchFamily="65" charset="-122"/>
                <a:ea typeface="宋体" pitchFamily="65" charset="-122"/>
              </a:rPr>
              <a:t>travelled the Silk Road.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5.正如一位从事该项目的研究人员所解释的:“欣赏本国文化遗产对了解自我很</a:t>
            </a:r>
            <a:r>
              <a:rPr dirty="0"/>
              <a:t/>
            </a:r>
            <a:br>
              <a:rPr dirty="0"/>
            </a:br>
            <a:r>
              <a:rPr lang="zh-CN" altLang="en-US" sz="1814" kern="0" dirty="0" smtClean="0">
                <a:solidFill>
                  <a:srgbClr val="000000"/>
                </a:solidFill>
                <a:latin typeface="Times New Roman" pitchFamily="65" charset="-122"/>
                <a:ea typeface="宋体" pitchFamily="65" charset="-122"/>
              </a:rPr>
              <a:t>重要。欣赏他国文化遗产对国际交流和理解很重要。”</a:t>
            </a:r>
            <a:endParaRPr lang="zh-CN" altLang="en-US" dirty="0"/>
          </a:p>
          <a:p>
            <a:pPr marL="0" indent="0" eaLnBrk="0" latinLnBrk="1" hangingPunct="0">
              <a:lnSpc>
                <a:spcPct val="150000"/>
              </a:lnSpc>
              <a:spcBef>
                <a:spcPts val="141"/>
              </a:spcBef>
              <a:buNone/>
            </a:pPr>
            <a:r>
              <a:rPr lang="zh-CN" altLang="en-US" sz="1814" u="sng" kern="0" dirty="0" smtClean="0">
                <a:solidFill>
                  <a:srgbClr val="FF0000"/>
                </a:solidFill>
                <a:latin typeface="Times New Roman" pitchFamily="65" charset="-122"/>
                <a:ea typeface="宋体" pitchFamily="65" charset="-122"/>
              </a:rPr>
              <a:t>　 As　 </a:t>
            </a:r>
            <a:r>
              <a:rPr lang="zh-CN" altLang="en-US" sz="1814" kern="0" dirty="0" smtClean="0">
                <a:solidFill>
                  <a:srgbClr val="000000"/>
                </a:solidFill>
                <a:latin typeface="Times New Roman" pitchFamily="65" charset="-122"/>
                <a:ea typeface="宋体" pitchFamily="65" charset="-122"/>
              </a:rPr>
              <a:t>one researcher who is working on the project explains, “</a:t>
            </a:r>
            <a:r>
              <a:rPr lang="zh-CN" altLang="en-US" sz="1814" u="sng" kern="0" dirty="0" smtClean="0">
                <a:solidFill>
                  <a:srgbClr val="FF0000"/>
                </a:solidFill>
                <a:latin typeface="Times New Roman" pitchFamily="65" charset="-122"/>
                <a:ea typeface="宋体" pitchFamily="65" charset="-122"/>
              </a:rPr>
              <a:t>　 Appreciating </a:t>
            </a:r>
            <a:r>
              <a:rPr dirty="0">
                <a:solidFill>
                  <a:srgbClr val="FF0000"/>
                </a:solidFill>
              </a:rPr>
              <a:t/>
            </a:r>
            <a:br>
              <a:rPr dirty="0">
                <a:solidFill>
                  <a:srgbClr val="FF0000"/>
                </a:solidFill>
              </a:rPr>
            </a:br>
            <a:r>
              <a:rPr lang="zh-CN" altLang="en-US" sz="1814" u="sng" kern="0" dirty="0" smtClean="0">
                <a:solidFill>
                  <a:srgbClr val="FF0000"/>
                </a:solidFill>
                <a:latin typeface="Times New Roman" pitchFamily="65" charset="-122"/>
                <a:ea typeface="宋体" pitchFamily="65" charset="-122"/>
              </a:rPr>
              <a:t>one's own cultural heritage is　 </a:t>
            </a:r>
            <a:r>
              <a:rPr lang="zh-CN" altLang="en-US" sz="1814" kern="0" dirty="0" smtClean="0">
                <a:solidFill>
                  <a:srgbClr val="000000"/>
                </a:solidFill>
                <a:latin typeface="Times New Roman" pitchFamily="65" charset="-122"/>
                <a:ea typeface="宋体" pitchFamily="65" charset="-122"/>
              </a:rPr>
              <a:t>very important for understanding oneself. </a:t>
            </a:r>
            <a:r>
              <a:rPr lang="zh-CN" altLang="en-US" sz="1814" u="sng" kern="0" dirty="0" smtClean="0">
                <a:solidFill>
                  <a:srgbClr val="FF0000"/>
                </a:solidFill>
                <a:latin typeface="Times New Roman" pitchFamily="65" charset="-122"/>
                <a:ea typeface="宋体" pitchFamily="65" charset="-122"/>
              </a:rPr>
              <a:t>　 Appre-</a:t>
            </a:r>
            <a:r>
              <a:rPr dirty="0">
                <a:solidFill>
                  <a:srgbClr val="FF0000"/>
                </a:solidFill>
              </a:rPr>
              <a:t/>
            </a:r>
            <a:br>
              <a:rPr dirty="0">
                <a:solidFill>
                  <a:srgbClr val="FF0000"/>
                </a:solidFill>
              </a:rPr>
            </a:br>
            <a:r>
              <a:rPr lang="zh-CN" altLang="en-US" sz="1814" u="sng" kern="0" dirty="0" smtClean="0">
                <a:solidFill>
                  <a:srgbClr val="FF0000"/>
                </a:solidFill>
                <a:latin typeface="Times New Roman" pitchFamily="65" charset="-122"/>
                <a:ea typeface="宋体" pitchFamily="65" charset="-122"/>
              </a:rPr>
              <a:t>ciating　 </a:t>
            </a:r>
            <a:r>
              <a:rPr lang="zh-CN" altLang="en-US" sz="1814" kern="0" dirty="0" smtClean="0">
                <a:solidFill>
                  <a:srgbClr val="000000"/>
                </a:solidFill>
                <a:latin typeface="Times New Roman" pitchFamily="65" charset="-122"/>
                <a:ea typeface="宋体" pitchFamily="65" charset="-122"/>
              </a:rPr>
              <a:t> the cultural heritage of other countries is very important for international </a:t>
            </a:r>
            <a:r>
              <a:rPr dirty="0"/>
              <a:t/>
            </a:r>
            <a:br>
              <a:rPr dirty="0"/>
            </a:br>
            <a:r>
              <a:rPr lang="zh-CN" altLang="en-US" sz="1814" kern="0" dirty="0" smtClean="0">
                <a:solidFill>
                  <a:srgbClr val="000000"/>
                </a:solidFill>
                <a:latin typeface="Times New Roman" pitchFamily="65" charset="-122"/>
                <a:ea typeface="宋体" pitchFamily="65" charset="-122"/>
              </a:rPr>
              <a:t>communication and understanding.”</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6.如果是这样的话,何时何地呢?</a:t>
            </a:r>
            <a:endParaRPr lang="en-US" altLang="zh-CN" sz="1814" kern="0" dirty="0" smtClean="0">
              <a:solidFill>
                <a:srgbClr val="000000"/>
              </a:solidFill>
              <a:latin typeface="Times New Roman" pitchFamily="65" charset="-122"/>
              <a:ea typeface="宋体" pitchFamily="65" charset="-122"/>
            </a:endParaRPr>
          </a:p>
          <a:p>
            <a:pPr eaLnBrk="0" latinLnBrk="1" hangingPunct="0">
              <a:lnSpc>
                <a:spcPct val="150000"/>
              </a:lnSpc>
              <a:spcBef>
                <a:spcPts val="141"/>
              </a:spcBef>
            </a:pPr>
            <a:r>
              <a:rPr lang="zh-CN" altLang="en-US" u="sng" kern="0" dirty="0" smtClean="0">
                <a:solidFill>
                  <a:srgbClr val="FF0000"/>
                </a:solidFill>
                <a:latin typeface="Times New Roman" pitchFamily="65" charset="-122"/>
                <a:ea typeface="宋体" pitchFamily="65" charset="-122"/>
              </a:rPr>
              <a:t>　 </a:t>
            </a:r>
            <a:r>
              <a:rPr lang="en-US" altLang="zh-CN" u="sng" kern="0" dirty="0" smtClean="0">
                <a:solidFill>
                  <a:srgbClr val="FF0000"/>
                </a:solidFill>
                <a:latin typeface="Times New Roman" pitchFamily="65" charset="-122"/>
                <a:ea typeface="宋体" pitchFamily="65" charset="-122"/>
              </a:rPr>
              <a:t>If so</a:t>
            </a:r>
            <a:r>
              <a:rPr lang="zh-CN" altLang="en-US" u="sng" kern="0" dirty="0" smtClean="0">
                <a:solidFill>
                  <a:srgbClr val="FF0000"/>
                </a:solidFill>
                <a:latin typeface="Times New Roman" pitchFamily="65" charset="-122"/>
                <a:ea typeface="宋体" pitchFamily="65" charset="-122"/>
              </a:rPr>
              <a:t>　 </a:t>
            </a:r>
            <a:r>
              <a:rPr lang="en-US" altLang="zh-CN" kern="0" dirty="0" smtClean="0">
                <a:solidFill>
                  <a:srgbClr val="000000"/>
                </a:solidFill>
                <a:latin typeface="Times New Roman" pitchFamily="65" charset="-122"/>
                <a:ea typeface="宋体" pitchFamily="65" charset="-122"/>
              </a:rPr>
              <a:t>, when and where?</a:t>
            </a:r>
            <a:endParaRPr lang="en-US" altLang="zh-CN" dirty="0" smtClean="0"/>
          </a:p>
          <a:p>
            <a:pPr eaLnBrk="0" latinLnBrk="1" hangingPunct="0">
              <a:lnSpc>
                <a:spcPct val="150000"/>
              </a:lnSpc>
              <a:spcBef>
                <a:spcPts val="141"/>
              </a:spcBef>
            </a:pPr>
            <a:r>
              <a:rPr lang="en-US" altLang="zh-CN" kern="0" dirty="0" smtClean="0">
                <a:solidFill>
                  <a:srgbClr val="000000"/>
                </a:solidFill>
                <a:latin typeface="Times New Roman" pitchFamily="65" charset="-122"/>
                <a:ea typeface="宋体" pitchFamily="65" charset="-122"/>
              </a:rPr>
              <a:t>7.</a:t>
            </a:r>
            <a:r>
              <a:rPr lang="zh-CN" altLang="en-US" kern="0" dirty="0" smtClean="0">
                <a:solidFill>
                  <a:srgbClr val="000000"/>
                </a:solidFill>
                <a:latin typeface="Times New Roman" pitchFamily="65" charset="-122"/>
                <a:ea typeface="宋体" pitchFamily="65" charset="-122"/>
              </a:rPr>
              <a:t>这使得它成为不仅仅对中国而且对世界各地的人们来说都重要的文化遗址。</a:t>
            </a:r>
            <a:endParaRPr lang="zh-CN" altLang="en-US" dirty="0" smtClean="0"/>
          </a:p>
          <a:p>
            <a:pPr eaLnBrk="0" latinLnBrk="1" hangingPunct="0">
              <a:lnSpc>
                <a:spcPct val="150000"/>
              </a:lnSpc>
              <a:spcBef>
                <a:spcPts val="141"/>
              </a:spcBef>
            </a:pPr>
            <a:r>
              <a:rPr lang="en-US" altLang="zh-CN" kern="0" dirty="0" smtClean="0">
                <a:solidFill>
                  <a:srgbClr val="000000"/>
                </a:solidFill>
                <a:latin typeface="Times New Roman" pitchFamily="65" charset="-122"/>
                <a:ea typeface="宋体" pitchFamily="65" charset="-122"/>
              </a:rPr>
              <a:t>This </a:t>
            </a:r>
            <a:r>
              <a:rPr lang="zh-CN" altLang="en-US" u="sng" kern="0" dirty="0" smtClean="0">
                <a:solidFill>
                  <a:srgbClr val="FF0000"/>
                </a:solidFill>
                <a:latin typeface="Times New Roman" pitchFamily="65" charset="-122"/>
                <a:ea typeface="宋体" pitchFamily="65" charset="-122"/>
              </a:rPr>
              <a:t>　 </a:t>
            </a:r>
            <a:r>
              <a:rPr lang="en-US" altLang="zh-CN" u="sng" kern="0" dirty="0" smtClean="0">
                <a:solidFill>
                  <a:srgbClr val="FF0000"/>
                </a:solidFill>
                <a:latin typeface="Times New Roman" pitchFamily="65" charset="-122"/>
                <a:ea typeface="宋体" pitchFamily="65" charset="-122"/>
              </a:rPr>
              <a:t>makes</a:t>
            </a:r>
            <a:r>
              <a:rPr lang="zh-CN" altLang="en-US" u="sng" kern="0" dirty="0" smtClean="0">
                <a:solidFill>
                  <a:srgbClr val="FF0000"/>
                </a:solidFill>
                <a:latin typeface="Times New Roman" pitchFamily="65" charset="-122"/>
                <a:ea typeface="宋体" pitchFamily="65" charset="-122"/>
              </a:rPr>
              <a:t>　 </a:t>
            </a:r>
            <a:r>
              <a:rPr lang="en-US" altLang="zh-CN" kern="0" dirty="0" smtClean="0">
                <a:solidFill>
                  <a:srgbClr val="FF0000"/>
                </a:solidFill>
                <a:latin typeface="Times New Roman" pitchFamily="65" charset="-122"/>
                <a:ea typeface="宋体" pitchFamily="65" charset="-122"/>
              </a:rPr>
              <a:t> </a:t>
            </a:r>
            <a:r>
              <a:rPr lang="en-US" altLang="zh-CN" kern="0" dirty="0" smtClean="0">
                <a:solidFill>
                  <a:srgbClr val="000000"/>
                </a:solidFill>
                <a:latin typeface="Times New Roman" pitchFamily="65" charset="-122"/>
                <a:ea typeface="宋体" pitchFamily="65" charset="-122"/>
              </a:rPr>
              <a:t>it </a:t>
            </a:r>
            <a:r>
              <a:rPr lang="zh-CN" altLang="en-US" u="sng" kern="0" dirty="0" smtClean="0">
                <a:solidFill>
                  <a:srgbClr val="FF0000"/>
                </a:solidFill>
                <a:latin typeface="Times New Roman" pitchFamily="65" charset="-122"/>
                <a:ea typeface="宋体" pitchFamily="65" charset="-122"/>
              </a:rPr>
              <a:t>　 </a:t>
            </a:r>
            <a:r>
              <a:rPr lang="en-US" altLang="zh-CN" u="sng" kern="0" dirty="0" smtClean="0">
                <a:solidFill>
                  <a:srgbClr val="FF0000"/>
                </a:solidFill>
                <a:latin typeface="Times New Roman" pitchFamily="65" charset="-122"/>
                <a:ea typeface="宋体" pitchFamily="65" charset="-122"/>
              </a:rPr>
              <a:t>an important cultural heritage site</a:t>
            </a:r>
            <a:r>
              <a:rPr lang="zh-CN" altLang="en-US" u="sng" kern="0" dirty="0" smtClean="0">
                <a:solidFill>
                  <a:srgbClr val="FF0000"/>
                </a:solidFill>
                <a:latin typeface="Times New Roman" pitchFamily="65" charset="-122"/>
                <a:ea typeface="宋体" pitchFamily="65" charset="-122"/>
              </a:rPr>
              <a:t>　 </a:t>
            </a:r>
            <a:r>
              <a:rPr lang="en-US" altLang="zh-CN" kern="0" dirty="0" smtClean="0">
                <a:solidFill>
                  <a:srgbClr val="000000"/>
                </a:solidFill>
                <a:latin typeface="Times New Roman" pitchFamily="65" charset="-122"/>
                <a:ea typeface="宋体" pitchFamily="65" charset="-122"/>
              </a:rPr>
              <a:t> not just for China, but </a:t>
            </a:r>
            <a:r>
              <a:rPr lang="en-US" dirty="0" smtClean="0"/>
              <a:t/>
            </a:r>
            <a:br>
              <a:rPr lang="en-US" dirty="0" smtClean="0"/>
            </a:br>
            <a:r>
              <a:rPr lang="en-US" altLang="zh-CN" kern="0" dirty="0" smtClean="0">
                <a:solidFill>
                  <a:srgbClr val="000000"/>
                </a:solidFill>
                <a:latin typeface="Times New Roman" pitchFamily="65" charset="-122"/>
                <a:ea typeface="宋体" pitchFamily="65" charset="-122"/>
              </a:rPr>
              <a:t>for all people around the world.</a:t>
            </a:r>
            <a:endParaRPr lang="en-US" altLang="zh-CN" dirty="0" smtClean="0"/>
          </a:p>
          <a:p>
            <a:pPr marL="0" indent="0" eaLnBrk="0" latinLnBrk="1" hangingPunct="0">
              <a:lnSpc>
                <a:spcPct val="150000"/>
              </a:lnSpc>
              <a:spcBef>
                <a:spcPts val="141"/>
              </a:spcBef>
              <a:buNone/>
            </a:pP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2928926" y="1277129"/>
            <a:ext cx="2214578"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642910" y="2991641"/>
            <a:ext cx="785818"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6786578" y="2991641"/>
            <a:ext cx="1571636"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642910" y="3420269"/>
            <a:ext cx="2928958"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7500958" y="3420269"/>
            <a:ext cx="1357322"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642910" y="3777459"/>
            <a:ext cx="928694"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642910" y="5063343"/>
            <a:ext cx="928694"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4" cstate="print"/>
          <a:srcRect/>
          <a:stretch>
            <a:fillRect/>
          </a:stretch>
        </p:blipFill>
        <p:spPr bwMode="auto">
          <a:xfrm>
            <a:off x="1142976" y="5920599"/>
            <a:ext cx="1071570" cy="35687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4" cstate="print"/>
          <a:srcRect/>
          <a:stretch>
            <a:fillRect/>
          </a:stretch>
        </p:blipFill>
        <p:spPr bwMode="auto">
          <a:xfrm>
            <a:off x="2500298" y="5920599"/>
            <a:ext cx="3643338"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1"/>
                                        </p:tgtEl>
                                      </p:cBhvr>
                                    </p:animEffect>
                                    <p:set>
                                      <p:cBhvr>
                                        <p:cTn id="47" dur="1" fill="hold">
                                          <p:stCondLst>
                                            <p:cond delay="1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205691"/>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Ⅳ.长难句分析</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1.After listening to the scientists who had studied the problem, and citizens who lived</a:t>
            </a:r>
            <a:r>
              <a:rPr dirty="0"/>
              <a:t/>
            </a:r>
            <a:br>
              <a:rPr dirty="0"/>
            </a:br>
            <a:r>
              <a:rPr lang="zh-CN" altLang="en-US" sz="1814" kern="0" dirty="0" smtClean="0">
                <a:solidFill>
                  <a:srgbClr val="000000"/>
                </a:solidFill>
                <a:latin typeface="Times New Roman" pitchFamily="65" charset="-122"/>
                <a:ea typeface="宋体" pitchFamily="65" charset="-122"/>
              </a:rPr>
              <a:t> near the dam, the government turned to the United Nations for help in 1959.</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分析:介词After后的listening to的宾语是由并列连词</a:t>
            </a:r>
            <a:r>
              <a:rPr lang="zh-CN" altLang="en-US" sz="1814" u="sng" kern="0" dirty="0" smtClean="0">
                <a:solidFill>
                  <a:srgbClr val="FF0000"/>
                </a:solidFill>
                <a:latin typeface="Times New Roman" pitchFamily="65" charset="-122"/>
                <a:ea typeface="宋体" pitchFamily="65" charset="-122"/>
              </a:rPr>
              <a:t>　 and　 </a:t>
            </a:r>
            <a:r>
              <a:rPr lang="zh-CN" altLang="en-US" sz="1814" kern="0" dirty="0" smtClean="0">
                <a:solidFill>
                  <a:srgbClr val="000000"/>
                </a:solidFill>
                <a:latin typeface="Times New Roman" pitchFamily="65" charset="-122"/>
                <a:ea typeface="宋体" pitchFamily="65" charset="-122"/>
              </a:rPr>
              <a:t>连接的成分组成,且</a:t>
            </a:r>
            <a:r>
              <a:rPr dirty="0"/>
              <a:t/>
            </a:r>
            <a:br>
              <a:rPr dirty="0"/>
            </a:br>
            <a:r>
              <a:rPr lang="zh-CN" altLang="en-US" sz="1814" kern="0" dirty="0" smtClean="0">
                <a:solidFill>
                  <a:srgbClr val="000000"/>
                </a:solidFill>
                <a:latin typeface="Times New Roman" pitchFamily="65" charset="-122"/>
                <a:ea typeface="宋体" pitchFamily="65" charset="-122"/>
              </a:rPr>
              <a:t>分别带有关系代词</a:t>
            </a:r>
            <a:r>
              <a:rPr lang="zh-CN" altLang="en-US" sz="1814" u="sng" kern="0" dirty="0" smtClean="0">
                <a:solidFill>
                  <a:srgbClr val="FF0000"/>
                </a:solidFill>
                <a:latin typeface="Times New Roman" pitchFamily="65" charset="-122"/>
                <a:ea typeface="宋体" pitchFamily="65" charset="-122"/>
              </a:rPr>
              <a:t>　 who　 </a:t>
            </a:r>
            <a:r>
              <a:rPr lang="zh-CN" altLang="en-US" sz="1814" kern="0" dirty="0" smtClean="0">
                <a:solidFill>
                  <a:srgbClr val="000000"/>
                </a:solidFill>
                <a:latin typeface="Times New Roman" pitchFamily="65" charset="-122"/>
                <a:ea typeface="宋体" pitchFamily="65" charset="-122"/>
              </a:rPr>
              <a:t>引导的定语从句。</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句意:政府在听取了研究该问题的科学家以及住在大坝附近的居民的意见后,于1</a:t>
            </a:r>
            <a:r>
              <a:rPr dirty="0"/>
              <a:t/>
            </a:r>
            <a:br>
              <a:rPr dirty="0"/>
            </a:br>
            <a:r>
              <a:rPr lang="zh-CN" altLang="en-US" sz="1814" kern="0" dirty="0" smtClean="0">
                <a:solidFill>
                  <a:srgbClr val="000000"/>
                </a:solidFill>
                <a:latin typeface="Times New Roman" pitchFamily="65" charset="-122"/>
                <a:ea typeface="宋体" pitchFamily="65" charset="-122"/>
              </a:rPr>
              <a:t>959年向联合国求助。</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2.Perhaps the best example is shown by UNESCO, which runs a programme that </a:t>
            </a:r>
            <a:r>
              <a:rPr dirty="0"/>
              <a:t/>
            </a:r>
            <a:br>
              <a:rPr dirty="0"/>
            </a:br>
            <a:r>
              <a:rPr lang="zh-CN" altLang="en-US" sz="1814" kern="0" dirty="0" smtClean="0">
                <a:solidFill>
                  <a:srgbClr val="000000"/>
                </a:solidFill>
                <a:latin typeface="Times New Roman" pitchFamily="65" charset="-122"/>
                <a:ea typeface="宋体" pitchFamily="65" charset="-122"/>
              </a:rPr>
              <a:t>prevents world cultural heritage sites around the world from disappearing.</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分析:本句是一个主从复合句。句中which引导</a:t>
            </a:r>
            <a:r>
              <a:rPr lang="zh-CN" altLang="en-US" sz="1814" u="sng" kern="0" dirty="0" smtClean="0">
                <a:solidFill>
                  <a:srgbClr val="FF0000"/>
                </a:solidFill>
                <a:latin typeface="Times New Roman" pitchFamily="65" charset="-122"/>
                <a:ea typeface="宋体" pitchFamily="65" charset="-122"/>
              </a:rPr>
              <a:t>　 非限制性定语从句　 </a:t>
            </a:r>
            <a:r>
              <a:rPr lang="zh-CN" altLang="en-US" sz="1814" kern="0" dirty="0" smtClean="0">
                <a:solidFill>
                  <a:srgbClr val="000000"/>
                </a:solidFill>
                <a:latin typeface="Times New Roman" pitchFamily="65" charset="-122"/>
                <a:ea typeface="宋体" pitchFamily="65" charset="-122"/>
              </a:rPr>
              <a:t>,修饰先</a:t>
            </a:r>
            <a:r>
              <a:rPr dirty="0"/>
              <a:t/>
            </a:r>
            <a:br>
              <a:rPr dirty="0"/>
            </a:br>
            <a:r>
              <a:rPr lang="zh-CN" altLang="en-US" sz="1814" kern="0" dirty="0" smtClean="0">
                <a:solidFill>
                  <a:srgbClr val="000000"/>
                </a:solidFill>
                <a:latin typeface="Times New Roman" pitchFamily="65" charset="-122"/>
                <a:ea typeface="宋体" pitchFamily="65" charset="-122"/>
              </a:rPr>
              <a:t>行词</a:t>
            </a:r>
            <a:r>
              <a:rPr lang="zh-CN" altLang="en-US" sz="1814" u="sng" kern="0" dirty="0" smtClean="0">
                <a:solidFill>
                  <a:srgbClr val="FF0000"/>
                </a:solidFill>
                <a:latin typeface="Times New Roman" pitchFamily="65" charset="-122"/>
                <a:ea typeface="宋体" pitchFamily="65" charset="-122"/>
              </a:rPr>
              <a:t>　 UNESCO　 </a:t>
            </a:r>
            <a:r>
              <a:rPr lang="zh-CN" altLang="en-US" sz="1814" kern="0" dirty="0" smtClean="0">
                <a:solidFill>
                  <a:srgbClr val="000000"/>
                </a:solidFill>
                <a:latin typeface="Times New Roman" pitchFamily="65" charset="-122"/>
                <a:ea typeface="宋体" pitchFamily="65" charset="-122"/>
              </a:rPr>
              <a:t>,在which引导的从句中又包含一个that引导的</a:t>
            </a:r>
            <a:r>
              <a:rPr lang="zh-CN" altLang="en-US" sz="1814" u="sng" kern="0" dirty="0" smtClean="0">
                <a:solidFill>
                  <a:srgbClr val="FF0000"/>
                </a:solidFill>
                <a:latin typeface="Times New Roman" pitchFamily="65" charset="-122"/>
                <a:ea typeface="宋体" pitchFamily="65" charset="-122"/>
              </a:rPr>
              <a:t>　 限制性定语</a:t>
            </a:r>
            <a:r>
              <a:rPr dirty="0">
                <a:solidFill>
                  <a:srgbClr val="FF0000"/>
                </a:solidFill>
              </a:rPr>
              <a:t/>
            </a:r>
            <a:br>
              <a:rPr dirty="0">
                <a:solidFill>
                  <a:srgbClr val="FF0000"/>
                </a:solidFill>
              </a:rPr>
            </a:br>
            <a:r>
              <a:rPr lang="zh-CN" altLang="en-US" sz="1814" u="sng" kern="0" dirty="0" smtClean="0">
                <a:solidFill>
                  <a:srgbClr val="FF0000"/>
                </a:solidFill>
                <a:latin typeface="Times New Roman" pitchFamily="65" charset="-122"/>
                <a:ea typeface="宋体" pitchFamily="65" charset="-122"/>
              </a:rPr>
              <a:t>从句　 </a:t>
            </a:r>
            <a:r>
              <a:rPr lang="zh-CN" altLang="en-US" sz="1814" kern="0" dirty="0" smtClean="0">
                <a:solidFill>
                  <a:srgbClr val="000000"/>
                </a:solidFill>
                <a:latin typeface="Times New Roman" pitchFamily="65" charset="-122"/>
                <a:ea typeface="宋体" pitchFamily="65" charset="-122"/>
              </a:rPr>
              <a:t>,修饰先行词</a:t>
            </a:r>
            <a:r>
              <a:rPr lang="zh-CN" altLang="en-US" sz="1814" u="sng" kern="0" dirty="0" smtClean="0">
                <a:solidFill>
                  <a:srgbClr val="FF0000"/>
                </a:solidFill>
                <a:latin typeface="Times New Roman" pitchFamily="65" charset="-122"/>
                <a:ea typeface="宋体" pitchFamily="65" charset="-122"/>
              </a:rPr>
              <a:t>　 a programme　 </a:t>
            </a:r>
            <a:r>
              <a:rPr lang="zh-CN" altLang="en-US" sz="1814" kern="0" dirty="0" smtClean="0">
                <a:solidFill>
                  <a:srgbClr val="000000"/>
                </a:solidFill>
                <a:latin typeface="Times New Roman" pitchFamily="65" charset="-122"/>
                <a:ea typeface="宋体" pitchFamily="65" charset="-122"/>
              </a:rPr>
              <a:t>。</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5715008" y="2491575"/>
            <a:ext cx="928694"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2571736" y="2920203"/>
            <a:ext cx="928694"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5214942" y="4991905"/>
            <a:ext cx="2428892"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1214414" y="5420533"/>
            <a:ext cx="1428760"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7072330" y="5420533"/>
            <a:ext cx="1500198"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714348" y="5849161"/>
            <a:ext cx="714380"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2714612" y="5849161"/>
            <a:ext cx="178595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851282"/>
            <a:ext cx="8316000" cy="6355201"/>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句意:最好的例子或许是由联合国教科文组织展示的,该组织运行着一项计划,旨</a:t>
            </a:r>
            <a:r>
              <a:rPr dirty="0"/>
              <a:t/>
            </a:r>
            <a:br>
              <a:rPr dirty="0"/>
            </a:br>
            <a:r>
              <a:rPr lang="zh-CN" altLang="en-US" sz="1814" kern="0" dirty="0" smtClean="0">
                <a:solidFill>
                  <a:srgbClr val="000000"/>
                </a:solidFill>
                <a:latin typeface="Times New Roman" pitchFamily="65" charset="-122"/>
                <a:ea typeface="宋体" pitchFamily="65" charset="-122"/>
              </a:rPr>
              <a:t>在防止世界各地的世界文化遗产消失。</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3.Before she ended her speech, the scientist suggested that we need to establish a </a:t>
            </a:r>
            <a:r>
              <a:rPr dirty="0"/>
              <a:t/>
            </a:r>
            <a:br>
              <a:rPr dirty="0"/>
            </a:br>
            <a:r>
              <a:rPr lang="zh-CN" altLang="en-US" sz="1814" kern="0" dirty="0" smtClean="0">
                <a:solidFill>
                  <a:srgbClr val="000000"/>
                </a:solidFill>
                <a:latin typeface="Times New Roman" pitchFamily="65" charset="-122"/>
                <a:ea typeface="宋体" pitchFamily="65" charset="-122"/>
              </a:rPr>
              <a:t>committee of experts to preserve the cultural heritage and prevent it from being </a:t>
            </a:r>
            <a:r>
              <a:rPr dirty="0"/>
              <a:t/>
            </a:r>
            <a:br>
              <a:rPr dirty="0"/>
            </a:br>
            <a:r>
              <a:rPr lang="zh-CN" altLang="en-US" sz="1814" kern="0" dirty="0" smtClean="0">
                <a:solidFill>
                  <a:srgbClr val="000000"/>
                </a:solidFill>
                <a:latin typeface="Times New Roman" pitchFamily="65" charset="-122"/>
                <a:ea typeface="宋体" pitchFamily="65" charset="-122"/>
              </a:rPr>
              <a:t>harmed.</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分析:本句是一个</a:t>
            </a:r>
            <a:r>
              <a:rPr lang="zh-CN" altLang="en-US" sz="1814" u="sng" kern="0" dirty="0" smtClean="0">
                <a:solidFill>
                  <a:srgbClr val="FF0000"/>
                </a:solidFill>
                <a:latin typeface="Times New Roman" pitchFamily="65" charset="-122"/>
                <a:ea typeface="宋体" pitchFamily="65" charset="-122"/>
              </a:rPr>
              <a:t>　 主从复合句　 </a:t>
            </a:r>
            <a:r>
              <a:rPr lang="zh-CN" altLang="en-US" sz="1814" kern="0" dirty="0" smtClean="0">
                <a:solidFill>
                  <a:srgbClr val="000000"/>
                </a:solidFill>
                <a:latin typeface="Times New Roman" pitchFamily="65" charset="-122"/>
                <a:ea typeface="宋体" pitchFamily="65" charset="-122"/>
              </a:rPr>
              <a:t>。连词</a:t>
            </a:r>
            <a:r>
              <a:rPr lang="zh-CN" altLang="en-US" sz="1814" u="sng" kern="0" dirty="0" smtClean="0">
                <a:solidFill>
                  <a:srgbClr val="FF0000"/>
                </a:solidFill>
                <a:latin typeface="Times New Roman" pitchFamily="65" charset="-122"/>
                <a:ea typeface="宋体" pitchFamily="65" charset="-122"/>
              </a:rPr>
              <a:t>　 Before　 </a:t>
            </a:r>
            <a:r>
              <a:rPr lang="zh-CN" altLang="en-US" sz="1814" kern="0" dirty="0" smtClean="0">
                <a:solidFill>
                  <a:srgbClr val="000000"/>
                </a:solidFill>
                <a:latin typeface="Times New Roman" pitchFamily="65" charset="-122"/>
                <a:ea typeface="宋体" pitchFamily="65" charset="-122"/>
              </a:rPr>
              <a:t>引导时间状语从句,主句谓</a:t>
            </a:r>
            <a:r>
              <a:rPr dirty="0"/>
              <a:t/>
            </a:r>
            <a:br>
              <a:rPr dirty="0"/>
            </a:br>
            <a:r>
              <a:rPr lang="zh-CN" altLang="en-US" sz="1814" kern="0" dirty="0" smtClean="0">
                <a:solidFill>
                  <a:srgbClr val="000000"/>
                </a:solidFill>
                <a:latin typeface="Times New Roman" pitchFamily="65" charset="-122"/>
                <a:ea typeface="宋体" pitchFamily="65" charset="-122"/>
              </a:rPr>
              <a:t>语动词suggested后的that引导</a:t>
            </a:r>
            <a:r>
              <a:rPr lang="zh-CN" altLang="en-US" sz="1814" u="sng" kern="0" dirty="0" smtClean="0">
                <a:solidFill>
                  <a:srgbClr val="FF0000"/>
                </a:solidFill>
                <a:latin typeface="Times New Roman" pitchFamily="65" charset="-122"/>
                <a:ea typeface="宋体" pitchFamily="65" charset="-122"/>
              </a:rPr>
              <a:t>　 宾语从句　 </a:t>
            </a:r>
            <a:r>
              <a:rPr lang="zh-CN" altLang="en-US" sz="1814" kern="0" dirty="0" smtClean="0">
                <a:solidFill>
                  <a:srgbClr val="000000"/>
                </a:solidFill>
                <a:latin typeface="Times New Roman" pitchFamily="65" charset="-122"/>
                <a:ea typeface="宋体" pitchFamily="65" charset="-122"/>
              </a:rPr>
              <a:t>,从句中不定式短语to preserve the...</a:t>
            </a:r>
            <a:r>
              <a:rPr dirty="0"/>
              <a:t/>
            </a:r>
            <a:br>
              <a:rPr dirty="0"/>
            </a:br>
            <a:r>
              <a:rPr lang="zh-CN" altLang="en-US" sz="1814" kern="0" dirty="0" smtClean="0">
                <a:solidFill>
                  <a:srgbClr val="000000"/>
                </a:solidFill>
                <a:latin typeface="Times New Roman" pitchFamily="65" charset="-122"/>
                <a:ea typeface="宋体" pitchFamily="65" charset="-122"/>
              </a:rPr>
              <a:t>作目的状语。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句意:在她结束讲话之前,这位科学家建议我们需要成立一个专家委员会以保护</a:t>
            </a:r>
            <a:r>
              <a:rPr dirty="0"/>
              <a:t/>
            </a:r>
            <a:br>
              <a:rPr dirty="0"/>
            </a:br>
            <a:r>
              <a:rPr lang="zh-CN" altLang="en-US" sz="1814" kern="0" dirty="0" smtClean="0">
                <a:solidFill>
                  <a:srgbClr val="000000"/>
                </a:solidFill>
                <a:latin typeface="Times New Roman" pitchFamily="65" charset="-122"/>
                <a:ea typeface="宋体" pitchFamily="65" charset="-122"/>
              </a:rPr>
              <a:t>文化遗产,防止其受到损害。</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4.As they learn more about where they come from, they will hopefully be proud to </a:t>
            </a:r>
            <a:r>
              <a:rPr dirty="0"/>
              <a:t/>
            </a:r>
            <a:br>
              <a:rPr dirty="0"/>
            </a:br>
            <a:r>
              <a:rPr lang="zh-CN" altLang="en-US" sz="1814" kern="0" dirty="0" smtClean="0">
                <a:solidFill>
                  <a:srgbClr val="000000"/>
                </a:solidFill>
                <a:latin typeface="Times New Roman" pitchFamily="65" charset="-122"/>
                <a:ea typeface="宋体" pitchFamily="65" charset="-122"/>
              </a:rPr>
              <a:t>tell others about their country and culture.</a:t>
            </a:r>
            <a:endParaRPr lang="en-US" altLang="zh-CN" sz="1814" kern="0" dirty="0" smtClean="0">
              <a:solidFill>
                <a:srgbClr val="000000"/>
              </a:solidFill>
              <a:latin typeface="Times New Roman" pitchFamily="65" charset="-122"/>
              <a:ea typeface="宋体" pitchFamily="65" charset="-122"/>
            </a:endParaRPr>
          </a:p>
          <a:p>
            <a:pPr eaLnBrk="0" latinLnBrk="1" hangingPunct="0">
              <a:lnSpc>
                <a:spcPct val="150000"/>
              </a:lnSpc>
              <a:spcBef>
                <a:spcPts val="141"/>
              </a:spcBef>
            </a:pPr>
            <a:r>
              <a:rPr lang="zh-CN" altLang="en-US" kern="0" dirty="0" smtClean="0">
                <a:solidFill>
                  <a:srgbClr val="000000"/>
                </a:solidFill>
                <a:latin typeface="Times New Roman" pitchFamily="65" charset="-122"/>
                <a:ea typeface="宋体" pitchFamily="65" charset="-122"/>
              </a:rPr>
              <a:t>分析</a:t>
            </a:r>
            <a:r>
              <a:rPr lang="en-US" altLang="zh-CN" kern="0" dirty="0" smtClean="0">
                <a:solidFill>
                  <a:srgbClr val="000000"/>
                </a:solidFill>
                <a:latin typeface="Times New Roman" pitchFamily="65" charset="-122"/>
                <a:ea typeface="宋体" pitchFamily="65" charset="-122"/>
              </a:rPr>
              <a:t>:</a:t>
            </a:r>
            <a:r>
              <a:rPr lang="zh-CN" altLang="en-US" kern="0" dirty="0" smtClean="0">
                <a:solidFill>
                  <a:srgbClr val="000000"/>
                </a:solidFill>
                <a:latin typeface="Times New Roman" pitchFamily="65" charset="-122"/>
                <a:ea typeface="宋体" pitchFamily="65" charset="-122"/>
              </a:rPr>
              <a:t>本句是一个</a:t>
            </a:r>
            <a:r>
              <a:rPr lang="zh-CN" altLang="en-US" u="sng" kern="0" dirty="0" smtClean="0">
                <a:solidFill>
                  <a:srgbClr val="FF0000"/>
                </a:solidFill>
                <a:latin typeface="Times New Roman" pitchFamily="65" charset="-122"/>
                <a:ea typeface="宋体" pitchFamily="65" charset="-122"/>
              </a:rPr>
              <a:t>　 主从复合句　 </a:t>
            </a:r>
            <a:r>
              <a:rPr lang="zh-CN" altLang="en-US" kern="0" dirty="0" smtClean="0">
                <a:solidFill>
                  <a:srgbClr val="000000"/>
                </a:solidFill>
                <a:latin typeface="Times New Roman" pitchFamily="65" charset="-122"/>
                <a:ea typeface="宋体" pitchFamily="65" charset="-122"/>
              </a:rPr>
              <a:t>。连词</a:t>
            </a:r>
            <a:r>
              <a:rPr lang="zh-CN" altLang="en-US" u="sng" kern="0" dirty="0" smtClean="0">
                <a:solidFill>
                  <a:srgbClr val="FF0000"/>
                </a:solidFill>
                <a:latin typeface="Times New Roman" pitchFamily="65" charset="-122"/>
                <a:ea typeface="宋体" pitchFamily="65" charset="-122"/>
              </a:rPr>
              <a:t>　 </a:t>
            </a:r>
            <a:r>
              <a:rPr lang="en-US" altLang="zh-CN" u="sng" kern="0" dirty="0" smtClean="0">
                <a:solidFill>
                  <a:srgbClr val="FF0000"/>
                </a:solidFill>
                <a:latin typeface="Times New Roman" pitchFamily="65" charset="-122"/>
                <a:ea typeface="宋体" pitchFamily="65" charset="-122"/>
              </a:rPr>
              <a:t>As</a:t>
            </a:r>
            <a:r>
              <a:rPr lang="zh-CN" altLang="en-US" u="sng" kern="0" dirty="0" smtClean="0">
                <a:solidFill>
                  <a:srgbClr val="FF0000"/>
                </a:solidFill>
                <a:latin typeface="Times New Roman" pitchFamily="65" charset="-122"/>
                <a:ea typeface="宋体" pitchFamily="65" charset="-122"/>
              </a:rPr>
              <a:t>　 </a:t>
            </a:r>
            <a:r>
              <a:rPr lang="zh-CN" altLang="en-US" kern="0" dirty="0" smtClean="0">
                <a:solidFill>
                  <a:srgbClr val="000000"/>
                </a:solidFill>
                <a:latin typeface="Times New Roman" pitchFamily="65" charset="-122"/>
                <a:ea typeface="宋体" pitchFamily="65" charset="-122"/>
              </a:rPr>
              <a:t>引导时间状语从句</a:t>
            </a:r>
            <a:r>
              <a:rPr lang="en-US" altLang="zh-CN" kern="0" dirty="0" smtClean="0">
                <a:solidFill>
                  <a:srgbClr val="000000"/>
                </a:solidFill>
                <a:latin typeface="Times New Roman" pitchFamily="65" charset="-122"/>
                <a:ea typeface="宋体" pitchFamily="65" charset="-122"/>
              </a:rPr>
              <a:t>,</a:t>
            </a:r>
            <a:r>
              <a:rPr lang="zh-CN" altLang="en-US" kern="0" dirty="0" smtClean="0">
                <a:solidFill>
                  <a:srgbClr val="000000"/>
                </a:solidFill>
                <a:latin typeface="Times New Roman" pitchFamily="65" charset="-122"/>
                <a:ea typeface="宋体" pitchFamily="65" charset="-122"/>
              </a:rPr>
              <a:t>其中</a:t>
            </a:r>
            <a:r>
              <a:rPr lang="zh-CN" altLang="en-US" u="sng" kern="0" dirty="0" smtClean="0">
                <a:solidFill>
                  <a:srgbClr val="000000"/>
                </a:solidFill>
                <a:latin typeface="Times New Roman" pitchFamily="65" charset="-122"/>
                <a:ea typeface="宋体" pitchFamily="65" charset="-122"/>
              </a:rPr>
              <a:t>　 </a:t>
            </a:r>
            <a:r>
              <a:rPr lang="zh-CN" altLang="en-US" dirty="0" smtClean="0"/>
              <a:t/>
            </a:r>
            <a:br>
              <a:rPr lang="zh-CN" altLang="en-US" dirty="0" smtClean="0"/>
            </a:br>
            <a:r>
              <a:rPr lang="en-US" altLang="zh-CN" u="sng" kern="0" dirty="0" smtClean="0">
                <a:solidFill>
                  <a:srgbClr val="FF0000"/>
                </a:solidFill>
                <a:latin typeface="Times New Roman" pitchFamily="65" charset="-122"/>
                <a:ea typeface="宋体" pitchFamily="65" charset="-122"/>
              </a:rPr>
              <a:t>where</a:t>
            </a:r>
            <a:r>
              <a:rPr lang="zh-CN" altLang="en-US" u="sng" kern="0" dirty="0" smtClean="0">
                <a:solidFill>
                  <a:srgbClr val="FF0000"/>
                </a:solidFill>
                <a:latin typeface="Times New Roman" pitchFamily="65" charset="-122"/>
                <a:ea typeface="宋体" pitchFamily="65" charset="-122"/>
              </a:rPr>
              <a:t>　 </a:t>
            </a:r>
            <a:r>
              <a:rPr lang="zh-CN" altLang="en-US" kern="0" dirty="0" smtClean="0">
                <a:solidFill>
                  <a:srgbClr val="000000"/>
                </a:solidFill>
                <a:latin typeface="Times New Roman" pitchFamily="65" charset="-122"/>
                <a:ea typeface="宋体" pitchFamily="65" charset="-122"/>
              </a:rPr>
              <a:t>引导宾语从句。</a:t>
            </a:r>
            <a:endParaRPr lang="zh-CN" altLang="en-US" dirty="0" smtClean="0"/>
          </a:p>
          <a:p>
            <a:pPr marL="0" indent="0" eaLnBrk="0" latinLnBrk="1" hangingPunct="0">
              <a:lnSpc>
                <a:spcPct val="150000"/>
              </a:lnSpc>
              <a:spcBef>
                <a:spcPts val="141"/>
              </a:spcBef>
              <a:buNone/>
            </a:pP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2357422" y="2991641"/>
            <a:ext cx="1714512"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4786314" y="2991641"/>
            <a:ext cx="1214446"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3571868" y="3420269"/>
            <a:ext cx="1500198"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2428860" y="5920599"/>
            <a:ext cx="1643074"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4786314" y="5920599"/>
            <a:ext cx="785818"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642910" y="6349227"/>
            <a:ext cx="928694"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205691"/>
            <a:ext cx="8316000" cy="550484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句意:当他们更多地了解他们来自哪里时,他们有望会很自豪地告诉别人有关他</a:t>
            </a:r>
            <a:r>
              <a:rPr dirty="0"/>
              <a:t/>
            </a:r>
            <a:br>
              <a:rPr dirty="0"/>
            </a:br>
            <a:r>
              <a:rPr lang="zh-CN" altLang="en-US" sz="1814" kern="0" dirty="0" smtClean="0">
                <a:solidFill>
                  <a:srgbClr val="000000"/>
                </a:solidFill>
                <a:latin typeface="Times New Roman" pitchFamily="65" charset="-122"/>
                <a:ea typeface="宋体" pitchFamily="65" charset="-122"/>
              </a:rPr>
              <a:t>们的国家和文化的事情。</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5.Students who know their history and culture are more likely to make sure that their </a:t>
            </a:r>
            <a:r>
              <a:rPr dirty="0"/>
              <a:t/>
            </a:r>
            <a:br>
              <a:rPr dirty="0"/>
            </a:br>
            <a:r>
              <a:rPr lang="zh-CN" altLang="en-US" sz="1814" kern="0" dirty="0" smtClean="0">
                <a:solidFill>
                  <a:srgbClr val="000000"/>
                </a:solidFill>
                <a:latin typeface="Times New Roman" pitchFamily="65" charset="-122"/>
                <a:ea typeface="宋体" pitchFamily="65" charset="-122"/>
              </a:rPr>
              <a:t>cultural heritage is protected, and teachers can motivate students by asking them to </a:t>
            </a:r>
            <a:r>
              <a:rPr dirty="0"/>
              <a:t/>
            </a:r>
            <a:br>
              <a:rPr dirty="0"/>
            </a:br>
            <a:r>
              <a:rPr lang="zh-CN" altLang="en-US" sz="1814" kern="0" dirty="0" smtClean="0">
                <a:solidFill>
                  <a:srgbClr val="000000"/>
                </a:solidFill>
                <a:latin typeface="Times New Roman" pitchFamily="65" charset="-122"/>
                <a:ea typeface="宋体" pitchFamily="65" charset="-122"/>
              </a:rPr>
              <a:t>come up with their own ideas and make proposals for ways to protect this.</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分析:句中第二个并列连词and连接前后两个并列分句;第一个分句中的关系代词</a:t>
            </a:r>
            <a:r>
              <a:rPr dirty="0"/>
              <a:t/>
            </a:r>
            <a:br>
              <a:rPr dirty="0"/>
            </a:br>
            <a:r>
              <a:rPr lang="zh-CN" altLang="en-US" sz="1814" u="sng" kern="0" dirty="0" smtClean="0">
                <a:solidFill>
                  <a:srgbClr val="FF0000"/>
                </a:solidFill>
                <a:latin typeface="Times New Roman" pitchFamily="65" charset="-122"/>
                <a:ea typeface="宋体" pitchFamily="65" charset="-122"/>
              </a:rPr>
              <a:t>　 who　 </a:t>
            </a:r>
            <a:r>
              <a:rPr lang="zh-CN" altLang="en-US" sz="1814" kern="0" dirty="0" smtClean="0">
                <a:solidFill>
                  <a:srgbClr val="000000"/>
                </a:solidFill>
                <a:latin typeface="Times New Roman" pitchFamily="65" charset="-122"/>
                <a:ea typeface="宋体" pitchFamily="65" charset="-122"/>
              </a:rPr>
              <a:t>引导限制性定语从句,修饰先行词</a:t>
            </a:r>
            <a:r>
              <a:rPr lang="zh-CN" altLang="en-US" sz="1814" u="sng" kern="0" dirty="0" smtClean="0">
                <a:solidFill>
                  <a:srgbClr val="FF0000"/>
                </a:solidFill>
                <a:latin typeface="Times New Roman" pitchFamily="65" charset="-122"/>
                <a:ea typeface="宋体" pitchFamily="65" charset="-122"/>
              </a:rPr>
              <a:t>　 Students　 </a:t>
            </a:r>
            <a:r>
              <a:rPr lang="zh-CN" altLang="en-US" sz="1814" kern="0" dirty="0" smtClean="0">
                <a:solidFill>
                  <a:srgbClr val="000000"/>
                </a:solidFill>
                <a:latin typeface="Times New Roman" pitchFamily="65" charset="-122"/>
                <a:ea typeface="宋体" pitchFamily="65" charset="-122"/>
              </a:rPr>
              <a:t>,其中动词短语make </a:t>
            </a:r>
            <a:r>
              <a:rPr dirty="0"/>
              <a:t/>
            </a:r>
            <a:br>
              <a:rPr dirty="0"/>
            </a:br>
            <a:r>
              <a:rPr lang="zh-CN" altLang="en-US" sz="1814" kern="0" dirty="0" smtClean="0">
                <a:solidFill>
                  <a:srgbClr val="000000"/>
                </a:solidFill>
                <a:latin typeface="Times New Roman" pitchFamily="65" charset="-122"/>
                <a:ea typeface="宋体" pitchFamily="65" charset="-122"/>
              </a:rPr>
              <a:t>sure后的</a:t>
            </a:r>
            <a:r>
              <a:rPr lang="zh-CN" altLang="en-US" sz="1814" u="sng" kern="0" dirty="0" smtClean="0">
                <a:solidFill>
                  <a:srgbClr val="FF0000"/>
                </a:solidFill>
                <a:latin typeface="Times New Roman" pitchFamily="65" charset="-122"/>
                <a:ea typeface="宋体" pitchFamily="65" charset="-122"/>
              </a:rPr>
              <a:t>　 that　 </a:t>
            </a:r>
            <a:r>
              <a:rPr lang="zh-CN" altLang="en-US" sz="1814" kern="0" dirty="0" smtClean="0">
                <a:solidFill>
                  <a:srgbClr val="000000"/>
                </a:solidFill>
                <a:latin typeface="Times New Roman" pitchFamily="65" charset="-122"/>
                <a:ea typeface="宋体" pitchFamily="65" charset="-122"/>
              </a:rPr>
              <a:t>引导宾语从句;第二个分句中介词短语by...作</a:t>
            </a:r>
            <a:r>
              <a:rPr lang="zh-CN" altLang="en-US" sz="1814" u="sng" kern="0" dirty="0" smtClean="0">
                <a:solidFill>
                  <a:srgbClr val="FF0000"/>
                </a:solidFill>
                <a:latin typeface="Times New Roman" pitchFamily="65" charset="-122"/>
                <a:ea typeface="宋体" pitchFamily="65" charset="-122"/>
              </a:rPr>
              <a:t>　 方式　 </a:t>
            </a:r>
            <a:r>
              <a:rPr lang="zh-CN" altLang="en-US" sz="1814" kern="0" dirty="0" smtClean="0">
                <a:solidFill>
                  <a:srgbClr val="000000"/>
                </a:solidFill>
                <a:latin typeface="Times New Roman" pitchFamily="65" charset="-122"/>
                <a:ea typeface="宋体" pitchFamily="65" charset="-122"/>
              </a:rPr>
              <a:t>状语,</a:t>
            </a:r>
            <a:r>
              <a:rPr dirty="0"/>
              <a:t/>
            </a:r>
            <a:br>
              <a:rPr dirty="0"/>
            </a:br>
            <a:r>
              <a:rPr lang="zh-CN" altLang="en-US" sz="1814" kern="0" dirty="0" smtClean="0">
                <a:solidFill>
                  <a:srgbClr val="000000"/>
                </a:solidFill>
                <a:latin typeface="Times New Roman" pitchFamily="65" charset="-122"/>
                <a:ea typeface="宋体" pitchFamily="65" charset="-122"/>
              </a:rPr>
              <a:t>其中并列连词and连接两个并列的不定式短语,均作动名词asking的宾语补足语。</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句意:了解自己的历史和文化的学生更有可能确保他们的文化遗产得到保护,并</a:t>
            </a:r>
            <a:endParaRPr lang="en-US" altLang="zh-CN" sz="1814" kern="0" dirty="0" smtClean="0">
              <a:solidFill>
                <a:srgbClr val="000000"/>
              </a:solidFill>
              <a:latin typeface="Times New Roman" pitchFamily="65" charset="-122"/>
              <a:ea typeface="宋体" pitchFamily="65" charset="-122"/>
            </a:endParaRPr>
          </a:p>
          <a:p>
            <a:pPr eaLnBrk="0" latinLnBrk="1" hangingPunct="0">
              <a:lnSpc>
                <a:spcPct val="150000"/>
              </a:lnSpc>
              <a:spcBef>
                <a:spcPts val="141"/>
              </a:spcBef>
            </a:pPr>
            <a:r>
              <a:rPr lang="zh-CN" altLang="en-US" kern="0" dirty="0" smtClean="0">
                <a:solidFill>
                  <a:srgbClr val="000000"/>
                </a:solidFill>
                <a:latin typeface="Times New Roman" pitchFamily="65" charset="-122"/>
                <a:ea typeface="宋体" pitchFamily="65" charset="-122"/>
              </a:rPr>
              <a:t>且老师可以通过要求学生提出自己的想法和提出如何保护这些遗产的建议来激</a:t>
            </a:r>
            <a:r>
              <a:rPr lang="zh-CN" altLang="en-US" dirty="0" smtClean="0"/>
              <a:t/>
            </a:r>
            <a:br>
              <a:rPr lang="zh-CN" altLang="en-US" dirty="0" smtClean="0"/>
            </a:br>
            <a:r>
              <a:rPr lang="zh-CN" altLang="en-US" kern="0" dirty="0" smtClean="0">
                <a:solidFill>
                  <a:srgbClr val="000000"/>
                </a:solidFill>
                <a:latin typeface="Times New Roman" pitchFamily="65" charset="-122"/>
                <a:ea typeface="宋体" pitchFamily="65" charset="-122"/>
              </a:rPr>
              <a:t>励学生。</a:t>
            </a:r>
            <a:endParaRPr lang="zh-CN" altLang="en-US" dirty="0" smtClean="0"/>
          </a:p>
          <a:p>
            <a:pPr marL="0" indent="0" eaLnBrk="0" latinLnBrk="1" hangingPunct="0">
              <a:lnSpc>
                <a:spcPct val="150000"/>
              </a:lnSpc>
              <a:spcBef>
                <a:spcPts val="141"/>
              </a:spcBef>
              <a:buNone/>
            </a:pP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714348" y="3706021"/>
            <a:ext cx="928694"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4929190" y="3706021"/>
            <a:ext cx="1357322"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1571604" y="4134649"/>
            <a:ext cx="857256"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6786578" y="4134649"/>
            <a:ext cx="107157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2563907"/>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Ⅴ.必备语法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限制性定语从句(3)</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1.Water from the dam would likely damage a number of temples and destroy cultural </a:t>
            </a:r>
            <a:r>
              <a:rPr dirty="0"/>
              <a:t/>
            </a:r>
            <a:br>
              <a:rPr dirty="0"/>
            </a:br>
            <a:r>
              <a:rPr lang="zh-CN" altLang="en-US" sz="1814" kern="0" dirty="0" smtClean="0">
                <a:solidFill>
                  <a:srgbClr val="000000"/>
                </a:solidFill>
                <a:latin typeface="Times New Roman" pitchFamily="65" charset="-122"/>
                <a:ea typeface="宋体" pitchFamily="65" charset="-122"/>
              </a:rPr>
              <a:t>relics </a:t>
            </a:r>
            <a:r>
              <a:rPr lang="zh-CN" altLang="en-US" sz="1814" u="sng" kern="0" dirty="0" smtClean="0">
                <a:solidFill>
                  <a:srgbClr val="FF0000"/>
                </a:solidFill>
                <a:latin typeface="Times New Roman" pitchFamily="65" charset="-122"/>
                <a:ea typeface="宋体" pitchFamily="65" charset="-122"/>
              </a:rPr>
              <a:t>　 that/which　 </a:t>
            </a:r>
            <a:r>
              <a:rPr lang="zh-CN" altLang="en-US" sz="1814" kern="0" dirty="0" smtClean="0">
                <a:solidFill>
                  <a:srgbClr val="000000"/>
                </a:solidFill>
                <a:latin typeface="Times New Roman" pitchFamily="65" charset="-122"/>
                <a:ea typeface="宋体" pitchFamily="65" charset="-122"/>
              </a:rPr>
              <a:t>were an important part of Egypt's cultural heritage.</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2.The free app </a:t>
            </a:r>
            <a:r>
              <a:rPr lang="zh-CN" altLang="en-US" sz="1814" u="sng" kern="0" dirty="0" smtClean="0">
                <a:solidFill>
                  <a:srgbClr val="FF0000"/>
                </a:solidFill>
                <a:latin typeface="Times New Roman" pitchFamily="65" charset="-122"/>
                <a:ea typeface="宋体" pitchFamily="65" charset="-122"/>
              </a:rPr>
              <a:t>　 which/that　 </a:t>
            </a:r>
            <a:r>
              <a:rPr lang="zh-CN" altLang="en-US" sz="1814" kern="0" dirty="0" smtClean="0">
                <a:solidFill>
                  <a:srgbClr val="000000"/>
                </a:solidFill>
                <a:latin typeface="Times New Roman" pitchFamily="65" charset="-122"/>
                <a:ea typeface="宋体" pitchFamily="65" charset="-122"/>
              </a:rPr>
              <a:t> I have downloaded doesn't work well.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3.An exit is the door </a:t>
            </a:r>
            <a:r>
              <a:rPr lang="zh-CN" altLang="en-US" sz="1814" u="sng" kern="0" dirty="0" smtClean="0">
                <a:solidFill>
                  <a:srgbClr val="FF0000"/>
                </a:solidFill>
                <a:latin typeface="Times New Roman" pitchFamily="65" charset="-122"/>
                <a:ea typeface="宋体" pitchFamily="65" charset="-122"/>
              </a:rPr>
              <a:t>　 where　 </a:t>
            </a:r>
            <a:r>
              <a:rPr lang="zh-CN" altLang="en-US" sz="1814" kern="0" dirty="0" smtClean="0">
                <a:solidFill>
                  <a:srgbClr val="000000"/>
                </a:solidFill>
                <a:latin typeface="Times New Roman" pitchFamily="65" charset="-122"/>
                <a:ea typeface="宋体" pitchFamily="65" charset="-122"/>
              </a:rPr>
              <a:t>/through </a:t>
            </a:r>
            <a:r>
              <a:rPr lang="zh-CN" altLang="en-US" sz="1814" u="sng" kern="0" dirty="0" smtClean="0">
                <a:solidFill>
                  <a:srgbClr val="FF0000"/>
                </a:solidFill>
                <a:latin typeface="Times New Roman" pitchFamily="65" charset="-122"/>
                <a:ea typeface="宋体" pitchFamily="65" charset="-122"/>
              </a:rPr>
              <a:t>　 which　 </a:t>
            </a:r>
            <a:r>
              <a:rPr lang="zh-CN" altLang="en-US" sz="1814" kern="0" dirty="0" smtClean="0">
                <a:solidFill>
                  <a:srgbClr val="000000"/>
                </a:solidFill>
                <a:latin typeface="Times New Roman" pitchFamily="65" charset="-122"/>
                <a:ea typeface="宋体" pitchFamily="65" charset="-122"/>
              </a:rPr>
              <a:t> you can leave a building.</a:t>
            </a:r>
            <a:endParaRPr lang="zh-CN" altLang="en-US" dirty="0"/>
          </a:p>
        </p:txBody>
      </p:sp>
      <p:pic>
        <p:nvPicPr>
          <p:cNvPr id="6" name="Picture 4" descr="\\a015\吴双婷\线.tif"/>
          <p:cNvPicPr>
            <a:picLocks noChangeAspect="1" noChangeArrowheads="1"/>
          </p:cNvPicPr>
          <p:nvPr/>
        </p:nvPicPr>
        <p:blipFill>
          <a:blip r:embed="rId4" cstate="print"/>
          <a:srcRect/>
          <a:stretch>
            <a:fillRect/>
          </a:stretch>
        </p:blipFill>
        <p:spPr bwMode="auto">
          <a:xfrm>
            <a:off x="1285852" y="2705889"/>
            <a:ext cx="1500198"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2071670" y="3134517"/>
            <a:ext cx="1571636"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2571736" y="3563145"/>
            <a:ext cx="1214446"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4643438" y="3563145"/>
            <a:ext cx="1143008"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9"/>
                                        </p:tgtEl>
                                      </p:cBhvr>
                                    </p:animEffect>
                                    <p:set>
                                      <p:cBhvr>
                                        <p:cTn id="22"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172489"/>
            <a:ext cx="8316000" cy="5648919"/>
          </a:xfrm>
          <a:prstGeom prst="rect">
            <a:avLst/>
          </a:prstGeom>
          <a:noFill/>
        </p:spPr>
        <p:txBody>
          <a:bodyPr wrap="square" lIns="0" tIns="0" rIns="0" bIns="0" rtlCol="0">
            <a:spAutoFit/>
          </a:bodyPr>
          <a:lstStyle/>
          <a:p>
            <a:pPr marL="0" indent="0" eaLnBrk="0" latinLnBrk="1" hangingPunct="0">
              <a:lnSpc>
                <a:spcPct val="150000"/>
              </a:lnSpc>
              <a:spcBef>
                <a:spcPts val="462"/>
              </a:spcBef>
              <a:buNone/>
            </a:pPr>
            <a:r>
              <a:rPr lang="zh-CN" altLang="en-US" sz="2327" kern="0" spc="11997"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preserve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.保存;保护;维持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.保护区</a:t>
            </a:r>
            <a:endParaRPr lang="zh-CN" altLang="en-US" dirty="0" smtClean="0"/>
          </a:p>
          <a:p>
            <a:pPr marL="0" indent="0" eaLnBrk="0" latinLnBrk="1" hangingPunct="0">
              <a:lnSpc>
                <a:spcPct val="150000"/>
              </a:lnSpc>
              <a:spcBef>
                <a:spcPts val="129"/>
              </a:spcBef>
              <a:buNone/>
            </a:pPr>
            <a:r>
              <a:rPr lang="zh-CN" altLang="en-US" sz="1445" kern="0" spc="204"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情景导学</a:t>
            </a:r>
            <a:endParaRPr lang="zh-CN" altLang="en-US"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 organization was set up to preserve the endangered species from dying out.为了</a:t>
            </a:r>
            <a:r>
              <a:rPr dirty="0" smtClean="0"/>
              <a:t/>
            </a:r>
            <a:br>
              <a:rPr dirty="0" smtClean="0"/>
            </a:br>
            <a:r>
              <a:rPr lang="zh-CN" altLang="en-US" sz="1814" kern="0" dirty="0" smtClean="0">
                <a:solidFill>
                  <a:srgbClr val="000000"/>
                </a:solidFill>
                <a:latin typeface="Times New Roman" pitchFamily="65" charset="-122"/>
                <a:ea typeface="宋体" pitchFamily="65" charset="-122"/>
              </a:rPr>
              <a:t>保护濒危物种不致灭绝,建立了这个组织。</a:t>
            </a:r>
            <a:endParaRPr lang="en-US" altLang="zh-CN" sz="1814" kern="0" dirty="0" smtClean="0">
              <a:solidFill>
                <a:srgbClr val="000000"/>
              </a:solidFill>
              <a:latin typeface="Times New Roman" pitchFamily="65" charset="-122"/>
              <a:ea typeface="宋体" pitchFamily="65" charset="-122"/>
            </a:endParaRPr>
          </a:p>
          <a:p>
            <a:pPr eaLnBrk="0" latinLnBrk="1" hangingPunct="0">
              <a:lnSpc>
                <a:spcPct val="150000"/>
              </a:lnSpc>
              <a:spcBef>
                <a:spcPts val="141"/>
              </a:spcBef>
            </a:pPr>
            <a:r>
              <a:rPr lang="en-US" altLang="zh-CN" kern="0" dirty="0" smtClean="0">
                <a:solidFill>
                  <a:srgbClr val="000000"/>
                </a:solidFill>
                <a:latin typeface="Times New Roman" pitchFamily="65" charset="-122"/>
                <a:ea typeface="宋体" pitchFamily="65" charset="-122"/>
              </a:rPr>
              <a:t>At the foot of the mountain is a well-preserved village where you can experience the </a:t>
            </a:r>
            <a:r>
              <a:rPr lang="en-US" dirty="0" smtClean="0"/>
              <a:t/>
            </a:r>
            <a:br>
              <a:rPr lang="en-US" dirty="0" smtClean="0"/>
            </a:br>
            <a:r>
              <a:rPr lang="en-US" altLang="zh-CN" kern="0" dirty="0" smtClean="0">
                <a:solidFill>
                  <a:srgbClr val="000000"/>
                </a:solidFill>
                <a:latin typeface="Times New Roman" pitchFamily="65" charset="-122"/>
                <a:ea typeface="宋体" pitchFamily="65" charset="-122"/>
              </a:rPr>
              <a:t>traditional lifestyle.</a:t>
            </a:r>
            <a:endParaRPr lang="en-US" altLang="zh-CN" dirty="0" smtClean="0"/>
          </a:p>
          <a:p>
            <a:pPr eaLnBrk="0" latinLnBrk="1" hangingPunct="0">
              <a:lnSpc>
                <a:spcPct val="150000"/>
              </a:lnSpc>
              <a:spcBef>
                <a:spcPts val="141"/>
              </a:spcBef>
            </a:pPr>
            <a:r>
              <a:rPr lang="zh-CN" altLang="en-US" kern="0" dirty="0" smtClean="0">
                <a:solidFill>
                  <a:srgbClr val="000000"/>
                </a:solidFill>
                <a:latin typeface="Times New Roman" pitchFamily="65" charset="-122"/>
                <a:ea typeface="宋体" pitchFamily="65" charset="-122"/>
              </a:rPr>
              <a:t>山脚下是一个保存完好的村庄</a:t>
            </a:r>
            <a:r>
              <a:rPr lang="en-US" altLang="zh-CN" kern="0" dirty="0" smtClean="0">
                <a:solidFill>
                  <a:srgbClr val="000000"/>
                </a:solidFill>
                <a:latin typeface="Times New Roman" pitchFamily="65" charset="-122"/>
                <a:ea typeface="宋体" pitchFamily="65" charset="-122"/>
              </a:rPr>
              <a:t>,</a:t>
            </a:r>
            <a:r>
              <a:rPr lang="zh-CN" altLang="en-US" kern="0" dirty="0" smtClean="0">
                <a:solidFill>
                  <a:srgbClr val="000000"/>
                </a:solidFill>
                <a:latin typeface="Times New Roman" pitchFamily="65" charset="-122"/>
                <a:ea typeface="宋体" pitchFamily="65" charset="-122"/>
              </a:rPr>
              <a:t>在那里你可以体验传统的生活方式。</a:t>
            </a:r>
            <a:endParaRPr lang="zh-CN" altLang="en-US" dirty="0" smtClean="0"/>
          </a:p>
          <a:p>
            <a:pPr eaLnBrk="0" latinLnBrk="1" hangingPunct="0">
              <a:lnSpc>
                <a:spcPct val="150000"/>
              </a:lnSpc>
              <a:spcBef>
                <a:spcPts val="141"/>
              </a:spcBef>
            </a:pPr>
            <a:r>
              <a:rPr lang="en-US" altLang="zh-CN" kern="0" dirty="0" smtClean="0">
                <a:solidFill>
                  <a:srgbClr val="000000"/>
                </a:solidFill>
                <a:latin typeface="Times New Roman" pitchFamily="65" charset="-122"/>
                <a:ea typeface="宋体" pitchFamily="65" charset="-122"/>
              </a:rPr>
              <a:t>No hunting is allowed in the preserve.</a:t>
            </a:r>
            <a:r>
              <a:rPr lang="zh-CN" altLang="en-US" kern="0" dirty="0" smtClean="0">
                <a:solidFill>
                  <a:srgbClr val="000000"/>
                </a:solidFill>
                <a:latin typeface="Times New Roman" pitchFamily="65" charset="-122"/>
                <a:ea typeface="宋体" pitchFamily="65" charset="-122"/>
              </a:rPr>
              <a:t>保护区内禁止打猎。</a:t>
            </a:r>
            <a:endParaRPr lang="zh-CN" altLang="en-US" dirty="0" smtClean="0"/>
          </a:p>
          <a:p>
            <a:pPr eaLnBrk="0" latinLnBrk="1" hangingPunct="0">
              <a:lnSpc>
                <a:spcPct val="150000"/>
              </a:lnSpc>
              <a:spcBef>
                <a:spcPts val="141"/>
              </a:spcBef>
            </a:pPr>
            <a:r>
              <a:rPr lang="en-US" altLang="zh-CN" kern="0" dirty="0" smtClean="0">
                <a:solidFill>
                  <a:srgbClr val="000000"/>
                </a:solidFill>
                <a:latin typeface="Times New Roman" pitchFamily="65" charset="-122"/>
                <a:ea typeface="宋体" pitchFamily="65" charset="-122"/>
              </a:rPr>
              <a:t>(</a:t>
            </a:r>
            <a:r>
              <a:rPr lang="en-US" altLang="zh-CN" i="1" kern="0" dirty="0" smtClean="0">
                <a:solidFill>
                  <a:srgbClr val="000000"/>
                </a:solidFill>
                <a:latin typeface="Times New Roman" pitchFamily="65" charset="-122"/>
                <a:ea typeface="宋体" pitchFamily="65" charset="-122"/>
              </a:rPr>
              <a:t>Global</a:t>
            </a:r>
            <a:r>
              <a:rPr lang="en-US" altLang="zh-CN" kern="0" dirty="0" smtClean="0">
                <a:solidFill>
                  <a:srgbClr val="000000"/>
                </a:solidFill>
                <a:latin typeface="Times New Roman" pitchFamily="65" charset="-122"/>
                <a:ea typeface="宋体" pitchFamily="65" charset="-122"/>
              </a:rPr>
              <a:t> </a:t>
            </a:r>
            <a:r>
              <a:rPr lang="en-US" altLang="zh-CN" i="1" kern="0" dirty="0" smtClean="0">
                <a:solidFill>
                  <a:srgbClr val="000000"/>
                </a:solidFill>
                <a:latin typeface="Times New Roman" pitchFamily="65" charset="-122"/>
                <a:ea typeface="宋体" pitchFamily="65" charset="-122"/>
              </a:rPr>
              <a:t>Times</a:t>
            </a:r>
            <a:r>
              <a:rPr lang="en-US" altLang="zh-CN" kern="0" dirty="0" smtClean="0">
                <a:solidFill>
                  <a:srgbClr val="000000"/>
                </a:solidFill>
                <a:latin typeface="Times New Roman" pitchFamily="65" charset="-122"/>
                <a:ea typeface="宋体" pitchFamily="65" charset="-122"/>
              </a:rPr>
              <a:t>, 2020</a:t>
            </a:r>
            <a:r>
              <a:rPr lang="zh-CN" altLang="en-US" kern="0" dirty="0" smtClean="0">
                <a:solidFill>
                  <a:srgbClr val="000000"/>
                </a:solidFill>
                <a:latin typeface="Times New Roman" pitchFamily="65" charset="-122"/>
                <a:ea typeface="宋体" pitchFamily="65" charset="-122"/>
              </a:rPr>
              <a:t>年</a:t>
            </a:r>
            <a:r>
              <a:rPr lang="en-US" altLang="zh-CN" kern="0" dirty="0" smtClean="0">
                <a:solidFill>
                  <a:srgbClr val="000000"/>
                </a:solidFill>
                <a:latin typeface="Times New Roman" pitchFamily="65" charset="-122"/>
                <a:ea typeface="宋体" pitchFamily="65" charset="-122"/>
              </a:rPr>
              <a:t>12</a:t>
            </a:r>
            <a:r>
              <a:rPr lang="zh-CN" altLang="en-US" kern="0" dirty="0" smtClean="0">
                <a:solidFill>
                  <a:srgbClr val="000000"/>
                </a:solidFill>
                <a:latin typeface="Times New Roman" pitchFamily="65" charset="-122"/>
                <a:ea typeface="宋体" pitchFamily="65" charset="-122"/>
              </a:rPr>
              <a:t>月</a:t>
            </a:r>
            <a:r>
              <a:rPr lang="en-US" altLang="zh-CN" kern="0" dirty="0" smtClean="0">
                <a:solidFill>
                  <a:srgbClr val="000000"/>
                </a:solidFill>
                <a:latin typeface="Times New Roman" pitchFamily="65" charset="-122"/>
                <a:ea typeface="宋体" pitchFamily="65" charset="-122"/>
              </a:rPr>
              <a:t>)Chang'e-5 probe carries the Chinese national flag, and </a:t>
            </a:r>
            <a:r>
              <a:rPr lang="en-US" dirty="0" smtClean="0"/>
              <a:t/>
            </a:r>
            <a:br>
              <a:rPr lang="en-US" dirty="0" smtClean="0"/>
            </a:br>
            <a:r>
              <a:rPr lang="en-US" altLang="zh-CN" kern="0" dirty="0" smtClean="0">
                <a:solidFill>
                  <a:srgbClr val="000000"/>
                </a:solidFill>
                <a:latin typeface="Times New Roman" pitchFamily="65" charset="-122"/>
                <a:ea typeface="宋体" pitchFamily="65" charset="-122"/>
              </a:rPr>
              <a:t>how to preserve its original color and shape is the two most key questions in design-</a:t>
            </a:r>
            <a:r>
              <a:rPr lang="en-US" dirty="0" smtClean="0"/>
              <a:t/>
            </a:r>
            <a:br>
              <a:rPr lang="en-US" dirty="0" smtClean="0"/>
            </a:br>
            <a:r>
              <a:rPr lang="en-US" altLang="zh-CN" kern="0" dirty="0" err="1" smtClean="0">
                <a:solidFill>
                  <a:srgbClr val="000000"/>
                </a:solidFill>
                <a:latin typeface="Times New Roman" pitchFamily="65" charset="-122"/>
                <a:ea typeface="宋体" pitchFamily="65" charset="-122"/>
              </a:rPr>
              <a:t>ing</a:t>
            </a:r>
            <a:r>
              <a:rPr lang="en-US" altLang="zh-CN" kern="0" dirty="0" smtClean="0">
                <a:solidFill>
                  <a:srgbClr val="000000"/>
                </a:solidFill>
                <a:latin typeface="Times New Roman" pitchFamily="65" charset="-122"/>
                <a:ea typeface="宋体" pitchFamily="65" charset="-122"/>
              </a:rPr>
              <a:t> a national flag.</a:t>
            </a:r>
            <a:r>
              <a:rPr lang="zh-CN" altLang="en-US" kern="0" dirty="0" smtClean="0">
                <a:solidFill>
                  <a:srgbClr val="000000"/>
                </a:solidFill>
                <a:latin typeface="Times New Roman" pitchFamily="65" charset="-122"/>
                <a:ea typeface="宋体" pitchFamily="65" charset="-122"/>
              </a:rPr>
              <a:t>嫦娥五号探测器携带中国国旗</a:t>
            </a:r>
            <a:r>
              <a:rPr lang="en-US" altLang="zh-CN" kern="0" dirty="0" smtClean="0">
                <a:solidFill>
                  <a:srgbClr val="000000"/>
                </a:solidFill>
                <a:latin typeface="Times New Roman" pitchFamily="65" charset="-122"/>
                <a:ea typeface="宋体" pitchFamily="65" charset="-122"/>
              </a:rPr>
              <a:t>,</a:t>
            </a:r>
            <a:r>
              <a:rPr lang="zh-CN" altLang="en-US" kern="0" dirty="0" smtClean="0">
                <a:solidFill>
                  <a:srgbClr val="000000"/>
                </a:solidFill>
                <a:latin typeface="Times New Roman" pitchFamily="65" charset="-122"/>
                <a:ea typeface="宋体" pitchFamily="65" charset="-122"/>
              </a:rPr>
              <a:t>如何保持其原有的颜色和形状</a:t>
            </a:r>
            <a:r>
              <a:rPr lang="zh-CN" altLang="en-US" dirty="0" smtClean="0"/>
              <a:t/>
            </a:r>
            <a:br>
              <a:rPr lang="zh-CN" altLang="en-US" dirty="0" smtClean="0"/>
            </a:br>
            <a:r>
              <a:rPr lang="zh-CN" altLang="en-US" kern="0" dirty="0" smtClean="0">
                <a:solidFill>
                  <a:srgbClr val="000000"/>
                </a:solidFill>
                <a:latin typeface="Times New Roman" pitchFamily="65" charset="-122"/>
                <a:ea typeface="宋体" pitchFamily="65" charset="-122"/>
              </a:rPr>
              <a:t>是设计国旗最关键的两个问题。</a:t>
            </a:r>
            <a:endParaRPr lang="zh-CN" altLang="en-US" dirty="0" smtClean="0"/>
          </a:p>
          <a:p>
            <a:pPr marL="0" indent="0" eaLnBrk="0" latinLnBrk="1" hangingPunct="0">
              <a:lnSpc>
                <a:spcPct val="150000"/>
              </a:lnSpc>
              <a:spcBef>
                <a:spcPts val="141"/>
              </a:spcBef>
              <a:buNone/>
            </a:pPr>
            <a:endParaRPr lang="zh-CN" altLang="en-US" dirty="0"/>
          </a:p>
        </p:txBody>
      </p:sp>
      <p:pic>
        <p:nvPicPr>
          <p:cNvPr id="3" name="图片 3" descr="textimage1.jpeg"/>
          <p:cNvPicPr>
            <a:picLocks noChangeAspect="1"/>
          </p:cNvPicPr>
          <p:nvPr/>
        </p:nvPicPr>
        <p:blipFill>
          <a:blip r:embed="rId4" cstate="print"/>
          <a:stretch>
            <a:fillRect/>
          </a:stretch>
        </p:blipFill>
        <p:spPr>
          <a:xfrm>
            <a:off x="3357554" y="848501"/>
            <a:ext cx="1851736" cy="381950"/>
          </a:xfrm>
          <a:prstGeom prst="rect">
            <a:avLst/>
          </a:prstGeom>
        </p:spPr>
      </p:pic>
      <p:pic>
        <p:nvPicPr>
          <p:cNvPr id="4" name="图片 4" descr="textimage2.jpeg"/>
          <p:cNvPicPr>
            <a:picLocks noChangeAspect="1"/>
          </p:cNvPicPr>
          <p:nvPr/>
        </p:nvPicPr>
        <p:blipFill>
          <a:blip r:embed="rId5" cstate="print"/>
          <a:stretch>
            <a:fillRect/>
          </a:stretch>
        </p:blipFill>
        <p:spPr>
          <a:xfrm>
            <a:off x="928662" y="1348567"/>
            <a:ext cx="1280232" cy="348544"/>
          </a:xfrm>
          <a:prstGeom prst="rect">
            <a:avLst/>
          </a:prstGeom>
        </p:spPr>
      </p:pic>
      <p:pic>
        <p:nvPicPr>
          <p:cNvPr id="5" name="图片 5" descr="textimage3.jpeg"/>
          <p:cNvPicPr>
            <a:picLocks noChangeAspect="1"/>
          </p:cNvPicPr>
          <p:nvPr/>
        </p:nvPicPr>
        <p:blipFill>
          <a:blip r:embed="rId6" cstate="print"/>
          <a:stretch>
            <a:fillRect/>
          </a:stretch>
        </p:blipFill>
        <p:spPr>
          <a:xfrm>
            <a:off x="714348" y="1848633"/>
            <a:ext cx="209549" cy="238125"/>
          </a:xfrm>
          <a:prstGeom prst="rect">
            <a:avLst/>
          </a:prstGeom>
        </p:spPr>
      </p:pic>
    </p:spTree>
    <p:custDataLst>
      <p:custData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3005053"/>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①well-preserved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保存完好的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②preserve...from(doing)sth.</a:t>
            </a:r>
            <a:r>
              <a:rPr lang="zh-CN" altLang="en-US" sz="1814" u="sng" kern="0" dirty="0" smtClean="0">
                <a:solidFill>
                  <a:srgbClr val="FF0000"/>
                </a:solidFill>
                <a:latin typeface="Times New Roman" pitchFamily="65" charset="-122"/>
                <a:ea typeface="宋体" pitchFamily="65" charset="-122"/>
              </a:rPr>
              <a:t>　 保护</a:t>
            </a:r>
            <a:r>
              <a:rPr lang="zh-CN" altLang="en-US" sz="1814" u="sng" kern="0" dirty="0" smtClean="0">
                <a:solidFill>
                  <a:srgbClr val="FF0000"/>
                </a:solidFill>
                <a:latin typeface="黑体"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免于(做)某事　 </a:t>
            </a:r>
            <a:r>
              <a:rPr lang="zh-CN" altLang="en-US" sz="1814" kern="0" dirty="0" smtClean="0">
                <a:solidFill>
                  <a:srgbClr val="FF0000"/>
                </a:solidFill>
                <a:latin typeface="Times New Roman" pitchFamily="65" charset="-122"/>
                <a:ea typeface="宋体" pitchFamily="65" charset="-122"/>
              </a:rPr>
              <a:t> </a:t>
            </a:r>
            <a:endParaRPr lang="zh-CN" altLang="en-US" dirty="0">
              <a:solidFill>
                <a:srgbClr val="FF0000"/>
              </a:solidFill>
            </a:endParaRPr>
          </a:p>
          <a:p>
            <a:pPr marL="457200" indent="-457200"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③ </a:t>
            </a:r>
            <a:r>
              <a:rPr lang="zh-CN" altLang="en-US" sz="1814" u="sng" kern="0" dirty="0" smtClean="0">
                <a:solidFill>
                  <a:srgbClr val="FF0000"/>
                </a:solidFill>
                <a:latin typeface="Times New Roman" pitchFamily="65" charset="-122"/>
                <a:ea typeface="宋体" pitchFamily="65" charset="-122"/>
              </a:rPr>
              <a:t>in the preserve　 </a:t>
            </a:r>
            <a:r>
              <a:rPr lang="zh-CN" altLang="en-US" sz="1814" kern="0" dirty="0" smtClean="0">
                <a:solidFill>
                  <a:srgbClr val="000000"/>
                </a:solidFill>
                <a:latin typeface="Times New Roman" pitchFamily="65" charset="-122"/>
                <a:ea typeface="宋体" pitchFamily="65" charset="-122"/>
              </a:rPr>
              <a:t>在保护区内</a:t>
            </a:r>
            <a:endParaRPr lang="en-US" altLang="zh-CN" sz="1814" kern="0" dirty="0" smtClean="0">
              <a:solidFill>
                <a:srgbClr val="000000"/>
              </a:solidFill>
              <a:latin typeface="Times New Roman" pitchFamily="65" charset="-122"/>
              <a:ea typeface="宋体" pitchFamily="65" charset="-122"/>
            </a:endParaRPr>
          </a:p>
          <a:p>
            <a:pPr marL="457200" indent="-457200"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④nature preserve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.自然保护区</a:t>
            </a:r>
            <a:endParaRPr lang="zh-CN" altLang="en-US" sz="2000" dirty="0" smtClean="0"/>
          </a:p>
          <a:p>
            <a:pPr marL="457200" indent="-457200" eaLnBrk="0" latinLnBrk="1" hangingPunct="0">
              <a:lnSpc>
                <a:spcPct val="150000"/>
              </a:lnSpc>
              <a:spcBef>
                <a:spcPts val="141"/>
              </a:spcBef>
              <a:buAutoNum type="circleNumDbPlain" startAt="3"/>
            </a:pPr>
            <a:endParaRPr lang="en-US" altLang="zh-CN" sz="1814" kern="0" dirty="0" smtClean="0">
              <a:solidFill>
                <a:srgbClr val="000000"/>
              </a:solidFill>
              <a:latin typeface="Times New Roman" pitchFamily="65" charset="-122"/>
              <a:ea typeface="宋体" pitchFamily="65" charset="-122"/>
            </a:endParaRPr>
          </a:p>
          <a:p>
            <a:pPr marL="342900" indent="-342900" eaLnBrk="0" latinLnBrk="1" hangingPunct="0">
              <a:lnSpc>
                <a:spcPct val="150000"/>
              </a:lnSpc>
              <a:spcBef>
                <a:spcPts val="141"/>
              </a:spcBef>
            </a:pPr>
            <a:endParaRPr lang="zh-CN" altLang="en-US" dirty="0"/>
          </a:p>
        </p:txBody>
      </p:sp>
      <p:pic>
        <p:nvPicPr>
          <p:cNvPr id="3" name="图片 3" descr="textimage4.jpeg"/>
          <p:cNvPicPr>
            <a:picLocks noChangeAspect="1"/>
          </p:cNvPicPr>
          <p:nvPr/>
        </p:nvPicPr>
        <p:blipFill>
          <a:blip r:embed="rId4" cstate="print"/>
          <a:stretch>
            <a:fillRect/>
          </a:stretch>
        </p:blipFill>
        <p:spPr>
          <a:xfrm>
            <a:off x="642910" y="1562881"/>
            <a:ext cx="247650" cy="247649"/>
          </a:xfrm>
          <a:prstGeom prst="rect">
            <a:avLst/>
          </a:prstGeom>
        </p:spPr>
      </p:pic>
      <p:pic>
        <p:nvPicPr>
          <p:cNvPr id="4" name="Picture 4" descr="\\a015\吴双婷\线.tif"/>
          <p:cNvPicPr>
            <a:picLocks noChangeAspect="1" noChangeArrowheads="1"/>
          </p:cNvPicPr>
          <p:nvPr/>
        </p:nvPicPr>
        <p:blipFill>
          <a:blip r:embed="rId5" cstate="print"/>
          <a:srcRect/>
          <a:stretch>
            <a:fillRect/>
          </a:stretch>
        </p:blipFill>
        <p:spPr bwMode="auto">
          <a:xfrm>
            <a:off x="2714612" y="1848633"/>
            <a:ext cx="1428760"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5" cstate="print"/>
          <a:srcRect/>
          <a:stretch>
            <a:fillRect/>
          </a:stretch>
        </p:blipFill>
        <p:spPr bwMode="auto">
          <a:xfrm>
            <a:off x="3357554" y="2348699"/>
            <a:ext cx="2571768"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5" cstate="print"/>
          <a:srcRect/>
          <a:stretch>
            <a:fillRect/>
          </a:stretch>
        </p:blipFill>
        <p:spPr bwMode="auto">
          <a:xfrm>
            <a:off x="1000100" y="2777327"/>
            <a:ext cx="1643074"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777063"/>
            <a:ext cx="8316000" cy="5731697"/>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2359" kern="0" spc="9415" dirty="0" smtClean="0">
                <a:solidFill>
                  <a:srgbClr val="000000"/>
                </a:solidFill>
                <a:latin typeface="Times New Roman" pitchFamily="65" charset="-122"/>
                <a:ea typeface="宋体" pitchFamily="65" charset="-122"/>
              </a:rPr>
              <a:t>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单句语法填空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1-1 (2020江苏,阅读理解B改编,</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)He said that he had heard the calls</a:t>
            </a:r>
            <a:r>
              <a:rPr lang="zh-CN" altLang="en-US" sz="1814" u="sng" kern="0" dirty="0" smtClean="0">
                <a:solidFill>
                  <a:srgbClr val="FF0000"/>
                </a:solidFill>
                <a:latin typeface="Times New Roman" pitchFamily="65" charset="-122"/>
                <a:ea typeface="宋体" pitchFamily="65" charset="-122"/>
              </a:rPr>
              <a:t>　 to </a:t>
            </a:r>
            <a:r>
              <a:rPr lang="zh-CN" altLang="en-US" sz="1814" u="sng" kern="0" dirty="0" smtClean="0">
                <a:solidFill>
                  <a:srgbClr val="FF0000"/>
                </a:solidFill>
                <a:latin typeface="Times New Roman" pitchFamily="65" charset="-122"/>
                <a:ea typeface="宋体" pitchFamily="65" charset="-122"/>
              </a:rPr>
              <a:t> </a:t>
            </a:r>
            <a:endParaRPr lang="zh-CN" altLang="en-US" dirty="0">
              <a:solidFill>
                <a:srgbClr val="FF0000"/>
              </a:solidFill>
            </a:endParaRPr>
          </a:p>
          <a:p>
            <a:pPr marL="0" indent="0" eaLnBrk="0" latinLnBrk="1" hangingPunct="0">
              <a:lnSpc>
                <a:spcPct val="150000"/>
              </a:lnSpc>
              <a:spcBef>
                <a:spcPts val="0"/>
              </a:spcBef>
              <a:buNone/>
            </a:pPr>
            <a:r>
              <a:rPr lang="en-US" altLang="zh-CN" sz="1814" u="sng" kern="0" dirty="0" smtClean="0">
                <a:solidFill>
                  <a:srgbClr val="FF0000"/>
                </a:solidFill>
                <a:latin typeface="Times New Roman" pitchFamily="65" charset="-122"/>
                <a:ea typeface="宋体" pitchFamily="65" charset="-122"/>
              </a:rPr>
              <a:t>pre</a:t>
            </a:r>
            <a:r>
              <a:rPr lang="zh-CN" altLang="en-US" sz="1814" u="sng" kern="0" dirty="0" smtClean="0">
                <a:solidFill>
                  <a:srgbClr val="FF0000"/>
                </a:solidFill>
                <a:latin typeface="Times New Roman" pitchFamily="65" charset="-122"/>
                <a:ea typeface="宋体" pitchFamily="65" charset="-122"/>
              </a:rPr>
              <a:t>serve</a:t>
            </a:r>
            <a:r>
              <a:rPr lang="zh-CN" altLang="en-US" sz="1814" u="sng" kern="0" dirty="0" smtClean="0">
                <a:solidFill>
                  <a:srgbClr val="FF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(preserve) the phone boxes and had seen how some of them w-ere listed as </a:t>
            </a:r>
            <a:r>
              <a:rPr dirty="0"/>
              <a:t/>
            </a:r>
            <a:br>
              <a:rPr dirty="0"/>
            </a:br>
            <a:r>
              <a:rPr lang="zh-CN" altLang="en-US" sz="1814" kern="0" dirty="0" smtClean="0">
                <a:solidFill>
                  <a:srgbClr val="000000"/>
                </a:solidFill>
                <a:latin typeface="Times New Roman" pitchFamily="65" charset="-122"/>
                <a:ea typeface="宋体" pitchFamily="65" charset="-122"/>
              </a:rPr>
              <a:t>historic buildings.</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考查不定式。句意:他说,他听到了保护这些电话亭的呼声,也看到其中一</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些是如何被列为历史建筑的。此处应用不定式作后置定语修饰其前的名词</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calls。</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1-2(2019天津,阅读理解A改编,</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)The major goal of understanding history is </a:t>
            </a:r>
            <a:r>
              <a:rPr lang="zh-CN" altLang="en-US" sz="1814" u="sng" kern="0" dirty="0" smtClean="0">
                <a:solidFill>
                  <a:srgbClr val="000000"/>
                </a:solidFill>
                <a:latin typeface="Times New Roman" pitchFamily="65" charset="-122"/>
                <a:ea typeface="宋体" pitchFamily="65" charset="-122"/>
              </a:rPr>
              <a:t>    </a:t>
            </a:r>
            <a:endParaRPr lang="zh-CN" altLang="en-US" dirty="0"/>
          </a:p>
          <a:p>
            <a:pPr marL="0" indent="0" eaLnBrk="0" latinLnBrk="1" hangingPunct="0">
              <a:lnSpc>
                <a:spcPct val="150000"/>
              </a:lnSpc>
              <a:spcBef>
                <a:spcPts val="0"/>
              </a:spcBef>
              <a:buNone/>
            </a:pPr>
            <a:r>
              <a:rPr lang="zh-CN" altLang="en-US" sz="1814" u="sng" kern="0" dirty="0" smtClean="0">
                <a:solidFill>
                  <a:srgbClr val="FF0000"/>
                </a:solidFill>
                <a:latin typeface="Times New Roman" pitchFamily="65" charset="-122"/>
                <a:ea typeface="宋体" pitchFamily="65" charset="-122"/>
              </a:rPr>
              <a:t> to preserve　 </a:t>
            </a:r>
            <a:r>
              <a:rPr lang="zh-CN" altLang="en-US" sz="1814" kern="0" dirty="0" smtClean="0">
                <a:solidFill>
                  <a:srgbClr val="000000"/>
                </a:solidFill>
                <a:latin typeface="Times New Roman" pitchFamily="65" charset="-122"/>
                <a:ea typeface="宋体" pitchFamily="65" charset="-122"/>
              </a:rPr>
              <a:t>(preserve)national traditions and better know the present and future. </a:t>
            </a:r>
            <a:endParaRPr lang="en-US" altLang="zh-CN" sz="1814" kern="0" dirty="0" smtClean="0">
              <a:solidFill>
                <a:srgbClr val="000000"/>
              </a:solidFill>
              <a:latin typeface="Times New Roman" pitchFamily="65" charset="-122"/>
              <a:ea typeface="宋体" pitchFamily="65" charset="-122"/>
            </a:endParaRPr>
          </a:p>
          <a:p>
            <a:pPr eaLnBrk="0" latinLnBrk="1" hangingPunct="0">
              <a:lnSpc>
                <a:spcPct val="150000"/>
              </a:lnSpc>
            </a:pPr>
            <a:r>
              <a:rPr lang="zh-CN" altLang="en-US" kern="0" dirty="0" smtClean="0">
                <a:solidFill>
                  <a:srgbClr val="FF0000"/>
                </a:solidFill>
                <a:latin typeface="Times New Roman" pitchFamily="65" charset="-122"/>
                <a:ea typeface="宋体" pitchFamily="65" charset="-122"/>
              </a:rPr>
              <a:t>解析　考查不定式。句意</a:t>
            </a:r>
            <a:r>
              <a:rPr lang="en-US" altLang="zh-CN" kern="0" dirty="0" smtClean="0">
                <a:solidFill>
                  <a:srgbClr val="FF0000"/>
                </a:solidFill>
                <a:latin typeface="Times New Roman" pitchFamily="65" charset="-122"/>
                <a:ea typeface="宋体" pitchFamily="65" charset="-122"/>
              </a:rPr>
              <a:t>:</a:t>
            </a:r>
            <a:r>
              <a:rPr lang="zh-CN" altLang="en-US" kern="0" dirty="0" smtClean="0">
                <a:solidFill>
                  <a:srgbClr val="FF0000"/>
                </a:solidFill>
                <a:latin typeface="Times New Roman" pitchFamily="65" charset="-122"/>
                <a:ea typeface="宋体" pitchFamily="65" charset="-122"/>
              </a:rPr>
              <a:t>了解历史的主要目的是保护民族传统以及更好地了解</a:t>
            </a:r>
            <a:r>
              <a:rPr lang="zh-CN" altLang="en-US" dirty="0" smtClean="0">
                <a:solidFill>
                  <a:srgbClr val="FF0000"/>
                </a:solidFill>
              </a:rPr>
              <a:t/>
            </a:r>
            <a:br>
              <a:rPr lang="zh-CN" altLang="en-US" dirty="0" smtClean="0">
                <a:solidFill>
                  <a:srgbClr val="FF0000"/>
                </a:solidFill>
              </a:rPr>
            </a:br>
            <a:r>
              <a:rPr lang="zh-CN" altLang="en-US" kern="0" dirty="0" smtClean="0">
                <a:solidFill>
                  <a:srgbClr val="FF0000"/>
                </a:solidFill>
                <a:latin typeface="Times New Roman" pitchFamily="65" charset="-122"/>
                <a:ea typeface="宋体" pitchFamily="65" charset="-122"/>
              </a:rPr>
              <a:t>现在和未来。此处解释主语的具体内容</a:t>
            </a:r>
            <a:r>
              <a:rPr lang="en-US" altLang="zh-CN" kern="0" dirty="0" smtClean="0">
                <a:solidFill>
                  <a:srgbClr val="FF0000"/>
                </a:solidFill>
                <a:latin typeface="Times New Roman" pitchFamily="65" charset="-122"/>
                <a:ea typeface="宋体" pitchFamily="65" charset="-122"/>
              </a:rPr>
              <a:t>,</a:t>
            </a:r>
            <a:r>
              <a:rPr lang="zh-CN" altLang="en-US" kern="0" dirty="0" smtClean="0">
                <a:solidFill>
                  <a:srgbClr val="FF0000"/>
                </a:solidFill>
                <a:latin typeface="Times New Roman" pitchFamily="65" charset="-122"/>
                <a:ea typeface="宋体" pitchFamily="65" charset="-122"/>
              </a:rPr>
              <a:t>故用不定式作表语。</a:t>
            </a:r>
            <a:endParaRPr lang="zh-CN" altLang="en-US" dirty="0" smtClean="0">
              <a:solidFill>
                <a:srgbClr val="FF0000"/>
              </a:solidFill>
            </a:endParaRPr>
          </a:p>
          <a:p>
            <a:pPr marL="0" indent="0" eaLnBrk="0" latinLnBrk="1" hangingPunct="0">
              <a:lnSpc>
                <a:spcPct val="150000"/>
              </a:lnSpc>
              <a:spcBef>
                <a:spcPts val="0"/>
              </a:spcBef>
              <a:buNone/>
            </a:pPr>
            <a:endParaRPr lang="zh-CN" altLang="en-US" dirty="0"/>
          </a:p>
        </p:txBody>
      </p:sp>
      <p:pic>
        <p:nvPicPr>
          <p:cNvPr id="3" name="图片 3" descr="textimage5.jpeg"/>
          <p:cNvPicPr>
            <a:picLocks noChangeAspect="1"/>
          </p:cNvPicPr>
          <p:nvPr/>
        </p:nvPicPr>
        <p:blipFill>
          <a:blip r:embed="rId4" cstate="print"/>
          <a:stretch>
            <a:fillRect/>
          </a:stretch>
        </p:blipFill>
        <p:spPr>
          <a:xfrm>
            <a:off x="720000" y="848501"/>
            <a:ext cx="1495425" cy="504825"/>
          </a:xfrm>
          <a:prstGeom prst="rect">
            <a:avLst/>
          </a:prstGeom>
        </p:spPr>
      </p:pic>
      <p:pic>
        <p:nvPicPr>
          <p:cNvPr id="4" name="图片 4" descr="textimage6.jpeg"/>
          <p:cNvPicPr>
            <a:picLocks noChangeAspect="1"/>
          </p:cNvPicPr>
          <p:nvPr/>
        </p:nvPicPr>
        <p:blipFill>
          <a:blip r:embed="rId5" cstate="print"/>
          <a:stretch>
            <a:fillRect/>
          </a:stretch>
        </p:blipFill>
        <p:spPr>
          <a:xfrm>
            <a:off x="3734325" y="1848633"/>
            <a:ext cx="609600" cy="409574"/>
          </a:xfrm>
          <a:prstGeom prst="rect">
            <a:avLst/>
          </a:prstGeom>
        </p:spPr>
      </p:pic>
      <p:pic>
        <p:nvPicPr>
          <p:cNvPr id="5" name="图片 5" descr="textimage7.jpeg"/>
          <p:cNvPicPr>
            <a:picLocks noChangeAspect="1"/>
          </p:cNvPicPr>
          <p:nvPr/>
        </p:nvPicPr>
        <p:blipFill>
          <a:blip r:embed="rId5" cstate="print"/>
          <a:stretch>
            <a:fillRect/>
          </a:stretch>
        </p:blipFill>
        <p:spPr>
          <a:xfrm>
            <a:off x="3689437" y="4348963"/>
            <a:ext cx="609600" cy="409574"/>
          </a:xfrm>
          <a:prstGeom prst="rect">
            <a:avLst/>
          </a:prstGeom>
        </p:spPr>
      </p:pic>
      <p:pic>
        <p:nvPicPr>
          <p:cNvPr id="6" name="Picture 4" descr="\\a015\吴双婷\线.tif"/>
          <p:cNvPicPr>
            <a:picLocks noChangeAspect="1" noChangeArrowheads="1"/>
          </p:cNvPicPr>
          <p:nvPr/>
        </p:nvPicPr>
        <p:blipFill>
          <a:blip r:embed="rId6" cstate="print"/>
          <a:srcRect/>
          <a:stretch>
            <a:fillRect/>
          </a:stretch>
        </p:blipFill>
        <p:spPr bwMode="auto">
          <a:xfrm>
            <a:off x="7596336" y="1836093"/>
            <a:ext cx="928694"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6" cstate="print"/>
          <a:srcRect/>
          <a:stretch>
            <a:fillRect/>
          </a:stretch>
        </p:blipFill>
        <p:spPr bwMode="auto">
          <a:xfrm>
            <a:off x="683568" y="2268141"/>
            <a:ext cx="1080120"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6" cstate="print"/>
          <a:srcRect/>
          <a:stretch>
            <a:fillRect/>
          </a:stretch>
        </p:blipFill>
        <p:spPr bwMode="auto">
          <a:xfrm>
            <a:off x="714348" y="4777591"/>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blinds(horizontal)">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9"/>
                                        </p:tgtEl>
                                      </p:cBhvr>
                                    </p:animEffect>
                                    <p:set>
                                      <p:cBhvr>
                                        <p:cTn id="22" dur="1" fill="hold">
                                          <p:stCondLst>
                                            <p:cond delay="1999"/>
                                          </p:stCondLst>
                                        </p:cTn>
                                        <p:tgtEl>
                                          <p:spTgt spid="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Effect transition="in" filter="blinds(horizontal)">
                                      <p:cBhvr>
                                        <p:cTn id="27"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991377"/>
            <a:ext cx="8316000" cy="4676152"/>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3208" kern="0" spc="25516" dirty="0" smtClean="0">
                <a:solidFill>
                  <a:srgbClr val="000000"/>
                </a:solidFill>
                <a:latin typeface="Times New Roman" pitchFamily="65" charset="-122"/>
                <a:ea typeface="宋体" pitchFamily="65" charset="-122"/>
              </a:rPr>
              <a:t> </a:t>
            </a:r>
            <a:endParaRPr lang="zh-CN" altLang="en-US" dirty="0"/>
          </a:p>
          <a:p>
            <a:pPr marL="0" indent="0" eaLnBrk="0" latinLnBrk="1" hangingPunct="0">
              <a:lnSpc>
                <a:spcPct val="150000"/>
              </a:lnSpc>
              <a:spcBef>
                <a:spcPts val="462"/>
              </a:spcBef>
              <a:buNone/>
            </a:pPr>
            <a:r>
              <a:rPr lang="zh-CN" altLang="en-US" sz="1814" kern="0" dirty="0" smtClean="0">
                <a:solidFill>
                  <a:srgbClr val="000000"/>
                </a:solidFill>
                <a:latin typeface="Times New Roman" pitchFamily="65" charset="-122"/>
                <a:ea typeface="宋体" pitchFamily="65" charset="-122"/>
              </a:rPr>
              <a:t>Ⅰ.核心单词</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(A)写作词汇—写词形</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a:t>
            </a:r>
            <a:r>
              <a:rPr lang="zh-CN" altLang="en-US" sz="1814" u="sng" kern="0" dirty="0" smtClean="0">
                <a:solidFill>
                  <a:srgbClr val="FF0000"/>
                </a:solidFill>
                <a:latin typeface="Times New Roman" pitchFamily="65" charset="-122"/>
                <a:ea typeface="宋体" pitchFamily="65" charset="-122"/>
              </a:rPr>
              <a:t>　 temple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.庙;寺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a:t>
            </a:r>
            <a:r>
              <a:rPr lang="zh-CN" altLang="en-US" sz="1814" u="sng" kern="0" dirty="0" smtClean="0">
                <a:solidFill>
                  <a:srgbClr val="FF0000"/>
                </a:solidFill>
                <a:latin typeface="Times New Roman" pitchFamily="65" charset="-122"/>
                <a:ea typeface="宋体" pitchFamily="65" charset="-122"/>
              </a:rPr>
              <a:t>　 former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.以前的;(两者中)前者的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a:t>
            </a:r>
            <a:r>
              <a:rPr lang="zh-CN" altLang="en-US" sz="1814" u="sng" kern="0" dirty="0" smtClean="0">
                <a:solidFill>
                  <a:srgbClr val="FF0000"/>
                </a:solidFill>
                <a:latin typeface="Times New Roman" pitchFamily="65" charset="-122"/>
                <a:ea typeface="宋体" pitchFamily="65" charset="-122"/>
              </a:rPr>
              <a:t>　 clue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.线索;提示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4.</a:t>
            </a:r>
            <a:r>
              <a:rPr lang="zh-CN" altLang="en-US" sz="1814" u="sng" kern="0" dirty="0" smtClean="0">
                <a:solidFill>
                  <a:srgbClr val="FF0000"/>
                </a:solidFill>
                <a:latin typeface="Times New Roman" pitchFamily="65" charset="-122"/>
                <a:ea typeface="宋体" pitchFamily="65" charset="-122"/>
              </a:rPr>
              <a:t>　 preserve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.保存;保护;维持</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.保护区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5.</a:t>
            </a:r>
            <a:r>
              <a:rPr lang="zh-CN" altLang="en-US" sz="1814" kern="0" dirty="0" smtClean="0">
                <a:solidFill>
                  <a:srgbClr val="FF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promote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.促进;提升;推销;晋级</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6.</a:t>
            </a:r>
            <a:r>
              <a:rPr lang="zh-CN" altLang="en-US" sz="1814" u="sng" kern="0" dirty="0" smtClean="0">
                <a:solidFill>
                  <a:srgbClr val="FF0000"/>
                </a:solidFill>
                <a:latin typeface="Times New Roman" pitchFamily="65" charset="-122"/>
                <a:ea typeface="宋体" pitchFamily="65" charset="-122"/>
              </a:rPr>
              <a:t>　 proposal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.提议;建议</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7.</a:t>
            </a:r>
            <a:r>
              <a:rPr lang="zh-CN" altLang="en-US" sz="1814" u="sng" kern="0" dirty="0" smtClean="0">
                <a:solidFill>
                  <a:srgbClr val="FF0000"/>
                </a:solidFill>
                <a:latin typeface="Times New Roman" pitchFamily="65" charset="-122"/>
                <a:ea typeface="宋体" pitchFamily="65" charset="-122"/>
              </a:rPr>
              <a:t>　 protest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.抗议</a:t>
            </a:r>
            <a:r>
              <a:rPr lang="zh-CN" altLang="en-US" sz="1814" i="1" kern="0" dirty="0" smtClean="0">
                <a:solidFill>
                  <a:srgbClr val="000000"/>
                </a:solidFill>
                <a:latin typeface="Times New Roman" pitchFamily="65" charset="-122"/>
                <a:ea typeface="宋体" pitchFamily="65" charset="-122"/>
              </a:rPr>
              <a:t>vi</a:t>
            </a:r>
            <a:r>
              <a:rPr lang="zh-CN" altLang="en-US" sz="1814" kern="0" dirty="0" smtClean="0">
                <a:solidFill>
                  <a:srgbClr val="000000"/>
                </a:solidFill>
                <a:latin typeface="Times New Roman" pitchFamily="65" charset="-122"/>
                <a:ea typeface="宋体" pitchFamily="65" charset="-122"/>
              </a:rPr>
              <a:t>.&amp;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.(公开)反对;抗议</a:t>
            </a:r>
            <a:endParaRPr lang="zh-CN" altLang="en-US" dirty="0"/>
          </a:p>
        </p:txBody>
      </p:sp>
      <p:pic>
        <p:nvPicPr>
          <p:cNvPr id="3" name="图片 3" descr="textimage0.jpeg"/>
          <p:cNvPicPr>
            <a:picLocks noChangeAspect="1"/>
          </p:cNvPicPr>
          <p:nvPr/>
        </p:nvPicPr>
        <p:blipFill>
          <a:blip r:embed="rId4" cstate="print"/>
          <a:stretch>
            <a:fillRect/>
          </a:stretch>
        </p:blipFill>
        <p:spPr>
          <a:xfrm>
            <a:off x="3500430" y="919939"/>
            <a:ext cx="2423240" cy="499832"/>
          </a:xfrm>
          <a:prstGeom prst="rect">
            <a:avLst/>
          </a:prstGeom>
        </p:spPr>
      </p:pic>
      <p:pic>
        <p:nvPicPr>
          <p:cNvPr id="4" name="Picture 4" descr="\\a015\吴双婷\线.tif"/>
          <p:cNvPicPr>
            <a:picLocks noChangeAspect="1" noChangeArrowheads="1"/>
          </p:cNvPicPr>
          <p:nvPr/>
        </p:nvPicPr>
        <p:blipFill>
          <a:blip r:embed="rId5" cstate="print"/>
          <a:srcRect/>
          <a:stretch>
            <a:fillRect/>
          </a:stretch>
        </p:blipFill>
        <p:spPr bwMode="auto">
          <a:xfrm>
            <a:off x="928662" y="2634451"/>
            <a:ext cx="1357322"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5" cstate="print"/>
          <a:srcRect/>
          <a:stretch>
            <a:fillRect/>
          </a:stretch>
        </p:blipFill>
        <p:spPr bwMode="auto">
          <a:xfrm>
            <a:off x="928662" y="3063079"/>
            <a:ext cx="1357322"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5" cstate="print"/>
          <a:srcRect/>
          <a:stretch>
            <a:fillRect/>
          </a:stretch>
        </p:blipFill>
        <p:spPr bwMode="auto">
          <a:xfrm>
            <a:off x="928662" y="3491707"/>
            <a:ext cx="1000132"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5" cstate="print"/>
          <a:srcRect/>
          <a:stretch>
            <a:fillRect/>
          </a:stretch>
        </p:blipFill>
        <p:spPr bwMode="auto">
          <a:xfrm>
            <a:off x="928662" y="3920335"/>
            <a:ext cx="1357322"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5" cstate="print"/>
          <a:srcRect/>
          <a:stretch>
            <a:fillRect/>
          </a:stretch>
        </p:blipFill>
        <p:spPr bwMode="auto">
          <a:xfrm>
            <a:off x="928662" y="4420401"/>
            <a:ext cx="1357322"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5" cstate="print"/>
          <a:srcRect/>
          <a:stretch>
            <a:fillRect/>
          </a:stretch>
        </p:blipFill>
        <p:spPr bwMode="auto">
          <a:xfrm>
            <a:off x="928662" y="4777591"/>
            <a:ext cx="1357322"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5" cstate="print"/>
          <a:srcRect/>
          <a:stretch>
            <a:fillRect/>
          </a:stretch>
        </p:blipFill>
        <p:spPr bwMode="auto">
          <a:xfrm>
            <a:off x="928662" y="5277657"/>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8"/>
                                        </p:tgtEl>
                                      </p:cBhvr>
                                    </p:animEffect>
                                    <p:set>
                                      <p:cBhvr>
                                        <p:cTn id="27" dur="1" fill="hold">
                                          <p:stCondLst>
                                            <p:cond delay="19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9"/>
                                        </p:tgtEl>
                                      </p:cBhvr>
                                    </p:animEffect>
                                    <p:set>
                                      <p:cBhvr>
                                        <p:cTn id="32" dur="1" fill="hold">
                                          <p:stCondLst>
                                            <p:cond delay="1999"/>
                                          </p:stCondLst>
                                        </p:cTn>
                                        <p:tgtEl>
                                          <p:spTgt spid="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10"/>
                                        </p:tgtEl>
                                      </p:cBhvr>
                                    </p:animEffect>
                                    <p:set>
                                      <p:cBhvr>
                                        <p:cTn id="37" dur="1" fill="hold">
                                          <p:stCondLst>
                                            <p:cond delay="1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205691"/>
            <a:ext cx="8316000" cy="3893438"/>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1-3(2019江苏,阅读理解D改编,</a:t>
            </a:r>
            <a:r>
              <a:rPr lang="zh-CN" altLang="en-US" sz="1968" kern="0" spc="275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Melissa wanted to save her father's music be-</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cause his music deserved to </a:t>
            </a:r>
            <a:r>
              <a:rPr lang="zh-CN" altLang="en-US" sz="1814" u="sng" kern="0" dirty="0" smtClean="0">
                <a:solidFill>
                  <a:srgbClr val="FF0000"/>
                </a:solidFill>
                <a:latin typeface="Times New Roman" pitchFamily="65" charset="-122"/>
                <a:ea typeface="宋体" pitchFamily="65" charset="-122"/>
              </a:rPr>
              <a:t>　 be preserved　 </a:t>
            </a:r>
            <a:r>
              <a:rPr lang="zh-CN" altLang="en-US" sz="1814" kern="0" dirty="0" smtClean="0">
                <a:solidFill>
                  <a:srgbClr val="000000"/>
                </a:solidFill>
                <a:latin typeface="Times New Roman" pitchFamily="65" charset="-122"/>
                <a:ea typeface="宋体" pitchFamily="65" charset="-122"/>
              </a:rPr>
              <a:t>(preserve) in the family.</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考查被动语态。句意:梅利莎想要保存她父亲的音乐,因为他的音乐值得</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保存在家族中。preserve与his music之间是被动关系,deserve to do sth.值得做某</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事。故填be preserved。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1-4 (</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)Eyes are important parts of our body. We should preserve them </a:t>
            </a:r>
            <a:r>
              <a:rPr lang="zh-CN" altLang="en-US" sz="1814" u="sng" kern="0" dirty="0" smtClean="0">
                <a:solidFill>
                  <a:srgbClr val="FF0000"/>
                </a:solidFill>
                <a:latin typeface="Times New Roman" pitchFamily="65" charset="-122"/>
                <a:ea typeface="宋体" pitchFamily="65" charset="-122"/>
              </a:rPr>
              <a:t>　 from</a:t>
            </a:r>
            <a:endParaRPr lang="zh-CN" altLang="en-US" dirty="0">
              <a:solidFill>
                <a:srgbClr val="FF0000"/>
              </a:solidFill>
            </a:endParaRPr>
          </a:p>
          <a:p>
            <a:pPr marL="0" indent="0" eaLnBrk="0" latinLnBrk="1" hangingPunct="0">
              <a:lnSpc>
                <a:spcPct val="150000"/>
              </a:lnSpc>
              <a:spcBef>
                <a:spcPts val="0"/>
              </a:spcBef>
              <a:buNone/>
            </a:pPr>
            <a:r>
              <a:rPr lang="zh-CN" altLang="en-US" sz="1814" u="sng" kern="0"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glaring sunlight.</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考查固定搭配。句意:眼睛是我们身体重要的部分。我们应该保护它们不</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受刺眼的阳光的伤害。preserve...from sth.保护</a:t>
            </a:r>
            <a:r>
              <a:rPr lang="zh-CN" altLang="en-US" sz="1814" kern="0" dirty="0" smtClean="0">
                <a:solidFill>
                  <a:srgbClr val="FF0000"/>
                </a:solidFill>
                <a:latin typeface="黑体"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不受</a:t>
            </a:r>
            <a:r>
              <a:rPr lang="zh-CN" altLang="en-US" sz="1814" kern="0" dirty="0" smtClean="0">
                <a:solidFill>
                  <a:srgbClr val="FF0000"/>
                </a:solidFill>
                <a:latin typeface="黑体"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的伤害。</a:t>
            </a:r>
            <a:endParaRPr lang="zh-CN" altLang="en-US" dirty="0">
              <a:solidFill>
                <a:srgbClr val="FF0000"/>
              </a:solidFill>
            </a:endParaRPr>
          </a:p>
        </p:txBody>
      </p:sp>
      <p:pic>
        <p:nvPicPr>
          <p:cNvPr id="3" name="图片 3" descr="textimage8.jpeg"/>
          <p:cNvPicPr>
            <a:picLocks noChangeAspect="1"/>
          </p:cNvPicPr>
          <p:nvPr/>
        </p:nvPicPr>
        <p:blipFill>
          <a:blip r:embed="rId4" cstate="print"/>
          <a:stretch>
            <a:fillRect/>
          </a:stretch>
        </p:blipFill>
        <p:spPr>
          <a:xfrm>
            <a:off x="3689437" y="1243795"/>
            <a:ext cx="600075" cy="390524"/>
          </a:xfrm>
          <a:prstGeom prst="rect">
            <a:avLst/>
          </a:prstGeom>
        </p:spPr>
      </p:pic>
      <p:pic>
        <p:nvPicPr>
          <p:cNvPr id="4" name="图片 4" descr="textimage9.jpeg"/>
          <p:cNvPicPr>
            <a:picLocks noChangeAspect="1"/>
          </p:cNvPicPr>
          <p:nvPr/>
        </p:nvPicPr>
        <p:blipFill>
          <a:blip r:embed="rId5" cstate="print"/>
          <a:stretch>
            <a:fillRect/>
          </a:stretch>
        </p:blipFill>
        <p:spPr>
          <a:xfrm>
            <a:off x="1161450" y="3367884"/>
            <a:ext cx="609600" cy="409575"/>
          </a:xfrm>
          <a:prstGeom prst="rect">
            <a:avLst/>
          </a:prstGeom>
        </p:spPr>
      </p:pic>
      <p:pic>
        <p:nvPicPr>
          <p:cNvPr id="6" name="Picture 4" descr="\\a015\吴双婷\线.tif"/>
          <p:cNvPicPr>
            <a:picLocks noChangeAspect="1" noChangeArrowheads="1"/>
          </p:cNvPicPr>
          <p:nvPr/>
        </p:nvPicPr>
        <p:blipFill>
          <a:blip r:embed="rId6" cstate="print"/>
          <a:srcRect/>
          <a:stretch>
            <a:fillRect/>
          </a:stretch>
        </p:blipFill>
        <p:spPr bwMode="auto">
          <a:xfrm>
            <a:off x="3286116" y="1705757"/>
            <a:ext cx="1785950"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6" cstate="print"/>
          <a:srcRect/>
          <a:stretch>
            <a:fillRect/>
          </a:stretch>
        </p:blipFill>
        <p:spPr bwMode="auto">
          <a:xfrm>
            <a:off x="7643834" y="3420269"/>
            <a:ext cx="100013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991377"/>
            <a:ext cx="8316000" cy="5620321"/>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2327" kern="0" spc="12597"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|take part in参与(某事);参加(某活动)</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　　A group of high school students who are taking part in an international youth </a:t>
            </a:r>
            <a:r>
              <a:rPr dirty="0"/>
              <a:t/>
            </a:r>
            <a:br>
              <a:rPr dirty="0"/>
            </a:br>
            <a:r>
              <a:rPr lang="zh-CN" altLang="en-US" sz="1814" kern="0" dirty="0" smtClean="0">
                <a:solidFill>
                  <a:srgbClr val="000000"/>
                </a:solidFill>
                <a:latin typeface="Times New Roman" pitchFamily="65" charset="-122"/>
                <a:ea typeface="宋体" pitchFamily="65" charset="-122"/>
              </a:rPr>
              <a:t>camp at Mount Tai are creating an app about China's most famous mountain.(教材P</a:t>
            </a:r>
            <a:r>
              <a:rPr dirty="0"/>
              <a:t/>
            </a:r>
            <a:br>
              <a:rPr dirty="0"/>
            </a:br>
            <a:r>
              <a:rPr lang="zh-CN" altLang="en-US" sz="1814" kern="0" dirty="0" smtClean="0">
                <a:solidFill>
                  <a:srgbClr val="000000"/>
                </a:solidFill>
                <a:latin typeface="Times New Roman" pitchFamily="65" charset="-122"/>
                <a:ea typeface="宋体" pitchFamily="65" charset="-122"/>
              </a:rPr>
              <a:t>3)</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一群在泰山参加国际青年营的高中生正在开发一款关于中国最著名的高山的应</a:t>
            </a:r>
            <a:r>
              <a:rPr dirty="0"/>
              <a:t/>
            </a:r>
            <a:br>
              <a:rPr dirty="0"/>
            </a:br>
            <a:r>
              <a:rPr lang="zh-CN" altLang="en-US" sz="1814" kern="0" dirty="0" smtClean="0">
                <a:solidFill>
                  <a:srgbClr val="000000"/>
                </a:solidFill>
                <a:latin typeface="Times New Roman" pitchFamily="65" charset="-122"/>
                <a:ea typeface="宋体" pitchFamily="65" charset="-122"/>
              </a:rPr>
              <a:t>用程序。</a:t>
            </a:r>
            <a:endParaRPr lang="zh-CN" altLang="en-US" dirty="0"/>
          </a:p>
          <a:p>
            <a:pPr marL="0" indent="0" eaLnBrk="0" latinLnBrk="1" hangingPunct="0">
              <a:lnSpc>
                <a:spcPct val="150000"/>
              </a:lnSpc>
              <a:spcBef>
                <a:spcPts val="141"/>
              </a:spcBef>
              <a:buNone/>
            </a:pPr>
            <a:r>
              <a:rPr lang="zh-CN" altLang="en-US" sz="1445" kern="0" spc="204"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情景导学</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This smart phone is selling very well,in part because the packaging is so attractive.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这款智能手机卖得非常好,部分原因在于包装很吸引人。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 Chinese play an important part in today's world.</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中国人在当今世界上起着重要的作用。</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a:t>
            </a:r>
            <a:r>
              <a:rPr lang="zh-CN" altLang="en-US" sz="1814" i="1" kern="0" dirty="0" smtClean="0">
                <a:solidFill>
                  <a:srgbClr val="000000"/>
                </a:solidFill>
                <a:latin typeface="Times New Roman" pitchFamily="65" charset="-122"/>
                <a:ea typeface="宋体" pitchFamily="65" charset="-122"/>
              </a:rPr>
              <a:t>Global</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Times</a:t>
            </a:r>
            <a:r>
              <a:rPr lang="zh-CN" altLang="en-US" sz="1814" kern="0" dirty="0" smtClean="0">
                <a:solidFill>
                  <a:srgbClr val="000000"/>
                </a:solidFill>
                <a:latin typeface="Times New Roman" pitchFamily="65" charset="-122"/>
                <a:ea typeface="宋体" pitchFamily="65" charset="-122"/>
              </a:rPr>
              <a:t>, 2020年11月)The 5-day 2020 World Industrial Design Conference </a:t>
            </a:r>
            <a:r>
              <a:rPr dirty="0"/>
              <a:t/>
            </a:r>
            <a:br>
              <a:rPr dirty="0"/>
            </a:br>
            <a:r>
              <a:rPr lang="zh-CN" altLang="en-US" sz="1814" kern="0" dirty="0" smtClean="0">
                <a:solidFill>
                  <a:srgbClr val="000000"/>
                </a:solidFill>
                <a:latin typeface="Times New Roman" pitchFamily="65" charset="-122"/>
                <a:ea typeface="宋体" pitchFamily="65" charset="-122"/>
              </a:rPr>
              <a:t>opened in Yantai, Shandong Province on Wednesday. More than 800 companies </a:t>
            </a:r>
            <a:endParaRPr lang="zh-CN" altLang="en-US" dirty="0"/>
          </a:p>
        </p:txBody>
      </p:sp>
      <p:pic>
        <p:nvPicPr>
          <p:cNvPr id="3" name="图片 3" descr="textimage11.jpeg"/>
          <p:cNvPicPr>
            <a:picLocks noChangeAspect="1"/>
          </p:cNvPicPr>
          <p:nvPr/>
        </p:nvPicPr>
        <p:blipFill>
          <a:blip r:embed="rId4" cstate="print"/>
          <a:stretch>
            <a:fillRect/>
          </a:stretch>
        </p:blipFill>
        <p:spPr>
          <a:xfrm>
            <a:off x="720000" y="3682211"/>
            <a:ext cx="209549" cy="238124"/>
          </a:xfrm>
          <a:prstGeom prst="rect">
            <a:avLst/>
          </a:prstGeom>
        </p:spPr>
      </p:pic>
      <p:pic>
        <p:nvPicPr>
          <p:cNvPr id="4" name="图片 5" descr="textimage10.jpeg"/>
          <p:cNvPicPr>
            <a:picLocks noChangeAspect="1"/>
          </p:cNvPicPr>
          <p:nvPr/>
        </p:nvPicPr>
        <p:blipFill>
          <a:blip r:embed="rId5" cstate="print"/>
          <a:stretch>
            <a:fillRect/>
          </a:stretch>
        </p:blipFill>
        <p:spPr>
          <a:xfrm>
            <a:off x="1000100" y="1134253"/>
            <a:ext cx="1285884" cy="336009"/>
          </a:xfrm>
          <a:prstGeom prst="rect">
            <a:avLst/>
          </a:prstGeom>
        </p:spPr>
      </p:pic>
    </p:spTree>
    <p:custDataLst>
      <p:custData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3845861"/>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from across the country are taking part.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为期5天的2020世界工业设计大会周三在山东省烟台开幕。来自全国各地的800</a:t>
            </a:r>
            <a:r>
              <a:rPr dirty="0"/>
              <a:t/>
            </a:r>
            <a:br>
              <a:rPr dirty="0"/>
            </a:br>
            <a:r>
              <a:rPr lang="zh-CN" altLang="en-US" sz="1814" kern="0" dirty="0" smtClean="0">
                <a:solidFill>
                  <a:srgbClr val="000000"/>
                </a:solidFill>
                <a:latin typeface="Times New Roman" pitchFamily="65" charset="-122"/>
                <a:ea typeface="宋体" pitchFamily="65" charset="-122"/>
              </a:rPr>
              <a:t>多家公司参加了此次活动。</a:t>
            </a:r>
            <a:endParaRPr lang="zh-CN" altLang="en-US" dirty="0"/>
          </a:p>
          <a:p>
            <a:pPr marL="0" indent="0" eaLnBrk="0" latinLnBrk="1" hangingPunct="0">
              <a:lnSpc>
                <a:spcPct val="150000"/>
              </a:lnSpc>
              <a:spcBef>
                <a:spcPts val="141"/>
              </a:spcBef>
              <a:buNone/>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①</a:t>
            </a:r>
            <a:r>
              <a:rPr lang="zh-CN" altLang="en-US" sz="1814" u="sng" kern="0" dirty="0" smtClean="0">
                <a:solidFill>
                  <a:srgbClr val="FF0000"/>
                </a:solidFill>
                <a:latin typeface="Times New Roman" pitchFamily="65" charset="-122"/>
                <a:ea typeface="宋体" pitchFamily="65" charset="-122"/>
              </a:rPr>
              <a:t>　 take part　 </a:t>
            </a:r>
            <a:r>
              <a:rPr lang="zh-CN" altLang="en-US" sz="1814" kern="0" dirty="0" smtClean="0">
                <a:solidFill>
                  <a:srgbClr val="000000"/>
                </a:solidFill>
                <a:latin typeface="Times New Roman" pitchFamily="65" charset="-122"/>
                <a:ea typeface="宋体" pitchFamily="65" charset="-122"/>
              </a:rPr>
              <a:t>参与;参加(无宾语时,不用in)</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②take an active part in积极参加(当part 前有形容词修饰时,形容词前要加不定冠</a:t>
            </a:r>
            <a:r>
              <a:rPr dirty="0"/>
              <a:t/>
            </a:r>
            <a:br>
              <a:rPr dirty="0"/>
            </a:br>
            <a:r>
              <a:rPr lang="zh-CN" altLang="en-US" sz="1814" kern="0" dirty="0" smtClean="0">
                <a:solidFill>
                  <a:srgbClr val="000000"/>
                </a:solidFill>
                <a:latin typeface="Times New Roman" pitchFamily="65" charset="-122"/>
                <a:ea typeface="宋体" pitchFamily="65" charset="-122"/>
              </a:rPr>
              <a:t>词)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③play a(n) (important) part in </a:t>
            </a:r>
            <a:r>
              <a:rPr lang="zh-CN" altLang="en-US" sz="1814" u="sng" kern="0" dirty="0" smtClean="0">
                <a:solidFill>
                  <a:srgbClr val="FF0000"/>
                </a:solidFill>
                <a:latin typeface="Times New Roman" pitchFamily="65" charset="-122"/>
                <a:ea typeface="宋体" pitchFamily="65" charset="-122"/>
              </a:rPr>
              <a:t>　 在</a:t>
            </a:r>
            <a:r>
              <a:rPr lang="zh-CN" altLang="en-US" sz="1814" u="sng" kern="0" dirty="0" smtClean="0">
                <a:solidFill>
                  <a:srgbClr val="FF0000"/>
                </a:solidFill>
                <a:latin typeface="黑体"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中起(重要)作用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④</a:t>
            </a:r>
            <a:r>
              <a:rPr lang="zh-CN" altLang="en-US" sz="1814" u="sng" kern="0" dirty="0" smtClean="0">
                <a:solidFill>
                  <a:srgbClr val="FF0000"/>
                </a:solidFill>
                <a:latin typeface="Times New Roman" pitchFamily="65" charset="-122"/>
                <a:ea typeface="宋体" pitchFamily="65" charset="-122"/>
              </a:rPr>
              <a:t>　 in part　 </a:t>
            </a:r>
            <a:r>
              <a:rPr lang="zh-CN" altLang="en-US" sz="1814" kern="0" dirty="0" smtClean="0">
                <a:solidFill>
                  <a:srgbClr val="000000"/>
                </a:solidFill>
                <a:latin typeface="Times New Roman" pitchFamily="65" charset="-122"/>
                <a:ea typeface="宋体" pitchFamily="65" charset="-122"/>
              </a:rPr>
              <a:t>部分地;在某种程度上</a:t>
            </a:r>
            <a:endParaRPr lang="zh-CN" altLang="en-US" dirty="0"/>
          </a:p>
        </p:txBody>
      </p:sp>
      <p:pic>
        <p:nvPicPr>
          <p:cNvPr id="3" name="图片 3" descr="textimage12.jpeg"/>
          <p:cNvPicPr>
            <a:picLocks noChangeAspect="1"/>
          </p:cNvPicPr>
          <p:nvPr/>
        </p:nvPicPr>
        <p:blipFill>
          <a:blip r:embed="rId4" cstate="print"/>
          <a:stretch>
            <a:fillRect/>
          </a:stretch>
        </p:blipFill>
        <p:spPr>
          <a:xfrm>
            <a:off x="720000" y="2819823"/>
            <a:ext cx="247650" cy="247649"/>
          </a:xfrm>
          <a:prstGeom prst="rect">
            <a:avLst/>
          </a:prstGeom>
        </p:spPr>
      </p:pic>
      <p:pic>
        <p:nvPicPr>
          <p:cNvPr id="4" name="Picture 4" descr="\\a015\吴双婷\线.tif"/>
          <p:cNvPicPr>
            <a:picLocks noChangeAspect="1" noChangeArrowheads="1"/>
          </p:cNvPicPr>
          <p:nvPr/>
        </p:nvPicPr>
        <p:blipFill>
          <a:blip r:embed="rId5" cstate="print"/>
          <a:srcRect/>
          <a:stretch>
            <a:fillRect/>
          </a:stretch>
        </p:blipFill>
        <p:spPr bwMode="auto">
          <a:xfrm>
            <a:off x="928662" y="3134517"/>
            <a:ext cx="1357322"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5" cstate="print"/>
          <a:srcRect/>
          <a:stretch>
            <a:fillRect/>
          </a:stretch>
        </p:blipFill>
        <p:spPr bwMode="auto">
          <a:xfrm>
            <a:off x="3571868" y="4420401"/>
            <a:ext cx="2643206"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5" cstate="print"/>
          <a:srcRect/>
          <a:stretch>
            <a:fillRect/>
          </a:stretch>
        </p:blipFill>
        <p:spPr bwMode="auto">
          <a:xfrm>
            <a:off x="928662" y="4849029"/>
            <a:ext cx="1143008"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2"/>
          <p:cNvGraphicFramePr>
            <a:graphicFrameLocks noGrp="1"/>
          </p:cNvGraphicFramePr>
          <p:nvPr/>
        </p:nvGraphicFramePr>
        <p:xfrm>
          <a:off x="720000" y="1653353"/>
          <a:ext cx="7740000" cy="3052800"/>
        </p:xfrm>
        <a:graphic>
          <a:graphicData uri="http://schemas.openxmlformats.org/drawingml/2006/table">
            <a:tbl>
              <a:tblPr/>
              <a:tblGrid>
                <a:gridCol w="3870000"/>
                <a:gridCol w="3870000"/>
              </a:tblGrid>
              <a:tr h="799200">
                <a:tc>
                  <a:txBody>
                    <a:bodyPr/>
                    <a:lstStyle/>
                    <a:p>
                      <a:pPr eaLnBrk="0" latinLnBrk="1" hangingPunct="0">
                        <a:lnSpc>
                          <a:spcPct val="150000"/>
                        </a:lnSpc>
                        <a:spcBef>
                          <a:spcPts val="0"/>
                        </a:spcBef>
                      </a:pPr>
                      <a:r>
                        <a:rPr lang="zh-CN" altLang="en-US" sz="1417" kern="0" dirty="0" smtClean="0">
                          <a:solidFill>
                            <a:srgbClr val="000000"/>
                          </a:solidFill>
                          <a:latin typeface="Times New Roman" pitchFamily="65" charset="-122"/>
                          <a:ea typeface="宋体" pitchFamily="65" charset="-122"/>
                        </a:rPr>
                        <a:t>take part in</a:t>
                      </a:r>
                    </a:p>
                  </a:txBody>
                  <a:tcPr marL="45720" marR="45720"/>
                </a:tc>
                <a:tc>
                  <a:txBody>
                    <a:bodyPr/>
                    <a:lstStyle/>
                    <a:p>
                      <a:pPr eaLnBrk="0" latinLnBrk="1" hangingPunct="0">
                        <a:lnSpc>
                          <a:spcPct val="150000"/>
                        </a:lnSpc>
                        <a:spcBef>
                          <a:spcPts val="0"/>
                        </a:spcBef>
                      </a:pPr>
                      <a:r>
                        <a:rPr lang="zh-CN" altLang="en-US" sz="1417" kern="0" dirty="0" smtClean="0">
                          <a:solidFill>
                            <a:srgbClr val="000000"/>
                          </a:solidFill>
                          <a:latin typeface="Times New Roman" pitchFamily="65" charset="-122"/>
                          <a:ea typeface="宋体" pitchFamily="65" charset="-122"/>
                        </a:rPr>
                        <a:t>通常指参加集体性的活动,侧重于主语参加该活</a:t>
                      </a:r>
                      <a:r>
                        <a:t/>
                      </a:r>
                      <a:br/>
                      <a:r>
                        <a:rPr lang="zh-CN" altLang="en-US" sz="1417" kern="0" dirty="0" smtClean="0">
                          <a:solidFill>
                            <a:srgbClr val="000000"/>
                          </a:solidFill>
                          <a:latin typeface="Times New Roman" pitchFamily="65" charset="-122"/>
                          <a:ea typeface="宋体" pitchFamily="65" charset="-122"/>
                        </a:rPr>
                        <a:t>动并在其中发挥一定作用</a:t>
                      </a:r>
                    </a:p>
                  </a:txBody>
                  <a:tcPr marL="45720" marR="45720"/>
                </a:tc>
              </a:tr>
              <a:tr h="1454400">
                <a:tc>
                  <a:txBody>
                    <a:bodyPr/>
                    <a:lstStyle/>
                    <a:p>
                      <a:pPr eaLnBrk="0" latinLnBrk="1" hangingPunct="0">
                        <a:lnSpc>
                          <a:spcPct val="150000"/>
                        </a:lnSpc>
                        <a:spcBef>
                          <a:spcPts val="0"/>
                        </a:spcBef>
                      </a:pPr>
                      <a:r>
                        <a:rPr lang="zh-CN" altLang="en-US" sz="1417" kern="0" dirty="0" smtClean="0">
                          <a:solidFill>
                            <a:srgbClr val="000000"/>
                          </a:solidFill>
                          <a:latin typeface="Times New Roman" pitchFamily="65" charset="-122"/>
                          <a:ea typeface="宋体" pitchFamily="65" charset="-122"/>
                        </a:rPr>
                        <a:t>join (in)</a:t>
                      </a:r>
                    </a:p>
                  </a:txBody>
                  <a:tcPr marL="45720" marR="45720"/>
                </a:tc>
                <a:tc>
                  <a:txBody>
                    <a:bodyPr/>
                    <a:lstStyle/>
                    <a:p>
                      <a:pPr eaLnBrk="0" latinLnBrk="1" hangingPunct="0">
                        <a:lnSpc>
                          <a:spcPct val="150000"/>
                        </a:lnSpc>
                        <a:spcBef>
                          <a:spcPts val="0"/>
                        </a:spcBef>
                      </a:pPr>
                      <a:r>
                        <a:rPr lang="zh-CN" altLang="en-US" sz="1417" kern="0" dirty="0" smtClean="0">
                          <a:solidFill>
                            <a:srgbClr val="000000"/>
                          </a:solidFill>
                          <a:latin typeface="Times New Roman" pitchFamily="65" charset="-122"/>
                          <a:ea typeface="宋体" pitchFamily="65" charset="-122"/>
                        </a:rPr>
                        <a:t>join作及物动词时,通常指加入某党派、组织或</a:t>
                      </a:r>
                      <a:r>
                        <a:t/>
                      </a:r>
                      <a:br/>
                      <a:r>
                        <a:rPr lang="zh-CN" altLang="en-US" sz="1417" kern="0" dirty="0" smtClean="0">
                          <a:solidFill>
                            <a:srgbClr val="000000"/>
                          </a:solidFill>
                          <a:latin typeface="Times New Roman" pitchFamily="65" charset="-122"/>
                          <a:ea typeface="宋体" pitchFamily="65" charset="-122"/>
                        </a:rPr>
                        <a:t>团体,成为其中的一员;join in通常指参加小型活</a:t>
                      </a:r>
                      <a:r>
                        <a:t/>
                      </a:r>
                      <a:br/>
                      <a:r>
                        <a:rPr lang="zh-CN" altLang="en-US" sz="1417" kern="0" dirty="0" smtClean="0">
                          <a:solidFill>
                            <a:srgbClr val="000000"/>
                          </a:solidFill>
                          <a:latin typeface="Times New Roman" pitchFamily="65" charset="-122"/>
                          <a:ea typeface="宋体" pitchFamily="65" charset="-122"/>
                        </a:rPr>
                        <a:t>动,诸如游戏、散步、讨论等。有时join in与take</a:t>
                      </a:r>
                      <a:r>
                        <a:t/>
                      </a:r>
                      <a:br/>
                      <a:r>
                        <a:rPr lang="zh-CN" altLang="en-US" sz="1417" kern="0" dirty="0" smtClean="0">
                          <a:solidFill>
                            <a:srgbClr val="000000"/>
                          </a:solidFill>
                          <a:latin typeface="Times New Roman" pitchFamily="65" charset="-122"/>
                          <a:ea typeface="宋体" pitchFamily="65" charset="-122"/>
                        </a:rPr>
                        <a:t> part in可以互换</a:t>
                      </a:r>
                    </a:p>
                  </a:txBody>
                  <a:tcPr marL="45720" marR="45720"/>
                </a:tc>
              </a:tr>
              <a:tr h="799200">
                <a:tc>
                  <a:txBody>
                    <a:bodyPr/>
                    <a:lstStyle/>
                    <a:p>
                      <a:pPr eaLnBrk="0" latinLnBrk="1" hangingPunct="0">
                        <a:lnSpc>
                          <a:spcPct val="150000"/>
                        </a:lnSpc>
                        <a:spcBef>
                          <a:spcPts val="0"/>
                        </a:spcBef>
                      </a:pPr>
                      <a:r>
                        <a:rPr lang="zh-CN" altLang="en-US" sz="1417" kern="0" dirty="0" smtClean="0">
                          <a:solidFill>
                            <a:srgbClr val="000000"/>
                          </a:solidFill>
                          <a:latin typeface="Times New Roman" pitchFamily="65" charset="-122"/>
                          <a:ea typeface="宋体" pitchFamily="65" charset="-122"/>
                        </a:rPr>
                        <a:t>attend</a:t>
                      </a:r>
                    </a:p>
                  </a:txBody>
                  <a:tcPr marL="45720" marR="45720"/>
                </a:tc>
                <a:tc>
                  <a:txBody>
                    <a:bodyPr/>
                    <a:lstStyle/>
                    <a:p>
                      <a:pPr eaLnBrk="0" latinLnBrk="1" hangingPunct="0">
                        <a:lnSpc>
                          <a:spcPct val="150000"/>
                        </a:lnSpc>
                        <a:spcBef>
                          <a:spcPts val="0"/>
                        </a:spcBef>
                      </a:pPr>
                      <a:r>
                        <a:rPr lang="zh-CN" altLang="en-US" sz="1417" kern="0" dirty="0" smtClean="0">
                          <a:solidFill>
                            <a:srgbClr val="000000"/>
                          </a:solidFill>
                          <a:latin typeface="Times New Roman" pitchFamily="65" charset="-122"/>
                          <a:ea typeface="宋体" pitchFamily="65" charset="-122"/>
                        </a:rPr>
                        <a:t>正式用语,一般指参加、出席会议、典礼、婚</a:t>
                      </a:r>
                      <a:r>
                        <a:rPr dirty="0"/>
                        <a:t/>
                      </a:r>
                      <a:br>
                        <a:rPr dirty="0"/>
                      </a:br>
                      <a:r>
                        <a:rPr lang="zh-CN" altLang="en-US" sz="1417" kern="0" dirty="0" smtClean="0">
                          <a:solidFill>
                            <a:srgbClr val="000000"/>
                          </a:solidFill>
                          <a:latin typeface="Times New Roman" pitchFamily="65" charset="-122"/>
                          <a:ea typeface="宋体" pitchFamily="65" charset="-122"/>
                        </a:rPr>
                        <a:t>礼、葬礼,也可指上学、上课、听演讲或讲座等</a:t>
                      </a:r>
                    </a:p>
                  </a:txBody>
                  <a:tcPr marL="45720" marR="45720"/>
                </a:tc>
              </a:tr>
            </a:tbl>
          </a:graphicData>
        </a:graphic>
      </p:graphicFrame>
      <p:sp>
        <p:nvSpPr>
          <p:cNvPr id="3" name="矩形 2"/>
          <p:cNvSpPr/>
          <p:nvPr/>
        </p:nvSpPr>
        <p:spPr>
          <a:xfrm>
            <a:off x="714348" y="983612"/>
            <a:ext cx="1107996" cy="507831"/>
          </a:xfrm>
          <a:prstGeom prst="rect">
            <a:avLst/>
          </a:prstGeom>
        </p:spPr>
        <p:txBody>
          <a:bodyPr wrap="none">
            <a:spAutoFit/>
          </a:bodyPr>
          <a:lstStyle/>
          <a:p>
            <a:pPr eaLnBrk="0" latinLnBrk="1" hangingPunct="0">
              <a:lnSpc>
                <a:spcPct val="150000"/>
              </a:lnSpc>
              <a:spcBef>
                <a:spcPts val="141"/>
              </a:spcBef>
            </a:pPr>
            <a:r>
              <a:rPr lang="zh-CN" altLang="en-US" kern="0" dirty="0" smtClean="0">
                <a:solidFill>
                  <a:srgbClr val="000000"/>
                </a:solidFill>
                <a:latin typeface="Times New Roman" pitchFamily="65" charset="-122"/>
                <a:ea typeface="宋体" pitchFamily="65" charset="-122"/>
              </a:rPr>
              <a:t>易混辨析</a:t>
            </a:r>
            <a:endParaRPr lang="zh-CN" altLang="en-US" dirty="0"/>
          </a:p>
        </p:txBody>
      </p:sp>
    </p:spTree>
    <p:custDataLst>
      <p:custData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991377"/>
            <a:ext cx="8316000" cy="5618718"/>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单句语法填空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2-1(2020江苏,阅读理解D,</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)I am,</a:t>
            </a:r>
            <a:r>
              <a:rPr lang="zh-CN" altLang="en-US" sz="1814" u="sng" kern="0" dirty="0" smtClean="0">
                <a:solidFill>
                  <a:srgbClr val="FF0000"/>
                </a:solidFill>
                <a:latin typeface="Times New Roman" pitchFamily="65" charset="-122"/>
                <a:ea typeface="宋体" pitchFamily="65" charset="-122"/>
              </a:rPr>
              <a:t>　 in　 </a:t>
            </a:r>
            <a:r>
              <a:rPr lang="zh-CN" altLang="en-US" sz="1814" kern="0" dirty="0" smtClean="0">
                <a:solidFill>
                  <a:srgbClr val="000000"/>
                </a:solidFill>
                <a:latin typeface="Times New Roman" pitchFamily="65" charset="-122"/>
                <a:ea typeface="宋体" pitchFamily="65" charset="-122"/>
              </a:rPr>
              <a:t>part, an ant biologist,so my thoughts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turned to what we know about insect life and I knew that much in the world of insects</a:t>
            </a:r>
            <a:r>
              <a:rPr dirty="0"/>
              <a:t/>
            </a:r>
            <a:br>
              <a:rPr dirty="0"/>
            </a:br>
            <a:r>
              <a:rPr lang="zh-CN" altLang="en-US" sz="1814" kern="0" dirty="0" smtClean="0">
                <a:solidFill>
                  <a:srgbClr val="000000"/>
                </a:solidFill>
                <a:latin typeface="Times New Roman" pitchFamily="65" charset="-122"/>
                <a:ea typeface="宋体" pitchFamily="65" charset="-122"/>
              </a:rPr>
              <a:t> remains unknown.</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考查固定搭配。句意:在某种程度上,我是一名蚂蚁生物学家,所以我的想</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法转向了我们对昆虫生活了解多少,我知道在昆虫世界里仍然有很多未知的东</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西。in part在某种程度上,该介词短语在该句中作状语。</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选词填空(attend;join;take part in)</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2-2(2020天津,阅读理解A,</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)Perhaps you'd like to learn a language or improve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your English.The library may sponsor a language group you could</a:t>
            </a:r>
            <a:r>
              <a:rPr lang="zh-CN" altLang="en-US" sz="1814" u="sng" kern="0" dirty="0" smtClean="0">
                <a:solidFill>
                  <a:srgbClr val="FF0000"/>
                </a:solidFill>
                <a:latin typeface="Times New Roman" pitchFamily="65" charset="-122"/>
                <a:ea typeface="宋体" pitchFamily="65" charset="-122"/>
              </a:rPr>
              <a:t>　 join　 </a:t>
            </a:r>
            <a:r>
              <a:rPr lang="zh-CN" altLang="en-US" sz="1814" kern="0" dirty="0" smtClean="0">
                <a:solidFill>
                  <a:srgbClr val="000000"/>
                </a:solidFill>
                <a:latin typeface="Times New Roman" pitchFamily="65" charset="-122"/>
                <a:ea typeface="宋体" pitchFamily="65" charset="-122"/>
              </a:rPr>
              <a:t>.</a:t>
            </a:r>
            <a:endParaRPr lang="zh-CN" altLang="en-US" dirty="0"/>
          </a:p>
          <a:p>
            <a:pPr eaLnBrk="0" latinLnBrk="1" hangingPunct="0">
              <a:lnSpc>
                <a:spcPct val="150000"/>
              </a:lnSpc>
              <a:spcBef>
                <a:spcPts val="141"/>
              </a:spcBef>
            </a:pPr>
            <a:r>
              <a:rPr lang="zh-CN" altLang="en-US" sz="1814" kern="0" dirty="0" smtClean="0">
                <a:solidFill>
                  <a:srgbClr val="FF0000"/>
                </a:solidFill>
                <a:latin typeface="Times New Roman" pitchFamily="65" charset="-122"/>
                <a:ea typeface="宋体" pitchFamily="65" charset="-122"/>
              </a:rPr>
              <a:t>解析　句意:也许你想学一门语言或提高你的英语水平。这个图书馆可能会赞助</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一个你可以加入的语言小组。此处指参加一个组织成为其中的一员。故填</a:t>
            </a:r>
            <a:r>
              <a:rPr lang="zh-CN" altLang="en-US" kern="0" dirty="0" smtClean="0">
                <a:solidFill>
                  <a:srgbClr val="FF0000"/>
                </a:solidFill>
                <a:latin typeface="Times New Roman" pitchFamily="65" charset="-122"/>
                <a:ea typeface="宋体" pitchFamily="65" charset="-122"/>
              </a:rPr>
              <a:t>join。</a:t>
            </a:r>
            <a:endParaRPr lang="zh-CN" altLang="en-US" dirty="0" smtClean="0">
              <a:solidFill>
                <a:srgbClr val="FF0000"/>
              </a:solidFill>
            </a:endParaRPr>
          </a:p>
          <a:p>
            <a:pPr marL="0" indent="0" eaLnBrk="0" latinLnBrk="1" hangingPunct="0">
              <a:lnSpc>
                <a:spcPct val="150000"/>
              </a:lnSpc>
              <a:spcBef>
                <a:spcPts val="141"/>
              </a:spcBef>
              <a:buNone/>
            </a:pPr>
            <a:endParaRPr lang="zh-CN" altLang="en-US" dirty="0"/>
          </a:p>
        </p:txBody>
      </p:sp>
      <p:pic>
        <p:nvPicPr>
          <p:cNvPr id="3" name="图片 3" descr="textimage13.jpeg"/>
          <p:cNvPicPr>
            <a:picLocks noChangeAspect="1"/>
          </p:cNvPicPr>
          <p:nvPr/>
        </p:nvPicPr>
        <p:blipFill>
          <a:blip r:embed="rId4" cstate="print"/>
          <a:stretch>
            <a:fillRect/>
          </a:stretch>
        </p:blipFill>
        <p:spPr>
          <a:xfrm>
            <a:off x="3228637" y="1491443"/>
            <a:ext cx="609600" cy="409575"/>
          </a:xfrm>
          <a:prstGeom prst="rect">
            <a:avLst/>
          </a:prstGeom>
        </p:spPr>
      </p:pic>
      <p:pic>
        <p:nvPicPr>
          <p:cNvPr id="4" name="图片 4" descr="textimage14.jpeg"/>
          <p:cNvPicPr>
            <a:picLocks noChangeAspect="1"/>
          </p:cNvPicPr>
          <p:nvPr/>
        </p:nvPicPr>
        <p:blipFill>
          <a:blip r:embed="rId5" cstate="print"/>
          <a:stretch>
            <a:fillRect/>
          </a:stretch>
        </p:blipFill>
        <p:spPr>
          <a:xfrm>
            <a:off x="3228637" y="4491839"/>
            <a:ext cx="609600" cy="409574"/>
          </a:xfrm>
          <a:prstGeom prst="rect">
            <a:avLst/>
          </a:prstGeom>
        </p:spPr>
      </p:pic>
      <p:pic>
        <p:nvPicPr>
          <p:cNvPr id="5" name="Picture 4" descr="\\a015\吴双婷\线.tif"/>
          <p:cNvPicPr>
            <a:picLocks noChangeAspect="1" noChangeArrowheads="1"/>
          </p:cNvPicPr>
          <p:nvPr/>
        </p:nvPicPr>
        <p:blipFill>
          <a:blip r:embed="rId6" cstate="print"/>
          <a:srcRect/>
          <a:stretch>
            <a:fillRect/>
          </a:stretch>
        </p:blipFill>
        <p:spPr bwMode="auto">
          <a:xfrm>
            <a:off x="4429124" y="1491443"/>
            <a:ext cx="642942"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6" cstate="print"/>
          <a:srcRect/>
          <a:stretch>
            <a:fillRect/>
          </a:stretch>
        </p:blipFill>
        <p:spPr bwMode="auto">
          <a:xfrm>
            <a:off x="6858016" y="4920787"/>
            <a:ext cx="928694"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blinds(horizontal)">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7" end="7"/>
                                            </p:txEl>
                                          </p:spTgt>
                                        </p:tgtEl>
                                        <p:attrNameLst>
                                          <p:attrName>style.visibility</p:attrName>
                                        </p:attrNameLst>
                                      </p:cBhvr>
                                      <p:to>
                                        <p:strVal val="visible"/>
                                      </p:to>
                                    </p:set>
                                    <p:animEffect transition="in" filter="blinds(horizontal)">
                                      <p:cBhvr>
                                        <p:cTn id="2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3908442"/>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2-3 (2018课标全国Ⅱ,阅读理解A,</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)You will be able to </a:t>
            </a:r>
            <a:r>
              <a:rPr lang="zh-CN" altLang="en-US" sz="1814" u="sng" kern="0" dirty="0" smtClean="0">
                <a:solidFill>
                  <a:srgbClr val="FF0000"/>
                </a:solidFill>
                <a:latin typeface="Times New Roman" pitchFamily="65" charset="-122"/>
                <a:ea typeface="宋体" pitchFamily="65" charset="-122"/>
              </a:rPr>
              <a:t>　 take part in　 </a:t>
            </a:r>
            <a:r>
              <a:rPr lang="zh-CN" altLang="en-US" sz="1814" kern="0" dirty="0" smtClean="0">
                <a:solidFill>
                  <a:srgbClr val="000000"/>
                </a:solidFill>
                <a:latin typeface="Times New Roman" pitchFamily="65" charset="-122"/>
                <a:ea typeface="宋体" pitchFamily="65" charset="-122"/>
              </a:rPr>
              <a:t> a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number of activities from canoeing to wild camping on Dartmoor.</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句意:在达特穆尔你将能参加许多活动,从划皮划艇到野营。take part in指</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参加集体性的活动,侧重于主语参加该活动并在其中发挥一定作用。故填take </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part in。</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2-4 (</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)To my delight, I was chosen from hundreds of applicants to </a:t>
            </a:r>
            <a:r>
              <a:rPr lang="zh-CN" altLang="en-US" sz="1814" u="sng" kern="0" dirty="0" smtClean="0">
                <a:solidFill>
                  <a:srgbClr val="FF0000"/>
                </a:solidFill>
                <a:latin typeface="Times New Roman" pitchFamily="65" charset="-122"/>
                <a:ea typeface="宋体" pitchFamily="65" charset="-122"/>
              </a:rPr>
              <a:t>　 attend　 </a:t>
            </a:r>
            <a:endParaRPr lang="zh-CN" altLang="en-US" dirty="0">
              <a:solidFill>
                <a:srgbClr val="FF0000"/>
              </a:solidFill>
            </a:endParaRPr>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the opening ceremony.</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句意:使我高兴的是,在数以百计的申请者中,我被选出来参加开幕式。此</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处指“参加开幕式”。故填attend。</a:t>
            </a:r>
            <a:endParaRPr lang="zh-CN" altLang="en-US" dirty="0">
              <a:solidFill>
                <a:srgbClr val="FF0000"/>
              </a:solidFill>
            </a:endParaRPr>
          </a:p>
        </p:txBody>
      </p:sp>
      <p:pic>
        <p:nvPicPr>
          <p:cNvPr id="3" name="图片 3" descr="textimage15.jpeg"/>
          <p:cNvPicPr>
            <a:picLocks noChangeAspect="1"/>
          </p:cNvPicPr>
          <p:nvPr/>
        </p:nvPicPr>
        <p:blipFill>
          <a:blip r:embed="rId4" cstate="print"/>
          <a:stretch>
            <a:fillRect/>
          </a:stretch>
        </p:blipFill>
        <p:spPr>
          <a:xfrm>
            <a:off x="3977437" y="1491443"/>
            <a:ext cx="609600" cy="409575"/>
          </a:xfrm>
          <a:prstGeom prst="rect">
            <a:avLst/>
          </a:prstGeom>
        </p:spPr>
      </p:pic>
      <p:pic>
        <p:nvPicPr>
          <p:cNvPr id="4" name="图片 4" descr="textimage16.jpeg"/>
          <p:cNvPicPr>
            <a:picLocks noChangeAspect="1"/>
          </p:cNvPicPr>
          <p:nvPr/>
        </p:nvPicPr>
        <p:blipFill>
          <a:blip r:embed="rId4" cstate="print"/>
          <a:stretch>
            <a:fillRect/>
          </a:stretch>
        </p:blipFill>
        <p:spPr>
          <a:xfrm>
            <a:off x="1161450" y="3634583"/>
            <a:ext cx="609600" cy="409574"/>
          </a:xfrm>
          <a:prstGeom prst="rect">
            <a:avLst/>
          </a:prstGeom>
        </p:spPr>
      </p:pic>
      <p:pic>
        <p:nvPicPr>
          <p:cNvPr id="6" name="Picture 4" descr="\\a015\吴双婷\线.tif"/>
          <p:cNvPicPr>
            <a:picLocks noChangeAspect="1" noChangeArrowheads="1"/>
          </p:cNvPicPr>
          <p:nvPr/>
        </p:nvPicPr>
        <p:blipFill>
          <a:blip r:embed="rId5" cstate="print"/>
          <a:srcRect/>
          <a:stretch>
            <a:fillRect/>
          </a:stretch>
        </p:blipFill>
        <p:spPr bwMode="auto">
          <a:xfrm>
            <a:off x="6500826" y="1491443"/>
            <a:ext cx="1571636"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5" cstate="print"/>
          <a:srcRect/>
          <a:stretch>
            <a:fillRect/>
          </a:stretch>
        </p:blipFill>
        <p:spPr bwMode="auto">
          <a:xfrm>
            <a:off x="7358082" y="3634583"/>
            <a:ext cx="928694"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777063"/>
            <a:ext cx="8316000" cy="6197659"/>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完成句子</a:t>
            </a:r>
            <a:endParaRPr lang="zh-CN" altLang="en-US" sz="2000" dirty="0" smtClean="0"/>
          </a:p>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2-5 (2017课标全国Ⅰ,书面表达,</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)唐诗是中国传统文学的象征,在中国文化</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中起着重要的作用,所以你有必要通晓它。</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Tang poetry is a symbol of traditional Chinese literature and </a:t>
            </a:r>
            <a:r>
              <a:rPr lang="zh-CN" altLang="en-US" sz="1814" u="sng" kern="0" dirty="0" smtClean="0">
                <a:solidFill>
                  <a:srgbClr val="FF0000"/>
                </a:solidFill>
                <a:latin typeface="Times New Roman" pitchFamily="65" charset="-122"/>
                <a:ea typeface="宋体" pitchFamily="65" charset="-122"/>
              </a:rPr>
              <a:t>　 plays an important </a:t>
            </a:r>
            <a:r>
              <a:rPr dirty="0">
                <a:solidFill>
                  <a:srgbClr val="FF0000"/>
                </a:solidFill>
              </a:rPr>
              <a:t/>
            </a:r>
            <a:br>
              <a:rPr dirty="0">
                <a:solidFill>
                  <a:srgbClr val="FF0000"/>
                </a:solidFill>
              </a:rPr>
            </a:br>
            <a:r>
              <a:rPr lang="zh-CN" altLang="en-US" sz="1814" u="sng" kern="0" dirty="0" smtClean="0">
                <a:solidFill>
                  <a:srgbClr val="FF0000"/>
                </a:solidFill>
                <a:latin typeface="Times New Roman" pitchFamily="65" charset="-122"/>
                <a:ea typeface="宋体" pitchFamily="65" charset="-122"/>
              </a:rPr>
              <a:t>part in Chinese culture　 </a:t>
            </a:r>
            <a:r>
              <a:rPr lang="zh-CN" altLang="en-US" sz="1814" kern="0" dirty="0" smtClean="0">
                <a:solidFill>
                  <a:srgbClr val="000000"/>
                </a:solidFill>
                <a:latin typeface="Times New Roman" pitchFamily="65" charset="-122"/>
                <a:ea typeface="宋体" pitchFamily="65" charset="-122"/>
              </a:rPr>
              <a:t>, so it's necessary for you to have a good knowledge of it.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2-6 (</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)为了学好英语,除了英语课,我还积极参加英语角和其他课外英语活</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动,这些让我受益匪浅。</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In order to learn English well, apart from English classes, I </a:t>
            </a:r>
            <a:r>
              <a:rPr lang="zh-CN" altLang="en-US" sz="1814" u="sng" kern="0" dirty="0" smtClean="0">
                <a:solidFill>
                  <a:srgbClr val="FF0000"/>
                </a:solidFill>
                <a:latin typeface="Times New Roman" pitchFamily="65" charset="-122"/>
                <a:ea typeface="宋体" pitchFamily="65" charset="-122"/>
              </a:rPr>
              <a:t>　 took an active part in</a:t>
            </a:r>
            <a:r>
              <a:rPr dirty="0">
                <a:solidFill>
                  <a:srgbClr val="FF0000"/>
                </a:solidFill>
              </a:rPr>
              <a:t/>
            </a:r>
            <a:br>
              <a:rPr dirty="0">
                <a:solidFill>
                  <a:srgbClr val="FF0000"/>
                </a:solidFill>
              </a:rPr>
            </a:br>
            <a:r>
              <a:rPr lang="zh-CN" altLang="en-US" sz="1814" u="sng" kern="0"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the English corner and other after-class English activities, which benefit me a lot.</a:t>
            </a:r>
            <a:endParaRPr lang="zh-CN" altLang="en-US" dirty="0"/>
          </a:p>
          <a:p>
            <a:pPr marL="0" indent="0" eaLnBrk="0" latinLnBrk="1" hangingPunct="0">
              <a:lnSpc>
                <a:spcPct val="150000"/>
              </a:lnSpc>
              <a:spcBef>
                <a:spcPts val="141"/>
              </a:spcBef>
              <a:buNone/>
            </a:pPr>
            <a:r>
              <a:rPr lang="zh-CN" altLang="en-US" sz="2327" kern="0" spc="12672"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|give way to 让步;屈服</a:t>
            </a:r>
            <a:endParaRPr lang="zh-CN" altLang="en-US" dirty="0"/>
          </a:p>
          <a:p>
            <a:pPr marL="0" indent="0" eaLnBrk="0" latinLnBrk="1" hangingPunct="0">
              <a:lnSpc>
                <a:spcPct val="150000"/>
              </a:lnSpc>
              <a:spcBef>
                <a:spcPts val="129"/>
              </a:spcBef>
              <a:buNone/>
            </a:pPr>
            <a:r>
              <a:rPr lang="zh-CN" altLang="en-US" sz="1814" kern="0" dirty="0" smtClean="0">
                <a:solidFill>
                  <a:srgbClr val="000000"/>
                </a:solidFill>
                <a:latin typeface="Times New Roman" pitchFamily="65" charset="-122"/>
                <a:ea typeface="宋体" pitchFamily="65" charset="-122"/>
              </a:rPr>
              <a:t>　　There comes a time when the old must give way to the new... (教材P4) 新旧更</a:t>
            </a:r>
            <a:r>
              <a:rPr dirty="0"/>
              <a:t/>
            </a:r>
            <a:br>
              <a:rPr dirty="0"/>
            </a:br>
            <a:r>
              <a:rPr lang="zh-CN" altLang="en-US" sz="1814" kern="0" dirty="0" smtClean="0">
                <a:solidFill>
                  <a:srgbClr val="000000"/>
                </a:solidFill>
                <a:latin typeface="Times New Roman" pitchFamily="65" charset="-122"/>
                <a:ea typeface="宋体" pitchFamily="65" charset="-122"/>
              </a:rPr>
              <a:t>替的时代已经到来</a:t>
            </a:r>
            <a:r>
              <a:rPr lang="zh-CN" altLang="en-US" sz="1814" kern="0" dirty="0" smtClean="0">
                <a:solidFill>
                  <a:srgbClr val="000000"/>
                </a:solidFill>
                <a:latin typeface="黑体" pitchFamily="65" charset="-122"/>
                <a:ea typeface="宋体" pitchFamily="65" charset="-122"/>
              </a:rPr>
              <a:t>……</a:t>
            </a:r>
            <a:endParaRPr lang="zh-CN" altLang="en-US" dirty="0"/>
          </a:p>
          <a:p>
            <a:pPr marL="0" indent="0" eaLnBrk="0" latinLnBrk="1" hangingPunct="0">
              <a:lnSpc>
                <a:spcPct val="150000"/>
              </a:lnSpc>
              <a:spcBef>
                <a:spcPts val="141"/>
              </a:spcBef>
              <a:buNone/>
            </a:pPr>
            <a:r>
              <a:rPr lang="zh-CN" altLang="en-US" sz="1445" kern="0" spc="204"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情景导学</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 children were required to give in their examination papers straight away.</a:t>
            </a:r>
            <a:endParaRPr lang="zh-CN" altLang="en-US" dirty="0"/>
          </a:p>
        </p:txBody>
      </p:sp>
      <p:pic>
        <p:nvPicPr>
          <p:cNvPr id="3" name="图片 3" descr="textimage18.jpeg"/>
          <p:cNvPicPr>
            <a:picLocks noChangeAspect="1"/>
          </p:cNvPicPr>
          <p:nvPr/>
        </p:nvPicPr>
        <p:blipFill>
          <a:blip r:embed="rId4" cstate="print"/>
          <a:stretch>
            <a:fillRect/>
          </a:stretch>
        </p:blipFill>
        <p:spPr>
          <a:xfrm>
            <a:off x="1161450" y="3010695"/>
            <a:ext cx="609600" cy="409574"/>
          </a:xfrm>
          <a:prstGeom prst="rect">
            <a:avLst/>
          </a:prstGeom>
        </p:spPr>
      </p:pic>
      <p:pic>
        <p:nvPicPr>
          <p:cNvPr id="4" name="图片 4" descr="textimage19.jpeg"/>
          <p:cNvPicPr>
            <a:picLocks noChangeAspect="1"/>
          </p:cNvPicPr>
          <p:nvPr/>
        </p:nvPicPr>
        <p:blipFill>
          <a:blip r:embed="rId5" cstate="print"/>
          <a:stretch>
            <a:fillRect/>
          </a:stretch>
        </p:blipFill>
        <p:spPr>
          <a:xfrm>
            <a:off x="928662" y="4849029"/>
            <a:ext cx="1565984" cy="407155"/>
          </a:xfrm>
          <a:prstGeom prst="rect">
            <a:avLst/>
          </a:prstGeom>
        </p:spPr>
      </p:pic>
      <p:pic>
        <p:nvPicPr>
          <p:cNvPr id="5" name="图片 5" descr="textimage20.jpeg"/>
          <p:cNvPicPr>
            <a:picLocks noChangeAspect="1"/>
          </p:cNvPicPr>
          <p:nvPr/>
        </p:nvPicPr>
        <p:blipFill>
          <a:blip r:embed="rId6" cstate="print"/>
          <a:stretch>
            <a:fillRect/>
          </a:stretch>
        </p:blipFill>
        <p:spPr>
          <a:xfrm>
            <a:off x="642910" y="6182540"/>
            <a:ext cx="209549" cy="238125"/>
          </a:xfrm>
          <a:prstGeom prst="rect">
            <a:avLst/>
          </a:prstGeom>
        </p:spPr>
      </p:pic>
      <p:pic>
        <p:nvPicPr>
          <p:cNvPr id="6" name="图片 5" descr="textimage17.jpeg"/>
          <p:cNvPicPr>
            <a:picLocks noChangeAspect="1"/>
          </p:cNvPicPr>
          <p:nvPr/>
        </p:nvPicPr>
        <p:blipFill>
          <a:blip r:embed="rId7" cstate="print"/>
          <a:stretch>
            <a:fillRect/>
          </a:stretch>
        </p:blipFill>
        <p:spPr>
          <a:xfrm>
            <a:off x="3857620" y="1277129"/>
            <a:ext cx="609600" cy="409574"/>
          </a:xfrm>
          <a:prstGeom prst="rect">
            <a:avLst/>
          </a:prstGeom>
        </p:spPr>
      </p:pic>
      <p:pic>
        <p:nvPicPr>
          <p:cNvPr id="7" name="Picture 4" descr="\\a015\吴双婷\线.tif"/>
          <p:cNvPicPr>
            <a:picLocks noChangeAspect="1" noChangeArrowheads="1"/>
          </p:cNvPicPr>
          <p:nvPr/>
        </p:nvPicPr>
        <p:blipFill>
          <a:blip r:embed="rId8" cstate="print"/>
          <a:srcRect/>
          <a:stretch>
            <a:fillRect/>
          </a:stretch>
        </p:blipFill>
        <p:spPr bwMode="auto">
          <a:xfrm>
            <a:off x="6286512" y="2134385"/>
            <a:ext cx="2071702"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8" cstate="print"/>
          <a:srcRect/>
          <a:stretch>
            <a:fillRect/>
          </a:stretch>
        </p:blipFill>
        <p:spPr bwMode="auto">
          <a:xfrm>
            <a:off x="642910" y="2563013"/>
            <a:ext cx="2428892"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8" cstate="print"/>
          <a:srcRect/>
          <a:stretch>
            <a:fillRect/>
          </a:stretch>
        </p:blipFill>
        <p:spPr bwMode="auto">
          <a:xfrm>
            <a:off x="6215074" y="3848897"/>
            <a:ext cx="2286016"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孩子们被要求立即交试卷。</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If a person has not had enough sleep,his actions will give him away during the day.如</a:t>
            </a:r>
            <a:r>
              <a:rPr dirty="0"/>
              <a:t/>
            </a:r>
            <a:br>
              <a:rPr dirty="0"/>
            </a:br>
            <a:r>
              <a:rPr lang="zh-CN" altLang="en-US" sz="1814" kern="0" dirty="0" smtClean="0">
                <a:solidFill>
                  <a:srgbClr val="000000"/>
                </a:solidFill>
                <a:latin typeface="Times New Roman" pitchFamily="65" charset="-122"/>
                <a:ea typeface="宋体" pitchFamily="65" charset="-122"/>
              </a:rPr>
              <a:t>果一个人没有足够的睡眠,他的行为会在白天将他暴露出来。</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I've been trying to give up smoking for two years.</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两年来我一直设法戒烟。</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Our water gave out after walking a long way.</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走了很长一段路后,我们的水喝完了。</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He often borrows money from his friends, but he never gives it back.他经常向他的</a:t>
            </a:r>
            <a:r>
              <a:rPr dirty="0"/>
              <a:t/>
            </a:r>
            <a:br>
              <a:rPr dirty="0"/>
            </a:br>
            <a:r>
              <a:rPr lang="zh-CN" altLang="en-US" sz="1814" kern="0" dirty="0" smtClean="0">
                <a:solidFill>
                  <a:srgbClr val="000000"/>
                </a:solidFill>
                <a:latin typeface="Times New Roman" pitchFamily="65" charset="-122"/>
                <a:ea typeface="宋体" pitchFamily="65" charset="-122"/>
              </a:rPr>
              <a:t>朋友们借钱,但是他从来都不还。</a:t>
            </a:r>
            <a:endParaRPr lang="zh-CN" altLang="en-US" dirty="0"/>
          </a:p>
          <a:p>
            <a:pPr marL="0" indent="0" eaLnBrk="0" latinLnBrk="1" hangingPunct="0">
              <a:lnSpc>
                <a:spcPct val="150000"/>
              </a:lnSpc>
              <a:spcBef>
                <a:spcPts val="141"/>
              </a:spcBef>
              <a:buNone/>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①</a:t>
            </a:r>
            <a:r>
              <a:rPr lang="zh-CN" altLang="en-US" sz="1814" u="sng" kern="0" dirty="0" smtClean="0">
                <a:solidFill>
                  <a:srgbClr val="FF0000"/>
                </a:solidFill>
                <a:latin typeface="Times New Roman" pitchFamily="65" charset="-122"/>
                <a:ea typeface="宋体" pitchFamily="65" charset="-122"/>
              </a:rPr>
              <a:t>　 give in　 </a:t>
            </a:r>
            <a:r>
              <a:rPr lang="zh-CN" altLang="en-US" sz="1814" kern="0" dirty="0" smtClean="0">
                <a:solidFill>
                  <a:srgbClr val="000000"/>
                </a:solidFill>
                <a:latin typeface="Times New Roman" pitchFamily="65" charset="-122"/>
                <a:ea typeface="宋体" pitchFamily="65" charset="-122"/>
              </a:rPr>
              <a:t>呈上,交上;让步;投降</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②give up (doing) sth. </a:t>
            </a:r>
            <a:r>
              <a:rPr lang="zh-CN" altLang="en-US" sz="1814" u="sng" kern="0" dirty="0" smtClean="0">
                <a:solidFill>
                  <a:srgbClr val="FF0000"/>
                </a:solidFill>
                <a:latin typeface="Times New Roman" pitchFamily="65" charset="-122"/>
                <a:ea typeface="宋体" pitchFamily="65" charset="-122"/>
              </a:rPr>
              <a:t>　 放弃(做)某事　 </a:t>
            </a:r>
            <a:r>
              <a:rPr lang="zh-CN" altLang="en-US" sz="1814" kern="0" dirty="0" smtClean="0">
                <a:solidFill>
                  <a:srgbClr val="FF0000"/>
                </a:solidFill>
                <a:latin typeface="Times New Roman" pitchFamily="65" charset="-122"/>
                <a:ea typeface="宋体" pitchFamily="65" charset="-122"/>
              </a:rPr>
              <a:t> </a:t>
            </a:r>
            <a:endParaRPr lang="zh-CN" altLang="en-US" dirty="0">
              <a:solidFill>
                <a:srgbClr val="FF0000"/>
              </a:solidFill>
            </a:endParaRPr>
          </a:p>
        </p:txBody>
      </p:sp>
      <p:pic>
        <p:nvPicPr>
          <p:cNvPr id="3" name="图片 3" descr="textimage21.jpeg"/>
          <p:cNvPicPr>
            <a:picLocks noChangeAspect="1"/>
          </p:cNvPicPr>
          <p:nvPr/>
        </p:nvPicPr>
        <p:blipFill>
          <a:blip r:embed="rId4" cstate="print"/>
          <a:stretch>
            <a:fillRect/>
          </a:stretch>
        </p:blipFill>
        <p:spPr>
          <a:xfrm>
            <a:off x="720000" y="5425791"/>
            <a:ext cx="247650" cy="247649"/>
          </a:xfrm>
          <a:prstGeom prst="rect">
            <a:avLst/>
          </a:prstGeom>
        </p:spPr>
      </p:pic>
      <p:pic>
        <p:nvPicPr>
          <p:cNvPr id="4" name="Picture 4" descr="\\a015\吴双婷\线.tif"/>
          <p:cNvPicPr>
            <a:picLocks noChangeAspect="1" noChangeArrowheads="1"/>
          </p:cNvPicPr>
          <p:nvPr/>
        </p:nvPicPr>
        <p:blipFill>
          <a:blip r:embed="rId5" cstate="print"/>
          <a:srcRect/>
          <a:stretch>
            <a:fillRect/>
          </a:stretch>
        </p:blipFill>
        <p:spPr bwMode="auto">
          <a:xfrm>
            <a:off x="1000100" y="5706285"/>
            <a:ext cx="1143008"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5" cstate="print"/>
          <a:srcRect/>
          <a:stretch>
            <a:fillRect/>
          </a:stretch>
        </p:blipFill>
        <p:spPr bwMode="auto">
          <a:xfrm>
            <a:off x="2786050" y="6134913"/>
            <a:ext cx="171451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③</a:t>
            </a:r>
            <a:r>
              <a:rPr lang="zh-CN" altLang="en-US" sz="1814" u="sng" kern="0" dirty="0" smtClean="0">
                <a:solidFill>
                  <a:srgbClr val="FF0000"/>
                </a:solidFill>
                <a:latin typeface="Times New Roman" pitchFamily="65" charset="-122"/>
                <a:ea typeface="宋体" pitchFamily="65" charset="-122"/>
              </a:rPr>
              <a:t>　 give away　 </a:t>
            </a:r>
            <a:r>
              <a:rPr lang="zh-CN" altLang="en-US" sz="1814" kern="0" dirty="0" smtClean="0">
                <a:solidFill>
                  <a:srgbClr val="000000"/>
                </a:solidFill>
                <a:latin typeface="Times New Roman" pitchFamily="65" charset="-122"/>
                <a:ea typeface="宋体" pitchFamily="65" charset="-122"/>
              </a:rPr>
              <a:t>泄露;暴露;赠送;分发</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④give back</a:t>
            </a:r>
            <a:r>
              <a:rPr lang="zh-CN" altLang="en-US" sz="1814" u="sng" kern="0" dirty="0" smtClean="0">
                <a:solidFill>
                  <a:srgbClr val="FF0000"/>
                </a:solidFill>
                <a:latin typeface="Times New Roman" pitchFamily="65" charset="-122"/>
                <a:ea typeface="宋体" pitchFamily="65" charset="-122"/>
              </a:rPr>
              <a:t>　 归还　 </a:t>
            </a:r>
            <a:r>
              <a:rPr lang="zh-CN" altLang="en-US" sz="1814" kern="0" dirty="0" smtClean="0">
                <a:solidFill>
                  <a:srgbClr val="000000"/>
                </a:solidFill>
                <a:latin typeface="Times New Roman" pitchFamily="65" charset="-122"/>
                <a:ea typeface="宋体" pitchFamily="65" charset="-122"/>
              </a:rPr>
              <a:t>;使恢复</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⑤</a:t>
            </a:r>
            <a:r>
              <a:rPr lang="zh-CN" altLang="en-US" sz="1814" u="sng" kern="0" dirty="0" smtClean="0">
                <a:solidFill>
                  <a:srgbClr val="FF0000"/>
                </a:solidFill>
                <a:latin typeface="Times New Roman" pitchFamily="65" charset="-122"/>
                <a:ea typeface="宋体" pitchFamily="65" charset="-122"/>
              </a:rPr>
              <a:t>　 give out　 </a:t>
            </a:r>
            <a:r>
              <a:rPr lang="zh-CN" altLang="en-US" sz="1814" kern="0" dirty="0" smtClean="0">
                <a:solidFill>
                  <a:srgbClr val="000000"/>
                </a:solidFill>
                <a:latin typeface="Times New Roman" pitchFamily="65" charset="-122"/>
                <a:ea typeface="宋体" pitchFamily="65" charset="-122"/>
              </a:rPr>
              <a:t>用完,耗尽;分发,散发;发出,放出(光、热等)</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⑥give off发出,放出(光、热、气味等)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选词并用其适当形式填空[give way(to);</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give in;give up;give back;give out;give off]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3-1 (2019浙江,语法填空,</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)On the edge of the jacket, there is a piece of cloth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that </a:t>
            </a:r>
            <a:r>
              <a:rPr lang="zh-CN" altLang="en-US" sz="1814" u="sng" kern="0" dirty="0" smtClean="0">
                <a:solidFill>
                  <a:srgbClr val="FF0000"/>
                </a:solidFill>
                <a:latin typeface="Times New Roman" pitchFamily="65" charset="-122"/>
                <a:ea typeface="宋体" pitchFamily="65" charset="-122"/>
              </a:rPr>
              <a:t>　 gives off/out　 </a:t>
            </a:r>
            <a:r>
              <a:rPr lang="zh-CN" altLang="en-US" sz="1814" kern="0" dirty="0" smtClean="0">
                <a:solidFill>
                  <a:srgbClr val="000000"/>
                </a:solidFill>
                <a:latin typeface="Times New Roman" pitchFamily="65" charset="-122"/>
                <a:ea typeface="宋体" pitchFamily="65" charset="-122"/>
              </a:rPr>
              <a:t> light in the dark.</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句意:在夹克的边缘有一块在黑暗中发光的布。give off/out发出,放出</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(光、热等),设空处作定语从句的谓语,定语从句修饰的先行词为a piece of cloth,</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谓语动词应用单数形式。根据主句谓语动词is可知应用一般现在时。故填gives </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off/out。</a:t>
            </a:r>
            <a:endParaRPr lang="zh-CN" altLang="en-US" dirty="0">
              <a:solidFill>
                <a:srgbClr val="FF0000"/>
              </a:solidFill>
            </a:endParaRPr>
          </a:p>
        </p:txBody>
      </p:sp>
      <p:pic>
        <p:nvPicPr>
          <p:cNvPr id="3" name="图片 3" descr="textimage22.jpeg"/>
          <p:cNvPicPr>
            <a:picLocks noChangeAspect="1"/>
          </p:cNvPicPr>
          <p:nvPr/>
        </p:nvPicPr>
        <p:blipFill>
          <a:blip r:embed="rId4" cstate="print"/>
          <a:stretch>
            <a:fillRect/>
          </a:stretch>
        </p:blipFill>
        <p:spPr>
          <a:xfrm>
            <a:off x="3119850" y="4105288"/>
            <a:ext cx="609600" cy="409574"/>
          </a:xfrm>
          <a:prstGeom prst="rect">
            <a:avLst/>
          </a:prstGeom>
        </p:spPr>
      </p:pic>
      <p:pic>
        <p:nvPicPr>
          <p:cNvPr id="4" name="Picture 4" descr="\\a015\吴双婷\线.tif"/>
          <p:cNvPicPr>
            <a:picLocks noChangeAspect="1" noChangeArrowheads="1"/>
          </p:cNvPicPr>
          <p:nvPr/>
        </p:nvPicPr>
        <p:blipFill>
          <a:blip r:embed="rId5" cstate="print"/>
          <a:srcRect/>
          <a:stretch>
            <a:fillRect/>
          </a:stretch>
        </p:blipFill>
        <p:spPr bwMode="auto">
          <a:xfrm>
            <a:off x="928662" y="1420005"/>
            <a:ext cx="1500198"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5" cstate="print"/>
          <a:srcRect/>
          <a:stretch>
            <a:fillRect/>
          </a:stretch>
        </p:blipFill>
        <p:spPr bwMode="auto">
          <a:xfrm>
            <a:off x="1857356" y="1920071"/>
            <a:ext cx="1000132"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5" cstate="print"/>
          <a:srcRect/>
          <a:stretch>
            <a:fillRect/>
          </a:stretch>
        </p:blipFill>
        <p:spPr bwMode="auto">
          <a:xfrm>
            <a:off x="1000100" y="2348699"/>
            <a:ext cx="1285884"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5" cstate="print"/>
          <a:srcRect/>
          <a:stretch>
            <a:fillRect/>
          </a:stretch>
        </p:blipFill>
        <p:spPr bwMode="auto">
          <a:xfrm>
            <a:off x="1142976" y="4491839"/>
            <a:ext cx="171451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Effect transition="in" filter="blinds(horizontal)">
                                      <p:cBhvr>
                                        <p:cTn id="27"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205691"/>
            <a:ext cx="8316000" cy="432721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3-2 (2019课标全国Ⅰ,完形填空,</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)It(The rainforest) ends abruptly(突然地) at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3,000 meters, </a:t>
            </a:r>
            <a:r>
              <a:rPr lang="zh-CN" altLang="en-US" sz="1814" u="sng" kern="0" dirty="0" smtClean="0">
                <a:solidFill>
                  <a:srgbClr val="FF0000"/>
                </a:solidFill>
                <a:latin typeface="Times New Roman" pitchFamily="65" charset="-122"/>
                <a:ea typeface="宋体" pitchFamily="65" charset="-122"/>
              </a:rPr>
              <a:t>　 giving way to　 </a:t>
            </a:r>
            <a:r>
              <a:rPr lang="zh-CN" altLang="en-US" sz="1814" kern="0" dirty="0" smtClean="0">
                <a:solidFill>
                  <a:srgbClr val="000000"/>
                </a:solidFill>
                <a:latin typeface="Times New Roman" pitchFamily="65" charset="-122"/>
                <a:ea typeface="宋体" pitchFamily="65" charset="-122"/>
              </a:rPr>
              <a:t> lands of low growing plants.</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句意:它(雨林)在3,000米处突然结束,给长势低矮的植物所占用的土地让</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路。give way to让步,与句子主语之间是主动关系,故用现在分词作状语,故填giv-</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ing way to。</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3-3 (2019课标全国Ⅱ,语法填空,</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I don't see any reason to </a:t>
            </a:r>
            <a:r>
              <a:rPr lang="zh-CN" altLang="en-US" sz="1814" u="sng" kern="0" dirty="0" smtClean="0">
                <a:solidFill>
                  <a:srgbClr val="FF0000"/>
                </a:solidFill>
                <a:latin typeface="Times New Roman" pitchFamily="65" charset="-122"/>
                <a:ea typeface="宋体" pitchFamily="65" charset="-122"/>
              </a:rPr>
              <a:t>　 give up　 </a:t>
            </a:r>
            <a:r>
              <a:rPr lang="zh-CN" altLang="en-US" sz="1814" kern="0" dirty="0" smtClean="0">
                <a:solidFill>
                  <a:srgbClr val="FF0000"/>
                </a:solidFill>
                <a:latin typeface="Times New Roman" pitchFamily="65" charset="-122"/>
                <a:ea typeface="宋体" pitchFamily="65" charset="-122"/>
              </a:rPr>
              <a:t> </a:t>
            </a:r>
            <a:endParaRPr lang="zh-CN" altLang="en-US" dirty="0">
              <a:solidFill>
                <a:srgbClr val="FF0000"/>
              </a:solidFill>
            </a:endParaRPr>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work. I love coming here and seeing my family and all the friends I have made over </a:t>
            </a:r>
            <a:r>
              <a:rPr dirty="0"/>
              <a:t/>
            </a:r>
            <a:br>
              <a:rPr dirty="0"/>
            </a:br>
            <a:r>
              <a:rPr lang="zh-CN" altLang="en-US" sz="1814" kern="0" dirty="0" smtClean="0">
                <a:solidFill>
                  <a:srgbClr val="000000"/>
                </a:solidFill>
                <a:latin typeface="Times New Roman" pitchFamily="65" charset="-122"/>
                <a:ea typeface="宋体" pitchFamily="65" charset="-122"/>
              </a:rPr>
              <a:t>the years.</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句意:我不明白有什么理由要放弃工作。我喜欢来这里,看看我的家人和</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这些年结交的所有的朋友。give up放弃,符合题意。</a:t>
            </a:r>
            <a:endParaRPr lang="zh-CN" altLang="en-US" dirty="0">
              <a:solidFill>
                <a:srgbClr val="FF0000"/>
              </a:solidFill>
            </a:endParaRPr>
          </a:p>
        </p:txBody>
      </p:sp>
      <p:pic>
        <p:nvPicPr>
          <p:cNvPr id="3" name="图片 3" descr="textimage23.jpeg"/>
          <p:cNvPicPr>
            <a:picLocks noChangeAspect="1"/>
          </p:cNvPicPr>
          <p:nvPr/>
        </p:nvPicPr>
        <p:blipFill>
          <a:blip r:embed="rId4" cstate="print"/>
          <a:stretch>
            <a:fillRect/>
          </a:stretch>
        </p:blipFill>
        <p:spPr>
          <a:xfrm>
            <a:off x="3811050" y="1277129"/>
            <a:ext cx="609600" cy="409574"/>
          </a:xfrm>
          <a:prstGeom prst="rect">
            <a:avLst/>
          </a:prstGeom>
        </p:spPr>
      </p:pic>
      <p:pic>
        <p:nvPicPr>
          <p:cNvPr id="4" name="图片 4" descr="textimage24.jpeg"/>
          <p:cNvPicPr>
            <a:picLocks noChangeAspect="1"/>
          </p:cNvPicPr>
          <p:nvPr/>
        </p:nvPicPr>
        <p:blipFill>
          <a:blip r:embed="rId5" cstate="print"/>
          <a:stretch>
            <a:fillRect/>
          </a:stretch>
        </p:blipFill>
        <p:spPr>
          <a:xfrm>
            <a:off x="3811050" y="3420269"/>
            <a:ext cx="609600" cy="409574"/>
          </a:xfrm>
          <a:prstGeom prst="rect">
            <a:avLst/>
          </a:prstGeom>
        </p:spPr>
      </p:pic>
      <p:pic>
        <p:nvPicPr>
          <p:cNvPr id="7" name="Picture 4" descr="\\a015\吴双婷\线.tif"/>
          <p:cNvPicPr>
            <a:picLocks noChangeAspect="1" noChangeArrowheads="1"/>
          </p:cNvPicPr>
          <p:nvPr/>
        </p:nvPicPr>
        <p:blipFill>
          <a:blip r:embed="rId6" cstate="print"/>
          <a:srcRect/>
          <a:stretch>
            <a:fillRect/>
          </a:stretch>
        </p:blipFill>
        <p:spPr bwMode="auto">
          <a:xfrm>
            <a:off x="2000232" y="1705757"/>
            <a:ext cx="1857388"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6" cstate="print"/>
          <a:srcRect/>
          <a:stretch>
            <a:fillRect/>
          </a:stretch>
        </p:blipFill>
        <p:spPr bwMode="auto">
          <a:xfrm>
            <a:off x="6786578" y="3420269"/>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277129"/>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8.</a:t>
            </a:r>
            <a:r>
              <a:rPr lang="zh-CN" altLang="en-US" sz="1814" u="sng" kern="0" dirty="0" smtClean="0">
                <a:solidFill>
                  <a:srgbClr val="FF0000"/>
                </a:solidFill>
                <a:latin typeface="Times New Roman" pitchFamily="65" charset="-122"/>
                <a:ea typeface="宋体" pitchFamily="65" charset="-122"/>
              </a:rPr>
              <a:t>　 likely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.可能的 </a:t>
            </a:r>
            <a:r>
              <a:rPr lang="zh-CN" altLang="en-US" sz="1814" i="1" kern="0" dirty="0" smtClean="0">
                <a:solidFill>
                  <a:srgbClr val="000000"/>
                </a:solidFill>
                <a:latin typeface="Times New Roman" pitchFamily="65" charset="-122"/>
                <a:ea typeface="宋体" pitchFamily="65" charset="-122"/>
              </a:rPr>
              <a:t>adv</a:t>
            </a:r>
            <a:r>
              <a:rPr lang="zh-CN" altLang="en-US" sz="1814" kern="0" dirty="0" smtClean="0">
                <a:solidFill>
                  <a:srgbClr val="000000"/>
                </a:solidFill>
                <a:latin typeface="Times New Roman" pitchFamily="65" charset="-122"/>
                <a:ea typeface="宋体" pitchFamily="65" charset="-122"/>
              </a:rPr>
              <a:t>.可能地</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9.</a:t>
            </a:r>
            <a:r>
              <a:rPr lang="zh-CN" altLang="en-US" sz="1814" u="sng" kern="0" dirty="0" smtClean="0">
                <a:solidFill>
                  <a:srgbClr val="FF0000"/>
                </a:solidFill>
                <a:latin typeface="Times New Roman" pitchFamily="65" charset="-122"/>
                <a:ea typeface="宋体" pitchFamily="65" charset="-122"/>
              </a:rPr>
              <a:t>　 prevent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.阻止;阻碍;阻挠</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10.</a:t>
            </a:r>
            <a:r>
              <a:rPr lang="zh-CN" altLang="en-US" sz="1814" kern="0" dirty="0" smtClean="0">
                <a:solidFill>
                  <a:srgbClr val="FF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department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.部;司;科</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11.</a:t>
            </a:r>
            <a:r>
              <a:rPr lang="zh-CN" altLang="en-US" sz="1814" u="sng" kern="0" dirty="0" smtClean="0">
                <a:solidFill>
                  <a:srgbClr val="FF0000"/>
                </a:solidFill>
                <a:latin typeface="Times New Roman" pitchFamily="65" charset="-122"/>
                <a:ea typeface="宋体" pitchFamily="65" charset="-122"/>
              </a:rPr>
              <a:t>　 within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prep</a:t>
            </a:r>
            <a:r>
              <a:rPr lang="zh-CN" altLang="en-US" sz="1814" kern="0" dirty="0" smtClean="0">
                <a:solidFill>
                  <a:srgbClr val="000000"/>
                </a:solidFill>
                <a:latin typeface="Times New Roman" pitchFamily="65" charset="-122"/>
                <a:ea typeface="宋体" pitchFamily="65" charset="-122"/>
              </a:rPr>
              <a:t>.&amp; </a:t>
            </a:r>
            <a:r>
              <a:rPr lang="zh-CN" altLang="en-US" sz="1814" i="1" kern="0" dirty="0" smtClean="0">
                <a:solidFill>
                  <a:srgbClr val="000000"/>
                </a:solidFill>
                <a:latin typeface="Times New Roman" pitchFamily="65" charset="-122"/>
                <a:ea typeface="宋体" pitchFamily="65" charset="-122"/>
              </a:rPr>
              <a:t>adv</a:t>
            </a:r>
            <a:r>
              <a:rPr lang="zh-CN" altLang="en-US" sz="1814" kern="0" dirty="0" smtClean="0">
                <a:solidFill>
                  <a:srgbClr val="000000"/>
                </a:solidFill>
                <a:latin typeface="Times New Roman" pitchFamily="65" charset="-122"/>
                <a:ea typeface="宋体" pitchFamily="65" charset="-122"/>
              </a:rPr>
              <a:t>.在(某段时间、距离或范围)之内</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12.</a:t>
            </a:r>
            <a:r>
              <a:rPr lang="zh-CN" altLang="en-US" sz="1814" u="sng" kern="0" dirty="0" smtClean="0">
                <a:solidFill>
                  <a:srgbClr val="FF0000"/>
                </a:solidFill>
                <a:latin typeface="Times New Roman" pitchFamily="65" charset="-122"/>
                <a:ea typeface="宋体" pitchFamily="65" charset="-122"/>
              </a:rPr>
              <a:t>　 issue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.重要议题;争论的问题</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.宣布;公布</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13.</a:t>
            </a:r>
            <a:r>
              <a:rPr lang="zh-CN" altLang="en-US" sz="1814" u="sng" kern="0" dirty="0" smtClean="0">
                <a:solidFill>
                  <a:srgbClr val="FF0000"/>
                </a:solidFill>
                <a:latin typeface="Times New Roman" pitchFamily="65" charset="-122"/>
                <a:ea typeface="宋体" pitchFamily="65" charset="-122"/>
              </a:rPr>
              <a:t>　 conduct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.行为;举止;管理方法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.组织;安排;带领</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14.</a:t>
            </a:r>
            <a:r>
              <a:rPr lang="zh-CN" altLang="en-US" sz="1814" u="sng" kern="0" dirty="0" smtClean="0">
                <a:solidFill>
                  <a:srgbClr val="FF0000"/>
                </a:solidFill>
                <a:latin typeface="Times New Roman" pitchFamily="65" charset="-122"/>
                <a:ea typeface="宋体" pitchFamily="65" charset="-122"/>
              </a:rPr>
              <a:t>　 document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.文件;公文;(计算机)文档</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.记录;记载(详情)</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15.</a:t>
            </a:r>
            <a:r>
              <a:rPr lang="zh-CN" altLang="en-US" sz="1814" kern="0" dirty="0" smtClean="0">
                <a:solidFill>
                  <a:srgbClr val="FF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attempt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.&amp;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.企图;试图;尝试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16.</a:t>
            </a:r>
            <a:r>
              <a:rPr lang="zh-CN" altLang="en-US" sz="1814" u="sng" kern="0" dirty="0" smtClean="0">
                <a:solidFill>
                  <a:srgbClr val="FF0000"/>
                </a:solidFill>
                <a:latin typeface="Times New Roman" pitchFamily="65" charset="-122"/>
                <a:ea typeface="宋体" pitchFamily="65" charset="-122"/>
              </a:rPr>
              <a:t>　 download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.下载</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.下载;已下载的数据资料</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17.</a:t>
            </a:r>
            <a:r>
              <a:rPr lang="zh-CN" altLang="en-US" sz="1814" u="sng" kern="0" dirty="0" smtClean="0">
                <a:solidFill>
                  <a:srgbClr val="FF0000"/>
                </a:solidFill>
                <a:latin typeface="Times New Roman" pitchFamily="65" charset="-122"/>
                <a:ea typeface="宋体" pitchFamily="65" charset="-122"/>
              </a:rPr>
              <a:t>　 process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.过程;进程;步骤</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.处理;加工</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18.</a:t>
            </a:r>
            <a:r>
              <a:rPr lang="zh-CN" altLang="en-US" sz="1814" kern="0" dirty="0" smtClean="0">
                <a:solidFill>
                  <a:srgbClr val="FF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overseas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.海外的</a:t>
            </a:r>
            <a:r>
              <a:rPr lang="zh-CN" altLang="en-US" sz="1814" i="1" kern="0" dirty="0" smtClean="0">
                <a:solidFill>
                  <a:srgbClr val="000000"/>
                </a:solidFill>
                <a:latin typeface="Times New Roman" pitchFamily="65" charset="-122"/>
                <a:ea typeface="宋体" pitchFamily="65" charset="-122"/>
              </a:rPr>
              <a:t>adv</a:t>
            </a:r>
            <a:r>
              <a:rPr lang="zh-CN" altLang="en-US" sz="1814" kern="0" dirty="0" smtClean="0">
                <a:solidFill>
                  <a:srgbClr val="000000"/>
                </a:solidFill>
                <a:latin typeface="Times New Roman" pitchFamily="65" charset="-122"/>
                <a:ea typeface="宋体" pitchFamily="65" charset="-122"/>
              </a:rPr>
              <a:t>.在海外</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19.</a:t>
            </a:r>
            <a:r>
              <a:rPr lang="zh-CN" altLang="en-US" sz="1814" u="sng" kern="0" dirty="0" smtClean="0">
                <a:solidFill>
                  <a:srgbClr val="FF0000"/>
                </a:solidFill>
                <a:latin typeface="Times New Roman" pitchFamily="65" charset="-122"/>
                <a:ea typeface="宋体" pitchFamily="65" charset="-122"/>
              </a:rPr>
              <a:t>　 exit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.出口;通道</a:t>
            </a:r>
            <a:r>
              <a:rPr lang="zh-CN" altLang="en-US" sz="1814" i="1" kern="0" dirty="0" smtClean="0">
                <a:solidFill>
                  <a:srgbClr val="000000"/>
                </a:solidFill>
                <a:latin typeface="Times New Roman" pitchFamily="65" charset="-122"/>
                <a:ea typeface="宋体" pitchFamily="65" charset="-122"/>
              </a:rPr>
              <a:t>vi</a:t>
            </a:r>
            <a:r>
              <a:rPr lang="zh-CN" altLang="en-US" sz="1814" kern="0" dirty="0" smtClean="0">
                <a:solidFill>
                  <a:srgbClr val="000000"/>
                </a:solidFill>
                <a:latin typeface="Times New Roman" pitchFamily="65" charset="-122"/>
                <a:ea typeface="宋体" pitchFamily="65" charset="-122"/>
              </a:rPr>
              <a:t>.&amp;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.出去;离去</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928662" y="1348567"/>
            <a:ext cx="1143008"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928662" y="1777195"/>
            <a:ext cx="1357322"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1142976" y="2205823"/>
            <a:ext cx="1571636"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1071538" y="2563013"/>
            <a:ext cx="1143008"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1000100" y="2991641"/>
            <a:ext cx="1071570"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1071538" y="3420269"/>
            <a:ext cx="1357322"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1071538" y="3848897"/>
            <a:ext cx="1428760"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4" cstate="print"/>
          <a:srcRect/>
          <a:stretch>
            <a:fillRect/>
          </a:stretch>
        </p:blipFill>
        <p:spPr bwMode="auto">
          <a:xfrm>
            <a:off x="1071538" y="4277525"/>
            <a:ext cx="1357322" cy="356870"/>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4" cstate="print"/>
          <a:srcRect/>
          <a:stretch>
            <a:fillRect/>
          </a:stretch>
        </p:blipFill>
        <p:spPr bwMode="auto">
          <a:xfrm>
            <a:off x="1000100" y="4706153"/>
            <a:ext cx="1500198" cy="356870"/>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4" cstate="print"/>
          <a:srcRect/>
          <a:stretch>
            <a:fillRect/>
          </a:stretch>
        </p:blipFill>
        <p:spPr bwMode="auto">
          <a:xfrm>
            <a:off x="1000100" y="5134781"/>
            <a:ext cx="1357322" cy="356870"/>
          </a:xfrm>
          <a:prstGeom prst="rect">
            <a:avLst/>
          </a:prstGeom>
          <a:noFill/>
          <a:ln w="9525">
            <a:noFill/>
            <a:miter lim="800000"/>
            <a:headEnd/>
            <a:tailEnd/>
          </a:ln>
        </p:spPr>
      </p:pic>
      <p:pic>
        <p:nvPicPr>
          <p:cNvPr id="14" name="Picture 4" descr="\\a015\吴双婷\线.tif"/>
          <p:cNvPicPr>
            <a:picLocks noChangeAspect="1" noChangeArrowheads="1"/>
          </p:cNvPicPr>
          <p:nvPr/>
        </p:nvPicPr>
        <p:blipFill>
          <a:blip r:embed="rId4" cstate="print"/>
          <a:srcRect/>
          <a:stretch>
            <a:fillRect/>
          </a:stretch>
        </p:blipFill>
        <p:spPr bwMode="auto">
          <a:xfrm>
            <a:off x="1071538" y="5563409"/>
            <a:ext cx="1357322" cy="356870"/>
          </a:xfrm>
          <a:prstGeom prst="rect">
            <a:avLst/>
          </a:prstGeom>
          <a:noFill/>
          <a:ln w="9525">
            <a:noFill/>
            <a:miter lim="800000"/>
            <a:headEnd/>
            <a:tailEnd/>
          </a:ln>
        </p:spPr>
      </p:pic>
      <p:pic>
        <p:nvPicPr>
          <p:cNvPr id="15" name="Picture 4" descr="\\a015\吴双婷\线.tif"/>
          <p:cNvPicPr>
            <a:picLocks noChangeAspect="1" noChangeArrowheads="1"/>
          </p:cNvPicPr>
          <p:nvPr/>
        </p:nvPicPr>
        <p:blipFill>
          <a:blip r:embed="rId4" cstate="print"/>
          <a:srcRect/>
          <a:stretch>
            <a:fillRect/>
          </a:stretch>
        </p:blipFill>
        <p:spPr bwMode="auto">
          <a:xfrm>
            <a:off x="1000100" y="5992037"/>
            <a:ext cx="107157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2"/>
                                        </p:tgtEl>
                                      </p:cBhvr>
                                    </p:animEffect>
                                    <p:set>
                                      <p:cBhvr>
                                        <p:cTn id="47" dur="1" fill="hold">
                                          <p:stCondLst>
                                            <p:cond delay="1999"/>
                                          </p:stCondLst>
                                        </p:cTn>
                                        <p:tgtEl>
                                          <p:spTgt spid="12"/>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3"/>
                                        </p:tgtEl>
                                      </p:cBhvr>
                                    </p:animEffect>
                                    <p:set>
                                      <p:cBhvr>
                                        <p:cTn id="52" dur="1" fill="hold">
                                          <p:stCondLst>
                                            <p:cond delay="1999"/>
                                          </p:stCondLst>
                                        </p:cTn>
                                        <p:tgtEl>
                                          <p:spTgt spid="13"/>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4"/>
                                        </p:tgtEl>
                                      </p:cBhvr>
                                    </p:animEffect>
                                    <p:set>
                                      <p:cBhvr>
                                        <p:cTn id="57" dur="1" fill="hold">
                                          <p:stCondLst>
                                            <p:cond delay="1999"/>
                                          </p:stCondLst>
                                        </p:cTn>
                                        <p:tgtEl>
                                          <p:spTgt spid="14"/>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5"/>
                                        </p:tgtEl>
                                      </p:cBhvr>
                                    </p:animEffect>
                                    <p:set>
                                      <p:cBhvr>
                                        <p:cTn id="62" dur="1" fill="hold">
                                          <p:stCondLst>
                                            <p:cond delay="19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777063"/>
            <a:ext cx="8316000" cy="5727594"/>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3-4  (2018天津,3</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)At first Robert wouldn't let his daughter go diving, but even-</a:t>
            </a:r>
            <a:endParaRPr lang="zh-CN" altLang="en-US" sz="2000" dirty="0" smtClean="0"/>
          </a:p>
          <a:p>
            <a:pPr eaLnBrk="0" latinLnBrk="1" hangingPunct="0">
              <a:lnSpc>
                <a:spcPct val="150000"/>
              </a:lnSpc>
            </a:pPr>
            <a:r>
              <a:rPr lang="zh-CN" altLang="en-US" sz="1814" kern="0" dirty="0" smtClean="0">
                <a:solidFill>
                  <a:srgbClr val="000000"/>
                </a:solidFill>
                <a:latin typeface="Times New Roman" pitchFamily="65" charset="-122"/>
                <a:ea typeface="宋体" pitchFamily="65" charset="-122"/>
              </a:rPr>
              <a:t>tually he</a:t>
            </a:r>
            <a:r>
              <a:rPr lang="zh-CN" altLang="en-US" sz="1814" u="sng" kern="0" dirty="0" smtClean="0">
                <a:solidFill>
                  <a:srgbClr val="FF0000"/>
                </a:solidFill>
                <a:latin typeface="Times New Roman" pitchFamily="65" charset="-122"/>
                <a:ea typeface="宋体" pitchFamily="65" charset="-122"/>
              </a:rPr>
              <a:t>　 gave in/way　 </a:t>
            </a:r>
            <a:r>
              <a:rPr lang="zh-CN" altLang="en-US" sz="1814" kern="0" dirty="0" smtClean="0">
                <a:solidFill>
                  <a:srgbClr val="000000"/>
                </a:solidFill>
                <a:latin typeface="Times New Roman" pitchFamily="65" charset="-122"/>
                <a:ea typeface="宋体" pitchFamily="65" charset="-122"/>
              </a:rPr>
              <a:t>as she was so confident about her skills.</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句意:起初,罗伯特不愿让自己的女儿去跳水,但最终他让步了,因为她对自</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己的技能很有信心。give in/way屈服,让步。结合as引导的原因状语从句的时态</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可知此处应用一般过去时,故填gave in/way。</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3-5 (</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)If you are not totally satisfied, return it at our expense and your money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will be </a:t>
            </a:r>
            <a:r>
              <a:rPr lang="zh-CN" altLang="en-US" sz="1814" u="sng" kern="0" dirty="0" smtClean="0">
                <a:solidFill>
                  <a:srgbClr val="FF0000"/>
                </a:solidFill>
                <a:latin typeface="Times New Roman" pitchFamily="65" charset="-122"/>
                <a:ea typeface="宋体" pitchFamily="65" charset="-122"/>
              </a:rPr>
              <a:t>　 given back　 </a:t>
            </a:r>
            <a:r>
              <a:rPr lang="zh-CN" altLang="en-US" sz="1814" kern="0" dirty="0" smtClean="0">
                <a:solidFill>
                  <a:srgbClr val="000000"/>
                </a:solidFill>
                <a:latin typeface="Times New Roman" pitchFamily="65" charset="-122"/>
                <a:ea typeface="宋体" pitchFamily="65" charset="-122"/>
              </a:rPr>
              <a:t> to you.</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句意:如果您不完全满意,请退回物品,费用由我们承担,您的钱会退还给</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您。give back归还,且与主语your money之间是被动关系,故用被动语态。结合设</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空处前的will be可知填given back。</a:t>
            </a:r>
            <a:endParaRPr lang="zh-CN" altLang="en-US" dirty="0">
              <a:solidFill>
                <a:srgbClr val="FF0000"/>
              </a:solidFill>
            </a:endParaRPr>
          </a:p>
          <a:p>
            <a:pPr marL="0" indent="0" eaLnBrk="0" latinLnBrk="1" hangingPunct="0">
              <a:lnSpc>
                <a:spcPct val="150000"/>
              </a:lnSpc>
              <a:spcBef>
                <a:spcPts val="141"/>
              </a:spcBef>
              <a:buNone/>
            </a:pPr>
            <a:r>
              <a:rPr lang="zh-CN" altLang="en-US" sz="2327" kern="0" spc="12747"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|lead to 导致;通向(to为介词)</a:t>
            </a:r>
            <a:endParaRPr lang="zh-CN" altLang="en-US" dirty="0"/>
          </a:p>
          <a:p>
            <a:pPr marL="0" indent="0" eaLnBrk="0" latinLnBrk="1" hangingPunct="0">
              <a:lnSpc>
                <a:spcPct val="150000"/>
              </a:lnSpc>
              <a:spcBef>
                <a:spcPts val="129"/>
              </a:spcBef>
              <a:buNone/>
            </a:pPr>
            <a:r>
              <a:rPr lang="zh-CN" altLang="en-US" sz="1814" kern="0" dirty="0" smtClean="0">
                <a:solidFill>
                  <a:srgbClr val="000000"/>
                </a:solidFill>
                <a:latin typeface="Times New Roman" pitchFamily="65" charset="-122"/>
                <a:ea typeface="宋体" pitchFamily="65" charset="-122"/>
              </a:rPr>
              <a:t>　　Big challenges, however, can sometimes lead to great solutions. (教材P4)然而,</a:t>
            </a:r>
            <a:r>
              <a:rPr dirty="0"/>
              <a:t/>
            </a:r>
            <a:br>
              <a:rPr dirty="0"/>
            </a:br>
            <a:r>
              <a:rPr lang="zh-CN" altLang="en-US" sz="1814" kern="0" dirty="0" smtClean="0">
                <a:solidFill>
                  <a:srgbClr val="000000"/>
                </a:solidFill>
                <a:latin typeface="Times New Roman" pitchFamily="65" charset="-122"/>
                <a:ea typeface="宋体" pitchFamily="65" charset="-122"/>
              </a:rPr>
              <a:t>巨大的挑战有时会带来伟大的解决方案。</a:t>
            </a:r>
            <a:endParaRPr lang="zh-CN" altLang="en-US" dirty="0"/>
          </a:p>
        </p:txBody>
      </p:sp>
      <p:pic>
        <p:nvPicPr>
          <p:cNvPr id="3" name="图片 3" descr="textimage26.jpeg"/>
          <p:cNvPicPr>
            <a:picLocks noChangeAspect="1"/>
          </p:cNvPicPr>
          <p:nvPr/>
        </p:nvPicPr>
        <p:blipFill>
          <a:blip r:embed="rId4" cstate="print"/>
          <a:stretch>
            <a:fillRect/>
          </a:stretch>
        </p:blipFill>
        <p:spPr>
          <a:xfrm>
            <a:off x="1161450" y="2991641"/>
            <a:ext cx="609600" cy="409574"/>
          </a:xfrm>
          <a:prstGeom prst="rect">
            <a:avLst/>
          </a:prstGeom>
        </p:spPr>
      </p:pic>
      <p:pic>
        <p:nvPicPr>
          <p:cNvPr id="4" name="图片 4" descr="textimage27.jpeg"/>
          <p:cNvPicPr>
            <a:picLocks noChangeAspect="1"/>
          </p:cNvPicPr>
          <p:nvPr/>
        </p:nvPicPr>
        <p:blipFill>
          <a:blip r:embed="rId5" cstate="print"/>
          <a:stretch>
            <a:fillRect/>
          </a:stretch>
        </p:blipFill>
        <p:spPr>
          <a:xfrm>
            <a:off x="862876" y="5211236"/>
            <a:ext cx="1637422" cy="423611"/>
          </a:xfrm>
          <a:prstGeom prst="rect">
            <a:avLst/>
          </a:prstGeom>
        </p:spPr>
      </p:pic>
      <p:pic>
        <p:nvPicPr>
          <p:cNvPr id="6" name="图片 5" descr="textimage25.jpeg"/>
          <p:cNvPicPr>
            <a:picLocks noChangeAspect="1"/>
          </p:cNvPicPr>
          <p:nvPr/>
        </p:nvPicPr>
        <p:blipFill>
          <a:blip r:embed="rId6" cstate="print"/>
          <a:stretch>
            <a:fillRect/>
          </a:stretch>
        </p:blipFill>
        <p:spPr>
          <a:xfrm>
            <a:off x="2285984" y="848501"/>
            <a:ext cx="609600" cy="409574"/>
          </a:xfrm>
          <a:prstGeom prst="rect">
            <a:avLst/>
          </a:prstGeom>
        </p:spPr>
      </p:pic>
      <p:pic>
        <p:nvPicPr>
          <p:cNvPr id="7" name="Picture 4" descr="\\a015\吴双婷\线.tif"/>
          <p:cNvPicPr>
            <a:picLocks noChangeAspect="1" noChangeArrowheads="1"/>
          </p:cNvPicPr>
          <p:nvPr/>
        </p:nvPicPr>
        <p:blipFill>
          <a:blip r:embed="rId7" cstate="print"/>
          <a:srcRect/>
          <a:stretch>
            <a:fillRect/>
          </a:stretch>
        </p:blipFill>
        <p:spPr bwMode="auto">
          <a:xfrm>
            <a:off x="1571604" y="1277129"/>
            <a:ext cx="1571636"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7" cstate="print"/>
          <a:srcRect/>
          <a:stretch>
            <a:fillRect/>
          </a:stretch>
        </p:blipFill>
        <p:spPr bwMode="auto">
          <a:xfrm>
            <a:off x="1428728" y="3420269"/>
            <a:ext cx="1571636"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56594" y="562749"/>
            <a:ext cx="8316000" cy="5640775"/>
          </a:xfrm>
          <a:prstGeom prst="rect">
            <a:avLst/>
          </a:prstGeom>
          <a:noFill/>
        </p:spPr>
        <p:txBody>
          <a:bodyPr wrap="square" lIns="0" tIns="0" rIns="0" bIns="0" rtlCol="0">
            <a:spAutoFit/>
          </a:bodyPr>
          <a:lstStyle/>
          <a:p>
            <a:pPr eaLnBrk="0" latinLnBrk="1" hangingPunct="0">
              <a:lnSpc>
                <a:spcPct val="150000"/>
              </a:lnSpc>
              <a:spcBef>
                <a:spcPts val="129"/>
              </a:spcBef>
            </a:pPr>
            <a:endParaRPr lang="zh-CN" altLang="en-US" sz="2000" dirty="0" smtClean="0"/>
          </a:p>
          <a:p>
            <a:pPr eaLnBrk="0" latinLnBrk="1" hangingPunct="0">
              <a:lnSpc>
                <a:spcPct val="150000"/>
              </a:lnSpc>
              <a:spcBef>
                <a:spcPts val="141"/>
              </a:spcBef>
            </a:pPr>
            <a:r>
              <a:rPr lang="zh-CN" altLang="en-US" sz="1445" kern="0" spc="204"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情景导学</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 guide led us to an old temple.</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向导把我们带到了一座古庙。</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Mother led me to believe what she said was right.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母亲让我相信她说的话是正确的。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She led a normal, happy life with her sister and brother.</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她和弟弟妹妹一起过着平凡而幸福的生活。</a:t>
            </a:r>
            <a:endParaRPr lang="zh-CN" altLang="en-US" dirty="0"/>
          </a:p>
          <a:p>
            <a:pPr marL="0" indent="0" eaLnBrk="0" latinLnBrk="1" hangingPunct="0">
              <a:lnSpc>
                <a:spcPct val="150000"/>
              </a:lnSpc>
              <a:spcBef>
                <a:spcPts val="141"/>
              </a:spcBef>
              <a:buNone/>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①</a:t>
            </a:r>
            <a:r>
              <a:rPr lang="zh-CN" altLang="en-US" sz="1814" u="sng" kern="0" dirty="0" smtClean="0">
                <a:solidFill>
                  <a:srgbClr val="FF0000"/>
                </a:solidFill>
                <a:latin typeface="Times New Roman" pitchFamily="65" charset="-122"/>
                <a:ea typeface="宋体" pitchFamily="65" charset="-122"/>
              </a:rPr>
              <a:t>　 lead sb. to do sth.　 </a:t>
            </a:r>
            <a:r>
              <a:rPr lang="zh-CN" altLang="en-US" sz="1814" kern="0" dirty="0" smtClean="0">
                <a:solidFill>
                  <a:srgbClr val="000000"/>
                </a:solidFill>
                <a:latin typeface="Times New Roman" pitchFamily="65" charset="-122"/>
                <a:ea typeface="宋体" pitchFamily="65" charset="-122"/>
              </a:rPr>
              <a:t>使得某人做某事</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lead sb. to sth.使得某人得出(观点)</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②lead sb. to sp.</a:t>
            </a:r>
            <a:r>
              <a:rPr lang="zh-CN" altLang="en-US" sz="1814" u="sng" kern="0" dirty="0" smtClean="0">
                <a:solidFill>
                  <a:srgbClr val="FF0000"/>
                </a:solidFill>
                <a:latin typeface="Times New Roman" pitchFamily="65" charset="-122"/>
                <a:ea typeface="宋体" pitchFamily="65" charset="-122"/>
              </a:rPr>
              <a:t>　 带领某人去某地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③</a:t>
            </a:r>
            <a:r>
              <a:rPr lang="zh-CN" altLang="en-US" sz="1814" u="sng" kern="0" dirty="0" smtClean="0">
                <a:solidFill>
                  <a:srgbClr val="FF0000"/>
                </a:solidFill>
                <a:latin typeface="Times New Roman" pitchFamily="65" charset="-122"/>
                <a:ea typeface="宋体" pitchFamily="65" charset="-122"/>
              </a:rPr>
              <a:t>　 lead a(n)...life　 </a:t>
            </a:r>
            <a:r>
              <a:rPr lang="zh-CN" altLang="en-US" sz="1814" kern="0" dirty="0" smtClean="0">
                <a:solidFill>
                  <a:srgbClr val="000000"/>
                </a:solidFill>
                <a:latin typeface="Times New Roman" pitchFamily="65" charset="-122"/>
                <a:ea typeface="宋体" pitchFamily="65" charset="-122"/>
              </a:rPr>
              <a:t>过</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的生活</a:t>
            </a:r>
            <a:endParaRPr lang="zh-CN" altLang="en-US" dirty="0"/>
          </a:p>
        </p:txBody>
      </p:sp>
      <p:pic>
        <p:nvPicPr>
          <p:cNvPr id="3" name="图片 3" descr="textimage29.jpeg"/>
          <p:cNvPicPr>
            <a:picLocks noChangeAspect="1"/>
          </p:cNvPicPr>
          <p:nvPr/>
        </p:nvPicPr>
        <p:blipFill>
          <a:blip r:embed="rId4" cstate="print"/>
          <a:stretch>
            <a:fillRect/>
          </a:stretch>
        </p:blipFill>
        <p:spPr>
          <a:xfrm>
            <a:off x="720000" y="4149807"/>
            <a:ext cx="247650" cy="247649"/>
          </a:xfrm>
          <a:prstGeom prst="rect">
            <a:avLst/>
          </a:prstGeom>
        </p:spPr>
      </p:pic>
      <p:pic>
        <p:nvPicPr>
          <p:cNvPr id="4" name="图片 5" descr="textimage28.jpeg"/>
          <p:cNvPicPr>
            <a:picLocks noChangeAspect="1"/>
          </p:cNvPicPr>
          <p:nvPr/>
        </p:nvPicPr>
        <p:blipFill>
          <a:blip r:embed="rId5" cstate="print"/>
          <a:stretch>
            <a:fillRect/>
          </a:stretch>
        </p:blipFill>
        <p:spPr>
          <a:xfrm>
            <a:off x="785786" y="1134253"/>
            <a:ext cx="209549" cy="238125"/>
          </a:xfrm>
          <a:prstGeom prst="rect">
            <a:avLst/>
          </a:prstGeom>
        </p:spPr>
      </p:pic>
      <p:pic>
        <p:nvPicPr>
          <p:cNvPr id="5" name="Picture 4" descr="\\a015\吴双婷\线.tif"/>
          <p:cNvPicPr>
            <a:picLocks noChangeAspect="1" noChangeArrowheads="1"/>
          </p:cNvPicPr>
          <p:nvPr/>
        </p:nvPicPr>
        <p:blipFill>
          <a:blip r:embed="rId6" cstate="print"/>
          <a:srcRect/>
          <a:stretch>
            <a:fillRect/>
          </a:stretch>
        </p:blipFill>
        <p:spPr bwMode="auto">
          <a:xfrm>
            <a:off x="1000100" y="4491839"/>
            <a:ext cx="2143140"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6" cstate="print"/>
          <a:srcRect/>
          <a:stretch>
            <a:fillRect/>
          </a:stretch>
        </p:blipFill>
        <p:spPr bwMode="auto">
          <a:xfrm>
            <a:off x="2285984" y="5349095"/>
            <a:ext cx="1928826"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6" cstate="print"/>
          <a:srcRect/>
          <a:stretch>
            <a:fillRect/>
          </a:stretch>
        </p:blipFill>
        <p:spPr bwMode="auto">
          <a:xfrm>
            <a:off x="1071538" y="5777723"/>
            <a:ext cx="178595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046726"/>
            <a:ext cx="8316000" cy="5177571"/>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单句语法填空</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4-1 (2020天津,完形填空,</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)This led Jones</a:t>
            </a:r>
            <a:r>
              <a:rPr lang="zh-CN" altLang="en-US" sz="1814" u="sng" kern="0" dirty="0" smtClean="0">
                <a:solidFill>
                  <a:srgbClr val="FF0000"/>
                </a:solidFill>
                <a:latin typeface="Times New Roman" pitchFamily="65" charset="-122"/>
                <a:ea typeface="宋体" pitchFamily="65" charset="-122"/>
              </a:rPr>
              <a:t>　 to　 </a:t>
            </a:r>
            <a:r>
              <a:rPr lang="zh-CN" altLang="en-US" sz="1814" kern="0" dirty="0" smtClean="0">
                <a:solidFill>
                  <a:srgbClr val="000000"/>
                </a:solidFill>
                <a:latin typeface="Times New Roman" pitchFamily="65" charset="-122"/>
                <a:ea typeface="宋体" pitchFamily="65" charset="-122"/>
              </a:rPr>
              <a:t>the conclusion that there are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too many extremely lonely people in his community, who are easy targets of cheat-</a:t>
            </a:r>
            <a:r>
              <a:rPr dirty="0"/>
              <a:t/>
            </a:r>
            <a:br>
              <a:rPr dirty="0"/>
            </a:br>
            <a:r>
              <a:rPr lang="zh-CN" altLang="en-US" sz="1814" kern="0" dirty="0" smtClean="0">
                <a:solidFill>
                  <a:srgbClr val="000000"/>
                </a:solidFill>
                <a:latin typeface="Times New Roman" pitchFamily="65" charset="-122"/>
                <a:ea typeface="宋体" pitchFamily="65" charset="-122"/>
              </a:rPr>
              <a:t>ing.</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考查介词。句意:这让Jones 得出了这样的结论,在他的社区中有太多极其</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孤独的人,他们很容易成为行骗的目标。lead sb. to sth.使得某人得出(观点)。故</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填to。</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4-2(2020浙江,阅读理解B,</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)These lights, known as adaptive signals, have led</a:t>
            </a:r>
            <a:endParaRPr lang="zh-CN" altLang="en-US" dirty="0"/>
          </a:p>
          <a:p>
            <a:pPr marL="0" indent="0" eaLnBrk="0" latinLnBrk="1" hangingPunct="0">
              <a:lnSpc>
                <a:spcPct val="150000"/>
              </a:lnSpc>
              <a:spcBef>
                <a:spcPts val="0"/>
              </a:spcBef>
              <a:buNone/>
            </a:pPr>
            <a:r>
              <a:rPr lang="zh-CN" altLang="en-US" sz="1814" u="sng" kern="0" dirty="0" smtClean="0">
                <a:solidFill>
                  <a:srgbClr val="FF0000"/>
                </a:solidFill>
                <a:latin typeface="Times New Roman" pitchFamily="65" charset="-122"/>
                <a:ea typeface="宋体" pitchFamily="65" charset="-122"/>
              </a:rPr>
              <a:t>　 to　 </a:t>
            </a:r>
            <a:r>
              <a:rPr lang="zh-CN" altLang="en-US" sz="1814" kern="0" dirty="0" smtClean="0">
                <a:solidFill>
                  <a:srgbClr val="000000"/>
                </a:solidFill>
                <a:latin typeface="Times New Roman" pitchFamily="65" charset="-122"/>
                <a:ea typeface="宋体" pitchFamily="65" charset="-122"/>
              </a:rPr>
              <a:t>significant declines in both the trouble and cost of travels between work and </a:t>
            </a:r>
            <a:r>
              <a:rPr dirty="0"/>
              <a:t/>
            </a:r>
            <a:br>
              <a:rPr dirty="0"/>
            </a:br>
            <a:r>
              <a:rPr lang="zh-CN" altLang="en-US" sz="1814" kern="0" dirty="0" smtClean="0">
                <a:solidFill>
                  <a:srgbClr val="000000"/>
                </a:solidFill>
                <a:latin typeface="Times New Roman" pitchFamily="65" charset="-122"/>
                <a:ea typeface="宋体" pitchFamily="65" charset="-122"/>
              </a:rPr>
              <a:t>home.</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考查介词。句意:这些被称为自适应信号的灯,已经大大减少了上下班的</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麻烦和费用。lead to导致;带来。</a:t>
            </a:r>
            <a:endParaRPr lang="zh-CN" altLang="en-US" dirty="0">
              <a:solidFill>
                <a:srgbClr val="FF0000"/>
              </a:solidFill>
            </a:endParaRPr>
          </a:p>
        </p:txBody>
      </p:sp>
      <p:pic>
        <p:nvPicPr>
          <p:cNvPr id="3" name="图片 3" descr="textimage30.jpeg"/>
          <p:cNvPicPr>
            <a:picLocks noChangeAspect="1"/>
          </p:cNvPicPr>
          <p:nvPr/>
        </p:nvPicPr>
        <p:blipFill>
          <a:blip r:embed="rId4" cstate="print"/>
          <a:stretch>
            <a:fillRect/>
          </a:stretch>
        </p:blipFill>
        <p:spPr>
          <a:xfrm>
            <a:off x="3119850" y="1481320"/>
            <a:ext cx="609600" cy="409574"/>
          </a:xfrm>
          <a:prstGeom prst="rect">
            <a:avLst/>
          </a:prstGeom>
        </p:spPr>
      </p:pic>
      <p:pic>
        <p:nvPicPr>
          <p:cNvPr id="4" name="图片 4" descr="textimage31.jpeg"/>
          <p:cNvPicPr>
            <a:picLocks noChangeAspect="1"/>
          </p:cNvPicPr>
          <p:nvPr/>
        </p:nvPicPr>
        <p:blipFill>
          <a:blip r:embed="rId5" cstate="print"/>
          <a:stretch>
            <a:fillRect/>
          </a:stretch>
        </p:blipFill>
        <p:spPr>
          <a:xfrm>
            <a:off x="3215924" y="4068287"/>
            <a:ext cx="609600" cy="409574"/>
          </a:xfrm>
          <a:prstGeom prst="rect">
            <a:avLst/>
          </a:prstGeom>
        </p:spPr>
      </p:pic>
      <p:pic>
        <p:nvPicPr>
          <p:cNvPr id="6" name="Picture 4" descr="\\a015\吴双婷\线.tif"/>
          <p:cNvPicPr>
            <a:picLocks noChangeAspect="1" noChangeArrowheads="1"/>
          </p:cNvPicPr>
          <p:nvPr/>
        </p:nvPicPr>
        <p:blipFill>
          <a:blip r:embed="rId6" cstate="print"/>
          <a:srcRect/>
          <a:stretch>
            <a:fillRect/>
          </a:stretch>
        </p:blipFill>
        <p:spPr bwMode="auto">
          <a:xfrm>
            <a:off x="5143504" y="1491443"/>
            <a:ext cx="714380"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6" cstate="print"/>
          <a:srcRect/>
          <a:stretch>
            <a:fillRect/>
          </a:stretch>
        </p:blipFill>
        <p:spPr bwMode="auto">
          <a:xfrm>
            <a:off x="714348" y="4491839"/>
            <a:ext cx="71438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blinds(horizontal)">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blinds(horizontal)">
                                      <p:cBhvr>
                                        <p:cTn id="2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919939"/>
            <a:ext cx="8316000" cy="5654946"/>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4-3 (2019江苏,阅读理解C,</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)This belief in “post-industrial society” has led </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those countries </a:t>
            </a:r>
            <a:r>
              <a:rPr lang="zh-CN" altLang="en-US" sz="1814" u="sng" kern="0" dirty="0" smtClean="0">
                <a:solidFill>
                  <a:srgbClr val="FF0000"/>
                </a:solidFill>
                <a:latin typeface="Times New Roman" pitchFamily="65" charset="-122"/>
                <a:ea typeface="宋体" pitchFamily="65" charset="-122"/>
              </a:rPr>
              <a:t>　 to neglect　 </a:t>
            </a:r>
            <a:r>
              <a:rPr lang="zh-CN" altLang="en-US" sz="1814" kern="0" dirty="0" smtClean="0">
                <a:solidFill>
                  <a:srgbClr val="000000"/>
                </a:solidFill>
                <a:latin typeface="Times New Roman" pitchFamily="65" charset="-122"/>
                <a:ea typeface="宋体" pitchFamily="65" charset="-122"/>
              </a:rPr>
              <a:t>(neglect) their manufacturing sector(制造业), with </a:t>
            </a:r>
            <a:r>
              <a:rPr dirty="0"/>
              <a:t/>
            </a:r>
            <a:br>
              <a:rPr dirty="0"/>
            </a:br>
            <a:r>
              <a:rPr lang="zh-CN" altLang="en-US" sz="1814" kern="0" dirty="0" smtClean="0">
                <a:solidFill>
                  <a:srgbClr val="000000"/>
                </a:solidFill>
                <a:latin typeface="Times New Roman" pitchFamily="65" charset="-122"/>
                <a:ea typeface="宋体" pitchFamily="65" charset="-122"/>
              </a:rPr>
              <a:t>negative consequences for their economies.</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考查不定式。句意:这种对“后工业化社会”的信心已经使那些国家忽视</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了他们的制造业,对其经济造成了消极后果。lead...to do sth.使得</a:t>
            </a:r>
            <a:r>
              <a:rPr lang="zh-CN" altLang="en-US" sz="1814" kern="0" dirty="0" smtClean="0">
                <a:solidFill>
                  <a:srgbClr val="FF0000"/>
                </a:solidFill>
                <a:latin typeface="黑体"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做某事。</a:t>
            </a:r>
            <a:endParaRPr lang="zh-CN" altLang="en-US" dirty="0">
              <a:solidFill>
                <a:srgbClr val="FF0000"/>
              </a:solidFill>
            </a:endParaRPr>
          </a:p>
          <a:p>
            <a:pPr marL="0" indent="0" eaLnBrk="0" latinLnBrk="1" hangingPunct="0">
              <a:lnSpc>
                <a:spcPct val="150000"/>
              </a:lnSpc>
              <a:spcBef>
                <a:spcPts val="141"/>
              </a:spcBef>
              <a:buNone/>
            </a:pPr>
            <a:r>
              <a:rPr lang="zh-CN" altLang="en-US" sz="2327" kern="0" spc="12672"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|contribution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.捐款;贡献;捐赠</a:t>
            </a:r>
            <a:endParaRPr lang="zh-CN" altLang="en-US" dirty="0"/>
          </a:p>
          <a:p>
            <a:pPr marL="0" indent="0" eaLnBrk="0" latinLnBrk="1" hangingPunct="0">
              <a:lnSpc>
                <a:spcPct val="150000"/>
              </a:lnSpc>
              <a:spcBef>
                <a:spcPts val="129"/>
              </a:spcBef>
              <a:buNone/>
            </a:pPr>
            <a:r>
              <a:rPr lang="zh-CN" altLang="en-US" sz="1814" kern="0" dirty="0" smtClean="0">
                <a:solidFill>
                  <a:srgbClr val="000000"/>
                </a:solidFill>
                <a:latin typeface="Times New Roman" pitchFamily="65" charset="-122"/>
                <a:ea typeface="宋体" pitchFamily="65" charset="-122"/>
              </a:rPr>
              <a:t>　　The group asked for contributions from different departments...(教材P4)该团体</a:t>
            </a:r>
            <a:r>
              <a:rPr dirty="0"/>
              <a:t/>
            </a:r>
            <a:br>
              <a:rPr dirty="0"/>
            </a:br>
            <a:r>
              <a:rPr lang="zh-CN" altLang="en-US" sz="1814" kern="0" dirty="0" smtClean="0">
                <a:solidFill>
                  <a:srgbClr val="000000"/>
                </a:solidFill>
                <a:latin typeface="Times New Roman" pitchFamily="65" charset="-122"/>
                <a:ea typeface="宋体" pitchFamily="65" charset="-122"/>
              </a:rPr>
              <a:t>请求各个部门做出贡献</a:t>
            </a:r>
            <a:r>
              <a:rPr lang="zh-CN" altLang="en-US" sz="1814" kern="0" dirty="0" smtClean="0">
                <a:solidFill>
                  <a:srgbClr val="000000"/>
                </a:solidFill>
                <a:latin typeface="黑体" pitchFamily="65" charset="-122"/>
                <a:ea typeface="宋体" pitchFamily="65" charset="-122"/>
              </a:rPr>
              <a:t>……</a:t>
            </a:r>
            <a:endParaRPr lang="zh-CN" altLang="en-US" dirty="0"/>
          </a:p>
          <a:p>
            <a:pPr marL="0" indent="0" eaLnBrk="0" latinLnBrk="1" hangingPunct="0">
              <a:lnSpc>
                <a:spcPct val="150000"/>
              </a:lnSpc>
              <a:spcBef>
                <a:spcPts val="141"/>
              </a:spcBef>
              <a:buNone/>
            </a:pPr>
            <a:r>
              <a:rPr lang="zh-CN" altLang="en-US" sz="1445" kern="0" spc="204"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情景导学</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I think everyone should make a contribution to protecting the environment.我认为每</a:t>
            </a:r>
            <a:r>
              <a:rPr dirty="0"/>
              <a:t/>
            </a:r>
            <a:br>
              <a:rPr dirty="0"/>
            </a:br>
            <a:r>
              <a:rPr lang="zh-CN" altLang="en-US" sz="1814" kern="0" dirty="0" smtClean="0">
                <a:solidFill>
                  <a:srgbClr val="000000"/>
                </a:solidFill>
                <a:latin typeface="Times New Roman" pitchFamily="65" charset="-122"/>
                <a:ea typeface="宋体" pitchFamily="65" charset="-122"/>
              </a:rPr>
              <a:t>个人都应该为保护环境做出贡献。</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Over the last four decades, Chinese people have embraced the world with open arms </a:t>
            </a:r>
            <a:r>
              <a:rPr dirty="0"/>
              <a:t/>
            </a:r>
            <a:br>
              <a:rPr dirty="0"/>
            </a:br>
            <a:r>
              <a:rPr lang="zh-CN" altLang="en-US" sz="1814" kern="0" dirty="0" smtClean="0">
                <a:solidFill>
                  <a:srgbClr val="000000"/>
                </a:solidFill>
                <a:latin typeface="Times New Roman" pitchFamily="65" charset="-122"/>
                <a:ea typeface="宋体" pitchFamily="65" charset="-122"/>
              </a:rPr>
              <a:t>and actively contributed our share to the world. 在过去的四十年里,中国人民张开</a:t>
            </a:r>
            <a:endParaRPr lang="zh-CN" altLang="en-US" dirty="0"/>
          </a:p>
        </p:txBody>
      </p:sp>
      <p:pic>
        <p:nvPicPr>
          <p:cNvPr id="3" name="图片 3" descr="textimage33.jpeg"/>
          <p:cNvPicPr>
            <a:picLocks noChangeAspect="1"/>
          </p:cNvPicPr>
          <p:nvPr/>
        </p:nvPicPr>
        <p:blipFill>
          <a:blip r:embed="rId4" cstate="print"/>
          <a:stretch>
            <a:fillRect/>
          </a:stretch>
        </p:blipFill>
        <p:spPr>
          <a:xfrm>
            <a:off x="857224" y="3205955"/>
            <a:ext cx="1609656" cy="418510"/>
          </a:xfrm>
          <a:prstGeom prst="rect">
            <a:avLst/>
          </a:prstGeom>
        </p:spPr>
      </p:pic>
      <p:pic>
        <p:nvPicPr>
          <p:cNvPr id="4" name="图片 4" descr="textimage34.jpeg"/>
          <p:cNvPicPr>
            <a:picLocks noChangeAspect="1"/>
          </p:cNvPicPr>
          <p:nvPr/>
        </p:nvPicPr>
        <p:blipFill>
          <a:blip r:embed="rId5" cstate="print"/>
          <a:stretch>
            <a:fillRect/>
          </a:stretch>
        </p:blipFill>
        <p:spPr>
          <a:xfrm>
            <a:off x="720000" y="4654926"/>
            <a:ext cx="209549" cy="238125"/>
          </a:xfrm>
          <a:prstGeom prst="rect">
            <a:avLst/>
          </a:prstGeom>
        </p:spPr>
      </p:pic>
      <p:pic>
        <p:nvPicPr>
          <p:cNvPr id="5" name="图片 5" descr="textimage32.jpeg"/>
          <p:cNvPicPr>
            <a:picLocks noChangeAspect="1"/>
          </p:cNvPicPr>
          <p:nvPr/>
        </p:nvPicPr>
        <p:blipFill>
          <a:blip r:embed="rId6" cstate="print"/>
          <a:stretch>
            <a:fillRect/>
          </a:stretch>
        </p:blipFill>
        <p:spPr>
          <a:xfrm>
            <a:off x="3286116" y="991377"/>
            <a:ext cx="609600" cy="409574"/>
          </a:xfrm>
          <a:prstGeom prst="rect">
            <a:avLst/>
          </a:prstGeom>
        </p:spPr>
      </p:pic>
      <p:pic>
        <p:nvPicPr>
          <p:cNvPr id="6" name="Picture 4" descr="\\a015\吴双婷\线.tif"/>
          <p:cNvPicPr>
            <a:picLocks noChangeAspect="1" noChangeArrowheads="1"/>
          </p:cNvPicPr>
          <p:nvPr/>
        </p:nvPicPr>
        <p:blipFill>
          <a:blip r:embed="rId7" cstate="print"/>
          <a:srcRect/>
          <a:stretch>
            <a:fillRect/>
          </a:stretch>
        </p:blipFill>
        <p:spPr bwMode="auto">
          <a:xfrm>
            <a:off x="2143108" y="1420005"/>
            <a:ext cx="142876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919939"/>
            <a:ext cx="8316000" cy="5616217"/>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双臂拥抱世界,积极为世界贡献我们的一份力量。</a:t>
            </a:r>
            <a:endParaRPr lang="zh-CN" altLang="en-US" dirty="0"/>
          </a:p>
          <a:p>
            <a:pPr marL="0" indent="0" eaLnBrk="0" latinLnBrk="1" hangingPunct="0">
              <a:lnSpc>
                <a:spcPct val="150000"/>
              </a:lnSpc>
              <a:spcBef>
                <a:spcPts val="141"/>
              </a:spcBef>
              <a:buNone/>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①make a contribution/contributions to... </a:t>
            </a:r>
            <a:r>
              <a:rPr lang="zh-CN" altLang="en-US" sz="1814" u="sng" kern="0" dirty="0" smtClean="0">
                <a:solidFill>
                  <a:srgbClr val="FF0000"/>
                </a:solidFill>
                <a:latin typeface="Times New Roman" pitchFamily="65" charset="-122"/>
                <a:ea typeface="宋体" pitchFamily="65" charset="-122"/>
              </a:rPr>
              <a:t>　 为</a:t>
            </a:r>
            <a:r>
              <a:rPr lang="zh-CN" altLang="en-US" sz="1814" u="sng" kern="0" dirty="0" smtClean="0">
                <a:solidFill>
                  <a:srgbClr val="FF0000"/>
                </a:solidFill>
                <a:latin typeface="黑体"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做贡献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②contribute </a:t>
            </a:r>
            <a:r>
              <a:rPr lang="zh-CN" altLang="en-US" sz="1814" i="1" kern="0" dirty="0" smtClean="0">
                <a:solidFill>
                  <a:srgbClr val="000000"/>
                </a:solidFill>
                <a:latin typeface="Times New Roman" pitchFamily="65" charset="-122"/>
                <a:ea typeface="宋体" pitchFamily="65" charset="-122"/>
              </a:rPr>
              <a:t>v</a:t>
            </a:r>
            <a:r>
              <a:rPr lang="zh-CN" altLang="en-US" sz="1814" kern="0" dirty="0" smtClean="0">
                <a:solidFill>
                  <a:srgbClr val="000000"/>
                </a:solidFill>
                <a:latin typeface="Times New Roman" pitchFamily="65" charset="-122"/>
                <a:ea typeface="宋体" pitchFamily="65" charset="-122"/>
              </a:rPr>
              <a:t>.捐献;是</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的原因之一;增加;增进;撰稿</a:t>
            </a:r>
            <a:endParaRPr lang="zh-CN" altLang="en-US" dirty="0"/>
          </a:p>
          <a:p>
            <a:pPr marL="0" indent="0" eaLnBrk="0" latinLnBrk="1" hangingPunct="0">
              <a:lnSpc>
                <a:spcPct val="150000"/>
              </a:lnSpc>
              <a:spcBef>
                <a:spcPts val="141"/>
              </a:spcBef>
              <a:buNone/>
            </a:pPr>
            <a:r>
              <a:rPr lang="zh-CN" altLang="en-US" sz="1814" u="sng" kern="0" dirty="0" smtClean="0">
                <a:solidFill>
                  <a:srgbClr val="FF0000"/>
                </a:solidFill>
                <a:latin typeface="Times New Roman" pitchFamily="65" charset="-122"/>
                <a:ea typeface="宋体" pitchFamily="65" charset="-122"/>
              </a:rPr>
              <a:t>　 contribute...to...　 </a:t>
            </a:r>
            <a:r>
              <a:rPr lang="zh-CN" altLang="en-US" sz="1814" kern="0" dirty="0" smtClean="0">
                <a:solidFill>
                  <a:srgbClr val="000000"/>
                </a:solidFill>
                <a:latin typeface="Times New Roman" pitchFamily="65" charset="-122"/>
                <a:ea typeface="宋体" pitchFamily="65" charset="-122"/>
              </a:rPr>
              <a:t>把</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捐献/奉献给</a:t>
            </a:r>
            <a:r>
              <a:rPr lang="zh-CN" altLang="en-US" sz="1814" kern="0" dirty="0" smtClean="0">
                <a:solidFill>
                  <a:srgbClr val="000000"/>
                </a:solidFill>
                <a:latin typeface="黑体" pitchFamily="65" charset="-122"/>
                <a:ea typeface="宋体" pitchFamily="65" charset="-122"/>
              </a:rPr>
              <a: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contribute to导致;促进;有助于</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单句语法填空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5-1 (2020天津,书面表达,</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)And I will also try my best to make a </a:t>
            </a:r>
            <a:r>
              <a:rPr lang="zh-CN" altLang="en-US" sz="1814" u="sng" kern="0" dirty="0" smtClean="0">
                <a:solidFill>
                  <a:srgbClr val="FF0000"/>
                </a:solidFill>
                <a:latin typeface="Times New Roman" pitchFamily="65" charset="-122"/>
                <a:ea typeface="宋体" pitchFamily="65" charset="-122"/>
              </a:rPr>
              <a:t> contribu</a:t>
            </a:r>
            <a:r>
              <a:rPr lang="en-US" altLang="zh-CN" sz="1814" u="sng" kern="0" dirty="0" err="1" smtClean="0">
                <a:solidFill>
                  <a:srgbClr val="FF0000"/>
                </a:solidFill>
                <a:latin typeface="Times New Roman" pitchFamily="65" charset="-122"/>
                <a:ea typeface="宋体" pitchFamily="65" charset="-122"/>
              </a:rPr>
              <a:t>tion</a:t>
            </a:r>
            <a:endParaRPr lang="zh-CN" altLang="en-US" dirty="0">
              <a:solidFill>
                <a:srgbClr val="FF0000"/>
              </a:solidFill>
            </a:endParaRPr>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contribute) to the society;I firmly believe that a bright future is waiting for </a:t>
            </a:r>
            <a:r>
              <a:rPr lang="zh-CN" altLang="en-US" sz="1814" kern="0" dirty="0" smtClean="0">
                <a:solidFill>
                  <a:srgbClr val="000000"/>
                </a:solidFill>
                <a:latin typeface="Times New Roman" pitchFamily="65" charset="-122"/>
                <a:ea typeface="宋体" pitchFamily="65" charset="-122"/>
              </a:rPr>
              <a:t>us</a:t>
            </a:r>
            <a:r>
              <a:rPr lang="zh-CN" altLang="en-US" sz="1814" kern="0" dirty="0" smtClean="0">
                <a:solidFill>
                  <a:srgbClr val="000000"/>
                </a:solidFill>
                <a:latin typeface="Times New Roman" pitchFamily="65" charset="-122"/>
                <a:ea typeface="宋体" pitchFamily="65" charset="-122"/>
              </a:rPr>
              <a:t>.</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考查名词。句意:并且我也会尽我最大的努力为社会做出贡献,我坚信一</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个美好的未来正在等待着我们。make a contribution to...为</a:t>
            </a:r>
            <a:r>
              <a:rPr lang="zh-CN" altLang="en-US" sz="1814" kern="0" dirty="0" smtClean="0">
                <a:solidFill>
                  <a:srgbClr val="FF0000"/>
                </a:solidFill>
                <a:latin typeface="黑体"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做贡献。故填</a:t>
            </a:r>
            <a:endParaRPr lang="en-US" altLang="zh-CN" sz="1814" kern="0" dirty="0" smtClean="0">
              <a:solidFill>
                <a:srgbClr val="FF0000"/>
              </a:solidFill>
              <a:latin typeface="Times New Roman" pitchFamily="65" charset="-122"/>
              <a:ea typeface="宋体" pitchFamily="65" charset="-122"/>
            </a:endParaRPr>
          </a:p>
          <a:p>
            <a:pPr eaLnBrk="0" latinLnBrk="1" hangingPunct="0">
              <a:lnSpc>
                <a:spcPct val="150000"/>
              </a:lnSpc>
              <a:spcBef>
                <a:spcPts val="141"/>
              </a:spcBef>
            </a:pPr>
            <a:r>
              <a:rPr lang="zh-CN" altLang="en-US" kern="0" dirty="0" smtClean="0">
                <a:solidFill>
                  <a:srgbClr val="FF0000"/>
                </a:solidFill>
                <a:latin typeface="Times New Roman" pitchFamily="65" charset="-122"/>
                <a:ea typeface="宋体" pitchFamily="65" charset="-122"/>
              </a:rPr>
              <a:t>contribution。</a:t>
            </a:r>
            <a:endParaRPr lang="zh-CN" altLang="en-US" dirty="0" smtClean="0">
              <a:solidFill>
                <a:srgbClr val="FF0000"/>
              </a:solidFill>
            </a:endParaRPr>
          </a:p>
          <a:p>
            <a:pPr marL="0" indent="0" eaLnBrk="0" latinLnBrk="1" hangingPunct="0">
              <a:lnSpc>
                <a:spcPct val="150000"/>
              </a:lnSpc>
              <a:spcBef>
                <a:spcPts val="141"/>
              </a:spcBef>
              <a:buNone/>
            </a:pPr>
            <a:endParaRPr lang="zh-CN" altLang="en-US" dirty="0"/>
          </a:p>
        </p:txBody>
      </p:sp>
      <p:pic>
        <p:nvPicPr>
          <p:cNvPr id="3" name="图片 3" descr="textimage35.jpeg"/>
          <p:cNvPicPr>
            <a:picLocks noChangeAspect="1"/>
          </p:cNvPicPr>
          <p:nvPr/>
        </p:nvPicPr>
        <p:blipFill>
          <a:blip r:embed="rId4" cstate="print"/>
          <a:stretch>
            <a:fillRect/>
          </a:stretch>
        </p:blipFill>
        <p:spPr>
          <a:xfrm>
            <a:off x="642910" y="1491443"/>
            <a:ext cx="247650" cy="247650"/>
          </a:xfrm>
          <a:prstGeom prst="rect">
            <a:avLst/>
          </a:prstGeom>
        </p:spPr>
      </p:pic>
      <p:pic>
        <p:nvPicPr>
          <p:cNvPr id="4" name="图片 4" descr="textimage36.jpeg"/>
          <p:cNvPicPr>
            <a:picLocks noChangeAspect="1"/>
          </p:cNvPicPr>
          <p:nvPr/>
        </p:nvPicPr>
        <p:blipFill>
          <a:blip r:embed="rId5" cstate="print"/>
          <a:stretch>
            <a:fillRect/>
          </a:stretch>
        </p:blipFill>
        <p:spPr>
          <a:xfrm>
            <a:off x="3119850" y="3920335"/>
            <a:ext cx="609600" cy="409575"/>
          </a:xfrm>
          <a:prstGeom prst="rect">
            <a:avLst/>
          </a:prstGeom>
        </p:spPr>
      </p:pic>
      <p:pic>
        <p:nvPicPr>
          <p:cNvPr id="5" name="Picture 4" descr="\\a015\吴双婷\线.tif"/>
          <p:cNvPicPr>
            <a:picLocks noChangeAspect="1" noChangeArrowheads="1"/>
          </p:cNvPicPr>
          <p:nvPr/>
        </p:nvPicPr>
        <p:blipFill>
          <a:blip r:embed="rId6" cstate="print"/>
          <a:srcRect/>
          <a:stretch>
            <a:fillRect/>
          </a:stretch>
        </p:blipFill>
        <p:spPr bwMode="auto">
          <a:xfrm>
            <a:off x="4500562" y="1777195"/>
            <a:ext cx="1785950"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6" cstate="print"/>
          <a:srcRect/>
          <a:stretch>
            <a:fillRect/>
          </a:stretch>
        </p:blipFill>
        <p:spPr bwMode="auto">
          <a:xfrm>
            <a:off x="714348" y="2634451"/>
            <a:ext cx="2000264"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6" cstate="print"/>
          <a:srcRect/>
          <a:stretch>
            <a:fillRect/>
          </a:stretch>
        </p:blipFill>
        <p:spPr bwMode="auto">
          <a:xfrm>
            <a:off x="7236296" y="3996333"/>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9" end="9"/>
                                            </p:txEl>
                                          </p:spTgt>
                                        </p:tgtEl>
                                        <p:attrNameLst>
                                          <p:attrName>style.visibility</p:attrName>
                                        </p:attrNameLst>
                                      </p:cBhvr>
                                      <p:to>
                                        <p:strVal val="visible"/>
                                      </p:to>
                                    </p:set>
                                    <p:animEffect transition="in" filter="blinds(horizontal)">
                                      <p:cBhvr>
                                        <p:cTn id="22" dur="500"/>
                                        <p:tgtEl>
                                          <p:spTgt spid="2">
                                            <p:txEl>
                                              <p:pRg st="9" end="9"/>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2">
                                            <p:txEl>
                                              <p:pRg st="10" end="10"/>
                                            </p:txEl>
                                          </p:spTgt>
                                        </p:tgtEl>
                                        <p:attrNameLst>
                                          <p:attrName>style.visibility</p:attrName>
                                        </p:attrNameLst>
                                      </p:cBhvr>
                                      <p:to>
                                        <p:strVal val="visible"/>
                                      </p:to>
                                    </p:set>
                                    <p:animEffect transition="in" filter="blinds(horizontal)">
                                      <p:cBhvr>
                                        <p:cTn id="25"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3908442"/>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5-2 (2020全国Ⅱ,七选五,</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)Studies show that friendlier communication leads to</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 a happier workplace, and emoji(表情符号) can contribute directly </a:t>
            </a:r>
            <a:r>
              <a:rPr lang="zh-CN" altLang="en-US" sz="1814" u="sng" kern="0" dirty="0" smtClean="0">
                <a:solidFill>
                  <a:srgbClr val="FF0000"/>
                </a:solidFill>
                <a:latin typeface="Times New Roman" pitchFamily="65" charset="-122"/>
                <a:ea typeface="宋体" pitchFamily="65" charset="-122"/>
              </a:rPr>
              <a:t>　 to　 </a:t>
            </a:r>
            <a:r>
              <a:rPr lang="zh-CN" altLang="en-US" sz="1814" kern="0" dirty="0" smtClean="0">
                <a:solidFill>
                  <a:srgbClr val="000000"/>
                </a:solidFill>
                <a:latin typeface="Times New Roman" pitchFamily="65" charset="-122"/>
                <a:ea typeface="宋体" pitchFamily="65" charset="-122"/>
              </a:rPr>
              <a:t>that posi-</a:t>
            </a:r>
            <a:r>
              <a:rPr dirty="0"/>
              <a:t/>
            </a:r>
            <a:br>
              <a:rPr dirty="0"/>
            </a:br>
            <a:r>
              <a:rPr lang="zh-CN" altLang="en-US" sz="1814" kern="0" dirty="0" smtClean="0">
                <a:solidFill>
                  <a:srgbClr val="000000"/>
                </a:solidFill>
                <a:latin typeface="Times New Roman" pitchFamily="65" charset="-122"/>
                <a:ea typeface="宋体" pitchFamily="65" charset="-122"/>
              </a:rPr>
              <a:t>tive outcome.</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考查介词。句意:研究表明,更友好的交流会带来更快乐的工作场所,而表</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情符号可以直接促进那个积极的效果。contribute to促进;有助于。</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5-3 (2016四川,阅读理解B,</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)We're not saying that everyone needs to contribute</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 their lives </a:t>
            </a:r>
            <a:r>
              <a:rPr lang="zh-CN" altLang="en-US" sz="1814" u="sng" kern="0" dirty="0" smtClean="0">
                <a:solidFill>
                  <a:srgbClr val="FF0000"/>
                </a:solidFill>
                <a:latin typeface="Times New Roman" pitchFamily="65" charset="-122"/>
                <a:ea typeface="宋体" pitchFamily="65" charset="-122"/>
              </a:rPr>
              <a:t>　 to　 </a:t>
            </a:r>
            <a:r>
              <a:rPr lang="zh-CN" altLang="en-US" sz="1814" kern="0" dirty="0" smtClean="0">
                <a:solidFill>
                  <a:srgbClr val="000000"/>
                </a:solidFill>
                <a:latin typeface="Times New Roman" pitchFamily="65" charset="-122"/>
                <a:ea typeface="宋体" pitchFamily="65" charset="-122"/>
              </a:rPr>
              <a:t> the poor.</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考查介词。句意:我们不是说每个人都需要把自己的生命奉献给穷人。</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contribute...to...把</a:t>
            </a:r>
            <a:r>
              <a:rPr lang="zh-CN" altLang="en-US" sz="1814" kern="0" dirty="0" smtClean="0">
                <a:solidFill>
                  <a:srgbClr val="FF0000"/>
                </a:solidFill>
                <a:latin typeface="黑体"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奉献给</a:t>
            </a:r>
            <a:r>
              <a:rPr lang="zh-CN" altLang="en-US" sz="1814" kern="0" dirty="0" smtClean="0">
                <a:solidFill>
                  <a:srgbClr val="FF0000"/>
                </a:solidFill>
                <a:latin typeface="黑体"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a:t>
            </a:r>
            <a:endParaRPr lang="zh-CN" altLang="en-US" dirty="0">
              <a:solidFill>
                <a:srgbClr val="FF0000"/>
              </a:solidFill>
            </a:endParaRPr>
          </a:p>
        </p:txBody>
      </p:sp>
      <p:pic>
        <p:nvPicPr>
          <p:cNvPr id="3" name="图片 3" descr="textimage37.jpeg"/>
          <p:cNvPicPr>
            <a:picLocks noChangeAspect="1"/>
          </p:cNvPicPr>
          <p:nvPr/>
        </p:nvPicPr>
        <p:blipFill>
          <a:blip r:embed="rId4" cstate="print"/>
          <a:stretch>
            <a:fillRect/>
          </a:stretch>
        </p:blipFill>
        <p:spPr>
          <a:xfrm>
            <a:off x="3119850" y="1491443"/>
            <a:ext cx="609600" cy="409575"/>
          </a:xfrm>
          <a:prstGeom prst="rect">
            <a:avLst/>
          </a:prstGeom>
        </p:spPr>
      </p:pic>
      <p:pic>
        <p:nvPicPr>
          <p:cNvPr id="4" name="图片 4" descr="textimage38.jpeg"/>
          <p:cNvPicPr>
            <a:picLocks noChangeAspect="1"/>
          </p:cNvPicPr>
          <p:nvPr/>
        </p:nvPicPr>
        <p:blipFill>
          <a:blip r:embed="rId4" cstate="print"/>
          <a:stretch>
            <a:fillRect/>
          </a:stretch>
        </p:blipFill>
        <p:spPr>
          <a:xfrm>
            <a:off x="3273524" y="3634583"/>
            <a:ext cx="609600" cy="409574"/>
          </a:xfrm>
          <a:prstGeom prst="rect">
            <a:avLst/>
          </a:prstGeom>
        </p:spPr>
      </p:pic>
      <p:pic>
        <p:nvPicPr>
          <p:cNvPr id="6" name="Picture 4" descr="\\a015\吴双婷\线.tif"/>
          <p:cNvPicPr>
            <a:picLocks noChangeAspect="1" noChangeArrowheads="1"/>
          </p:cNvPicPr>
          <p:nvPr/>
        </p:nvPicPr>
        <p:blipFill>
          <a:blip r:embed="rId5" cstate="print"/>
          <a:srcRect/>
          <a:stretch>
            <a:fillRect/>
          </a:stretch>
        </p:blipFill>
        <p:spPr bwMode="auto">
          <a:xfrm>
            <a:off x="6929454" y="1920071"/>
            <a:ext cx="785818"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5" cstate="print"/>
          <a:srcRect/>
          <a:stretch>
            <a:fillRect/>
          </a:stretch>
        </p:blipFill>
        <p:spPr bwMode="auto">
          <a:xfrm>
            <a:off x="1714480" y="4063211"/>
            <a:ext cx="785818"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991377"/>
            <a:ext cx="8316000" cy="5259068"/>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2327" kern="0" spc="12747"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|attempt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.&amp;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 企图;试图;尝试</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　　Why did the Egyptian government want to attempt the building of the dam? (教</a:t>
            </a:r>
            <a:r>
              <a:rPr dirty="0"/>
              <a:t/>
            </a:r>
            <a:br>
              <a:rPr dirty="0"/>
            </a:br>
            <a:r>
              <a:rPr lang="zh-CN" altLang="en-US" sz="1814" kern="0" dirty="0" smtClean="0">
                <a:solidFill>
                  <a:srgbClr val="000000"/>
                </a:solidFill>
                <a:latin typeface="Times New Roman" pitchFamily="65" charset="-122"/>
                <a:ea typeface="宋体" pitchFamily="65" charset="-122"/>
              </a:rPr>
              <a:t>材P5)为什么埃及政府想要尝试建造大坝? </a:t>
            </a:r>
            <a:endParaRPr lang="zh-CN" altLang="en-US" dirty="0"/>
          </a:p>
          <a:p>
            <a:pPr marL="0" indent="0" eaLnBrk="0" latinLnBrk="1" hangingPunct="0">
              <a:lnSpc>
                <a:spcPct val="150000"/>
              </a:lnSpc>
              <a:spcBef>
                <a:spcPts val="141"/>
              </a:spcBef>
              <a:buNone/>
            </a:pPr>
            <a:r>
              <a:rPr lang="zh-CN" altLang="en-US" sz="1445" kern="0" spc="204"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情景导学</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I passed my driving test at the first attempt.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我第一次考驾驶执照就通过了。</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They made no attempt to escape.他们没有企图逃跑。</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I will attempt to answer all your questions.</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我将努力回答你的全部问题。</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a:t>
            </a:r>
            <a:r>
              <a:rPr lang="zh-CN" altLang="en-US" sz="1814" i="1" kern="0" dirty="0" smtClean="0">
                <a:solidFill>
                  <a:srgbClr val="000000"/>
                </a:solidFill>
                <a:latin typeface="Times New Roman" pitchFamily="65" charset="-122"/>
                <a:ea typeface="宋体" pitchFamily="65" charset="-122"/>
              </a:rPr>
              <a:t>Global</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Times</a:t>
            </a:r>
            <a:r>
              <a:rPr lang="zh-CN" altLang="en-US" sz="1814" kern="0" dirty="0" smtClean="0">
                <a:solidFill>
                  <a:srgbClr val="000000"/>
                </a:solidFill>
                <a:latin typeface="Times New Roman" pitchFamily="65" charset="-122"/>
                <a:ea typeface="宋体" pitchFamily="65" charset="-122"/>
              </a:rPr>
              <a:t>, 2020年12月)This is the first attempt in China's aerospace history to </a:t>
            </a:r>
            <a:r>
              <a:rPr dirty="0"/>
              <a:t/>
            </a:r>
            <a:br>
              <a:rPr dirty="0"/>
            </a:br>
            <a:r>
              <a:rPr lang="zh-CN" altLang="en-US" sz="1814" kern="0" dirty="0" smtClean="0">
                <a:solidFill>
                  <a:srgbClr val="000000"/>
                </a:solidFill>
                <a:latin typeface="Times New Roman" pitchFamily="65" charset="-122"/>
                <a:ea typeface="宋体" pitchFamily="65" charset="-122"/>
              </a:rPr>
              <a:t>lift off from a sky body other than Earth.</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这是中国航天史上首次尝试从地球以外的天体升空。</a:t>
            </a:r>
            <a:endParaRPr lang="zh-CN" altLang="en-US" dirty="0"/>
          </a:p>
        </p:txBody>
      </p:sp>
      <p:pic>
        <p:nvPicPr>
          <p:cNvPr id="3" name="图片 3" descr="textimage40.jpeg"/>
          <p:cNvPicPr>
            <a:picLocks noChangeAspect="1"/>
          </p:cNvPicPr>
          <p:nvPr/>
        </p:nvPicPr>
        <p:blipFill>
          <a:blip r:embed="rId4" cstate="print"/>
          <a:stretch>
            <a:fillRect/>
          </a:stretch>
        </p:blipFill>
        <p:spPr>
          <a:xfrm>
            <a:off x="720000" y="2387257"/>
            <a:ext cx="209549" cy="238124"/>
          </a:xfrm>
          <a:prstGeom prst="rect">
            <a:avLst/>
          </a:prstGeom>
        </p:spPr>
      </p:pic>
      <p:pic>
        <p:nvPicPr>
          <p:cNvPr id="5" name="图片 5" descr="textimage39.jpeg"/>
          <p:cNvPicPr>
            <a:picLocks noChangeAspect="1"/>
          </p:cNvPicPr>
          <p:nvPr/>
        </p:nvPicPr>
        <p:blipFill>
          <a:blip r:embed="rId5" cstate="print"/>
          <a:stretch>
            <a:fillRect/>
          </a:stretch>
        </p:blipFill>
        <p:spPr>
          <a:xfrm>
            <a:off x="857224" y="1134253"/>
            <a:ext cx="1428760" cy="369629"/>
          </a:xfrm>
          <a:prstGeom prst="rect">
            <a:avLst/>
          </a:prstGeom>
        </p:spPr>
      </p:pic>
    </p:spTree>
    <p:custDataLst>
      <p:custData r:id="rId1"/>
    </p:custData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062815"/>
            <a:ext cx="8316000" cy="5549340"/>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①make no attempt to do sth.</a:t>
            </a:r>
            <a:r>
              <a:rPr lang="zh-CN" altLang="en-US" sz="1814" u="sng" kern="0" dirty="0" smtClean="0">
                <a:solidFill>
                  <a:srgbClr val="FF0000"/>
                </a:solidFill>
                <a:latin typeface="Times New Roman" pitchFamily="65" charset="-122"/>
                <a:ea typeface="宋体" pitchFamily="65" charset="-122"/>
              </a:rPr>
              <a:t>　 没有企图做某事　 </a:t>
            </a:r>
            <a:r>
              <a:rPr lang="zh-CN" altLang="en-US" sz="1814" kern="0" dirty="0" smtClean="0">
                <a:solidFill>
                  <a:srgbClr val="FF0000"/>
                </a:solidFill>
                <a:latin typeface="Times New Roman" pitchFamily="65" charset="-122"/>
                <a:ea typeface="宋体" pitchFamily="65" charset="-122"/>
              </a:rPr>
              <a:t>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make an attempt to do sth./at doing sth.试图/尝试做某事</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②in an attempt to do sth.为了做某事</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③</a:t>
            </a:r>
            <a:r>
              <a:rPr lang="zh-CN" altLang="en-US" sz="1814" u="sng" kern="0" dirty="0" smtClean="0">
                <a:solidFill>
                  <a:srgbClr val="FF0000"/>
                </a:solidFill>
                <a:latin typeface="Times New Roman" pitchFamily="65" charset="-122"/>
                <a:ea typeface="宋体" pitchFamily="65" charset="-122"/>
              </a:rPr>
              <a:t>　 at the first attempt　 </a:t>
            </a:r>
            <a:r>
              <a:rPr lang="zh-CN" altLang="en-US" sz="1814" kern="0" dirty="0" smtClean="0">
                <a:solidFill>
                  <a:srgbClr val="000000"/>
                </a:solidFill>
                <a:latin typeface="Times New Roman" pitchFamily="65" charset="-122"/>
                <a:ea typeface="宋体" pitchFamily="65" charset="-122"/>
              </a:rPr>
              <a:t>第一次尝试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④attempt to do sth.</a:t>
            </a:r>
            <a:r>
              <a:rPr lang="zh-CN" altLang="en-US" sz="1814" u="sng" kern="0" dirty="0" smtClean="0">
                <a:solidFill>
                  <a:srgbClr val="FF0000"/>
                </a:solidFill>
                <a:latin typeface="Times New Roman" pitchFamily="65" charset="-122"/>
                <a:ea typeface="宋体" pitchFamily="65" charset="-122"/>
              </a:rPr>
              <a:t>　 尝试/试图/努力做某事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单句语法填空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6-1 (2020江苏,完形填空,</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)When Wilson returned home from hospital two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months later, his parents attempted </a:t>
            </a:r>
            <a:r>
              <a:rPr lang="zh-CN" altLang="en-US" sz="1814" u="sng" kern="0" dirty="0" smtClean="0">
                <a:solidFill>
                  <a:srgbClr val="FF0000"/>
                </a:solidFill>
                <a:latin typeface="Times New Roman" pitchFamily="65" charset="-122"/>
                <a:ea typeface="宋体" pitchFamily="65" charset="-122"/>
              </a:rPr>
              <a:t>　 to find　 </a:t>
            </a:r>
            <a:r>
              <a:rPr lang="zh-CN" altLang="en-US" sz="1814" kern="0" dirty="0" smtClean="0">
                <a:solidFill>
                  <a:srgbClr val="000000"/>
                </a:solidFill>
                <a:latin typeface="Times New Roman" pitchFamily="65" charset="-122"/>
                <a:ea typeface="宋体" pitchFamily="65" charset="-122"/>
              </a:rPr>
              <a:t>(find)a way to deal with the catastro-</a:t>
            </a:r>
            <a:r>
              <a:rPr dirty="0"/>
              <a:t/>
            </a:r>
            <a:br>
              <a:rPr dirty="0"/>
            </a:br>
            <a:r>
              <a:rPr lang="zh-CN" altLang="en-US" sz="1814" kern="0" dirty="0" smtClean="0">
                <a:solidFill>
                  <a:srgbClr val="000000"/>
                </a:solidFill>
                <a:latin typeface="Times New Roman" pitchFamily="65" charset="-122"/>
                <a:ea typeface="宋体" pitchFamily="65" charset="-122"/>
              </a:rPr>
              <a:t>phe that had happened to their lives.</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考查不定式。句意:两个月后威尔逊从医院返回家中时,他的父母试图找</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到一种应对他们生活中发生的这场灾难的方法。attempt to do sth.试图做某事,此</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处为不定式作宾语。</a:t>
            </a:r>
            <a:endParaRPr lang="zh-CN" altLang="en-US" dirty="0">
              <a:solidFill>
                <a:srgbClr val="FF0000"/>
              </a:solidFill>
            </a:endParaRPr>
          </a:p>
        </p:txBody>
      </p:sp>
      <p:pic>
        <p:nvPicPr>
          <p:cNvPr id="3" name="图片 3" descr="textimage42.jpeg"/>
          <p:cNvPicPr>
            <a:picLocks noChangeAspect="1"/>
          </p:cNvPicPr>
          <p:nvPr/>
        </p:nvPicPr>
        <p:blipFill>
          <a:blip r:embed="rId4" cstate="print"/>
          <a:stretch>
            <a:fillRect/>
          </a:stretch>
        </p:blipFill>
        <p:spPr>
          <a:xfrm>
            <a:off x="3119850" y="4105288"/>
            <a:ext cx="609600" cy="409574"/>
          </a:xfrm>
          <a:prstGeom prst="rect">
            <a:avLst/>
          </a:prstGeom>
        </p:spPr>
      </p:pic>
      <p:pic>
        <p:nvPicPr>
          <p:cNvPr id="4" name="图片 4" descr="textimage41.jpeg"/>
          <p:cNvPicPr>
            <a:picLocks noChangeAspect="1"/>
          </p:cNvPicPr>
          <p:nvPr/>
        </p:nvPicPr>
        <p:blipFill>
          <a:blip r:embed="rId5" cstate="print"/>
          <a:stretch>
            <a:fillRect/>
          </a:stretch>
        </p:blipFill>
        <p:spPr>
          <a:xfrm>
            <a:off x="642910" y="1205691"/>
            <a:ext cx="247650" cy="247649"/>
          </a:xfrm>
          <a:prstGeom prst="rect">
            <a:avLst/>
          </a:prstGeom>
        </p:spPr>
      </p:pic>
      <p:pic>
        <p:nvPicPr>
          <p:cNvPr id="5" name="Picture 4" descr="\\a015\吴双婷\线.tif"/>
          <p:cNvPicPr>
            <a:picLocks noChangeAspect="1" noChangeArrowheads="1"/>
          </p:cNvPicPr>
          <p:nvPr/>
        </p:nvPicPr>
        <p:blipFill>
          <a:blip r:embed="rId6" cstate="print"/>
          <a:srcRect/>
          <a:stretch>
            <a:fillRect/>
          </a:stretch>
        </p:blipFill>
        <p:spPr bwMode="auto">
          <a:xfrm>
            <a:off x="3357554" y="1491443"/>
            <a:ext cx="2071702"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6" cstate="print"/>
          <a:srcRect/>
          <a:stretch>
            <a:fillRect/>
          </a:stretch>
        </p:blipFill>
        <p:spPr bwMode="auto">
          <a:xfrm>
            <a:off x="1000100" y="2777327"/>
            <a:ext cx="2214578"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6" cstate="print"/>
          <a:srcRect/>
          <a:stretch>
            <a:fillRect/>
          </a:stretch>
        </p:blipFill>
        <p:spPr bwMode="auto">
          <a:xfrm>
            <a:off x="2571736" y="3205955"/>
            <a:ext cx="2500330"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6" cstate="print"/>
          <a:srcRect/>
          <a:stretch>
            <a:fillRect/>
          </a:stretch>
        </p:blipFill>
        <p:spPr bwMode="auto">
          <a:xfrm>
            <a:off x="4000496" y="4563597"/>
            <a:ext cx="1143008"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8"/>
                                        </p:tgtEl>
                                      </p:cBhvr>
                                    </p:animEffect>
                                    <p:set>
                                      <p:cBhvr>
                                        <p:cTn id="22" dur="1" fill="hold">
                                          <p:stCondLst>
                                            <p:cond delay="1999"/>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animEffect transition="in" filter="blinds(horizontal)">
                                      <p:cBhvr>
                                        <p:cTn id="27"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843475"/>
            <a:ext cx="8316000" cy="6100837"/>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6-2 (2020天津,完形填空,</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)This effort is not just</a:t>
            </a:r>
            <a:r>
              <a:rPr lang="zh-CN" altLang="en-US" sz="1814" u="sng" kern="0" dirty="0" smtClean="0">
                <a:solidFill>
                  <a:srgbClr val="FF0000"/>
                </a:solidFill>
                <a:latin typeface="Times New Roman" pitchFamily="65" charset="-122"/>
                <a:ea typeface="宋体" pitchFamily="65" charset="-122"/>
              </a:rPr>
              <a:t>　 an　 </a:t>
            </a:r>
            <a:r>
              <a:rPr lang="zh-CN" altLang="en-US" sz="1814" kern="0" dirty="0" smtClean="0">
                <a:solidFill>
                  <a:srgbClr val="000000"/>
                </a:solidFill>
                <a:latin typeface="Times New Roman" pitchFamily="65" charset="-122"/>
                <a:ea typeface="宋体" pitchFamily="65" charset="-122"/>
              </a:rPr>
              <a:t>attempt at being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community minded—it's also a crime-cutting measure.</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考查冠词。句意:这项努力不仅仅是一种社区意识的尝试,也是一种减少</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犯罪的措施。此处的attempt是名词,表示泛指“尝试”,以元音音素开头,故用不</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定冠词an。</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6-3 (</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)Without saying a word, she chose a needle with a very small eye, and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threaded it </a:t>
            </a:r>
            <a:r>
              <a:rPr lang="zh-CN" altLang="en-US" sz="1814" u="sng" kern="0" dirty="0" smtClean="0">
                <a:solidFill>
                  <a:srgbClr val="FF0000"/>
                </a:solidFill>
                <a:latin typeface="Times New Roman" pitchFamily="65" charset="-122"/>
                <a:ea typeface="宋体" pitchFamily="65" charset="-122"/>
              </a:rPr>
              <a:t>　 at　 </a:t>
            </a:r>
            <a:r>
              <a:rPr lang="zh-CN" altLang="en-US" sz="1814" kern="0" dirty="0" smtClean="0">
                <a:solidFill>
                  <a:srgbClr val="000000"/>
                </a:solidFill>
                <a:latin typeface="Times New Roman" pitchFamily="65" charset="-122"/>
                <a:ea typeface="宋体" pitchFamily="65" charset="-122"/>
              </a:rPr>
              <a:t> her first attempt.</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考查介词。句意:她一言不发地选了一根针眼很小的针,在她第一次尝试</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时就把它穿上了。at one's first attempt某人第一次尝试,符合题意。</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6-4 (</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In　 </a:t>
            </a:r>
            <a:r>
              <a:rPr lang="zh-CN" altLang="en-US" sz="1814" kern="0" dirty="0" smtClean="0">
                <a:solidFill>
                  <a:srgbClr val="000000"/>
                </a:solidFill>
                <a:latin typeface="Times New Roman" pitchFamily="65" charset="-122"/>
                <a:ea typeface="宋体" pitchFamily="65" charset="-122"/>
              </a:rPr>
              <a:t> an attempt to get to the root of the problem, the reporter inter</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viewed every eyewitness.</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考查固定搭配。句意:为了挖掘出问题的根源,那位记者采访了所有的见</a:t>
            </a:r>
            <a:endParaRPr lang="en-US" altLang="zh-CN" sz="1814" kern="0" dirty="0" smtClean="0">
              <a:solidFill>
                <a:srgbClr val="FF0000"/>
              </a:solidFill>
              <a:latin typeface="Times New Roman" pitchFamily="65" charset="-122"/>
              <a:ea typeface="宋体" pitchFamily="65" charset="-122"/>
            </a:endParaRPr>
          </a:p>
          <a:p>
            <a:pPr eaLnBrk="0" latinLnBrk="1" hangingPunct="0">
              <a:lnSpc>
                <a:spcPct val="150000"/>
              </a:lnSpc>
              <a:spcBef>
                <a:spcPts val="141"/>
              </a:spcBef>
            </a:pPr>
            <a:r>
              <a:rPr lang="zh-CN" altLang="en-US" kern="0" dirty="0" smtClean="0">
                <a:solidFill>
                  <a:srgbClr val="FF0000"/>
                </a:solidFill>
                <a:latin typeface="Times New Roman" pitchFamily="65" charset="-122"/>
                <a:ea typeface="宋体" pitchFamily="65" charset="-122"/>
              </a:rPr>
              <a:t>证人。in an attempt to do sth.为了做某事。故填In。</a:t>
            </a:r>
            <a:endParaRPr lang="zh-CN" altLang="en-US" dirty="0" smtClean="0">
              <a:solidFill>
                <a:srgbClr val="FF0000"/>
              </a:solidFill>
            </a:endParaRPr>
          </a:p>
          <a:p>
            <a:pPr marL="0" indent="0" eaLnBrk="0" latinLnBrk="1" hangingPunct="0">
              <a:lnSpc>
                <a:spcPct val="150000"/>
              </a:lnSpc>
              <a:spcBef>
                <a:spcPts val="141"/>
              </a:spcBef>
              <a:buNone/>
            </a:pPr>
            <a:endParaRPr lang="zh-CN" altLang="en-US" dirty="0"/>
          </a:p>
        </p:txBody>
      </p:sp>
      <p:pic>
        <p:nvPicPr>
          <p:cNvPr id="3" name="图片 3" descr="textimage43.jpeg"/>
          <p:cNvPicPr>
            <a:picLocks noChangeAspect="1"/>
          </p:cNvPicPr>
          <p:nvPr/>
        </p:nvPicPr>
        <p:blipFill>
          <a:blip r:embed="rId4" cstate="print"/>
          <a:stretch>
            <a:fillRect/>
          </a:stretch>
        </p:blipFill>
        <p:spPr>
          <a:xfrm>
            <a:off x="3119850" y="919939"/>
            <a:ext cx="609600" cy="409574"/>
          </a:xfrm>
          <a:prstGeom prst="rect">
            <a:avLst/>
          </a:prstGeom>
        </p:spPr>
      </p:pic>
      <p:pic>
        <p:nvPicPr>
          <p:cNvPr id="4" name="图片 4" descr="textimage44.jpeg"/>
          <p:cNvPicPr>
            <a:picLocks noChangeAspect="1"/>
          </p:cNvPicPr>
          <p:nvPr/>
        </p:nvPicPr>
        <p:blipFill>
          <a:blip r:embed="rId4" cstate="print"/>
          <a:stretch>
            <a:fillRect/>
          </a:stretch>
        </p:blipFill>
        <p:spPr>
          <a:xfrm>
            <a:off x="1161450" y="3063079"/>
            <a:ext cx="609600" cy="409574"/>
          </a:xfrm>
          <a:prstGeom prst="rect">
            <a:avLst/>
          </a:prstGeom>
        </p:spPr>
      </p:pic>
      <p:pic>
        <p:nvPicPr>
          <p:cNvPr id="5" name="图片 5" descr="textimage45.jpeg"/>
          <p:cNvPicPr>
            <a:picLocks noChangeAspect="1"/>
          </p:cNvPicPr>
          <p:nvPr/>
        </p:nvPicPr>
        <p:blipFill>
          <a:blip r:embed="rId5" cstate="print"/>
          <a:stretch>
            <a:fillRect/>
          </a:stretch>
        </p:blipFill>
        <p:spPr>
          <a:xfrm>
            <a:off x="1161450" y="4777591"/>
            <a:ext cx="609600" cy="409574"/>
          </a:xfrm>
          <a:prstGeom prst="rect">
            <a:avLst/>
          </a:prstGeom>
        </p:spPr>
      </p:pic>
      <p:pic>
        <p:nvPicPr>
          <p:cNvPr id="7" name="Picture 4" descr="\\a015\吴双婷\线.tif"/>
          <p:cNvPicPr>
            <a:picLocks noChangeAspect="1" noChangeArrowheads="1"/>
          </p:cNvPicPr>
          <p:nvPr/>
        </p:nvPicPr>
        <p:blipFill>
          <a:blip r:embed="rId6" cstate="print"/>
          <a:srcRect/>
          <a:stretch>
            <a:fillRect/>
          </a:stretch>
        </p:blipFill>
        <p:spPr bwMode="auto">
          <a:xfrm>
            <a:off x="5786446" y="919939"/>
            <a:ext cx="714380"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6" cstate="print"/>
          <a:srcRect/>
          <a:stretch>
            <a:fillRect/>
          </a:stretch>
        </p:blipFill>
        <p:spPr bwMode="auto">
          <a:xfrm>
            <a:off x="1714480" y="3491707"/>
            <a:ext cx="785818"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6" cstate="print"/>
          <a:srcRect/>
          <a:stretch>
            <a:fillRect/>
          </a:stretch>
        </p:blipFill>
        <p:spPr bwMode="auto">
          <a:xfrm>
            <a:off x="1857356" y="4777591"/>
            <a:ext cx="71438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9"/>
                                        </p:tgtEl>
                                      </p:cBhvr>
                                    </p:animEffect>
                                    <p:set>
                                      <p:cBhvr>
                                        <p:cTn id="27" dur="1" fill="hold">
                                          <p:stCondLst>
                                            <p:cond delay="1999"/>
                                          </p:stCondLst>
                                        </p:cTn>
                                        <p:tgtEl>
                                          <p:spTgt spid="9"/>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8" end="8"/>
                                            </p:txEl>
                                          </p:spTgt>
                                        </p:tgtEl>
                                        <p:attrNameLst>
                                          <p:attrName>style.visibility</p:attrName>
                                        </p:attrNameLst>
                                      </p:cBhvr>
                                      <p:to>
                                        <p:strVal val="visible"/>
                                      </p:to>
                                    </p:set>
                                    <p:animEffect transition="in" filter="blinds(horizontal)">
                                      <p:cBhvr>
                                        <p:cTn id="32" dur="500"/>
                                        <p:tgtEl>
                                          <p:spTgt spid="2">
                                            <p:txEl>
                                              <p:pRg st="8" end="8"/>
                                            </p:txEl>
                                          </p:spTgt>
                                        </p:tgtEl>
                                      </p:cBhvr>
                                    </p:animEffect>
                                  </p:childTnLst>
                                </p:cTn>
                              </p:par>
                              <p:par>
                                <p:cTn id="33" presetID="3" presetClass="entr" presetSubtype="10" fill="hold" nodeType="withEffect">
                                  <p:stCondLst>
                                    <p:cond delay="0"/>
                                  </p:stCondLst>
                                  <p:childTnLst>
                                    <p:set>
                                      <p:cBhvr>
                                        <p:cTn id="34" dur="1" fill="hold">
                                          <p:stCondLst>
                                            <p:cond delay="0"/>
                                          </p:stCondLst>
                                        </p:cTn>
                                        <p:tgtEl>
                                          <p:spTgt spid="2">
                                            <p:txEl>
                                              <p:pRg st="9" end="9"/>
                                            </p:txEl>
                                          </p:spTgt>
                                        </p:tgtEl>
                                        <p:attrNameLst>
                                          <p:attrName>style.visibility</p:attrName>
                                        </p:attrNameLst>
                                      </p:cBhvr>
                                      <p:to>
                                        <p:strVal val="visible"/>
                                      </p:to>
                                    </p:set>
                                    <p:animEffect transition="in" filter="blinds(horizontal)">
                                      <p:cBhvr>
                                        <p:cTn id="35"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71472" y="1083264"/>
            <a:ext cx="8316000" cy="5268622"/>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2327" kern="0" spc="12672"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|worthwhile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.值得做的;值得花时间的</a:t>
            </a:r>
            <a:endParaRPr lang="zh-CN" altLang="en-US" dirty="0"/>
          </a:p>
          <a:p>
            <a:pPr marL="0" indent="0" eaLnBrk="0" latinLnBrk="1" hangingPunct="0">
              <a:lnSpc>
                <a:spcPct val="150000"/>
              </a:lnSpc>
              <a:spcBef>
                <a:spcPts val="129"/>
              </a:spcBef>
              <a:buNone/>
            </a:pPr>
            <a:r>
              <a:rPr lang="zh-CN" altLang="en-US" sz="1814" kern="0" dirty="0" smtClean="0">
                <a:solidFill>
                  <a:srgbClr val="000000"/>
                </a:solidFill>
                <a:latin typeface="Times New Roman" pitchFamily="65" charset="-122"/>
                <a:ea typeface="宋体" pitchFamily="65" charset="-122"/>
              </a:rPr>
              <a:t>　　A lot of money was spent to protect the temples. Do you think it was worth-</a:t>
            </a:r>
            <a:r>
              <a:rPr dirty="0"/>
              <a:t/>
            </a:r>
            <a:br>
              <a:rPr dirty="0"/>
            </a:br>
            <a:r>
              <a:rPr lang="zh-CN" altLang="en-US" sz="1814" kern="0" dirty="0" smtClean="0">
                <a:solidFill>
                  <a:srgbClr val="000000"/>
                </a:solidFill>
                <a:latin typeface="Times New Roman" pitchFamily="65" charset="-122"/>
                <a:ea typeface="宋体" pitchFamily="65" charset="-122"/>
              </a:rPr>
              <a:t>while? (教材P5)</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(人们)花了很多钱来保护这些寺庙。你觉得值得吗?</a:t>
            </a:r>
            <a:endParaRPr lang="zh-CN" altLang="en-US" dirty="0"/>
          </a:p>
          <a:p>
            <a:pPr marL="0" indent="0" eaLnBrk="0" latinLnBrk="1" hangingPunct="0">
              <a:lnSpc>
                <a:spcPct val="150000"/>
              </a:lnSpc>
              <a:spcBef>
                <a:spcPts val="141"/>
              </a:spcBef>
              <a:buNone/>
            </a:pPr>
            <a:r>
              <a:rPr lang="zh-CN" altLang="en-US" sz="1445" kern="0" spc="204"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情景导学</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It is worthwhile learning/to learn English.</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学英文是值得的。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I see what you mean, but I still think it's worth trying.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我知道你是什么意思,但我仍然认为它值得一试。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His behaviour is worthy of being praised/to be praised.</a:t>
            </a:r>
            <a:endParaRPr lang="en-US" altLang="zh-CN" sz="1814" kern="0" dirty="0" smtClean="0">
              <a:solidFill>
                <a:srgbClr val="000000"/>
              </a:solidFill>
              <a:latin typeface="Times New Roman" pitchFamily="65" charset="-122"/>
              <a:ea typeface="宋体" pitchFamily="65" charset="-122"/>
            </a:endParaRPr>
          </a:p>
          <a:p>
            <a:pPr eaLnBrk="0" latinLnBrk="1" hangingPunct="0">
              <a:lnSpc>
                <a:spcPct val="150000"/>
              </a:lnSpc>
              <a:spcBef>
                <a:spcPts val="141"/>
              </a:spcBef>
            </a:pPr>
            <a:r>
              <a:rPr lang="zh-CN" altLang="en-US" kern="0" dirty="0" smtClean="0">
                <a:solidFill>
                  <a:srgbClr val="000000"/>
                </a:solidFill>
                <a:latin typeface="Times New Roman" pitchFamily="65" charset="-122"/>
                <a:ea typeface="宋体" pitchFamily="65" charset="-122"/>
              </a:rPr>
              <a:t>他的行为应得到赞扬。</a:t>
            </a:r>
            <a:endParaRPr lang="zh-CN" altLang="en-US" dirty="0" smtClean="0"/>
          </a:p>
          <a:p>
            <a:pPr marL="0" indent="0" eaLnBrk="0" latinLnBrk="1" hangingPunct="0">
              <a:lnSpc>
                <a:spcPct val="150000"/>
              </a:lnSpc>
              <a:spcBef>
                <a:spcPts val="141"/>
              </a:spcBef>
              <a:buNone/>
            </a:pPr>
            <a:endParaRPr lang="zh-CN" altLang="en-US" dirty="0"/>
          </a:p>
        </p:txBody>
      </p:sp>
      <p:pic>
        <p:nvPicPr>
          <p:cNvPr id="3" name="图片 3" descr="textimage46.jpeg"/>
          <p:cNvPicPr>
            <a:picLocks noChangeAspect="1"/>
          </p:cNvPicPr>
          <p:nvPr/>
        </p:nvPicPr>
        <p:blipFill>
          <a:blip r:embed="rId4" cstate="print"/>
          <a:stretch>
            <a:fillRect/>
          </a:stretch>
        </p:blipFill>
        <p:spPr>
          <a:xfrm>
            <a:off x="785786" y="1205691"/>
            <a:ext cx="1423108" cy="370008"/>
          </a:xfrm>
          <a:prstGeom prst="rect">
            <a:avLst/>
          </a:prstGeom>
        </p:spPr>
      </p:pic>
      <p:pic>
        <p:nvPicPr>
          <p:cNvPr id="4" name="图片 4" descr="textimage47.jpeg"/>
          <p:cNvPicPr>
            <a:picLocks noChangeAspect="1"/>
          </p:cNvPicPr>
          <p:nvPr/>
        </p:nvPicPr>
        <p:blipFill>
          <a:blip r:embed="rId5" cstate="print"/>
          <a:stretch>
            <a:fillRect/>
          </a:stretch>
        </p:blipFill>
        <p:spPr>
          <a:xfrm>
            <a:off x="500034" y="2991641"/>
            <a:ext cx="209549" cy="238124"/>
          </a:xfrm>
          <a:prstGeom prst="rect">
            <a:avLst/>
          </a:prstGeom>
        </p:spPr>
      </p:pic>
    </p:spTree>
    <p:custDataLst>
      <p:custData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205691"/>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20.</a:t>
            </a:r>
            <a:r>
              <a:rPr lang="zh-CN" altLang="en-US" sz="1814" u="sng" kern="0" dirty="0" smtClean="0">
                <a:solidFill>
                  <a:srgbClr val="FF0000"/>
                </a:solidFill>
                <a:latin typeface="Times New Roman" pitchFamily="65" charset="-122"/>
                <a:ea typeface="宋体" pitchFamily="65" charset="-122"/>
              </a:rPr>
              <a:t>　 sheet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.一张(纸);床单;被单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21.</a:t>
            </a:r>
            <a:r>
              <a:rPr lang="zh-CN" altLang="en-US" sz="1814" u="sng" kern="0" dirty="0" smtClean="0">
                <a:solidFill>
                  <a:srgbClr val="FF0000"/>
                </a:solidFill>
                <a:latin typeface="Times New Roman" pitchFamily="65" charset="-122"/>
                <a:ea typeface="宋体" pitchFamily="65" charset="-122"/>
              </a:rPr>
              <a:t>　 mirror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.镜子</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22.</a:t>
            </a:r>
            <a:r>
              <a:rPr lang="zh-CN" altLang="en-US" sz="1814" u="sng" kern="0" dirty="0" smtClean="0">
                <a:solidFill>
                  <a:srgbClr val="FF0000"/>
                </a:solidFill>
                <a:latin typeface="Times New Roman" pitchFamily="65" charset="-122"/>
                <a:ea typeface="宋体" pitchFamily="65" charset="-122"/>
              </a:rPr>
              <a:t>　 roof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.屋顶;顶部</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23.</a:t>
            </a:r>
            <a:r>
              <a:rPr lang="zh-CN" altLang="en-US" sz="1814" u="sng" kern="0" dirty="0" smtClean="0">
                <a:solidFill>
                  <a:srgbClr val="FF0000"/>
                </a:solidFill>
                <a:latin typeface="Times New Roman" pitchFamily="65" charset="-122"/>
                <a:ea typeface="宋体" pitchFamily="65" charset="-122"/>
              </a:rPr>
              <a:t>　 dragon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.龙</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24.</a:t>
            </a:r>
            <a:r>
              <a:rPr lang="zh-CN" altLang="en-US" sz="1814" u="sng" kern="0" dirty="0" smtClean="0">
                <a:solidFill>
                  <a:srgbClr val="FF0000"/>
                </a:solidFill>
                <a:latin typeface="Times New Roman" pitchFamily="65" charset="-122"/>
                <a:ea typeface="宋体" pitchFamily="65" charset="-122"/>
              </a:rPr>
              <a:t>　 forgive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.&amp; </a:t>
            </a:r>
            <a:r>
              <a:rPr lang="zh-CN" altLang="en-US" sz="1814" i="1" kern="0" dirty="0" smtClean="0">
                <a:solidFill>
                  <a:srgbClr val="000000"/>
                </a:solidFill>
                <a:latin typeface="Times New Roman" pitchFamily="65" charset="-122"/>
                <a:ea typeface="宋体" pitchFamily="65" charset="-122"/>
              </a:rPr>
              <a:t>vi</a:t>
            </a:r>
            <a:r>
              <a:rPr lang="zh-CN" altLang="en-US" sz="1814" kern="0" dirty="0" smtClean="0">
                <a:solidFill>
                  <a:srgbClr val="000000"/>
                </a:solidFill>
                <a:latin typeface="Times New Roman" pitchFamily="65" charset="-122"/>
                <a:ea typeface="宋体" pitchFamily="65" charset="-122"/>
              </a:rPr>
              <a:t>.(forgave, forgiven)原谅;宽恕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.对不起;请原谅</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25.</a:t>
            </a:r>
            <a:r>
              <a:rPr lang="zh-CN" altLang="en-US" sz="1814" u="sng" kern="0" dirty="0" smtClean="0">
                <a:solidFill>
                  <a:srgbClr val="FF0000"/>
                </a:solidFill>
                <a:latin typeface="Times New Roman" pitchFamily="65" charset="-122"/>
                <a:ea typeface="宋体" pitchFamily="65" charset="-122"/>
              </a:rPr>
              <a:t>　 digital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.数码的;数字显示的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26.</a:t>
            </a:r>
            <a:r>
              <a:rPr lang="zh-CN" altLang="en-US" sz="1814" u="sng" kern="0" dirty="0" smtClean="0">
                <a:solidFill>
                  <a:srgbClr val="FF0000"/>
                </a:solidFill>
                <a:latin typeface="Times New Roman" pitchFamily="65" charset="-122"/>
                <a:ea typeface="宋体" pitchFamily="65" charset="-122"/>
              </a:rPr>
              <a:t>　 image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.形象;印象</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27.</a:t>
            </a:r>
            <a:r>
              <a:rPr lang="zh-CN" altLang="en-US" sz="1814" u="sng" kern="0" dirty="0" smtClean="0">
                <a:solidFill>
                  <a:srgbClr val="FF0000"/>
                </a:solidFill>
                <a:latin typeface="Times New Roman" pitchFamily="65" charset="-122"/>
                <a:ea typeface="宋体" pitchFamily="65" charset="-122"/>
              </a:rPr>
              <a:t>　 cave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.山洞;洞穴</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28.</a:t>
            </a:r>
            <a:r>
              <a:rPr lang="zh-CN" altLang="en-US" sz="1814" kern="0" dirty="0" smtClean="0">
                <a:solidFill>
                  <a:srgbClr val="FF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throughout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prep</a:t>
            </a:r>
            <a:r>
              <a:rPr lang="zh-CN" altLang="en-US" sz="1814" kern="0" dirty="0" smtClean="0">
                <a:solidFill>
                  <a:srgbClr val="000000"/>
                </a:solidFill>
                <a:latin typeface="Times New Roman" pitchFamily="65" charset="-122"/>
                <a:ea typeface="宋体" pitchFamily="65" charset="-122"/>
              </a:rPr>
              <a:t>.各处;遍及;自始至终</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29.</a:t>
            </a:r>
            <a:r>
              <a:rPr lang="zh-CN" altLang="en-US" sz="1814" u="sng" kern="0" dirty="0" smtClean="0">
                <a:solidFill>
                  <a:srgbClr val="FF0000"/>
                </a:solidFill>
                <a:latin typeface="Times New Roman" pitchFamily="65" charset="-122"/>
                <a:ea typeface="宋体" pitchFamily="65" charset="-122"/>
              </a:rPr>
              <a:t>　 quality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.质量;品质;素质;特征</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.优质的;高质量的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30.</a:t>
            </a:r>
            <a:r>
              <a:rPr lang="zh-CN" altLang="en-US" sz="1814" kern="0" dirty="0" smtClean="0">
                <a:solidFill>
                  <a:srgbClr val="FF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further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adv</a:t>
            </a:r>
            <a:r>
              <a:rPr lang="zh-CN" altLang="en-US" sz="1814" kern="0" dirty="0" smtClean="0">
                <a:solidFill>
                  <a:srgbClr val="000000"/>
                </a:solidFill>
                <a:latin typeface="Times New Roman" pitchFamily="65" charset="-122"/>
                <a:ea typeface="宋体" pitchFamily="65" charset="-122"/>
              </a:rPr>
              <a:t>.(far的比较级)更远;进一步</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31. </a:t>
            </a:r>
            <a:r>
              <a:rPr lang="zh-CN" altLang="en-US" sz="1814" u="sng" kern="0" dirty="0" smtClean="0">
                <a:solidFill>
                  <a:srgbClr val="FF0000"/>
                </a:solidFill>
                <a:latin typeface="Times New Roman" pitchFamily="65" charset="-122"/>
                <a:ea typeface="宋体" pitchFamily="65" charset="-122"/>
              </a:rPr>
              <a:t>　 opinion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.意见;想法;看法</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1071538" y="1205691"/>
            <a:ext cx="1071570"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1000100" y="1634319"/>
            <a:ext cx="1357322"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1000100" y="2062947"/>
            <a:ext cx="1143008"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1000100" y="2491575"/>
            <a:ext cx="1357322"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1071538" y="2920203"/>
            <a:ext cx="1357322"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1000100" y="3348831"/>
            <a:ext cx="1214446"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1000100" y="3777459"/>
            <a:ext cx="1285884"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4" cstate="print"/>
          <a:srcRect/>
          <a:stretch>
            <a:fillRect/>
          </a:stretch>
        </p:blipFill>
        <p:spPr bwMode="auto">
          <a:xfrm>
            <a:off x="1000100" y="4206087"/>
            <a:ext cx="1000132" cy="35687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4" cstate="print"/>
          <a:srcRect/>
          <a:stretch>
            <a:fillRect/>
          </a:stretch>
        </p:blipFill>
        <p:spPr bwMode="auto">
          <a:xfrm>
            <a:off x="1071538" y="4634715"/>
            <a:ext cx="1571636" cy="356870"/>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4" cstate="print"/>
          <a:srcRect/>
          <a:stretch>
            <a:fillRect/>
          </a:stretch>
        </p:blipFill>
        <p:spPr bwMode="auto">
          <a:xfrm>
            <a:off x="1000100" y="5063343"/>
            <a:ext cx="1357322" cy="356870"/>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4" cstate="print"/>
          <a:srcRect/>
          <a:stretch>
            <a:fillRect/>
          </a:stretch>
        </p:blipFill>
        <p:spPr bwMode="auto">
          <a:xfrm>
            <a:off x="1071538" y="5491971"/>
            <a:ext cx="1357322" cy="356870"/>
          </a:xfrm>
          <a:prstGeom prst="rect">
            <a:avLst/>
          </a:prstGeom>
          <a:noFill/>
          <a:ln w="9525">
            <a:noFill/>
            <a:miter lim="800000"/>
            <a:headEnd/>
            <a:tailEnd/>
          </a:ln>
        </p:spPr>
      </p:pic>
      <p:pic>
        <p:nvPicPr>
          <p:cNvPr id="14" name="Picture 4" descr="\\a015\吴双婷\线.tif"/>
          <p:cNvPicPr>
            <a:picLocks noChangeAspect="1" noChangeArrowheads="1"/>
          </p:cNvPicPr>
          <p:nvPr/>
        </p:nvPicPr>
        <p:blipFill>
          <a:blip r:embed="rId4" cstate="print"/>
          <a:srcRect/>
          <a:stretch>
            <a:fillRect/>
          </a:stretch>
        </p:blipFill>
        <p:spPr bwMode="auto">
          <a:xfrm>
            <a:off x="1071538" y="5920599"/>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1"/>
                                        </p:tgtEl>
                                      </p:cBhvr>
                                    </p:animEffect>
                                    <p:set>
                                      <p:cBhvr>
                                        <p:cTn id="47" dur="1" fill="hold">
                                          <p:stCondLst>
                                            <p:cond delay="19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2"/>
                                        </p:tgtEl>
                                      </p:cBhvr>
                                    </p:animEffect>
                                    <p:set>
                                      <p:cBhvr>
                                        <p:cTn id="52" dur="1" fill="hold">
                                          <p:stCondLst>
                                            <p:cond delay="1999"/>
                                          </p:stCondLst>
                                        </p:cTn>
                                        <p:tgtEl>
                                          <p:spTgt spid="12"/>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3"/>
                                        </p:tgtEl>
                                      </p:cBhvr>
                                    </p:animEffect>
                                    <p:set>
                                      <p:cBhvr>
                                        <p:cTn id="57" dur="1" fill="hold">
                                          <p:stCondLst>
                                            <p:cond delay="1999"/>
                                          </p:stCondLst>
                                        </p:cTn>
                                        <p:tgtEl>
                                          <p:spTgt spid="13"/>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4"/>
                                        </p:tgtEl>
                                      </p:cBhvr>
                                    </p:animEffect>
                                    <p:set>
                                      <p:cBhvr>
                                        <p:cTn id="62" dur="1" fill="hold">
                                          <p:stCondLst>
                                            <p:cond delay="19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556136"/>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 deal is estimated to be worth around$1.5 million.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这笔交易估计价值150万美元左右。</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(CNN,2020年10月)She says running has “broken my heart a hundred times”, but </a:t>
            </a:r>
            <a:r>
              <a:rPr dirty="0"/>
              <a:t/>
            </a:r>
            <a:br>
              <a:rPr dirty="0"/>
            </a:br>
            <a:r>
              <a:rPr lang="zh-CN" altLang="en-US" sz="1814" kern="0" dirty="0" smtClean="0">
                <a:solidFill>
                  <a:srgbClr val="000000"/>
                </a:solidFill>
                <a:latin typeface="Times New Roman" pitchFamily="65" charset="-122"/>
                <a:ea typeface="宋体" pitchFamily="65" charset="-122"/>
              </a:rPr>
              <a:t>each moment of heartbreak would have seemed worthwhile as Sara Hall moved into </a:t>
            </a:r>
            <a:r>
              <a:rPr dirty="0"/>
              <a:t/>
            </a:r>
            <a:br>
              <a:rPr dirty="0"/>
            </a:br>
            <a:r>
              <a:rPr lang="zh-CN" altLang="en-US" sz="1814" kern="0" dirty="0" smtClean="0">
                <a:solidFill>
                  <a:srgbClr val="000000"/>
                </a:solidFill>
                <a:latin typeface="Times New Roman" pitchFamily="65" charset="-122"/>
                <a:ea typeface="宋体" pitchFamily="65" charset="-122"/>
              </a:rPr>
              <a:t>second place on the final straight of this year's London Marathon.</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她说,跑步已经“伤透了我的心100次”,但是每一个心碎的时刻似乎都是值得的,</a:t>
            </a:r>
            <a:r>
              <a:rPr dirty="0"/>
              <a:t/>
            </a:r>
            <a:br>
              <a:rPr dirty="0"/>
            </a:br>
            <a:r>
              <a:rPr lang="zh-CN" altLang="en-US" sz="1814" kern="0" dirty="0" smtClean="0">
                <a:solidFill>
                  <a:srgbClr val="000000"/>
                </a:solidFill>
                <a:latin typeface="Times New Roman" pitchFamily="65" charset="-122"/>
                <a:ea typeface="宋体" pitchFamily="65" charset="-122"/>
              </a:rPr>
              <a:t>因为萨拉·霍尔在今年的伦敦马拉松比赛的最后直道部分取得了第二名。</a:t>
            </a:r>
            <a:endParaRPr lang="zh-CN" altLang="en-US" dirty="0"/>
          </a:p>
          <a:p>
            <a:pPr marL="0" indent="0" eaLnBrk="0" latinLnBrk="1" hangingPunct="0">
              <a:lnSpc>
                <a:spcPct val="150000"/>
              </a:lnSpc>
              <a:spcBef>
                <a:spcPts val="141"/>
              </a:spcBef>
              <a:buNone/>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①It's worthwhile doing/to do...</a:t>
            </a:r>
            <a:r>
              <a:rPr lang="zh-CN" altLang="en-US" sz="1814" u="sng" kern="0" dirty="0" smtClean="0">
                <a:solidFill>
                  <a:srgbClr val="FF0000"/>
                </a:solidFill>
                <a:latin typeface="Times New Roman" pitchFamily="65" charset="-122"/>
                <a:ea typeface="宋体" pitchFamily="65" charset="-122"/>
              </a:rPr>
              <a:t>　 值得做</a:t>
            </a:r>
            <a:r>
              <a:rPr lang="zh-CN" altLang="en-US" sz="1814" u="sng" kern="0" dirty="0" smtClean="0">
                <a:solidFill>
                  <a:srgbClr val="FF0000"/>
                </a:solidFill>
                <a:latin typeface="黑体"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②worth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.值</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钱;值得</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③be worth+</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值(得)</a:t>
            </a:r>
            <a:r>
              <a:rPr lang="zh-CN" altLang="en-US" sz="1814" u="sng" kern="0" dirty="0" smtClean="0">
                <a:solidFill>
                  <a:srgbClr val="FF0000"/>
                </a:solidFill>
                <a:latin typeface="黑体"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a:t>
            </a:r>
            <a:r>
              <a:rPr lang="zh-CN" altLang="en-US" sz="1814" kern="0" dirty="0" smtClean="0">
                <a:solidFill>
                  <a:srgbClr val="FF0000"/>
                </a:solidFill>
                <a:latin typeface="Times New Roman" pitchFamily="65" charset="-122"/>
                <a:ea typeface="宋体" pitchFamily="65" charset="-122"/>
              </a:rPr>
              <a:t> </a:t>
            </a:r>
            <a:endParaRPr lang="en-US" altLang="zh-CN" sz="1814" kern="0" dirty="0" smtClean="0">
              <a:solidFill>
                <a:srgbClr val="FF0000"/>
              </a:solidFill>
              <a:latin typeface="Times New Roman" pitchFamily="65" charset="-122"/>
              <a:ea typeface="宋体" pitchFamily="65" charset="-122"/>
            </a:endParaRPr>
          </a:p>
          <a:p>
            <a:pPr eaLnBrk="0" latinLnBrk="1" hangingPunct="0">
              <a:lnSpc>
                <a:spcPct val="150000"/>
              </a:lnSpc>
              <a:spcBef>
                <a:spcPts val="141"/>
              </a:spcBef>
            </a:pPr>
            <a:r>
              <a:rPr lang="zh-CN" altLang="en-US" kern="0" dirty="0" smtClean="0">
                <a:solidFill>
                  <a:srgbClr val="000000"/>
                </a:solidFill>
                <a:latin typeface="Times New Roman" pitchFamily="65" charset="-122"/>
                <a:ea typeface="宋体" pitchFamily="65" charset="-122"/>
              </a:rPr>
              <a:t>④be(well) worth doing</a:t>
            </a:r>
            <a:r>
              <a:rPr lang="zh-CN" altLang="en-US" u="sng" kern="0" dirty="0" smtClean="0">
                <a:solidFill>
                  <a:srgbClr val="FF0000"/>
                </a:solidFill>
                <a:latin typeface="Times New Roman" pitchFamily="65" charset="-122"/>
                <a:ea typeface="宋体" pitchFamily="65" charset="-122"/>
              </a:rPr>
              <a:t>　 (很)值得做　 </a:t>
            </a:r>
            <a:r>
              <a:rPr lang="zh-CN" altLang="en-US" kern="0" dirty="0" smtClean="0">
                <a:solidFill>
                  <a:srgbClr val="FF0000"/>
                </a:solidFill>
                <a:latin typeface="Times New Roman" pitchFamily="65" charset="-122"/>
                <a:ea typeface="宋体" pitchFamily="65" charset="-122"/>
              </a:rPr>
              <a:t> </a:t>
            </a:r>
            <a:endParaRPr lang="zh-CN" altLang="en-US" dirty="0" smtClean="0">
              <a:solidFill>
                <a:srgbClr val="FF0000"/>
              </a:solidFill>
            </a:endParaRPr>
          </a:p>
          <a:p>
            <a:pPr marL="0" indent="0" eaLnBrk="0" latinLnBrk="1" hangingPunct="0">
              <a:lnSpc>
                <a:spcPct val="150000"/>
              </a:lnSpc>
              <a:spcBef>
                <a:spcPts val="141"/>
              </a:spcBef>
              <a:buNone/>
            </a:pPr>
            <a:endParaRPr lang="zh-CN" altLang="en-US" dirty="0"/>
          </a:p>
        </p:txBody>
      </p:sp>
      <p:pic>
        <p:nvPicPr>
          <p:cNvPr id="3" name="图片 3" descr="textimage48.jpeg"/>
          <p:cNvPicPr>
            <a:picLocks noChangeAspect="1"/>
          </p:cNvPicPr>
          <p:nvPr/>
        </p:nvPicPr>
        <p:blipFill>
          <a:blip r:embed="rId4" cstate="print"/>
          <a:stretch>
            <a:fillRect/>
          </a:stretch>
        </p:blipFill>
        <p:spPr>
          <a:xfrm>
            <a:off x="642910" y="4491839"/>
            <a:ext cx="247650" cy="247649"/>
          </a:xfrm>
          <a:prstGeom prst="rect">
            <a:avLst/>
          </a:prstGeom>
        </p:spPr>
      </p:pic>
      <p:pic>
        <p:nvPicPr>
          <p:cNvPr id="4" name="Picture 4" descr="\\a015\吴双婷\线.tif"/>
          <p:cNvPicPr>
            <a:picLocks noChangeAspect="1" noChangeArrowheads="1"/>
          </p:cNvPicPr>
          <p:nvPr/>
        </p:nvPicPr>
        <p:blipFill>
          <a:blip r:embed="rId5" cstate="print"/>
          <a:srcRect/>
          <a:stretch>
            <a:fillRect/>
          </a:stretch>
        </p:blipFill>
        <p:spPr bwMode="auto">
          <a:xfrm>
            <a:off x="3643306" y="4849029"/>
            <a:ext cx="1500198"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5" cstate="print"/>
          <a:srcRect/>
          <a:stretch>
            <a:fillRect/>
          </a:stretch>
        </p:blipFill>
        <p:spPr bwMode="auto">
          <a:xfrm>
            <a:off x="2071670" y="5706285"/>
            <a:ext cx="1571636"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5" cstate="print"/>
          <a:srcRect/>
          <a:stretch>
            <a:fillRect/>
          </a:stretch>
        </p:blipFill>
        <p:spPr bwMode="auto">
          <a:xfrm>
            <a:off x="2928926" y="6134913"/>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062815"/>
            <a:ext cx="8316000" cy="565719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⑤worthy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.应得</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的;值得</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的;值得尊敬的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unworthy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.不值得的;不配的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⑥be worthy of being done/to be done</a:t>
            </a:r>
            <a:r>
              <a:rPr lang="zh-CN" altLang="en-US" sz="1814" u="sng" kern="0" dirty="0" smtClean="0">
                <a:solidFill>
                  <a:srgbClr val="FF0000"/>
                </a:solidFill>
                <a:latin typeface="Times New Roman" pitchFamily="65" charset="-122"/>
                <a:ea typeface="宋体" pitchFamily="65" charset="-122"/>
              </a:rPr>
              <a:t>　 值得/应得</a:t>
            </a:r>
            <a:r>
              <a:rPr lang="zh-CN" altLang="en-US" sz="1814" u="sng" kern="0" dirty="0" smtClean="0">
                <a:solidFill>
                  <a:srgbClr val="FF0000"/>
                </a:solidFill>
                <a:latin typeface="黑体"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单句语法填空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7-1  (2020全国Ⅰ,七选五,</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)Put into words why you feel</a:t>
            </a:r>
            <a:r>
              <a:rPr lang="zh-CN" altLang="en-US" sz="1814" u="sng" kern="0" dirty="0" smtClean="0">
                <a:solidFill>
                  <a:srgbClr val="FF0000"/>
                </a:solidFill>
                <a:latin typeface="Times New Roman" pitchFamily="65" charset="-122"/>
                <a:ea typeface="宋体" pitchFamily="65" charset="-122"/>
              </a:rPr>
              <a:t>　 unworthy　 </a:t>
            </a:r>
            <a:r>
              <a:rPr lang="zh-CN" altLang="en-US" sz="1814" kern="0" dirty="0" smtClean="0">
                <a:solidFill>
                  <a:srgbClr val="000000"/>
                </a:solidFill>
                <a:latin typeface="Times New Roman" pitchFamily="65" charset="-122"/>
                <a:ea typeface="宋体" pitchFamily="65" charset="-122"/>
              </a:rPr>
              <a:t>(wor-</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thy), why you don't feel good enough.</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考查反义词。句意:用语言表达出为什么你觉得不值得,为什么你感觉不</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够好。由句意可知此处应用worthy的反义词unworthy“不值得的;不配的”。</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7-2 (2019江苏,阅读理解D,</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“It was beautiful,” Naomi said after listening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to the recording. “The music was worth </a:t>
            </a:r>
            <a:r>
              <a:rPr lang="zh-CN" altLang="en-US" sz="1814" u="sng" kern="0" dirty="0" smtClean="0">
                <a:solidFill>
                  <a:srgbClr val="FF0000"/>
                </a:solidFill>
                <a:latin typeface="Times New Roman" pitchFamily="65" charset="-122"/>
                <a:ea typeface="宋体" pitchFamily="65" charset="-122"/>
              </a:rPr>
              <a:t>　 saving　 </a:t>
            </a:r>
            <a:r>
              <a:rPr lang="zh-CN" altLang="en-US" sz="1814" kern="0" dirty="0" smtClean="0">
                <a:solidFill>
                  <a:srgbClr val="000000"/>
                </a:solidFill>
                <a:latin typeface="Times New Roman" pitchFamily="65" charset="-122"/>
                <a:ea typeface="宋体" pitchFamily="65" charset="-122"/>
              </a:rPr>
              <a:t>(save).”</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考查非谓语动词。句意:“太动听了,”娜奥米听了录音后说,“这音乐值</a:t>
            </a:r>
            <a:endParaRPr lang="en-US" altLang="zh-CN" sz="1814" kern="0" dirty="0" smtClean="0">
              <a:solidFill>
                <a:srgbClr val="FF0000"/>
              </a:solidFill>
              <a:latin typeface="Times New Roman" pitchFamily="65" charset="-122"/>
              <a:ea typeface="宋体" pitchFamily="65" charset="-122"/>
            </a:endParaRPr>
          </a:p>
          <a:p>
            <a:pPr eaLnBrk="0" latinLnBrk="1" hangingPunct="0">
              <a:lnSpc>
                <a:spcPct val="150000"/>
              </a:lnSpc>
              <a:spcBef>
                <a:spcPts val="141"/>
              </a:spcBef>
            </a:pPr>
            <a:r>
              <a:rPr lang="zh-CN" altLang="en-US" kern="0" dirty="0" smtClean="0">
                <a:solidFill>
                  <a:srgbClr val="FF0000"/>
                </a:solidFill>
                <a:latin typeface="Times New Roman" pitchFamily="65" charset="-122"/>
                <a:ea typeface="宋体" pitchFamily="65" charset="-122"/>
              </a:rPr>
              <a:t>得保存。”be worth doing值得做。</a:t>
            </a:r>
            <a:endParaRPr lang="zh-CN" altLang="en-US" dirty="0" smtClean="0">
              <a:solidFill>
                <a:srgbClr val="FF0000"/>
              </a:solidFill>
            </a:endParaRPr>
          </a:p>
          <a:p>
            <a:pPr marL="0" indent="0" eaLnBrk="0" latinLnBrk="1" hangingPunct="0">
              <a:lnSpc>
                <a:spcPct val="150000"/>
              </a:lnSpc>
              <a:spcBef>
                <a:spcPts val="141"/>
              </a:spcBef>
              <a:buNone/>
            </a:pPr>
            <a:endParaRPr lang="zh-CN" altLang="en-US" dirty="0"/>
          </a:p>
        </p:txBody>
      </p:sp>
      <p:pic>
        <p:nvPicPr>
          <p:cNvPr id="3" name="图片 3" descr="textimage49.jpeg"/>
          <p:cNvPicPr>
            <a:picLocks noChangeAspect="1"/>
          </p:cNvPicPr>
          <p:nvPr/>
        </p:nvPicPr>
        <p:blipFill>
          <a:blip r:embed="rId4" cstate="print"/>
          <a:stretch>
            <a:fillRect/>
          </a:stretch>
        </p:blipFill>
        <p:spPr>
          <a:xfrm>
            <a:off x="3177449" y="2848765"/>
            <a:ext cx="609600" cy="409574"/>
          </a:xfrm>
          <a:prstGeom prst="rect">
            <a:avLst/>
          </a:prstGeom>
        </p:spPr>
      </p:pic>
      <p:pic>
        <p:nvPicPr>
          <p:cNvPr id="4" name="图片 4" descr="textimage50.jpeg"/>
          <p:cNvPicPr>
            <a:picLocks noChangeAspect="1"/>
          </p:cNvPicPr>
          <p:nvPr/>
        </p:nvPicPr>
        <p:blipFill>
          <a:blip r:embed="rId4" cstate="print"/>
          <a:stretch>
            <a:fillRect/>
          </a:stretch>
        </p:blipFill>
        <p:spPr>
          <a:xfrm>
            <a:off x="3286237" y="4563277"/>
            <a:ext cx="609600" cy="409574"/>
          </a:xfrm>
          <a:prstGeom prst="rect">
            <a:avLst/>
          </a:prstGeom>
        </p:spPr>
      </p:pic>
      <p:pic>
        <p:nvPicPr>
          <p:cNvPr id="5" name="Picture 4" descr="\\a015\吴双婷\线.tif"/>
          <p:cNvPicPr>
            <a:picLocks noChangeAspect="1" noChangeArrowheads="1"/>
          </p:cNvPicPr>
          <p:nvPr/>
        </p:nvPicPr>
        <p:blipFill>
          <a:blip r:embed="rId5" cstate="print"/>
          <a:srcRect/>
          <a:stretch>
            <a:fillRect/>
          </a:stretch>
        </p:blipFill>
        <p:spPr bwMode="auto">
          <a:xfrm>
            <a:off x="4214810" y="1920071"/>
            <a:ext cx="1857388"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5" cstate="print"/>
          <a:srcRect/>
          <a:stretch>
            <a:fillRect/>
          </a:stretch>
        </p:blipFill>
        <p:spPr bwMode="auto">
          <a:xfrm>
            <a:off x="6500826" y="2848765"/>
            <a:ext cx="1428760"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5" cstate="print"/>
          <a:srcRect/>
          <a:stretch>
            <a:fillRect/>
          </a:stretch>
        </p:blipFill>
        <p:spPr bwMode="auto">
          <a:xfrm>
            <a:off x="4572000" y="4991905"/>
            <a:ext cx="107157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animEffect transition="in" filter="blinds(horizontal)">
                                      <p:cBhvr>
                                        <p:cTn id="17" dur="500"/>
                                        <p:tgtEl>
                                          <p:spTgt spid="2">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animEffect transition="in" filter="blinds(horizontal)">
                                      <p:cBhvr>
                                        <p:cTn id="27" dur="500"/>
                                        <p:tgtEl>
                                          <p:spTgt spid="2">
                                            <p:txEl>
                                              <p:pRg st="9" end="9"/>
                                            </p:txEl>
                                          </p:spTgt>
                                        </p:tgtEl>
                                      </p:cBhvr>
                                    </p:animEffect>
                                  </p:childTnLst>
                                </p:cTn>
                              </p:par>
                              <p:par>
                                <p:cTn id="28" presetID="3" presetClass="entr" presetSubtype="10" fill="hold" nodeType="withEffect">
                                  <p:stCondLst>
                                    <p:cond delay="0"/>
                                  </p:stCondLst>
                                  <p:childTnLst>
                                    <p:set>
                                      <p:cBhvr>
                                        <p:cTn id="29" dur="1" fill="hold">
                                          <p:stCondLst>
                                            <p:cond delay="0"/>
                                          </p:stCondLst>
                                        </p:cTn>
                                        <p:tgtEl>
                                          <p:spTgt spid="2">
                                            <p:txEl>
                                              <p:pRg st="10" end="10"/>
                                            </p:txEl>
                                          </p:spTgt>
                                        </p:tgtEl>
                                        <p:attrNameLst>
                                          <p:attrName>style.visibility</p:attrName>
                                        </p:attrNameLst>
                                      </p:cBhvr>
                                      <p:to>
                                        <p:strVal val="visible"/>
                                      </p:to>
                                    </p:set>
                                    <p:animEffect transition="in" filter="blinds(horizontal)">
                                      <p:cBhvr>
                                        <p:cTn id="30"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393191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完成句子</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7-3 (2020全国Ⅱ,七选五,</a:t>
            </a:r>
            <a:r>
              <a:rPr lang="zh-CN" altLang="en-US" sz="1968" kern="0" spc="275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)好消息是,这很容易学,值得付出努力。</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The good news is that it's simple to learn and can</a:t>
            </a:r>
            <a:r>
              <a:rPr lang="zh-CN" altLang="en-US" sz="1814" u="sng" kern="0" dirty="0" smtClean="0">
                <a:solidFill>
                  <a:srgbClr val="FF0000"/>
                </a:solidFill>
                <a:latin typeface="Times New Roman" pitchFamily="65" charset="-122"/>
                <a:ea typeface="宋体" pitchFamily="65" charset="-122"/>
              </a:rPr>
              <a:t>　 be worth the effort　 </a:t>
            </a:r>
            <a:r>
              <a:rPr lang="zh-CN" altLang="en-US" sz="1814" kern="0" dirty="0" smtClean="0">
                <a:solidFill>
                  <a:srgbClr val="000000"/>
                </a:solidFill>
                <a:latin typeface="Times New Roman" pitchFamily="65" charset="-122"/>
                <a:ea typeface="宋体" pitchFamily="65" charset="-122"/>
              </a:rPr>
              <a: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同义句转换</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7-4 (</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)Good opinions are worth sticking to because they can benefit us all.</a:t>
            </a:r>
            <a:endParaRPr lang="zh-CN" altLang="en-US" dirty="0"/>
          </a:p>
          <a:p>
            <a:pPr marL="0" indent="0" eaLnBrk="0" latinLnBrk="1" hangingPunct="0">
              <a:lnSpc>
                <a:spcPct val="150000"/>
              </a:lnSpc>
              <a:spcBef>
                <a:spcPts val="18"/>
              </a:spcBef>
              <a:buNone/>
            </a:pPr>
            <a:r>
              <a:rPr lang="zh-CN" altLang="en-US" sz="1814" kern="0" dirty="0" smtClean="0">
                <a:solidFill>
                  <a:srgbClr val="000000"/>
                </a:solidFill>
                <a:latin typeface="Times New Roman" pitchFamily="65" charset="-122"/>
                <a:ea typeface="宋体" pitchFamily="65" charset="-122"/>
              </a:rPr>
              <a:t>→Good opinions are </a:t>
            </a:r>
            <a:r>
              <a:rPr lang="zh-CN" altLang="en-US" sz="1814" u="sng" kern="0" dirty="0" smtClean="0">
                <a:solidFill>
                  <a:srgbClr val="FF0000"/>
                </a:solidFill>
                <a:latin typeface="Times New Roman" pitchFamily="65" charset="-122"/>
                <a:ea typeface="宋体" pitchFamily="65" charset="-122"/>
              </a:rPr>
              <a:t>　 worthy of being stuck to　 </a:t>
            </a:r>
            <a:r>
              <a:rPr lang="zh-CN" altLang="en-US" sz="1814" kern="0" dirty="0" smtClean="0">
                <a:solidFill>
                  <a:srgbClr val="000000"/>
                </a:solidFill>
                <a:latin typeface="Times New Roman" pitchFamily="65" charset="-122"/>
                <a:ea typeface="宋体" pitchFamily="65" charset="-122"/>
              </a:rPr>
              <a:t> because they can benefit us all.</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→Good opinions are </a:t>
            </a:r>
            <a:r>
              <a:rPr lang="zh-CN" altLang="en-US" sz="1814" u="sng" kern="0" dirty="0" smtClean="0">
                <a:solidFill>
                  <a:srgbClr val="FF0000"/>
                </a:solidFill>
                <a:latin typeface="Times New Roman" pitchFamily="65" charset="-122"/>
                <a:ea typeface="宋体" pitchFamily="65" charset="-122"/>
              </a:rPr>
              <a:t>　 worthy to be stuck to　 </a:t>
            </a:r>
            <a:r>
              <a:rPr lang="zh-CN" altLang="en-US" sz="1814" kern="0" dirty="0" smtClean="0">
                <a:solidFill>
                  <a:srgbClr val="000000"/>
                </a:solidFill>
                <a:latin typeface="Times New Roman" pitchFamily="65" charset="-122"/>
                <a:ea typeface="宋体" pitchFamily="65" charset="-122"/>
              </a:rPr>
              <a:t>because they can benefit us all.</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→It's</a:t>
            </a:r>
            <a:r>
              <a:rPr lang="zh-CN" altLang="en-US" sz="1814" u="sng" kern="0" dirty="0" smtClean="0">
                <a:solidFill>
                  <a:srgbClr val="FF0000"/>
                </a:solidFill>
                <a:latin typeface="Times New Roman" pitchFamily="65" charset="-122"/>
                <a:ea typeface="宋体" pitchFamily="65" charset="-122"/>
              </a:rPr>
              <a:t>　 worthwhile sticking to　 </a:t>
            </a:r>
            <a:r>
              <a:rPr lang="zh-CN" altLang="en-US" sz="1814" kern="0" dirty="0" smtClean="0">
                <a:solidFill>
                  <a:srgbClr val="000000"/>
                </a:solidFill>
                <a:latin typeface="Times New Roman" pitchFamily="65" charset="-122"/>
                <a:ea typeface="宋体" pitchFamily="65" charset="-122"/>
              </a:rPr>
              <a:t> good opinions because they can benefit us all.</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→It's</a:t>
            </a:r>
            <a:r>
              <a:rPr lang="zh-CN" altLang="en-US" sz="1814" u="sng" kern="0" dirty="0" smtClean="0">
                <a:solidFill>
                  <a:srgbClr val="FF0000"/>
                </a:solidFill>
                <a:latin typeface="Times New Roman" pitchFamily="65" charset="-122"/>
                <a:ea typeface="宋体" pitchFamily="65" charset="-122"/>
              </a:rPr>
              <a:t>　 worthwhile to stick to　 </a:t>
            </a:r>
            <a:r>
              <a:rPr lang="zh-CN" altLang="en-US" sz="1814" kern="0" dirty="0" smtClean="0">
                <a:solidFill>
                  <a:srgbClr val="000000"/>
                </a:solidFill>
                <a:latin typeface="Times New Roman" pitchFamily="65" charset="-122"/>
                <a:ea typeface="宋体" pitchFamily="65" charset="-122"/>
              </a:rPr>
              <a:t> good opinions because they can benefit us all.</a:t>
            </a:r>
            <a:endParaRPr lang="zh-CN" altLang="en-US" dirty="0"/>
          </a:p>
        </p:txBody>
      </p:sp>
      <p:pic>
        <p:nvPicPr>
          <p:cNvPr id="3" name="图片 3" descr="textimage51.jpeg"/>
          <p:cNvPicPr>
            <a:picLocks noChangeAspect="1"/>
          </p:cNvPicPr>
          <p:nvPr/>
        </p:nvPicPr>
        <p:blipFill>
          <a:blip r:embed="rId4" cstate="print"/>
          <a:stretch>
            <a:fillRect/>
          </a:stretch>
        </p:blipFill>
        <p:spPr>
          <a:xfrm>
            <a:off x="3119850" y="1920071"/>
            <a:ext cx="600075" cy="390524"/>
          </a:xfrm>
          <a:prstGeom prst="rect">
            <a:avLst/>
          </a:prstGeom>
        </p:spPr>
      </p:pic>
      <p:pic>
        <p:nvPicPr>
          <p:cNvPr id="4" name="图片 4" descr="textimage52.jpeg"/>
          <p:cNvPicPr>
            <a:picLocks noChangeAspect="1"/>
          </p:cNvPicPr>
          <p:nvPr/>
        </p:nvPicPr>
        <p:blipFill>
          <a:blip r:embed="rId5" cstate="print"/>
          <a:stretch>
            <a:fillRect/>
          </a:stretch>
        </p:blipFill>
        <p:spPr>
          <a:xfrm>
            <a:off x="1161450" y="3225009"/>
            <a:ext cx="609600" cy="409574"/>
          </a:xfrm>
          <a:prstGeom prst="rect">
            <a:avLst/>
          </a:prstGeom>
        </p:spPr>
      </p:pic>
      <p:pic>
        <p:nvPicPr>
          <p:cNvPr id="6" name="Picture 4" descr="\\a015\吴双婷\线.tif"/>
          <p:cNvPicPr>
            <a:picLocks noChangeAspect="1" noChangeArrowheads="1"/>
          </p:cNvPicPr>
          <p:nvPr/>
        </p:nvPicPr>
        <p:blipFill>
          <a:blip r:embed="rId6" cstate="print"/>
          <a:srcRect/>
          <a:stretch>
            <a:fillRect/>
          </a:stretch>
        </p:blipFill>
        <p:spPr bwMode="auto">
          <a:xfrm>
            <a:off x="5286380" y="2348699"/>
            <a:ext cx="2214578"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6" cstate="print"/>
          <a:srcRect/>
          <a:stretch>
            <a:fillRect/>
          </a:stretch>
        </p:blipFill>
        <p:spPr bwMode="auto">
          <a:xfrm>
            <a:off x="2643174" y="3634583"/>
            <a:ext cx="2928958"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6" cstate="print"/>
          <a:srcRect/>
          <a:stretch>
            <a:fillRect/>
          </a:stretch>
        </p:blipFill>
        <p:spPr bwMode="auto">
          <a:xfrm>
            <a:off x="2714612" y="4063211"/>
            <a:ext cx="2500330"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6" cstate="print"/>
          <a:srcRect/>
          <a:stretch>
            <a:fillRect/>
          </a:stretch>
        </p:blipFill>
        <p:spPr bwMode="auto">
          <a:xfrm>
            <a:off x="1214414" y="4491839"/>
            <a:ext cx="2643206"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6" cstate="print"/>
          <a:srcRect/>
          <a:stretch>
            <a:fillRect/>
          </a:stretch>
        </p:blipFill>
        <p:spPr bwMode="auto">
          <a:xfrm>
            <a:off x="1214414" y="4920467"/>
            <a:ext cx="2571768"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9"/>
                                        </p:tgtEl>
                                      </p:cBhvr>
                                    </p:animEffect>
                                    <p:set>
                                      <p:cBhvr>
                                        <p:cTn id="22" dur="1" fill="hold">
                                          <p:stCondLst>
                                            <p:cond delay="1999"/>
                                          </p:stCondLst>
                                        </p:cTn>
                                        <p:tgtEl>
                                          <p:spTgt spid="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10"/>
                                        </p:tgtEl>
                                      </p:cBhvr>
                                    </p:animEffect>
                                    <p:set>
                                      <p:cBhvr>
                                        <p:cTn id="27" dur="1" fill="hold">
                                          <p:stCondLst>
                                            <p:cond delay="1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991377"/>
            <a:ext cx="8316000" cy="5677836"/>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　</a:t>
            </a:r>
            <a:r>
              <a:rPr lang="zh-CN" altLang="en-US" sz="2327" kern="0" spc="12747"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|comparison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.比较;相比</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　Words to show comparison and/or contrast(教材P8)</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表示比较和/或对比的词 </a:t>
            </a:r>
            <a:endParaRPr lang="zh-CN" altLang="en-US" dirty="0"/>
          </a:p>
          <a:p>
            <a:pPr marL="0" indent="0" eaLnBrk="0" latinLnBrk="1" hangingPunct="0">
              <a:lnSpc>
                <a:spcPct val="150000"/>
              </a:lnSpc>
              <a:spcBef>
                <a:spcPts val="141"/>
              </a:spcBef>
              <a:buNone/>
            </a:pPr>
            <a:r>
              <a:rPr lang="zh-CN" altLang="en-US" sz="1445" kern="0" spc="204"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情景导学</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a:t>
            </a:r>
            <a:r>
              <a:rPr lang="zh-CN" altLang="en-US" sz="1814" i="1" kern="0" dirty="0" smtClean="0">
                <a:solidFill>
                  <a:srgbClr val="000000"/>
                </a:solidFill>
                <a:latin typeface="Times New Roman" pitchFamily="65" charset="-122"/>
                <a:ea typeface="宋体" pitchFamily="65" charset="-122"/>
              </a:rPr>
              <a:t>Global</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Times</a:t>
            </a:r>
            <a:r>
              <a:rPr lang="zh-CN" altLang="en-US" sz="1814" kern="0" dirty="0" smtClean="0">
                <a:solidFill>
                  <a:srgbClr val="000000"/>
                </a:solidFill>
                <a:latin typeface="Times New Roman" pitchFamily="65" charset="-122"/>
                <a:ea typeface="宋体" pitchFamily="65" charset="-122"/>
              </a:rPr>
              <a:t>, 2020年11月)The number of people infected with COVID-19 has in-</a:t>
            </a:r>
            <a:r>
              <a:rPr dirty="0"/>
              <a:t/>
            </a:r>
            <a:br>
              <a:rPr dirty="0"/>
            </a:br>
            <a:r>
              <a:rPr lang="zh-CN" altLang="en-US" sz="1814" kern="0" dirty="0" smtClean="0">
                <a:solidFill>
                  <a:srgbClr val="000000"/>
                </a:solidFill>
                <a:latin typeface="Times New Roman" pitchFamily="65" charset="-122"/>
                <a:ea typeface="宋体" pitchFamily="65" charset="-122"/>
              </a:rPr>
              <a:t>creased over 6,000 times in comparison with SARS, and the number is still rising.</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与非典型肺炎相比,新冠肺炎的感染人数已经增长了超过6,000倍,而且还在不断</a:t>
            </a:r>
            <a:r>
              <a:rPr dirty="0"/>
              <a:t/>
            </a:r>
            <a:br>
              <a:rPr dirty="0"/>
            </a:br>
            <a:r>
              <a:rPr lang="zh-CN" altLang="en-US" sz="1814" kern="0" dirty="0" smtClean="0">
                <a:solidFill>
                  <a:srgbClr val="000000"/>
                </a:solidFill>
                <a:latin typeface="Times New Roman" pitchFamily="65" charset="-122"/>
                <a:ea typeface="宋体" pitchFamily="65" charset="-122"/>
              </a:rPr>
              <a:t>增加。</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Standards in health care have improved enormously compared with/to 40 years ago.</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与40年前相比,卫生保健的水平得到了极大的提高。</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It is difficult to make a comparison with her previous book—they are completely dif-</a:t>
            </a:r>
            <a:r>
              <a:rPr dirty="0"/>
              <a:t/>
            </a:r>
            <a:br>
              <a:rPr dirty="0"/>
            </a:br>
            <a:r>
              <a:rPr lang="zh-CN" altLang="en-US" sz="1814" kern="0" dirty="0" smtClean="0">
                <a:solidFill>
                  <a:srgbClr val="000000"/>
                </a:solidFill>
                <a:latin typeface="Times New Roman" pitchFamily="65" charset="-122"/>
                <a:ea typeface="宋体" pitchFamily="65" charset="-122"/>
              </a:rPr>
              <a:t>ferent.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很难与她以前的书相比——它们完全不同。</a:t>
            </a:r>
            <a:endParaRPr lang="zh-CN" altLang="en-US" dirty="0"/>
          </a:p>
        </p:txBody>
      </p:sp>
      <p:pic>
        <p:nvPicPr>
          <p:cNvPr id="3" name="图片 3" descr="textimage54.jpeg"/>
          <p:cNvPicPr>
            <a:picLocks noChangeAspect="1"/>
          </p:cNvPicPr>
          <p:nvPr/>
        </p:nvPicPr>
        <p:blipFill>
          <a:blip r:embed="rId4" cstate="print"/>
          <a:stretch>
            <a:fillRect/>
          </a:stretch>
        </p:blipFill>
        <p:spPr>
          <a:xfrm>
            <a:off x="642910" y="2467765"/>
            <a:ext cx="209549" cy="238124"/>
          </a:xfrm>
          <a:prstGeom prst="rect">
            <a:avLst/>
          </a:prstGeom>
        </p:spPr>
      </p:pic>
      <p:pic>
        <p:nvPicPr>
          <p:cNvPr id="4" name="图片 5" descr="textimage53.jpeg"/>
          <p:cNvPicPr>
            <a:picLocks noChangeAspect="1"/>
          </p:cNvPicPr>
          <p:nvPr/>
        </p:nvPicPr>
        <p:blipFill>
          <a:blip r:embed="rId5" cstate="print"/>
          <a:stretch>
            <a:fillRect/>
          </a:stretch>
        </p:blipFill>
        <p:spPr>
          <a:xfrm>
            <a:off x="1000099" y="1134253"/>
            <a:ext cx="1380681" cy="357190"/>
          </a:xfrm>
          <a:prstGeom prst="rect">
            <a:avLst/>
          </a:prstGeom>
        </p:spPr>
      </p:pic>
    </p:spTree>
    <p:custDataLst>
      <p:custData r:id="rId1"/>
    </p:custData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303101"/>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This dress is really cheaper by comparison.</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相比之下,这件连衣裙确实更便宜。</a:t>
            </a:r>
            <a:endParaRPr lang="zh-CN" altLang="en-US" dirty="0"/>
          </a:p>
          <a:p>
            <a:pPr marL="0" indent="0" eaLnBrk="0" latinLnBrk="1" hangingPunct="0">
              <a:lnSpc>
                <a:spcPct val="150000"/>
              </a:lnSpc>
              <a:spcBef>
                <a:spcPts val="141"/>
              </a:spcBef>
              <a:buNone/>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①</a:t>
            </a:r>
            <a:r>
              <a:rPr lang="zh-CN" altLang="en-US" sz="1814" u="sng" kern="0" dirty="0" smtClean="0">
                <a:solidFill>
                  <a:srgbClr val="FF0000"/>
                </a:solidFill>
                <a:latin typeface="Times New Roman" pitchFamily="65" charset="-122"/>
                <a:ea typeface="宋体" pitchFamily="65" charset="-122"/>
              </a:rPr>
              <a:t>　 by comparison　 </a:t>
            </a:r>
            <a:r>
              <a:rPr lang="zh-CN" altLang="en-US" sz="1814" kern="0" dirty="0" smtClean="0">
                <a:solidFill>
                  <a:srgbClr val="000000"/>
                </a:solidFill>
                <a:latin typeface="Times New Roman" pitchFamily="65" charset="-122"/>
                <a:ea typeface="宋体" pitchFamily="65" charset="-122"/>
              </a:rPr>
              <a:t>相比之下(=in comparison)</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②in comparison </a:t>
            </a:r>
            <a:r>
              <a:rPr lang="zh-CN" altLang="en-US" sz="1814" u="sng" kern="0" dirty="0" smtClean="0">
                <a:solidFill>
                  <a:srgbClr val="FF0000"/>
                </a:solidFill>
                <a:latin typeface="Times New Roman" pitchFamily="65" charset="-122"/>
                <a:ea typeface="宋体" pitchFamily="65" charset="-122"/>
              </a:rPr>
              <a:t>　 with　 </a:t>
            </a:r>
            <a:r>
              <a:rPr lang="zh-CN" altLang="en-US" sz="1814" kern="0" dirty="0" smtClean="0">
                <a:solidFill>
                  <a:srgbClr val="000000"/>
                </a:solidFill>
                <a:latin typeface="Times New Roman" pitchFamily="65" charset="-122"/>
                <a:ea typeface="宋体" pitchFamily="65" charset="-122"/>
              </a:rPr>
              <a:t>/to...=by comparison with...与</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相比</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③make a comparison(with...)</a:t>
            </a:r>
            <a:r>
              <a:rPr lang="zh-CN" altLang="en-US" sz="1814" u="sng" kern="0" dirty="0" smtClean="0">
                <a:solidFill>
                  <a:srgbClr val="FF0000"/>
                </a:solidFill>
                <a:latin typeface="Times New Roman" pitchFamily="65" charset="-122"/>
                <a:ea typeface="宋体" pitchFamily="65" charset="-122"/>
              </a:rPr>
              <a:t>　 (和</a:t>
            </a:r>
            <a:r>
              <a:rPr lang="zh-CN" altLang="en-US" sz="1814" u="sng" kern="0" dirty="0" smtClean="0">
                <a:solidFill>
                  <a:srgbClr val="FF0000"/>
                </a:solidFill>
                <a:latin typeface="黑体"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)进行比较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④beyond/without compare无与伦比</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⑤compare A with/to B　比较A和 B</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⑥compare A to B　把A比作B</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⑦</a:t>
            </a:r>
            <a:r>
              <a:rPr lang="zh-CN" altLang="en-US" sz="1814" u="sng" kern="0" dirty="0" smtClean="0">
                <a:solidFill>
                  <a:srgbClr val="FF0000"/>
                </a:solidFill>
                <a:latin typeface="Times New Roman" pitchFamily="65" charset="-122"/>
                <a:ea typeface="宋体" pitchFamily="65" charset="-122"/>
              </a:rPr>
              <a:t>　 compared with/to　 </a:t>
            </a:r>
            <a:r>
              <a:rPr lang="zh-CN" altLang="en-US" sz="1814" kern="0" dirty="0" smtClean="0">
                <a:solidFill>
                  <a:srgbClr val="000000"/>
                </a:solidFill>
                <a:latin typeface="Times New Roman" pitchFamily="65" charset="-122"/>
                <a:ea typeface="宋体" pitchFamily="65" charset="-122"/>
              </a:rPr>
              <a:t>...与</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相比</a:t>
            </a:r>
            <a:endParaRPr lang="zh-CN" altLang="en-US" dirty="0"/>
          </a:p>
        </p:txBody>
      </p:sp>
      <p:pic>
        <p:nvPicPr>
          <p:cNvPr id="3" name="图片 3" descr="textimage55.jpeg"/>
          <p:cNvPicPr>
            <a:picLocks noChangeAspect="1"/>
          </p:cNvPicPr>
          <p:nvPr/>
        </p:nvPicPr>
        <p:blipFill>
          <a:blip r:embed="rId4" cstate="print"/>
          <a:stretch>
            <a:fillRect/>
          </a:stretch>
        </p:blipFill>
        <p:spPr>
          <a:xfrm>
            <a:off x="720000" y="2400495"/>
            <a:ext cx="247650" cy="247649"/>
          </a:xfrm>
          <a:prstGeom prst="rect">
            <a:avLst/>
          </a:prstGeom>
        </p:spPr>
      </p:pic>
      <p:pic>
        <p:nvPicPr>
          <p:cNvPr id="5" name="Picture 4" descr="\\a015\吴双婷\线.tif"/>
          <p:cNvPicPr>
            <a:picLocks noChangeAspect="1" noChangeArrowheads="1"/>
          </p:cNvPicPr>
          <p:nvPr/>
        </p:nvPicPr>
        <p:blipFill>
          <a:blip r:embed="rId5" cstate="print"/>
          <a:srcRect/>
          <a:stretch>
            <a:fillRect/>
          </a:stretch>
        </p:blipFill>
        <p:spPr bwMode="auto">
          <a:xfrm>
            <a:off x="928662" y="2777647"/>
            <a:ext cx="1928826"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5" cstate="print"/>
          <a:srcRect/>
          <a:stretch>
            <a:fillRect/>
          </a:stretch>
        </p:blipFill>
        <p:spPr bwMode="auto">
          <a:xfrm>
            <a:off x="2285984" y="3205955"/>
            <a:ext cx="1000132"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5" cstate="print"/>
          <a:srcRect/>
          <a:stretch>
            <a:fillRect/>
          </a:stretch>
        </p:blipFill>
        <p:spPr bwMode="auto">
          <a:xfrm>
            <a:off x="3500430" y="3634583"/>
            <a:ext cx="2071702"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5" cstate="print"/>
          <a:srcRect/>
          <a:stretch>
            <a:fillRect/>
          </a:stretch>
        </p:blipFill>
        <p:spPr bwMode="auto">
          <a:xfrm>
            <a:off x="1000100" y="5349095"/>
            <a:ext cx="214314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8"/>
                                        </p:tgtEl>
                                      </p:cBhvr>
                                    </p:animEffect>
                                    <p:set>
                                      <p:cBhvr>
                                        <p:cTn id="22"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919939"/>
            <a:ext cx="8316000" cy="5685339"/>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单句语法填空</a:t>
            </a:r>
            <a:endParaRPr lang="zh-CN" altLang="en-US" sz="2000" dirty="0" smtClean="0"/>
          </a:p>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8-1 (2020浙江,阅读理解C改编,</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Francisca Then explains her findings in </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paragraph 4 by making</a:t>
            </a:r>
            <a:r>
              <a:rPr lang="zh-CN" altLang="en-US" sz="1814" u="sng" kern="0" dirty="0" smtClean="0">
                <a:solidFill>
                  <a:srgbClr val="FF0000"/>
                </a:solidFill>
                <a:latin typeface="Times New Roman" pitchFamily="65" charset="-122"/>
                <a:ea typeface="宋体" pitchFamily="65" charset="-122"/>
              </a:rPr>
              <a:t>　 a　 </a:t>
            </a:r>
            <a:r>
              <a:rPr lang="zh-CN" altLang="en-US" sz="1814" kern="0" dirty="0" smtClean="0">
                <a:solidFill>
                  <a:srgbClr val="000000"/>
                </a:solidFill>
                <a:latin typeface="Times New Roman" pitchFamily="65" charset="-122"/>
                <a:ea typeface="宋体" pitchFamily="65" charset="-122"/>
              </a:rPr>
              <a:t>comparison.</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考查冠词。句意:Francisca Then在第4段通过进行比较解释了她的发现。</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make a comparison意为“进行比较”。</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8-2 (2020全国Ⅰ,七选五,</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)Stop comparing yourself</a:t>
            </a:r>
            <a:r>
              <a:rPr lang="zh-CN" altLang="en-US" sz="1814" u="sng" kern="0" dirty="0" smtClean="0">
                <a:solidFill>
                  <a:srgbClr val="FF0000"/>
                </a:solidFill>
                <a:latin typeface="Times New Roman" pitchFamily="65" charset="-122"/>
                <a:ea typeface="宋体" pitchFamily="65" charset="-122"/>
              </a:rPr>
              <a:t>　 with/to　 </a:t>
            </a:r>
            <a:r>
              <a:rPr lang="zh-CN" altLang="en-US" sz="1814" kern="0" dirty="0" smtClean="0">
                <a:solidFill>
                  <a:srgbClr val="000000"/>
                </a:solidFill>
                <a:latin typeface="Times New Roman" pitchFamily="65" charset="-122"/>
                <a:ea typeface="宋体" pitchFamily="65" charset="-122"/>
              </a:rPr>
              <a:t>others.Do not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follow the people who make you feel not-good-enough.</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考查介词。句意:不要拿自己和别人比较。不要追随那些让你感觉不够好</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的人。compare...with/to...比较</a:t>
            </a:r>
            <a:r>
              <a:rPr lang="zh-CN" altLang="en-US" sz="1814" kern="0" dirty="0" smtClean="0">
                <a:solidFill>
                  <a:srgbClr val="FF0000"/>
                </a:solidFill>
                <a:latin typeface="黑体"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和</a:t>
            </a:r>
            <a:r>
              <a:rPr lang="zh-CN" altLang="en-US" sz="1814" kern="0" dirty="0" smtClean="0">
                <a:solidFill>
                  <a:srgbClr val="FF0000"/>
                </a:solidFill>
                <a:latin typeface="黑体"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8-3 (2020全国Ⅲ,阅读理解C,</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)It is said that about 20% of 25-34-year-olds live</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 with their parents,</a:t>
            </a:r>
            <a:r>
              <a:rPr lang="zh-CN" altLang="en-US" sz="1814" u="sng" kern="0" dirty="0" smtClean="0">
                <a:solidFill>
                  <a:srgbClr val="FF0000"/>
                </a:solidFill>
                <a:latin typeface="Times New Roman" pitchFamily="65" charset="-122"/>
                <a:ea typeface="宋体" pitchFamily="65" charset="-122"/>
              </a:rPr>
              <a:t>　 compared　 </a:t>
            </a:r>
            <a:r>
              <a:rPr lang="zh-CN" altLang="en-US" sz="1814" kern="0" dirty="0" smtClean="0">
                <a:solidFill>
                  <a:srgbClr val="000000"/>
                </a:solidFill>
                <a:latin typeface="Times New Roman" pitchFamily="65" charset="-122"/>
                <a:ea typeface="宋体" pitchFamily="65" charset="-122"/>
              </a:rPr>
              <a:t>(compare)with 16% in 1991.</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考查固定搭配。句意:据说,25—34岁的年轻人中有大约20%和父母住在一</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起,与1991年的16%相比。compared with...为固定搭配,表示“与</a:t>
            </a:r>
            <a:r>
              <a:rPr lang="zh-CN" altLang="en-US" sz="1814" kern="0" dirty="0" smtClean="0">
                <a:solidFill>
                  <a:srgbClr val="FF0000"/>
                </a:solidFill>
                <a:latin typeface="黑体"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相比”。</a:t>
            </a:r>
            <a:endParaRPr lang="zh-CN" altLang="en-US" dirty="0">
              <a:solidFill>
                <a:srgbClr val="FF0000"/>
              </a:solidFill>
            </a:endParaRPr>
          </a:p>
        </p:txBody>
      </p:sp>
      <p:pic>
        <p:nvPicPr>
          <p:cNvPr id="3" name="图片 3" descr="textimage57.jpeg"/>
          <p:cNvPicPr>
            <a:picLocks noChangeAspect="1"/>
          </p:cNvPicPr>
          <p:nvPr/>
        </p:nvPicPr>
        <p:blipFill>
          <a:blip r:embed="rId4" cstate="print"/>
          <a:stretch>
            <a:fillRect/>
          </a:stretch>
        </p:blipFill>
        <p:spPr>
          <a:xfrm>
            <a:off x="3119850" y="3153571"/>
            <a:ext cx="609600" cy="409574"/>
          </a:xfrm>
          <a:prstGeom prst="rect">
            <a:avLst/>
          </a:prstGeom>
        </p:spPr>
      </p:pic>
      <p:pic>
        <p:nvPicPr>
          <p:cNvPr id="4" name="图片 4" descr="textimage58.jpeg"/>
          <p:cNvPicPr>
            <a:picLocks noChangeAspect="1"/>
          </p:cNvPicPr>
          <p:nvPr/>
        </p:nvPicPr>
        <p:blipFill>
          <a:blip r:embed="rId5" cstate="print"/>
          <a:stretch>
            <a:fillRect/>
          </a:stretch>
        </p:blipFill>
        <p:spPr>
          <a:xfrm>
            <a:off x="3503925" y="4868082"/>
            <a:ext cx="609600" cy="409575"/>
          </a:xfrm>
          <a:prstGeom prst="rect">
            <a:avLst/>
          </a:prstGeom>
        </p:spPr>
      </p:pic>
      <p:pic>
        <p:nvPicPr>
          <p:cNvPr id="6" name="图片 4" descr="textimage56.jpeg"/>
          <p:cNvPicPr>
            <a:picLocks noChangeAspect="1"/>
          </p:cNvPicPr>
          <p:nvPr/>
        </p:nvPicPr>
        <p:blipFill>
          <a:blip r:embed="rId4" cstate="print"/>
          <a:stretch>
            <a:fillRect/>
          </a:stretch>
        </p:blipFill>
        <p:spPr>
          <a:xfrm>
            <a:off x="3714744" y="1367621"/>
            <a:ext cx="609600" cy="409574"/>
          </a:xfrm>
          <a:prstGeom prst="rect">
            <a:avLst/>
          </a:prstGeom>
        </p:spPr>
      </p:pic>
      <p:pic>
        <p:nvPicPr>
          <p:cNvPr id="7" name="Picture 4" descr="\\a015\吴双婷\线.tif"/>
          <p:cNvPicPr>
            <a:picLocks noChangeAspect="1" noChangeArrowheads="1"/>
          </p:cNvPicPr>
          <p:nvPr/>
        </p:nvPicPr>
        <p:blipFill>
          <a:blip r:embed="rId6" cstate="print"/>
          <a:srcRect/>
          <a:stretch>
            <a:fillRect/>
          </a:stretch>
        </p:blipFill>
        <p:spPr bwMode="auto">
          <a:xfrm>
            <a:off x="2857488" y="1848633"/>
            <a:ext cx="642942"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6" cstate="print"/>
          <a:srcRect/>
          <a:stretch>
            <a:fillRect/>
          </a:stretch>
        </p:blipFill>
        <p:spPr bwMode="auto">
          <a:xfrm>
            <a:off x="6072198" y="3134517"/>
            <a:ext cx="1214446"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6" cstate="print"/>
          <a:srcRect/>
          <a:stretch>
            <a:fillRect/>
          </a:stretch>
        </p:blipFill>
        <p:spPr bwMode="auto">
          <a:xfrm>
            <a:off x="2428860" y="5349095"/>
            <a:ext cx="142876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blinds(horizontal)">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blinds(horizontal)">
                                      <p:cBhvr>
                                        <p:cTn id="22" dur="500"/>
                                        <p:tgtEl>
                                          <p:spTgt spid="2">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9"/>
                                        </p:tgtEl>
                                      </p:cBhvr>
                                    </p:animEffect>
                                    <p:set>
                                      <p:cBhvr>
                                        <p:cTn id="27" dur="1" fill="hold">
                                          <p:stCondLst>
                                            <p:cond delay="1999"/>
                                          </p:stCondLst>
                                        </p:cTn>
                                        <p:tgtEl>
                                          <p:spTgt spid="9"/>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9" end="9"/>
                                            </p:txEl>
                                          </p:spTgt>
                                        </p:tgtEl>
                                        <p:attrNameLst>
                                          <p:attrName>style.visibility</p:attrName>
                                        </p:attrNameLst>
                                      </p:cBhvr>
                                      <p:to>
                                        <p:strVal val="visible"/>
                                      </p:to>
                                    </p:set>
                                    <p:animEffect transition="in" filter="blinds(horizontal)">
                                      <p:cBhvr>
                                        <p:cTn id="32"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062815"/>
            <a:ext cx="8316000" cy="5512150"/>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8-4 (2019江苏,任务型阅读,</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By/In　 </a:t>
            </a:r>
            <a:r>
              <a:rPr lang="zh-CN" altLang="en-US" sz="1814" kern="0" dirty="0" smtClean="0">
                <a:solidFill>
                  <a:srgbClr val="000000"/>
                </a:solidFill>
                <a:latin typeface="Times New Roman" pitchFamily="65" charset="-122"/>
                <a:ea typeface="宋体" pitchFamily="65" charset="-122"/>
              </a:rPr>
              <a:t> comparison, the brains of apes (类人</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猿) require only 8% of rest-time energy.</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考查固定短语。句意:相比之下,类人猿的大脑只需要休息时间能量的</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8%。by/in comparison相比之下。</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8-5 (</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A Swiss study reported that while the weight of electronic goods repre-</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sented by precious metals was relatively small in </a:t>
            </a:r>
            <a:r>
              <a:rPr lang="zh-CN" altLang="en-US" sz="1814" u="sng" kern="0" dirty="0" smtClean="0">
                <a:solidFill>
                  <a:srgbClr val="FF0000"/>
                </a:solidFill>
                <a:latin typeface="Times New Roman" pitchFamily="65" charset="-122"/>
                <a:ea typeface="宋体" pitchFamily="65" charset="-122"/>
              </a:rPr>
              <a:t>　 comparison　 </a:t>
            </a:r>
            <a:r>
              <a:rPr lang="zh-CN" altLang="en-US" sz="1814" kern="0" dirty="0" smtClean="0">
                <a:solidFill>
                  <a:srgbClr val="000000"/>
                </a:solidFill>
                <a:latin typeface="Times New Roman" pitchFamily="65" charset="-122"/>
                <a:ea typeface="宋体" pitchFamily="65" charset="-122"/>
              </a:rPr>
              <a:t> (compare) to to-</a:t>
            </a:r>
            <a:r>
              <a:rPr dirty="0"/>
              <a:t/>
            </a:r>
            <a:br>
              <a:rPr dirty="0"/>
            </a:br>
            <a:r>
              <a:rPr lang="zh-CN" altLang="en-US" sz="1814" kern="0" dirty="0" smtClean="0">
                <a:solidFill>
                  <a:srgbClr val="000000"/>
                </a:solidFill>
                <a:latin typeface="Times New Roman" pitchFamily="65" charset="-122"/>
                <a:ea typeface="宋体" pitchFamily="65" charset="-122"/>
              </a:rPr>
              <a:t>tal waste, the concentration(含量) of gold and other precious metals was higher in so-</a:t>
            </a:r>
            <a:r>
              <a:rPr dirty="0"/>
              <a:t/>
            </a:r>
            <a:br>
              <a:rPr dirty="0"/>
            </a:br>
            <a:r>
              <a:rPr lang="zh-CN" altLang="en-US" sz="1814" kern="0" dirty="0" smtClean="0">
                <a:solidFill>
                  <a:srgbClr val="000000"/>
                </a:solidFill>
                <a:latin typeface="Times New Roman" pitchFamily="65" charset="-122"/>
                <a:ea typeface="宋体" pitchFamily="65" charset="-122"/>
              </a:rPr>
              <a:t>called e-waste than in naturally occurring minerals.</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考查名词。句意:瑞士的一项研究报告,虽然以贵金属为代表的电子产品</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的重量与总的垃圾相比相对较小,但所谓的电子垃圾中的黄金和其他贵金属的含</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量高于天然存在的矿物中的含量。in comparison to...与</a:t>
            </a:r>
            <a:r>
              <a:rPr lang="zh-CN" altLang="en-US" sz="1814" kern="0" dirty="0" smtClean="0">
                <a:solidFill>
                  <a:srgbClr val="FF0000"/>
                </a:solidFill>
                <a:latin typeface="黑体"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相比。</a:t>
            </a:r>
            <a:endParaRPr lang="zh-CN" altLang="en-US" dirty="0">
              <a:solidFill>
                <a:srgbClr val="FF0000"/>
              </a:solidFill>
            </a:endParaRPr>
          </a:p>
          <a:p>
            <a:pPr marL="0" indent="0" eaLnBrk="0" latinLnBrk="1" hangingPunct="0">
              <a:lnSpc>
                <a:spcPct val="150000"/>
              </a:lnSpc>
              <a:spcBef>
                <a:spcPts val="141"/>
              </a:spcBef>
              <a:buNone/>
            </a:pPr>
            <a:r>
              <a:rPr lang="zh-CN" altLang="en-US" sz="3208" kern="0" spc="25516" dirty="0" smtClean="0">
                <a:solidFill>
                  <a:srgbClr val="000000"/>
                </a:solidFill>
                <a:latin typeface="Times New Roman" pitchFamily="65" charset="-122"/>
                <a:ea typeface="宋体" pitchFamily="65" charset="-122"/>
              </a:rPr>
              <a:t> </a:t>
            </a:r>
            <a:endParaRPr lang="zh-CN" altLang="en-US" dirty="0"/>
          </a:p>
        </p:txBody>
      </p:sp>
      <p:pic>
        <p:nvPicPr>
          <p:cNvPr id="3" name="图片 3" descr="textimage60.jpeg"/>
          <p:cNvPicPr>
            <a:picLocks noChangeAspect="1"/>
          </p:cNvPicPr>
          <p:nvPr/>
        </p:nvPicPr>
        <p:blipFill>
          <a:blip r:embed="rId4" cstate="print"/>
          <a:stretch>
            <a:fillRect/>
          </a:stretch>
        </p:blipFill>
        <p:spPr>
          <a:xfrm>
            <a:off x="1161450" y="2775304"/>
            <a:ext cx="609600" cy="409574"/>
          </a:xfrm>
          <a:prstGeom prst="rect">
            <a:avLst/>
          </a:prstGeom>
        </p:spPr>
      </p:pic>
      <p:pic>
        <p:nvPicPr>
          <p:cNvPr id="5" name="图片 5" descr="textimage59.jpeg"/>
          <p:cNvPicPr>
            <a:picLocks noChangeAspect="1"/>
          </p:cNvPicPr>
          <p:nvPr/>
        </p:nvPicPr>
        <p:blipFill>
          <a:blip r:embed="rId4" cstate="print"/>
          <a:stretch>
            <a:fillRect/>
          </a:stretch>
        </p:blipFill>
        <p:spPr>
          <a:xfrm>
            <a:off x="3357554" y="1134253"/>
            <a:ext cx="609600" cy="409574"/>
          </a:xfrm>
          <a:prstGeom prst="rect">
            <a:avLst/>
          </a:prstGeom>
        </p:spPr>
      </p:pic>
      <p:pic>
        <p:nvPicPr>
          <p:cNvPr id="6" name="Picture 4" descr="\\a015\吴双婷\线.tif"/>
          <p:cNvPicPr>
            <a:picLocks noChangeAspect="1" noChangeArrowheads="1"/>
          </p:cNvPicPr>
          <p:nvPr/>
        </p:nvPicPr>
        <p:blipFill>
          <a:blip r:embed="rId5" cstate="print"/>
          <a:srcRect/>
          <a:stretch>
            <a:fillRect/>
          </a:stretch>
        </p:blipFill>
        <p:spPr bwMode="auto">
          <a:xfrm>
            <a:off x="4000496" y="1134253"/>
            <a:ext cx="1143008"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5" cstate="print"/>
          <a:srcRect/>
          <a:stretch>
            <a:fillRect/>
          </a:stretch>
        </p:blipFill>
        <p:spPr bwMode="auto">
          <a:xfrm>
            <a:off x="5286380" y="3277393"/>
            <a:ext cx="1571636"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661743"/>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2327" kern="0" spc="11997"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|not only...but (also)... 不仅</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而且</a:t>
            </a:r>
            <a:r>
              <a:rPr lang="zh-CN" altLang="en-US" sz="1814" kern="0" dirty="0" smtClean="0">
                <a:solidFill>
                  <a:srgbClr val="000000"/>
                </a:solidFill>
                <a:latin typeface="黑体" pitchFamily="65" charset="-122"/>
                <a:ea typeface="宋体" pitchFamily="65" charset="-122"/>
              </a:rPr>
              <a:t>……</a:t>
            </a:r>
            <a:endParaRPr lang="zh-CN" altLang="en-US" dirty="0"/>
          </a:p>
          <a:p>
            <a:pPr marL="0" indent="0" eaLnBrk="0" latinLnBrk="1" hangingPunct="0">
              <a:lnSpc>
                <a:spcPct val="150000"/>
              </a:lnSpc>
              <a:spcBef>
                <a:spcPts val="129"/>
              </a:spcBef>
              <a:buNone/>
            </a:pPr>
            <a:r>
              <a:rPr lang="zh-CN" altLang="en-US" sz="1814" kern="0" dirty="0" smtClean="0">
                <a:solidFill>
                  <a:srgbClr val="000000"/>
                </a:solidFill>
                <a:latin typeface="Times New Roman" pitchFamily="65" charset="-122"/>
                <a:ea typeface="宋体" pitchFamily="65" charset="-122"/>
              </a:rPr>
              <a:t>Not only had the countries found a path to the future that did not run over the relics </a:t>
            </a:r>
            <a:r>
              <a:rPr dirty="0"/>
              <a:t/>
            </a:r>
            <a:br>
              <a:rPr dirty="0"/>
            </a:br>
            <a:r>
              <a:rPr lang="zh-CN" altLang="en-US" sz="1814" kern="0" dirty="0" smtClean="0">
                <a:solidFill>
                  <a:srgbClr val="000000"/>
                </a:solidFill>
                <a:latin typeface="Times New Roman" pitchFamily="65" charset="-122"/>
                <a:ea typeface="宋体" pitchFamily="65" charset="-122"/>
              </a:rPr>
              <a:t>of the past,but they had also learnt that it was possible for countries to work together </a:t>
            </a:r>
            <a:r>
              <a:rPr dirty="0"/>
              <a:t/>
            </a:r>
            <a:br>
              <a:rPr dirty="0"/>
            </a:br>
            <a:r>
              <a:rPr lang="zh-CN" altLang="en-US" sz="1814" kern="0" dirty="0" smtClean="0">
                <a:solidFill>
                  <a:srgbClr val="000000"/>
                </a:solidFill>
                <a:latin typeface="Times New Roman" pitchFamily="65" charset="-122"/>
                <a:ea typeface="宋体" pitchFamily="65" charset="-122"/>
              </a:rPr>
              <a:t>to build a better tomorrow. (教材P4)这些国家不仅找到了一条不以牺牲古迹为代</a:t>
            </a:r>
            <a:r>
              <a:rPr dirty="0"/>
              <a:t/>
            </a:r>
            <a:br>
              <a:rPr dirty="0"/>
            </a:br>
            <a:r>
              <a:rPr lang="zh-CN" altLang="en-US" sz="1814" kern="0" dirty="0" smtClean="0">
                <a:solidFill>
                  <a:srgbClr val="000000"/>
                </a:solidFill>
                <a:latin typeface="Times New Roman" pitchFamily="65" charset="-122"/>
                <a:ea typeface="宋体" pitchFamily="65" charset="-122"/>
              </a:rPr>
              <a:t>价的未来之路, 而且还认识到多个国家有可能合作建设一个更美好的明天。 </a:t>
            </a:r>
            <a:endParaRPr lang="zh-CN" altLang="en-US" dirty="0"/>
          </a:p>
          <a:p>
            <a:pPr marL="0" indent="0" eaLnBrk="0" latinLnBrk="1" hangingPunct="0">
              <a:lnSpc>
                <a:spcPct val="150000"/>
              </a:lnSpc>
              <a:spcBef>
                <a:spcPts val="141"/>
              </a:spcBef>
              <a:buNone/>
            </a:pPr>
            <a:r>
              <a:rPr lang="zh-CN" altLang="en-US" sz="1445" kern="0" spc="204"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情景导学</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Not only you and I but also Peter, the top student in our school, is not able to solve </a:t>
            </a:r>
            <a:r>
              <a:rPr dirty="0"/>
              <a:t/>
            </a:r>
            <a:br>
              <a:rPr dirty="0"/>
            </a:br>
            <a:r>
              <a:rPr lang="zh-CN" altLang="en-US" sz="1814" kern="0" dirty="0" smtClean="0">
                <a:solidFill>
                  <a:srgbClr val="000000"/>
                </a:solidFill>
                <a:latin typeface="Times New Roman" pitchFamily="65" charset="-122"/>
                <a:ea typeface="宋体" pitchFamily="65" charset="-122"/>
              </a:rPr>
              <a:t>the problem.不仅你和我,而且我们学校的尖子生彼得也不能解决这个问题。</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Not only does the sun give us light, but (also) it gives us heat.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太阳不仅给我们光,而且给我们热。</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Either you or one of your students is to attend the meeting that is due tomorrow.要么</a:t>
            </a:r>
            <a:endParaRPr lang="en-US" altLang="zh-CN" sz="1814" kern="0" dirty="0" smtClean="0">
              <a:solidFill>
                <a:srgbClr val="000000"/>
              </a:solidFill>
              <a:latin typeface="Times New Roman" pitchFamily="65" charset="-122"/>
              <a:ea typeface="宋体" pitchFamily="65" charset="-122"/>
            </a:endParaRPr>
          </a:p>
          <a:p>
            <a:pPr eaLnBrk="0" latinLnBrk="1" hangingPunct="0">
              <a:lnSpc>
                <a:spcPct val="150000"/>
              </a:lnSpc>
              <a:spcBef>
                <a:spcPts val="141"/>
              </a:spcBef>
            </a:pPr>
            <a:r>
              <a:rPr lang="zh-CN" altLang="en-US" kern="0" dirty="0" smtClean="0">
                <a:solidFill>
                  <a:srgbClr val="000000"/>
                </a:solidFill>
                <a:latin typeface="Times New Roman" pitchFamily="65" charset="-122"/>
                <a:ea typeface="宋体" pitchFamily="65" charset="-122"/>
              </a:rPr>
              <a:t>你要么你的一个学生要参加预计明天开的会议。 </a:t>
            </a:r>
            <a:endParaRPr lang="zh-CN" altLang="en-US" dirty="0" smtClean="0"/>
          </a:p>
          <a:p>
            <a:pPr marL="0" indent="0" eaLnBrk="0" latinLnBrk="1" hangingPunct="0">
              <a:lnSpc>
                <a:spcPct val="150000"/>
              </a:lnSpc>
              <a:spcBef>
                <a:spcPts val="141"/>
              </a:spcBef>
              <a:buNone/>
            </a:pPr>
            <a:endParaRPr lang="zh-CN" altLang="en-US" dirty="0"/>
          </a:p>
        </p:txBody>
      </p:sp>
      <p:pic>
        <p:nvPicPr>
          <p:cNvPr id="3" name="图片 3" descr="textimage62.jpeg"/>
          <p:cNvPicPr>
            <a:picLocks noChangeAspect="1"/>
          </p:cNvPicPr>
          <p:nvPr/>
        </p:nvPicPr>
        <p:blipFill>
          <a:blip r:embed="rId4" cstate="print"/>
          <a:stretch>
            <a:fillRect/>
          </a:stretch>
        </p:blipFill>
        <p:spPr>
          <a:xfrm>
            <a:off x="934314" y="1595147"/>
            <a:ext cx="1423108" cy="387444"/>
          </a:xfrm>
          <a:prstGeom prst="rect">
            <a:avLst/>
          </a:prstGeom>
        </p:spPr>
      </p:pic>
      <p:pic>
        <p:nvPicPr>
          <p:cNvPr id="4" name="图片 4" descr="textimage63.jpeg"/>
          <p:cNvPicPr>
            <a:picLocks noChangeAspect="1"/>
          </p:cNvPicPr>
          <p:nvPr/>
        </p:nvPicPr>
        <p:blipFill>
          <a:blip r:embed="rId5" cstate="print"/>
          <a:stretch>
            <a:fillRect/>
          </a:stretch>
        </p:blipFill>
        <p:spPr>
          <a:xfrm>
            <a:off x="720000" y="3780270"/>
            <a:ext cx="209549" cy="238124"/>
          </a:xfrm>
          <a:prstGeom prst="rect">
            <a:avLst/>
          </a:prstGeom>
        </p:spPr>
      </p:pic>
      <p:pic>
        <p:nvPicPr>
          <p:cNvPr id="5" name="图片 4" descr="textimage61.jpeg"/>
          <p:cNvPicPr>
            <a:picLocks noChangeAspect="1"/>
          </p:cNvPicPr>
          <p:nvPr/>
        </p:nvPicPr>
        <p:blipFill>
          <a:blip r:embed="rId6" cstate="print"/>
          <a:stretch>
            <a:fillRect/>
          </a:stretch>
        </p:blipFill>
        <p:spPr>
          <a:xfrm>
            <a:off x="3428992" y="919939"/>
            <a:ext cx="2071702" cy="427322"/>
          </a:xfrm>
          <a:prstGeom prst="rect">
            <a:avLst/>
          </a:prstGeom>
        </p:spPr>
      </p:pic>
    </p:spTree>
    <p:custDataLst>
      <p:custData r:id="rId1"/>
    </p:custData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277129"/>
            <a:ext cx="8316000" cy="5313699"/>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①not only...but(also)...为并列连词,用于连接两个并列的成分,当连接两个分句且 </a:t>
            </a:r>
            <a:r>
              <a:rPr dirty="0"/>
              <a:t/>
            </a:r>
            <a:br>
              <a:rPr dirty="0"/>
            </a:br>
            <a:r>
              <a:rPr lang="zh-CN" altLang="en-US" sz="1814" kern="0" dirty="0" smtClean="0">
                <a:solidFill>
                  <a:srgbClr val="000000"/>
                </a:solidFill>
                <a:latin typeface="Times New Roman" pitchFamily="65" charset="-122"/>
                <a:ea typeface="宋体" pitchFamily="65" charset="-122"/>
              </a:rPr>
              <a:t>not only 位于</a:t>
            </a:r>
            <a:r>
              <a:rPr lang="zh-CN" altLang="en-US" sz="1814" u="sng" kern="0" dirty="0" smtClean="0">
                <a:solidFill>
                  <a:srgbClr val="FF0000"/>
                </a:solidFill>
                <a:latin typeface="Times New Roman" pitchFamily="65" charset="-122"/>
                <a:ea typeface="宋体" pitchFamily="65" charset="-122"/>
              </a:rPr>
              <a:t>　 句首　 </a:t>
            </a:r>
            <a:r>
              <a:rPr lang="zh-CN" altLang="en-US" sz="1814" kern="0" dirty="0" smtClean="0">
                <a:solidFill>
                  <a:srgbClr val="000000"/>
                </a:solidFill>
                <a:latin typeface="Times New Roman" pitchFamily="65" charset="-122"/>
                <a:ea typeface="宋体" pitchFamily="65" charset="-122"/>
              </a:rPr>
              <a:t>时,not only 所在的分句要用</a:t>
            </a:r>
            <a:r>
              <a:rPr lang="zh-CN" altLang="en-US" sz="1814" u="sng" kern="0" dirty="0" smtClean="0">
                <a:solidFill>
                  <a:srgbClr val="FF0000"/>
                </a:solidFill>
                <a:latin typeface="Times New Roman" pitchFamily="65" charset="-122"/>
                <a:ea typeface="宋体" pitchFamily="65" charset="-122"/>
              </a:rPr>
              <a:t>　 部分倒装　 </a:t>
            </a:r>
            <a:r>
              <a:rPr lang="zh-CN" altLang="en-US" sz="1814" kern="0" dirty="0" smtClean="0">
                <a:solidFill>
                  <a:srgbClr val="000000"/>
                </a:solidFill>
                <a:latin typeface="Times New Roman" pitchFamily="65" charset="-122"/>
                <a:ea typeface="宋体" pitchFamily="65" charset="-122"/>
              </a:rPr>
              <a:t>语序。</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②not only A but (also)B + 谓语动词+ 其他,谓语动词的单复数由</a:t>
            </a:r>
            <a:r>
              <a:rPr lang="zh-CN" altLang="en-US" sz="1814" u="sng" kern="0" dirty="0" smtClean="0">
                <a:solidFill>
                  <a:srgbClr val="FF0000"/>
                </a:solidFill>
                <a:latin typeface="Times New Roman" pitchFamily="65" charset="-122"/>
                <a:ea typeface="宋体" pitchFamily="65" charset="-122"/>
              </a:rPr>
              <a:t>　 B　 </a:t>
            </a:r>
            <a:r>
              <a:rPr lang="zh-CN" altLang="en-US" sz="1814" kern="0" dirty="0" smtClean="0">
                <a:solidFill>
                  <a:srgbClr val="000000"/>
                </a:solidFill>
                <a:latin typeface="Times New Roman" pitchFamily="65" charset="-122"/>
                <a:ea typeface="宋体" pitchFamily="65" charset="-122"/>
              </a:rPr>
              <a:t>决定。</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类似的连词还有: neither...nor...;either...or...; not...but...等。 </a:t>
            </a:r>
            <a:endParaRPr lang="zh-CN" altLang="en-US" dirty="0"/>
          </a:p>
          <a:p>
            <a:pPr marL="0" indent="0" eaLnBrk="0" latinLnBrk="1" hangingPunct="0">
              <a:lnSpc>
                <a:spcPct val="150000"/>
              </a:lnSpc>
              <a:spcBef>
                <a:spcPts val="141"/>
              </a:spcBef>
              <a:buNone/>
            </a:pPr>
            <a:r>
              <a:rPr lang="zh-CN" altLang="en-US" sz="2359" kern="0" spc="9415" dirty="0" smtClean="0">
                <a:solidFill>
                  <a:srgbClr val="000000"/>
                </a:solidFill>
                <a:latin typeface="Times New Roman" pitchFamily="65" charset="-122"/>
                <a:ea typeface="宋体" pitchFamily="65" charset="-122"/>
              </a:rPr>
              <a:t>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单句语法填空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1-1 (2020江苏,完形填空,</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)There, he not only did well as a student</a:t>
            </a:r>
            <a:r>
              <a:rPr lang="zh-CN" altLang="en-US" sz="1814" u="sng" kern="0" dirty="0" smtClean="0">
                <a:solidFill>
                  <a:srgbClr val="FF0000"/>
                </a:solidFill>
                <a:latin typeface="Times New Roman" pitchFamily="65" charset="-122"/>
                <a:ea typeface="宋体" pitchFamily="65" charset="-122"/>
              </a:rPr>
              <a:t>　 but　 </a:t>
            </a:r>
            <a:r>
              <a:rPr lang="zh-CN" altLang="en-US" sz="1814" kern="0" dirty="0" smtClean="0">
                <a:solidFill>
                  <a:srgbClr val="000000"/>
                </a:solidFill>
                <a:latin typeface="Times New Roman" pitchFamily="65" charset="-122"/>
                <a:ea typeface="宋体" pitchFamily="65" charset="-122"/>
              </a:rPr>
              <a:t>al</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so became an accomplished public speaker.</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考查连词。句意:在那里,他不仅是一名出色的学生,而且成为一名技艺高</a:t>
            </a:r>
            <a:endParaRPr lang="en-US" altLang="zh-CN" sz="1814" kern="0" dirty="0" smtClean="0">
              <a:solidFill>
                <a:srgbClr val="FF0000"/>
              </a:solidFill>
              <a:latin typeface="Times New Roman" pitchFamily="65" charset="-122"/>
              <a:ea typeface="宋体" pitchFamily="65" charset="-122"/>
            </a:endParaRPr>
          </a:p>
          <a:p>
            <a:pPr eaLnBrk="0" latinLnBrk="1" hangingPunct="0">
              <a:lnSpc>
                <a:spcPct val="150000"/>
              </a:lnSpc>
              <a:spcBef>
                <a:spcPts val="141"/>
              </a:spcBef>
            </a:pPr>
            <a:r>
              <a:rPr lang="zh-CN" altLang="en-US" kern="0" dirty="0" smtClean="0">
                <a:solidFill>
                  <a:srgbClr val="FF0000"/>
                </a:solidFill>
                <a:latin typeface="Times New Roman" pitchFamily="65" charset="-122"/>
                <a:ea typeface="宋体" pitchFamily="65" charset="-122"/>
              </a:rPr>
              <a:t>超的公众演说家。not only...but also...“不-仅</a:t>
            </a:r>
            <a:r>
              <a:rPr lang="zh-CN" altLang="en-US" kern="0" dirty="0" smtClean="0">
                <a:solidFill>
                  <a:srgbClr val="FF0000"/>
                </a:solidFill>
                <a:latin typeface="黑体" pitchFamily="65" charset="-122"/>
                <a:ea typeface="宋体" pitchFamily="65" charset="-122"/>
              </a:rPr>
              <a:t>……</a:t>
            </a:r>
            <a:r>
              <a:rPr lang="zh-CN" altLang="en-US" kern="0" dirty="0" smtClean="0">
                <a:solidFill>
                  <a:srgbClr val="FF0000"/>
                </a:solidFill>
                <a:latin typeface="Times New Roman" pitchFamily="65" charset="-122"/>
                <a:ea typeface="宋体" pitchFamily="65" charset="-122"/>
              </a:rPr>
              <a:t>而且</a:t>
            </a:r>
            <a:r>
              <a:rPr lang="zh-CN" altLang="en-US" kern="0" dirty="0" smtClean="0">
                <a:solidFill>
                  <a:srgbClr val="FF0000"/>
                </a:solidFill>
                <a:latin typeface="黑体" pitchFamily="65" charset="-122"/>
                <a:ea typeface="宋体" pitchFamily="65" charset="-122"/>
              </a:rPr>
              <a:t>……</a:t>
            </a:r>
            <a:r>
              <a:rPr lang="zh-CN" altLang="en-US" kern="0" dirty="0" smtClean="0">
                <a:solidFill>
                  <a:srgbClr val="FF0000"/>
                </a:solidFill>
                <a:latin typeface="Times New Roman" pitchFamily="65" charset="-122"/>
                <a:ea typeface="宋体" pitchFamily="65" charset="-122"/>
              </a:rPr>
              <a:t>”,故填but。</a:t>
            </a:r>
            <a:endParaRPr lang="zh-CN" altLang="en-US" dirty="0" smtClean="0">
              <a:solidFill>
                <a:srgbClr val="FF0000"/>
              </a:solidFill>
            </a:endParaRPr>
          </a:p>
          <a:p>
            <a:pPr marL="0" indent="0" eaLnBrk="0" latinLnBrk="1" hangingPunct="0">
              <a:lnSpc>
                <a:spcPct val="150000"/>
              </a:lnSpc>
              <a:spcBef>
                <a:spcPts val="141"/>
              </a:spcBef>
              <a:buNone/>
            </a:pPr>
            <a:endParaRPr lang="zh-CN" altLang="en-US" dirty="0"/>
          </a:p>
        </p:txBody>
      </p:sp>
      <p:pic>
        <p:nvPicPr>
          <p:cNvPr id="3" name="图片 3" descr="textimage64.jpeg"/>
          <p:cNvPicPr>
            <a:picLocks noChangeAspect="1"/>
          </p:cNvPicPr>
          <p:nvPr/>
        </p:nvPicPr>
        <p:blipFill>
          <a:blip r:embed="rId4" cstate="print"/>
          <a:stretch>
            <a:fillRect/>
          </a:stretch>
        </p:blipFill>
        <p:spPr>
          <a:xfrm>
            <a:off x="642910" y="1420005"/>
            <a:ext cx="247650" cy="247650"/>
          </a:xfrm>
          <a:prstGeom prst="rect">
            <a:avLst/>
          </a:prstGeom>
        </p:spPr>
      </p:pic>
      <p:pic>
        <p:nvPicPr>
          <p:cNvPr id="4" name="图片 4" descr="textimage65.jpeg"/>
          <p:cNvPicPr>
            <a:picLocks noChangeAspect="1"/>
          </p:cNvPicPr>
          <p:nvPr/>
        </p:nvPicPr>
        <p:blipFill>
          <a:blip r:embed="rId5" cstate="print"/>
          <a:stretch>
            <a:fillRect/>
          </a:stretch>
        </p:blipFill>
        <p:spPr>
          <a:xfrm>
            <a:off x="720000" y="3420269"/>
            <a:ext cx="1495425" cy="504825"/>
          </a:xfrm>
          <a:prstGeom prst="rect">
            <a:avLst/>
          </a:prstGeom>
        </p:spPr>
      </p:pic>
      <p:pic>
        <p:nvPicPr>
          <p:cNvPr id="5" name="图片 5" descr="textimage66.jpeg"/>
          <p:cNvPicPr>
            <a:picLocks noChangeAspect="1"/>
          </p:cNvPicPr>
          <p:nvPr/>
        </p:nvPicPr>
        <p:blipFill>
          <a:blip r:embed="rId6" cstate="print"/>
          <a:stretch>
            <a:fillRect/>
          </a:stretch>
        </p:blipFill>
        <p:spPr>
          <a:xfrm>
            <a:off x="3119850" y="4491839"/>
            <a:ext cx="609600" cy="409574"/>
          </a:xfrm>
          <a:prstGeom prst="rect">
            <a:avLst/>
          </a:prstGeom>
        </p:spPr>
      </p:pic>
      <p:pic>
        <p:nvPicPr>
          <p:cNvPr id="6" name="Picture 4" descr="\\a015\吴双婷\线.tif"/>
          <p:cNvPicPr>
            <a:picLocks noChangeAspect="1" noChangeArrowheads="1"/>
          </p:cNvPicPr>
          <p:nvPr/>
        </p:nvPicPr>
        <p:blipFill>
          <a:blip r:embed="rId7" cstate="print"/>
          <a:srcRect/>
          <a:stretch>
            <a:fillRect/>
          </a:stretch>
        </p:blipFill>
        <p:spPr bwMode="auto">
          <a:xfrm>
            <a:off x="2000232" y="2134385"/>
            <a:ext cx="1000132"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7" cstate="print"/>
          <a:srcRect/>
          <a:stretch>
            <a:fillRect/>
          </a:stretch>
        </p:blipFill>
        <p:spPr bwMode="auto">
          <a:xfrm>
            <a:off x="5715008" y="2134385"/>
            <a:ext cx="1500198"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7" cstate="print"/>
          <a:srcRect/>
          <a:stretch>
            <a:fillRect/>
          </a:stretch>
        </p:blipFill>
        <p:spPr bwMode="auto">
          <a:xfrm>
            <a:off x="6929454" y="2563013"/>
            <a:ext cx="714380"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7" cstate="print"/>
          <a:srcRect/>
          <a:stretch>
            <a:fillRect/>
          </a:stretch>
        </p:blipFill>
        <p:spPr bwMode="auto">
          <a:xfrm>
            <a:off x="7429520" y="4420401"/>
            <a:ext cx="857256"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9"/>
                                        </p:tgtEl>
                                      </p:cBhvr>
                                    </p:animEffect>
                                    <p:set>
                                      <p:cBhvr>
                                        <p:cTn id="22" dur="1" fill="hold">
                                          <p:stCondLst>
                                            <p:cond delay="1999"/>
                                          </p:stCondLst>
                                        </p:cTn>
                                        <p:tgtEl>
                                          <p:spTgt spid="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Effect transition="in" filter="blinds(horizontal)">
                                      <p:cBhvr>
                                        <p:cTn id="27" dur="500"/>
                                        <p:tgtEl>
                                          <p:spTgt spid="2">
                                            <p:txEl>
                                              <p:pRg st="8" end="8"/>
                                            </p:txEl>
                                          </p:spTgt>
                                        </p:tgtEl>
                                      </p:cBhvr>
                                    </p:animEffect>
                                  </p:childTnLst>
                                </p:cTn>
                              </p:par>
                              <p:par>
                                <p:cTn id="28" presetID="3" presetClass="entr" presetSubtype="10" fill="hold" nodeType="withEffect">
                                  <p:stCondLst>
                                    <p:cond delay="0"/>
                                  </p:stCondLst>
                                  <p:childTnLst>
                                    <p:set>
                                      <p:cBhvr>
                                        <p:cTn id="29" dur="1" fill="hold">
                                          <p:stCondLst>
                                            <p:cond delay="0"/>
                                          </p:stCondLst>
                                        </p:cTn>
                                        <p:tgtEl>
                                          <p:spTgt spid="2">
                                            <p:txEl>
                                              <p:pRg st="9" end="9"/>
                                            </p:txEl>
                                          </p:spTgt>
                                        </p:tgtEl>
                                        <p:attrNameLst>
                                          <p:attrName>style.visibility</p:attrName>
                                        </p:attrNameLst>
                                      </p:cBhvr>
                                      <p:to>
                                        <p:strVal val="visible"/>
                                      </p:to>
                                    </p:set>
                                    <p:animEffect transition="in" filter="blinds(horizontal)">
                                      <p:cBhvr>
                                        <p:cTn id="30"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134253"/>
            <a:ext cx="8316000" cy="5605894"/>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1-2 (2020全国新高考Ⅰ,书面表达,</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)Not only </a:t>
            </a:r>
            <a:r>
              <a:rPr lang="zh-CN" altLang="en-US" sz="1814" u="sng" kern="0" dirty="0" smtClean="0">
                <a:solidFill>
                  <a:srgbClr val="FF0000"/>
                </a:solidFill>
                <a:latin typeface="Times New Roman" pitchFamily="65" charset="-122"/>
                <a:ea typeface="宋体" pitchFamily="65" charset="-122"/>
              </a:rPr>
              <a:t>　 has　 </a:t>
            </a:r>
            <a:r>
              <a:rPr lang="zh-CN" altLang="en-US" sz="1814" kern="0" dirty="0" smtClean="0">
                <a:solidFill>
                  <a:srgbClr val="000000"/>
                </a:solidFill>
                <a:latin typeface="Times New Roman" pitchFamily="65" charset="-122"/>
                <a:ea typeface="宋体" pitchFamily="65" charset="-122"/>
              </a:rPr>
              <a:t>(have) the running race</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 improved the enthusiasm of students to exercise, but it also has enriched our campus </a:t>
            </a:r>
            <a:r>
              <a:rPr dirty="0"/>
              <a:t/>
            </a:r>
            <a:br>
              <a:rPr dirty="0"/>
            </a:br>
            <a:r>
              <a:rPr lang="zh-CN" altLang="en-US" sz="1814" kern="0" dirty="0" smtClean="0">
                <a:solidFill>
                  <a:srgbClr val="000000"/>
                </a:solidFill>
                <a:latin typeface="Times New Roman" pitchFamily="65" charset="-122"/>
                <a:ea typeface="宋体" pitchFamily="65" charset="-122"/>
              </a:rPr>
              <a:t>life. </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考查主谓一致。句意:跑步比赛不仅提高了学生锻炼的热情,而且丰富了</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我们的校园生活。该句中not only...but also...连接两个并列分句,且not only位于</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句首,所以not only所在的分句用部分倒装语序,结合句中的improved和but also分</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句中的has enriched可知not only分句的时态应是现在完成时,not only分句的主语</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为the running race,所以此处填助动词has。</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1-3 (2019课标全国Ⅱ,七选五,</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)Without motivation, you can neither set a goal </a:t>
            </a:r>
            <a:endParaRPr lang="zh-CN" altLang="en-US" dirty="0"/>
          </a:p>
          <a:p>
            <a:pPr marL="0" indent="0" eaLnBrk="0" latinLnBrk="1" hangingPunct="0">
              <a:lnSpc>
                <a:spcPct val="150000"/>
              </a:lnSpc>
              <a:spcBef>
                <a:spcPts val="0"/>
              </a:spcBef>
              <a:buNone/>
            </a:pPr>
            <a:r>
              <a:rPr lang="zh-CN" altLang="en-US" sz="1814" u="sng" kern="0" dirty="0" smtClean="0">
                <a:solidFill>
                  <a:srgbClr val="FF0000"/>
                </a:solidFill>
                <a:latin typeface="Times New Roman" pitchFamily="65" charset="-122"/>
                <a:ea typeface="宋体" pitchFamily="65" charset="-122"/>
              </a:rPr>
              <a:t>　 nor　 </a:t>
            </a:r>
            <a:r>
              <a:rPr lang="zh-CN" altLang="en-US" sz="1814" kern="0" dirty="0" smtClean="0">
                <a:solidFill>
                  <a:srgbClr val="000000"/>
                </a:solidFill>
                <a:latin typeface="Times New Roman" pitchFamily="65" charset="-122"/>
                <a:ea typeface="宋体" pitchFamily="65" charset="-122"/>
              </a:rPr>
              <a:t>reach it.</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考查并列连词。句意:没有动力,你既不能设定目标,也不能实现它。nei-</a:t>
            </a:r>
            <a:endParaRPr lang="en-US" altLang="zh-CN" sz="1814" kern="0" dirty="0" smtClean="0">
              <a:solidFill>
                <a:srgbClr val="FF0000"/>
              </a:solidFill>
              <a:latin typeface="Times New Roman" pitchFamily="65" charset="-122"/>
              <a:ea typeface="宋体" pitchFamily="65" charset="-122"/>
            </a:endParaRPr>
          </a:p>
          <a:p>
            <a:pPr eaLnBrk="0" latinLnBrk="1" hangingPunct="0">
              <a:lnSpc>
                <a:spcPct val="150000"/>
              </a:lnSpc>
              <a:spcBef>
                <a:spcPts val="141"/>
              </a:spcBef>
            </a:pPr>
            <a:r>
              <a:rPr lang="zh-CN" altLang="en-US" kern="0" dirty="0" smtClean="0">
                <a:solidFill>
                  <a:srgbClr val="FF0000"/>
                </a:solidFill>
                <a:latin typeface="Times New Roman" pitchFamily="65" charset="-122"/>
                <a:ea typeface="宋体" pitchFamily="65" charset="-122"/>
              </a:rPr>
              <a:t>ther...nor...既不</a:t>
            </a:r>
            <a:r>
              <a:rPr lang="zh-CN" altLang="en-US" kern="0" dirty="0" smtClean="0">
                <a:solidFill>
                  <a:srgbClr val="FF0000"/>
                </a:solidFill>
                <a:latin typeface="黑体" pitchFamily="65" charset="-122"/>
                <a:ea typeface="宋体" pitchFamily="65" charset="-122"/>
              </a:rPr>
              <a:t>……</a:t>
            </a:r>
            <a:r>
              <a:rPr lang="zh-CN" altLang="en-US" kern="0" dirty="0" smtClean="0">
                <a:solidFill>
                  <a:srgbClr val="FF0000"/>
                </a:solidFill>
                <a:latin typeface="Times New Roman" pitchFamily="65" charset="-122"/>
                <a:ea typeface="宋体" pitchFamily="65" charset="-122"/>
              </a:rPr>
              <a:t>也不</a:t>
            </a:r>
            <a:r>
              <a:rPr lang="zh-CN" altLang="en-US" kern="0" dirty="0" smtClean="0">
                <a:solidFill>
                  <a:srgbClr val="FF0000"/>
                </a:solidFill>
                <a:latin typeface="黑体" pitchFamily="65" charset="-122"/>
                <a:ea typeface="宋体" pitchFamily="65" charset="-122"/>
              </a:rPr>
              <a:t>……</a:t>
            </a:r>
            <a:r>
              <a:rPr lang="zh-CN" altLang="en-US" kern="0" dirty="0" smtClean="0">
                <a:solidFill>
                  <a:srgbClr val="FF0000"/>
                </a:solidFill>
                <a:latin typeface="Times New Roman" pitchFamily="65" charset="-122"/>
                <a:ea typeface="宋体" pitchFamily="65" charset="-122"/>
              </a:rPr>
              <a:t>,为并列连词,此处连接两个并列的谓语动词。</a:t>
            </a:r>
            <a:endParaRPr lang="zh-CN" altLang="en-US" dirty="0" smtClean="0">
              <a:solidFill>
                <a:srgbClr val="FF0000"/>
              </a:solidFill>
            </a:endParaRPr>
          </a:p>
          <a:p>
            <a:pPr marL="0" indent="0" eaLnBrk="0" latinLnBrk="1" hangingPunct="0">
              <a:lnSpc>
                <a:spcPct val="150000"/>
              </a:lnSpc>
              <a:spcBef>
                <a:spcPts val="141"/>
              </a:spcBef>
              <a:buNone/>
            </a:pPr>
            <a:endParaRPr lang="zh-CN" altLang="en-US" dirty="0"/>
          </a:p>
        </p:txBody>
      </p:sp>
      <p:pic>
        <p:nvPicPr>
          <p:cNvPr id="3" name="图片 3" descr="textimage67.jpeg"/>
          <p:cNvPicPr>
            <a:picLocks noChangeAspect="1"/>
          </p:cNvPicPr>
          <p:nvPr/>
        </p:nvPicPr>
        <p:blipFill>
          <a:blip r:embed="rId4" cstate="print"/>
          <a:stretch>
            <a:fillRect/>
          </a:stretch>
        </p:blipFill>
        <p:spPr>
          <a:xfrm>
            <a:off x="4041450" y="1205691"/>
            <a:ext cx="609599" cy="409574"/>
          </a:xfrm>
          <a:prstGeom prst="rect">
            <a:avLst/>
          </a:prstGeom>
        </p:spPr>
      </p:pic>
      <p:pic>
        <p:nvPicPr>
          <p:cNvPr id="4" name="图片 4" descr="textimage68.jpeg"/>
          <p:cNvPicPr>
            <a:picLocks noChangeAspect="1"/>
          </p:cNvPicPr>
          <p:nvPr/>
        </p:nvPicPr>
        <p:blipFill>
          <a:blip r:embed="rId5" cstate="print"/>
          <a:stretch>
            <a:fillRect/>
          </a:stretch>
        </p:blipFill>
        <p:spPr>
          <a:xfrm>
            <a:off x="3580650" y="4563277"/>
            <a:ext cx="609600" cy="409574"/>
          </a:xfrm>
          <a:prstGeom prst="rect">
            <a:avLst/>
          </a:prstGeom>
        </p:spPr>
      </p:pic>
      <p:pic>
        <p:nvPicPr>
          <p:cNvPr id="5" name="Picture 4" descr="\\a015\吴双婷\线.tif"/>
          <p:cNvPicPr>
            <a:picLocks noChangeAspect="1" noChangeArrowheads="1"/>
          </p:cNvPicPr>
          <p:nvPr/>
        </p:nvPicPr>
        <p:blipFill>
          <a:blip r:embed="rId6" cstate="print"/>
          <a:srcRect/>
          <a:stretch>
            <a:fillRect/>
          </a:stretch>
        </p:blipFill>
        <p:spPr bwMode="auto">
          <a:xfrm>
            <a:off x="5572132" y="1205691"/>
            <a:ext cx="928694"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6" cstate="print"/>
          <a:srcRect/>
          <a:stretch>
            <a:fillRect/>
          </a:stretch>
        </p:blipFill>
        <p:spPr bwMode="auto">
          <a:xfrm>
            <a:off x="714348" y="4991905"/>
            <a:ext cx="857256"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blinds(horizontal)">
                                      <p:cBhvr>
                                        <p:cTn id="25"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277129"/>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32. </a:t>
            </a:r>
            <a:r>
              <a:rPr lang="zh-CN" altLang="en-US" sz="1814" u="sng" kern="0" dirty="0" smtClean="0">
                <a:solidFill>
                  <a:srgbClr val="FF0000"/>
                </a:solidFill>
                <a:latin typeface="Times New Roman" pitchFamily="65" charset="-122"/>
                <a:ea typeface="宋体" pitchFamily="65" charset="-122"/>
              </a:rPr>
              <a:t>　 quote　 </a:t>
            </a:r>
            <a:r>
              <a:rPr lang="zh-CN" altLang="en-US" sz="1814" kern="0" dirty="0" smtClean="0">
                <a:solidFill>
                  <a:srgbClr val="FF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.引用</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33.</a:t>
            </a:r>
            <a:r>
              <a:rPr lang="zh-CN" altLang="en-US" sz="1814" u="sng" kern="0" dirty="0" smtClean="0">
                <a:solidFill>
                  <a:srgbClr val="FF0000"/>
                </a:solidFill>
                <a:latin typeface="Times New Roman" pitchFamily="65" charset="-122"/>
                <a:ea typeface="宋体" pitchFamily="65" charset="-122"/>
              </a:rPr>
              <a:t>　 contrast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.对比;对照</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.对比;对照</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34.</a:t>
            </a:r>
            <a:r>
              <a:rPr lang="zh-CN" altLang="en-US" sz="1814" u="sng" kern="0" dirty="0" smtClean="0">
                <a:solidFill>
                  <a:srgbClr val="FF0000"/>
                </a:solidFill>
                <a:latin typeface="Times New Roman" pitchFamily="65" charset="-122"/>
                <a:ea typeface="宋体" pitchFamily="65" charset="-122"/>
              </a:rPr>
              <a:t>　 forever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adv</a:t>
            </a:r>
            <a:r>
              <a:rPr lang="zh-CN" altLang="en-US" sz="1814" kern="0" dirty="0" smtClean="0">
                <a:solidFill>
                  <a:srgbClr val="000000"/>
                </a:solidFill>
                <a:latin typeface="Times New Roman" pitchFamily="65" charset="-122"/>
                <a:ea typeface="宋体" pitchFamily="65" charset="-122"/>
              </a:rPr>
              <a:t>.永远;长久地</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(B)阅读词汇—明词义</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1.heritage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遗产(指国家或社会长期形成的历史、传统和特色)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2.relic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遗物;遗迹　 </a:t>
            </a:r>
            <a:r>
              <a:rPr lang="zh-CN" altLang="en-US" sz="1814" kern="0" dirty="0" smtClean="0">
                <a:solidFill>
                  <a:srgbClr val="FF0000"/>
                </a:solidFill>
                <a:latin typeface="Times New Roman" pitchFamily="65" charset="-122"/>
                <a:ea typeface="宋体" pitchFamily="65" charset="-122"/>
              </a:rPr>
              <a:t>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3.mount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山峰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爬;骑上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vi</a:t>
            </a: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爬;登上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4.cypress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柏树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5.app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应用程序;应用软件　 </a:t>
            </a:r>
            <a:r>
              <a:rPr lang="zh-CN" altLang="en-US" sz="1814" kern="0" dirty="0" smtClean="0">
                <a:solidFill>
                  <a:srgbClr val="000000"/>
                </a:solidFill>
                <a:latin typeface="Times New Roman" pitchFamily="65" charset="-122"/>
                <a:ea typeface="宋体" pitchFamily="65" charset="-122"/>
              </a:rPr>
              <a:t> (application的缩略形式)</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6.dam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水坝;拦河坝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7.committee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委员会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8.fund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基金;专款　 </a:t>
            </a:r>
            <a:endParaRPr lang="zh-CN" altLang="en-US" dirty="0">
              <a:solidFill>
                <a:srgbClr val="FF0000"/>
              </a:solidFill>
            </a:endParaRPr>
          </a:p>
        </p:txBody>
      </p:sp>
      <p:pic>
        <p:nvPicPr>
          <p:cNvPr id="3" name="Picture 4" descr="\\a015\吴双婷\线.tif"/>
          <p:cNvPicPr>
            <a:picLocks noChangeAspect="1" noChangeArrowheads="1"/>
          </p:cNvPicPr>
          <p:nvPr/>
        </p:nvPicPr>
        <p:blipFill>
          <a:blip r:embed="rId4" cstate="print"/>
          <a:srcRect/>
          <a:stretch>
            <a:fillRect/>
          </a:stretch>
        </p:blipFill>
        <p:spPr bwMode="auto">
          <a:xfrm>
            <a:off x="1000100" y="1277129"/>
            <a:ext cx="1285884"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1000100" y="1705757"/>
            <a:ext cx="1357322"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1000100" y="2134385"/>
            <a:ext cx="1357322"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1928794" y="2991641"/>
            <a:ext cx="5214974"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1571604" y="3420269"/>
            <a:ext cx="1357322"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1714480" y="3848897"/>
            <a:ext cx="1214446"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3214678" y="3848897"/>
            <a:ext cx="1357322"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4" cstate="print"/>
          <a:srcRect/>
          <a:stretch>
            <a:fillRect/>
          </a:stretch>
        </p:blipFill>
        <p:spPr bwMode="auto">
          <a:xfrm>
            <a:off x="4857752" y="3848897"/>
            <a:ext cx="1357322" cy="35687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4" cstate="print"/>
          <a:srcRect/>
          <a:stretch>
            <a:fillRect/>
          </a:stretch>
        </p:blipFill>
        <p:spPr bwMode="auto">
          <a:xfrm>
            <a:off x="1785918" y="4277525"/>
            <a:ext cx="1357322" cy="356870"/>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4" cstate="print"/>
          <a:srcRect/>
          <a:stretch>
            <a:fillRect/>
          </a:stretch>
        </p:blipFill>
        <p:spPr bwMode="auto">
          <a:xfrm>
            <a:off x="1500166" y="4706153"/>
            <a:ext cx="2428892" cy="356870"/>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4" cstate="print"/>
          <a:srcRect/>
          <a:stretch>
            <a:fillRect/>
          </a:stretch>
        </p:blipFill>
        <p:spPr bwMode="auto">
          <a:xfrm>
            <a:off x="1571604" y="5134781"/>
            <a:ext cx="1785950" cy="356870"/>
          </a:xfrm>
          <a:prstGeom prst="rect">
            <a:avLst/>
          </a:prstGeom>
          <a:noFill/>
          <a:ln w="9525">
            <a:noFill/>
            <a:miter lim="800000"/>
            <a:headEnd/>
            <a:tailEnd/>
          </a:ln>
        </p:spPr>
      </p:pic>
      <p:pic>
        <p:nvPicPr>
          <p:cNvPr id="14" name="Picture 4" descr="\\a015\吴双婷\线.tif"/>
          <p:cNvPicPr>
            <a:picLocks noChangeAspect="1" noChangeArrowheads="1"/>
          </p:cNvPicPr>
          <p:nvPr/>
        </p:nvPicPr>
        <p:blipFill>
          <a:blip r:embed="rId4" cstate="print"/>
          <a:srcRect/>
          <a:stretch>
            <a:fillRect/>
          </a:stretch>
        </p:blipFill>
        <p:spPr bwMode="auto">
          <a:xfrm>
            <a:off x="2071670" y="5563409"/>
            <a:ext cx="1357322" cy="356870"/>
          </a:xfrm>
          <a:prstGeom prst="rect">
            <a:avLst/>
          </a:prstGeom>
          <a:noFill/>
          <a:ln w="9525">
            <a:noFill/>
            <a:miter lim="800000"/>
            <a:headEnd/>
            <a:tailEnd/>
          </a:ln>
        </p:spPr>
      </p:pic>
      <p:pic>
        <p:nvPicPr>
          <p:cNvPr id="15" name="Picture 4" descr="\\a015\吴双婷\线.tif"/>
          <p:cNvPicPr>
            <a:picLocks noChangeAspect="1" noChangeArrowheads="1"/>
          </p:cNvPicPr>
          <p:nvPr/>
        </p:nvPicPr>
        <p:blipFill>
          <a:blip r:embed="rId4" cstate="print"/>
          <a:srcRect/>
          <a:stretch>
            <a:fillRect/>
          </a:stretch>
        </p:blipFill>
        <p:spPr bwMode="auto">
          <a:xfrm>
            <a:off x="1571604" y="5992037"/>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1"/>
                                        </p:tgtEl>
                                      </p:cBhvr>
                                    </p:animEffect>
                                    <p:set>
                                      <p:cBhvr>
                                        <p:cTn id="47" dur="1" fill="hold">
                                          <p:stCondLst>
                                            <p:cond delay="19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2"/>
                                        </p:tgtEl>
                                      </p:cBhvr>
                                    </p:animEffect>
                                    <p:set>
                                      <p:cBhvr>
                                        <p:cTn id="52" dur="1" fill="hold">
                                          <p:stCondLst>
                                            <p:cond delay="1999"/>
                                          </p:stCondLst>
                                        </p:cTn>
                                        <p:tgtEl>
                                          <p:spTgt spid="12"/>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3"/>
                                        </p:tgtEl>
                                      </p:cBhvr>
                                    </p:animEffect>
                                    <p:set>
                                      <p:cBhvr>
                                        <p:cTn id="57" dur="1" fill="hold">
                                          <p:stCondLst>
                                            <p:cond delay="1999"/>
                                          </p:stCondLst>
                                        </p:cTn>
                                        <p:tgtEl>
                                          <p:spTgt spid="13"/>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4"/>
                                        </p:tgtEl>
                                      </p:cBhvr>
                                    </p:animEffect>
                                    <p:set>
                                      <p:cBhvr>
                                        <p:cTn id="62" dur="1" fill="hold">
                                          <p:stCondLst>
                                            <p:cond delay="1999"/>
                                          </p:stCondLst>
                                        </p:cTn>
                                        <p:tgtEl>
                                          <p:spTgt spid="14"/>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nodeType="clickEffect">
                                  <p:stCondLst>
                                    <p:cond delay="0"/>
                                  </p:stCondLst>
                                  <p:childTnLst>
                                    <p:animEffect transition="out" filter="fade">
                                      <p:cBhvr>
                                        <p:cTn id="66" dur="2000"/>
                                        <p:tgtEl>
                                          <p:spTgt spid="15"/>
                                        </p:tgtEl>
                                      </p:cBhvr>
                                    </p:animEffect>
                                    <p:set>
                                      <p:cBhvr>
                                        <p:cTn id="67" dur="1" fill="hold">
                                          <p:stCondLst>
                                            <p:cond delay="19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919939"/>
            <a:ext cx="8316000" cy="5725093"/>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同义句转换</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1-4 (2020全国Ⅰ,书面表达,</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)She teaches us not only how to gain knowledge,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but she also teaches us how to be a good person.</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Not only does she teach　 </a:t>
            </a:r>
            <a:r>
              <a:rPr lang="zh-CN" altLang="en-US" sz="1814" kern="0" dirty="0" smtClean="0">
                <a:solidFill>
                  <a:srgbClr val="000000"/>
                </a:solidFill>
                <a:latin typeface="Times New Roman" pitchFamily="65" charset="-122"/>
                <a:ea typeface="宋体" pitchFamily="65" charset="-122"/>
              </a:rPr>
              <a:t>us how to gain knowledge, but she also teaches us </a:t>
            </a:r>
            <a:r>
              <a:rPr dirty="0"/>
              <a:t/>
            </a:r>
            <a:br>
              <a:rPr dirty="0"/>
            </a:br>
            <a:r>
              <a:rPr lang="zh-CN" altLang="en-US" sz="1814" kern="0" dirty="0" smtClean="0">
                <a:solidFill>
                  <a:srgbClr val="000000"/>
                </a:solidFill>
                <a:latin typeface="Times New Roman" pitchFamily="65" charset="-122"/>
                <a:ea typeface="宋体" pitchFamily="65" charset="-122"/>
              </a:rPr>
              <a:t>how to be a good person.</a:t>
            </a:r>
            <a:endParaRPr lang="zh-CN" altLang="en-US" dirty="0"/>
          </a:p>
          <a:p>
            <a:pPr marL="0" indent="0" eaLnBrk="0" latinLnBrk="1" hangingPunct="0">
              <a:lnSpc>
                <a:spcPct val="150000"/>
              </a:lnSpc>
              <a:spcBef>
                <a:spcPts val="141"/>
              </a:spcBef>
              <a:buNone/>
            </a:pPr>
            <a:r>
              <a:rPr lang="zh-CN" altLang="en-US" sz="2327" kern="0" spc="12597"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|if省略句</a:t>
            </a:r>
            <a:endParaRPr lang="zh-CN" altLang="en-US" dirty="0"/>
          </a:p>
          <a:p>
            <a:pPr marL="0" indent="0" eaLnBrk="0" latinLnBrk="1" hangingPunct="0">
              <a:lnSpc>
                <a:spcPct val="150000"/>
              </a:lnSpc>
              <a:spcBef>
                <a:spcPts val="129"/>
              </a:spcBef>
              <a:buNone/>
            </a:pPr>
            <a:r>
              <a:rPr lang="zh-CN" altLang="en-US" sz="1814" kern="0" dirty="0" smtClean="0">
                <a:solidFill>
                  <a:srgbClr val="000000"/>
                </a:solidFill>
                <a:latin typeface="Times New Roman" pitchFamily="65" charset="-122"/>
                <a:ea typeface="宋体" pitchFamily="65" charset="-122"/>
              </a:rPr>
              <a:t>If so, when and where? (教材P11)如果是这样的话,何时何地呢?</a:t>
            </a:r>
            <a:endParaRPr lang="zh-CN" altLang="en-US" dirty="0"/>
          </a:p>
          <a:p>
            <a:pPr marL="0" indent="0" eaLnBrk="0" latinLnBrk="1" hangingPunct="0">
              <a:lnSpc>
                <a:spcPct val="150000"/>
              </a:lnSpc>
              <a:spcBef>
                <a:spcPts val="141"/>
              </a:spcBef>
              <a:buNone/>
            </a:pPr>
            <a:r>
              <a:rPr lang="zh-CN" altLang="en-US" sz="1445" kern="0" spc="204"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情景导学</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If necessary, you can ask him for help.</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如果有必要的话,你可以向他求助。</a:t>
            </a:r>
            <a:endParaRPr lang="en-US" altLang="zh-CN" sz="1814" kern="0" dirty="0" smtClean="0">
              <a:solidFill>
                <a:srgbClr val="000000"/>
              </a:solidFill>
              <a:latin typeface="Times New Roman" pitchFamily="65" charset="-122"/>
              <a:ea typeface="宋体" pitchFamily="65" charset="-122"/>
            </a:endParaRPr>
          </a:p>
          <a:p>
            <a:pPr eaLnBrk="0" latinLnBrk="1" hangingPunct="0">
              <a:lnSpc>
                <a:spcPct val="150000"/>
              </a:lnSpc>
              <a:spcBef>
                <a:spcPts val="141"/>
              </a:spcBef>
            </a:pPr>
            <a:r>
              <a:rPr lang="en-US" altLang="zh-CN" kern="0" dirty="0" smtClean="0">
                <a:solidFill>
                  <a:srgbClr val="000000"/>
                </a:solidFill>
                <a:latin typeface="Times New Roman" pitchFamily="65" charset="-122"/>
                <a:ea typeface="宋体" pitchFamily="65" charset="-122"/>
              </a:rPr>
              <a:t>If possible, call to figure out the company's dress code before the interview.</a:t>
            </a:r>
            <a:r>
              <a:rPr lang="zh-CN" altLang="en-US" kern="0" dirty="0" smtClean="0">
                <a:solidFill>
                  <a:srgbClr val="000000"/>
                </a:solidFill>
                <a:latin typeface="Times New Roman" pitchFamily="65" charset="-122"/>
                <a:ea typeface="宋体" pitchFamily="65" charset="-122"/>
              </a:rPr>
              <a:t>如有可</a:t>
            </a:r>
            <a:r>
              <a:rPr lang="zh-CN" altLang="en-US" dirty="0" smtClean="0"/>
              <a:t/>
            </a:r>
            <a:br>
              <a:rPr lang="zh-CN" altLang="en-US" dirty="0" smtClean="0"/>
            </a:br>
            <a:r>
              <a:rPr lang="zh-CN" altLang="en-US" kern="0" dirty="0" smtClean="0">
                <a:solidFill>
                  <a:srgbClr val="000000"/>
                </a:solidFill>
                <a:latin typeface="Times New Roman" pitchFamily="65" charset="-122"/>
                <a:ea typeface="宋体" pitchFamily="65" charset="-122"/>
              </a:rPr>
              <a:t>能</a:t>
            </a:r>
            <a:r>
              <a:rPr lang="en-US" altLang="zh-CN" kern="0" dirty="0" smtClean="0">
                <a:solidFill>
                  <a:srgbClr val="000000"/>
                </a:solidFill>
                <a:latin typeface="Times New Roman" pitchFamily="65" charset="-122"/>
                <a:ea typeface="宋体" pitchFamily="65" charset="-122"/>
              </a:rPr>
              <a:t>,</a:t>
            </a:r>
            <a:r>
              <a:rPr lang="zh-CN" altLang="en-US" kern="0" dirty="0" smtClean="0">
                <a:solidFill>
                  <a:srgbClr val="000000"/>
                </a:solidFill>
                <a:latin typeface="Times New Roman" pitchFamily="65" charset="-122"/>
                <a:ea typeface="宋体" pitchFamily="65" charset="-122"/>
              </a:rPr>
              <a:t>面试之前打电话弄清楚该公司的着装规定。</a:t>
            </a:r>
            <a:endParaRPr lang="zh-CN" altLang="en-US" dirty="0" smtClean="0"/>
          </a:p>
          <a:p>
            <a:pPr marL="0" indent="0" eaLnBrk="0" latinLnBrk="1" hangingPunct="0">
              <a:lnSpc>
                <a:spcPct val="150000"/>
              </a:lnSpc>
              <a:spcBef>
                <a:spcPts val="141"/>
              </a:spcBef>
              <a:buNone/>
            </a:pPr>
            <a:endParaRPr lang="zh-CN" altLang="en-US" dirty="0"/>
          </a:p>
        </p:txBody>
      </p:sp>
      <p:pic>
        <p:nvPicPr>
          <p:cNvPr id="3" name="图片 3" descr="textimage69.jpeg"/>
          <p:cNvPicPr>
            <a:picLocks noChangeAspect="1"/>
          </p:cNvPicPr>
          <p:nvPr/>
        </p:nvPicPr>
        <p:blipFill>
          <a:blip r:embed="rId4" cstate="print"/>
          <a:stretch>
            <a:fillRect/>
          </a:stretch>
        </p:blipFill>
        <p:spPr>
          <a:xfrm>
            <a:off x="3350250" y="1420005"/>
            <a:ext cx="609600" cy="409574"/>
          </a:xfrm>
          <a:prstGeom prst="rect">
            <a:avLst/>
          </a:prstGeom>
        </p:spPr>
      </p:pic>
      <p:pic>
        <p:nvPicPr>
          <p:cNvPr id="4" name="图片 4" descr="textimage70.jpeg"/>
          <p:cNvPicPr>
            <a:picLocks noChangeAspect="1"/>
          </p:cNvPicPr>
          <p:nvPr/>
        </p:nvPicPr>
        <p:blipFill>
          <a:blip r:embed="rId5" cstate="print"/>
          <a:stretch>
            <a:fillRect/>
          </a:stretch>
        </p:blipFill>
        <p:spPr>
          <a:xfrm>
            <a:off x="1000100" y="3205955"/>
            <a:ext cx="1280232" cy="334533"/>
          </a:xfrm>
          <a:prstGeom prst="rect">
            <a:avLst/>
          </a:prstGeom>
        </p:spPr>
      </p:pic>
      <p:pic>
        <p:nvPicPr>
          <p:cNvPr id="5" name="图片 5" descr="textimage71.jpeg"/>
          <p:cNvPicPr>
            <a:picLocks noChangeAspect="1"/>
          </p:cNvPicPr>
          <p:nvPr/>
        </p:nvPicPr>
        <p:blipFill>
          <a:blip r:embed="rId6" cstate="print"/>
          <a:stretch>
            <a:fillRect/>
          </a:stretch>
        </p:blipFill>
        <p:spPr>
          <a:xfrm>
            <a:off x="642910" y="4134649"/>
            <a:ext cx="209549" cy="238125"/>
          </a:xfrm>
          <a:prstGeom prst="rect">
            <a:avLst/>
          </a:prstGeom>
        </p:spPr>
      </p:pic>
      <p:pic>
        <p:nvPicPr>
          <p:cNvPr id="6" name="Picture 4" descr="\\a015\吴双婷\线.tif"/>
          <p:cNvPicPr>
            <a:picLocks noChangeAspect="1" noChangeArrowheads="1"/>
          </p:cNvPicPr>
          <p:nvPr/>
        </p:nvPicPr>
        <p:blipFill>
          <a:blip r:embed="rId7" cstate="print"/>
          <a:srcRect/>
          <a:stretch>
            <a:fillRect/>
          </a:stretch>
        </p:blipFill>
        <p:spPr bwMode="auto">
          <a:xfrm>
            <a:off x="1000100" y="2277261"/>
            <a:ext cx="2714644"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290277"/>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Wash it in water and pick out the small particles, if any.</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把它放水里洗,如果有小颗粒,就挑出来。</a:t>
            </a:r>
            <a:endParaRPr lang="zh-CN" altLang="en-US" dirty="0"/>
          </a:p>
          <a:p>
            <a:pPr marL="0" indent="0" eaLnBrk="0" latinLnBrk="1" hangingPunct="0">
              <a:lnSpc>
                <a:spcPct val="150000"/>
              </a:lnSpc>
              <a:spcBef>
                <a:spcPts val="141"/>
              </a:spcBef>
              <a:buNone/>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①</a:t>
            </a:r>
            <a:r>
              <a:rPr lang="zh-CN" altLang="en-US" sz="1814" u="sng" kern="0" dirty="0" smtClean="0">
                <a:solidFill>
                  <a:srgbClr val="FF0000"/>
                </a:solidFill>
                <a:latin typeface="Times New Roman" pitchFamily="65" charset="-122"/>
                <a:ea typeface="宋体" pitchFamily="65" charset="-122"/>
              </a:rPr>
              <a:t>　 if so　 </a:t>
            </a:r>
            <a:r>
              <a:rPr lang="zh-CN" altLang="en-US" sz="1814" kern="0" dirty="0" smtClean="0">
                <a:solidFill>
                  <a:srgbClr val="000000"/>
                </a:solidFill>
                <a:latin typeface="Times New Roman" pitchFamily="65" charset="-122"/>
                <a:ea typeface="宋体" pitchFamily="65" charset="-122"/>
              </a:rPr>
              <a:t>如果是这样的话,是if引导的条件状语从句的省略形式,省略了it is,表</a:t>
            </a:r>
            <a:r>
              <a:rPr dirty="0"/>
              <a:t/>
            </a:r>
            <a:br>
              <a:rPr dirty="0"/>
            </a:br>
            <a:r>
              <a:rPr lang="zh-CN" altLang="en-US" sz="1814" kern="0" dirty="0" smtClean="0">
                <a:solidFill>
                  <a:srgbClr val="000000"/>
                </a:solidFill>
                <a:latin typeface="Times New Roman" pitchFamily="65" charset="-122"/>
                <a:ea typeface="宋体" pitchFamily="65" charset="-122"/>
              </a:rPr>
              <a:t>示肯定意义;如果表示否定意义,则用if not。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②常见的if条件状语从句的其他省略形式:</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if any</a:t>
            </a:r>
            <a:r>
              <a:rPr lang="zh-CN" altLang="en-US" sz="1814" u="sng" kern="0" dirty="0" smtClean="0">
                <a:solidFill>
                  <a:srgbClr val="FF0000"/>
                </a:solidFill>
                <a:latin typeface="Times New Roman" pitchFamily="65" charset="-122"/>
                <a:ea typeface="宋体" pitchFamily="65" charset="-122"/>
              </a:rPr>
              <a:t>　 如果有的话　 </a:t>
            </a:r>
            <a:endParaRPr lang="zh-CN" altLang="en-US" dirty="0">
              <a:solidFill>
                <a:srgbClr val="FF0000"/>
              </a:solidFill>
            </a:endParaRPr>
          </a:p>
          <a:p>
            <a:pPr marL="0" indent="0" eaLnBrk="0" latinLnBrk="1" hangingPunct="0">
              <a:lnSpc>
                <a:spcPct val="150000"/>
              </a:lnSpc>
              <a:spcBef>
                <a:spcPts val="141"/>
              </a:spcBef>
              <a:buNone/>
            </a:pPr>
            <a:r>
              <a:rPr lang="zh-CN" altLang="en-US" sz="1814" u="sng" kern="0" dirty="0" smtClean="0">
                <a:solidFill>
                  <a:srgbClr val="FF0000"/>
                </a:solidFill>
                <a:latin typeface="Times New Roman" pitchFamily="65" charset="-122"/>
                <a:ea typeface="宋体" pitchFamily="65" charset="-122"/>
              </a:rPr>
              <a:t>　 if possible　 </a:t>
            </a:r>
            <a:r>
              <a:rPr lang="zh-CN" altLang="en-US" sz="1814" kern="0" dirty="0" smtClean="0">
                <a:solidFill>
                  <a:srgbClr val="000000"/>
                </a:solidFill>
                <a:latin typeface="Times New Roman" pitchFamily="65" charset="-122"/>
                <a:ea typeface="宋体" pitchFamily="65" charset="-122"/>
              </a:rPr>
              <a:t>如果可能的话</a:t>
            </a:r>
            <a:endParaRPr lang="zh-CN" altLang="en-US" dirty="0"/>
          </a:p>
          <a:p>
            <a:pPr marL="0" indent="0" eaLnBrk="0" latinLnBrk="1" hangingPunct="0">
              <a:lnSpc>
                <a:spcPct val="150000"/>
              </a:lnSpc>
              <a:spcBef>
                <a:spcPts val="141"/>
              </a:spcBef>
              <a:buNone/>
            </a:pPr>
            <a:r>
              <a:rPr lang="zh-CN" altLang="en-US" sz="1814" u="sng" kern="0" dirty="0" smtClean="0">
                <a:solidFill>
                  <a:srgbClr val="FF0000"/>
                </a:solidFill>
                <a:latin typeface="Times New Roman" pitchFamily="65" charset="-122"/>
                <a:ea typeface="宋体" pitchFamily="65" charset="-122"/>
              </a:rPr>
              <a:t>　 if necessary　 </a:t>
            </a:r>
            <a:r>
              <a:rPr lang="zh-CN" altLang="en-US" sz="1814" kern="0" dirty="0" smtClean="0">
                <a:solidFill>
                  <a:srgbClr val="000000"/>
                </a:solidFill>
                <a:latin typeface="Times New Roman" pitchFamily="65" charset="-122"/>
                <a:ea typeface="宋体" pitchFamily="65" charset="-122"/>
              </a:rPr>
              <a:t>如果有必要的话</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if ever如果曾经发生过的话</a:t>
            </a:r>
            <a:endParaRPr lang="zh-CN" altLang="en-US" dirty="0"/>
          </a:p>
        </p:txBody>
      </p:sp>
      <p:pic>
        <p:nvPicPr>
          <p:cNvPr id="3" name="图片 3" descr="textimage72.jpeg"/>
          <p:cNvPicPr>
            <a:picLocks noChangeAspect="1"/>
          </p:cNvPicPr>
          <p:nvPr/>
        </p:nvPicPr>
        <p:blipFill>
          <a:blip r:embed="rId4" cstate="print"/>
          <a:stretch>
            <a:fillRect/>
          </a:stretch>
        </p:blipFill>
        <p:spPr>
          <a:xfrm>
            <a:off x="642910" y="2420137"/>
            <a:ext cx="247650" cy="247649"/>
          </a:xfrm>
          <a:prstGeom prst="rect">
            <a:avLst/>
          </a:prstGeom>
        </p:spPr>
      </p:pic>
      <p:pic>
        <p:nvPicPr>
          <p:cNvPr id="4" name="Picture 4" descr="\\a015\吴双婷\线.tif"/>
          <p:cNvPicPr>
            <a:picLocks noChangeAspect="1" noChangeArrowheads="1"/>
          </p:cNvPicPr>
          <p:nvPr/>
        </p:nvPicPr>
        <p:blipFill>
          <a:blip r:embed="rId5" cstate="print"/>
          <a:srcRect/>
          <a:stretch>
            <a:fillRect/>
          </a:stretch>
        </p:blipFill>
        <p:spPr bwMode="auto">
          <a:xfrm>
            <a:off x="928662" y="2777327"/>
            <a:ext cx="1000132"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5" cstate="print"/>
          <a:srcRect/>
          <a:stretch>
            <a:fillRect/>
          </a:stretch>
        </p:blipFill>
        <p:spPr bwMode="auto">
          <a:xfrm>
            <a:off x="1285852" y="3991773"/>
            <a:ext cx="1357322"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5" cstate="print"/>
          <a:srcRect/>
          <a:stretch>
            <a:fillRect/>
          </a:stretch>
        </p:blipFill>
        <p:spPr bwMode="auto">
          <a:xfrm>
            <a:off x="714348" y="4420401"/>
            <a:ext cx="1500198"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5" cstate="print"/>
          <a:srcRect/>
          <a:stretch>
            <a:fillRect/>
          </a:stretch>
        </p:blipFill>
        <p:spPr bwMode="auto">
          <a:xfrm>
            <a:off x="714348" y="4849029"/>
            <a:ext cx="1643074"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完成句子</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2-1(2020天津,阅读理解A,</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If so　 </a:t>
            </a:r>
            <a:r>
              <a:rPr lang="zh-CN" altLang="en-US" sz="1814" kern="0" dirty="0" smtClean="0">
                <a:solidFill>
                  <a:srgbClr val="000000"/>
                </a:solidFill>
                <a:latin typeface="Times New Roman" pitchFamily="65" charset="-122"/>
                <a:ea typeface="宋体" pitchFamily="65" charset="-122"/>
              </a:rPr>
              <a:t>(如果是这样的话), you may be sur-</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prised to learn that libraries have changed for the better.</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2-2 (</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)The climate here is quite pleasant, the temperature rarely, </a:t>
            </a:r>
            <a:r>
              <a:rPr lang="zh-CN" altLang="en-US" sz="1814" u="sng" kern="0" dirty="0" smtClean="0">
                <a:solidFill>
                  <a:srgbClr val="FF0000"/>
                </a:solidFill>
                <a:latin typeface="Times New Roman" pitchFamily="65" charset="-122"/>
                <a:ea typeface="宋体" pitchFamily="65" charset="-122"/>
              </a:rPr>
              <a:t>　 if ever　 </a:t>
            </a:r>
            <a:endParaRPr lang="zh-CN" altLang="en-US" dirty="0">
              <a:solidFill>
                <a:srgbClr val="FF0000"/>
              </a:solidFill>
            </a:endParaRPr>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(如果曾经有过的话), reaching 30℃in summer.</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同义句转换</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2-3 (</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)I think he'd better go to France first this time and he is still able to travel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to Britain or Germany in the future if possible.</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→I think he'd better go to France first this time and he is still able to travel to Britain </a:t>
            </a:r>
            <a:r>
              <a:rPr dirty="0"/>
              <a:t/>
            </a:r>
            <a:br>
              <a:rPr dirty="0"/>
            </a:br>
            <a:r>
              <a:rPr lang="zh-CN" altLang="en-US" sz="1814" kern="0" dirty="0" smtClean="0">
                <a:solidFill>
                  <a:srgbClr val="000000"/>
                </a:solidFill>
                <a:latin typeface="Times New Roman" pitchFamily="65" charset="-122"/>
                <a:ea typeface="宋体" pitchFamily="65" charset="-122"/>
              </a:rPr>
              <a:t>or Germany in the future if</a:t>
            </a:r>
            <a:r>
              <a:rPr lang="zh-CN" altLang="en-US" sz="1814" u="sng" kern="0" dirty="0" smtClean="0">
                <a:solidFill>
                  <a:srgbClr val="FF0000"/>
                </a:solidFill>
                <a:latin typeface="Times New Roman" pitchFamily="65" charset="-122"/>
                <a:ea typeface="宋体" pitchFamily="65" charset="-122"/>
              </a:rPr>
              <a:t>　 it's possible　 </a:t>
            </a:r>
            <a:r>
              <a:rPr lang="zh-CN" altLang="en-US" sz="1814" kern="0" dirty="0" smtClean="0">
                <a:solidFill>
                  <a:srgbClr val="000000"/>
                </a:solidFill>
                <a:latin typeface="Times New Roman" pitchFamily="65" charset="-122"/>
                <a:ea typeface="宋体" pitchFamily="65" charset="-122"/>
              </a:rPr>
              <a:t>.</a:t>
            </a:r>
            <a:endParaRPr lang="zh-CN" altLang="en-US" dirty="0"/>
          </a:p>
          <a:p>
            <a:pPr marL="0" indent="0" eaLnBrk="0" latinLnBrk="1" hangingPunct="0">
              <a:lnSpc>
                <a:spcPct val="150000"/>
              </a:lnSpc>
              <a:spcBef>
                <a:spcPts val="141"/>
              </a:spcBef>
              <a:buNone/>
            </a:pPr>
            <a:r>
              <a:rPr lang="zh-CN" altLang="en-US" sz="3208" kern="0" spc="25516" dirty="0" smtClean="0">
                <a:solidFill>
                  <a:srgbClr val="000000"/>
                </a:solidFill>
                <a:latin typeface="Times New Roman" pitchFamily="65" charset="-122"/>
                <a:ea typeface="宋体" pitchFamily="65" charset="-122"/>
              </a:rPr>
              <a:t> </a:t>
            </a:r>
            <a:endParaRPr lang="zh-CN" altLang="en-US" dirty="0"/>
          </a:p>
        </p:txBody>
      </p:sp>
      <p:pic>
        <p:nvPicPr>
          <p:cNvPr id="3" name="图片 3" descr="textimage73.jpeg"/>
          <p:cNvPicPr>
            <a:picLocks noChangeAspect="1"/>
          </p:cNvPicPr>
          <p:nvPr/>
        </p:nvPicPr>
        <p:blipFill>
          <a:blip r:embed="rId4" cstate="print"/>
          <a:stretch>
            <a:fillRect/>
          </a:stretch>
        </p:blipFill>
        <p:spPr>
          <a:xfrm>
            <a:off x="3228637" y="1918648"/>
            <a:ext cx="609600" cy="409575"/>
          </a:xfrm>
          <a:prstGeom prst="rect">
            <a:avLst/>
          </a:prstGeom>
        </p:spPr>
      </p:pic>
      <p:pic>
        <p:nvPicPr>
          <p:cNvPr id="4" name="图片 4" descr="textimage74.jpeg"/>
          <p:cNvPicPr>
            <a:picLocks noChangeAspect="1"/>
          </p:cNvPicPr>
          <p:nvPr/>
        </p:nvPicPr>
        <p:blipFill>
          <a:blip r:embed="rId5" cstate="print"/>
          <a:stretch>
            <a:fillRect/>
          </a:stretch>
        </p:blipFill>
        <p:spPr>
          <a:xfrm>
            <a:off x="1161450" y="2810303"/>
            <a:ext cx="609600" cy="409574"/>
          </a:xfrm>
          <a:prstGeom prst="rect">
            <a:avLst/>
          </a:prstGeom>
        </p:spPr>
      </p:pic>
      <p:pic>
        <p:nvPicPr>
          <p:cNvPr id="5" name="图片 5" descr="textimage75.jpeg"/>
          <p:cNvPicPr>
            <a:picLocks noChangeAspect="1"/>
          </p:cNvPicPr>
          <p:nvPr/>
        </p:nvPicPr>
        <p:blipFill>
          <a:blip r:embed="rId5" cstate="print"/>
          <a:stretch>
            <a:fillRect/>
          </a:stretch>
        </p:blipFill>
        <p:spPr>
          <a:xfrm>
            <a:off x="1161450" y="4139286"/>
            <a:ext cx="609600" cy="409574"/>
          </a:xfrm>
          <a:prstGeom prst="rect">
            <a:avLst/>
          </a:prstGeom>
        </p:spPr>
      </p:pic>
      <p:pic>
        <p:nvPicPr>
          <p:cNvPr id="7" name="Picture 4" descr="\\a015\吴双婷\线.tif"/>
          <p:cNvPicPr>
            <a:picLocks noChangeAspect="1" noChangeArrowheads="1"/>
          </p:cNvPicPr>
          <p:nvPr/>
        </p:nvPicPr>
        <p:blipFill>
          <a:blip r:embed="rId6" cstate="print"/>
          <a:srcRect/>
          <a:stretch>
            <a:fillRect/>
          </a:stretch>
        </p:blipFill>
        <p:spPr bwMode="auto">
          <a:xfrm>
            <a:off x="3929058" y="1920071"/>
            <a:ext cx="928694"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6" cstate="print"/>
          <a:srcRect/>
          <a:stretch>
            <a:fillRect/>
          </a:stretch>
        </p:blipFill>
        <p:spPr bwMode="auto">
          <a:xfrm>
            <a:off x="7143768" y="2848765"/>
            <a:ext cx="1357322"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6" cstate="print"/>
          <a:srcRect/>
          <a:stretch>
            <a:fillRect/>
          </a:stretch>
        </p:blipFill>
        <p:spPr bwMode="auto">
          <a:xfrm>
            <a:off x="3214678" y="5420533"/>
            <a:ext cx="1571636"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定语从句(3)</a:t>
            </a:r>
            <a:endParaRPr lang="zh-CN" altLang="en-US"/>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一、限制性定语从句</a:t>
            </a:r>
            <a:endParaRPr lang="zh-CN" altLang="en-US"/>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观察</a:t>
            </a:r>
            <a:endParaRPr lang="zh-CN" altLang="en-US"/>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This is the computer that/which/(省略) he bought for his son yesterday.这是他昨天</a:t>
            </a:r>
            <a:r>
              <a:t/>
            </a:r>
            <a:br/>
            <a:r>
              <a:rPr lang="zh-CN" altLang="en-US" sz="1814" kern="0" dirty="0" smtClean="0">
                <a:solidFill>
                  <a:srgbClr val="000000"/>
                </a:solidFill>
                <a:latin typeface="Times New Roman" pitchFamily="65" charset="-122"/>
                <a:ea typeface="宋体" pitchFamily="65" charset="-122"/>
              </a:rPr>
              <a:t>为儿子买的电脑。</a:t>
            </a:r>
            <a:endParaRPr lang="zh-CN" altLang="en-US"/>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 woman who/that survived the earthquake is Amy's English teacher. 在地震中幸</a:t>
            </a:r>
            <a:r>
              <a:t/>
            </a:r>
            <a:br/>
            <a:r>
              <a:rPr lang="zh-CN" altLang="en-US" sz="1814" kern="0" dirty="0" smtClean="0">
                <a:solidFill>
                  <a:srgbClr val="000000"/>
                </a:solidFill>
                <a:latin typeface="Times New Roman" pitchFamily="65" charset="-122"/>
                <a:ea typeface="宋体" pitchFamily="65" charset="-122"/>
              </a:rPr>
              <a:t>存的那个女人是埃米的英语老师。</a:t>
            </a:r>
            <a:endParaRPr lang="zh-CN" altLang="en-US"/>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He's a man whose opinion I respect.他是我尊重其意见的人。</a:t>
            </a:r>
            <a:endParaRPr lang="zh-CN" altLang="en-US"/>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This is the same pen as I bought yesterday.</a:t>
            </a:r>
            <a:endParaRPr lang="zh-CN" altLang="en-US"/>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这支笔和我昨天买的笔一样。(同样的但不是同一个)</a:t>
            </a:r>
            <a:endParaRPr lang="zh-CN" altLang="en-US"/>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That was a time when the two countries were at war.</a:t>
            </a:r>
            <a:endParaRPr lang="zh-CN" altLang="en-US"/>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那是两国交战的时期。</a:t>
            </a:r>
            <a:endParaRPr lang="zh-CN" altLang="en-US"/>
          </a:p>
        </p:txBody>
      </p:sp>
      <p:pic>
        <p:nvPicPr>
          <p:cNvPr id="3" name="图片 6" descr="textimage76.jpeg"/>
          <p:cNvPicPr>
            <a:picLocks noChangeAspect="1"/>
          </p:cNvPicPr>
          <p:nvPr/>
        </p:nvPicPr>
        <p:blipFill>
          <a:blip r:embed="rId4" cstate="print"/>
          <a:stretch>
            <a:fillRect/>
          </a:stretch>
        </p:blipFill>
        <p:spPr>
          <a:xfrm>
            <a:off x="3428992" y="919939"/>
            <a:ext cx="1851736" cy="381951"/>
          </a:xfrm>
          <a:prstGeom prst="rect">
            <a:avLst/>
          </a:prstGeom>
        </p:spPr>
      </p:pic>
    </p:spTree>
    <p:custDataLst>
      <p:custData r:id="rId1"/>
    </p:custData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3833037"/>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This is the reason why he was late yesterday.</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这就是他昨天迟到的原因。</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This is the farm where we worked when we were young.</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这就是我们年轻时干活的农场。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归纳</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限制性定语从句是先行词在意义上不可缺少的①</a:t>
            </a:r>
            <a:r>
              <a:rPr lang="zh-CN" altLang="en-US" sz="1814" u="sng" kern="0" dirty="0" smtClean="0">
                <a:solidFill>
                  <a:srgbClr val="FF0000"/>
                </a:solidFill>
                <a:latin typeface="Times New Roman" pitchFamily="65" charset="-122"/>
                <a:ea typeface="宋体" pitchFamily="65" charset="-122"/>
              </a:rPr>
              <a:t>　 定语　 </a:t>
            </a:r>
            <a:r>
              <a:rPr lang="zh-CN" altLang="en-US" sz="1814" kern="0" dirty="0" smtClean="0">
                <a:solidFill>
                  <a:srgbClr val="000000"/>
                </a:solidFill>
                <a:latin typeface="Times New Roman" pitchFamily="65" charset="-122"/>
                <a:ea typeface="宋体" pitchFamily="65" charset="-122"/>
              </a:rPr>
              <a:t>,用于修饰和限定先</a:t>
            </a:r>
            <a:r>
              <a:rPr dirty="0"/>
              <a:t/>
            </a:r>
            <a:br>
              <a:rPr dirty="0"/>
            </a:br>
            <a:r>
              <a:rPr lang="zh-CN" altLang="en-US" sz="1814" kern="0" dirty="0" smtClean="0">
                <a:solidFill>
                  <a:srgbClr val="000000"/>
                </a:solidFill>
                <a:latin typeface="Times New Roman" pitchFamily="65" charset="-122"/>
                <a:ea typeface="宋体" pitchFamily="65" charset="-122"/>
              </a:rPr>
              <a:t>行词。如果去掉,主句的意思就②</a:t>
            </a:r>
            <a:r>
              <a:rPr lang="zh-CN" altLang="en-US" sz="1814" u="sng" kern="0" dirty="0" smtClean="0">
                <a:solidFill>
                  <a:srgbClr val="FF0000"/>
                </a:solidFill>
                <a:latin typeface="Times New Roman" pitchFamily="65" charset="-122"/>
                <a:ea typeface="宋体" pitchFamily="65" charset="-122"/>
              </a:rPr>
              <a:t>　 不完整　 </a:t>
            </a:r>
            <a:r>
              <a:rPr lang="zh-CN" altLang="en-US" sz="1814" kern="0" dirty="0" smtClean="0">
                <a:solidFill>
                  <a:srgbClr val="000000"/>
                </a:solidFill>
                <a:latin typeface="Times New Roman" pitchFamily="65" charset="-122"/>
                <a:ea typeface="宋体" pitchFamily="65" charset="-122"/>
              </a:rPr>
              <a:t>。这种从句和主句的关系十分密</a:t>
            </a:r>
            <a:r>
              <a:rPr dirty="0"/>
              <a:t/>
            </a:r>
            <a:br>
              <a:rPr dirty="0"/>
            </a:br>
            <a:r>
              <a:rPr lang="zh-CN" altLang="en-US" sz="1814" kern="0" dirty="0" smtClean="0">
                <a:solidFill>
                  <a:srgbClr val="000000"/>
                </a:solidFill>
                <a:latin typeface="Times New Roman" pitchFamily="65" charset="-122"/>
                <a:ea typeface="宋体" pitchFamily="65" charset="-122"/>
              </a:rPr>
              <a:t>切,两者之间不用③</a:t>
            </a:r>
            <a:r>
              <a:rPr lang="zh-CN" altLang="en-US" sz="1814" u="sng" kern="0" dirty="0" smtClean="0">
                <a:solidFill>
                  <a:srgbClr val="FF0000"/>
                </a:solidFill>
                <a:latin typeface="Times New Roman" pitchFamily="65" charset="-122"/>
                <a:ea typeface="宋体" pitchFamily="65" charset="-122"/>
              </a:rPr>
              <a:t>　 逗号　 </a:t>
            </a:r>
            <a:r>
              <a:rPr lang="zh-CN" altLang="en-US" sz="1814" kern="0" dirty="0" smtClean="0">
                <a:solidFill>
                  <a:srgbClr val="000000"/>
                </a:solidFill>
                <a:latin typeface="Times New Roman" pitchFamily="65" charset="-122"/>
                <a:ea typeface="宋体" pitchFamily="65" charset="-122"/>
              </a:rPr>
              <a:t>分开。引导限制性定语从句的关系代词有who、</a:t>
            </a:r>
            <a:r>
              <a:rPr dirty="0"/>
              <a:t/>
            </a:r>
            <a:br>
              <a:rPr dirty="0"/>
            </a:br>
            <a:r>
              <a:rPr lang="zh-CN" altLang="en-US" sz="1814" kern="0" dirty="0" smtClean="0">
                <a:solidFill>
                  <a:srgbClr val="000000"/>
                </a:solidFill>
                <a:latin typeface="Times New Roman" pitchFamily="65" charset="-122"/>
                <a:ea typeface="宋体" pitchFamily="65" charset="-122"/>
              </a:rPr>
              <a:t>whom、whose、that、which、as,关系副词有where、when、why。</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5500694" y="3634583"/>
            <a:ext cx="1071570"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4000496" y="3991773"/>
            <a:ext cx="1214446"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2643174" y="4420401"/>
            <a:ext cx="100013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2"/>
          <p:cNvGraphicFramePr>
            <a:graphicFrameLocks noGrp="1"/>
          </p:cNvGraphicFramePr>
          <p:nvPr/>
        </p:nvGraphicFramePr>
        <p:xfrm>
          <a:off x="720000" y="1260000"/>
          <a:ext cx="7740000" cy="4715995"/>
        </p:xfrm>
        <a:graphic>
          <a:graphicData uri="http://schemas.openxmlformats.org/drawingml/2006/table">
            <a:tbl>
              <a:tblPr/>
              <a:tblGrid>
                <a:gridCol w="2580000"/>
                <a:gridCol w="2580000"/>
                <a:gridCol w="2580000"/>
              </a:tblGrid>
              <a:tr h="471600">
                <a:tc>
                  <a:txBody>
                    <a:bodyPr/>
                    <a:lstStyle/>
                    <a:p>
                      <a:pPr eaLnBrk="0" latinLnBrk="1" hangingPunct="0">
                        <a:lnSpc>
                          <a:spcPct val="150000"/>
                        </a:lnSpc>
                        <a:spcBef>
                          <a:spcPts val="0"/>
                        </a:spcBef>
                      </a:pPr>
                      <a:r>
                        <a:rPr lang="zh-CN" altLang="en-US" sz="1417" kern="0" dirty="0" smtClean="0">
                          <a:solidFill>
                            <a:srgbClr val="000000"/>
                          </a:solidFill>
                          <a:latin typeface="Times New Roman" pitchFamily="65" charset="-122"/>
                          <a:ea typeface="宋体" pitchFamily="65" charset="-122"/>
                        </a:rPr>
                        <a:t>关系词</a:t>
                      </a:r>
                    </a:p>
                  </a:txBody>
                  <a:tcPr marL="45720" marR="45720"/>
                </a:tc>
                <a:tc>
                  <a:txBody>
                    <a:bodyPr/>
                    <a:lstStyle/>
                    <a:p>
                      <a:pPr eaLnBrk="0" latinLnBrk="1" hangingPunct="0">
                        <a:lnSpc>
                          <a:spcPct val="150000"/>
                        </a:lnSpc>
                        <a:spcBef>
                          <a:spcPts val="0"/>
                        </a:spcBef>
                      </a:pPr>
                      <a:r>
                        <a:rPr lang="zh-CN" altLang="en-US" sz="1417" kern="0" dirty="0" smtClean="0">
                          <a:solidFill>
                            <a:srgbClr val="000000"/>
                          </a:solidFill>
                          <a:latin typeface="Times New Roman" pitchFamily="65" charset="-122"/>
                          <a:ea typeface="宋体" pitchFamily="65" charset="-122"/>
                        </a:rPr>
                        <a:t>先行词</a:t>
                      </a:r>
                    </a:p>
                  </a:txBody>
                  <a:tcPr marL="45720" marR="45720"/>
                </a:tc>
                <a:tc>
                  <a:txBody>
                    <a:bodyPr/>
                    <a:lstStyle/>
                    <a:p>
                      <a:pPr eaLnBrk="0" latinLnBrk="1" hangingPunct="0">
                        <a:lnSpc>
                          <a:spcPct val="150000"/>
                        </a:lnSpc>
                        <a:spcBef>
                          <a:spcPts val="0"/>
                        </a:spcBef>
                      </a:pPr>
                      <a:r>
                        <a:rPr lang="zh-CN" altLang="en-US" sz="1417" kern="0" dirty="0" smtClean="0">
                          <a:solidFill>
                            <a:srgbClr val="000000"/>
                          </a:solidFill>
                          <a:latin typeface="Times New Roman" pitchFamily="65" charset="-122"/>
                          <a:ea typeface="宋体" pitchFamily="65" charset="-122"/>
                        </a:rPr>
                        <a:t>在从句中充当的成分</a:t>
                      </a:r>
                    </a:p>
                  </a:txBody>
                  <a:tcPr marL="45720" marR="45720"/>
                </a:tc>
              </a:tr>
              <a:tr h="471600">
                <a:tc>
                  <a:txBody>
                    <a:bodyPr/>
                    <a:lstStyle/>
                    <a:p>
                      <a:pPr eaLnBrk="0" latinLnBrk="1" hangingPunct="0">
                        <a:lnSpc>
                          <a:spcPct val="150000"/>
                        </a:lnSpc>
                        <a:spcBef>
                          <a:spcPts val="0"/>
                        </a:spcBef>
                      </a:pPr>
                      <a:r>
                        <a:rPr lang="zh-CN" altLang="en-US" sz="1417" kern="0" dirty="0" smtClean="0">
                          <a:solidFill>
                            <a:srgbClr val="000000"/>
                          </a:solidFill>
                          <a:latin typeface="Times New Roman" pitchFamily="65" charset="-122"/>
                          <a:ea typeface="宋体" pitchFamily="65" charset="-122"/>
                        </a:rPr>
                        <a:t>who</a:t>
                      </a:r>
                    </a:p>
                  </a:txBody>
                  <a:tcPr marL="45720" marR="45720"/>
                </a:tc>
                <a:tc>
                  <a:txBody>
                    <a:bodyPr/>
                    <a:lstStyle/>
                    <a:p>
                      <a:pPr eaLnBrk="0" latinLnBrk="1" hangingPunct="0">
                        <a:lnSpc>
                          <a:spcPct val="150000"/>
                        </a:lnSpc>
                        <a:spcBef>
                          <a:spcPts val="0"/>
                        </a:spcBef>
                      </a:pPr>
                      <a:r>
                        <a:rPr lang="zh-CN" altLang="en-US" sz="1417" kern="0" dirty="0" smtClean="0">
                          <a:solidFill>
                            <a:srgbClr val="000000"/>
                          </a:solidFill>
                          <a:latin typeface="Times New Roman" pitchFamily="65" charset="-122"/>
                          <a:ea typeface="宋体" pitchFamily="65" charset="-122"/>
                        </a:rPr>
                        <a:t>人</a:t>
                      </a:r>
                    </a:p>
                  </a:txBody>
                  <a:tcPr marL="45720" marR="45720"/>
                </a:tc>
                <a:tc>
                  <a:txBody>
                    <a:bodyPr/>
                    <a:lstStyle/>
                    <a:p>
                      <a:pPr eaLnBrk="0" latinLnBrk="1" hangingPunct="0">
                        <a:lnSpc>
                          <a:spcPct val="150000"/>
                        </a:lnSpc>
                        <a:spcBef>
                          <a:spcPts val="0"/>
                        </a:spcBef>
                      </a:pPr>
                      <a:r>
                        <a:rPr lang="zh-CN" altLang="en-US" sz="1417" kern="0" dirty="0" smtClean="0">
                          <a:solidFill>
                            <a:srgbClr val="000000"/>
                          </a:solidFill>
                          <a:latin typeface="Times New Roman" pitchFamily="65" charset="-122"/>
                          <a:ea typeface="宋体" pitchFamily="65" charset="-122"/>
                        </a:rPr>
                        <a:t>主语、宾语、表语</a:t>
                      </a:r>
                    </a:p>
                  </a:txBody>
                  <a:tcPr marL="45720" marR="45720"/>
                </a:tc>
              </a:tr>
              <a:tr h="471600">
                <a:tc>
                  <a:txBody>
                    <a:bodyPr/>
                    <a:lstStyle/>
                    <a:p>
                      <a:pPr eaLnBrk="0" latinLnBrk="1" hangingPunct="0">
                        <a:lnSpc>
                          <a:spcPct val="150000"/>
                        </a:lnSpc>
                        <a:spcBef>
                          <a:spcPts val="0"/>
                        </a:spcBef>
                      </a:pPr>
                      <a:r>
                        <a:rPr lang="zh-CN" altLang="en-US" sz="1417" kern="0" dirty="0" smtClean="0">
                          <a:solidFill>
                            <a:srgbClr val="000000"/>
                          </a:solidFill>
                          <a:latin typeface="Times New Roman" pitchFamily="65" charset="-122"/>
                          <a:ea typeface="宋体" pitchFamily="65" charset="-122"/>
                        </a:rPr>
                        <a:t>whom</a:t>
                      </a:r>
                    </a:p>
                  </a:txBody>
                  <a:tcPr marL="45720" marR="45720"/>
                </a:tc>
                <a:tc>
                  <a:txBody>
                    <a:bodyPr/>
                    <a:lstStyle/>
                    <a:p>
                      <a:pPr eaLnBrk="0" latinLnBrk="1" hangingPunct="0">
                        <a:lnSpc>
                          <a:spcPct val="150000"/>
                        </a:lnSpc>
                        <a:spcBef>
                          <a:spcPts val="0"/>
                        </a:spcBef>
                      </a:pPr>
                      <a:r>
                        <a:rPr lang="zh-CN" altLang="en-US" sz="1417" kern="0" dirty="0" smtClean="0">
                          <a:solidFill>
                            <a:srgbClr val="000000"/>
                          </a:solidFill>
                          <a:latin typeface="Times New Roman" pitchFamily="65" charset="-122"/>
                          <a:ea typeface="宋体" pitchFamily="65" charset="-122"/>
                        </a:rPr>
                        <a:t>人</a:t>
                      </a:r>
                    </a:p>
                  </a:txBody>
                  <a:tcPr marL="45720" marR="45720"/>
                </a:tc>
                <a:tc>
                  <a:txBody>
                    <a:bodyPr/>
                    <a:lstStyle/>
                    <a:p>
                      <a:pPr eaLnBrk="0" latinLnBrk="1" hangingPunct="0">
                        <a:lnSpc>
                          <a:spcPct val="150000"/>
                        </a:lnSpc>
                        <a:spcBef>
                          <a:spcPts val="0"/>
                        </a:spcBef>
                      </a:pPr>
                      <a:r>
                        <a:rPr lang="zh-CN" altLang="en-US" sz="1417" kern="0" dirty="0" smtClean="0">
                          <a:solidFill>
                            <a:srgbClr val="000000"/>
                          </a:solidFill>
                          <a:latin typeface="Times New Roman" pitchFamily="65" charset="-122"/>
                          <a:ea typeface="宋体" pitchFamily="65" charset="-122"/>
                        </a:rPr>
                        <a:t>宾语</a:t>
                      </a:r>
                    </a:p>
                  </a:txBody>
                  <a:tcPr marL="45720" marR="45720"/>
                </a:tc>
              </a:tr>
              <a:tr h="471600">
                <a:tc>
                  <a:txBody>
                    <a:bodyPr/>
                    <a:lstStyle/>
                    <a:p>
                      <a:pPr eaLnBrk="0" latinLnBrk="1" hangingPunct="0">
                        <a:lnSpc>
                          <a:spcPct val="150000"/>
                        </a:lnSpc>
                        <a:spcBef>
                          <a:spcPts val="0"/>
                        </a:spcBef>
                      </a:pPr>
                      <a:r>
                        <a:rPr lang="zh-CN" altLang="en-US" sz="1417" kern="0" dirty="0" smtClean="0">
                          <a:solidFill>
                            <a:srgbClr val="000000"/>
                          </a:solidFill>
                          <a:latin typeface="Times New Roman" pitchFamily="65" charset="-122"/>
                          <a:ea typeface="宋体" pitchFamily="65" charset="-122"/>
                        </a:rPr>
                        <a:t>which</a:t>
                      </a:r>
                    </a:p>
                  </a:txBody>
                  <a:tcPr marL="45720" marR="45720"/>
                </a:tc>
                <a:tc>
                  <a:txBody>
                    <a:bodyPr/>
                    <a:lstStyle/>
                    <a:p>
                      <a:pPr eaLnBrk="0" latinLnBrk="1" hangingPunct="0">
                        <a:lnSpc>
                          <a:spcPct val="150000"/>
                        </a:lnSpc>
                        <a:spcBef>
                          <a:spcPts val="0"/>
                        </a:spcBef>
                      </a:pPr>
                      <a:r>
                        <a:rPr lang="zh-CN" altLang="en-US" sz="1417" kern="0" dirty="0" smtClean="0">
                          <a:solidFill>
                            <a:srgbClr val="000000"/>
                          </a:solidFill>
                          <a:latin typeface="Times New Roman" pitchFamily="65" charset="-122"/>
                          <a:ea typeface="宋体" pitchFamily="65" charset="-122"/>
                        </a:rPr>
                        <a:t>物或事</a:t>
                      </a:r>
                    </a:p>
                  </a:txBody>
                  <a:tcPr marL="45720" marR="45720"/>
                </a:tc>
                <a:tc>
                  <a:txBody>
                    <a:bodyPr/>
                    <a:lstStyle/>
                    <a:p>
                      <a:pPr eaLnBrk="0" latinLnBrk="1" hangingPunct="0">
                        <a:lnSpc>
                          <a:spcPct val="150000"/>
                        </a:lnSpc>
                        <a:spcBef>
                          <a:spcPts val="0"/>
                        </a:spcBef>
                      </a:pPr>
                      <a:r>
                        <a:rPr lang="zh-CN" altLang="en-US" sz="1417" kern="0" dirty="0" smtClean="0">
                          <a:solidFill>
                            <a:srgbClr val="000000"/>
                          </a:solidFill>
                          <a:latin typeface="Times New Roman" pitchFamily="65" charset="-122"/>
                          <a:ea typeface="宋体" pitchFamily="65" charset="-122"/>
                        </a:rPr>
                        <a:t>主语、宾语、定语</a:t>
                      </a:r>
                    </a:p>
                  </a:txBody>
                  <a:tcPr marL="45720" marR="45720"/>
                </a:tc>
              </a:tr>
              <a:tr h="471600">
                <a:tc>
                  <a:txBody>
                    <a:bodyPr/>
                    <a:lstStyle/>
                    <a:p>
                      <a:pPr eaLnBrk="0" latinLnBrk="1" hangingPunct="0">
                        <a:lnSpc>
                          <a:spcPct val="150000"/>
                        </a:lnSpc>
                        <a:spcBef>
                          <a:spcPts val="0"/>
                        </a:spcBef>
                      </a:pPr>
                      <a:r>
                        <a:rPr lang="zh-CN" altLang="en-US" sz="1417" kern="0" dirty="0" smtClean="0">
                          <a:solidFill>
                            <a:srgbClr val="000000"/>
                          </a:solidFill>
                          <a:latin typeface="Times New Roman" pitchFamily="65" charset="-122"/>
                          <a:ea typeface="宋体" pitchFamily="65" charset="-122"/>
                        </a:rPr>
                        <a:t>that</a:t>
                      </a:r>
                    </a:p>
                  </a:txBody>
                  <a:tcPr marL="45720" marR="45720"/>
                </a:tc>
                <a:tc>
                  <a:txBody>
                    <a:bodyPr/>
                    <a:lstStyle/>
                    <a:p>
                      <a:pPr eaLnBrk="0" latinLnBrk="1" hangingPunct="0">
                        <a:lnSpc>
                          <a:spcPct val="150000"/>
                        </a:lnSpc>
                        <a:spcBef>
                          <a:spcPts val="0"/>
                        </a:spcBef>
                      </a:pPr>
                      <a:r>
                        <a:rPr lang="zh-CN" altLang="en-US" sz="1417" kern="0" dirty="0" smtClean="0">
                          <a:solidFill>
                            <a:srgbClr val="000000"/>
                          </a:solidFill>
                          <a:latin typeface="Times New Roman" pitchFamily="65" charset="-122"/>
                          <a:ea typeface="宋体" pitchFamily="65" charset="-122"/>
                        </a:rPr>
                        <a:t>人或物</a:t>
                      </a:r>
                    </a:p>
                  </a:txBody>
                  <a:tcPr marL="45720" marR="45720"/>
                </a:tc>
                <a:tc>
                  <a:txBody>
                    <a:bodyPr/>
                    <a:lstStyle/>
                    <a:p>
                      <a:pPr eaLnBrk="0" latinLnBrk="1" hangingPunct="0">
                        <a:lnSpc>
                          <a:spcPct val="150000"/>
                        </a:lnSpc>
                        <a:spcBef>
                          <a:spcPts val="0"/>
                        </a:spcBef>
                      </a:pPr>
                      <a:r>
                        <a:rPr lang="zh-CN" altLang="en-US" sz="1417" kern="0" dirty="0" smtClean="0">
                          <a:solidFill>
                            <a:srgbClr val="000000"/>
                          </a:solidFill>
                          <a:latin typeface="Times New Roman" pitchFamily="65" charset="-122"/>
                          <a:ea typeface="宋体" pitchFamily="65" charset="-122"/>
                        </a:rPr>
                        <a:t>主语、宾语、表语</a:t>
                      </a:r>
                    </a:p>
                  </a:txBody>
                  <a:tcPr marL="45720" marR="45720"/>
                </a:tc>
              </a:tr>
              <a:tr h="471599">
                <a:tc>
                  <a:txBody>
                    <a:bodyPr/>
                    <a:lstStyle/>
                    <a:p>
                      <a:pPr eaLnBrk="0" latinLnBrk="1" hangingPunct="0">
                        <a:lnSpc>
                          <a:spcPct val="150000"/>
                        </a:lnSpc>
                        <a:spcBef>
                          <a:spcPts val="0"/>
                        </a:spcBef>
                      </a:pPr>
                      <a:r>
                        <a:rPr lang="zh-CN" altLang="en-US" sz="1417" kern="0" dirty="0" smtClean="0">
                          <a:solidFill>
                            <a:srgbClr val="000000"/>
                          </a:solidFill>
                          <a:latin typeface="Times New Roman" pitchFamily="65" charset="-122"/>
                          <a:ea typeface="宋体" pitchFamily="65" charset="-122"/>
                        </a:rPr>
                        <a:t>as</a:t>
                      </a:r>
                    </a:p>
                  </a:txBody>
                  <a:tcPr marL="45720" marR="45720"/>
                </a:tc>
                <a:tc>
                  <a:txBody>
                    <a:bodyPr/>
                    <a:lstStyle/>
                    <a:p>
                      <a:pPr eaLnBrk="0" latinLnBrk="1" hangingPunct="0">
                        <a:lnSpc>
                          <a:spcPct val="150000"/>
                        </a:lnSpc>
                        <a:spcBef>
                          <a:spcPts val="0"/>
                        </a:spcBef>
                      </a:pPr>
                      <a:r>
                        <a:rPr lang="zh-CN" altLang="en-US" sz="1417" kern="0" dirty="0" smtClean="0">
                          <a:solidFill>
                            <a:srgbClr val="000000"/>
                          </a:solidFill>
                          <a:latin typeface="Times New Roman" pitchFamily="65" charset="-122"/>
                          <a:ea typeface="宋体" pitchFamily="65" charset="-122"/>
                        </a:rPr>
                        <a:t>人、物或事</a:t>
                      </a:r>
                    </a:p>
                  </a:txBody>
                  <a:tcPr marL="45720" marR="45720"/>
                </a:tc>
                <a:tc>
                  <a:txBody>
                    <a:bodyPr/>
                    <a:lstStyle/>
                    <a:p>
                      <a:pPr eaLnBrk="0" latinLnBrk="1" hangingPunct="0">
                        <a:lnSpc>
                          <a:spcPct val="150000"/>
                        </a:lnSpc>
                        <a:spcBef>
                          <a:spcPts val="0"/>
                        </a:spcBef>
                      </a:pPr>
                      <a:r>
                        <a:rPr lang="zh-CN" altLang="en-US" sz="1417" kern="0" dirty="0" smtClean="0">
                          <a:solidFill>
                            <a:srgbClr val="000000"/>
                          </a:solidFill>
                          <a:latin typeface="Times New Roman" pitchFamily="65" charset="-122"/>
                          <a:ea typeface="宋体" pitchFamily="65" charset="-122"/>
                        </a:rPr>
                        <a:t>主语、宾语</a:t>
                      </a:r>
                    </a:p>
                  </a:txBody>
                  <a:tcPr marL="45720" marR="45720"/>
                </a:tc>
              </a:tr>
              <a:tr h="471599">
                <a:tc>
                  <a:txBody>
                    <a:bodyPr/>
                    <a:lstStyle/>
                    <a:p>
                      <a:pPr eaLnBrk="0" latinLnBrk="1" hangingPunct="0">
                        <a:lnSpc>
                          <a:spcPct val="150000"/>
                        </a:lnSpc>
                        <a:spcBef>
                          <a:spcPts val="0"/>
                        </a:spcBef>
                      </a:pPr>
                      <a:r>
                        <a:rPr lang="zh-CN" altLang="en-US" sz="1417" kern="0" dirty="0" smtClean="0">
                          <a:solidFill>
                            <a:srgbClr val="000000"/>
                          </a:solidFill>
                          <a:latin typeface="Times New Roman" pitchFamily="65" charset="-122"/>
                          <a:ea typeface="宋体" pitchFamily="65" charset="-122"/>
                        </a:rPr>
                        <a:t>whose</a:t>
                      </a:r>
                    </a:p>
                  </a:txBody>
                  <a:tcPr marL="45720" marR="45720"/>
                </a:tc>
                <a:tc>
                  <a:txBody>
                    <a:bodyPr/>
                    <a:lstStyle/>
                    <a:p>
                      <a:pPr eaLnBrk="0" latinLnBrk="1" hangingPunct="0">
                        <a:lnSpc>
                          <a:spcPct val="150000"/>
                        </a:lnSpc>
                        <a:spcBef>
                          <a:spcPts val="0"/>
                        </a:spcBef>
                      </a:pPr>
                      <a:r>
                        <a:rPr lang="zh-CN" altLang="en-US" sz="1417" kern="0" dirty="0" smtClean="0">
                          <a:solidFill>
                            <a:srgbClr val="000000"/>
                          </a:solidFill>
                          <a:latin typeface="Times New Roman" pitchFamily="65" charset="-122"/>
                          <a:ea typeface="宋体" pitchFamily="65" charset="-122"/>
                        </a:rPr>
                        <a:t>人或物</a:t>
                      </a:r>
                    </a:p>
                  </a:txBody>
                  <a:tcPr marL="45720" marR="45720"/>
                </a:tc>
                <a:tc>
                  <a:txBody>
                    <a:bodyPr/>
                    <a:lstStyle/>
                    <a:p>
                      <a:pPr eaLnBrk="0" latinLnBrk="1" hangingPunct="0">
                        <a:lnSpc>
                          <a:spcPct val="150000"/>
                        </a:lnSpc>
                        <a:spcBef>
                          <a:spcPts val="0"/>
                        </a:spcBef>
                      </a:pPr>
                      <a:r>
                        <a:rPr lang="zh-CN" altLang="en-US" sz="1417" kern="0" dirty="0" smtClean="0">
                          <a:solidFill>
                            <a:srgbClr val="000000"/>
                          </a:solidFill>
                          <a:latin typeface="Times New Roman" pitchFamily="65" charset="-122"/>
                          <a:ea typeface="宋体" pitchFamily="65" charset="-122"/>
                        </a:rPr>
                        <a:t>定语</a:t>
                      </a:r>
                    </a:p>
                  </a:txBody>
                  <a:tcPr marL="45720" marR="45720"/>
                </a:tc>
              </a:tr>
              <a:tr h="471599">
                <a:tc>
                  <a:txBody>
                    <a:bodyPr/>
                    <a:lstStyle/>
                    <a:p>
                      <a:pPr eaLnBrk="0" latinLnBrk="1" hangingPunct="0">
                        <a:lnSpc>
                          <a:spcPct val="150000"/>
                        </a:lnSpc>
                        <a:spcBef>
                          <a:spcPts val="0"/>
                        </a:spcBef>
                      </a:pPr>
                      <a:r>
                        <a:rPr lang="zh-CN" altLang="en-US" sz="1417" kern="0" dirty="0" smtClean="0">
                          <a:solidFill>
                            <a:srgbClr val="000000"/>
                          </a:solidFill>
                          <a:latin typeface="Times New Roman" pitchFamily="65" charset="-122"/>
                          <a:ea typeface="宋体" pitchFamily="65" charset="-122"/>
                        </a:rPr>
                        <a:t>when</a:t>
                      </a:r>
                    </a:p>
                  </a:txBody>
                  <a:tcPr marL="45720" marR="45720"/>
                </a:tc>
                <a:tc>
                  <a:txBody>
                    <a:bodyPr/>
                    <a:lstStyle/>
                    <a:p>
                      <a:pPr eaLnBrk="0" latinLnBrk="1" hangingPunct="0">
                        <a:lnSpc>
                          <a:spcPct val="150000"/>
                        </a:lnSpc>
                        <a:spcBef>
                          <a:spcPts val="0"/>
                        </a:spcBef>
                      </a:pPr>
                      <a:r>
                        <a:rPr lang="zh-CN" altLang="en-US" sz="1417" kern="0" dirty="0" smtClean="0">
                          <a:solidFill>
                            <a:srgbClr val="000000"/>
                          </a:solidFill>
                          <a:latin typeface="Times New Roman" pitchFamily="65" charset="-122"/>
                          <a:ea typeface="宋体" pitchFamily="65" charset="-122"/>
                        </a:rPr>
                        <a:t>时间名词</a:t>
                      </a:r>
                    </a:p>
                  </a:txBody>
                  <a:tcPr marL="45720" marR="45720"/>
                </a:tc>
                <a:tc>
                  <a:txBody>
                    <a:bodyPr/>
                    <a:lstStyle/>
                    <a:p>
                      <a:pPr eaLnBrk="0" latinLnBrk="1" hangingPunct="0">
                        <a:lnSpc>
                          <a:spcPct val="150000"/>
                        </a:lnSpc>
                        <a:spcBef>
                          <a:spcPts val="0"/>
                        </a:spcBef>
                      </a:pPr>
                      <a:r>
                        <a:rPr lang="zh-CN" altLang="en-US" sz="1417" kern="0" dirty="0" smtClean="0">
                          <a:solidFill>
                            <a:srgbClr val="000000"/>
                          </a:solidFill>
                          <a:latin typeface="Times New Roman" pitchFamily="65" charset="-122"/>
                          <a:ea typeface="宋体" pitchFamily="65" charset="-122"/>
                        </a:rPr>
                        <a:t>时间状语</a:t>
                      </a:r>
                    </a:p>
                  </a:txBody>
                  <a:tcPr marL="45720" marR="45720"/>
                </a:tc>
              </a:tr>
              <a:tr h="471599">
                <a:tc>
                  <a:txBody>
                    <a:bodyPr/>
                    <a:lstStyle/>
                    <a:p>
                      <a:pPr eaLnBrk="0" latinLnBrk="1" hangingPunct="0">
                        <a:lnSpc>
                          <a:spcPct val="150000"/>
                        </a:lnSpc>
                        <a:spcBef>
                          <a:spcPts val="0"/>
                        </a:spcBef>
                      </a:pPr>
                      <a:r>
                        <a:rPr lang="zh-CN" altLang="en-US" sz="1417" kern="0" dirty="0" smtClean="0">
                          <a:solidFill>
                            <a:srgbClr val="000000"/>
                          </a:solidFill>
                          <a:latin typeface="Times New Roman" pitchFamily="65" charset="-122"/>
                          <a:ea typeface="宋体" pitchFamily="65" charset="-122"/>
                        </a:rPr>
                        <a:t>where</a:t>
                      </a:r>
                    </a:p>
                  </a:txBody>
                  <a:tcPr marL="45720" marR="45720"/>
                </a:tc>
                <a:tc>
                  <a:txBody>
                    <a:bodyPr/>
                    <a:lstStyle/>
                    <a:p>
                      <a:pPr eaLnBrk="0" latinLnBrk="1" hangingPunct="0">
                        <a:lnSpc>
                          <a:spcPct val="150000"/>
                        </a:lnSpc>
                        <a:spcBef>
                          <a:spcPts val="0"/>
                        </a:spcBef>
                      </a:pPr>
                      <a:r>
                        <a:rPr lang="zh-CN" altLang="en-US" sz="1417" kern="0" dirty="0" smtClean="0">
                          <a:solidFill>
                            <a:srgbClr val="000000"/>
                          </a:solidFill>
                          <a:latin typeface="Times New Roman" pitchFamily="65" charset="-122"/>
                          <a:ea typeface="宋体" pitchFamily="65" charset="-122"/>
                        </a:rPr>
                        <a:t>地点名词</a:t>
                      </a:r>
                    </a:p>
                  </a:txBody>
                  <a:tcPr marL="45720" marR="45720"/>
                </a:tc>
                <a:tc>
                  <a:txBody>
                    <a:bodyPr/>
                    <a:lstStyle/>
                    <a:p>
                      <a:pPr eaLnBrk="0" latinLnBrk="1" hangingPunct="0">
                        <a:lnSpc>
                          <a:spcPct val="150000"/>
                        </a:lnSpc>
                        <a:spcBef>
                          <a:spcPts val="0"/>
                        </a:spcBef>
                      </a:pPr>
                      <a:r>
                        <a:rPr lang="zh-CN" altLang="en-US" sz="1417" kern="0" dirty="0" smtClean="0">
                          <a:solidFill>
                            <a:srgbClr val="000000"/>
                          </a:solidFill>
                          <a:latin typeface="Times New Roman" pitchFamily="65" charset="-122"/>
                          <a:ea typeface="宋体" pitchFamily="65" charset="-122"/>
                        </a:rPr>
                        <a:t>地点状语</a:t>
                      </a:r>
                    </a:p>
                  </a:txBody>
                  <a:tcPr marL="45720" marR="45720"/>
                </a:tc>
              </a:tr>
              <a:tr h="471599">
                <a:tc>
                  <a:txBody>
                    <a:bodyPr/>
                    <a:lstStyle/>
                    <a:p>
                      <a:pPr eaLnBrk="0" latinLnBrk="1" hangingPunct="0">
                        <a:lnSpc>
                          <a:spcPct val="150000"/>
                        </a:lnSpc>
                        <a:spcBef>
                          <a:spcPts val="0"/>
                        </a:spcBef>
                      </a:pPr>
                      <a:r>
                        <a:rPr lang="zh-CN" altLang="en-US" sz="1417" kern="0" dirty="0" smtClean="0">
                          <a:solidFill>
                            <a:srgbClr val="000000"/>
                          </a:solidFill>
                          <a:latin typeface="Times New Roman" pitchFamily="65" charset="-122"/>
                          <a:ea typeface="宋体" pitchFamily="65" charset="-122"/>
                        </a:rPr>
                        <a:t>why</a:t>
                      </a:r>
                    </a:p>
                  </a:txBody>
                  <a:tcPr marL="45720" marR="45720"/>
                </a:tc>
                <a:tc>
                  <a:txBody>
                    <a:bodyPr/>
                    <a:lstStyle/>
                    <a:p>
                      <a:pPr eaLnBrk="0" latinLnBrk="1" hangingPunct="0">
                        <a:lnSpc>
                          <a:spcPct val="150000"/>
                        </a:lnSpc>
                        <a:spcBef>
                          <a:spcPts val="0"/>
                        </a:spcBef>
                      </a:pPr>
                      <a:r>
                        <a:rPr lang="zh-CN" altLang="en-US" sz="1417" kern="0" dirty="0" smtClean="0">
                          <a:solidFill>
                            <a:srgbClr val="000000"/>
                          </a:solidFill>
                          <a:latin typeface="Times New Roman" pitchFamily="65" charset="-122"/>
                          <a:ea typeface="宋体" pitchFamily="65" charset="-122"/>
                        </a:rPr>
                        <a:t>原因名词(reason)</a:t>
                      </a:r>
                    </a:p>
                  </a:txBody>
                  <a:tcPr marL="45720" marR="45720"/>
                </a:tc>
                <a:tc>
                  <a:txBody>
                    <a:bodyPr/>
                    <a:lstStyle/>
                    <a:p>
                      <a:pPr eaLnBrk="0" latinLnBrk="1" hangingPunct="0">
                        <a:lnSpc>
                          <a:spcPct val="150000"/>
                        </a:lnSpc>
                        <a:spcBef>
                          <a:spcPts val="0"/>
                        </a:spcBef>
                      </a:pPr>
                      <a:r>
                        <a:rPr lang="zh-CN" altLang="en-US" sz="1417" kern="0" dirty="0" smtClean="0">
                          <a:solidFill>
                            <a:srgbClr val="000000"/>
                          </a:solidFill>
                          <a:latin typeface="Times New Roman" pitchFamily="65" charset="-122"/>
                          <a:ea typeface="宋体" pitchFamily="65" charset="-122"/>
                        </a:rPr>
                        <a:t>原因状语</a:t>
                      </a:r>
                    </a:p>
                  </a:txBody>
                  <a:tcPr marL="45720" marR="45720"/>
                </a:tc>
              </a:tr>
            </a:tbl>
          </a:graphicData>
        </a:graphic>
      </p:graphicFrame>
    </p:spTree>
    <p:custDataLst>
      <p:custData r:id="rId1"/>
    </p:custData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二、限制性定语从句需要注意的问题</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1.在限制性定语从句中,关系代词指物时宜用that不宜用which的情况:</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观察1</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Have you taken down everything that Mr. Li said?</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李老师讲的所有东西你都记下来了吗?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All that can be done has been done.</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所有能做的都做了。</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归纳1</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先行词为all、everything、little、few、none、nothing、anything、much等④</a:t>
            </a:r>
            <a:r>
              <a:rPr lang="zh-CN" altLang="en-US" sz="1814" u="sng" kern="0" dirty="0" smtClean="0">
                <a:solidFill>
                  <a:srgbClr val="000000"/>
                </a:solidFill>
                <a:latin typeface="Times New Roman" pitchFamily="65" charset="-122"/>
                <a:ea typeface="宋体" pitchFamily="65" charset="-122"/>
              </a:rPr>
              <a:t>　 </a:t>
            </a:r>
            <a:r>
              <a:rPr dirty="0"/>
              <a:t/>
            </a:r>
            <a:br>
              <a:rPr dirty="0"/>
            </a:br>
            <a:r>
              <a:rPr lang="zh-CN" altLang="en-US" sz="1814" u="sng" kern="0" dirty="0" smtClean="0">
                <a:solidFill>
                  <a:srgbClr val="FF0000"/>
                </a:solidFill>
                <a:latin typeface="Times New Roman" pitchFamily="65" charset="-122"/>
                <a:ea typeface="宋体" pitchFamily="65" charset="-122"/>
              </a:rPr>
              <a:t>不定代词　 </a:t>
            </a:r>
            <a:r>
              <a:rPr lang="zh-CN" altLang="en-US" sz="1814" kern="0" dirty="0" smtClean="0">
                <a:solidFill>
                  <a:srgbClr val="000000"/>
                </a:solidFill>
                <a:latin typeface="Times New Roman" pitchFamily="65" charset="-122"/>
                <a:ea typeface="宋体" pitchFamily="65" charset="-122"/>
              </a:rPr>
              <a:t>时。</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观察2</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When people talk about Hangzhou, the first that comes to mind is the West Lake.</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642910" y="5277657"/>
            <a:ext cx="1214446"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当人们谈及杭州时,第一个想到的就是西湖。</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归纳2</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先行词是⑤</a:t>
            </a:r>
            <a:r>
              <a:rPr lang="zh-CN" altLang="en-US" sz="1814" u="sng" kern="0" dirty="0" smtClean="0">
                <a:solidFill>
                  <a:srgbClr val="FF0000"/>
                </a:solidFill>
                <a:latin typeface="Times New Roman" pitchFamily="65" charset="-122"/>
                <a:ea typeface="宋体" pitchFamily="65" charset="-122"/>
              </a:rPr>
              <a:t>　 序数词　 </a:t>
            </a:r>
            <a:r>
              <a:rPr lang="zh-CN" altLang="en-US" sz="1814" kern="0" dirty="0" smtClean="0">
                <a:solidFill>
                  <a:srgbClr val="000000"/>
                </a:solidFill>
                <a:latin typeface="Times New Roman" pitchFamily="65" charset="-122"/>
                <a:ea typeface="宋体" pitchFamily="65" charset="-122"/>
              </a:rPr>
              <a:t>或被序数词修饰时。</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观察3</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This is the most delicious food that I have ever had.</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这是我吃过的最美味的食物。</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归纳3</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先行词是形容词⑥</a:t>
            </a:r>
            <a:r>
              <a:rPr lang="zh-CN" altLang="en-US" sz="1814" u="sng" kern="0" dirty="0" smtClean="0">
                <a:solidFill>
                  <a:srgbClr val="FF0000"/>
                </a:solidFill>
                <a:latin typeface="Times New Roman" pitchFamily="65" charset="-122"/>
                <a:ea typeface="宋体" pitchFamily="65" charset="-122"/>
              </a:rPr>
              <a:t>　 最高级　 </a:t>
            </a:r>
            <a:r>
              <a:rPr lang="zh-CN" altLang="en-US" sz="1814" kern="0" dirty="0" smtClean="0">
                <a:solidFill>
                  <a:srgbClr val="000000"/>
                </a:solidFill>
                <a:latin typeface="Times New Roman" pitchFamily="65" charset="-122"/>
                <a:ea typeface="宋体" pitchFamily="65" charset="-122"/>
              </a:rPr>
              <a:t>或被形容词最高级修饰时。</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观察4</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 only thing that she could do was go to the police station for help.她唯一能做的</a:t>
            </a:r>
            <a:r>
              <a:rPr dirty="0"/>
              <a:t/>
            </a:r>
            <a:br>
              <a:rPr dirty="0"/>
            </a:br>
            <a:r>
              <a:rPr lang="zh-CN" altLang="en-US" sz="1814" kern="0" dirty="0" smtClean="0">
                <a:solidFill>
                  <a:srgbClr val="000000"/>
                </a:solidFill>
                <a:latin typeface="Times New Roman" pitchFamily="65" charset="-122"/>
                <a:ea typeface="宋体" pitchFamily="65" charset="-122"/>
              </a:rPr>
              <a:t>事就是去警察局求助。</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This is the very book that Mother has been looking for.</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1857356" y="2348699"/>
            <a:ext cx="1214446"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2571736" y="4420401"/>
            <a:ext cx="1214446"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686924"/>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这就是妈妈一直在找的那本书。</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归纳4</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先行词被all、every、no、the only、the very、the last等⑦</a:t>
            </a:r>
            <a:r>
              <a:rPr lang="zh-CN" altLang="en-US" sz="1814" u="sng" kern="0" dirty="0" smtClean="0">
                <a:solidFill>
                  <a:srgbClr val="FF0000"/>
                </a:solidFill>
                <a:latin typeface="Times New Roman" pitchFamily="65" charset="-122"/>
                <a:ea typeface="宋体" pitchFamily="65" charset="-122"/>
              </a:rPr>
              <a:t>　 修饰　 </a:t>
            </a:r>
            <a:r>
              <a:rPr lang="zh-CN" altLang="en-US" sz="1814" kern="0" dirty="0" smtClean="0">
                <a:solidFill>
                  <a:srgbClr val="000000"/>
                </a:solidFill>
                <a:latin typeface="Times New Roman" pitchFamily="65" charset="-122"/>
                <a:ea typeface="宋体" pitchFamily="65" charset="-122"/>
              </a:rPr>
              <a:t>时。</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观察5</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Can you tell me the people and events that you saw in Britain?</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你能告诉我你在英国见到的人和事吗?</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归纳5</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当⑧</a:t>
            </a:r>
            <a:r>
              <a:rPr lang="zh-CN" altLang="en-US" sz="1814" u="sng" kern="0" dirty="0" smtClean="0">
                <a:solidFill>
                  <a:srgbClr val="FF0000"/>
                </a:solidFill>
                <a:latin typeface="Times New Roman" pitchFamily="65" charset="-122"/>
                <a:ea typeface="宋体" pitchFamily="65" charset="-122"/>
              </a:rPr>
              <a:t>　 先行词　 </a:t>
            </a:r>
            <a:r>
              <a:rPr lang="zh-CN" altLang="en-US" sz="1814" kern="0" dirty="0" smtClean="0">
                <a:solidFill>
                  <a:srgbClr val="000000"/>
                </a:solidFill>
                <a:latin typeface="Times New Roman" pitchFamily="65" charset="-122"/>
                <a:ea typeface="宋体" pitchFamily="65" charset="-122"/>
              </a:rPr>
              <a:t>既有人又有物时。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观察6</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Which is the car that killed the man?</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哪辆车撞死了那个人?</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6357950" y="2348699"/>
            <a:ext cx="1000132"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1214414" y="4420401"/>
            <a:ext cx="1214446"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062748"/>
            <a:ext cx="8316000" cy="5140638"/>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归纳6</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主句是以which开头的特殊疑问句时,关系代词常用⑨</a:t>
            </a:r>
            <a:r>
              <a:rPr lang="zh-CN" altLang="en-US" sz="1814" u="sng" kern="0" dirty="0" smtClean="0">
                <a:solidFill>
                  <a:srgbClr val="FF0000"/>
                </a:solidFill>
                <a:latin typeface="Times New Roman" pitchFamily="65" charset="-122"/>
                <a:ea typeface="宋体" pitchFamily="65" charset="-122"/>
              </a:rPr>
              <a:t>　 that　 </a:t>
            </a:r>
            <a:r>
              <a:rPr lang="zh-CN" altLang="en-US" sz="1814" kern="0" dirty="0" smtClean="0">
                <a:solidFill>
                  <a:srgbClr val="000000"/>
                </a:solidFill>
                <a:latin typeface="Times New Roman" pitchFamily="65" charset="-122"/>
                <a:ea typeface="宋体" pitchFamily="65" charset="-122"/>
              </a:rPr>
              <a: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2.当先行词是表示时间的time、day等或表示地点的place、house等时,一定要注</a:t>
            </a:r>
            <a:r>
              <a:rPr dirty="0"/>
              <a:t/>
            </a:r>
            <a:br>
              <a:rPr dirty="0"/>
            </a:br>
            <a:r>
              <a:rPr lang="zh-CN" altLang="en-US" sz="1814" kern="0" dirty="0" smtClean="0">
                <a:solidFill>
                  <a:srgbClr val="000000"/>
                </a:solidFill>
                <a:latin typeface="Times New Roman" pitchFamily="65" charset="-122"/>
                <a:ea typeface="宋体" pitchFamily="65" charset="-122"/>
              </a:rPr>
              <a:t>意分析从句的结构。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观察</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I still remember the day that/which/(省略) we spent together in the city.</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我仍然记得我们在那个城市一起度过的那一天。</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This is the room where Lau Shaw once lived.</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这是老舍曾经居住过的房间。</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归纳</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分析从句的结构,如果缺少主语、宾语或表语,关系词应用⑩</a:t>
            </a:r>
            <a:r>
              <a:rPr lang="zh-CN" altLang="en-US" sz="1814" u="sng" kern="0" dirty="0" smtClean="0">
                <a:solidFill>
                  <a:srgbClr val="FF0000"/>
                </a:solidFill>
                <a:latin typeface="Times New Roman" pitchFamily="65" charset="-122"/>
                <a:ea typeface="宋体" pitchFamily="65" charset="-122"/>
              </a:rPr>
              <a:t>　 which　 </a:t>
            </a:r>
            <a:r>
              <a:rPr lang="zh-CN" altLang="en-US" sz="1814" kern="0" dirty="0" smtClean="0">
                <a:solidFill>
                  <a:srgbClr val="000000"/>
                </a:solidFill>
                <a:latin typeface="Times New Roman" pitchFamily="65" charset="-122"/>
                <a:ea typeface="宋体" pitchFamily="65" charset="-122"/>
              </a:rPr>
              <a:t>或that(作</a:t>
            </a:r>
            <a:r>
              <a:rPr dirty="0"/>
              <a:t/>
            </a:r>
            <a:br>
              <a:rPr dirty="0"/>
            </a:br>
            <a:r>
              <a:rPr lang="zh-CN" altLang="en-US" sz="1814" kern="0" dirty="0" smtClean="0">
                <a:solidFill>
                  <a:srgbClr val="000000"/>
                </a:solidFill>
                <a:latin typeface="Times New Roman" pitchFamily="65" charset="-122"/>
                <a:ea typeface="宋体" pitchFamily="65" charset="-122"/>
              </a:rPr>
              <a:t>宾语时可省略),缺少时间状语或地点状语时,才能用when或</a:t>
            </a:r>
            <a:r>
              <a:rPr lang="zh-CN" altLang="en-US" sz="1511" kern="0" spc="513" dirty="0" smtClean="0">
                <a:solidFill>
                  <a:srgbClr val="00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where　 </a:t>
            </a:r>
            <a:r>
              <a:rPr lang="zh-CN" altLang="en-US" sz="1814" kern="0" dirty="0" smtClean="0">
                <a:solidFill>
                  <a:srgbClr val="000000"/>
                </a:solidFill>
                <a:latin typeface="Times New Roman" pitchFamily="65" charset="-122"/>
                <a:ea typeface="宋体" pitchFamily="65" charset="-122"/>
              </a:rPr>
              <a:t>。</a:t>
            </a:r>
            <a:endParaRPr lang="zh-CN" altLang="en-US" dirty="0"/>
          </a:p>
        </p:txBody>
      </p:sp>
      <p:pic>
        <p:nvPicPr>
          <p:cNvPr id="3" name="图片 3" descr="textimage77.jpeg"/>
          <p:cNvPicPr>
            <a:picLocks noChangeAspect="1"/>
          </p:cNvPicPr>
          <p:nvPr/>
        </p:nvPicPr>
        <p:blipFill>
          <a:blip r:embed="rId4" cstate="print"/>
          <a:stretch>
            <a:fillRect/>
          </a:stretch>
        </p:blipFill>
        <p:spPr>
          <a:xfrm>
            <a:off x="6479775" y="5858356"/>
            <a:ext cx="257175" cy="257175"/>
          </a:xfrm>
          <a:prstGeom prst="rect">
            <a:avLst/>
          </a:prstGeom>
        </p:spPr>
      </p:pic>
      <p:pic>
        <p:nvPicPr>
          <p:cNvPr id="4" name="Picture 4" descr="\\a015\吴双婷\线.tif"/>
          <p:cNvPicPr>
            <a:picLocks noChangeAspect="1" noChangeArrowheads="1"/>
          </p:cNvPicPr>
          <p:nvPr/>
        </p:nvPicPr>
        <p:blipFill>
          <a:blip r:embed="rId5" cstate="print"/>
          <a:srcRect/>
          <a:stretch>
            <a:fillRect/>
          </a:stretch>
        </p:blipFill>
        <p:spPr bwMode="auto">
          <a:xfrm>
            <a:off x="5929322" y="1491443"/>
            <a:ext cx="928694"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5" cstate="print"/>
          <a:srcRect/>
          <a:stretch>
            <a:fillRect/>
          </a:stretch>
        </p:blipFill>
        <p:spPr bwMode="auto">
          <a:xfrm>
            <a:off x="6572264" y="5349095"/>
            <a:ext cx="1143008"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5" cstate="print"/>
          <a:srcRect/>
          <a:stretch>
            <a:fillRect/>
          </a:stretch>
        </p:blipFill>
        <p:spPr bwMode="auto">
          <a:xfrm>
            <a:off x="6715140" y="5777723"/>
            <a:ext cx="1143008"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205691"/>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9.republic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共和国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10.archaeologist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考古学家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11.pyramid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(古埃及的)金字塔;棱锥体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12.parade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游行;检阅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vi</a:t>
            </a: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游行庆祝;游行示威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13.paraphrase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vi</a:t>
            </a:r>
            <a:r>
              <a:rPr lang="zh-CN" altLang="en-US" sz="1814" kern="0" dirty="0" smtClean="0">
                <a:solidFill>
                  <a:srgbClr val="000000"/>
                </a:solidFill>
                <a:latin typeface="Times New Roman" pitchFamily="65" charset="-122"/>
                <a:ea typeface="宋体" pitchFamily="65" charset="-122"/>
              </a:rPr>
              <a:t>.&amp;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(用更容易理解的文字)解释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 (C)拓展词汇—灵活用</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a:t>
            </a:r>
            <a:r>
              <a:rPr lang="zh-CN" altLang="en-US" sz="1814" u="sng" kern="0" dirty="0" smtClean="0">
                <a:solidFill>
                  <a:srgbClr val="FF0000"/>
                </a:solidFill>
                <a:latin typeface="Times New Roman" pitchFamily="65" charset="-122"/>
                <a:ea typeface="宋体" pitchFamily="65" charset="-122"/>
              </a:rPr>
              <a:t>　 creatively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adv</a:t>
            </a:r>
            <a:r>
              <a:rPr lang="zh-CN" altLang="en-US" sz="1814" kern="0" dirty="0" smtClean="0">
                <a:solidFill>
                  <a:srgbClr val="000000"/>
                </a:solidFill>
                <a:latin typeface="Times New Roman" pitchFamily="65" charset="-122"/>
                <a:ea typeface="宋体" pitchFamily="65" charset="-122"/>
              </a:rPr>
              <a:t>.创造性地;有创造力地→</a:t>
            </a:r>
            <a:r>
              <a:rPr lang="zh-CN" altLang="en-US" sz="1814" u="sng" kern="0" dirty="0" smtClean="0">
                <a:solidFill>
                  <a:srgbClr val="FF0000"/>
                </a:solidFill>
                <a:latin typeface="Times New Roman" pitchFamily="65" charset="-122"/>
                <a:ea typeface="宋体" pitchFamily="65" charset="-122"/>
              </a:rPr>
              <a:t>　 creative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.创造性的;有创</a:t>
            </a:r>
            <a:r>
              <a:rPr dirty="0"/>
              <a:t/>
            </a:r>
            <a:br>
              <a:rPr dirty="0"/>
            </a:br>
            <a:r>
              <a:rPr lang="zh-CN" altLang="en-US" sz="1814" kern="0" dirty="0" smtClean="0">
                <a:solidFill>
                  <a:srgbClr val="000000"/>
                </a:solidFill>
                <a:latin typeface="Times New Roman" pitchFamily="65" charset="-122"/>
                <a:ea typeface="宋体" pitchFamily="65" charset="-122"/>
              </a:rPr>
              <a:t>造力的;有创意的→</a:t>
            </a:r>
            <a:r>
              <a:rPr lang="zh-CN" altLang="en-US" sz="1814" u="sng" kern="0" dirty="0" smtClean="0">
                <a:solidFill>
                  <a:srgbClr val="FF0000"/>
                </a:solidFill>
                <a:latin typeface="Times New Roman" pitchFamily="65" charset="-122"/>
                <a:ea typeface="宋体" pitchFamily="65" charset="-122"/>
              </a:rPr>
              <a:t>　 create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.创造;创作</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a:t>
            </a:r>
            <a:r>
              <a:rPr lang="zh-CN" altLang="en-US" sz="1814" u="sng" kern="0" dirty="0" smtClean="0">
                <a:solidFill>
                  <a:srgbClr val="FF0000"/>
                </a:solidFill>
                <a:latin typeface="Times New Roman" pitchFamily="65" charset="-122"/>
                <a:ea typeface="宋体" pitchFamily="65" charset="-122"/>
              </a:rPr>
              <a:t>　 application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.申请(表);用途;运用;应用(程序) →</a:t>
            </a:r>
            <a:r>
              <a:rPr lang="zh-CN" altLang="en-US" sz="1814" u="sng" kern="0" dirty="0" smtClean="0">
                <a:solidFill>
                  <a:srgbClr val="FF0000"/>
                </a:solidFill>
                <a:latin typeface="Times New Roman" pitchFamily="65" charset="-122"/>
                <a:ea typeface="宋体" pitchFamily="65" charset="-122"/>
              </a:rPr>
              <a:t>　 apply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a:t>
            </a:r>
            <a:r>
              <a:rPr lang="zh-CN" altLang="en-US" sz="1814" kern="0" dirty="0" smtClean="0">
                <a:solidFill>
                  <a:srgbClr val="000000"/>
                </a:solidFill>
                <a:latin typeface="Times New Roman" pitchFamily="65" charset="-122"/>
                <a:ea typeface="宋体" pitchFamily="65" charset="-122"/>
              </a:rPr>
              <a:t>.申请;涉及;</a:t>
            </a:r>
            <a:r>
              <a:rPr dirty="0"/>
              <a:t/>
            </a:r>
            <a:br>
              <a:rPr dirty="0"/>
            </a:br>
            <a:r>
              <a:rPr lang="zh-CN" altLang="en-US" sz="1814" kern="0" dirty="0" smtClean="0">
                <a:solidFill>
                  <a:srgbClr val="000000"/>
                </a:solidFill>
                <a:latin typeface="Times New Roman" pitchFamily="65" charset="-122"/>
                <a:ea typeface="宋体" pitchFamily="65" charset="-122"/>
              </a:rPr>
              <a:t>使用;应用;涂,敷→</a:t>
            </a:r>
            <a:r>
              <a:rPr lang="zh-CN" altLang="en-US" sz="1814" u="sng" kern="0" dirty="0" smtClean="0">
                <a:solidFill>
                  <a:srgbClr val="FF0000"/>
                </a:solidFill>
                <a:latin typeface="Times New Roman" pitchFamily="65" charset="-122"/>
                <a:ea typeface="宋体" pitchFamily="65" charset="-122"/>
              </a:rPr>
              <a:t>　 applicant　 </a:t>
            </a:r>
            <a:r>
              <a:rPr lang="zh-CN" altLang="en-US" sz="1814" kern="0" dirty="0" smtClean="0">
                <a:solidFill>
                  <a:srgbClr val="FF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.申请人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a:t>
            </a:r>
            <a:r>
              <a:rPr lang="zh-CN" altLang="en-US" sz="1814" u="sng" kern="0" dirty="0" smtClean="0">
                <a:solidFill>
                  <a:srgbClr val="FF0000"/>
                </a:solidFill>
                <a:latin typeface="Times New Roman" pitchFamily="65" charset="-122"/>
                <a:ea typeface="宋体" pitchFamily="65" charset="-122"/>
              </a:rPr>
              <a:t>　 balance　 </a:t>
            </a:r>
            <a:r>
              <a:rPr lang="zh-CN" altLang="en-US" sz="1814" kern="0" dirty="0" smtClean="0">
                <a:solidFill>
                  <a:srgbClr val="FF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.平衡;均匀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.使平衡→</a:t>
            </a:r>
            <a:r>
              <a:rPr lang="zh-CN" altLang="en-US" sz="1814" u="sng" kern="0" dirty="0" smtClean="0">
                <a:solidFill>
                  <a:srgbClr val="FF0000"/>
                </a:solidFill>
                <a:latin typeface="Times New Roman" pitchFamily="65" charset="-122"/>
                <a:ea typeface="宋体" pitchFamily="65" charset="-122"/>
              </a:rPr>
              <a:t>　 balanced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.保持(或显示)平衡</a:t>
            </a:r>
            <a:r>
              <a:rPr dirty="0"/>
              <a:t/>
            </a:r>
            <a:br>
              <a:rPr dirty="0"/>
            </a:br>
            <a:r>
              <a:rPr lang="zh-CN" altLang="en-US" sz="1814" kern="0" dirty="0" smtClean="0">
                <a:solidFill>
                  <a:srgbClr val="000000"/>
                </a:solidFill>
                <a:latin typeface="Times New Roman" pitchFamily="65" charset="-122"/>
                <a:ea typeface="宋体" pitchFamily="65" charset="-122"/>
              </a:rPr>
              <a:t>的</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1928794" y="1205691"/>
            <a:ext cx="1357322"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2500298" y="1634319"/>
            <a:ext cx="1357322"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2000232" y="2062947"/>
            <a:ext cx="3000396"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1857356" y="2491895"/>
            <a:ext cx="1643074"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3857620" y="2491575"/>
            <a:ext cx="2357454"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3071802" y="2920203"/>
            <a:ext cx="3071834"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928662" y="3777459"/>
            <a:ext cx="1500198"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4" cstate="print"/>
          <a:srcRect/>
          <a:stretch>
            <a:fillRect/>
          </a:stretch>
        </p:blipFill>
        <p:spPr bwMode="auto">
          <a:xfrm>
            <a:off x="5357818" y="3777459"/>
            <a:ext cx="1357322" cy="35687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4" cstate="print"/>
          <a:srcRect/>
          <a:stretch>
            <a:fillRect/>
          </a:stretch>
        </p:blipFill>
        <p:spPr bwMode="auto">
          <a:xfrm>
            <a:off x="2643174" y="4206087"/>
            <a:ext cx="1214446" cy="356870"/>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4" cstate="print"/>
          <a:srcRect/>
          <a:stretch>
            <a:fillRect/>
          </a:stretch>
        </p:blipFill>
        <p:spPr bwMode="auto">
          <a:xfrm>
            <a:off x="928662" y="4634715"/>
            <a:ext cx="1571636" cy="356870"/>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4" cstate="print"/>
          <a:srcRect/>
          <a:stretch>
            <a:fillRect/>
          </a:stretch>
        </p:blipFill>
        <p:spPr bwMode="auto">
          <a:xfrm>
            <a:off x="6215074" y="4634715"/>
            <a:ext cx="1071570" cy="356870"/>
          </a:xfrm>
          <a:prstGeom prst="rect">
            <a:avLst/>
          </a:prstGeom>
          <a:noFill/>
          <a:ln w="9525">
            <a:noFill/>
            <a:miter lim="800000"/>
            <a:headEnd/>
            <a:tailEnd/>
          </a:ln>
        </p:spPr>
      </p:pic>
      <p:pic>
        <p:nvPicPr>
          <p:cNvPr id="14" name="Picture 4" descr="\\a015\吴双婷\线.tif"/>
          <p:cNvPicPr>
            <a:picLocks noChangeAspect="1" noChangeArrowheads="1"/>
          </p:cNvPicPr>
          <p:nvPr/>
        </p:nvPicPr>
        <p:blipFill>
          <a:blip r:embed="rId4" cstate="print"/>
          <a:srcRect/>
          <a:stretch>
            <a:fillRect/>
          </a:stretch>
        </p:blipFill>
        <p:spPr bwMode="auto">
          <a:xfrm>
            <a:off x="2500298" y="5063343"/>
            <a:ext cx="1571636" cy="356870"/>
          </a:xfrm>
          <a:prstGeom prst="rect">
            <a:avLst/>
          </a:prstGeom>
          <a:noFill/>
          <a:ln w="9525">
            <a:noFill/>
            <a:miter lim="800000"/>
            <a:headEnd/>
            <a:tailEnd/>
          </a:ln>
        </p:spPr>
      </p:pic>
      <p:pic>
        <p:nvPicPr>
          <p:cNvPr id="15" name="Picture 4" descr="\\a015\吴双婷\线.tif"/>
          <p:cNvPicPr>
            <a:picLocks noChangeAspect="1" noChangeArrowheads="1"/>
          </p:cNvPicPr>
          <p:nvPr/>
        </p:nvPicPr>
        <p:blipFill>
          <a:blip r:embed="rId4" cstate="print"/>
          <a:srcRect/>
          <a:stretch>
            <a:fillRect/>
          </a:stretch>
        </p:blipFill>
        <p:spPr bwMode="auto">
          <a:xfrm>
            <a:off x="928662" y="5491971"/>
            <a:ext cx="1357322" cy="356870"/>
          </a:xfrm>
          <a:prstGeom prst="rect">
            <a:avLst/>
          </a:prstGeom>
          <a:noFill/>
          <a:ln w="9525">
            <a:noFill/>
            <a:miter lim="800000"/>
            <a:headEnd/>
            <a:tailEnd/>
          </a:ln>
        </p:spPr>
      </p:pic>
      <p:pic>
        <p:nvPicPr>
          <p:cNvPr id="16" name="Picture 4" descr="\\a015\吴双婷\线.tif"/>
          <p:cNvPicPr>
            <a:picLocks noChangeAspect="1" noChangeArrowheads="1"/>
          </p:cNvPicPr>
          <p:nvPr/>
        </p:nvPicPr>
        <p:blipFill>
          <a:blip r:embed="rId4" cstate="print"/>
          <a:srcRect/>
          <a:stretch>
            <a:fillRect/>
          </a:stretch>
        </p:blipFill>
        <p:spPr bwMode="auto">
          <a:xfrm>
            <a:off x="4786314" y="5491971"/>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1"/>
                                        </p:tgtEl>
                                      </p:cBhvr>
                                    </p:animEffect>
                                    <p:set>
                                      <p:cBhvr>
                                        <p:cTn id="47" dur="1" fill="hold">
                                          <p:stCondLst>
                                            <p:cond delay="19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2"/>
                                        </p:tgtEl>
                                      </p:cBhvr>
                                    </p:animEffect>
                                    <p:set>
                                      <p:cBhvr>
                                        <p:cTn id="52" dur="1" fill="hold">
                                          <p:stCondLst>
                                            <p:cond delay="1999"/>
                                          </p:stCondLst>
                                        </p:cTn>
                                        <p:tgtEl>
                                          <p:spTgt spid="12"/>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3"/>
                                        </p:tgtEl>
                                      </p:cBhvr>
                                    </p:animEffect>
                                    <p:set>
                                      <p:cBhvr>
                                        <p:cTn id="57" dur="1" fill="hold">
                                          <p:stCondLst>
                                            <p:cond delay="1999"/>
                                          </p:stCondLst>
                                        </p:cTn>
                                        <p:tgtEl>
                                          <p:spTgt spid="13"/>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4"/>
                                        </p:tgtEl>
                                      </p:cBhvr>
                                    </p:animEffect>
                                    <p:set>
                                      <p:cBhvr>
                                        <p:cTn id="62" dur="1" fill="hold">
                                          <p:stCondLst>
                                            <p:cond delay="1999"/>
                                          </p:stCondLst>
                                        </p:cTn>
                                        <p:tgtEl>
                                          <p:spTgt spid="14"/>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nodeType="clickEffect">
                                  <p:stCondLst>
                                    <p:cond delay="0"/>
                                  </p:stCondLst>
                                  <p:childTnLst>
                                    <p:animEffect transition="out" filter="fade">
                                      <p:cBhvr>
                                        <p:cTn id="66" dur="2000"/>
                                        <p:tgtEl>
                                          <p:spTgt spid="15"/>
                                        </p:tgtEl>
                                      </p:cBhvr>
                                    </p:animEffect>
                                    <p:set>
                                      <p:cBhvr>
                                        <p:cTn id="67" dur="1" fill="hold">
                                          <p:stCondLst>
                                            <p:cond delay="1999"/>
                                          </p:stCondLst>
                                        </p:cTn>
                                        <p:tgtEl>
                                          <p:spTgt spid="15"/>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10" presetClass="exit" presetSubtype="0" fill="hold" nodeType="clickEffect">
                                  <p:stCondLst>
                                    <p:cond delay="0"/>
                                  </p:stCondLst>
                                  <p:childTnLst>
                                    <p:animEffect transition="out" filter="fade">
                                      <p:cBhvr>
                                        <p:cTn id="71" dur="2000"/>
                                        <p:tgtEl>
                                          <p:spTgt spid="16"/>
                                        </p:tgtEl>
                                      </p:cBhvr>
                                    </p:animEffect>
                                    <p:set>
                                      <p:cBhvr>
                                        <p:cTn id="72" dur="1" fill="hold">
                                          <p:stCondLst>
                                            <p:cond delay="1999"/>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062815"/>
            <a:ext cx="8316000" cy="5572231"/>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3.“介词+关系代词”引导的限制性定语从句</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观察1</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Do you remember the day on which you joined our club?</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你还记得你加入我们俱乐部的那一天吗?</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We are looking for the person to whom the book belongs.</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我们正在寻找这本书的主人。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归纳1</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“介词+关系代词”结构中的关系代词通常用whom或which,不用who或that。如</a:t>
            </a:r>
            <a:r>
              <a:rPr dirty="0"/>
              <a:t/>
            </a:r>
            <a:br>
              <a:rPr dirty="0"/>
            </a:br>
            <a:r>
              <a:rPr lang="zh-CN" altLang="en-US" sz="1814" kern="0" dirty="0" smtClean="0">
                <a:solidFill>
                  <a:srgbClr val="000000"/>
                </a:solidFill>
                <a:latin typeface="Times New Roman" pitchFamily="65" charset="-122"/>
                <a:ea typeface="宋体" pitchFamily="65" charset="-122"/>
              </a:rPr>
              <a:t>果先行词指“</a:t>
            </a:r>
            <a:r>
              <a:rPr lang="zh-CN" altLang="en-US" sz="1511" kern="0" spc="513" dirty="0" smtClean="0">
                <a:solidFill>
                  <a:srgbClr val="00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人　 </a:t>
            </a:r>
            <a:r>
              <a:rPr lang="zh-CN" altLang="en-US" sz="1814" kern="0" dirty="0" smtClean="0">
                <a:solidFill>
                  <a:srgbClr val="000000"/>
                </a:solidFill>
                <a:latin typeface="Times New Roman" pitchFamily="65" charset="-122"/>
                <a:ea typeface="宋体" pitchFamily="65" charset="-122"/>
              </a:rPr>
              <a:t>”,用“介词+whom”;如果先行词指“</a:t>
            </a:r>
            <a:r>
              <a:rPr lang="zh-CN" altLang="en-US" sz="1511" kern="0" spc="513" dirty="0" smtClean="0">
                <a:solidFill>
                  <a:srgbClr val="00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物　 </a:t>
            </a:r>
            <a:r>
              <a:rPr lang="zh-CN" altLang="en-US" sz="1814" kern="0" dirty="0" smtClean="0">
                <a:solidFill>
                  <a:srgbClr val="000000"/>
                </a:solidFill>
                <a:latin typeface="Times New Roman" pitchFamily="65" charset="-122"/>
                <a:ea typeface="宋体" pitchFamily="65" charset="-122"/>
              </a:rPr>
              <a:t>”,用</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“介词+which”;关系代词有时也用whose(作定语)。</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“介词+关系代词”结构中的介词的确定</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观察2</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This is the house in which I lived two years ago.</a:t>
            </a:r>
            <a:endParaRPr lang="zh-CN" altLang="en-US" dirty="0"/>
          </a:p>
        </p:txBody>
      </p:sp>
      <p:pic>
        <p:nvPicPr>
          <p:cNvPr id="3" name="图片 3" descr="textimage78.jpeg"/>
          <p:cNvPicPr>
            <a:picLocks noChangeAspect="1"/>
          </p:cNvPicPr>
          <p:nvPr/>
        </p:nvPicPr>
        <p:blipFill>
          <a:blip r:embed="rId4" cstate="print"/>
          <a:stretch>
            <a:fillRect/>
          </a:stretch>
        </p:blipFill>
        <p:spPr>
          <a:xfrm>
            <a:off x="2102400" y="4564372"/>
            <a:ext cx="257175" cy="257175"/>
          </a:xfrm>
          <a:prstGeom prst="rect">
            <a:avLst/>
          </a:prstGeom>
        </p:spPr>
      </p:pic>
      <p:pic>
        <p:nvPicPr>
          <p:cNvPr id="4" name="图片 4" descr="textimage79.jpeg"/>
          <p:cNvPicPr>
            <a:picLocks noChangeAspect="1"/>
          </p:cNvPicPr>
          <p:nvPr/>
        </p:nvPicPr>
        <p:blipFill>
          <a:blip r:embed="rId5" cstate="print"/>
          <a:stretch>
            <a:fillRect/>
          </a:stretch>
        </p:blipFill>
        <p:spPr>
          <a:xfrm>
            <a:off x="6988725" y="4564372"/>
            <a:ext cx="257175" cy="257175"/>
          </a:xfrm>
          <a:prstGeom prst="rect">
            <a:avLst/>
          </a:prstGeom>
        </p:spPr>
      </p:pic>
      <p:pic>
        <p:nvPicPr>
          <p:cNvPr id="5" name="Picture 4" descr="\\a015\吴双婷\线.tif"/>
          <p:cNvPicPr>
            <a:picLocks noChangeAspect="1" noChangeArrowheads="1"/>
          </p:cNvPicPr>
          <p:nvPr/>
        </p:nvPicPr>
        <p:blipFill>
          <a:blip r:embed="rId6" cstate="print"/>
          <a:srcRect/>
          <a:stretch>
            <a:fillRect/>
          </a:stretch>
        </p:blipFill>
        <p:spPr bwMode="auto">
          <a:xfrm>
            <a:off x="2357422" y="4491839"/>
            <a:ext cx="785818"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6" cstate="print"/>
          <a:srcRect/>
          <a:stretch>
            <a:fillRect/>
          </a:stretch>
        </p:blipFill>
        <p:spPr bwMode="auto">
          <a:xfrm>
            <a:off x="7286644" y="4491839"/>
            <a:ext cx="71438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这是我两年前住过的房子。</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归纳2</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根据与先行词搭配的</a:t>
            </a:r>
            <a:r>
              <a:rPr lang="zh-CN" altLang="en-US" sz="1511" kern="0" spc="513" dirty="0" smtClean="0">
                <a:solidFill>
                  <a:srgbClr val="00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意义　 </a:t>
            </a:r>
            <a:r>
              <a:rPr lang="zh-CN" altLang="en-US" sz="1814" kern="0" dirty="0" smtClean="0">
                <a:solidFill>
                  <a:srgbClr val="000000"/>
                </a:solidFill>
                <a:latin typeface="Times New Roman" pitchFamily="65" charset="-122"/>
                <a:ea typeface="宋体" pitchFamily="65" charset="-122"/>
              </a:rPr>
              <a: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观察3</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In the dark street, there wasn't a single person to whom she could turn for help.</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在漆黑的大街上,没有一个她可以求助的人。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Trading leather shoes is the career to which the Greens are devoted.</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做皮鞋生意是格林一家非常投入的事业。</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归纳3</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根据从句中动词或形容词的</a:t>
            </a:r>
            <a:r>
              <a:rPr lang="zh-CN" altLang="en-US" sz="1511" kern="0" spc="513" dirty="0" smtClean="0">
                <a:solidFill>
                  <a:srgbClr val="00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固定搭配　 </a:t>
            </a:r>
            <a:r>
              <a:rPr lang="zh-CN" altLang="en-US" sz="1814" kern="0" dirty="0" smtClean="0">
                <a:solidFill>
                  <a:srgbClr val="000000"/>
                </a:solidFill>
                <a:latin typeface="Times New Roman" pitchFamily="65" charset="-122"/>
                <a:ea typeface="宋体" pitchFamily="65" charset="-122"/>
              </a:rPr>
              <a: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名师点津</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在定语从句中,有一些含介词的动词短语不可拆开使用,如look after、look for、</a:t>
            </a:r>
            <a:endParaRPr lang="zh-CN" altLang="en-US" dirty="0"/>
          </a:p>
        </p:txBody>
      </p:sp>
      <p:pic>
        <p:nvPicPr>
          <p:cNvPr id="3" name="图片 3" descr="textimage80.jpeg"/>
          <p:cNvPicPr>
            <a:picLocks noChangeAspect="1"/>
          </p:cNvPicPr>
          <p:nvPr/>
        </p:nvPicPr>
        <p:blipFill>
          <a:blip r:embed="rId4" cstate="print"/>
          <a:stretch>
            <a:fillRect/>
          </a:stretch>
        </p:blipFill>
        <p:spPr>
          <a:xfrm>
            <a:off x="2793600" y="2395732"/>
            <a:ext cx="257174" cy="257174"/>
          </a:xfrm>
          <a:prstGeom prst="rect">
            <a:avLst/>
          </a:prstGeom>
        </p:spPr>
      </p:pic>
      <p:pic>
        <p:nvPicPr>
          <p:cNvPr id="4" name="图片 4" descr="textimage81.jpeg"/>
          <p:cNvPicPr>
            <a:picLocks noChangeAspect="1"/>
          </p:cNvPicPr>
          <p:nvPr/>
        </p:nvPicPr>
        <p:blipFill>
          <a:blip r:embed="rId5" cstate="print"/>
          <a:stretch>
            <a:fillRect/>
          </a:stretch>
        </p:blipFill>
        <p:spPr>
          <a:xfrm>
            <a:off x="3484800" y="5457028"/>
            <a:ext cx="257174" cy="257175"/>
          </a:xfrm>
          <a:prstGeom prst="rect">
            <a:avLst/>
          </a:prstGeom>
        </p:spPr>
      </p:pic>
      <p:pic>
        <p:nvPicPr>
          <p:cNvPr id="5" name="Picture 4" descr="\\a015\吴双婷\线.tif"/>
          <p:cNvPicPr>
            <a:picLocks noChangeAspect="1" noChangeArrowheads="1"/>
          </p:cNvPicPr>
          <p:nvPr/>
        </p:nvPicPr>
        <p:blipFill>
          <a:blip r:embed="rId6" cstate="print"/>
          <a:srcRect/>
          <a:stretch>
            <a:fillRect/>
          </a:stretch>
        </p:blipFill>
        <p:spPr bwMode="auto">
          <a:xfrm>
            <a:off x="3071802" y="2348699"/>
            <a:ext cx="1000132"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6" cstate="print"/>
          <a:srcRect/>
          <a:stretch>
            <a:fillRect/>
          </a:stretch>
        </p:blipFill>
        <p:spPr bwMode="auto">
          <a:xfrm>
            <a:off x="3786182" y="5349095"/>
            <a:ext cx="142876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listen to、pay attention to、take care of等不能把介词移至which或whom之前。</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 babies after whom the nurses are looking are very healthy.(误)</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观察4</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 colorless gas without which we cannot live is called oxygen.</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这种无色的、没有它我们就无法生存的气体被称为氧气。</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归纳4</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根据句子的</a:t>
            </a:r>
            <a:r>
              <a:rPr lang="zh-CN" altLang="en-US" sz="1511" kern="0" spc="513" dirty="0" smtClean="0">
                <a:solidFill>
                  <a:srgbClr val="00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意思　 </a:t>
            </a:r>
            <a:r>
              <a:rPr lang="zh-CN" altLang="en-US" sz="1814" kern="0" dirty="0" smtClean="0">
                <a:solidFill>
                  <a:srgbClr val="000000"/>
                </a:solidFill>
                <a:latin typeface="Times New Roman" pitchFamily="65" charset="-122"/>
                <a:ea typeface="宋体" pitchFamily="65" charset="-122"/>
              </a:rPr>
              <a: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观察5</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I have about 10 books, half of which were written by Lu Xun.</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我有大约10本书,其中一半是鲁迅写的。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归纳5</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表示“所有”关系或“整体中的一部分”时,通常用介词</a:t>
            </a:r>
            <a:r>
              <a:rPr lang="zh-CN" altLang="en-US" sz="1511" kern="0" spc="513" dirty="0" smtClean="0">
                <a:solidFill>
                  <a:srgbClr val="00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of　 </a:t>
            </a:r>
            <a:r>
              <a:rPr lang="zh-CN" altLang="en-US" sz="1814" kern="0" dirty="0" smtClean="0">
                <a:solidFill>
                  <a:srgbClr val="000000"/>
                </a:solidFill>
                <a:latin typeface="Times New Roman" pitchFamily="65" charset="-122"/>
                <a:ea typeface="宋体" pitchFamily="65" charset="-122"/>
              </a:rPr>
              <a:t>。</a:t>
            </a:r>
            <a:endParaRPr lang="zh-CN" altLang="en-US" dirty="0"/>
          </a:p>
        </p:txBody>
      </p:sp>
      <p:pic>
        <p:nvPicPr>
          <p:cNvPr id="3" name="图片 3" descr="textimage82.jpeg"/>
          <p:cNvPicPr>
            <a:picLocks noChangeAspect="1"/>
          </p:cNvPicPr>
          <p:nvPr/>
        </p:nvPicPr>
        <p:blipFill>
          <a:blip r:embed="rId4" cstate="print"/>
          <a:stretch>
            <a:fillRect/>
          </a:stretch>
        </p:blipFill>
        <p:spPr>
          <a:xfrm>
            <a:off x="1872000" y="4145044"/>
            <a:ext cx="257174" cy="257174"/>
          </a:xfrm>
          <a:prstGeom prst="rect">
            <a:avLst/>
          </a:prstGeom>
        </p:spPr>
      </p:pic>
      <p:pic>
        <p:nvPicPr>
          <p:cNvPr id="4" name="图片 4" descr="textimage83.jpeg"/>
          <p:cNvPicPr>
            <a:picLocks noChangeAspect="1"/>
          </p:cNvPicPr>
          <p:nvPr/>
        </p:nvPicPr>
        <p:blipFill>
          <a:blip r:embed="rId5" cstate="print"/>
          <a:stretch>
            <a:fillRect/>
          </a:stretch>
        </p:blipFill>
        <p:spPr>
          <a:xfrm>
            <a:off x="6307200" y="6331684"/>
            <a:ext cx="257175" cy="257175"/>
          </a:xfrm>
          <a:prstGeom prst="rect">
            <a:avLst/>
          </a:prstGeom>
        </p:spPr>
      </p:pic>
      <p:pic>
        <p:nvPicPr>
          <p:cNvPr id="5" name="Picture 4" descr="\\a015\吴双婷\线.tif"/>
          <p:cNvPicPr>
            <a:picLocks noChangeAspect="1" noChangeArrowheads="1"/>
          </p:cNvPicPr>
          <p:nvPr/>
        </p:nvPicPr>
        <p:blipFill>
          <a:blip r:embed="rId6" cstate="print"/>
          <a:srcRect/>
          <a:stretch>
            <a:fillRect/>
          </a:stretch>
        </p:blipFill>
        <p:spPr bwMode="auto">
          <a:xfrm>
            <a:off x="2143108" y="3991773"/>
            <a:ext cx="928694"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6" cstate="print"/>
          <a:srcRect/>
          <a:stretch>
            <a:fillRect/>
          </a:stretch>
        </p:blipFill>
        <p:spPr bwMode="auto">
          <a:xfrm>
            <a:off x="6572264" y="6134913"/>
            <a:ext cx="71438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3983719"/>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2359" kern="0" spc="9415" dirty="0" smtClean="0">
                <a:solidFill>
                  <a:srgbClr val="000000"/>
                </a:solidFill>
                <a:latin typeface="Times New Roman" pitchFamily="65" charset="-122"/>
                <a:ea typeface="宋体" pitchFamily="65" charset="-122"/>
              </a:rPr>
              <a:t>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单句语法填空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1.(2020全国Ⅰ,语法填空,</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Because the moon's body blocks direct radio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communication with a probe, China first had to put a satellite in orbit above the moon</a:t>
            </a:r>
            <a:r>
              <a:rPr dirty="0"/>
              <a:t/>
            </a:r>
            <a:br>
              <a:rPr dirty="0"/>
            </a:br>
            <a:r>
              <a:rPr lang="zh-CN" altLang="en-US" sz="1814" kern="0" dirty="0" smtClean="0">
                <a:solidFill>
                  <a:srgbClr val="000000"/>
                </a:solidFill>
                <a:latin typeface="Times New Roman" pitchFamily="65" charset="-122"/>
                <a:ea typeface="宋体" pitchFamily="65" charset="-122"/>
              </a:rPr>
              <a:t> in a spot</a:t>
            </a:r>
            <a:r>
              <a:rPr lang="zh-CN" altLang="en-US" sz="1814" u="sng" kern="0" dirty="0" smtClean="0">
                <a:solidFill>
                  <a:srgbClr val="FF0000"/>
                </a:solidFill>
                <a:latin typeface="Times New Roman" pitchFamily="65" charset="-122"/>
                <a:ea typeface="宋体" pitchFamily="65" charset="-122"/>
              </a:rPr>
              <a:t>　 where　 </a:t>
            </a:r>
            <a:r>
              <a:rPr lang="zh-CN" altLang="en-US" sz="1814" kern="0" dirty="0" smtClean="0">
                <a:solidFill>
                  <a:srgbClr val="000000"/>
                </a:solidFill>
                <a:latin typeface="Times New Roman" pitchFamily="65" charset="-122"/>
                <a:ea typeface="宋体" pitchFamily="65" charset="-122"/>
              </a:rPr>
              <a:t>it could send signals to the spacecraft and to Earth.</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句意:由于月球的球体阻碍了与探测器的直接无线电通信,中国首先必须</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将一颗卫星送入月球上方的轨道,在那里它可以向航天器和地球发送信号。分析</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句子结构可知,设空处引导的是定语从句,先行词是表示地点的名词spot,关系词</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在从句中作状语。故用关系副词where。</a:t>
            </a:r>
            <a:endParaRPr lang="zh-CN" altLang="en-US" dirty="0">
              <a:solidFill>
                <a:srgbClr val="FF0000"/>
              </a:solidFill>
            </a:endParaRPr>
          </a:p>
        </p:txBody>
      </p:sp>
      <p:pic>
        <p:nvPicPr>
          <p:cNvPr id="3" name="图片 3" descr="textimage84.jpeg"/>
          <p:cNvPicPr>
            <a:picLocks noChangeAspect="1"/>
          </p:cNvPicPr>
          <p:nvPr/>
        </p:nvPicPr>
        <p:blipFill>
          <a:blip r:embed="rId4" cstate="print"/>
          <a:stretch>
            <a:fillRect/>
          </a:stretch>
        </p:blipFill>
        <p:spPr>
          <a:xfrm>
            <a:off x="720000" y="1487952"/>
            <a:ext cx="1495425" cy="504825"/>
          </a:xfrm>
          <a:prstGeom prst="rect">
            <a:avLst/>
          </a:prstGeom>
        </p:spPr>
      </p:pic>
      <p:pic>
        <p:nvPicPr>
          <p:cNvPr id="4" name="图片 4" descr="textimage85.jpeg"/>
          <p:cNvPicPr>
            <a:picLocks noChangeAspect="1"/>
          </p:cNvPicPr>
          <p:nvPr/>
        </p:nvPicPr>
        <p:blipFill>
          <a:blip r:embed="rId5" cstate="print"/>
          <a:stretch>
            <a:fillRect/>
          </a:stretch>
        </p:blipFill>
        <p:spPr>
          <a:xfrm>
            <a:off x="3158324" y="2482113"/>
            <a:ext cx="609600" cy="409574"/>
          </a:xfrm>
          <a:prstGeom prst="rect">
            <a:avLst/>
          </a:prstGeom>
        </p:spPr>
      </p:pic>
      <p:pic>
        <p:nvPicPr>
          <p:cNvPr id="6" name="Picture 4" descr="\\a015\吴双婷\线.tif"/>
          <p:cNvPicPr>
            <a:picLocks noChangeAspect="1" noChangeArrowheads="1"/>
          </p:cNvPicPr>
          <p:nvPr/>
        </p:nvPicPr>
        <p:blipFill>
          <a:blip r:embed="rId6" cstate="print"/>
          <a:srcRect/>
          <a:stretch>
            <a:fillRect/>
          </a:stretch>
        </p:blipFill>
        <p:spPr bwMode="auto">
          <a:xfrm>
            <a:off x="1571604" y="3348831"/>
            <a:ext cx="107157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blinds(horizontal)">
                                      <p:cBhvr>
                                        <p:cTn id="1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777063"/>
            <a:ext cx="8316000" cy="4327210"/>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2.(2020全国Ⅲ,语法填空,</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)In ancient China lived an artist</a:t>
            </a:r>
            <a:r>
              <a:rPr lang="zh-CN" altLang="en-US" sz="1814" u="sng" kern="0" dirty="0" smtClean="0">
                <a:solidFill>
                  <a:srgbClr val="FF0000"/>
                </a:solidFill>
                <a:latin typeface="Times New Roman" pitchFamily="65" charset="-122"/>
                <a:ea typeface="宋体" pitchFamily="65" charset="-122"/>
              </a:rPr>
              <a:t>　 whose　 </a:t>
            </a:r>
            <a:r>
              <a:rPr lang="zh-CN" altLang="en-US" sz="1814" kern="0" dirty="0" smtClean="0">
                <a:solidFill>
                  <a:srgbClr val="000000"/>
                </a:solidFill>
                <a:latin typeface="Times New Roman" pitchFamily="65" charset="-122"/>
                <a:ea typeface="宋体" pitchFamily="65" charset="-122"/>
              </a:rPr>
              <a:t> paint</a:t>
            </a:r>
            <a:endParaRPr lang="zh-CN" altLang="en-US" sz="2000" dirty="0" smtClean="0"/>
          </a:p>
          <a:p>
            <a:pPr eaLnBrk="0" latinLnBrk="1" hangingPunct="0">
              <a:lnSpc>
                <a:spcPct val="150000"/>
              </a:lnSpc>
            </a:pPr>
            <a:r>
              <a:rPr lang="zh-CN" altLang="en-US" sz="1814" kern="0" dirty="0" smtClean="0">
                <a:solidFill>
                  <a:srgbClr val="000000"/>
                </a:solidFill>
                <a:latin typeface="Times New Roman" pitchFamily="65" charset="-122"/>
                <a:ea typeface="宋体" pitchFamily="65" charset="-122"/>
              </a:rPr>
              <a:t>ings were almost lifelike.</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句意:中国古代有一位画家,他的画几乎栩栩如生。设空处引导定语从句,</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先行词artist与后面的paintings构成所属关系。故用关系代词whose。</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3.(2020全国新高考Ⅰ,语法填空,</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)The 80,000 objects collected by Sir Hans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Sloane, for example, formed the core collection of the British Museum</a:t>
            </a:r>
            <a:r>
              <a:rPr lang="zh-CN" altLang="en-US" sz="1814" u="sng" kern="0" dirty="0" smtClean="0">
                <a:solidFill>
                  <a:srgbClr val="FF0000"/>
                </a:solidFill>
                <a:latin typeface="Times New Roman" pitchFamily="65" charset="-122"/>
                <a:ea typeface="宋体" pitchFamily="65" charset="-122"/>
              </a:rPr>
              <a:t>　 which/that</a:t>
            </a:r>
            <a:r>
              <a:rPr dirty="0">
                <a:solidFill>
                  <a:srgbClr val="FF0000"/>
                </a:solidFill>
              </a:rPr>
              <a:t/>
            </a:r>
            <a:br>
              <a:rPr dirty="0">
                <a:solidFill>
                  <a:srgbClr val="FF0000"/>
                </a:solidFill>
              </a:rPr>
            </a:br>
            <a:r>
              <a:rPr lang="zh-CN" altLang="en-US" sz="1814" u="sng" kern="0"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opened in 1759.</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句意:例如,汉斯·斯隆爵士收集的8万件文物构成了1759年开馆的大英博物</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馆的核心藏品。分析句子结构可知,设空处引导定语从句,先行词为the British </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Museum,指物,关系词在从句中作主语。故用关系代词which/that。</a:t>
            </a:r>
            <a:endParaRPr lang="zh-CN" altLang="en-US" dirty="0">
              <a:solidFill>
                <a:srgbClr val="FF0000"/>
              </a:solidFill>
            </a:endParaRPr>
          </a:p>
        </p:txBody>
      </p:sp>
      <p:pic>
        <p:nvPicPr>
          <p:cNvPr id="3" name="图片 3" descr="textimage87.jpeg"/>
          <p:cNvPicPr>
            <a:picLocks noChangeAspect="1"/>
          </p:cNvPicPr>
          <p:nvPr/>
        </p:nvPicPr>
        <p:blipFill>
          <a:blip r:embed="rId4" cstate="print"/>
          <a:stretch>
            <a:fillRect/>
          </a:stretch>
        </p:blipFill>
        <p:spPr>
          <a:xfrm>
            <a:off x="3849525" y="2582067"/>
            <a:ext cx="609600" cy="409574"/>
          </a:xfrm>
          <a:prstGeom prst="rect">
            <a:avLst/>
          </a:prstGeom>
        </p:spPr>
      </p:pic>
      <p:pic>
        <p:nvPicPr>
          <p:cNvPr id="5" name="图片 5" descr="textimage86.jpeg"/>
          <p:cNvPicPr>
            <a:picLocks noChangeAspect="1"/>
          </p:cNvPicPr>
          <p:nvPr/>
        </p:nvPicPr>
        <p:blipFill>
          <a:blip r:embed="rId4" cstate="print"/>
          <a:stretch>
            <a:fillRect/>
          </a:stretch>
        </p:blipFill>
        <p:spPr>
          <a:xfrm>
            <a:off x="3143240" y="848501"/>
            <a:ext cx="609600" cy="409574"/>
          </a:xfrm>
          <a:prstGeom prst="rect">
            <a:avLst/>
          </a:prstGeom>
        </p:spPr>
      </p:pic>
      <p:pic>
        <p:nvPicPr>
          <p:cNvPr id="6" name="Picture 4" descr="\\a015\吴双婷\线.tif"/>
          <p:cNvPicPr>
            <a:picLocks noChangeAspect="1" noChangeArrowheads="1"/>
          </p:cNvPicPr>
          <p:nvPr/>
        </p:nvPicPr>
        <p:blipFill>
          <a:blip r:embed="rId5" cstate="print"/>
          <a:srcRect/>
          <a:stretch>
            <a:fillRect/>
          </a:stretch>
        </p:blipFill>
        <p:spPr bwMode="auto">
          <a:xfrm>
            <a:off x="6715140" y="848501"/>
            <a:ext cx="1071570"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5" cstate="print"/>
          <a:srcRect/>
          <a:stretch>
            <a:fillRect/>
          </a:stretch>
        </p:blipFill>
        <p:spPr bwMode="auto">
          <a:xfrm>
            <a:off x="7215206" y="2991641"/>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777063"/>
            <a:ext cx="8316000" cy="6002284"/>
          </a:xfrm>
          <a:prstGeom prst="rect">
            <a:avLst/>
          </a:prstGeom>
          <a:noFill/>
        </p:spPr>
        <p:txBody>
          <a:bodyPr wrap="square" lIns="0" tIns="0" rIns="0" bIns="0" rtlCol="0">
            <a:spAutoFit/>
          </a:bodyPr>
          <a:lstStyle/>
          <a:p>
            <a:pPr eaLnBrk="0" latinLnBrk="1" hangingPunct="0">
              <a:lnSpc>
                <a:spcPct val="150000"/>
              </a:lnSpc>
              <a:spcBef>
                <a:spcPts val="141"/>
              </a:spcBef>
            </a:pPr>
            <a:r>
              <a:rPr lang="en-US" altLang="zh-CN" sz="1814" kern="0" dirty="0" smtClean="0">
                <a:solidFill>
                  <a:srgbClr val="000000"/>
                </a:solidFill>
                <a:latin typeface="Times New Roman" pitchFamily="65" charset="-122"/>
                <a:ea typeface="宋体" pitchFamily="65" charset="-122"/>
              </a:rPr>
              <a:t>4.(2020</a:t>
            </a:r>
            <a:r>
              <a:rPr lang="zh-CN" altLang="en-US" sz="1814" kern="0" dirty="0" smtClean="0">
                <a:solidFill>
                  <a:srgbClr val="000000"/>
                </a:solidFill>
                <a:latin typeface="Times New Roman" pitchFamily="65" charset="-122"/>
                <a:ea typeface="宋体" pitchFamily="65" charset="-122"/>
              </a:rPr>
              <a:t>全国</a:t>
            </a:r>
            <a:r>
              <a:rPr lang="en-US" altLang="zh-CN" sz="1814" kern="0" dirty="0" smtClean="0">
                <a:solidFill>
                  <a:srgbClr val="000000"/>
                </a:solidFill>
                <a:latin typeface="Times New Roman" pitchFamily="65" charset="-122"/>
                <a:ea typeface="宋体" pitchFamily="65" charset="-122"/>
              </a:rPr>
              <a:t>Ⅱ,</a:t>
            </a:r>
            <a:r>
              <a:rPr lang="zh-CN" altLang="en-US" sz="1814" kern="0" dirty="0" smtClean="0">
                <a:solidFill>
                  <a:srgbClr val="000000"/>
                </a:solidFill>
                <a:latin typeface="Times New Roman" pitchFamily="65" charset="-122"/>
                <a:ea typeface="宋体" pitchFamily="65" charset="-122"/>
              </a:rPr>
              <a:t>阅读理解</a:t>
            </a:r>
            <a:r>
              <a:rPr lang="en-US" altLang="zh-CN" sz="1814" kern="0" dirty="0" smtClean="0">
                <a:solidFill>
                  <a:srgbClr val="000000"/>
                </a:solidFill>
                <a:latin typeface="Times New Roman" pitchFamily="65" charset="-122"/>
                <a:ea typeface="宋体" pitchFamily="65" charset="-122"/>
              </a:rPr>
              <a:t>B,</a:t>
            </a:r>
            <a:r>
              <a:rPr lang="en-US" altLang="zh-CN" sz="2033" kern="0" spc="2766" dirty="0" smtClean="0">
                <a:solidFill>
                  <a:srgbClr val="000000"/>
                </a:solidFill>
                <a:latin typeface="Times New Roman" pitchFamily="65" charset="-122"/>
                <a:ea typeface="宋体" pitchFamily="65" charset="-122"/>
              </a:rPr>
              <a:t> </a:t>
            </a:r>
            <a:r>
              <a:rPr lang="en-US" altLang="zh-CN" sz="1814" kern="0" dirty="0" smtClean="0">
                <a:solidFill>
                  <a:srgbClr val="000000"/>
                </a:solidFill>
                <a:latin typeface="Times New Roman" pitchFamily="65" charset="-122"/>
                <a:ea typeface="宋体" pitchFamily="65" charset="-122"/>
              </a:rPr>
              <a:t>)The researchers analyzed video recordings of 53 </a:t>
            </a:r>
            <a:endParaRPr lang="en-US" altLang="zh-CN" sz="2000" dirty="0" smtClean="0"/>
          </a:p>
          <a:p>
            <a:pPr eaLnBrk="0" latinLnBrk="1" hangingPunct="0">
              <a:lnSpc>
                <a:spcPct val="150000"/>
              </a:lnSpc>
            </a:pPr>
            <a:r>
              <a:rPr lang="en-US" altLang="zh-CN" sz="1814" kern="0" dirty="0" smtClean="0">
                <a:solidFill>
                  <a:srgbClr val="000000"/>
                </a:solidFill>
                <a:latin typeface="Times New Roman" pitchFamily="65" charset="-122"/>
                <a:ea typeface="宋体" pitchFamily="65" charset="-122"/>
              </a:rPr>
              <a:t>child-parent pairs during everyday activities at home and found children</a:t>
            </a:r>
            <a:r>
              <a:rPr lang="zh-CN" altLang="en-US" sz="1814" u="sng" kern="0" dirty="0" smtClean="0">
                <a:solidFill>
                  <a:srgbClr val="FF0000"/>
                </a:solidFill>
                <a:latin typeface="Times New Roman" pitchFamily="65" charset="-122"/>
                <a:ea typeface="宋体" pitchFamily="65" charset="-122"/>
              </a:rPr>
              <a:t>　 </a:t>
            </a:r>
            <a:r>
              <a:rPr lang="en-US" altLang="zh-CN" sz="1814" u="sng" kern="0" dirty="0" smtClean="0">
                <a:solidFill>
                  <a:srgbClr val="FF0000"/>
                </a:solidFill>
                <a:latin typeface="Times New Roman" pitchFamily="65" charset="-122"/>
                <a:ea typeface="宋体" pitchFamily="65" charset="-122"/>
              </a:rPr>
              <a:t>who/that</a:t>
            </a:r>
            <a:r>
              <a:rPr lang="en-US" sz="2000" dirty="0" smtClean="0">
                <a:solidFill>
                  <a:srgbClr val="FF0000"/>
                </a:solidFill>
              </a:rPr>
              <a:t/>
            </a:r>
            <a:br>
              <a:rPr lang="en-US" sz="2000" dirty="0" smtClean="0">
                <a:solidFill>
                  <a:srgbClr val="FF0000"/>
                </a:solidFill>
              </a:rPr>
            </a:br>
            <a:r>
              <a:rPr lang="zh-CN" altLang="en-US" sz="1814" u="sng" kern="0" dirty="0" smtClean="0">
                <a:solidFill>
                  <a:srgbClr val="000000"/>
                </a:solidFill>
                <a:latin typeface="Times New Roman" pitchFamily="65" charset="-122"/>
                <a:ea typeface="宋体" pitchFamily="65" charset="-122"/>
              </a:rPr>
              <a:t>　 </a:t>
            </a:r>
            <a:r>
              <a:rPr lang="en-US" altLang="zh-CN" sz="1814" kern="0" dirty="0" smtClean="0">
                <a:solidFill>
                  <a:srgbClr val="000000"/>
                </a:solidFill>
                <a:latin typeface="Times New Roman" pitchFamily="65" charset="-122"/>
                <a:ea typeface="宋体" pitchFamily="65" charset="-122"/>
              </a:rPr>
              <a:t>play with puzzles between 26 and 46 months of age have better spatial skills when</a:t>
            </a:r>
            <a:r>
              <a:rPr lang="en-US" sz="2000" dirty="0" smtClean="0"/>
              <a:t/>
            </a:r>
            <a:br>
              <a:rPr lang="en-US" sz="2000" dirty="0" smtClean="0"/>
            </a:br>
            <a:r>
              <a:rPr lang="en-US" altLang="zh-CN" sz="1814" kern="0" dirty="0" smtClean="0">
                <a:solidFill>
                  <a:srgbClr val="000000"/>
                </a:solidFill>
                <a:latin typeface="Times New Roman" pitchFamily="65" charset="-122"/>
                <a:ea typeface="宋体" pitchFamily="65" charset="-122"/>
              </a:rPr>
              <a:t> assessed at 54 months of age.</a:t>
            </a:r>
            <a:endParaRPr lang="en-US" altLang="zh-CN" sz="2000" dirty="0" smtClean="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句意:研究人员分析了53对孩子和父母在家里的日常活动的录像,发现年</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龄在26个月到46个月之间玩益智游戏的孩子在54个月大被评估时有更好的空间</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技能。设空处引导定语从句,先行词为children,关系词在从句中作主语。故用关</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系代词who/that。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5.(2020天津,阅读表达改编,</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)For years I wanted to do everything</a:t>
            </a:r>
            <a:r>
              <a:rPr lang="zh-CN" altLang="en-US" sz="1814" u="sng" kern="0" dirty="0" smtClean="0">
                <a:solidFill>
                  <a:srgbClr val="FF0000"/>
                </a:solidFill>
                <a:latin typeface="Times New Roman" pitchFamily="65" charset="-122"/>
                <a:ea typeface="宋体" pitchFamily="65" charset="-122"/>
              </a:rPr>
              <a:t>　 that　 </a:t>
            </a:r>
            <a:r>
              <a:rPr lang="zh-CN" altLang="en-US" sz="1814" kern="0" dirty="0" smtClean="0">
                <a:solidFill>
                  <a:srgbClr val="000000"/>
                </a:solidFill>
                <a:latin typeface="Times New Roman" pitchFamily="65" charset="-122"/>
                <a:ea typeface="宋体" pitchFamily="65" charset="-122"/>
              </a:rPr>
              <a:t>my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elder brother Tyson did, but no matter how hard I tried, I was always the neglected</a:t>
            </a:r>
            <a:r>
              <a:rPr dirty="0"/>
              <a:t/>
            </a:r>
            <a:br>
              <a:rPr dirty="0"/>
            </a:br>
            <a:r>
              <a:rPr lang="zh-CN" altLang="en-US" sz="1814" kern="0" dirty="0" smtClean="0">
                <a:solidFill>
                  <a:srgbClr val="000000"/>
                </a:solidFill>
                <a:latin typeface="Times New Roman" pitchFamily="65" charset="-122"/>
                <a:ea typeface="宋体" pitchFamily="65" charset="-122"/>
              </a:rPr>
              <a:t>(被忽略的) one.</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句意:很多年,我一直都想做我的哥哥Tyson所做的所有事情,但是,无论我</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怎么努力尝试,我永远都是那个被忽视的人。设空处引导定语从句,先行词是不</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定代词everything,关系词在从句中作宾语。故用关系代词that。</a:t>
            </a:r>
            <a:endParaRPr lang="zh-CN" altLang="en-US" dirty="0">
              <a:solidFill>
                <a:srgbClr val="FF0000"/>
              </a:solidFill>
            </a:endParaRPr>
          </a:p>
        </p:txBody>
      </p:sp>
      <p:pic>
        <p:nvPicPr>
          <p:cNvPr id="3" name="图片 3" descr="textimage89.jpeg"/>
          <p:cNvPicPr>
            <a:picLocks noChangeAspect="1"/>
          </p:cNvPicPr>
          <p:nvPr/>
        </p:nvPicPr>
        <p:blipFill>
          <a:blip r:embed="rId4" cstate="print"/>
          <a:stretch>
            <a:fillRect/>
          </a:stretch>
        </p:blipFill>
        <p:spPr>
          <a:xfrm>
            <a:off x="3388725" y="4225141"/>
            <a:ext cx="609600" cy="409574"/>
          </a:xfrm>
          <a:prstGeom prst="rect">
            <a:avLst/>
          </a:prstGeom>
        </p:spPr>
      </p:pic>
      <p:pic>
        <p:nvPicPr>
          <p:cNvPr id="5" name="图片 4" descr="textimage88.jpeg"/>
          <p:cNvPicPr>
            <a:picLocks noChangeAspect="1"/>
          </p:cNvPicPr>
          <p:nvPr/>
        </p:nvPicPr>
        <p:blipFill>
          <a:blip r:embed="rId4" cstate="print"/>
          <a:stretch>
            <a:fillRect/>
          </a:stretch>
        </p:blipFill>
        <p:spPr>
          <a:xfrm>
            <a:off x="3357554" y="848501"/>
            <a:ext cx="609600" cy="409574"/>
          </a:xfrm>
          <a:prstGeom prst="rect">
            <a:avLst/>
          </a:prstGeom>
        </p:spPr>
      </p:pic>
      <p:pic>
        <p:nvPicPr>
          <p:cNvPr id="6" name="Picture 4" descr="\\a015\吴双婷\线.tif"/>
          <p:cNvPicPr>
            <a:picLocks noChangeAspect="1" noChangeArrowheads="1"/>
          </p:cNvPicPr>
          <p:nvPr/>
        </p:nvPicPr>
        <p:blipFill>
          <a:blip r:embed="rId5" cstate="print"/>
          <a:srcRect/>
          <a:stretch>
            <a:fillRect/>
          </a:stretch>
        </p:blipFill>
        <p:spPr bwMode="auto">
          <a:xfrm>
            <a:off x="7429520" y="1277129"/>
            <a:ext cx="1071570"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5" cstate="print"/>
          <a:srcRect/>
          <a:stretch>
            <a:fillRect/>
          </a:stretch>
        </p:blipFill>
        <p:spPr bwMode="auto">
          <a:xfrm>
            <a:off x="7358082" y="4206087"/>
            <a:ext cx="857256"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848501"/>
            <a:ext cx="8316000" cy="4730975"/>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6.(2020天津,阅读理解C,</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)Restaurants can offer a choice of music along with </a:t>
            </a:r>
            <a:endParaRPr lang="zh-CN" altLang="en-US" sz="2000" dirty="0" smtClean="0"/>
          </a:p>
          <a:p>
            <a:pPr eaLnBrk="0" latinLnBrk="1" hangingPunct="0">
              <a:lnSpc>
                <a:spcPct val="150000"/>
              </a:lnSpc>
            </a:pPr>
            <a:r>
              <a:rPr lang="zh-CN" altLang="en-US" sz="1814" kern="0" dirty="0" smtClean="0">
                <a:solidFill>
                  <a:srgbClr val="000000"/>
                </a:solidFill>
                <a:latin typeface="Times New Roman" pitchFamily="65" charset="-122"/>
                <a:ea typeface="宋体" pitchFamily="65" charset="-122"/>
              </a:rPr>
              <a:t>the various food choices on the menu, allowing customers more control over the at-</a:t>
            </a:r>
            <a:endParaRPr lang="zh-CN" altLang="en-US" sz="2000" dirty="0" smtClean="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mosphere in</a:t>
            </a:r>
            <a:r>
              <a:rPr lang="zh-CN" altLang="en-US" sz="1814" u="sng" kern="0" dirty="0" smtClean="0">
                <a:solidFill>
                  <a:srgbClr val="FF0000"/>
                </a:solidFill>
                <a:latin typeface="Times New Roman" pitchFamily="65" charset="-122"/>
                <a:ea typeface="宋体" pitchFamily="65" charset="-122"/>
              </a:rPr>
              <a:t>　 which　 </a:t>
            </a:r>
            <a:r>
              <a:rPr lang="zh-CN" altLang="en-US" sz="1814" kern="0" dirty="0" smtClean="0">
                <a:solidFill>
                  <a:srgbClr val="000000"/>
                </a:solidFill>
                <a:latin typeface="Times New Roman" pitchFamily="65" charset="-122"/>
                <a:ea typeface="宋体" pitchFamily="65" charset="-122"/>
              </a:rPr>
              <a:t>they are dining.</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句意:餐厅能够提供可供选择的音乐和菜单上的各种食物选择,让顾客更</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能控制他们就餐的气氛。“in</a:t>
            </a:r>
            <a:r>
              <a:rPr lang="zh-CN" altLang="en-US" sz="1814" u="sng" kern="0" dirty="0" smtClean="0">
                <a:solidFill>
                  <a:srgbClr val="FF0000"/>
                </a:solidFill>
                <a:latin typeface="Times New Roman" pitchFamily="65" charset="-122"/>
                <a:ea typeface="宋体" pitchFamily="65" charset="-122"/>
              </a:rPr>
              <a:t>　 　　　　 </a:t>
            </a:r>
            <a:r>
              <a:rPr lang="zh-CN" altLang="en-US" sz="1814" kern="0" dirty="0" smtClean="0">
                <a:solidFill>
                  <a:srgbClr val="FF0000"/>
                </a:solidFill>
                <a:latin typeface="Times New Roman" pitchFamily="65" charset="-122"/>
                <a:ea typeface="宋体" pitchFamily="65" charset="-122"/>
              </a:rPr>
              <a:t>”引导定语从句,先行词为the atmo-</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sphere,关系词在从句中作介词in的宾语,故用关系代词which。</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7.(2020全国新高考Ⅰ,七选五,</a:t>
            </a:r>
            <a:r>
              <a:rPr lang="zh-CN" altLang="en-US" sz="1968" kern="0" spc="275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)Yet, the only one</a:t>
            </a:r>
            <a:r>
              <a:rPr lang="zh-CN" altLang="en-US" sz="1814" u="sng" kern="0" dirty="0" smtClean="0">
                <a:solidFill>
                  <a:srgbClr val="FF0000"/>
                </a:solidFill>
                <a:latin typeface="Times New Roman" pitchFamily="65" charset="-122"/>
                <a:ea typeface="宋体" pitchFamily="65" charset="-122"/>
              </a:rPr>
              <a:t>　 who/that　 </a:t>
            </a:r>
            <a:r>
              <a:rPr lang="zh-CN" altLang="en-US" sz="1814" kern="0" dirty="0" smtClean="0">
                <a:solidFill>
                  <a:srgbClr val="000000"/>
                </a:solidFill>
                <a:latin typeface="Times New Roman" pitchFamily="65" charset="-122"/>
                <a:ea typeface="宋体" pitchFamily="65" charset="-122"/>
              </a:rPr>
              <a:t>cares about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any mistake is the one</a:t>
            </a:r>
            <a:r>
              <a:rPr lang="zh-CN" altLang="en-US" sz="1814" u="sng" kern="0" dirty="0" smtClean="0">
                <a:solidFill>
                  <a:srgbClr val="FF0000"/>
                </a:solidFill>
                <a:latin typeface="Times New Roman" pitchFamily="65" charset="-122"/>
                <a:ea typeface="宋体" pitchFamily="65" charset="-122"/>
              </a:rPr>
              <a:t>　 who/that　 </a:t>
            </a:r>
            <a:r>
              <a:rPr lang="zh-CN" altLang="en-US" sz="1814" kern="0" dirty="0" smtClean="0">
                <a:solidFill>
                  <a:srgbClr val="000000"/>
                </a:solidFill>
                <a:latin typeface="Times New Roman" pitchFamily="65" charset="-122"/>
                <a:ea typeface="宋体" pitchFamily="65" charset="-122"/>
              </a:rPr>
              <a:t> is speaking. </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句意:然而,唯一在乎任何错误的人就是说话的人。句中两个空均引导定</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语从句,先行词均为指人的one,关系词在从句中作主语。故用关系代词who/</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that。</a:t>
            </a:r>
            <a:endParaRPr lang="zh-CN" altLang="en-US" dirty="0">
              <a:solidFill>
                <a:srgbClr val="FF0000"/>
              </a:solidFill>
            </a:endParaRPr>
          </a:p>
        </p:txBody>
      </p:sp>
      <p:pic>
        <p:nvPicPr>
          <p:cNvPr id="3" name="图片 3" descr="textimage91.jpeg"/>
          <p:cNvPicPr>
            <a:picLocks noChangeAspect="1"/>
          </p:cNvPicPr>
          <p:nvPr/>
        </p:nvPicPr>
        <p:blipFill>
          <a:blip r:embed="rId4" cstate="print"/>
          <a:stretch>
            <a:fillRect/>
          </a:stretch>
        </p:blipFill>
        <p:spPr>
          <a:xfrm>
            <a:off x="3619125" y="3458373"/>
            <a:ext cx="600075" cy="390524"/>
          </a:xfrm>
          <a:prstGeom prst="rect">
            <a:avLst/>
          </a:prstGeom>
        </p:spPr>
      </p:pic>
      <p:pic>
        <p:nvPicPr>
          <p:cNvPr id="5" name="图片 4" descr="textimage90.jpeg"/>
          <p:cNvPicPr>
            <a:picLocks noChangeAspect="1"/>
          </p:cNvPicPr>
          <p:nvPr/>
        </p:nvPicPr>
        <p:blipFill>
          <a:blip r:embed="rId5" cstate="print"/>
          <a:stretch>
            <a:fillRect/>
          </a:stretch>
        </p:blipFill>
        <p:spPr>
          <a:xfrm>
            <a:off x="3071802" y="919939"/>
            <a:ext cx="609600" cy="409574"/>
          </a:xfrm>
          <a:prstGeom prst="rect">
            <a:avLst/>
          </a:prstGeom>
        </p:spPr>
      </p:pic>
      <p:pic>
        <p:nvPicPr>
          <p:cNvPr id="7" name="Picture 4" descr="\\a015\吴双婷\线.tif"/>
          <p:cNvPicPr>
            <a:picLocks noChangeAspect="1" noChangeArrowheads="1"/>
          </p:cNvPicPr>
          <p:nvPr/>
        </p:nvPicPr>
        <p:blipFill>
          <a:blip r:embed="rId6" cstate="print"/>
          <a:srcRect/>
          <a:stretch>
            <a:fillRect/>
          </a:stretch>
        </p:blipFill>
        <p:spPr bwMode="auto">
          <a:xfrm>
            <a:off x="1857356" y="1777195"/>
            <a:ext cx="1071570"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6" cstate="print"/>
          <a:srcRect/>
          <a:stretch>
            <a:fillRect/>
          </a:stretch>
        </p:blipFill>
        <p:spPr bwMode="auto">
          <a:xfrm>
            <a:off x="5929322" y="3420269"/>
            <a:ext cx="1357322"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6" cstate="print"/>
          <a:srcRect/>
          <a:stretch>
            <a:fillRect/>
          </a:stretch>
        </p:blipFill>
        <p:spPr bwMode="auto">
          <a:xfrm>
            <a:off x="2786050" y="3848897"/>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blinds(horizontal)">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9"/>
                                        </p:tgtEl>
                                      </p:cBhvr>
                                    </p:animEffect>
                                    <p:set>
                                      <p:cBhvr>
                                        <p:cTn id="22" dur="1" fill="hold">
                                          <p:stCondLst>
                                            <p:cond delay="1999"/>
                                          </p:stCondLst>
                                        </p:cTn>
                                        <p:tgtEl>
                                          <p:spTgt spid="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blinds(horizontal)">
                                      <p:cBhvr>
                                        <p:cTn id="2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848501"/>
            <a:ext cx="8316000" cy="4728795"/>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8.(2020全国Ⅲ,完形填空改编,</a:t>
            </a:r>
            <a:r>
              <a:rPr lang="zh-CN" altLang="en-US" sz="1968" kern="0" spc="275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)They'll have out half the goods in the shop, </a:t>
            </a:r>
            <a:endParaRPr lang="zh-CN" altLang="en-US" sz="2000" dirty="0" smtClean="0"/>
          </a:p>
          <a:p>
            <a:pPr eaLnBrk="0" latinLnBrk="1" hangingPunct="0">
              <a:lnSpc>
                <a:spcPct val="150000"/>
              </a:lnSpc>
            </a:pPr>
            <a:r>
              <a:rPr lang="zh-CN" altLang="en-US" sz="1814" kern="0" dirty="0" smtClean="0">
                <a:solidFill>
                  <a:srgbClr val="000000"/>
                </a:solidFill>
                <a:latin typeface="Times New Roman" pitchFamily="65" charset="-122"/>
                <a:ea typeface="宋体" pitchFamily="65" charset="-122"/>
              </a:rPr>
              <a:t>and want the only style</a:t>
            </a:r>
            <a:r>
              <a:rPr lang="zh-CN" altLang="en-US" sz="1814" u="sng" kern="0" dirty="0" smtClean="0">
                <a:solidFill>
                  <a:srgbClr val="FF0000"/>
                </a:solidFill>
                <a:latin typeface="Times New Roman" pitchFamily="65" charset="-122"/>
                <a:ea typeface="宋体" pitchFamily="65" charset="-122"/>
              </a:rPr>
              <a:t>　 that　 </a:t>
            </a:r>
            <a:r>
              <a:rPr lang="zh-CN" altLang="en-US" sz="1814" kern="0" dirty="0" smtClean="0">
                <a:solidFill>
                  <a:srgbClr val="000000"/>
                </a:solidFill>
                <a:latin typeface="Times New Roman" pitchFamily="65" charset="-122"/>
                <a:ea typeface="宋体" pitchFamily="65" charset="-122"/>
              </a:rPr>
              <a:t>you don't have left in a particular colour.</a:t>
            </a:r>
            <a:endParaRPr lang="zh-CN" altLang="en-US" sz="2000" dirty="0" smtClean="0"/>
          </a:p>
          <a:p>
            <a:pPr eaLnBrk="0" latinLnBrk="1" hangingPunct="0">
              <a:lnSpc>
                <a:spcPct val="150000"/>
              </a:lnSpc>
              <a:spcBef>
                <a:spcPts val="141"/>
              </a:spcBef>
            </a:pPr>
            <a:r>
              <a:rPr lang="zh-CN" altLang="en-US" sz="1814" kern="0" dirty="0" smtClean="0">
                <a:solidFill>
                  <a:srgbClr val="FF0000"/>
                </a:solidFill>
                <a:latin typeface="Times New Roman" pitchFamily="65" charset="-122"/>
                <a:ea typeface="宋体" pitchFamily="65" charset="-122"/>
              </a:rPr>
              <a:t>解析　句意:他们会让店员把店里一半的商品拿出来,然后要你唯一没有剩下的</a:t>
            </a:r>
            <a:endParaRPr lang="zh-CN" altLang="en-US" sz="2000" dirty="0" smtClean="0">
              <a:solidFill>
                <a:srgbClr val="FF0000"/>
              </a:solidFill>
            </a:endParaRPr>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那种特定颜色的款式。设空处引导定语从句,先行词为style且被the only修饰,关</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系词在从句中作宾语。故用关系代词that。</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9.(2020全国Ⅲ,完形填空,</a:t>
            </a:r>
            <a:r>
              <a:rPr lang="zh-CN" altLang="en-US" sz="1968" kern="0" spc="275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)As a businesswoman, I care deeply about my cus-</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tomers. But like anyone for</a:t>
            </a:r>
            <a:r>
              <a:rPr lang="zh-CN" altLang="en-US" sz="1814" u="sng" kern="0" dirty="0" smtClean="0">
                <a:solidFill>
                  <a:srgbClr val="FF0000"/>
                </a:solidFill>
                <a:latin typeface="Times New Roman" pitchFamily="65" charset="-122"/>
                <a:ea typeface="宋体" pitchFamily="65" charset="-122"/>
              </a:rPr>
              <a:t>　 whom　 </a:t>
            </a:r>
            <a:r>
              <a:rPr lang="zh-CN" altLang="en-US" sz="1814" kern="0" dirty="0" smtClean="0">
                <a:solidFill>
                  <a:srgbClr val="000000"/>
                </a:solidFill>
                <a:latin typeface="Times New Roman" pitchFamily="65" charset="-122"/>
                <a:ea typeface="宋体" pitchFamily="65" charset="-122"/>
              </a:rPr>
              <a:t> you feel affection, customers can also drive </a:t>
            </a:r>
            <a:r>
              <a:rPr dirty="0"/>
              <a:t/>
            </a:r>
            <a:br>
              <a:rPr dirty="0"/>
            </a:br>
            <a:r>
              <a:rPr lang="zh-CN" altLang="en-US" sz="1814" kern="0" dirty="0" smtClean="0">
                <a:solidFill>
                  <a:srgbClr val="000000"/>
                </a:solidFill>
                <a:latin typeface="Times New Roman" pitchFamily="65" charset="-122"/>
                <a:ea typeface="宋体" pitchFamily="65" charset="-122"/>
              </a:rPr>
              <a:t>you mad.</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句意:作为一个商人,我非常关心我的顾客。但是,就像任何你所爱的人一</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样,顾客也会把你逼疯。“for </a:t>
            </a:r>
            <a:r>
              <a:rPr lang="zh-CN" altLang="en-US" sz="1814" u="sng" kern="0" dirty="0" smtClean="0">
                <a:solidFill>
                  <a:srgbClr val="FF0000"/>
                </a:solidFill>
                <a:latin typeface="Times New Roman" pitchFamily="65" charset="-122"/>
                <a:ea typeface="宋体" pitchFamily="65" charset="-122"/>
              </a:rPr>
              <a:t>　 　　　　 </a:t>
            </a:r>
            <a:r>
              <a:rPr lang="zh-CN" altLang="en-US" sz="1814" kern="0" dirty="0" smtClean="0">
                <a:solidFill>
                  <a:srgbClr val="FF0000"/>
                </a:solidFill>
                <a:latin typeface="Times New Roman" pitchFamily="65" charset="-122"/>
                <a:ea typeface="宋体" pitchFamily="65" charset="-122"/>
              </a:rPr>
              <a:t>”引导定语从句,先行词anyone指人,</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关系词在从句中作介词for的宾语。故用关系代词whom。</a:t>
            </a:r>
            <a:endParaRPr lang="zh-CN" altLang="en-US" dirty="0">
              <a:solidFill>
                <a:srgbClr val="FF0000"/>
              </a:solidFill>
            </a:endParaRPr>
          </a:p>
        </p:txBody>
      </p:sp>
      <p:pic>
        <p:nvPicPr>
          <p:cNvPr id="3" name="图片 3" descr="textimage93.jpeg"/>
          <p:cNvPicPr>
            <a:picLocks noChangeAspect="1"/>
          </p:cNvPicPr>
          <p:nvPr/>
        </p:nvPicPr>
        <p:blipFill>
          <a:blip r:embed="rId4" cstate="print"/>
          <a:stretch>
            <a:fillRect/>
          </a:stretch>
        </p:blipFill>
        <p:spPr>
          <a:xfrm>
            <a:off x="3158324" y="3101183"/>
            <a:ext cx="600075" cy="390524"/>
          </a:xfrm>
          <a:prstGeom prst="rect">
            <a:avLst/>
          </a:prstGeom>
        </p:spPr>
      </p:pic>
      <p:pic>
        <p:nvPicPr>
          <p:cNvPr id="5" name="图片 4" descr="textimage92.jpeg"/>
          <p:cNvPicPr>
            <a:picLocks noChangeAspect="1"/>
          </p:cNvPicPr>
          <p:nvPr/>
        </p:nvPicPr>
        <p:blipFill>
          <a:blip r:embed="rId4" cstate="print"/>
          <a:stretch>
            <a:fillRect/>
          </a:stretch>
        </p:blipFill>
        <p:spPr>
          <a:xfrm>
            <a:off x="3643306" y="919939"/>
            <a:ext cx="600075" cy="390524"/>
          </a:xfrm>
          <a:prstGeom prst="rect">
            <a:avLst/>
          </a:prstGeom>
        </p:spPr>
      </p:pic>
      <p:pic>
        <p:nvPicPr>
          <p:cNvPr id="6" name="Picture 4" descr="\\a015\吴双婷\线.tif"/>
          <p:cNvPicPr>
            <a:picLocks noChangeAspect="1" noChangeArrowheads="1"/>
          </p:cNvPicPr>
          <p:nvPr/>
        </p:nvPicPr>
        <p:blipFill>
          <a:blip r:embed="rId5" cstate="print"/>
          <a:srcRect/>
          <a:stretch>
            <a:fillRect/>
          </a:stretch>
        </p:blipFill>
        <p:spPr bwMode="auto">
          <a:xfrm>
            <a:off x="2857488" y="1277129"/>
            <a:ext cx="928694"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5" cstate="print"/>
          <a:srcRect/>
          <a:stretch>
            <a:fillRect/>
          </a:stretch>
        </p:blipFill>
        <p:spPr bwMode="auto">
          <a:xfrm>
            <a:off x="3286116" y="3491707"/>
            <a:ext cx="1143008"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blinds(horizontal)">
                                      <p:cBhvr>
                                        <p:cTn id="15" dur="500"/>
                                        <p:tgtEl>
                                          <p:spTgt spid="2">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nodeType="clickEffect">
                                  <p:stCondLst>
                                    <p:cond delay="0"/>
                                  </p:stCondLst>
                                  <p:childTnLst>
                                    <p:animEffect transition="out" filter="fade">
                                      <p:cBhvr>
                                        <p:cTn id="19" dur="2000"/>
                                        <p:tgtEl>
                                          <p:spTgt spid="7"/>
                                        </p:tgtEl>
                                      </p:cBhvr>
                                    </p:animEffect>
                                    <p:set>
                                      <p:cBhvr>
                                        <p:cTn id="20" dur="1" fill="hold">
                                          <p:stCondLst>
                                            <p:cond delay="1999"/>
                                          </p:stCondLst>
                                        </p:cTn>
                                        <p:tgtEl>
                                          <p:spTgt spid="7"/>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blinds(horizontal)">
                                      <p:cBhvr>
                                        <p:cTn id="25"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968374"/>
            <a:ext cx="8316000" cy="4340034"/>
          </a:xfrm>
          <a:prstGeom prst="rect">
            <a:avLst/>
          </a:prstGeom>
          <a:noFill/>
        </p:spPr>
        <p:txBody>
          <a:bodyPr wrap="square" lIns="0" tIns="0" rIns="0" bIns="0" rtlCol="0">
            <a:spAutoFit/>
          </a:bodyPr>
          <a:lstStyle/>
          <a:p>
            <a:pPr eaLnBrk="0" latinLnBrk="1" hangingPunct="0">
              <a:lnSpc>
                <a:spcPct val="150000"/>
              </a:lnSpc>
              <a:spcBef>
                <a:spcPts val="141"/>
              </a:spcBef>
            </a:pPr>
            <a:r>
              <a:rPr lang="en-US" altLang="zh-CN" sz="1814" kern="0" dirty="0" smtClean="0">
                <a:solidFill>
                  <a:srgbClr val="000000"/>
                </a:solidFill>
                <a:latin typeface="Times New Roman" pitchFamily="65" charset="-122"/>
                <a:ea typeface="宋体" pitchFamily="65" charset="-122"/>
              </a:rPr>
              <a:t>10.(2020</a:t>
            </a:r>
            <a:r>
              <a:rPr lang="zh-CN" altLang="en-US" sz="1814" kern="0" dirty="0" smtClean="0">
                <a:solidFill>
                  <a:srgbClr val="000000"/>
                </a:solidFill>
                <a:latin typeface="Times New Roman" pitchFamily="65" charset="-122"/>
                <a:ea typeface="宋体" pitchFamily="65" charset="-122"/>
              </a:rPr>
              <a:t>全国</a:t>
            </a:r>
            <a:r>
              <a:rPr lang="en-US" altLang="zh-CN" sz="1814" kern="0" dirty="0" smtClean="0">
                <a:solidFill>
                  <a:srgbClr val="000000"/>
                </a:solidFill>
                <a:latin typeface="Times New Roman" pitchFamily="65" charset="-122"/>
                <a:ea typeface="宋体" pitchFamily="65" charset="-122"/>
              </a:rPr>
              <a:t>Ⅲ,</a:t>
            </a:r>
            <a:r>
              <a:rPr lang="zh-CN" altLang="en-US" sz="1814" kern="0" dirty="0" smtClean="0">
                <a:solidFill>
                  <a:srgbClr val="000000"/>
                </a:solidFill>
                <a:latin typeface="Times New Roman" pitchFamily="65" charset="-122"/>
                <a:ea typeface="宋体" pitchFamily="65" charset="-122"/>
              </a:rPr>
              <a:t>阅读理解</a:t>
            </a:r>
            <a:r>
              <a:rPr lang="en-US" altLang="zh-CN" sz="1814" kern="0" dirty="0" smtClean="0">
                <a:solidFill>
                  <a:srgbClr val="000000"/>
                </a:solidFill>
                <a:latin typeface="Times New Roman" pitchFamily="65" charset="-122"/>
                <a:ea typeface="宋体" pitchFamily="65" charset="-122"/>
              </a:rPr>
              <a:t>C,</a:t>
            </a:r>
            <a:r>
              <a:rPr lang="en-US" altLang="zh-CN" sz="2033" kern="0" spc="2766" dirty="0" smtClean="0">
                <a:solidFill>
                  <a:srgbClr val="000000"/>
                </a:solidFill>
                <a:latin typeface="Times New Roman" pitchFamily="65" charset="-122"/>
                <a:ea typeface="宋体" pitchFamily="65" charset="-122"/>
              </a:rPr>
              <a:t> </a:t>
            </a:r>
            <a:r>
              <a:rPr lang="en-US" altLang="zh-CN" sz="1814" kern="0" dirty="0" smtClean="0">
                <a:solidFill>
                  <a:srgbClr val="000000"/>
                </a:solidFill>
                <a:latin typeface="Times New Roman" pitchFamily="65" charset="-122"/>
                <a:ea typeface="宋体" pitchFamily="65" charset="-122"/>
              </a:rPr>
              <a:t>)Stories like that are more common in parts of the</a:t>
            </a:r>
            <a:endParaRPr lang="en-US" altLang="zh-CN" sz="2000" dirty="0" smtClean="0"/>
          </a:p>
          <a:p>
            <a:pPr eaLnBrk="0" latinLnBrk="1" hangingPunct="0">
              <a:lnSpc>
                <a:spcPct val="150000"/>
              </a:lnSpc>
            </a:pPr>
            <a:r>
              <a:rPr lang="en-US" altLang="zh-CN" sz="1814" kern="0" dirty="0" smtClean="0">
                <a:solidFill>
                  <a:srgbClr val="000000"/>
                </a:solidFill>
                <a:latin typeface="Times New Roman" pitchFamily="65" charset="-122"/>
                <a:ea typeface="宋体" pitchFamily="65" charset="-122"/>
              </a:rPr>
              <a:t> world</a:t>
            </a:r>
            <a:r>
              <a:rPr lang="zh-CN" altLang="en-US" sz="1814" u="sng" kern="0" dirty="0" smtClean="0">
                <a:solidFill>
                  <a:srgbClr val="FF0000"/>
                </a:solidFill>
                <a:latin typeface="Times New Roman" pitchFamily="65" charset="-122"/>
                <a:ea typeface="宋体" pitchFamily="65" charset="-122"/>
              </a:rPr>
              <a:t>　 </a:t>
            </a:r>
            <a:r>
              <a:rPr lang="en-US" altLang="zh-CN" sz="1814" u="sng" kern="0" dirty="0" smtClean="0">
                <a:solidFill>
                  <a:srgbClr val="FF0000"/>
                </a:solidFill>
                <a:latin typeface="Times New Roman" pitchFamily="65" charset="-122"/>
                <a:ea typeface="宋体" pitchFamily="65" charset="-122"/>
              </a:rPr>
              <a:t>where</a:t>
            </a:r>
            <a:r>
              <a:rPr lang="zh-CN" altLang="en-US" sz="1814" u="sng" kern="0" dirty="0" smtClean="0">
                <a:solidFill>
                  <a:srgbClr val="FF0000"/>
                </a:solidFill>
                <a:latin typeface="Times New Roman" pitchFamily="65" charset="-122"/>
                <a:ea typeface="宋体" pitchFamily="65" charset="-122"/>
              </a:rPr>
              <a:t>　 </a:t>
            </a:r>
            <a:r>
              <a:rPr lang="en-US" altLang="zh-CN" sz="1814" kern="0" dirty="0" smtClean="0">
                <a:solidFill>
                  <a:srgbClr val="000000"/>
                </a:solidFill>
                <a:latin typeface="Times New Roman" pitchFamily="65" charset="-122"/>
                <a:ea typeface="宋体" pitchFamily="65" charset="-122"/>
              </a:rPr>
              <a:t>multigenerational living is more firmly rooted.</a:t>
            </a:r>
            <a:endParaRPr lang="en-US" altLang="zh-CN" sz="2000" dirty="0" smtClean="0"/>
          </a:p>
          <a:p>
            <a:pPr eaLnBrk="0" latinLnBrk="1" hangingPunct="0">
              <a:lnSpc>
                <a:spcPct val="150000"/>
              </a:lnSpc>
              <a:spcBef>
                <a:spcPts val="141"/>
              </a:spcBef>
            </a:pPr>
            <a:r>
              <a:rPr lang="zh-CN" altLang="en-US" sz="1814" kern="0" dirty="0" smtClean="0">
                <a:solidFill>
                  <a:srgbClr val="FF0000"/>
                </a:solidFill>
                <a:latin typeface="Times New Roman" pitchFamily="65" charset="-122"/>
                <a:ea typeface="宋体" pitchFamily="65" charset="-122"/>
              </a:rPr>
              <a:t>解析　句意</a:t>
            </a:r>
            <a:r>
              <a:rPr lang="en-US" altLang="zh-CN" sz="1814" kern="0" dirty="0" smtClean="0">
                <a:solidFill>
                  <a:srgbClr val="FF0000"/>
                </a:solidFill>
                <a:latin typeface="Times New Roman"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在世界上多代同住更加根深蒂固的一些地方</a:t>
            </a:r>
            <a:r>
              <a:rPr lang="en-US" altLang="zh-CN" sz="1814" kern="0" dirty="0" smtClean="0">
                <a:solidFill>
                  <a:srgbClr val="FF0000"/>
                </a:solidFill>
                <a:latin typeface="Times New Roman"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这样的故事更为常</a:t>
            </a:r>
            <a:r>
              <a:rPr lang="zh-CN" altLang="en-US" sz="2000" dirty="0" smtClean="0">
                <a:solidFill>
                  <a:srgbClr val="FF0000"/>
                </a:solidFill>
              </a:rPr>
              <a:t/>
            </a:r>
            <a:br>
              <a:rPr lang="zh-CN" altLang="en-US" sz="2000" dirty="0" smtClean="0">
                <a:solidFill>
                  <a:srgbClr val="FF0000"/>
                </a:solidFill>
              </a:rPr>
            </a:br>
            <a:r>
              <a:rPr lang="zh-CN" altLang="en-US" sz="1814" kern="0" dirty="0" smtClean="0">
                <a:solidFill>
                  <a:srgbClr val="FF0000"/>
                </a:solidFill>
                <a:latin typeface="Times New Roman" pitchFamily="65" charset="-122"/>
                <a:ea typeface="宋体" pitchFamily="65" charset="-122"/>
              </a:rPr>
              <a:t>见。设空处引导定语从句</a:t>
            </a:r>
            <a:r>
              <a:rPr lang="en-US" altLang="zh-CN" sz="1814" kern="0" dirty="0" smtClean="0">
                <a:solidFill>
                  <a:srgbClr val="FF0000"/>
                </a:solidFill>
                <a:latin typeface="Times New Roman"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修饰先行词</a:t>
            </a:r>
            <a:r>
              <a:rPr lang="en-US" altLang="zh-CN" sz="1814" kern="0" dirty="0" smtClean="0">
                <a:solidFill>
                  <a:srgbClr val="FF0000"/>
                </a:solidFill>
                <a:latin typeface="Times New Roman" pitchFamily="65" charset="-122"/>
                <a:ea typeface="宋体" pitchFamily="65" charset="-122"/>
              </a:rPr>
              <a:t>parts of the world,</a:t>
            </a:r>
            <a:r>
              <a:rPr lang="zh-CN" altLang="en-US" sz="1814" kern="0" dirty="0" smtClean="0">
                <a:solidFill>
                  <a:srgbClr val="FF0000"/>
                </a:solidFill>
                <a:latin typeface="Times New Roman" pitchFamily="65" charset="-122"/>
                <a:ea typeface="宋体" pitchFamily="65" charset="-122"/>
              </a:rPr>
              <a:t>表示地点</a:t>
            </a:r>
            <a:r>
              <a:rPr lang="en-US" altLang="zh-CN" sz="1814" kern="0" dirty="0" smtClean="0">
                <a:solidFill>
                  <a:srgbClr val="FF0000"/>
                </a:solidFill>
                <a:latin typeface="Times New Roman"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关系词在从句</a:t>
            </a:r>
            <a:endParaRPr lang="zh-CN" altLang="en-US" sz="2000" dirty="0" smtClean="0">
              <a:solidFill>
                <a:srgbClr val="FF0000"/>
              </a:solidFill>
            </a:endParaRPr>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中作状语。故用关系副词where。</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11.(2020江苏,阅读理解B,</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)Inglis said phone boxes called to mind an age</a:t>
            </a:r>
            <a:r>
              <a:rPr lang="zh-CN" altLang="en-US" sz="1814" u="sng" kern="0" dirty="0" smtClean="0">
                <a:solidFill>
                  <a:srgbClr val="000000"/>
                </a:solidFill>
                <a:latin typeface="Times New Roman" pitchFamily="65" charset="-122"/>
                <a:ea typeface="宋体" pitchFamily="65" charset="-122"/>
              </a:rPr>
              <a:t>　 </a:t>
            </a:r>
            <a:endParaRPr lang="zh-CN" altLang="en-US" dirty="0"/>
          </a:p>
          <a:p>
            <a:pPr marL="0" indent="0" eaLnBrk="0" latinLnBrk="1" hangingPunct="0">
              <a:lnSpc>
                <a:spcPct val="150000"/>
              </a:lnSpc>
              <a:spcBef>
                <a:spcPts val="0"/>
              </a:spcBef>
              <a:buNone/>
            </a:pPr>
            <a:r>
              <a:rPr lang="zh-CN" altLang="en-US" sz="1814" u="sng" kern="0" dirty="0" smtClean="0">
                <a:solidFill>
                  <a:srgbClr val="FF0000"/>
                </a:solidFill>
                <a:latin typeface="Times New Roman" pitchFamily="65" charset="-122"/>
                <a:ea typeface="宋体" pitchFamily="65" charset="-122"/>
              </a:rPr>
              <a:t>when　 </a:t>
            </a:r>
            <a:r>
              <a:rPr lang="zh-CN" altLang="en-US" sz="1814" kern="0" dirty="0" smtClean="0">
                <a:solidFill>
                  <a:srgbClr val="000000"/>
                </a:solidFill>
                <a:latin typeface="Times New Roman" pitchFamily="65" charset="-122"/>
                <a:ea typeface="宋体" pitchFamily="65" charset="-122"/>
              </a:rPr>
              <a:t> things were built to last.</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句意:英格利斯说,电话亭让人想起了一个时代,那个时代的东西被建造得</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经久耐用。设空处引导定语从句,先行词为an age,表示时间,关系词在从句中作状</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语。故用关系副词when。</a:t>
            </a:r>
            <a:endParaRPr lang="zh-CN" altLang="en-US" dirty="0">
              <a:solidFill>
                <a:srgbClr val="FF0000"/>
              </a:solidFill>
            </a:endParaRPr>
          </a:p>
        </p:txBody>
      </p:sp>
      <p:pic>
        <p:nvPicPr>
          <p:cNvPr id="3" name="图片 3" descr="textimage95.jpeg"/>
          <p:cNvPicPr>
            <a:picLocks noChangeAspect="1"/>
          </p:cNvPicPr>
          <p:nvPr/>
        </p:nvPicPr>
        <p:blipFill>
          <a:blip r:embed="rId4" cstate="print"/>
          <a:stretch>
            <a:fillRect/>
          </a:stretch>
        </p:blipFill>
        <p:spPr>
          <a:xfrm>
            <a:off x="3196799" y="3225008"/>
            <a:ext cx="609600" cy="409575"/>
          </a:xfrm>
          <a:prstGeom prst="rect">
            <a:avLst/>
          </a:prstGeom>
        </p:spPr>
      </p:pic>
      <p:pic>
        <p:nvPicPr>
          <p:cNvPr id="5" name="图片 4" descr="textimage94.jpeg"/>
          <p:cNvPicPr>
            <a:picLocks noChangeAspect="1"/>
          </p:cNvPicPr>
          <p:nvPr/>
        </p:nvPicPr>
        <p:blipFill>
          <a:blip r:embed="rId4" cstate="print"/>
          <a:stretch>
            <a:fillRect/>
          </a:stretch>
        </p:blipFill>
        <p:spPr>
          <a:xfrm>
            <a:off x="3500430" y="991377"/>
            <a:ext cx="609600" cy="409574"/>
          </a:xfrm>
          <a:prstGeom prst="rect">
            <a:avLst/>
          </a:prstGeom>
        </p:spPr>
      </p:pic>
      <p:pic>
        <p:nvPicPr>
          <p:cNvPr id="6" name="Picture 4" descr="\\a015\吴双婷\线.tif"/>
          <p:cNvPicPr>
            <a:picLocks noChangeAspect="1" noChangeArrowheads="1"/>
          </p:cNvPicPr>
          <p:nvPr/>
        </p:nvPicPr>
        <p:blipFill>
          <a:blip r:embed="rId5" cstate="print"/>
          <a:srcRect/>
          <a:stretch>
            <a:fillRect/>
          </a:stretch>
        </p:blipFill>
        <p:spPr bwMode="auto">
          <a:xfrm>
            <a:off x="1357290" y="1420005"/>
            <a:ext cx="1071570"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5" cstate="print"/>
          <a:srcRect/>
          <a:stretch>
            <a:fillRect/>
          </a:stretch>
        </p:blipFill>
        <p:spPr bwMode="auto">
          <a:xfrm>
            <a:off x="642910" y="3634583"/>
            <a:ext cx="857256"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blinds(horizontal)">
                                      <p:cBhvr>
                                        <p:cTn id="15" dur="500"/>
                                        <p:tgtEl>
                                          <p:spTgt spid="2">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nodeType="clickEffect">
                                  <p:stCondLst>
                                    <p:cond delay="0"/>
                                  </p:stCondLst>
                                  <p:childTnLst>
                                    <p:animEffect transition="out" filter="fade">
                                      <p:cBhvr>
                                        <p:cTn id="19" dur="2000"/>
                                        <p:tgtEl>
                                          <p:spTgt spid="7"/>
                                        </p:tgtEl>
                                      </p:cBhvr>
                                    </p:animEffect>
                                    <p:set>
                                      <p:cBhvr>
                                        <p:cTn id="20" dur="1" fill="hold">
                                          <p:stCondLst>
                                            <p:cond delay="1999"/>
                                          </p:stCondLst>
                                        </p:cTn>
                                        <p:tgtEl>
                                          <p:spTgt spid="7"/>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blinds(horizontal)">
                                      <p:cBhvr>
                                        <p:cTn id="25"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848501"/>
            <a:ext cx="8316000" cy="4745979"/>
          </a:xfrm>
          <a:prstGeom prst="rect">
            <a:avLst/>
          </a:prstGeom>
          <a:noFill/>
        </p:spPr>
        <p:txBody>
          <a:bodyPr wrap="square" lIns="0" tIns="0" rIns="0" bIns="0" rtlCol="0">
            <a:spAutoFit/>
          </a:bodyPr>
          <a:lstStyle/>
          <a:p>
            <a:pPr eaLnBrk="0" latinLnBrk="1" hangingPunct="0">
              <a:lnSpc>
                <a:spcPct val="150000"/>
              </a:lnSpc>
              <a:spcBef>
                <a:spcPts val="141"/>
              </a:spcBef>
            </a:pPr>
            <a:r>
              <a:rPr lang="en-US" altLang="zh-CN" sz="1814" kern="0" dirty="0" smtClean="0">
                <a:solidFill>
                  <a:srgbClr val="000000"/>
                </a:solidFill>
                <a:latin typeface="Times New Roman" pitchFamily="65" charset="-122"/>
                <a:ea typeface="宋体" pitchFamily="65" charset="-122"/>
              </a:rPr>
              <a:t>12.(2020</a:t>
            </a:r>
            <a:r>
              <a:rPr lang="zh-CN" altLang="en-US" sz="1814" kern="0" dirty="0" smtClean="0">
                <a:solidFill>
                  <a:srgbClr val="000000"/>
                </a:solidFill>
                <a:latin typeface="Times New Roman" pitchFamily="65" charset="-122"/>
                <a:ea typeface="宋体" pitchFamily="65" charset="-122"/>
              </a:rPr>
              <a:t>天津</a:t>
            </a:r>
            <a:r>
              <a:rPr lang="en-US" altLang="zh-CN" sz="1814" kern="0" dirty="0" smtClean="0">
                <a:solidFill>
                  <a:srgbClr val="000000"/>
                </a:solidFill>
                <a:latin typeface="Times New Roman"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阅读理解</a:t>
            </a:r>
            <a:r>
              <a:rPr lang="en-US" altLang="zh-CN" sz="1814" kern="0" dirty="0" smtClean="0">
                <a:solidFill>
                  <a:srgbClr val="000000"/>
                </a:solidFill>
                <a:latin typeface="Times New Roman" pitchFamily="65" charset="-122"/>
                <a:ea typeface="宋体" pitchFamily="65" charset="-122"/>
              </a:rPr>
              <a:t>A,</a:t>
            </a:r>
            <a:r>
              <a:rPr lang="en-US" altLang="zh-CN" sz="2033" kern="0" spc="2766" dirty="0" smtClean="0">
                <a:solidFill>
                  <a:srgbClr val="000000"/>
                </a:solidFill>
                <a:latin typeface="Times New Roman" pitchFamily="65" charset="-122"/>
                <a:ea typeface="宋体" pitchFamily="65" charset="-122"/>
              </a:rPr>
              <a:t> </a:t>
            </a:r>
            <a:r>
              <a:rPr lang="en-US" altLang="zh-CN" sz="1814" kern="0" dirty="0" smtClean="0">
                <a:solidFill>
                  <a:srgbClr val="000000"/>
                </a:solidFill>
                <a:latin typeface="Times New Roman" pitchFamily="65" charset="-122"/>
                <a:ea typeface="宋体" pitchFamily="65" charset="-122"/>
              </a:rPr>
              <a:t>) They have transformed themselves into places</a:t>
            </a:r>
            <a:r>
              <a:rPr lang="zh-CN" altLang="en-US" sz="1814" u="sng" kern="0" dirty="0" smtClean="0">
                <a:solidFill>
                  <a:srgbClr val="000000"/>
                </a:solidFill>
                <a:latin typeface="Times New Roman" pitchFamily="65" charset="-122"/>
                <a:ea typeface="宋体" pitchFamily="65" charset="-122"/>
              </a:rPr>
              <a:t>　 </a:t>
            </a:r>
            <a:endParaRPr lang="en-US" altLang="zh-CN" sz="2000" dirty="0" smtClean="0"/>
          </a:p>
          <a:p>
            <a:pPr eaLnBrk="0" latinLnBrk="1" hangingPunct="0">
              <a:lnSpc>
                <a:spcPct val="150000"/>
              </a:lnSpc>
            </a:pPr>
            <a:r>
              <a:rPr lang="en-US" altLang="zh-CN" sz="1814" u="sng" kern="0" dirty="0" smtClean="0">
                <a:solidFill>
                  <a:srgbClr val="FF0000"/>
                </a:solidFill>
                <a:latin typeface="Times New Roman" pitchFamily="65" charset="-122"/>
                <a:ea typeface="宋体" pitchFamily="65" charset="-122"/>
              </a:rPr>
              <a:t>where</a:t>
            </a:r>
            <a:r>
              <a:rPr lang="zh-CN" altLang="en-US" sz="1814" u="sng" kern="0" dirty="0" smtClean="0">
                <a:solidFill>
                  <a:srgbClr val="FF0000"/>
                </a:solidFill>
                <a:latin typeface="Times New Roman" pitchFamily="65" charset="-122"/>
                <a:ea typeface="宋体" pitchFamily="65" charset="-122"/>
              </a:rPr>
              <a:t>　 </a:t>
            </a:r>
            <a:r>
              <a:rPr lang="en-US" altLang="zh-CN" sz="1814" kern="0" dirty="0" smtClean="0">
                <a:solidFill>
                  <a:srgbClr val="000000"/>
                </a:solidFill>
                <a:latin typeface="Times New Roman" pitchFamily="65" charset="-122"/>
                <a:ea typeface="宋体" pitchFamily="65" charset="-122"/>
              </a:rPr>
              <a:t>you can develop your love of knowledge, meet interesting people, or find </a:t>
            </a:r>
            <a:r>
              <a:rPr lang="en-US" sz="2000" dirty="0" smtClean="0"/>
              <a:t/>
            </a:r>
            <a:br>
              <a:rPr lang="en-US" sz="2000" dirty="0" smtClean="0"/>
            </a:br>
            <a:r>
              <a:rPr lang="en-US" altLang="zh-CN" sz="1814" kern="0" dirty="0" smtClean="0">
                <a:solidFill>
                  <a:srgbClr val="000000"/>
                </a:solidFill>
                <a:latin typeface="Times New Roman" pitchFamily="65" charset="-122"/>
                <a:ea typeface="宋体" pitchFamily="65" charset="-122"/>
              </a:rPr>
              <a:t>out how to start a business.</a:t>
            </a:r>
            <a:endParaRPr lang="en-US" altLang="zh-CN" sz="2000" dirty="0" smtClean="0"/>
          </a:p>
          <a:p>
            <a:pPr eaLnBrk="0" latinLnBrk="1" hangingPunct="0">
              <a:lnSpc>
                <a:spcPct val="150000"/>
              </a:lnSpc>
              <a:spcBef>
                <a:spcPts val="141"/>
              </a:spcBef>
            </a:pPr>
            <a:r>
              <a:rPr lang="zh-CN" altLang="en-US" sz="1814" kern="0" dirty="0" smtClean="0">
                <a:solidFill>
                  <a:srgbClr val="FF0000"/>
                </a:solidFill>
                <a:latin typeface="Times New Roman" pitchFamily="65" charset="-122"/>
                <a:ea typeface="宋体" pitchFamily="65" charset="-122"/>
              </a:rPr>
              <a:t>解析　句意</a:t>
            </a:r>
            <a:r>
              <a:rPr lang="en-US" altLang="zh-CN" sz="1814" kern="0" dirty="0" smtClean="0">
                <a:solidFill>
                  <a:srgbClr val="FF0000"/>
                </a:solidFill>
                <a:latin typeface="Times New Roman"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它们已经变成了你可以发展你对知识的热爱、遇见有趣的人</a:t>
            </a:r>
            <a:r>
              <a:rPr lang="en-US" altLang="zh-CN" sz="1814" kern="0" dirty="0" smtClean="0">
                <a:solidFill>
                  <a:srgbClr val="FF0000"/>
                </a:solidFill>
                <a:latin typeface="Times New Roman"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或者</a:t>
            </a:r>
            <a:r>
              <a:rPr lang="zh-CN" altLang="en-US" sz="2000" dirty="0" smtClean="0">
                <a:solidFill>
                  <a:srgbClr val="FF0000"/>
                </a:solidFill>
              </a:rPr>
              <a:t/>
            </a:r>
            <a:br>
              <a:rPr lang="zh-CN" altLang="en-US" sz="2000" dirty="0" smtClean="0">
                <a:solidFill>
                  <a:srgbClr val="FF0000"/>
                </a:solidFill>
              </a:rPr>
            </a:br>
            <a:r>
              <a:rPr lang="zh-CN" altLang="en-US" sz="1814" kern="0" dirty="0" smtClean="0">
                <a:solidFill>
                  <a:srgbClr val="FF0000"/>
                </a:solidFill>
                <a:latin typeface="Times New Roman" pitchFamily="65" charset="-122"/>
                <a:ea typeface="宋体" pitchFamily="65" charset="-122"/>
              </a:rPr>
              <a:t>发现如何创业的地方。设空处引导定语从句</a:t>
            </a:r>
            <a:r>
              <a:rPr lang="en-US" altLang="zh-CN" sz="1814" kern="0" dirty="0" smtClean="0">
                <a:solidFill>
                  <a:srgbClr val="FF0000"/>
                </a:solidFill>
                <a:latin typeface="Times New Roman"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空前的</a:t>
            </a:r>
            <a:r>
              <a:rPr lang="en-US" altLang="zh-CN" sz="1814" kern="0" dirty="0" smtClean="0">
                <a:solidFill>
                  <a:srgbClr val="FF0000"/>
                </a:solidFill>
                <a:latin typeface="Times New Roman" pitchFamily="65" charset="-122"/>
                <a:ea typeface="宋体" pitchFamily="65" charset="-122"/>
              </a:rPr>
              <a:t>places</a:t>
            </a:r>
            <a:r>
              <a:rPr lang="zh-CN" altLang="en-US" sz="1814" kern="0" dirty="0" smtClean="0">
                <a:solidFill>
                  <a:srgbClr val="FF0000"/>
                </a:solidFill>
                <a:latin typeface="Times New Roman" pitchFamily="65" charset="-122"/>
                <a:ea typeface="宋体" pitchFamily="65" charset="-122"/>
              </a:rPr>
              <a:t>为先行词</a:t>
            </a:r>
            <a:r>
              <a:rPr lang="en-US" altLang="zh-CN" sz="1814" kern="0" dirty="0" smtClean="0">
                <a:solidFill>
                  <a:srgbClr val="FF0000"/>
                </a:solidFill>
                <a:latin typeface="Times New Roman"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关系词在从</a:t>
            </a:r>
            <a:r>
              <a:rPr lang="zh-CN" altLang="en-US" sz="2000" dirty="0" smtClean="0">
                <a:solidFill>
                  <a:srgbClr val="FF0000"/>
                </a:solidFill>
              </a:rPr>
              <a:t/>
            </a:r>
            <a:br>
              <a:rPr lang="zh-CN" altLang="en-US" sz="2000" dirty="0" smtClean="0">
                <a:solidFill>
                  <a:srgbClr val="FF0000"/>
                </a:solidFill>
              </a:rPr>
            </a:br>
            <a:r>
              <a:rPr lang="zh-CN" altLang="en-US" sz="1814" kern="0" dirty="0" smtClean="0">
                <a:solidFill>
                  <a:srgbClr val="FF0000"/>
                </a:solidFill>
                <a:latin typeface="Times New Roman" pitchFamily="65" charset="-122"/>
                <a:ea typeface="宋体" pitchFamily="65" charset="-122"/>
              </a:rPr>
              <a:t>句中作状语。故用关系副词</a:t>
            </a:r>
            <a:r>
              <a:rPr lang="en-US" altLang="zh-CN" sz="1814" kern="0" dirty="0" smtClean="0">
                <a:solidFill>
                  <a:srgbClr val="FF0000"/>
                </a:solidFill>
                <a:latin typeface="Times New Roman" pitchFamily="65" charset="-122"/>
                <a:ea typeface="宋体" pitchFamily="65" charset="-122"/>
              </a:rPr>
              <a:t>where</a:t>
            </a:r>
            <a:r>
              <a:rPr lang="zh-CN" altLang="en-US" sz="1814" kern="0" dirty="0" smtClean="0">
                <a:solidFill>
                  <a:srgbClr val="FF0000"/>
                </a:solidFill>
                <a:latin typeface="Times New Roman" pitchFamily="65" charset="-122"/>
                <a:ea typeface="宋体" pitchFamily="65" charset="-122"/>
              </a:rPr>
              <a:t>。</a:t>
            </a:r>
            <a:endParaRPr lang="en-US" altLang="zh-CN" sz="2000" dirty="0" smtClean="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13.(2019课标全国Ⅲ,语法填空,</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They were well trained by their masters </a:t>
            </a:r>
            <a:r>
              <a:rPr lang="zh-CN" altLang="en-US" sz="1814" u="sng" kern="0" dirty="0" smtClean="0">
                <a:solidFill>
                  <a:srgbClr val="000000"/>
                </a:solidFill>
                <a:latin typeface="Times New Roman" pitchFamily="65" charset="-122"/>
                <a:ea typeface="宋体" pitchFamily="65" charset="-122"/>
              </a:rPr>
              <a:t>　 </a:t>
            </a:r>
            <a:endParaRPr lang="zh-CN" altLang="en-US" dirty="0"/>
          </a:p>
          <a:p>
            <a:pPr marL="0" indent="0" eaLnBrk="0" latinLnBrk="1" hangingPunct="0">
              <a:lnSpc>
                <a:spcPct val="150000"/>
              </a:lnSpc>
              <a:spcBef>
                <a:spcPts val="0"/>
              </a:spcBef>
              <a:buNone/>
            </a:pPr>
            <a:r>
              <a:rPr lang="zh-CN" altLang="en-US" sz="1814" u="sng" kern="0" dirty="0" smtClean="0">
                <a:solidFill>
                  <a:srgbClr val="FF0000"/>
                </a:solidFill>
                <a:latin typeface="Times New Roman" pitchFamily="65" charset="-122"/>
                <a:ea typeface="宋体" pitchFamily="65" charset="-122"/>
              </a:rPr>
              <a:t>who/that　 </a:t>
            </a:r>
            <a:r>
              <a:rPr lang="zh-CN" altLang="en-US" sz="1814" kern="0" dirty="0" smtClean="0">
                <a:solidFill>
                  <a:srgbClr val="000000"/>
                </a:solidFill>
                <a:latin typeface="Times New Roman" pitchFamily="65" charset="-122"/>
                <a:ea typeface="宋体" pitchFamily="65" charset="-122"/>
              </a:rPr>
              <a:t> had great experience with caring for these animals.</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句意:它们被主人训练得很好,这些主人在照顾这些动物方面经验丰富。</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分析句子结构可知设空处引导定语从句,修饰先行词masters,指人,关系词在从句</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中作主语,故填who/that。</a:t>
            </a:r>
            <a:endParaRPr lang="zh-CN" altLang="en-US" dirty="0">
              <a:solidFill>
                <a:srgbClr val="FF0000"/>
              </a:solidFill>
            </a:endParaRPr>
          </a:p>
        </p:txBody>
      </p:sp>
      <p:pic>
        <p:nvPicPr>
          <p:cNvPr id="3" name="图片 3" descr="textimage97.jpeg"/>
          <p:cNvPicPr>
            <a:picLocks noChangeAspect="1"/>
          </p:cNvPicPr>
          <p:nvPr/>
        </p:nvPicPr>
        <p:blipFill>
          <a:blip r:embed="rId4" cstate="print"/>
          <a:stretch>
            <a:fillRect/>
          </a:stretch>
        </p:blipFill>
        <p:spPr>
          <a:xfrm>
            <a:off x="3734325" y="3510761"/>
            <a:ext cx="609600" cy="409574"/>
          </a:xfrm>
          <a:prstGeom prst="rect">
            <a:avLst/>
          </a:prstGeom>
        </p:spPr>
      </p:pic>
      <p:pic>
        <p:nvPicPr>
          <p:cNvPr id="5" name="图片 4" descr="textimage96.jpeg"/>
          <p:cNvPicPr>
            <a:picLocks noChangeAspect="1"/>
          </p:cNvPicPr>
          <p:nvPr/>
        </p:nvPicPr>
        <p:blipFill>
          <a:blip r:embed="rId4" cstate="print"/>
          <a:stretch>
            <a:fillRect/>
          </a:stretch>
        </p:blipFill>
        <p:spPr>
          <a:xfrm>
            <a:off x="3143240" y="919939"/>
            <a:ext cx="609600" cy="409574"/>
          </a:xfrm>
          <a:prstGeom prst="rect">
            <a:avLst/>
          </a:prstGeom>
        </p:spPr>
      </p:pic>
      <p:pic>
        <p:nvPicPr>
          <p:cNvPr id="6" name="Picture 4" descr="\\a015\吴双婷\线.tif"/>
          <p:cNvPicPr>
            <a:picLocks noChangeAspect="1" noChangeArrowheads="1"/>
          </p:cNvPicPr>
          <p:nvPr/>
        </p:nvPicPr>
        <p:blipFill>
          <a:blip r:embed="rId5" cstate="print"/>
          <a:srcRect/>
          <a:stretch>
            <a:fillRect/>
          </a:stretch>
        </p:blipFill>
        <p:spPr bwMode="auto">
          <a:xfrm>
            <a:off x="642910" y="1348567"/>
            <a:ext cx="928694"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5" cstate="print"/>
          <a:srcRect/>
          <a:stretch>
            <a:fillRect/>
          </a:stretch>
        </p:blipFill>
        <p:spPr bwMode="auto">
          <a:xfrm>
            <a:off x="500034" y="3920655"/>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71472" y="1134253"/>
            <a:ext cx="8316000" cy="4683398"/>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4.</a:t>
            </a:r>
            <a:r>
              <a:rPr lang="zh-CN" altLang="en-US" sz="1814" u="sng" kern="0" dirty="0" smtClean="0">
                <a:solidFill>
                  <a:srgbClr val="FF0000"/>
                </a:solidFill>
                <a:latin typeface="Times New Roman" pitchFamily="65" charset="-122"/>
                <a:ea typeface="宋体" pitchFamily="65" charset="-122"/>
              </a:rPr>
              <a:t>　 establish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.建立;创立→</a:t>
            </a:r>
            <a:r>
              <a:rPr lang="zh-CN" altLang="en-US" sz="1814" u="sng" kern="0" dirty="0" smtClean="0">
                <a:solidFill>
                  <a:srgbClr val="FF0000"/>
                </a:solidFill>
                <a:latin typeface="Times New Roman" pitchFamily="65" charset="-122"/>
                <a:ea typeface="宋体" pitchFamily="65" charset="-122"/>
              </a:rPr>
              <a:t>　 establishment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.建立;创立;确立</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5.</a:t>
            </a:r>
            <a:r>
              <a:rPr lang="zh-CN" altLang="en-US" sz="1814" kern="0" dirty="0" smtClean="0">
                <a:solidFill>
                  <a:srgbClr val="FF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limit　 </a:t>
            </a:r>
            <a:r>
              <a:rPr lang="zh-CN" altLang="en-US" sz="1814" kern="0" dirty="0" smtClean="0">
                <a:solidFill>
                  <a:srgbClr val="FF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.限度;限制</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.限制;限定→</a:t>
            </a:r>
            <a:r>
              <a:rPr lang="zh-CN" altLang="en-US" sz="1814" u="sng" kern="0" dirty="0" smtClean="0">
                <a:solidFill>
                  <a:srgbClr val="FF0000"/>
                </a:solidFill>
                <a:latin typeface="Times New Roman" pitchFamily="65" charset="-122"/>
                <a:ea typeface="宋体" pitchFamily="65" charset="-122"/>
              </a:rPr>
              <a:t>　 limited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.有限的→</a:t>
            </a:r>
            <a:r>
              <a:rPr lang="zh-CN" altLang="en-US" sz="1814" u="sng" kern="0" dirty="0" smtClean="0">
                <a:solidFill>
                  <a:srgbClr val="FF0000"/>
                </a:solidFill>
                <a:latin typeface="Times New Roman" pitchFamily="65" charset="-122"/>
                <a:ea typeface="宋体" pitchFamily="65" charset="-122"/>
              </a:rPr>
              <a:t>　 limitless</a:t>
            </a:r>
            <a:r>
              <a:rPr dirty="0">
                <a:solidFill>
                  <a:srgbClr val="FF0000"/>
                </a:solidFill>
              </a:rPr>
              <a:t/>
            </a:r>
            <a:br>
              <a:rPr dirty="0">
                <a:solidFill>
                  <a:srgbClr val="FF0000"/>
                </a:solidFill>
              </a:rPr>
            </a:br>
            <a:r>
              <a:rPr lang="zh-CN" altLang="en-US" sz="1814" u="sng" kern="0"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.无限制的→</a:t>
            </a:r>
            <a:r>
              <a:rPr lang="zh-CN" altLang="en-US" sz="1814" u="sng" kern="0" dirty="0" smtClean="0">
                <a:solidFill>
                  <a:srgbClr val="FF0000"/>
                </a:solidFill>
                <a:latin typeface="Times New Roman" pitchFamily="65" charset="-122"/>
                <a:ea typeface="宋体" pitchFamily="65" charset="-122"/>
              </a:rPr>
              <a:t>　 limitation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.限制</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6.</a:t>
            </a:r>
            <a:r>
              <a:rPr lang="zh-CN" altLang="en-US" sz="1814" u="sng" kern="0" dirty="0" smtClean="0">
                <a:solidFill>
                  <a:srgbClr val="FF0000"/>
                </a:solidFill>
                <a:latin typeface="Times New Roman" pitchFamily="65" charset="-122"/>
                <a:ea typeface="宋体" pitchFamily="65" charset="-122"/>
              </a:rPr>
              <a:t>　 loss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.丧失;损失→</a:t>
            </a:r>
            <a:r>
              <a:rPr lang="zh-CN" altLang="en-US" sz="1814" u="sng" kern="0" dirty="0" smtClean="0">
                <a:solidFill>
                  <a:srgbClr val="FF0000"/>
                </a:solidFill>
                <a:latin typeface="Times New Roman" pitchFamily="65" charset="-122"/>
                <a:ea typeface="宋体" pitchFamily="65" charset="-122"/>
              </a:rPr>
              <a:t>　 lose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.失去;丢失→</a:t>
            </a:r>
            <a:r>
              <a:rPr lang="zh-CN" altLang="en-US" sz="1814" u="sng" kern="0" dirty="0" smtClean="0">
                <a:solidFill>
                  <a:srgbClr val="FF0000"/>
                </a:solidFill>
                <a:latin typeface="Times New Roman" pitchFamily="65" charset="-122"/>
                <a:ea typeface="宋体" pitchFamily="65" charset="-122"/>
              </a:rPr>
              <a:t>　 loser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.失败者</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7.</a:t>
            </a:r>
            <a:r>
              <a:rPr lang="zh-CN" altLang="en-US" sz="1814" u="sng" kern="0" dirty="0" smtClean="0">
                <a:solidFill>
                  <a:srgbClr val="FF0000"/>
                </a:solidFill>
                <a:latin typeface="Times New Roman" pitchFamily="65" charset="-122"/>
                <a:ea typeface="宋体" pitchFamily="65" charset="-122"/>
              </a:rPr>
              <a:t>　 contribution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.捐款;贡献;捐赠→</a:t>
            </a:r>
            <a:r>
              <a:rPr lang="zh-CN" altLang="en-US" sz="1814" u="sng" kern="0" dirty="0" smtClean="0">
                <a:solidFill>
                  <a:srgbClr val="FF0000"/>
                </a:solidFill>
                <a:latin typeface="Times New Roman" pitchFamily="65" charset="-122"/>
                <a:ea typeface="宋体" pitchFamily="65" charset="-122"/>
              </a:rPr>
              <a:t>　 contribute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vi</a:t>
            </a:r>
            <a:r>
              <a:rPr lang="zh-CN" altLang="en-US" sz="1814" kern="0" dirty="0" smtClean="0">
                <a:solidFill>
                  <a:srgbClr val="000000"/>
                </a:solidFill>
                <a:latin typeface="Times New Roman" pitchFamily="65" charset="-122"/>
                <a:ea typeface="宋体" pitchFamily="65" charset="-122"/>
              </a:rPr>
              <a:t>.&amp;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.捐献;捐助</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8.</a:t>
            </a:r>
            <a:r>
              <a:rPr lang="zh-CN" altLang="en-US" sz="1814" u="sng" kern="0" dirty="0" smtClean="0">
                <a:solidFill>
                  <a:srgbClr val="FF0000"/>
                </a:solidFill>
                <a:latin typeface="Times New Roman" pitchFamily="65" charset="-122"/>
                <a:ea typeface="宋体" pitchFamily="65" charset="-122"/>
              </a:rPr>
              <a:t>　 investigate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vi</a:t>
            </a:r>
            <a:r>
              <a:rPr lang="zh-CN" altLang="en-US" sz="1814" kern="0" dirty="0" smtClean="0">
                <a:solidFill>
                  <a:srgbClr val="000000"/>
                </a:solidFill>
                <a:latin typeface="Times New Roman" pitchFamily="65" charset="-122"/>
                <a:ea typeface="宋体" pitchFamily="65" charset="-122"/>
              </a:rPr>
              <a:t>.&amp;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.调查;研究→</a:t>
            </a:r>
            <a:r>
              <a:rPr lang="zh-CN" altLang="en-US" sz="1814" u="sng" kern="0" dirty="0" smtClean="0">
                <a:solidFill>
                  <a:srgbClr val="FF0000"/>
                </a:solidFill>
                <a:latin typeface="Times New Roman" pitchFamily="65" charset="-122"/>
                <a:ea typeface="宋体" pitchFamily="65" charset="-122"/>
              </a:rPr>
              <a:t>　 investigation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.(正式的)调查,侦查</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9.</a:t>
            </a:r>
            <a:r>
              <a:rPr lang="zh-CN" altLang="en-US" sz="1814" u="sng" kern="0" dirty="0" smtClean="0">
                <a:solidFill>
                  <a:srgbClr val="FF0000"/>
                </a:solidFill>
                <a:latin typeface="Times New Roman" pitchFamily="65" charset="-122"/>
                <a:ea typeface="宋体" pitchFamily="65" charset="-122"/>
              </a:rPr>
              <a:t>　 donate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.(尤指向慈善机构)捐赠;赠送;献(血) →</a:t>
            </a:r>
            <a:r>
              <a:rPr lang="zh-CN" altLang="en-US" sz="1814" u="sng" kern="0" dirty="0" smtClean="0">
                <a:solidFill>
                  <a:srgbClr val="FF0000"/>
                </a:solidFill>
                <a:latin typeface="Times New Roman" pitchFamily="65" charset="-122"/>
                <a:ea typeface="宋体" pitchFamily="65" charset="-122"/>
              </a:rPr>
              <a:t>　 donation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.捐赠;捐</a:t>
            </a:r>
            <a:r>
              <a:rPr dirty="0"/>
              <a:t/>
            </a:r>
            <a:br>
              <a:rPr dirty="0"/>
            </a:br>
            <a:r>
              <a:rPr lang="zh-CN" altLang="en-US" sz="1814" kern="0" dirty="0" smtClean="0">
                <a:solidFill>
                  <a:srgbClr val="000000"/>
                </a:solidFill>
                <a:latin typeface="Times New Roman" pitchFamily="65" charset="-122"/>
                <a:ea typeface="宋体" pitchFamily="65" charset="-122"/>
              </a:rPr>
              <a:t>赠物</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10.</a:t>
            </a:r>
            <a:r>
              <a:rPr lang="zh-CN" altLang="en-US" sz="1814" u="sng" kern="0" dirty="0" smtClean="0">
                <a:solidFill>
                  <a:srgbClr val="FF0000"/>
                </a:solidFill>
                <a:latin typeface="Times New Roman" pitchFamily="65" charset="-122"/>
                <a:ea typeface="宋体" pitchFamily="65" charset="-122"/>
              </a:rPr>
              <a:t>　 disappear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vi</a:t>
            </a:r>
            <a:r>
              <a:rPr lang="zh-CN" altLang="en-US" sz="1814" kern="0" dirty="0" smtClean="0">
                <a:solidFill>
                  <a:srgbClr val="000000"/>
                </a:solidFill>
                <a:latin typeface="Times New Roman" pitchFamily="65" charset="-122"/>
                <a:ea typeface="宋体" pitchFamily="65" charset="-122"/>
              </a:rPr>
              <a:t>.消失;灭绝;消亡→</a:t>
            </a:r>
            <a:r>
              <a:rPr lang="zh-CN" altLang="en-US" sz="1814" u="sng" kern="0" dirty="0" smtClean="0">
                <a:solidFill>
                  <a:srgbClr val="FF0000"/>
                </a:solidFill>
                <a:latin typeface="Times New Roman" pitchFamily="65" charset="-122"/>
                <a:ea typeface="宋体" pitchFamily="65" charset="-122"/>
              </a:rPr>
              <a:t>　 disappearance　 </a:t>
            </a:r>
            <a:r>
              <a:rPr lang="zh-CN" altLang="en-US" sz="1814" kern="0" dirty="0" smtClean="0">
                <a:solidFill>
                  <a:srgbClr val="FF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.消失;失踪;丢失</a:t>
            </a:r>
            <a:r>
              <a:rPr dirty="0"/>
              <a:t/>
            </a:r>
            <a:br>
              <a:rPr dirty="0"/>
            </a:b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appear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a:t>
            </a:r>
            <a:r>
              <a:rPr lang="zh-CN" altLang="en-US" sz="1814" kern="0" dirty="0" smtClean="0">
                <a:solidFill>
                  <a:srgbClr val="000000"/>
                </a:solidFill>
                <a:latin typeface="Times New Roman" pitchFamily="65" charset="-122"/>
                <a:ea typeface="宋体" pitchFamily="65" charset="-122"/>
              </a:rPr>
              <a:t>.出现;呈现;显现;显得;看来→</a:t>
            </a:r>
            <a:r>
              <a:rPr lang="zh-CN" altLang="en-US" sz="1814" u="sng" kern="0" dirty="0" smtClean="0">
                <a:solidFill>
                  <a:srgbClr val="FF0000"/>
                </a:solidFill>
                <a:latin typeface="Times New Roman" pitchFamily="65" charset="-122"/>
                <a:ea typeface="宋体" pitchFamily="65" charset="-122"/>
              </a:rPr>
              <a:t>　 appearance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.外貌;外观;外</a:t>
            </a:r>
            <a:r>
              <a:rPr dirty="0"/>
              <a:t/>
            </a:r>
            <a:br>
              <a:rPr dirty="0"/>
            </a:br>
            <a:r>
              <a:rPr lang="zh-CN" altLang="en-US" sz="1814" kern="0" dirty="0" smtClean="0">
                <a:solidFill>
                  <a:srgbClr val="000000"/>
                </a:solidFill>
                <a:latin typeface="Times New Roman" pitchFamily="65" charset="-122"/>
                <a:ea typeface="宋体" pitchFamily="65" charset="-122"/>
              </a:rPr>
              <a:t>表;出现</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785786" y="1134253"/>
            <a:ext cx="1357322"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3786182" y="1134253"/>
            <a:ext cx="1928826"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785786" y="1634319"/>
            <a:ext cx="1000132"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4643438" y="1562881"/>
            <a:ext cx="1214446"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7215206" y="1562881"/>
            <a:ext cx="1357322"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2643174" y="1991509"/>
            <a:ext cx="1428760"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714348" y="2420137"/>
            <a:ext cx="1000132"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4" cstate="print"/>
          <a:srcRect/>
          <a:stretch>
            <a:fillRect/>
          </a:stretch>
        </p:blipFill>
        <p:spPr bwMode="auto">
          <a:xfrm>
            <a:off x="3286116" y="2420137"/>
            <a:ext cx="1000132" cy="35687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4" cstate="print"/>
          <a:srcRect/>
          <a:stretch>
            <a:fillRect/>
          </a:stretch>
        </p:blipFill>
        <p:spPr bwMode="auto">
          <a:xfrm>
            <a:off x="5715008" y="2420137"/>
            <a:ext cx="1000132" cy="356870"/>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4" cstate="print"/>
          <a:srcRect/>
          <a:stretch>
            <a:fillRect/>
          </a:stretch>
        </p:blipFill>
        <p:spPr bwMode="auto">
          <a:xfrm>
            <a:off x="785786" y="2848765"/>
            <a:ext cx="1714512" cy="356870"/>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4" cstate="print"/>
          <a:srcRect/>
          <a:stretch>
            <a:fillRect/>
          </a:stretch>
        </p:blipFill>
        <p:spPr bwMode="auto">
          <a:xfrm>
            <a:off x="4572000" y="2848765"/>
            <a:ext cx="1500198" cy="356870"/>
          </a:xfrm>
          <a:prstGeom prst="rect">
            <a:avLst/>
          </a:prstGeom>
          <a:noFill/>
          <a:ln w="9525">
            <a:noFill/>
            <a:miter lim="800000"/>
            <a:headEnd/>
            <a:tailEnd/>
          </a:ln>
        </p:spPr>
      </p:pic>
      <p:pic>
        <p:nvPicPr>
          <p:cNvPr id="14" name="Picture 4" descr="\\a015\吴双婷\线.tif"/>
          <p:cNvPicPr>
            <a:picLocks noChangeAspect="1" noChangeArrowheads="1"/>
          </p:cNvPicPr>
          <p:nvPr/>
        </p:nvPicPr>
        <p:blipFill>
          <a:blip r:embed="rId4" cstate="print"/>
          <a:srcRect/>
          <a:stretch>
            <a:fillRect/>
          </a:stretch>
        </p:blipFill>
        <p:spPr bwMode="auto">
          <a:xfrm>
            <a:off x="785786" y="3277393"/>
            <a:ext cx="1500198" cy="356870"/>
          </a:xfrm>
          <a:prstGeom prst="rect">
            <a:avLst/>
          </a:prstGeom>
          <a:noFill/>
          <a:ln w="9525">
            <a:noFill/>
            <a:miter lim="800000"/>
            <a:headEnd/>
            <a:tailEnd/>
          </a:ln>
        </p:spPr>
      </p:pic>
      <p:pic>
        <p:nvPicPr>
          <p:cNvPr id="15" name="Picture 4" descr="\\a015\吴双婷\线.tif"/>
          <p:cNvPicPr>
            <a:picLocks noChangeAspect="1" noChangeArrowheads="1"/>
          </p:cNvPicPr>
          <p:nvPr/>
        </p:nvPicPr>
        <p:blipFill>
          <a:blip r:embed="rId4" cstate="print"/>
          <a:srcRect/>
          <a:stretch>
            <a:fillRect/>
          </a:stretch>
        </p:blipFill>
        <p:spPr bwMode="auto">
          <a:xfrm>
            <a:off x="4286248" y="3277393"/>
            <a:ext cx="1714512" cy="356870"/>
          </a:xfrm>
          <a:prstGeom prst="rect">
            <a:avLst/>
          </a:prstGeom>
          <a:noFill/>
          <a:ln w="9525">
            <a:noFill/>
            <a:miter lim="800000"/>
            <a:headEnd/>
            <a:tailEnd/>
          </a:ln>
        </p:spPr>
      </p:pic>
      <p:pic>
        <p:nvPicPr>
          <p:cNvPr id="16" name="Picture 4" descr="\\a015\吴双婷\线.tif"/>
          <p:cNvPicPr>
            <a:picLocks noChangeAspect="1" noChangeArrowheads="1"/>
          </p:cNvPicPr>
          <p:nvPr/>
        </p:nvPicPr>
        <p:blipFill>
          <a:blip r:embed="rId4" cstate="print"/>
          <a:srcRect/>
          <a:stretch>
            <a:fillRect/>
          </a:stretch>
        </p:blipFill>
        <p:spPr bwMode="auto">
          <a:xfrm>
            <a:off x="785786" y="3706021"/>
            <a:ext cx="1357322" cy="356870"/>
          </a:xfrm>
          <a:prstGeom prst="rect">
            <a:avLst/>
          </a:prstGeom>
          <a:noFill/>
          <a:ln w="9525">
            <a:noFill/>
            <a:miter lim="800000"/>
            <a:headEnd/>
            <a:tailEnd/>
          </a:ln>
        </p:spPr>
      </p:pic>
      <p:pic>
        <p:nvPicPr>
          <p:cNvPr id="17" name="Picture 4" descr="\\a015\吴双婷\线.tif"/>
          <p:cNvPicPr>
            <a:picLocks noChangeAspect="1" noChangeArrowheads="1"/>
          </p:cNvPicPr>
          <p:nvPr/>
        </p:nvPicPr>
        <p:blipFill>
          <a:blip r:embed="rId4" cstate="print"/>
          <a:srcRect/>
          <a:stretch>
            <a:fillRect/>
          </a:stretch>
        </p:blipFill>
        <p:spPr bwMode="auto">
          <a:xfrm>
            <a:off x="6143636" y="3706021"/>
            <a:ext cx="1357322" cy="356870"/>
          </a:xfrm>
          <a:prstGeom prst="rect">
            <a:avLst/>
          </a:prstGeom>
          <a:noFill/>
          <a:ln w="9525">
            <a:noFill/>
            <a:miter lim="800000"/>
            <a:headEnd/>
            <a:tailEnd/>
          </a:ln>
        </p:spPr>
      </p:pic>
      <p:pic>
        <p:nvPicPr>
          <p:cNvPr id="18" name="Picture 4" descr="\\a015\吴双婷\线.tif"/>
          <p:cNvPicPr>
            <a:picLocks noChangeAspect="1" noChangeArrowheads="1"/>
          </p:cNvPicPr>
          <p:nvPr/>
        </p:nvPicPr>
        <p:blipFill>
          <a:blip r:embed="rId4" cstate="print"/>
          <a:srcRect/>
          <a:stretch>
            <a:fillRect/>
          </a:stretch>
        </p:blipFill>
        <p:spPr bwMode="auto">
          <a:xfrm>
            <a:off x="928662" y="4563277"/>
            <a:ext cx="1357322" cy="356870"/>
          </a:xfrm>
          <a:prstGeom prst="rect">
            <a:avLst/>
          </a:prstGeom>
          <a:noFill/>
          <a:ln w="9525">
            <a:noFill/>
            <a:miter lim="800000"/>
            <a:headEnd/>
            <a:tailEnd/>
          </a:ln>
        </p:spPr>
      </p:pic>
      <p:pic>
        <p:nvPicPr>
          <p:cNvPr id="19" name="Picture 4" descr="\\a015\吴双婷\线.tif"/>
          <p:cNvPicPr>
            <a:picLocks noChangeAspect="1" noChangeArrowheads="1"/>
          </p:cNvPicPr>
          <p:nvPr/>
        </p:nvPicPr>
        <p:blipFill>
          <a:blip r:embed="rId4" cstate="print"/>
          <a:srcRect/>
          <a:stretch>
            <a:fillRect/>
          </a:stretch>
        </p:blipFill>
        <p:spPr bwMode="auto">
          <a:xfrm>
            <a:off x="4572000" y="4563277"/>
            <a:ext cx="1857388" cy="356870"/>
          </a:xfrm>
          <a:prstGeom prst="rect">
            <a:avLst/>
          </a:prstGeom>
          <a:noFill/>
          <a:ln w="9525">
            <a:noFill/>
            <a:miter lim="800000"/>
            <a:headEnd/>
            <a:tailEnd/>
          </a:ln>
        </p:spPr>
      </p:pic>
      <p:pic>
        <p:nvPicPr>
          <p:cNvPr id="20" name="Picture 4" descr="\\a015\吴双婷\线.tif"/>
          <p:cNvPicPr>
            <a:picLocks noChangeAspect="1" noChangeArrowheads="1"/>
          </p:cNvPicPr>
          <p:nvPr/>
        </p:nvPicPr>
        <p:blipFill>
          <a:blip r:embed="rId4" cstate="print"/>
          <a:srcRect/>
          <a:stretch>
            <a:fillRect/>
          </a:stretch>
        </p:blipFill>
        <p:spPr bwMode="auto">
          <a:xfrm>
            <a:off x="857224" y="4991905"/>
            <a:ext cx="1214446" cy="356870"/>
          </a:xfrm>
          <a:prstGeom prst="rect">
            <a:avLst/>
          </a:prstGeom>
          <a:noFill/>
          <a:ln w="9525">
            <a:noFill/>
            <a:miter lim="800000"/>
            <a:headEnd/>
            <a:tailEnd/>
          </a:ln>
        </p:spPr>
      </p:pic>
      <p:pic>
        <p:nvPicPr>
          <p:cNvPr id="21" name="Picture 4" descr="\\a015\吴双婷\线.tif"/>
          <p:cNvPicPr>
            <a:picLocks noChangeAspect="1" noChangeArrowheads="1"/>
          </p:cNvPicPr>
          <p:nvPr/>
        </p:nvPicPr>
        <p:blipFill>
          <a:blip r:embed="rId4" cstate="print"/>
          <a:srcRect/>
          <a:stretch>
            <a:fillRect/>
          </a:stretch>
        </p:blipFill>
        <p:spPr bwMode="auto">
          <a:xfrm>
            <a:off x="5214942" y="4991905"/>
            <a:ext cx="1643074"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1"/>
                                        </p:tgtEl>
                                      </p:cBhvr>
                                    </p:animEffect>
                                    <p:set>
                                      <p:cBhvr>
                                        <p:cTn id="47" dur="1" fill="hold">
                                          <p:stCondLst>
                                            <p:cond delay="19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2"/>
                                        </p:tgtEl>
                                      </p:cBhvr>
                                    </p:animEffect>
                                    <p:set>
                                      <p:cBhvr>
                                        <p:cTn id="52" dur="1" fill="hold">
                                          <p:stCondLst>
                                            <p:cond delay="1999"/>
                                          </p:stCondLst>
                                        </p:cTn>
                                        <p:tgtEl>
                                          <p:spTgt spid="12"/>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3"/>
                                        </p:tgtEl>
                                      </p:cBhvr>
                                    </p:animEffect>
                                    <p:set>
                                      <p:cBhvr>
                                        <p:cTn id="57" dur="1" fill="hold">
                                          <p:stCondLst>
                                            <p:cond delay="1999"/>
                                          </p:stCondLst>
                                        </p:cTn>
                                        <p:tgtEl>
                                          <p:spTgt spid="13"/>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4"/>
                                        </p:tgtEl>
                                      </p:cBhvr>
                                    </p:animEffect>
                                    <p:set>
                                      <p:cBhvr>
                                        <p:cTn id="62" dur="1" fill="hold">
                                          <p:stCondLst>
                                            <p:cond delay="1999"/>
                                          </p:stCondLst>
                                        </p:cTn>
                                        <p:tgtEl>
                                          <p:spTgt spid="14"/>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nodeType="clickEffect">
                                  <p:stCondLst>
                                    <p:cond delay="0"/>
                                  </p:stCondLst>
                                  <p:childTnLst>
                                    <p:animEffect transition="out" filter="fade">
                                      <p:cBhvr>
                                        <p:cTn id="66" dur="2000"/>
                                        <p:tgtEl>
                                          <p:spTgt spid="15"/>
                                        </p:tgtEl>
                                      </p:cBhvr>
                                    </p:animEffect>
                                    <p:set>
                                      <p:cBhvr>
                                        <p:cTn id="67" dur="1" fill="hold">
                                          <p:stCondLst>
                                            <p:cond delay="1999"/>
                                          </p:stCondLst>
                                        </p:cTn>
                                        <p:tgtEl>
                                          <p:spTgt spid="15"/>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10" presetClass="exit" presetSubtype="0" fill="hold" nodeType="clickEffect">
                                  <p:stCondLst>
                                    <p:cond delay="0"/>
                                  </p:stCondLst>
                                  <p:childTnLst>
                                    <p:animEffect transition="out" filter="fade">
                                      <p:cBhvr>
                                        <p:cTn id="71" dur="2000"/>
                                        <p:tgtEl>
                                          <p:spTgt spid="16"/>
                                        </p:tgtEl>
                                      </p:cBhvr>
                                    </p:animEffect>
                                    <p:set>
                                      <p:cBhvr>
                                        <p:cTn id="72" dur="1" fill="hold">
                                          <p:stCondLst>
                                            <p:cond delay="1999"/>
                                          </p:stCondLst>
                                        </p:cTn>
                                        <p:tgtEl>
                                          <p:spTgt spid="16"/>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0" presetClass="exit" presetSubtype="0" fill="hold" nodeType="clickEffect">
                                  <p:stCondLst>
                                    <p:cond delay="0"/>
                                  </p:stCondLst>
                                  <p:childTnLst>
                                    <p:animEffect transition="out" filter="fade">
                                      <p:cBhvr>
                                        <p:cTn id="76" dur="2000"/>
                                        <p:tgtEl>
                                          <p:spTgt spid="17"/>
                                        </p:tgtEl>
                                      </p:cBhvr>
                                    </p:animEffect>
                                    <p:set>
                                      <p:cBhvr>
                                        <p:cTn id="77" dur="1" fill="hold">
                                          <p:stCondLst>
                                            <p:cond delay="1999"/>
                                          </p:stCondLst>
                                        </p:cTn>
                                        <p:tgtEl>
                                          <p:spTgt spid="17"/>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10" presetClass="exit" presetSubtype="0" fill="hold" nodeType="clickEffect">
                                  <p:stCondLst>
                                    <p:cond delay="0"/>
                                  </p:stCondLst>
                                  <p:childTnLst>
                                    <p:animEffect transition="out" filter="fade">
                                      <p:cBhvr>
                                        <p:cTn id="81" dur="2000"/>
                                        <p:tgtEl>
                                          <p:spTgt spid="18"/>
                                        </p:tgtEl>
                                      </p:cBhvr>
                                    </p:animEffect>
                                    <p:set>
                                      <p:cBhvr>
                                        <p:cTn id="82" dur="1" fill="hold">
                                          <p:stCondLst>
                                            <p:cond delay="1999"/>
                                          </p:stCondLst>
                                        </p:cTn>
                                        <p:tgtEl>
                                          <p:spTgt spid="18"/>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0" presetClass="exit" presetSubtype="0" fill="hold" nodeType="clickEffect">
                                  <p:stCondLst>
                                    <p:cond delay="0"/>
                                  </p:stCondLst>
                                  <p:childTnLst>
                                    <p:animEffect transition="out" filter="fade">
                                      <p:cBhvr>
                                        <p:cTn id="86" dur="2000"/>
                                        <p:tgtEl>
                                          <p:spTgt spid="19"/>
                                        </p:tgtEl>
                                      </p:cBhvr>
                                    </p:animEffect>
                                    <p:set>
                                      <p:cBhvr>
                                        <p:cTn id="87" dur="1" fill="hold">
                                          <p:stCondLst>
                                            <p:cond delay="1999"/>
                                          </p:stCondLst>
                                        </p:cTn>
                                        <p:tgtEl>
                                          <p:spTgt spid="19"/>
                                        </p:tgtEl>
                                        <p:attrNameLst>
                                          <p:attrName>style.visibility</p:attrName>
                                        </p:attrNameLst>
                                      </p:cBhvr>
                                      <p:to>
                                        <p:strVal val="hidden"/>
                                      </p:to>
                                    </p:set>
                                  </p:childTnLst>
                                </p:cTn>
                              </p:par>
                            </p:childTnLst>
                          </p:cTn>
                        </p:par>
                      </p:childTnLst>
                    </p:cTn>
                  </p:par>
                  <p:par>
                    <p:cTn id="88" fill="hold">
                      <p:stCondLst>
                        <p:cond delay="indefinite"/>
                      </p:stCondLst>
                      <p:childTnLst>
                        <p:par>
                          <p:cTn id="89" fill="hold">
                            <p:stCondLst>
                              <p:cond delay="0"/>
                            </p:stCondLst>
                            <p:childTnLst>
                              <p:par>
                                <p:cTn id="90" presetID="10" presetClass="exit" presetSubtype="0" fill="hold" nodeType="clickEffect">
                                  <p:stCondLst>
                                    <p:cond delay="0"/>
                                  </p:stCondLst>
                                  <p:childTnLst>
                                    <p:animEffect transition="out" filter="fade">
                                      <p:cBhvr>
                                        <p:cTn id="91" dur="2000"/>
                                        <p:tgtEl>
                                          <p:spTgt spid="20"/>
                                        </p:tgtEl>
                                      </p:cBhvr>
                                    </p:animEffect>
                                    <p:set>
                                      <p:cBhvr>
                                        <p:cTn id="92" dur="1" fill="hold">
                                          <p:stCondLst>
                                            <p:cond delay="1999"/>
                                          </p:stCondLst>
                                        </p:cTn>
                                        <p:tgtEl>
                                          <p:spTgt spid="20"/>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10" presetClass="exit" presetSubtype="0" fill="hold" nodeType="clickEffect">
                                  <p:stCondLst>
                                    <p:cond delay="0"/>
                                  </p:stCondLst>
                                  <p:childTnLst>
                                    <p:animEffect transition="out" filter="fade">
                                      <p:cBhvr>
                                        <p:cTn id="96" dur="2000"/>
                                        <p:tgtEl>
                                          <p:spTgt spid="21"/>
                                        </p:tgtEl>
                                      </p:cBhvr>
                                    </p:animEffect>
                                    <p:set>
                                      <p:cBhvr>
                                        <p:cTn id="97" dur="1" fill="hold">
                                          <p:stCondLst>
                                            <p:cond delay="1999"/>
                                          </p:stCondLst>
                                        </p:cTn>
                                        <p:tgtEl>
                                          <p:spTgt spid="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205691"/>
            <a:ext cx="8316000" cy="5596340"/>
          </a:xfrm>
          <a:prstGeom prst="rect">
            <a:avLst/>
          </a:prstGeom>
          <a:noFill/>
        </p:spPr>
        <p:txBody>
          <a:bodyPr wrap="square" lIns="0" tIns="0" rIns="0" bIns="0" rtlCol="0">
            <a:spAutoFit/>
          </a:bodyPr>
          <a:lstStyle/>
          <a:p>
            <a:pPr eaLnBrk="0" latinLnBrk="1" hangingPunct="0">
              <a:lnSpc>
                <a:spcPct val="150000"/>
              </a:lnSpc>
              <a:spcBef>
                <a:spcPts val="141"/>
              </a:spcBef>
            </a:pPr>
            <a:r>
              <a:rPr lang="en-US" altLang="zh-CN" sz="1814" kern="0" dirty="0" smtClean="0">
                <a:solidFill>
                  <a:srgbClr val="000000"/>
                </a:solidFill>
                <a:latin typeface="Times New Roman" pitchFamily="65" charset="-122"/>
                <a:ea typeface="宋体" pitchFamily="65" charset="-122"/>
              </a:rPr>
              <a:t>14.(2019</a:t>
            </a:r>
            <a:r>
              <a:rPr lang="zh-CN" altLang="en-US" sz="1814" kern="0" dirty="0" smtClean="0">
                <a:solidFill>
                  <a:srgbClr val="000000"/>
                </a:solidFill>
                <a:latin typeface="Times New Roman" pitchFamily="65" charset="-122"/>
                <a:ea typeface="宋体" pitchFamily="65" charset="-122"/>
              </a:rPr>
              <a:t>课标全国</a:t>
            </a:r>
            <a:r>
              <a:rPr lang="en-US" altLang="zh-CN" sz="1814" kern="0" dirty="0" smtClean="0">
                <a:solidFill>
                  <a:srgbClr val="000000"/>
                </a:solidFill>
                <a:latin typeface="Times New Roman" pitchFamily="65" charset="-122"/>
                <a:ea typeface="宋体" pitchFamily="65" charset="-122"/>
              </a:rPr>
              <a:t>Ⅲ,</a:t>
            </a:r>
            <a:r>
              <a:rPr lang="zh-CN" altLang="en-US" sz="1814" kern="0" dirty="0" smtClean="0">
                <a:solidFill>
                  <a:srgbClr val="000000"/>
                </a:solidFill>
                <a:latin typeface="Times New Roman" pitchFamily="65" charset="-122"/>
                <a:ea typeface="宋体" pitchFamily="65" charset="-122"/>
              </a:rPr>
              <a:t>阅读理解</a:t>
            </a:r>
            <a:r>
              <a:rPr lang="en-US" altLang="zh-CN" sz="1814" kern="0" dirty="0" smtClean="0">
                <a:solidFill>
                  <a:srgbClr val="000000"/>
                </a:solidFill>
                <a:latin typeface="Times New Roman" pitchFamily="65" charset="-122"/>
                <a:ea typeface="宋体" pitchFamily="65" charset="-122"/>
              </a:rPr>
              <a:t>A,</a:t>
            </a:r>
            <a:r>
              <a:rPr lang="en-US" altLang="zh-CN" sz="2033" kern="0" spc="2766" dirty="0" smtClean="0">
                <a:solidFill>
                  <a:srgbClr val="000000"/>
                </a:solidFill>
                <a:latin typeface="Times New Roman" pitchFamily="65" charset="-122"/>
                <a:ea typeface="宋体" pitchFamily="65" charset="-122"/>
              </a:rPr>
              <a:t> </a:t>
            </a:r>
            <a:r>
              <a:rPr lang="en-US" altLang="zh-CN" sz="1814" kern="0" dirty="0" smtClean="0">
                <a:solidFill>
                  <a:srgbClr val="000000"/>
                </a:solidFill>
                <a:latin typeface="Times New Roman" pitchFamily="65" charset="-122"/>
                <a:ea typeface="宋体" pitchFamily="65" charset="-122"/>
              </a:rPr>
              <a:t>)Kristin Chenoweth and Peter Gallagher star</a:t>
            </a:r>
            <a:endParaRPr lang="en-US" altLang="zh-CN" sz="2000" dirty="0" smtClean="0"/>
          </a:p>
          <a:p>
            <a:pPr eaLnBrk="0" latinLnBrk="1" hangingPunct="0">
              <a:lnSpc>
                <a:spcPct val="150000"/>
              </a:lnSpc>
            </a:pPr>
            <a:r>
              <a:rPr lang="en-US" altLang="zh-CN" sz="1814" kern="0" dirty="0" smtClean="0">
                <a:solidFill>
                  <a:srgbClr val="000000"/>
                </a:solidFill>
                <a:latin typeface="Times New Roman" pitchFamily="65" charset="-122"/>
                <a:ea typeface="宋体" pitchFamily="65" charset="-122"/>
              </a:rPr>
              <a:t> in the musical comedy by Betty </a:t>
            </a:r>
            <a:r>
              <a:rPr lang="en-US" altLang="zh-CN" sz="1814" kern="0" dirty="0" err="1" smtClean="0">
                <a:solidFill>
                  <a:srgbClr val="000000"/>
                </a:solidFill>
                <a:latin typeface="Times New Roman" pitchFamily="65" charset="-122"/>
                <a:ea typeface="宋体" pitchFamily="65" charset="-122"/>
              </a:rPr>
              <a:t>Comden</a:t>
            </a:r>
            <a:r>
              <a:rPr lang="en-US" altLang="zh-CN" sz="1814" kern="0" dirty="0" smtClean="0">
                <a:solidFill>
                  <a:srgbClr val="000000"/>
                </a:solidFill>
                <a:latin typeface="Times New Roman" pitchFamily="65" charset="-122"/>
                <a:ea typeface="宋体" pitchFamily="65" charset="-122"/>
              </a:rPr>
              <a:t> and Adolph Green, about a Broadway pro-</a:t>
            </a:r>
            <a:r>
              <a:rPr lang="en-US" sz="2000" dirty="0" smtClean="0"/>
              <a:t/>
            </a:r>
            <a:br>
              <a:rPr lang="en-US" sz="2000" dirty="0" smtClean="0"/>
            </a:br>
            <a:r>
              <a:rPr lang="en-US" altLang="zh-CN" sz="1814" kern="0" dirty="0" err="1" smtClean="0">
                <a:solidFill>
                  <a:srgbClr val="000000"/>
                </a:solidFill>
                <a:latin typeface="Times New Roman" pitchFamily="65" charset="-122"/>
                <a:ea typeface="宋体" pitchFamily="65" charset="-122"/>
              </a:rPr>
              <a:t>ducer</a:t>
            </a:r>
            <a:r>
              <a:rPr lang="en-US" altLang="zh-CN" sz="1814" kern="0" dirty="0" smtClean="0">
                <a:solidFill>
                  <a:srgbClr val="00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a:t>
            </a:r>
            <a:r>
              <a:rPr lang="en-US" altLang="zh-CN" sz="1814" u="sng" kern="0" dirty="0" smtClean="0">
                <a:solidFill>
                  <a:srgbClr val="FF0000"/>
                </a:solidFill>
                <a:latin typeface="Times New Roman" pitchFamily="65" charset="-122"/>
                <a:ea typeface="宋体" pitchFamily="65" charset="-122"/>
              </a:rPr>
              <a:t>who/that</a:t>
            </a:r>
            <a:r>
              <a:rPr lang="zh-CN" altLang="en-US" sz="1814" u="sng" kern="0" dirty="0" smtClean="0">
                <a:solidFill>
                  <a:srgbClr val="FF0000"/>
                </a:solidFill>
                <a:latin typeface="Times New Roman" pitchFamily="65" charset="-122"/>
                <a:ea typeface="宋体" pitchFamily="65" charset="-122"/>
              </a:rPr>
              <a:t>　 </a:t>
            </a:r>
            <a:r>
              <a:rPr lang="en-US" altLang="zh-CN" sz="1814" kern="0" dirty="0" smtClean="0">
                <a:solidFill>
                  <a:srgbClr val="000000"/>
                </a:solidFill>
                <a:latin typeface="Times New Roman" pitchFamily="65" charset="-122"/>
                <a:ea typeface="宋体" pitchFamily="65" charset="-122"/>
              </a:rPr>
              <a:t> tries to win a movie star's love during a cross-country train </a:t>
            </a:r>
            <a:r>
              <a:rPr lang="en-US" sz="2000" dirty="0" smtClean="0"/>
              <a:t/>
            </a:r>
            <a:br>
              <a:rPr lang="en-US" sz="2000" dirty="0" smtClean="0"/>
            </a:br>
            <a:r>
              <a:rPr lang="en-US" altLang="zh-CN" sz="1814" kern="0" dirty="0" smtClean="0">
                <a:solidFill>
                  <a:srgbClr val="000000"/>
                </a:solidFill>
                <a:latin typeface="Times New Roman" pitchFamily="65" charset="-122"/>
                <a:ea typeface="宋体" pitchFamily="65" charset="-122"/>
              </a:rPr>
              <a:t>journey. </a:t>
            </a:r>
            <a:endParaRPr lang="en-US" altLang="zh-CN" sz="2000" dirty="0" smtClean="0"/>
          </a:p>
          <a:p>
            <a:pPr eaLnBrk="0" latinLnBrk="1" hangingPunct="0">
              <a:lnSpc>
                <a:spcPct val="150000"/>
              </a:lnSpc>
              <a:spcBef>
                <a:spcPts val="141"/>
              </a:spcBef>
            </a:pPr>
            <a:r>
              <a:rPr lang="zh-CN" altLang="en-US" sz="1814" kern="0" dirty="0" smtClean="0">
                <a:solidFill>
                  <a:srgbClr val="FF0000"/>
                </a:solidFill>
                <a:latin typeface="Times New Roman" pitchFamily="65" charset="-122"/>
                <a:ea typeface="宋体" pitchFamily="65" charset="-122"/>
              </a:rPr>
              <a:t>解析　句意</a:t>
            </a:r>
            <a:r>
              <a:rPr lang="en-US" altLang="zh-CN" sz="1814" kern="0" dirty="0" smtClean="0">
                <a:solidFill>
                  <a:srgbClr val="FF0000"/>
                </a:solidFill>
                <a:latin typeface="Times New Roman"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克里斯汀</a:t>
            </a:r>
            <a:r>
              <a:rPr lang="en-US" altLang="zh-CN" sz="1814" kern="0" dirty="0" smtClean="0">
                <a:solidFill>
                  <a:srgbClr val="FF0000"/>
                </a:solidFill>
                <a:latin typeface="Times New Roman"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肯诺恩斯和彼得</a:t>
            </a:r>
            <a:r>
              <a:rPr lang="en-US" altLang="zh-CN" sz="1814" kern="0" dirty="0" smtClean="0">
                <a:solidFill>
                  <a:srgbClr val="FF0000"/>
                </a:solidFill>
                <a:latin typeface="Times New Roman"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盖勒在贝蒂</a:t>
            </a:r>
            <a:r>
              <a:rPr lang="en-US" altLang="zh-CN" sz="1814" kern="0" dirty="0" smtClean="0">
                <a:solidFill>
                  <a:srgbClr val="FF0000"/>
                </a:solidFill>
                <a:latin typeface="Times New Roman"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康登和阿道夫</a:t>
            </a:r>
            <a:r>
              <a:rPr lang="en-US" altLang="zh-CN" sz="1814" kern="0" dirty="0" smtClean="0">
                <a:solidFill>
                  <a:srgbClr val="FF0000"/>
                </a:solidFill>
                <a:latin typeface="Times New Roman"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格林编写的音</a:t>
            </a:r>
            <a:r>
              <a:rPr lang="zh-CN" altLang="en-US" sz="2000" dirty="0" smtClean="0">
                <a:solidFill>
                  <a:srgbClr val="FF0000"/>
                </a:solidFill>
              </a:rPr>
              <a:t/>
            </a:r>
            <a:br>
              <a:rPr lang="zh-CN" altLang="en-US" sz="2000" dirty="0" smtClean="0">
                <a:solidFill>
                  <a:srgbClr val="FF0000"/>
                </a:solidFill>
              </a:rPr>
            </a:br>
            <a:r>
              <a:rPr lang="zh-CN" altLang="en-US" sz="1814" kern="0" dirty="0" smtClean="0">
                <a:solidFill>
                  <a:srgbClr val="FF0000"/>
                </a:solidFill>
                <a:latin typeface="Times New Roman" pitchFamily="65" charset="-122"/>
                <a:ea typeface="宋体" pitchFamily="65" charset="-122"/>
              </a:rPr>
              <a:t>乐喜剧中担任主角</a:t>
            </a:r>
            <a:r>
              <a:rPr lang="en-US" altLang="zh-CN" sz="1814" kern="0" dirty="0" smtClean="0">
                <a:solidFill>
                  <a:srgbClr val="FF0000"/>
                </a:solidFill>
                <a:latin typeface="Times New Roman"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这部喜剧是关于一位在穿越全国的火车旅行中试图赢得一位</a:t>
            </a:r>
            <a:r>
              <a:rPr lang="zh-CN" altLang="en-US" sz="2000" dirty="0" smtClean="0">
                <a:solidFill>
                  <a:srgbClr val="FF0000"/>
                </a:solidFill>
              </a:rPr>
              <a:t/>
            </a:r>
            <a:br>
              <a:rPr lang="zh-CN" altLang="en-US" sz="2000" dirty="0" smtClean="0">
                <a:solidFill>
                  <a:srgbClr val="FF0000"/>
                </a:solidFill>
              </a:rPr>
            </a:br>
            <a:r>
              <a:rPr lang="zh-CN" altLang="en-US" sz="1814" kern="0" dirty="0" smtClean="0">
                <a:solidFill>
                  <a:srgbClr val="FF0000"/>
                </a:solidFill>
                <a:latin typeface="Times New Roman" pitchFamily="65" charset="-122"/>
                <a:ea typeface="宋体" pitchFamily="65" charset="-122"/>
              </a:rPr>
              <a:t>电影明星喜爱的百老汇制片人。设空处引导定语从句</a:t>
            </a:r>
            <a:r>
              <a:rPr lang="en-US" altLang="zh-CN" sz="1814" kern="0" dirty="0" smtClean="0">
                <a:solidFill>
                  <a:srgbClr val="FF0000"/>
                </a:solidFill>
                <a:latin typeface="Times New Roman"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先行词为</a:t>
            </a:r>
            <a:r>
              <a:rPr lang="en-US" altLang="zh-CN" sz="1814" kern="0" dirty="0" smtClean="0">
                <a:solidFill>
                  <a:srgbClr val="FF0000"/>
                </a:solidFill>
                <a:latin typeface="Times New Roman" pitchFamily="65" charset="-122"/>
                <a:ea typeface="宋体" pitchFamily="65" charset="-122"/>
              </a:rPr>
              <a:t>a Broadway pro-</a:t>
            </a:r>
            <a:endParaRPr lang="en-US" altLang="zh-CN" sz="2000" dirty="0" smtClean="0">
              <a:solidFill>
                <a:srgbClr val="FF0000"/>
              </a:solidFill>
            </a:endParaRPr>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ducer,指人,关系词在定语从句中作主语。故用关系代词who/that。</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15.(2019课标全国Ⅲ,短文改错,</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)In the cafe, customers will enjoy themselves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in the historical environment </a:t>
            </a:r>
            <a:r>
              <a:rPr lang="zh-CN" altLang="en-US" sz="1814" u="sng" kern="0" dirty="0" smtClean="0">
                <a:solidFill>
                  <a:srgbClr val="FF0000"/>
                </a:solidFill>
                <a:latin typeface="Times New Roman" pitchFamily="65" charset="-122"/>
                <a:ea typeface="宋体" pitchFamily="65" charset="-122"/>
              </a:rPr>
              <a:t>　 that/which　 </a:t>
            </a:r>
            <a:r>
              <a:rPr lang="zh-CN" altLang="en-US" sz="1814" kern="0" dirty="0" smtClean="0">
                <a:solidFill>
                  <a:srgbClr val="000000"/>
                </a:solidFill>
                <a:latin typeface="Times New Roman" pitchFamily="65" charset="-122"/>
                <a:ea typeface="宋体" pitchFamily="65" charset="-122"/>
              </a:rPr>
              <a:t> is created for them.</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句意:在咖啡馆里,顾客将在为他们创造的历史环境中尽情享受。设空处</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引导定语从句,修饰指物的先行词the historical environment,且关系词在从句中作</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主语,故填关系代词that/which。</a:t>
            </a:r>
            <a:endParaRPr lang="zh-CN" altLang="en-US" dirty="0">
              <a:solidFill>
                <a:srgbClr val="FF0000"/>
              </a:solidFill>
            </a:endParaRPr>
          </a:p>
        </p:txBody>
      </p:sp>
      <p:pic>
        <p:nvPicPr>
          <p:cNvPr id="3" name="图片 3" descr="textimage99.jpeg"/>
          <p:cNvPicPr>
            <a:picLocks noChangeAspect="1"/>
          </p:cNvPicPr>
          <p:nvPr/>
        </p:nvPicPr>
        <p:blipFill>
          <a:blip r:embed="rId4" cstate="print"/>
          <a:stretch>
            <a:fillRect/>
          </a:stretch>
        </p:blipFill>
        <p:spPr>
          <a:xfrm>
            <a:off x="3714744" y="4634715"/>
            <a:ext cx="609600" cy="409575"/>
          </a:xfrm>
          <a:prstGeom prst="rect">
            <a:avLst/>
          </a:prstGeom>
        </p:spPr>
      </p:pic>
      <p:pic>
        <p:nvPicPr>
          <p:cNvPr id="5" name="图片 4" descr="textimage98.jpeg"/>
          <p:cNvPicPr>
            <a:picLocks noChangeAspect="1"/>
          </p:cNvPicPr>
          <p:nvPr/>
        </p:nvPicPr>
        <p:blipFill>
          <a:blip r:embed="rId4" cstate="print"/>
          <a:stretch>
            <a:fillRect/>
          </a:stretch>
        </p:blipFill>
        <p:spPr>
          <a:xfrm>
            <a:off x="3929058" y="1205691"/>
            <a:ext cx="609600" cy="409574"/>
          </a:xfrm>
          <a:prstGeom prst="rect">
            <a:avLst/>
          </a:prstGeom>
        </p:spPr>
      </p:pic>
      <p:pic>
        <p:nvPicPr>
          <p:cNvPr id="6" name="Picture 4" descr="\\a015\吴双婷\线.tif"/>
          <p:cNvPicPr>
            <a:picLocks noChangeAspect="1" noChangeArrowheads="1"/>
          </p:cNvPicPr>
          <p:nvPr/>
        </p:nvPicPr>
        <p:blipFill>
          <a:blip r:embed="rId5" cstate="print"/>
          <a:srcRect/>
          <a:stretch>
            <a:fillRect/>
          </a:stretch>
        </p:blipFill>
        <p:spPr bwMode="auto">
          <a:xfrm>
            <a:off x="1285852" y="2134385"/>
            <a:ext cx="1357322"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5" cstate="print"/>
          <a:srcRect/>
          <a:stretch>
            <a:fillRect/>
          </a:stretch>
        </p:blipFill>
        <p:spPr bwMode="auto">
          <a:xfrm>
            <a:off x="3428992" y="5063343"/>
            <a:ext cx="1500198"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blinds(horizontal)">
                                      <p:cBhvr>
                                        <p:cTn id="15" dur="500"/>
                                        <p:tgtEl>
                                          <p:spTgt spid="2">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nodeType="clickEffect">
                                  <p:stCondLst>
                                    <p:cond delay="0"/>
                                  </p:stCondLst>
                                  <p:childTnLst>
                                    <p:animEffect transition="out" filter="fade">
                                      <p:cBhvr>
                                        <p:cTn id="19" dur="2000"/>
                                        <p:tgtEl>
                                          <p:spTgt spid="7"/>
                                        </p:tgtEl>
                                      </p:cBhvr>
                                    </p:animEffect>
                                    <p:set>
                                      <p:cBhvr>
                                        <p:cTn id="20" dur="1" fill="hold">
                                          <p:stCondLst>
                                            <p:cond delay="1999"/>
                                          </p:stCondLst>
                                        </p:cTn>
                                        <p:tgtEl>
                                          <p:spTgt spid="7"/>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blinds(horizontal)">
                                      <p:cBhvr>
                                        <p:cTn id="25"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746922"/>
            <a:ext cx="8316000" cy="5580246"/>
          </a:xfrm>
          <a:prstGeom prst="rect">
            <a:avLst/>
          </a:prstGeom>
          <a:noFill/>
        </p:spPr>
        <p:txBody>
          <a:bodyPr wrap="square" lIns="0" tIns="0" rIns="0" bIns="0" rtlCol="0">
            <a:spAutoFit/>
          </a:bodyPr>
          <a:lstStyle/>
          <a:p>
            <a:pPr eaLnBrk="0" latinLnBrk="1" hangingPunct="0">
              <a:lnSpc>
                <a:spcPct val="150000"/>
              </a:lnSpc>
              <a:spcBef>
                <a:spcPts val="141"/>
              </a:spcBef>
            </a:pPr>
            <a:r>
              <a:rPr lang="en-US" altLang="zh-CN" sz="1814" kern="0" dirty="0" smtClean="0">
                <a:solidFill>
                  <a:srgbClr val="000000"/>
                </a:solidFill>
                <a:latin typeface="Times New Roman" pitchFamily="65" charset="-122"/>
                <a:ea typeface="宋体" pitchFamily="65" charset="-122"/>
              </a:rPr>
              <a:t>16.(2019</a:t>
            </a:r>
            <a:r>
              <a:rPr lang="zh-CN" altLang="en-US" sz="1814" kern="0" dirty="0" smtClean="0">
                <a:solidFill>
                  <a:srgbClr val="000000"/>
                </a:solidFill>
                <a:latin typeface="Times New Roman" pitchFamily="65" charset="-122"/>
                <a:ea typeface="宋体" pitchFamily="65" charset="-122"/>
              </a:rPr>
              <a:t>天津</a:t>
            </a:r>
            <a:r>
              <a:rPr lang="en-US" altLang="zh-CN" sz="1814" kern="0" dirty="0" smtClean="0">
                <a:solidFill>
                  <a:srgbClr val="000000"/>
                </a:solidFill>
                <a:latin typeface="Times New Roman"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阅读表达</a:t>
            </a:r>
            <a:r>
              <a:rPr lang="en-US" altLang="zh-CN" sz="1814" kern="0" dirty="0" smtClean="0">
                <a:solidFill>
                  <a:srgbClr val="000000"/>
                </a:solidFill>
                <a:latin typeface="Times New Roman" pitchFamily="65" charset="-122"/>
                <a:ea typeface="宋体" pitchFamily="65" charset="-122"/>
              </a:rPr>
              <a:t>,</a:t>
            </a:r>
            <a:r>
              <a:rPr lang="zh-CN" altLang="en-US" sz="2033" kern="0" spc="2766" dirty="0" smtClean="0">
                <a:solidFill>
                  <a:srgbClr val="000000"/>
                </a:solidFill>
                <a:latin typeface="Times New Roman" pitchFamily="65" charset="-122"/>
                <a:ea typeface="宋体" pitchFamily="65" charset="-122"/>
              </a:rPr>
              <a:t> </a:t>
            </a:r>
            <a:r>
              <a:rPr lang="en-US" altLang="zh-CN" sz="1814" kern="0" dirty="0" smtClean="0">
                <a:solidFill>
                  <a:srgbClr val="000000"/>
                </a:solidFill>
                <a:latin typeface="Times New Roman" pitchFamily="65" charset="-122"/>
                <a:ea typeface="宋体" pitchFamily="65" charset="-122"/>
              </a:rPr>
              <a:t>)On a regular </a:t>
            </a:r>
            <a:r>
              <a:rPr lang="en-US" altLang="zh-CN" sz="1814" kern="0" dirty="0" err="1" smtClean="0">
                <a:solidFill>
                  <a:srgbClr val="000000"/>
                </a:solidFill>
                <a:latin typeface="Times New Roman" pitchFamily="65" charset="-122"/>
                <a:ea typeface="宋体" pitchFamily="65" charset="-122"/>
              </a:rPr>
              <a:t>day,students</a:t>
            </a:r>
            <a:r>
              <a:rPr lang="en-US" altLang="zh-CN" sz="1814" kern="0" dirty="0" smtClean="0">
                <a:solidFill>
                  <a:srgbClr val="000000"/>
                </a:solidFill>
                <a:latin typeface="Times New Roman" pitchFamily="65" charset="-122"/>
                <a:ea typeface="宋体" pitchFamily="65" charset="-122"/>
              </a:rPr>
              <a:t> at the school sometimes </a:t>
            </a:r>
            <a:endParaRPr lang="en-US" altLang="zh-CN" sz="2000" dirty="0" smtClean="0"/>
          </a:p>
          <a:p>
            <a:pPr eaLnBrk="0" latinLnBrk="1" hangingPunct="0">
              <a:lnSpc>
                <a:spcPct val="150000"/>
              </a:lnSpc>
            </a:pPr>
            <a:r>
              <a:rPr lang="en-US" altLang="zh-CN" sz="1814" kern="0" dirty="0" smtClean="0">
                <a:solidFill>
                  <a:srgbClr val="000000"/>
                </a:solidFill>
                <a:latin typeface="Times New Roman" pitchFamily="65" charset="-122"/>
                <a:ea typeface="宋体" pitchFamily="65" charset="-122"/>
              </a:rPr>
              <a:t>come up to him to say they're not feeling well or other times to tell him about some-</a:t>
            </a:r>
            <a:r>
              <a:rPr lang="en-US" sz="2000" dirty="0" smtClean="0"/>
              <a:t/>
            </a:r>
            <a:br>
              <a:rPr lang="en-US" sz="2000" dirty="0" smtClean="0"/>
            </a:br>
            <a:r>
              <a:rPr lang="en-US" altLang="zh-CN" sz="1814" kern="0" dirty="0" smtClean="0">
                <a:solidFill>
                  <a:srgbClr val="000000"/>
                </a:solidFill>
                <a:latin typeface="Times New Roman" pitchFamily="65" charset="-122"/>
                <a:ea typeface="宋体" pitchFamily="65" charset="-122"/>
              </a:rPr>
              <a:t>thing </a:t>
            </a:r>
            <a:r>
              <a:rPr lang="zh-CN" altLang="en-US" sz="1814" u="sng" kern="0" dirty="0" smtClean="0">
                <a:solidFill>
                  <a:srgbClr val="FF0000"/>
                </a:solidFill>
                <a:latin typeface="Times New Roman" pitchFamily="65" charset="-122"/>
                <a:ea typeface="宋体" pitchFamily="65" charset="-122"/>
              </a:rPr>
              <a:t>　 </a:t>
            </a:r>
            <a:r>
              <a:rPr lang="en-US" altLang="zh-CN" sz="1814" u="sng" kern="0" dirty="0" smtClean="0">
                <a:solidFill>
                  <a:srgbClr val="FF0000"/>
                </a:solidFill>
                <a:latin typeface="Times New Roman" pitchFamily="65" charset="-122"/>
                <a:ea typeface="宋体" pitchFamily="65" charset="-122"/>
              </a:rPr>
              <a:t>that</a:t>
            </a:r>
            <a:r>
              <a:rPr lang="zh-CN" altLang="en-US" sz="1814" u="sng" kern="0" dirty="0" smtClean="0">
                <a:solidFill>
                  <a:srgbClr val="FF0000"/>
                </a:solidFill>
                <a:latin typeface="Times New Roman" pitchFamily="65" charset="-122"/>
                <a:ea typeface="宋体" pitchFamily="65" charset="-122"/>
              </a:rPr>
              <a:t>　 </a:t>
            </a:r>
            <a:r>
              <a:rPr lang="en-US" altLang="zh-CN" sz="1814" kern="0" dirty="0" smtClean="0">
                <a:solidFill>
                  <a:srgbClr val="000000"/>
                </a:solidFill>
                <a:latin typeface="Times New Roman" pitchFamily="65" charset="-122"/>
                <a:ea typeface="宋体" pitchFamily="65" charset="-122"/>
              </a:rPr>
              <a:t>happened at break.</a:t>
            </a:r>
            <a:endParaRPr lang="en-US" altLang="zh-CN" sz="2000" dirty="0" smtClean="0"/>
          </a:p>
          <a:p>
            <a:pPr eaLnBrk="0" latinLnBrk="1" hangingPunct="0">
              <a:lnSpc>
                <a:spcPct val="150000"/>
              </a:lnSpc>
              <a:spcBef>
                <a:spcPts val="141"/>
              </a:spcBef>
            </a:pPr>
            <a:r>
              <a:rPr lang="zh-CN" altLang="en-US" sz="1814" kern="0" dirty="0" smtClean="0">
                <a:solidFill>
                  <a:srgbClr val="FF0000"/>
                </a:solidFill>
                <a:latin typeface="Times New Roman" pitchFamily="65" charset="-122"/>
                <a:ea typeface="宋体" pitchFamily="65" charset="-122"/>
              </a:rPr>
              <a:t>解析　句意</a:t>
            </a:r>
            <a:r>
              <a:rPr lang="en-US" altLang="zh-CN" sz="1814" kern="0" dirty="0" smtClean="0">
                <a:solidFill>
                  <a:srgbClr val="FF0000"/>
                </a:solidFill>
                <a:latin typeface="Times New Roman"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在一个平常的日子里</a:t>
            </a:r>
            <a:r>
              <a:rPr lang="en-US" altLang="zh-CN" sz="1814" kern="0" dirty="0" smtClean="0">
                <a:solidFill>
                  <a:srgbClr val="FF0000"/>
                </a:solidFill>
                <a:latin typeface="Times New Roman"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学校的学生有时会来找他说他们感觉不舒服</a:t>
            </a:r>
            <a:r>
              <a:rPr lang="en-US" altLang="zh-CN" sz="1814" kern="0" dirty="0" smtClean="0">
                <a:solidFill>
                  <a:srgbClr val="FF0000"/>
                </a:solidFill>
                <a:latin typeface="Times New Roman" pitchFamily="65" charset="-122"/>
                <a:ea typeface="宋体" pitchFamily="65" charset="-122"/>
              </a:rPr>
              <a:t>,</a:t>
            </a:r>
            <a:r>
              <a:rPr lang="zh-CN" altLang="en-US" sz="2000" dirty="0" smtClean="0">
                <a:solidFill>
                  <a:srgbClr val="FF0000"/>
                </a:solidFill>
              </a:rPr>
              <a:t/>
            </a:r>
            <a:br>
              <a:rPr lang="zh-CN" altLang="en-US" sz="2000" dirty="0" smtClean="0">
                <a:solidFill>
                  <a:srgbClr val="FF0000"/>
                </a:solidFill>
              </a:rPr>
            </a:br>
            <a:r>
              <a:rPr lang="zh-CN" altLang="en-US" sz="1814" kern="0" dirty="0" smtClean="0">
                <a:solidFill>
                  <a:srgbClr val="FF0000"/>
                </a:solidFill>
                <a:latin typeface="Times New Roman" pitchFamily="65" charset="-122"/>
                <a:ea typeface="宋体" pitchFamily="65" charset="-122"/>
              </a:rPr>
              <a:t>或者其他时候来告诉他课间休息时发生的事情。设空处引导定语从句</a:t>
            </a:r>
            <a:r>
              <a:rPr lang="en-US" altLang="zh-CN" sz="1814" kern="0" dirty="0" smtClean="0">
                <a:solidFill>
                  <a:srgbClr val="FF0000"/>
                </a:solidFill>
                <a:latin typeface="Times New Roman"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关系词在</a:t>
            </a:r>
            <a:r>
              <a:rPr lang="zh-CN" altLang="en-US" sz="2000" dirty="0" smtClean="0">
                <a:solidFill>
                  <a:srgbClr val="FF0000"/>
                </a:solidFill>
              </a:rPr>
              <a:t/>
            </a:r>
            <a:br>
              <a:rPr lang="zh-CN" altLang="en-US" sz="2000" dirty="0" smtClean="0">
                <a:solidFill>
                  <a:srgbClr val="FF0000"/>
                </a:solidFill>
              </a:rPr>
            </a:br>
            <a:r>
              <a:rPr lang="zh-CN" altLang="en-US" sz="1814" kern="0" dirty="0" smtClean="0">
                <a:solidFill>
                  <a:srgbClr val="FF0000"/>
                </a:solidFill>
                <a:latin typeface="Times New Roman" pitchFamily="65" charset="-122"/>
                <a:ea typeface="宋体" pitchFamily="65" charset="-122"/>
              </a:rPr>
              <a:t>从句中作主语</a:t>
            </a:r>
            <a:r>
              <a:rPr lang="en-US" altLang="zh-CN" sz="1814" kern="0" dirty="0" smtClean="0">
                <a:solidFill>
                  <a:srgbClr val="FF0000"/>
                </a:solidFill>
                <a:latin typeface="Times New Roman"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先行词</a:t>
            </a:r>
            <a:r>
              <a:rPr lang="en-US" altLang="zh-CN" sz="1814" kern="0" dirty="0" smtClean="0">
                <a:solidFill>
                  <a:srgbClr val="FF0000"/>
                </a:solidFill>
                <a:latin typeface="Times New Roman" pitchFamily="65" charset="-122"/>
                <a:ea typeface="宋体" pitchFamily="65" charset="-122"/>
              </a:rPr>
              <a:t>something</a:t>
            </a:r>
            <a:r>
              <a:rPr lang="zh-CN" altLang="en-US" sz="1814" kern="0" dirty="0" smtClean="0">
                <a:solidFill>
                  <a:srgbClr val="FF0000"/>
                </a:solidFill>
                <a:latin typeface="Times New Roman" pitchFamily="65" charset="-122"/>
                <a:ea typeface="宋体" pitchFamily="65" charset="-122"/>
              </a:rPr>
              <a:t>为不定代词</a:t>
            </a:r>
            <a:r>
              <a:rPr lang="en-US" altLang="zh-CN" sz="1814" kern="0" dirty="0" smtClean="0">
                <a:solidFill>
                  <a:srgbClr val="FF0000"/>
                </a:solidFill>
                <a:latin typeface="Times New Roman"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关系词通常用</a:t>
            </a:r>
            <a:r>
              <a:rPr lang="en-US" altLang="zh-CN" sz="1814" kern="0" dirty="0" smtClean="0">
                <a:solidFill>
                  <a:srgbClr val="FF0000"/>
                </a:solidFill>
                <a:latin typeface="Times New Roman" pitchFamily="65" charset="-122"/>
                <a:ea typeface="宋体" pitchFamily="65" charset="-122"/>
              </a:rPr>
              <a:t>that</a:t>
            </a:r>
            <a:r>
              <a:rPr lang="zh-CN" altLang="en-US" sz="1814" kern="0" dirty="0" smtClean="0">
                <a:solidFill>
                  <a:srgbClr val="FF0000"/>
                </a:solidFill>
                <a:latin typeface="Times New Roman" pitchFamily="65" charset="-122"/>
                <a:ea typeface="宋体" pitchFamily="65" charset="-122"/>
              </a:rPr>
              <a:t>。</a:t>
            </a:r>
            <a:endParaRPr lang="en-US" altLang="zh-CN" sz="2000" dirty="0" smtClean="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17.(2019天津,阅读理解C,</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And if a predator can move on to another species </a:t>
            </a:r>
            <a:endParaRPr lang="zh-CN" altLang="en-US" dirty="0"/>
          </a:p>
          <a:p>
            <a:pPr marL="0" indent="0" eaLnBrk="0" latinLnBrk="1" hangingPunct="0">
              <a:lnSpc>
                <a:spcPct val="150000"/>
              </a:lnSpc>
              <a:spcBef>
                <a:spcPts val="0"/>
              </a:spcBef>
              <a:buNone/>
            </a:pPr>
            <a:r>
              <a:rPr lang="zh-CN" altLang="en-US" sz="1814" u="sng" kern="0" dirty="0" smtClean="0">
                <a:solidFill>
                  <a:srgbClr val="FF0000"/>
                </a:solidFill>
                <a:latin typeface="Times New Roman" pitchFamily="65" charset="-122"/>
                <a:ea typeface="宋体" pitchFamily="65" charset="-122"/>
              </a:rPr>
              <a:t>　 that　 </a:t>
            </a:r>
            <a:r>
              <a:rPr lang="zh-CN" altLang="en-US" sz="1814" kern="0" dirty="0" smtClean="0">
                <a:solidFill>
                  <a:srgbClr val="000000"/>
                </a:solidFill>
                <a:latin typeface="Times New Roman" pitchFamily="65" charset="-122"/>
                <a:ea typeface="宋体" pitchFamily="65" charset="-122"/>
              </a:rPr>
              <a:t>is easier to find when a prey species becomes rare, the switch allows the o-</a:t>
            </a:r>
            <a:r>
              <a:rPr dirty="0"/>
              <a:t/>
            </a:r>
            <a:br>
              <a:rPr dirty="0"/>
            </a:br>
            <a:r>
              <a:rPr lang="zh-CN" altLang="en-US" sz="1814" kern="0" dirty="0" smtClean="0">
                <a:solidFill>
                  <a:srgbClr val="000000"/>
                </a:solidFill>
                <a:latin typeface="Times New Roman" pitchFamily="65" charset="-122"/>
                <a:ea typeface="宋体" pitchFamily="65" charset="-122"/>
              </a:rPr>
              <a:t>riginal prey to recover. </a:t>
            </a:r>
            <a:endParaRPr lang="en-US" altLang="zh-CN" sz="1814" kern="0" dirty="0" smtClean="0">
              <a:solidFill>
                <a:srgbClr val="000000"/>
              </a:solidFill>
              <a:latin typeface="Times New Roman" pitchFamily="65" charset="-122"/>
              <a:ea typeface="宋体" pitchFamily="65" charset="-122"/>
            </a:endParaRPr>
          </a:p>
          <a:p>
            <a:pPr eaLnBrk="0" latinLnBrk="1" hangingPunct="0">
              <a:lnSpc>
                <a:spcPct val="150000"/>
              </a:lnSpc>
            </a:pPr>
            <a:r>
              <a:rPr lang="zh-CN" altLang="en-US" kern="0" dirty="0" smtClean="0">
                <a:solidFill>
                  <a:srgbClr val="FF0000"/>
                </a:solidFill>
                <a:latin typeface="Times New Roman" pitchFamily="65" charset="-122"/>
                <a:ea typeface="宋体" pitchFamily="65" charset="-122"/>
              </a:rPr>
              <a:t>解析　句意</a:t>
            </a:r>
            <a:r>
              <a:rPr lang="en-US" altLang="zh-CN" kern="0" dirty="0" smtClean="0">
                <a:solidFill>
                  <a:srgbClr val="FF0000"/>
                </a:solidFill>
                <a:latin typeface="Times New Roman" pitchFamily="65" charset="-122"/>
                <a:ea typeface="宋体" pitchFamily="65" charset="-122"/>
              </a:rPr>
              <a:t>:</a:t>
            </a:r>
            <a:r>
              <a:rPr lang="zh-CN" altLang="en-US" kern="0" dirty="0" smtClean="0">
                <a:solidFill>
                  <a:srgbClr val="FF0000"/>
                </a:solidFill>
                <a:latin typeface="Times New Roman" pitchFamily="65" charset="-122"/>
                <a:ea typeface="宋体" pitchFamily="65" charset="-122"/>
              </a:rPr>
              <a:t>当一个猎物物种变得稀缺时</a:t>
            </a:r>
            <a:r>
              <a:rPr lang="en-US" altLang="zh-CN" kern="0" dirty="0" smtClean="0">
                <a:solidFill>
                  <a:srgbClr val="FF0000"/>
                </a:solidFill>
                <a:latin typeface="Times New Roman" pitchFamily="65" charset="-122"/>
                <a:ea typeface="宋体" pitchFamily="65" charset="-122"/>
              </a:rPr>
              <a:t>,</a:t>
            </a:r>
            <a:r>
              <a:rPr lang="zh-CN" altLang="en-US" kern="0" dirty="0" smtClean="0">
                <a:solidFill>
                  <a:srgbClr val="FF0000"/>
                </a:solidFill>
                <a:latin typeface="Times New Roman" pitchFamily="65" charset="-122"/>
                <a:ea typeface="宋体" pitchFamily="65" charset="-122"/>
              </a:rPr>
              <a:t>如果掠食动物会转向捕食更容易找到</a:t>
            </a:r>
            <a:r>
              <a:rPr lang="zh-CN" altLang="en-US" dirty="0" smtClean="0">
                <a:solidFill>
                  <a:srgbClr val="FF0000"/>
                </a:solidFill>
              </a:rPr>
              <a:t/>
            </a:r>
            <a:br>
              <a:rPr lang="zh-CN" altLang="en-US" dirty="0" smtClean="0">
                <a:solidFill>
                  <a:srgbClr val="FF0000"/>
                </a:solidFill>
              </a:rPr>
            </a:br>
            <a:r>
              <a:rPr lang="zh-CN" altLang="en-US" kern="0" dirty="0" smtClean="0">
                <a:solidFill>
                  <a:srgbClr val="FF0000"/>
                </a:solidFill>
                <a:latin typeface="Times New Roman" pitchFamily="65" charset="-122"/>
                <a:ea typeface="宋体" pitchFamily="65" charset="-122"/>
              </a:rPr>
              <a:t>的另一物种</a:t>
            </a:r>
            <a:r>
              <a:rPr lang="en-US" altLang="zh-CN" kern="0" dirty="0" smtClean="0">
                <a:solidFill>
                  <a:srgbClr val="FF0000"/>
                </a:solidFill>
                <a:latin typeface="Times New Roman" pitchFamily="65" charset="-122"/>
                <a:ea typeface="宋体" pitchFamily="65" charset="-122"/>
              </a:rPr>
              <a:t>,</a:t>
            </a:r>
            <a:r>
              <a:rPr lang="zh-CN" altLang="en-US" kern="0" dirty="0" smtClean="0">
                <a:solidFill>
                  <a:srgbClr val="FF0000"/>
                </a:solidFill>
                <a:latin typeface="Times New Roman" pitchFamily="65" charset="-122"/>
                <a:ea typeface="宋体" pitchFamily="65" charset="-122"/>
              </a:rPr>
              <a:t>这种转变会使最初的那种猎物恢复。设空处引导定语从句</a:t>
            </a:r>
            <a:r>
              <a:rPr lang="en-US" altLang="zh-CN" kern="0" dirty="0" smtClean="0">
                <a:solidFill>
                  <a:srgbClr val="FF0000"/>
                </a:solidFill>
                <a:latin typeface="Times New Roman" pitchFamily="65" charset="-122"/>
                <a:ea typeface="宋体" pitchFamily="65" charset="-122"/>
              </a:rPr>
              <a:t>,</a:t>
            </a:r>
            <a:r>
              <a:rPr lang="zh-CN" altLang="en-US" kern="0" dirty="0" smtClean="0">
                <a:solidFill>
                  <a:srgbClr val="FF0000"/>
                </a:solidFill>
                <a:latin typeface="Times New Roman" pitchFamily="65" charset="-122"/>
                <a:ea typeface="宋体" pitchFamily="65" charset="-122"/>
              </a:rPr>
              <a:t>先行词</a:t>
            </a:r>
            <a:r>
              <a:rPr lang="zh-CN" altLang="en-US" dirty="0" smtClean="0">
                <a:solidFill>
                  <a:srgbClr val="FF0000"/>
                </a:solidFill>
              </a:rPr>
              <a:t/>
            </a:r>
            <a:br>
              <a:rPr lang="zh-CN" altLang="en-US" dirty="0" smtClean="0">
                <a:solidFill>
                  <a:srgbClr val="FF0000"/>
                </a:solidFill>
              </a:rPr>
            </a:br>
            <a:r>
              <a:rPr lang="en-US" altLang="zh-CN" kern="0" dirty="0" smtClean="0">
                <a:solidFill>
                  <a:srgbClr val="FF0000"/>
                </a:solidFill>
                <a:latin typeface="Times New Roman" pitchFamily="65" charset="-122"/>
                <a:ea typeface="宋体" pitchFamily="65" charset="-122"/>
              </a:rPr>
              <a:t>species</a:t>
            </a:r>
            <a:r>
              <a:rPr lang="zh-CN" altLang="en-US" kern="0" dirty="0" smtClean="0">
                <a:solidFill>
                  <a:srgbClr val="FF0000"/>
                </a:solidFill>
                <a:latin typeface="Times New Roman" pitchFamily="65" charset="-122"/>
                <a:ea typeface="宋体" pitchFamily="65" charset="-122"/>
              </a:rPr>
              <a:t>被</a:t>
            </a:r>
            <a:r>
              <a:rPr lang="en-US" altLang="zh-CN" kern="0" dirty="0" smtClean="0">
                <a:solidFill>
                  <a:srgbClr val="FF0000"/>
                </a:solidFill>
                <a:latin typeface="Times New Roman" pitchFamily="65" charset="-122"/>
                <a:ea typeface="宋体" pitchFamily="65" charset="-122"/>
              </a:rPr>
              <a:t>another</a:t>
            </a:r>
            <a:r>
              <a:rPr lang="zh-CN" altLang="en-US" kern="0" dirty="0" smtClean="0">
                <a:solidFill>
                  <a:srgbClr val="FF0000"/>
                </a:solidFill>
                <a:latin typeface="Times New Roman" pitchFamily="65" charset="-122"/>
                <a:ea typeface="宋体" pitchFamily="65" charset="-122"/>
              </a:rPr>
              <a:t>修饰。故用关系词</a:t>
            </a:r>
            <a:r>
              <a:rPr lang="en-US" altLang="zh-CN" kern="0" dirty="0" smtClean="0">
                <a:solidFill>
                  <a:srgbClr val="FF0000"/>
                </a:solidFill>
                <a:latin typeface="Times New Roman" pitchFamily="65" charset="-122"/>
                <a:ea typeface="宋体" pitchFamily="65" charset="-122"/>
              </a:rPr>
              <a:t>that</a:t>
            </a:r>
            <a:r>
              <a:rPr lang="zh-CN" altLang="en-US" kern="0" dirty="0" smtClean="0">
                <a:solidFill>
                  <a:srgbClr val="FF0000"/>
                </a:solidFill>
                <a:latin typeface="Times New Roman" pitchFamily="65" charset="-122"/>
                <a:ea typeface="宋体" pitchFamily="65" charset="-122"/>
              </a:rPr>
              <a:t>。</a:t>
            </a:r>
            <a:endParaRPr lang="zh-CN" altLang="en-US" dirty="0" smtClean="0">
              <a:solidFill>
                <a:srgbClr val="FF0000"/>
              </a:solidFill>
            </a:endParaRPr>
          </a:p>
          <a:p>
            <a:pPr marL="0" indent="0" eaLnBrk="0" latinLnBrk="1" hangingPunct="0">
              <a:lnSpc>
                <a:spcPct val="150000"/>
              </a:lnSpc>
              <a:spcBef>
                <a:spcPts val="0"/>
              </a:spcBef>
              <a:buNone/>
            </a:pPr>
            <a:endParaRPr lang="zh-CN" altLang="en-US" dirty="0"/>
          </a:p>
        </p:txBody>
      </p:sp>
      <p:pic>
        <p:nvPicPr>
          <p:cNvPr id="3" name="图片 3" descr="textimage101.jpeg"/>
          <p:cNvPicPr>
            <a:picLocks noChangeAspect="1"/>
          </p:cNvPicPr>
          <p:nvPr/>
        </p:nvPicPr>
        <p:blipFill>
          <a:blip r:embed="rId4" cstate="print"/>
          <a:stretch>
            <a:fillRect/>
          </a:stretch>
        </p:blipFill>
        <p:spPr>
          <a:xfrm>
            <a:off x="3196799" y="3420269"/>
            <a:ext cx="609600" cy="409574"/>
          </a:xfrm>
          <a:prstGeom prst="rect">
            <a:avLst/>
          </a:prstGeom>
        </p:spPr>
      </p:pic>
      <p:pic>
        <p:nvPicPr>
          <p:cNvPr id="6" name="图片 4" descr="textimage100.jpeg"/>
          <p:cNvPicPr>
            <a:picLocks noChangeAspect="1"/>
          </p:cNvPicPr>
          <p:nvPr/>
        </p:nvPicPr>
        <p:blipFill>
          <a:blip r:embed="rId4" cstate="print"/>
          <a:stretch>
            <a:fillRect/>
          </a:stretch>
        </p:blipFill>
        <p:spPr>
          <a:xfrm>
            <a:off x="3071802" y="777063"/>
            <a:ext cx="609600" cy="409574"/>
          </a:xfrm>
          <a:prstGeom prst="rect">
            <a:avLst/>
          </a:prstGeom>
        </p:spPr>
      </p:pic>
      <p:pic>
        <p:nvPicPr>
          <p:cNvPr id="7" name="Picture 4" descr="\\a015\吴双婷\线.tif"/>
          <p:cNvPicPr>
            <a:picLocks noChangeAspect="1" noChangeArrowheads="1"/>
          </p:cNvPicPr>
          <p:nvPr/>
        </p:nvPicPr>
        <p:blipFill>
          <a:blip r:embed="rId5" cstate="print"/>
          <a:srcRect/>
          <a:stretch>
            <a:fillRect/>
          </a:stretch>
        </p:blipFill>
        <p:spPr bwMode="auto">
          <a:xfrm>
            <a:off x="1214414" y="1634319"/>
            <a:ext cx="928694"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5" cstate="print"/>
          <a:srcRect/>
          <a:stretch>
            <a:fillRect/>
          </a:stretch>
        </p:blipFill>
        <p:spPr bwMode="auto">
          <a:xfrm>
            <a:off x="642910" y="3777459"/>
            <a:ext cx="928694"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746922"/>
            <a:ext cx="8316000" cy="5187126"/>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18.(2019课标全国Ⅰ,阅读理解C,</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)It also doesn't require a new type of tech-</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nology</a:t>
            </a:r>
            <a:r>
              <a:rPr lang="zh-CN" altLang="en-US" sz="1814" u="sng" kern="0" dirty="0" smtClean="0">
                <a:solidFill>
                  <a:srgbClr val="FF0000"/>
                </a:solidFill>
                <a:latin typeface="Times New Roman" pitchFamily="65" charset="-122"/>
                <a:ea typeface="宋体" pitchFamily="65" charset="-122"/>
              </a:rPr>
              <a:t>　 that/which　 </a:t>
            </a:r>
            <a:r>
              <a:rPr lang="zh-CN" altLang="en-US" sz="1814" kern="0" dirty="0" smtClean="0">
                <a:solidFill>
                  <a:srgbClr val="000000"/>
                </a:solidFill>
                <a:latin typeface="Times New Roman" pitchFamily="65" charset="-122"/>
                <a:ea typeface="宋体" pitchFamily="65" charset="-122"/>
              </a:rPr>
              <a:t>people aren't already familiar with.</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句意:它也不需要一种人们还不熟悉的新型技术。设空处引导定语从句,</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先行词为technology,关系词在定语从句中作介词with的宾语,故填关系词that/</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which。</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19.(2019天津,书面表达,</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)The reason</a:t>
            </a:r>
            <a:r>
              <a:rPr lang="zh-CN" altLang="en-US" sz="1814" kern="0" dirty="0" smtClean="0">
                <a:solidFill>
                  <a:srgbClr val="FF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why　 </a:t>
            </a:r>
            <a:r>
              <a:rPr lang="zh-CN" altLang="en-US" sz="1814" kern="0" dirty="0" smtClean="0">
                <a:solidFill>
                  <a:srgbClr val="FF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I love western music is that </a:t>
            </a:r>
            <a:endParaRPr lang="en-US" altLang="zh-CN" sz="1814" kern="0" dirty="0" smtClean="0">
              <a:solidFill>
                <a:srgbClr val="000000"/>
              </a:solidFill>
              <a:latin typeface="Times New Roman" pitchFamily="65" charset="-122"/>
              <a:ea typeface="宋体" pitchFamily="65" charset="-122"/>
            </a:endParaRPr>
          </a:p>
          <a:p>
            <a:pPr eaLnBrk="0" latinLnBrk="1" hangingPunct="0">
              <a:lnSpc>
                <a:spcPct val="150000"/>
              </a:lnSpc>
              <a:spcBef>
                <a:spcPts val="141"/>
              </a:spcBef>
            </a:pPr>
            <a:r>
              <a:rPr lang="en-US" altLang="zh-CN" kern="0" dirty="0" smtClean="0">
                <a:solidFill>
                  <a:srgbClr val="000000"/>
                </a:solidFill>
                <a:latin typeface="Times New Roman" pitchFamily="65" charset="-122"/>
                <a:ea typeface="宋体" pitchFamily="65" charset="-122"/>
              </a:rPr>
              <a:t>the piece of music named Fate Symphony by Beethoven has inspired me a lot to </a:t>
            </a:r>
            <a:r>
              <a:rPr lang="en-US" dirty="0" smtClean="0"/>
              <a:t/>
            </a:r>
            <a:br>
              <a:rPr lang="en-US" dirty="0" smtClean="0"/>
            </a:br>
            <a:r>
              <a:rPr lang="en-US" altLang="zh-CN" kern="0" dirty="0" smtClean="0">
                <a:solidFill>
                  <a:srgbClr val="000000"/>
                </a:solidFill>
                <a:latin typeface="Times New Roman" pitchFamily="65" charset="-122"/>
                <a:ea typeface="宋体" pitchFamily="65" charset="-122"/>
              </a:rPr>
              <a:t>move on when I am in difficulty.</a:t>
            </a:r>
            <a:endParaRPr lang="en-US" altLang="zh-CN" dirty="0" smtClean="0"/>
          </a:p>
          <a:p>
            <a:pPr eaLnBrk="0" latinLnBrk="1" hangingPunct="0">
              <a:lnSpc>
                <a:spcPct val="150000"/>
              </a:lnSpc>
              <a:spcBef>
                <a:spcPts val="141"/>
              </a:spcBef>
            </a:pPr>
            <a:r>
              <a:rPr lang="zh-CN" altLang="en-US" kern="0" dirty="0" smtClean="0">
                <a:solidFill>
                  <a:srgbClr val="FF0000"/>
                </a:solidFill>
                <a:latin typeface="Times New Roman" pitchFamily="65" charset="-122"/>
                <a:ea typeface="宋体" pitchFamily="65" charset="-122"/>
              </a:rPr>
              <a:t>解析　句意</a:t>
            </a:r>
            <a:r>
              <a:rPr lang="en-US" altLang="zh-CN" kern="0" dirty="0" smtClean="0">
                <a:solidFill>
                  <a:srgbClr val="FF0000"/>
                </a:solidFill>
                <a:latin typeface="Times New Roman" pitchFamily="65" charset="-122"/>
                <a:ea typeface="宋体" pitchFamily="65" charset="-122"/>
              </a:rPr>
              <a:t>:</a:t>
            </a:r>
            <a:r>
              <a:rPr lang="zh-CN" altLang="en-US" kern="0" dirty="0" smtClean="0">
                <a:solidFill>
                  <a:srgbClr val="FF0000"/>
                </a:solidFill>
                <a:latin typeface="Times New Roman" pitchFamily="65" charset="-122"/>
                <a:ea typeface="宋体" pitchFamily="65" charset="-122"/>
              </a:rPr>
              <a:t>我喜欢西方音乐的原因是由贝多芬创作的名为</a:t>
            </a:r>
            <a:r>
              <a:rPr lang="en-US" altLang="zh-CN" kern="0" dirty="0" smtClean="0">
                <a:solidFill>
                  <a:srgbClr val="FF0000"/>
                </a:solidFill>
                <a:latin typeface="Times New Roman" pitchFamily="65" charset="-122"/>
                <a:ea typeface="宋体" pitchFamily="65" charset="-122"/>
              </a:rPr>
              <a:t>《</a:t>
            </a:r>
            <a:r>
              <a:rPr lang="zh-CN" altLang="en-US" kern="0" dirty="0" smtClean="0">
                <a:solidFill>
                  <a:srgbClr val="FF0000"/>
                </a:solidFill>
                <a:latin typeface="Times New Roman" pitchFamily="65" charset="-122"/>
                <a:ea typeface="宋体" pitchFamily="65" charset="-122"/>
              </a:rPr>
              <a:t>命运交响曲</a:t>
            </a:r>
            <a:r>
              <a:rPr lang="en-US" altLang="zh-CN" kern="0" dirty="0" smtClean="0">
                <a:solidFill>
                  <a:srgbClr val="FF0000"/>
                </a:solidFill>
                <a:latin typeface="Times New Roman" pitchFamily="65" charset="-122"/>
                <a:ea typeface="宋体" pitchFamily="65" charset="-122"/>
              </a:rPr>
              <a:t>》</a:t>
            </a:r>
            <a:r>
              <a:rPr lang="zh-CN" altLang="en-US" kern="0" dirty="0" smtClean="0">
                <a:solidFill>
                  <a:srgbClr val="FF0000"/>
                </a:solidFill>
                <a:latin typeface="Times New Roman" pitchFamily="65" charset="-122"/>
                <a:ea typeface="宋体" pitchFamily="65" charset="-122"/>
              </a:rPr>
              <a:t>的这</a:t>
            </a:r>
            <a:r>
              <a:rPr lang="zh-CN" altLang="en-US" dirty="0" smtClean="0">
                <a:solidFill>
                  <a:srgbClr val="FF0000"/>
                </a:solidFill>
              </a:rPr>
              <a:t/>
            </a:r>
            <a:br>
              <a:rPr lang="zh-CN" altLang="en-US" dirty="0" smtClean="0">
                <a:solidFill>
                  <a:srgbClr val="FF0000"/>
                </a:solidFill>
              </a:rPr>
            </a:br>
            <a:r>
              <a:rPr lang="zh-CN" altLang="en-US" kern="0" dirty="0" smtClean="0">
                <a:solidFill>
                  <a:srgbClr val="FF0000"/>
                </a:solidFill>
                <a:latin typeface="Times New Roman" pitchFamily="65" charset="-122"/>
                <a:ea typeface="宋体" pitchFamily="65" charset="-122"/>
              </a:rPr>
              <a:t>首曲子在我困难的时候给了我很大的鼓舞</a:t>
            </a:r>
            <a:r>
              <a:rPr lang="en-US" altLang="zh-CN" kern="0" dirty="0" smtClean="0">
                <a:solidFill>
                  <a:srgbClr val="FF0000"/>
                </a:solidFill>
                <a:latin typeface="Times New Roman" pitchFamily="65" charset="-122"/>
                <a:ea typeface="宋体" pitchFamily="65" charset="-122"/>
              </a:rPr>
              <a:t>,</a:t>
            </a:r>
            <a:r>
              <a:rPr lang="zh-CN" altLang="en-US" kern="0" dirty="0" smtClean="0">
                <a:solidFill>
                  <a:srgbClr val="FF0000"/>
                </a:solidFill>
                <a:latin typeface="Times New Roman" pitchFamily="65" charset="-122"/>
                <a:ea typeface="宋体" pitchFamily="65" charset="-122"/>
              </a:rPr>
              <a:t>让我继续前进。设空处引导定语从</a:t>
            </a:r>
            <a:r>
              <a:rPr lang="zh-CN" altLang="en-US" dirty="0" smtClean="0">
                <a:solidFill>
                  <a:srgbClr val="FF0000"/>
                </a:solidFill>
              </a:rPr>
              <a:t/>
            </a:r>
            <a:br>
              <a:rPr lang="zh-CN" altLang="en-US" dirty="0" smtClean="0">
                <a:solidFill>
                  <a:srgbClr val="FF0000"/>
                </a:solidFill>
              </a:rPr>
            </a:br>
            <a:r>
              <a:rPr lang="zh-CN" altLang="en-US" kern="0" dirty="0" smtClean="0">
                <a:solidFill>
                  <a:srgbClr val="FF0000"/>
                </a:solidFill>
                <a:latin typeface="Times New Roman" pitchFamily="65" charset="-122"/>
                <a:ea typeface="宋体" pitchFamily="65" charset="-122"/>
              </a:rPr>
              <a:t>句</a:t>
            </a:r>
            <a:r>
              <a:rPr lang="en-US" altLang="zh-CN" kern="0" dirty="0" smtClean="0">
                <a:solidFill>
                  <a:srgbClr val="FF0000"/>
                </a:solidFill>
                <a:latin typeface="Times New Roman" pitchFamily="65" charset="-122"/>
                <a:ea typeface="宋体" pitchFamily="65" charset="-122"/>
              </a:rPr>
              <a:t>,</a:t>
            </a:r>
            <a:r>
              <a:rPr lang="zh-CN" altLang="en-US" kern="0" dirty="0" smtClean="0">
                <a:solidFill>
                  <a:srgbClr val="FF0000"/>
                </a:solidFill>
                <a:latin typeface="Times New Roman" pitchFamily="65" charset="-122"/>
                <a:ea typeface="宋体" pitchFamily="65" charset="-122"/>
              </a:rPr>
              <a:t>先行词为</a:t>
            </a:r>
            <a:r>
              <a:rPr lang="en-US" altLang="zh-CN" kern="0" dirty="0" smtClean="0">
                <a:solidFill>
                  <a:srgbClr val="FF0000"/>
                </a:solidFill>
                <a:latin typeface="Times New Roman" pitchFamily="65" charset="-122"/>
                <a:ea typeface="宋体" pitchFamily="65" charset="-122"/>
              </a:rPr>
              <a:t>The reason,</a:t>
            </a:r>
            <a:r>
              <a:rPr lang="zh-CN" altLang="en-US" kern="0" dirty="0" smtClean="0">
                <a:solidFill>
                  <a:srgbClr val="FF0000"/>
                </a:solidFill>
                <a:latin typeface="Times New Roman" pitchFamily="65" charset="-122"/>
                <a:ea typeface="宋体" pitchFamily="65" charset="-122"/>
              </a:rPr>
              <a:t>关系词在定语从句中作原因状语。故填</a:t>
            </a:r>
            <a:r>
              <a:rPr lang="en-US" altLang="zh-CN" kern="0" dirty="0" smtClean="0">
                <a:solidFill>
                  <a:srgbClr val="FF0000"/>
                </a:solidFill>
                <a:latin typeface="Times New Roman" pitchFamily="65" charset="-122"/>
                <a:ea typeface="宋体" pitchFamily="65" charset="-122"/>
              </a:rPr>
              <a:t>why</a:t>
            </a:r>
            <a:r>
              <a:rPr lang="zh-CN" altLang="en-US" kern="0" dirty="0" smtClean="0">
                <a:solidFill>
                  <a:srgbClr val="FF0000"/>
                </a:solidFill>
                <a:latin typeface="Times New Roman" pitchFamily="65" charset="-122"/>
                <a:ea typeface="宋体" pitchFamily="65" charset="-122"/>
              </a:rPr>
              <a:t>。</a:t>
            </a:r>
            <a:endParaRPr lang="en-US" altLang="zh-CN" dirty="0" smtClean="0">
              <a:solidFill>
                <a:srgbClr val="FF0000"/>
              </a:solidFill>
            </a:endParaRPr>
          </a:p>
          <a:p>
            <a:pPr marL="0" indent="0" eaLnBrk="0" latinLnBrk="1" hangingPunct="0">
              <a:lnSpc>
                <a:spcPct val="150000"/>
              </a:lnSpc>
              <a:spcBef>
                <a:spcPts val="141"/>
              </a:spcBef>
              <a:buNone/>
            </a:pPr>
            <a:endParaRPr lang="zh-CN" altLang="en-US" dirty="0"/>
          </a:p>
        </p:txBody>
      </p:sp>
      <p:pic>
        <p:nvPicPr>
          <p:cNvPr id="4" name="图片 4" descr="textimage102.jpeg"/>
          <p:cNvPicPr>
            <a:picLocks noChangeAspect="1"/>
          </p:cNvPicPr>
          <p:nvPr/>
        </p:nvPicPr>
        <p:blipFill>
          <a:blip r:embed="rId4" cstate="print"/>
          <a:stretch>
            <a:fillRect/>
          </a:stretch>
        </p:blipFill>
        <p:spPr>
          <a:xfrm>
            <a:off x="3929058" y="848501"/>
            <a:ext cx="609600" cy="409574"/>
          </a:xfrm>
          <a:prstGeom prst="rect">
            <a:avLst/>
          </a:prstGeom>
        </p:spPr>
      </p:pic>
      <p:pic>
        <p:nvPicPr>
          <p:cNvPr id="5" name="图片 5" descr="textimage103.jpeg"/>
          <p:cNvPicPr>
            <a:picLocks noChangeAspect="1"/>
          </p:cNvPicPr>
          <p:nvPr/>
        </p:nvPicPr>
        <p:blipFill>
          <a:blip r:embed="rId4" cstate="print"/>
          <a:stretch>
            <a:fillRect/>
          </a:stretch>
        </p:blipFill>
        <p:spPr>
          <a:xfrm>
            <a:off x="3071802" y="2991641"/>
            <a:ext cx="609600" cy="409574"/>
          </a:xfrm>
          <a:prstGeom prst="rect">
            <a:avLst/>
          </a:prstGeom>
        </p:spPr>
      </p:pic>
      <p:pic>
        <p:nvPicPr>
          <p:cNvPr id="7" name="Picture 4" descr="\\a015\吴双婷\线.tif"/>
          <p:cNvPicPr>
            <a:picLocks noChangeAspect="1" noChangeArrowheads="1"/>
          </p:cNvPicPr>
          <p:nvPr/>
        </p:nvPicPr>
        <p:blipFill>
          <a:blip r:embed="rId5" cstate="print"/>
          <a:srcRect/>
          <a:stretch>
            <a:fillRect/>
          </a:stretch>
        </p:blipFill>
        <p:spPr bwMode="auto">
          <a:xfrm>
            <a:off x="1357290" y="1205691"/>
            <a:ext cx="1500198"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5" cstate="print"/>
          <a:srcRect/>
          <a:stretch>
            <a:fillRect/>
          </a:stretch>
        </p:blipFill>
        <p:spPr bwMode="auto">
          <a:xfrm>
            <a:off x="4786314" y="2920203"/>
            <a:ext cx="928694"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2994731"/>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20.(2019北京,七选五,</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)For football and basketball,adding talented players to a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team proves a good method,but only up to the point </a:t>
            </a:r>
            <a:r>
              <a:rPr lang="zh-CN" altLang="en-US" sz="1814" u="sng" kern="0" dirty="0" smtClean="0">
                <a:solidFill>
                  <a:srgbClr val="FF0000"/>
                </a:solidFill>
                <a:latin typeface="Times New Roman" pitchFamily="65" charset="-122"/>
                <a:ea typeface="宋体" pitchFamily="65" charset="-122"/>
              </a:rPr>
              <a:t>　 where　 </a:t>
            </a:r>
            <a:r>
              <a:rPr lang="zh-CN" altLang="en-US" sz="1814" kern="0" dirty="0" smtClean="0">
                <a:solidFill>
                  <a:srgbClr val="000000"/>
                </a:solidFill>
                <a:latin typeface="Times New Roman" pitchFamily="65" charset="-122"/>
                <a:ea typeface="宋体" pitchFamily="65" charset="-122"/>
              </a:rPr>
              <a:t>70% of the players </a:t>
            </a:r>
            <a:r>
              <a:rPr dirty="0"/>
              <a:t/>
            </a:r>
            <a:br>
              <a:rPr dirty="0"/>
            </a:br>
            <a:r>
              <a:rPr lang="zh-CN" altLang="en-US" sz="1814" kern="0" dirty="0" smtClean="0">
                <a:solidFill>
                  <a:srgbClr val="000000"/>
                </a:solidFill>
                <a:latin typeface="Times New Roman" pitchFamily="65" charset="-122"/>
                <a:ea typeface="宋体" pitchFamily="65" charset="-122"/>
              </a:rPr>
              <a:t>are top talent.</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句意:对于足球和篮球来说,在一个球队中增加有天赋的球员证明是一个</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好方法,但只有达到70%的球员是顶级人才的这种情况。设空处引导定语从句,先</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行词point表示“情况”为抽象地点,关系词在定语从句中作状语。故用关系词</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where。</a:t>
            </a:r>
            <a:endParaRPr lang="zh-CN" altLang="en-US" dirty="0">
              <a:solidFill>
                <a:srgbClr val="FF0000"/>
              </a:solidFill>
            </a:endParaRPr>
          </a:p>
        </p:txBody>
      </p:sp>
      <p:pic>
        <p:nvPicPr>
          <p:cNvPr id="3" name="图片 3" descr="textimage104.jpeg"/>
          <p:cNvPicPr>
            <a:picLocks noChangeAspect="1"/>
          </p:cNvPicPr>
          <p:nvPr/>
        </p:nvPicPr>
        <p:blipFill>
          <a:blip r:embed="rId4" cstate="print"/>
          <a:stretch>
            <a:fillRect/>
          </a:stretch>
        </p:blipFill>
        <p:spPr>
          <a:xfrm>
            <a:off x="2812725" y="1491443"/>
            <a:ext cx="609600" cy="409574"/>
          </a:xfrm>
          <a:prstGeom prst="rect">
            <a:avLst/>
          </a:prstGeom>
        </p:spPr>
      </p:pic>
      <p:pic>
        <p:nvPicPr>
          <p:cNvPr id="4" name="Picture 4" descr="\\a015\吴双婷\线.tif"/>
          <p:cNvPicPr>
            <a:picLocks noChangeAspect="1" noChangeArrowheads="1"/>
          </p:cNvPicPr>
          <p:nvPr/>
        </p:nvPicPr>
        <p:blipFill>
          <a:blip r:embed="rId5" cstate="print"/>
          <a:srcRect/>
          <a:stretch>
            <a:fillRect/>
          </a:stretch>
        </p:blipFill>
        <p:spPr bwMode="auto">
          <a:xfrm>
            <a:off x="5500694" y="1920071"/>
            <a:ext cx="1143008"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21.(2019天津,完形填空,</a:t>
            </a:r>
            <a:r>
              <a:rPr lang="zh-CN" altLang="en-US" sz="1968" kern="0" spc="275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)No sooner did she leave my doorstep than I had e-</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mails from two women </a:t>
            </a:r>
            <a:r>
              <a:rPr lang="zh-CN" altLang="en-US" sz="1814" u="sng" kern="0" dirty="0" smtClean="0">
                <a:solidFill>
                  <a:srgbClr val="FF0000"/>
                </a:solidFill>
                <a:latin typeface="Times New Roman" pitchFamily="65" charset="-122"/>
                <a:ea typeface="宋体" pitchFamily="65" charset="-122"/>
              </a:rPr>
              <a:t>　 whose　 </a:t>
            </a:r>
            <a:r>
              <a:rPr lang="zh-CN" altLang="en-US" sz="1814" kern="0" dirty="0" smtClean="0">
                <a:solidFill>
                  <a:srgbClr val="000000"/>
                </a:solidFill>
                <a:latin typeface="Times New Roman" pitchFamily="65" charset="-122"/>
                <a:ea typeface="宋体" pitchFamily="65" charset="-122"/>
              </a:rPr>
              <a:t>kids go to my son's nursery and </a:t>
            </a:r>
            <a:r>
              <a:rPr lang="zh-CN" altLang="en-US" sz="1814" u="sng" kern="0" dirty="0" smtClean="0">
                <a:solidFill>
                  <a:srgbClr val="FF0000"/>
                </a:solidFill>
                <a:latin typeface="Times New Roman" pitchFamily="65" charset="-122"/>
                <a:ea typeface="宋体" pitchFamily="65" charset="-122"/>
              </a:rPr>
              <a:t>　 who/that　 </a:t>
            </a:r>
            <a:r>
              <a:rPr dirty="0">
                <a:solidFill>
                  <a:srgbClr val="FF0000"/>
                </a:solidFill>
              </a:rPr>
              <a:t/>
            </a:r>
            <a:br>
              <a:rPr dirty="0">
                <a:solidFill>
                  <a:srgbClr val="FF0000"/>
                </a:solidFill>
              </a:rPr>
            </a:br>
            <a:r>
              <a:rPr lang="zh-CN" altLang="en-US" sz="1814" kern="0" dirty="0" smtClean="0">
                <a:solidFill>
                  <a:srgbClr val="000000"/>
                </a:solidFill>
                <a:latin typeface="Times New Roman" pitchFamily="65" charset="-122"/>
                <a:ea typeface="宋体" pitchFamily="65" charset="-122"/>
              </a:rPr>
              <a:t>recognized my face.</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句意:她一离开我家的门阶,我就收到两位女士的邮件,她们的孩子和我儿</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子上一个幼儿园,并且她们认出了我。第一空引导定语从句,先行词为two wom-</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en,关系词在从句中作定语,故用关系代词whose;第二空引导定语从句,先行词为</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two women,关系词在从句中作主语,故用关系代词who/that。</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22.(</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)As the smallest child of his family, Alex is always longing for the time </a:t>
            </a:r>
            <a:r>
              <a:rPr lang="zh-CN" altLang="en-US" sz="1814" u="sng" kern="0" dirty="0" smtClean="0">
                <a:solidFill>
                  <a:srgbClr val="000000"/>
                </a:solidFill>
                <a:latin typeface="Times New Roman" pitchFamily="65" charset="-122"/>
                <a:ea typeface="宋体" pitchFamily="65" charset="-122"/>
              </a:rPr>
              <a:t>    </a:t>
            </a:r>
            <a:endParaRPr lang="zh-CN" altLang="en-US" dirty="0"/>
          </a:p>
          <a:p>
            <a:pPr marL="0" indent="0" eaLnBrk="0" latinLnBrk="1" hangingPunct="0">
              <a:lnSpc>
                <a:spcPct val="150000"/>
              </a:lnSpc>
              <a:spcBef>
                <a:spcPts val="0"/>
              </a:spcBef>
              <a:buNone/>
            </a:pPr>
            <a:r>
              <a:rPr lang="zh-CN" altLang="en-US" sz="1814" u="sng" kern="0" dirty="0" smtClean="0">
                <a:solidFill>
                  <a:srgbClr val="FF0000"/>
                </a:solidFill>
                <a:latin typeface="Times New Roman" pitchFamily="65" charset="-122"/>
                <a:ea typeface="宋体" pitchFamily="65" charset="-122"/>
              </a:rPr>
              <a:t> when　 </a:t>
            </a:r>
            <a:r>
              <a:rPr lang="zh-CN" altLang="en-US" sz="1814" kern="0" dirty="0" smtClean="0">
                <a:solidFill>
                  <a:srgbClr val="000000"/>
                </a:solidFill>
                <a:latin typeface="Times New Roman" pitchFamily="65" charset="-122"/>
                <a:ea typeface="宋体" pitchFamily="65" charset="-122"/>
              </a:rPr>
              <a:t> he should be able to be independent.</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句意:作为家里最小的孩子,亚历克斯总是盼着自己能独立的时刻。分析</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句子可知,设空处引导定语从句,从句中不缺主语、宾语和表语,由此判断用关系</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副词,而先行词the time表示的是时间,故用关系副词when。</a:t>
            </a:r>
            <a:endParaRPr lang="zh-CN" altLang="en-US" dirty="0">
              <a:solidFill>
                <a:srgbClr val="FF0000"/>
              </a:solidFill>
            </a:endParaRPr>
          </a:p>
        </p:txBody>
      </p:sp>
      <p:pic>
        <p:nvPicPr>
          <p:cNvPr id="3" name="图片 3" descr="textimage105.jpeg"/>
          <p:cNvPicPr>
            <a:picLocks noChangeAspect="1"/>
          </p:cNvPicPr>
          <p:nvPr/>
        </p:nvPicPr>
        <p:blipFill>
          <a:blip r:embed="rId4" cstate="print"/>
          <a:stretch>
            <a:fillRect/>
          </a:stretch>
        </p:blipFill>
        <p:spPr>
          <a:xfrm>
            <a:off x="3043124" y="1479993"/>
            <a:ext cx="600075" cy="390525"/>
          </a:xfrm>
          <a:prstGeom prst="rect">
            <a:avLst/>
          </a:prstGeom>
        </p:spPr>
      </p:pic>
      <p:pic>
        <p:nvPicPr>
          <p:cNvPr id="4" name="图片 4" descr="textimage106.jpeg"/>
          <p:cNvPicPr>
            <a:picLocks noChangeAspect="1"/>
          </p:cNvPicPr>
          <p:nvPr/>
        </p:nvPicPr>
        <p:blipFill>
          <a:blip r:embed="rId5" cstate="print"/>
          <a:stretch>
            <a:fillRect/>
          </a:stretch>
        </p:blipFill>
        <p:spPr>
          <a:xfrm>
            <a:off x="1084725" y="4469386"/>
            <a:ext cx="609599" cy="409574"/>
          </a:xfrm>
          <a:prstGeom prst="rect">
            <a:avLst/>
          </a:prstGeom>
        </p:spPr>
      </p:pic>
      <p:pic>
        <p:nvPicPr>
          <p:cNvPr id="5" name="Picture 4" descr="\\a015\吴双婷\线.tif"/>
          <p:cNvPicPr>
            <a:picLocks noChangeAspect="1" noChangeArrowheads="1"/>
          </p:cNvPicPr>
          <p:nvPr/>
        </p:nvPicPr>
        <p:blipFill>
          <a:blip r:embed="rId6" cstate="print"/>
          <a:srcRect/>
          <a:stretch>
            <a:fillRect/>
          </a:stretch>
        </p:blipFill>
        <p:spPr bwMode="auto">
          <a:xfrm>
            <a:off x="2928926" y="1920071"/>
            <a:ext cx="1071570"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6" cstate="print"/>
          <a:srcRect/>
          <a:stretch>
            <a:fillRect/>
          </a:stretch>
        </p:blipFill>
        <p:spPr bwMode="auto">
          <a:xfrm>
            <a:off x="7000892" y="1920071"/>
            <a:ext cx="1357322"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6" cstate="print"/>
          <a:srcRect/>
          <a:stretch>
            <a:fillRect/>
          </a:stretch>
        </p:blipFill>
        <p:spPr bwMode="auto">
          <a:xfrm>
            <a:off x="642910" y="4849029"/>
            <a:ext cx="928694"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blinds(horizontal)">
                                      <p:cBhvr>
                                        <p:cTn id="27"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340034"/>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同义句转换</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23.(2019课标全国Ⅱ,阅读理解C,</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)There was a time when people may have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felt awkward about asking for a table for one,but those days are over.</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→There was a time </a:t>
            </a:r>
            <a:r>
              <a:rPr lang="zh-CN" altLang="en-US" sz="1814" u="sng" kern="0" dirty="0" smtClean="0">
                <a:solidFill>
                  <a:srgbClr val="FF0000"/>
                </a:solidFill>
                <a:latin typeface="Times New Roman" pitchFamily="65" charset="-122"/>
                <a:ea typeface="宋体" pitchFamily="65" charset="-122"/>
              </a:rPr>
              <a:t>　 at/in which　 </a:t>
            </a:r>
            <a:r>
              <a:rPr lang="zh-CN" altLang="en-US" sz="1814" kern="0" dirty="0" smtClean="0">
                <a:solidFill>
                  <a:srgbClr val="000000"/>
                </a:solidFill>
                <a:latin typeface="Times New Roman" pitchFamily="65" charset="-122"/>
                <a:ea typeface="宋体" pitchFamily="65" charset="-122"/>
              </a:rPr>
              <a:t> people may have felt awkward about asking for</a:t>
            </a:r>
            <a:r>
              <a:rPr dirty="0"/>
              <a:t/>
            </a:r>
            <a:br>
              <a:rPr dirty="0"/>
            </a:br>
            <a:r>
              <a:rPr lang="zh-CN" altLang="en-US" sz="1814" kern="0" dirty="0" smtClean="0">
                <a:solidFill>
                  <a:srgbClr val="000000"/>
                </a:solidFill>
                <a:latin typeface="Times New Roman" pitchFamily="65" charset="-122"/>
                <a:ea typeface="宋体" pitchFamily="65" charset="-122"/>
              </a:rPr>
              <a:t> a table for one,but those days are over.</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24.(2019课标全国Ⅱ,阅读理解C,</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He likes that he can sit and check his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phone in peace or chat up the barkeeper who he's on a first-name basis with if he </a:t>
            </a:r>
            <a:r>
              <a:rPr dirty="0"/>
              <a:t/>
            </a:r>
            <a:br>
              <a:rPr dirty="0"/>
            </a:br>
            <a:r>
              <a:rPr lang="zh-CN" altLang="en-US" sz="1814" kern="0" dirty="0" smtClean="0">
                <a:solidFill>
                  <a:srgbClr val="000000"/>
                </a:solidFill>
                <a:latin typeface="Times New Roman" pitchFamily="65" charset="-122"/>
                <a:ea typeface="宋体" pitchFamily="65" charset="-122"/>
              </a:rPr>
              <a:t>wants to have a little interaction(交流).</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→He likes that he can sit and check his phone in peace or chat up the barkeeper </a:t>
            </a:r>
            <a:r>
              <a:rPr lang="zh-CN" altLang="en-US" sz="1814" u="sng" kern="0" dirty="0" smtClean="0">
                <a:solidFill>
                  <a:srgbClr val="000000"/>
                </a:solidFill>
                <a:latin typeface="Times New Roman" pitchFamily="65" charset="-122"/>
                <a:ea typeface="宋体" pitchFamily="65" charset="-122"/>
              </a:rPr>
              <a:t>　 </a:t>
            </a:r>
            <a:r>
              <a:rPr dirty="0"/>
              <a:t/>
            </a:r>
            <a:br>
              <a:rPr dirty="0"/>
            </a:br>
            <a:r>
              <a:rPr lang="zh-CN" altLang="en-US" sz="1814" u="sng" kern="0" dirty="0" smtClean="0">
                <a:solidFill>
                  <a:srgbClr val="FF0000"/>
                </a:solidFill>
                <a:latin typeface="Times New Roman" pitchFamily="65" charset="-122"/>
                <a:ea typeface="宋体" pitchFamily="65" charset="-122"/>
              </a:rPr>
              <a:t>with whom　 </a:t>
            </a:r>
            <a:r>
              <a:rPr lang="zh-CN" altLang="en-US" sz="1814" kern="0" dirty="0" smtClean="0">
                <a:solidFill>
                  <a:srgbClr val="000000"/>
                </a:solidFill>
                <a:latin typeface="Times New Roman" pitchFamily="65" charset="-122"/>
                <a:ea typeface="宋体" pitchFamily="65" charset="-122"/>
              </a:rPr>
              <a:t> he's on a first-name basis if he wants to have a little interaction(交流).</a:t>
            </a:r>
            <a:endParaRPr lang="zh-CN" altLang="en-US" dirty="0"/>
          </a:p>
        </p:txBody>
      </p:sp>
      <p:pic>
        <p:nvPicPr>
          <p:cNvPr id="3" name="图片 3" descr="textimage107.jpeg"/>
          <p:cNvPicPr>
            <a:picLocks noChangeAspect="1"/>
          </p:cNvPicPr>
          <p:nvPr/>
        </p:nvPicPr>
        <p:blipFill>
          <a:blip r:embed="rId4" cstate="print"/>
          <a:stretch>
            <a:fillRect/>
          </a:stretch>
        </p:blipFill>
        <p:spPr>
          <a:xfrm>
            <a:off x="3888000" y="1918648"/>
            <a:ext cx="609600" cy="409575"/>
          </a:xfrm>
          <a:prstGeom prst="rect">
            <a:avLst/>
          </a:prstGeom>
        </p:spPr>
      </p:pic>
      <p:pic>
        <p:nvPicPr>
          <p:cNvPr id="4" name="图片 4" descr="textimage108.jpeg"/>
          <p:cNvPicPr>
            <a:picLocks noChangeAspect="1"/>
          </p:cNvPicPr>
          <p:nvPr/>
        </p:nvPicPr>
        <p:blipFill>
          <a:blip r:embed="rId4" cstate="print"/>
          <a:stretch>
            <a:fillRect/>
          </a:stretch>
        </p:blipFill>
        <p:spPr>
          <a:xfrm>
            <a:off x="3888000" y="3666959"/>
            <a:ext cx="609600" cy="409574"/>
          </a:xfrm>
          <a:prstGeom prst="rect">
            <a:avLst/>
          </a:prstGeom>
        </p:spPr>
      </p:pic>
      <p:pic>
        <p:nvPicPr>
          <p:cNvPr id="5" name="Picture 4" descr="\\a015\吴双婷\线.tif"/>
          <p:cNvPicPr>
            <a:picLocks noChangeAspect="1" noChangeArrowheads="1"/>
          </p:cNvPicPr>
          <p:nvPr/>
        </p:nvPicPr>
        <p:blipFill>
          <a:blip r:embed="rId5" cstate="print"/>
          <a:srcRect/>
          <a:stretch>
            <a:fillRect/>
          </a:stretch>
        </p:blipFill>
        <p:spPr bwMode="auto">
          <a:xfrm>
            <a:off x="2571736" y="2777327"/>
            <a:ext cx="1571636"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5" cstate="print"/>
          <a:srcRect/>
          <a:stretch>
            <a:fillRect/>
          </a:stretch>
        </p:blipFill>
        <p:spPr bwMode="auto">
          <a:xfrm>
            <a:off x="714348" y="5349095"/>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819705"/>
            <a:ext cx="8316000" cy="7256858"/>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11.</a:t>
            </a:r>
            <a:r>
              <a:rPr lang="zh-CN" altLang="en-US" sz="1814" u="sng" kern="0" dirty="0" smtClean="0">
                <a:solidFill>
                  <a:srgbClr val="FF0000"/>
                </a:solidFill>
                <a:latin typeface="Times New Roman" pitchFamily="65" charset="-122"/>
                <a:ea typeface="宋体" pitchFamily="65" charset="-122"/>
              </a:rPr>
              <a:t>　 worthwhile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.值得做的;值得花时间的→</a:t>
            </a:r>
            <a:r>
              <a:rPr lang="zh-CN" altLang="en-US" sz="1814" u="sng" kern="0" dirty="0" smtClean="0">
                <a:solidFill>
                  <a:srgbClr val="FF0000"/>
                </a:solidFill>
                <a:latin typeface="Times New Roman" pitchFamily="65" charset="-122"/>
                <a:ea typeface="宋体" pitchFamily="65" charset="-122"/>
              </a:rPr>
              <a:t>　 worthy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.值得(或应</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得)</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的;值得尊敬的→</a:t>
            </a:r>
            <a:r>
              <a:rPr lang="zh-CN" altLang="en-US" sz="1814" u="sng" kern="0" dirty="0" smtClean="0">
                <a:solidFill>
                  <a:srgbClr val="FF0000"/>
                </a:solidFill>
                <a:latin typeface="Times New Roman" pitchFamily="65" charset="-122"/>
                <a:ea typeface="宋体" pitchFamily="65" charset="-122"/>
              </a:rPr>
              <a:t>　 worth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.有价值的;值</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钱;(指行动)值得;值</a:t>
            </a:r>
            <a:r>
              <a:rPr dirty="0"/>
              <a:t/>
            </a:r>
            <a:br>
              <a:rPr dirty="0"/>
            </a:br>
            <a:r>
              <a:rPr lang="zh-CN" altLang="en-US" sz="1814" kern="0" dirty="0" smtClean="0">
                <a:solidFill>
                  <a:srgbClr val="000000"/>
                </a:solidFill>
                <a:latin typeface="Times New Roman" pitchFamily="65" charset="-122"/>
                <a:ea typeface="宋体" pitchFamily="65" charset="-122"/>
              </a:rPr>
              <a:t>得(费周折)</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12.</a:t>
            </a:r>
            <a:r>
              <a:rPr lang="zh-CN" altLang="en-US" sz="1814" u="sng" kern="0" dirty="0" smtClean="0">
                <a:solidFill>
                  <a:srgbClr val="FF0000"/>
                </a:solidFill>
                <a:latin typeface="Times New Roman" pitchFamily="65" charset="-122"/>
                <a:ea typeface="宋体" pitchFamily="65" charset="-122"/>
              </a:rPr>
              <a:t>　 professional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.专业的;职业的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.专业人员;职业选手→</a:t>
            </a:r>
            <a:r>
              <a:rPr lang="zh-CN" altLang="en-US" sz="1814" u="sng" kern="0" dirty="0" smtClean="0">
                <a:solidFill>
                  <a:srgbClr val="FF0000"/>
                </a:solidFill>
                <a:latin typeface="Times New Roman" pitchFamily="65" charset="-122"/>
                <a:ea typeface="宋体" pitchFamily="65" charset="-122"/>
              </a:rPr>
              <a:t>　 profession　 </a:t>
            </a:r>
            <a:r>
              <a:rPr lang="zh-CN" altLang="en-US" sz="1814" kern="0" dirty="0" smtClean="0">
                <a:solidFill>
                  <a:srgbClr val="FF0000"/>
                </a:solidFill>
                <a:latin typeface="Times New Roman" pitchFamily="65" charset="-122"/>
                <a:ea typeface="宋体" pitchFamily="65" charset="-122"/>
              </a:rPr>
              <a:t> </a:t>
            </a:r>
            <a:r>
              <a:rPr dirty="0">
                <a:solidFill>
                  <a:srgbClr val="FF0000"/>
                </a:solidFill>
              </a:rPr>
              <a:t/>
            </a:r>
            <a:br>
              <a:rPr dirty="0">
                <a:solidFill>
                  <a:srgbClr val="FF0000"/>
                </a:solidFill>
              </a:rPr>
            </a:b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.(需要专门技能,尤指需要较高教育水平的某一)行业,职业→</a:t>
            </a:r>
            <a:r>
              <a:rPr lang="zh-CN" altLang="en-US" sz="1814" u="sng" kern="0" dirty="0" smtClean="0">
                <a:solidFill>
                  <a:srgbClr val="FF0000"/>
                </a:solidFill>
                <a:latin typeface="Times New Roman" pitchFamily="65" charset="-122"/>
                <a:ea typeface="宋体" pitchFamily="65" charset="-122"/>
              </a:rPr>
              <a:t>　 professor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.教</a:t>
            </a:r>
            <a:r>
              <a:rPr dirty="0"/>
              <a:t/>
            </a:r>
            <a:br>
              <a:rPr dirty="0"/>
            </a:br>
            <a:r>
              <a:rPr lang="zh-CN" altLang="en-US" sz="1814" kern="0" dirty="0" smtClean="0">
                <a:solidFill>
                  <a:srgbClr val="000000"/>
                </a:solidFill>
                <a:latin typeface="Times New Roman" pitchFamily="65" charset="-122"/>
                <a:ea typeface="宋体" pitchFamily="65" charset="-122"/>
              </a:rPr>
              <a:t>授;讲师</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13.</a:t>
            </a:r>
            <a:r>
              <a:rPr lang="zh-CN" altLang="en-US" sz="1814" u="sng" kern="0" dirty="0" smtClean="0">
                <a:solidFill>
                  <a:srgbClr val="FF0000"/>
                </a:solidFill>
                <a:latin typeface="Times New Roman" pitchFamily="65" charset="-122"/>
                <a:ea typeface="宋体" pitchFamily="65" charset="-122"/>
              </a:rPr>
              <a:t>　 entrance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.入口;进入→</a:t>
            </a:r>
            <a:r>
              <a:rPr lang="zh-CN" altLang="en-US" sz="1814" u="sng" kern="0" dirty="0" smtClean="0">
                <a:solidFill>
                  <a:srgbClr val="FF0000"/>
                </a:solidFill>
                <a:latin typeface="Times New Roman" pitchFamily="65" charset="-122"/>
                <a:ea typeface="宋体" pitchFamily="65" charset="-122"/>
              </a:rPr>
              <a:t>　 enter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a:t>
            </a:r>
            <a:r>
              <a:rPr lang="zh-CN" altLang="en-US" sz="1814" kern="0" dirty="0" smtClean="0">
                <a:solidFill>
                  <a:srgbClr val="000000"/>
                </a:solidFill>
                <a:latin typeface="Times New Roman" pitchFamily="65" charset="-122"/>
                <a:ea typeface="宋体" pitchFamily="65" charset="-122"/>
              </a:rPr>
              <a:t>.进来;进去</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14.</a:t>
            </a:r>
            <a:r>
              <a:rPr lang="zh-CN" altLang="en-US" sz="1814" u="sng" kern="0" dirty="0" smtClean="0">
                <a:solidFill>
                  <a:srgbClr val="FF0000"/>
                </a:solidFill>
                <a:latin typeface="Times New Roman" pitchFamily="65" charset="-122"/>
                <a:ea typeface="宋体" pitchFamily="65" charset="-122"/>
              </a:rPr>
              <a:t>　 tradition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.传统;传统的信仰或风俗→</a:t>
            </a:r>
            <a:r>
              <a:rPr lang="zh-CN" altLang="en-US" sz="1814" u="sng" kern="0" dirty="0" smtClean="0">
                <a:solidFill>
                  <a:srgbClr val="FF0000"/>
                </a:solidFill>
                <a:latin typeface="Times New Roman" pitchFamily="65" charset="-122"/>
                <a:ea typeface="宋体" pitchFamily="65" charset="-122"/>
              </a:rPr>
              <a:t>　 traditional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 传统的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15.</a:t>
            </a:r>
            <a:r>
              <a:rPr lang="zh-CN" altLang="en-US" sz="1814" u="sng" kern="0" dirty="0" smtClean="0">
                <a:solidFill>
                  <a:srgbClr val="FF0000"/>
                </a:solidFill>
                <a:latin typeface="Times New Roman" pitchFamily="65" charset="-122"/>
                <a:ea typeface="宋体" pitchFamily="65" charset="-122"/>
              </a:rPr>
              <a:t>　 historic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.历史上著名(或重要)的;有史时期的→</a:t>
            </a:r>
            <a:r>
              <a:rPr lang="zh-CN" altLang="en-US" sz="1814" u="sng" kern="0" dirty="0" smtClean="0">
                <a:solidFill>
                  <a:srgbClr val="FF0000"/>
                </a:solidFill>
                <a:latin typeface="Times New Roman" pitchFamily="65" charset="-122"/>
                <a:ea typeface="宋体" pitchFamily="65" charset="-122"/>
              </a:rPr>
              <a:t>　 historical　 </a:t>
            </a:r>
            <a:r>
              <a:rPr lang="zh-CN" altLang="en-US" sz="1814" kern="0" dirty="0" smtClean="0">
                <a:solidFill>
                  <a:srgbClr val="FF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a:t>
            </a:r>
            <a:r>
              <a:rPr dirty="0"/>
              <a:t/>
            </a:r>
            <a:br>
              <a:rPr dirty="0"/>
            </a:br>
            <a:r>
              <a:rPr lang="zh-CN" altLang="en-US" sz="1814" kern="0" dirty="0" smtClean="0">
                <a:solidFill>
                  <a:srgbClr val="000000"/>
                </a:solidFill>
                <a:latin typeface="Times New Roman" pitchFamily="65" charset="-122"/>
                <a:ea typeface="宋体" pitchFamily="65" charset="-122"/>
              </a:rPr>
              <a:t>(有关)历史的;有关历史研究的→</a:t>
            </a:r>
            <a:r>
              <a:rPr lang="zh-CN" altLang="en-US" sz="1814" u="sng" kern="0" dirty="0" smtClean="0">
                <a:solidFill>
                  <a:srgbClr val="FF0000"/>
                </a:solidFill>
                <a:latin typeface="Times New Roman" pitchFamily="65" charset="-122"/>
                <a:ea typeface="宋体" pitchFamily="65" charset="-122"/>
              </a:rPr>
              <a:t>　 historically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adv</a:t>
            </a:r>
            <a:r>
              <a:rPr lang="zh-CN" altLang="en-US" sz="1814" kern="0" dirty="0" smtClean="0">
                <a:solidFill>
                  <a:srgbClr val="000000"/>
                </a:solidFill>
                <a:latin typeface="Times New Roman" pitchFamily="65" charset="-122"/>
                <a:ea typeface="宋体" pitchFamily="65" charset="-122"/>
              </a:rPr>
              <a:t>.历史上地;从历史观点上说</a:t>
            </a:r>
            <a:r>
              <a:rPr dirty="0"/>
              <a:t/>
            </a:r>
            <a:br>
              <a:rPr dirty="0"/>
            </a:b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history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.历史;历史学</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16.</a:t>
            </a:r>
            <a:r>
              <a:rPr lang="zh-CN" altLang="en-US" sz="1814" u="sng" kern="0" dirty="0" smtClean="0">
                <a:solidFill>
                  <a:srgbClr val="FF0000"/>
                </a:solidFill>
                <a:latin typeface="Times New Roman" pitchFamily="65" charset="-122"/>
                <a:ea typeface="宋体" pitchFamily="65" charset="-122"/>
              </a:rPr>
              <a:t>　 comparison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.比较;相比→</a:t>
            </a:r>
            <a:r>
              <a:rPr lang="zh-CN" altLang="en-US" sz="1814" u="sng" kern="0" dirty="0" smtClean="0">
                <a:solidFill>
                  <a:srgbClr val="FF0000"/>
                </a:solidFill>
                <a:latin typeface="Times New Roman" pitchFamily="65" charset="-122"/>
                <a:ea typeface="宋体" pitchFamily="65" charset="-122"/>
              </a:rPr>
              <a:t>　 compare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a:t>
            </a:r>
            <a:r>
              <a:rPr lang="zh-CN" altLang="en-US" sz="1814" kern="0" dirty="0" smtClean="0">
                <a:solidFill>
                  <a:srgbClr val="000000"/>
                </a:solidFill>
                <a:latin typeface="Times New Roman" pitchFamily="65" charset="-122"/>
                <a:ea typeface="宋体" pitchFamily="65" charset="-122"/>
              </a:rPr>
              <a:t>.比较;对比</a:t>
            </a:r>
          </a:p>
          <a:p>
            <a:pPr marL="457200" indent="-457200" eaLnBrk="0" latinLnBrk="1" hangingPunct="0">
              <a:lnSpc>
                <a:spcPct val="150000"/>
              </a:lnSpc>
              <a:spcBef>
                <a:spcPts val="141"/>
              </a:spcBef>
            </a:pPr>
            <a:r>
              <a:rPr lang="en-US" altLang="zh-CN" sz="1814" kern="0" dirty="0" smtClean="0">
                <a:solidFill>
                  <a:srgbClr val="000000"/>
                </a:solidFill>
                <a:latin typeface="Times New Roman" pitchFamily="65" charset="-122"/>
                <a:ea typeface="宋体" pitchFamily="65" charset="-122"/>
              </a:rPr>
              <a:t>17. </a:t>
            </a:r>
            <a:r>
              <a:rPr lang="zh-CN" altLang="en-US" sz="1814" u="sng" kern="0" dirty="0" smtClean="0">
                <a:solidFill>
                  <a:srgbClr val="FF0000"/>
                </a:solidFill>
                <a:latin typeface="Times New Roman" pitchFamily="65" charset="-122"/>
                <a:ea typeface="宋体" pitchFamily="65" charset="-122"/>
              </a:rPr>
              <a:t>identify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.确认;认出;找到→</a:t>
            </a:r>
            <a:r>
              <a:rPr lang="zh-CN" altLang="en-US" sz="1814" u="sng" kern="0" dirty="0" smtClean="0">
                <a:solidFill>
                  <a:srgbClr val="FF0000"/>
                </a:solidFill>
                <a:latin typeface="Times New Roman" pitchFamily="65" charset="-122"/>
                <a:ea typeface="宋体" pitchFamily="65" charset="-122"/>
              </a:rPr>
              <a:t>　 identity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.身份;本身;本体;同一性;</a:t>
            </a:r>
            <a:endParaRPr lang="en-US" altLang="zh-CN" sz="1814" kern="0" dirty="0" smtClean="0">
              <a:solidFill>
                <a:srgbClr val="000000"/>
              </a:solidFill>
              <a:latin typeface="Times New Roman" pitchFamily="65" charset="-122"/>
              <a:ea typeface="宋体" pitchFamily="65" charset="-122"/>
            </a:endParaRPr>
          </a:p>
          <a:p>
            <a:pPr marL="457200" indent="-457200"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相同→</a:t>
            </a:r>
            <a:r>
              <a:rPr lang="zh-CN" altLang="en-US" sz="1814" u="sng" kern="0" dirty="0" smtClean="0">
                <a:solidFill>
                  <a:srgbClr val="FF0000"/>
                </a:solidFill>
                <a:latin typeface="Times New Roman" pitchFamily="65" charset="-122"/>
                <a:ea typeface="宋体" pitchFamily="65" charset="-122"/>
              </a:rPr>
              <a:t>　 identification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.鉴定;辨认;身份证明</a:t>
            </a:r>
            <a:endParaRPr lang="zh-CN" altLang="en-US" sz="2000" dirty="0" smtClean="0"/>
          </a:p>
          <a:p>
            <a:pPr marL="457200" indent="-457200" eaLnBrk="0" latinLnBrk="1" hangingPunct="0">
              <a:lnSpc>
                <a:spcPct val="150000"/>
              </a:lnSpc>
              <a:spcBef>
                <a:spcPts val="141"/>
              </a:spcBef>
              <a:buAutoNum type="arabicPeriod" startAt="17"/>
            </a:pPr>
            <a:endParaRPr lang="en-US" altLang="zh-CN" sz="1814" kern="0" dirty="0" smtClean="0">
              <a:solidFill>
                <a:srgbClr val="000000"/>
              </a:solidFill>
              <a:latin typeface="Times New Roman" pitchFamily="65" charset="-122"/>
              <a:ea typeface="宋体" pitchFamily="65" charset="-122"/>
            </a:endParaRPr>
          </a:p>
          <a:p>
            <a:pPr marL="457200" indent="-457200" eaLnBrk="0" latinLnBrk="1" hangingPunct="0">
              <a:lnSpc>
                <a:spcPct val="150000"/>
              </a:lnSpc>
              <a:spcBef>
                <a:spcPts val="141"/>
              </a:spcBef>
              <a:buAutoNum type="arabicPeriod" startAt="17"/>
            </a:pPr>
            <a:endParaRPr lang="en-US" altLang="zh-CN" sz="1814" kern="0" dirty="0" smtClean="0">
              <a:solidFill>
                <a:srgbClr val="000000"/>
              </a:solidFill>
              <a:latin typeface="Times New Roman" pitchFamily="65" charset="-122"/>
              <a:ea typeface="宋体" pitchFamily="65" charset="-122"/>
            </a:endParaRPr>
          </a:p>
          <a:p>
            <a:pPr marL="342900" indent="-342900" eaLnBrk="0" latinLnBrk="1" hangingPunct="0">
              <a:lnSpc>
                <a:spcPct val="150000"/>
              </a:lnSpc>
              <a:spcBef>
                <a:spcPts val="141"/>
              </a:spcBef>
              <a:buAutoNum type="arabicPeriod" startAt="17"/>
            </a:pP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1000100" y="848501"/>
            <a:ext cx="1714512"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5857884" y="848501"/>
            <a:ext cx="1357322"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3143240" y="1277129"/>
            <a:ext cx="1357322"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1071538" y="2134705"/>
            <a:ext cx="1643074"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6929454" y="2134385"/>
            <a:ext cx="1357322"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6715140" y="2563013"/>
            <a:ext cx="1357322"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1071538" y="3348831"/>
            <a:ext cx="1357322"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4" cstate="print"/>
          <a:srcRect/>
          <a:stretch>
            <a:fillRect/>
          </a:stretch>
        </p:blipFill>
        <p:spPr bwMode="auto">
          <a:xfrm>
            <a:off x="4000496" y="3348831"/>
            <a:ext cx="1000132" cy="35687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4" cstate="print"/>
          <a:srcRect/>
          <a:stretch>
            <a:fillRect/>
          </a:stretch>
        </p:blipFill>
        <p:spPr bwMode="auto">
          <a:xfrm>
            <a:off x="1000100" y="3777459"/>
            <a:ext cx="1357322" cy="356870"/>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4" cstate="print"/>
          <a:srcRect/>
          <a:stretch>
            <a:fillRect/>
          </a:stretch>
        </p:blipFill>
        <p:spPr bwMode="auto">
          <a:xfrm>
            <a:off x="5357818" y="3777459"/>
            <a:ext cx="1500198" cy="356870"/>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4" cstate="print"/>
          <a:srcRect/>
          <a:stretch>
            <a:fillRect/>
          </a:stretch>
        </p:blipFill>
        <p:spPr bwMode="auto">
          <a:xfrm>
            <a:off x="1000100" y="4206087"/>
            <a:ext cx="1357322" cy="356870"/>
          </a:xfrm>
          <a:prstGeom prst="rect">
            <a:avLst/>
          </a:prstGeom>
          <a:noFill/>
          <a:ln w="9525">
            <a:noFill/>
            <a:miter lim="800000"/>
            <a:headEnd/>
            <a:tailEnd/>
          </a:ln>
        </p:spPr>
      </p:pic>
      <p:pic>
        <p:nvPicPr>
          <p:cNvPr id="14" name="Picture 4" descr="\\a015\吴双婷\线.tif"/>
          <p:cNvPicPr>
            <a:picLocks noChangeAspect="1" noChangeArrowheads="1"/>
          </p:cNvPicPr>
          <p:nvPr/>
        </p:nvPicPr>
        <p:blipFill>
          <a:blip r:embed="rId4" cstate="print"/>
          <a:srcRect/>
          <a:stretch>
            <a:fillRect/>
          </a:stretch>
        </p:blipFill>
        <p:spPr bwMode="auto">
          <a:xfrm>
            <a:off x="6500826" y="4206087"/>
            <a:ext cx="1428760" cy="356870"/>
          </a:xfrm>
          <a:prstGeom prst="rect">
            <a:avLst/>
          </a:prstGeom>
          <a:noFill/>
          <a:ln w="9525">
            <a:noFill/>
            <a:miter lim="800000"/>
            <a:headEnd/>
            <a:tailEnd/>
          </a:ln>
        </p:spPr>
      </p:pic>
      <p:pic>
        <p:nvPicPr>
          <p:cNvPr id="15" name="Picture 4" descr="\\a015\吴双婷\线.tif"/>
          <p:cNvPicPr>
            <a:picLocks noChangeAspect="1" noChangeArrowheads="1"/>
          </p:cNvPicPr>
          <p:nvPr/>
        </p:nvPicPr>
        <p:blipFill>
          <a:blip r:embed="rId4" cstate="print"/>
          <a:srcRect/>
          <a:stretch>
            <a:fillRect/>
          </a:stretch>
        </p:blipFill>
        <p:spPr bwMode="auto">
          <a:xfrm>
            <a:off x="3929058" y="4634715"/>
            <a:ext cx="1643074" cy="356870"/>
          </a:xfrm>
          <a:prstGeom prst="rect">
            <a:avLst/>
          </a:prstGeom>
          <a:noFill/>
          <a:ln w="9525">
            <a:noFill/>
            <a:miter lim="800000"/>
            <a:headEnd/>
            <a:tailEnd/>
          </a:ln>
        </p:spPr>
      </p:pic>
      <p:pic>
        <p:nvPicPr>
          <p:cNvPr id="16" name="Picture 4" descr="\\a015\吴双婷\线.tif"/>
          <p:cNvPicPr>
            <a:picLocks noChangeAspect="1" noChangeArrowheads="1"/>
          </p:cNvPicPr>
          <p:nvPr/>
        </p:nvPicPr>
        <p:blipFill>
          <a:blip r:embed="rId4" cstate="print"/>
          <a:srcRect/>
          <a:stretch>
            <a:fillRect/>
          </a:stretch>
        </p:blipFill>
        <p:spPr bwMode="auto">
          <a:xfrm>
            <a:off x="928662" y="5063343"/>
            <a:ext cx="1214446" cy="356870"/>
          </a:xfrm>
          <a:prstGeom prst="rect">
            <a:avLst/>
          </a:prstGeom>
          <a:noFill/>
          <a:ln w="9525">
            <a:noFill/>
            <a:miter lim="800000"/>
            <a:headEnd/>
            <a:tailEnd/>
          </a:ln>
        </p:spPr>
      </p:pic>
      <p:pic>
        <p:nvPicPr>
          <p:cNvPr id="17" name="Picture 4" descr="\\a015\吴双婷\线.tif"/>
          <p:cNvPicPr>
            <a:picLocks noChangeAspect="1" noChangeArrowheads="1"/>
          </p:cNvPicPr>
          <p:nvPr/>
        </p:nvPicPr>
        <p:blipFill>
          <a:blip r:embed="rId4" cstate="print"/>
          <a:srcRect/>
          <a:stretch>
            <a:fillRect/>
          </a:stretch>
        </p:blipFill>
        <p:spPr bwMode="auto">
          <a:xfrm>
            <a:off x="1000100" y="5491971"/>
            <a:ext cx="1643074" cy="356870"/>
          </a:xfrm>
          <a:prstGeom prst="rect">
            <a:avLst/>
          </a:prstGeom>
          <a:noFill/>
          <a:ln w="9525">
            <a:noFill/>
            <a:miter lim="800000"/>
            <a:headEnd/>
            <a:tailEnd/>
          </a:ln>
        </p:spPr>
      </p:pic>
      <p:pic>
        <p:nvPicPr>
          <p:cNvPr id="18" name="Picture 4" descr="\\a015\吴双婷\线.tif"/>
          <p:cNvPicPr>
            <a:picLocks noChangeAspect="1" noChangeArrowheads="1"/>
          </p:cNvPicPr>
          <p:nvPr/>
        </p:nvPicPr>
        <p:blipFill>
          <a:blip r:embed="rId4" cstate="print"/>
          <a:srcRect/>
          <a:stretch>
            <a:fillRect/>
          </a:stretch>
        </p:blipFill>
        <p:spPr bwMode="auto">
          <a:xfrm>
            <a:off x="4214810" y="5491971"/>
            <a:ext cx="1428760" cy="356870"/>
          </a:xfrm>
          <a:prstGeom prst="rect">
            <a:avLst/>
          </a:prstGeom>
          <a:noFill/>
          <a:ln w="9525">
            <a:noFill/>
            <a:miter lim="800000"/>
            <a:headEnd/>
            <a:tailEnd/>
          </a:ln>
        </p:spPr>
      </p:pic>
      <p:pic>
        <p:nvPicPr>
          <p:cNvPr id="19" name="Picture 4" descr="\\a015\吴双婷\线.tif"/>
          <p:cNvPicPr>
            <a:picLocks noChangeAspect="1" noChangeArrowheads="1"/>
          </p:cNvPicPr>
          <p:nvPr/>
        </p:nvPicPr>
        <p:blipFill>
          <a:blip r:embed="rId4" cstate="print"/>
          <a:srcRect/>
          <a:stretch>
            <a:fillRect/>
          </a:stretch>
        </p:blipFill>
        <p:spPr bwMode="auto">
          <a:xfrm>
            <a:off x="1071538" y="5920599"/>
            <a:ext cx="1071570" cy="356870"/>
          </a:xfrm>
          <a:prstGeom prst="rect">
            <a:avLst/>
          </a:prstGeom>
          <a:noFill/>
          <a:ln w="9525">
            <a:noFill/>
            <a:miter lim="800000"/>
            <a:headEnd/>
            <a:tailEnd/>
          </a:ln>
        </p:spPr>
      </p:pic>
      <p:pic>
        <p:nvPicPr>
          <p:cNvPr id="20" name="Picture 4" descr="\\a015\吴双婷\线.tif"/>
          <p:cNvPicPr>
            <a:picLocks noChangeAspect="1" noChangeArrowheads="1"/>
          </p:cNvPicPr>
          <p:nvPr/>
        </p:nvPicPr>
        <p:blipFill>
          <a:blip r:embed="rId4" cstate="print"/>
          <a:srcRect/>
          <a:stretch>
            <a:fillRect/>
          </a:stretch>
        </p:blipFill>
        <p:spPr bwMode="auto">
          <a:xfrm>
            <a:off x="4214810" y="5920599"/>
            <a:ext cx="1357322" cy="356870"/>
          </a:xfrm>
          <a:prstGeom prst="rect">
            <a:avLst/>
          </a:prstGeom>
          <a:noFill/>
          <a:ln w="9525">
            <a:noFill/>
            <a:miter lim="800000"/>
            <a:headEnd/>
            <a:tailEnd/>
          </a:ln>
        </p:spPr>
      </p:pic>
      <p:pic>
        <p:nvPicPr>
          <p:cNvPr id="21" name="Picture 4" descr="\\a015\吴双婷\线.tif"/>
          <p:cNvPicPr>
            <a:picLocks noChangeAspect="1" noChangeArrowheads="1"/>
          </p:cNvPicPr>
          <p:nvPr/>
        </p:nvPicPr>
        <p:blipFill>
          <a:blip r:embed="rId4" cstate="print"/>
          <a:srcRect/>
          <a:stretch>
            <a:fillRect/>
          </a:stretch>
        </p:blipFill>
        <p:spPr bwMode="auto">
          <a:xfrm>
            <a:off x="1428728" y="6349227"/>
            <a:ext cx="1928826"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1"/>
                                        </p:tgtEl>
                                      </p:cBhvr>
                                    </p:animEffect>
                                    <p:set>
                                      <p:cBhvr>
                                        <p:cTn id="47" dur="1" fill="hold">
                                          <p:stCondLst>
                                            <p:cond delay="19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2"/>
                                        </p:tgtEl>
                                      </p:cBhvr>
                                    </p:animEffect>
                                    <p:set>
                                      <p:cBhvr>
                                        <p:cTn id="52" dur="1" fill="hold">
                                          <p:stCondLst>
                                            <p:cond delay="1999"/>
                                          </p:stCondLst>
                                        </p:cTn>
                                        <p:tgtEl>
                                          <p:spTgt spid="12"/>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3"/>
                                        </p:tgtEl>
                                      </p:cBhvr>
                                    </p:animEffect>
                                    <p:set>
                                      <p:cBhvr>
                                        <p:cTn id="57" dur="1" fill="hold">
                                          <p:stCondLst>
                                            <p:cond delay="1999"/>
                                          </p:stCondLst>
                                        </p:cTn>
                                        <p:tgtEl>
                                          <p:spTgt spid="13"/>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4"/>
                                        </p:tgtEl>
                                      </p:cBhvr>
                                    </p:animEffect>
                                    <p:set>
                                      <p:cBhvr>
                                        <p:cTn id="62" dur="1" fill="hold">
                                          <p:stCondLst>
                                            <p:cond delay="1999"/>
                                          </p:stCondLst>
                                        </p:cTn>
                                        <p:tgtEl>
                                          <p:spTgt spid="14"/>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nodeType="clickEffect">
                                  <p:stCondLst>
                                    <p:cond delay="0"/>
                                  </p:stCondLst>
                                  <p:childTnLst>
                                    <p:animEffect transition="out" filter="fade">
                                      <p:cBhvr>
                                        <p:cTn id="66" dur="2000"/>
                                        <p:tgtEl>
                                          <p:spTgt spid="15"/>
                                        </p:tgtEl>
                                      </p:cBhvr>
                                    </p:animEffect>
                                    <p:set>
                                      <p:cBhvr>
                                        <p:cTn id="67" dur="1" fill="hold">
                                          <p:stCondLst>
                                            <p:cond delay="1999"/>
                                          </p:stCondLst>
                                        </p:cTn>
                                        <p:tgtEl>
                                          <p:spTgt spid="15"/>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10" presetClass="exit" presetSubtype="0" fill="hold" nodeType="clickEffect">
                                  <p:stCondLst>
                                    <p:cond delay="0"/>
                                  </p:stCondLst>
                                  <p:childTnLst>
                                    <p:animEffect transition="out" filter="fade">
                                      <p:cBhvr>
                                        <p:cTn id="71" dur="2000"/>
                                        <p:tgtEl>
                                          <p:spTgt spid="16"/>
                                        </p:tgtEl>
                                      </p:cBhvr>
                                    </p:animEffect>
                                    <p:set>
                                      <p:cBhvr>
                                        <p:cTn id="72" dur="1" fill="hold">
                                          <p:stCondLst>
                                            <p:cond delay="1999"/>
                                          </p:stCondLst>
                                        </p:cTn>
                                        <p:tgtEl>
                                          <p:spTgt spid="16"/>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0" presetClass="exit" presetSubtype="0" fill="hold" nodeType="clickEffect">
                                  <p:stCondLst>
                                    <p:cond delay="0"/>
                                  </p:stCondLst>
                                  <p:childTnLst>
                                    <p:animEffect transition="out" filter="fade">
                                      <p:cBhvr>
                                        <p:cTn id="76" dur="2000"/>
                                        <p:tgtEl>
                                          <p:spTgt spid="17"/>
                                        </p:tgtEl>
                                      </p:cBhvr>
                                    </p:animEffect>
                                    <p:set>
                                      <p:cBhvr>
                                        <p:cTn id="77" dur="1" fill="hold">
                                          <p:stCondLst>
                                            <p:cond delay="1999"/>
                                          </p:stCondLst>
                                        </p:cTn>
                                        <p:tgtEl>
                                          <p:spTgt spid="17"/>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10" presetClass="exit" presetSubtype="0" fill="hold" nodeType="clickEffect">
                                  <p:stCondLst>
                                    <p:cond delay="0"/>
                                  </p:stCondLst>
                                  <p:childTnLst>
                                    <p:animEffect transition="out" filter="fade">
                                      <p:cBhvr>
                                        <p:cTn id="81" dur="2000"/>
                                        <p:tgtEl>
                                          <p:spTgt spid="18"/>
                                        </p:tgtEl>
                                      </p:cBhvr>
                                    </p:animEffect>
                                    <p:set>
                                      <p:cBhvr>
                                        <p:cTn id="82" dur="1" fill="hold">
                                          <p:stCondLst>
                                            <p:cond delay="1999"/>
                                          </p:stCondLst>
                                        </p:cTn>
                                        <p:tgtEl>
                                          <p:spTgt spid="18"/>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0" presetClass="exit" presetSubtype="0" fill="hold" nodeType="clickEffect">
                                  <p:stCondLst>
                                    <p:cond delay="0"/>
                                  </p:stCondLst>
                                  <p:childTnLst>
                                    <p:animEffect transition="out" filter="fade">
                                      <p:cBhvr>
                                        <p:cTn id="86" dur="2000"/>
                                        <p:tgtEl>
                                          <p:spTgt spid="19"/>
                                        </p:tgtEl>
                                      </p:cBhvr>
                                    </p:animEffect>
                                    <p:set>
                                      <p:cBhvr>
                                        <p:cTn id="87" dur="1" fill="hold">
                                          <p:stCondLst>
                                            <p:cond delay="1999"/>
                                          </p:stCondLst>
                                        </p:cTn>
                                        <p:tgtEl>
                                          <p:spTgt spid="19"/>
                                        </p:tgtEl>
                                        <p:attrNameLst>
                                          <p:attrName>style.visibility</p:attrName>
                                        </p:attrNameLst>
                                      </p:cBhvr>
                                      <p:to>
                                        <p:strVal val="hidden"/>
                                      </p:to>
                                    </p:set>
                                  </p:childTnLst>
                                </p:cTn>
                              </p:par>
                            </p:childTnLst>
                          </p:cTn>
                        </p:par>
                      </p:childTnLst>
                    </p:cTn>
                  </p:par>
                  <p:par>
                    <p:cTn id="88" fill="hold">
                      <p:stCondLst>
                        <p:cond delay="indefinite"/>
                      </p:stCondLst>
                      <p:childTnLst>
                        <p:par>
                          <p:cTn id="89" fill="hold">
                            <p:stCondLst>
                              <p:cond delay="0"/>
                            </p:stCondLst>
                            <p:childTnLst>
                              <p:par>
                                <p:cTn id="90" presetID="10" presetClass="exit" presetSubtype="0" fill="hold" nodeType="clickEffect">
                                  <p:stCondLst>
                                    <p:cond delay="0"/>
                                  </p:stCondLst>
                                  <p:childTnLst>
                                    <p:animEffect transition="out" filter="fade">
                                      <p:cBhvr>
                                        <p:cTn id="91" dur="2000"/>
                                        <p:tgtEl>
                                          <p:spTgt spid="20"/>
                                        </p:tgtEl>
                                      </p:cBhvr>
                                    </p:animEffect>
                                    <p:set>
                                      <p:cBhvr>
                                        <p:cTn id="92" dur="1" fill="hold">
                                          <p:stCondLst>
                                            <p:cond delay="1999"/>
                                          </p:stCondLst>
                                        </p:cTn>
                                        <p:tgtEl>
                                          <p:spTgt spid="20"/>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10" presetClass="exit" presetSubtype="0" fill="hold" nodeType="clickEffect">
                                  <p:stCondLst>
                                    <p:cond delay="0"/>
                                  </p:stCondLst>
                                  <p:childTnLst>
                                    <p:animEffect transition="out" filter="fade">
                                      <p:cBhvr>
                                        <p:cTn id="96" dur="2000"/>
                                        <p:tgtEl>
                                          <p:spTgt spid="21"/>
                                        </p:tgtEl>
                                      </p:cBhvr>
                                    </p:animEffect>
                                    <p:set>
                                      <p:cBhvr>
                                        <p:cTn id="97" dur="1" fill="hold">
                                          <p:stCondLst>
                                            <p:cond delay="1999"/>
                                          </p:stCondLst>
                                        </p:cTn>
                                        <p:tgtEl>
                                          <p:spTgt spid="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134253"/>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Ⅱ.重点短语</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a:t>
            </a:r>
            <a:r>
              <a:rPr lang="zh-CN" altLang="en-US" sz="1814" u="sng" kern="0" dirty="0" smtClean="0">
                <a:solidFill>
                  <a:srgbClr val="FF0000"/>
                </a:solidFill>
                <a:latin typeface="Times New Roman" pitchFamily="65" charset="-122"/>
                <a:ea typeface="宋体" pitchFamily="65" charset="-122"/>
              </a:rPr>
              <a:t>　 take part in　 </a:t>
            </a:r>
            <a:r>
              <a:rPr lang="zh-CN" altLang="en-US" sz="1814" kern="0" dirty="0" smtClean="0">
                <a:solidFill>
                  <a:srgbClr val="000000"/>
                </a:solidFill>
                <a:latin typeface="Times New Roman" pitchFamily="65" charset="-122"/>
                <a:ea typeface="宋体" pitchFamily="65" charset="-122"/>
              </a:rPr>
              <a:t>参与(某事);参加(某活动)</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a:t>
            </a:r>
            <a:r>
              <a:rPr lang="zh-CN" altLang="en-US" sz="1814" u="sng" kern="0" dirty="0" smtClean="0">
                <a:solidFill>
                  <a:srgbClr val="FF0000"/>
                </a:solidFill>
                <a:latin typeface="Times New Roman" pitchFamily="65" charset="-122"/>
                <a:ea typeface="宋体" pitchFamily="65" charset="-122"/>
              </a:rPr>
              <a:t>　 give way to　 </a:t>
            </a:r>
            <a:r>
              <a:rPr lang="zh-CN" altLang="en-US" sz="1814" kern="0" dirty="0" smtClean="0">
                <a:solidFill>
                  <a:srgbClr val="000000"/>
                </a:solidFill>
                <a:latin typeface="Times New Roman" pitchFamily="65" charset="-122"/>
                <a:ea typeface="宋体" pitchFamily="65" charset="-122"/>
              </a:rPr>
              <a:t>让步;屈服</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a:t>
            </a:r>
            <a:r>
              <a:rPr lang="zh-CN" altLang="en-US" sz="1814" u="sng" kern="0" dirty="0" smtClean="0">
                <a:solidFill>
                  <a:srgbClr val="FF0000"/>
                </a:solidFill>
                <a:latin typeface="Times New Roman" pitchFamily="65" charset="-122"/>
                <a:ea typeface="宋体" pitchFamily="65" charset="-122"/>
              </a:rPr>
              <a:t>　 keep balance　 </a:t>
            </a:r>
            <a:r>
              <a:rPr lang="zh-CN" altLang="en-US" sz="1814" kern="0" dirty="0" smtClean="0">
                <a:solidFill>
                  <a:srgbClr val="000000"/>
                </a:solidFill>
                <a:latin typeface="Times New Roman" pitchFamily="65" charset="-122"/>
                <a:ea typeface="宋体" pitchFamily="65" charset="-122"/>
              </a:rPr>
              <a:t>保持平衡</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4.</a:t>
            </a:r>
            <a:r>
              <a:rPr lang="zh-CN" altLang="en-US" sz="1814" u="sng" kern="0" dirty="0" smtClean="0">
                <a:solidFill>
                  <a:srgbClr val="FF0000"/>
                </a:solidFill>
                <a:latin typeface="Times New Roman" pitchFamily="65" charset="-122"/>
                <a:ea typeface="宋体" pitchFamily="65" charset="-122"/>
              </a:rPr>
              <a:t>　 lead to　 </a:t>
            </a:r>
            <a:r>
              <a:rPr lang="zh-CN" altLang="en-US" sz="1814" kern="0" dirty="0" smtClean="0">
                <a:solidFill>
                  <a:srgbClr val="000000"/>
                </a:solidFill>
                <a:latin typeface="Times New Roman" pitchFamily="65" charset="-122"/>
                <a:ea typeface="宋体" pitchFamily="65" charset="-122"/>
              </a:rPr>
              <a:t>导致</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5.</a:t>
            </a:r>
            <a:r>
              <a:rPr lang="zh-CN" altLang="en-US" sz="1814" u="sng" kern="0" dirty="0" smtClean="0">
                <a:solidFill>
                  <a:srgbClr val="FF0000"/>
                </a:solidFill>
                <a:latin typeface="Times New Roman" pitchFamily="65" charset="-122"/>
                <a:ea typeface="宋体" pitchFamily="65" charset="-122"/>
              </a:rPr>
              <a:t>　 make a proposal　 </a:t>
            </a:r>
            <a:r>
              <a:rPr lang="zh-CN" altLang="en-US" sz="1814" kern="0" dirty="0" smtClean="0">
                <a:solidFill>
                  <a:srgbClr val="000000"/>
                </a:solidFill>
                <a:latin typeface="Times New Roman" pitchFamily="65" charset="-122"/>
                <a:ea typeface="宋体" pitchFamily="65" charset="-122"/>
              </a:rPr>
              <a:t>提出建议</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6.</a:t>
            </a:r>
            <a:r>
              <a:rPr lang="zh-CN" altLang="en-US" sz="1814" u="sng" kern="0" dirty="0" smtClean="0">
                <a:solidFill>
                  <a:srgbClr val="FF0000"/>
                </a:solidFill>
                <a:latin typeface="Times New Roman" pitchFamily="65" charset="-122"/>
                <a:ea typeface="宋体" pitchFamily="65" charset="-122"/>
              </a:rPr>
              <a:t>　 turn to　 </a:t>
            </a:r>
            <a:r>
              <a:rPr lang="zh-CN" altLang="en-US" sz="1814" kern="0" dirty="0" smtClean="0">
                <a:solidFill>
                  <a:srgbClr val="000000"/>
                </a:solidFill>
                <a:latin typeface="Times New Roman" pitchFamily="65" charset="-122"/>
                <a:ea typeface="宋体" pitchFamily="65" charset="-122"/>
              </a:rPr>
              <a:t>向</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求助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7.</a:t>
            </a:r>
            <a:r>
              <a:rPr lang="zh-CN" altLang="en-US" sz="1814" u="sng" kern="0" dirty="0" smtClean="0">
                <a:solidFill>
                  <a:srgbClr val="FF0000"/>
                </a:solidFill>
                <a:latin typeface="Times New Roman" pitchFamily="65" charset="-122"/>
                <a:ea typeface="宋体" pitchFamily="65" charset="-122"/>
              </a:rPr>
              <a:t>　 prevent...from...　 </a:t>
            </a:r>
            <a:r>
              <a:rPr lang="zh-CN" altLang="en-US" sz="1814" kern="0" dirty="0" smtClean="0">
                <a:solidFill>
                  <a:srgbClr val="000000"/>
                </a:solidFill>
                <a:latin typeface="Times New Roman" pitchFamily="65" charset="-122"/>
                <a:ea typeface="宋体" pitchFamily="65" charset="-122"/>
              </a:rPr>
              <a:t>阻止;不准</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8.</a:t>
            </a:r>
            <a:r>
              <a:rPr lang="zh-CN" altLang="en-US" sz="1814" u="sng" kern="0" dirty="0" smtClean="0">
                <a:solidFill>
                  <a:srgbClr val="FF0000"/>
                </a:solidFill>
                <a:latin typeface="Times New Roman" pitchFamily="65" charset="-122"/>
                <a:ea typeface="宋体" pitchFamily="65" charset="-122"/>
              </a:rPr>
              <a:t>　 donate...to...　 </a:t>
            </a:r>
            <a:r>
              <a:rPr lang="zh-CN" altLang="en-US" sz="1814" kern="0" dirty="0" smtClean="0">
                <a:solidFill>
                  <a:srgbClr val="000000"/>
                </a:solidFill>
                <a:latin typeface="Times New Roman" pitchFamily="65" charset="-122"/>
                <a:ea typeface="宋体" pitchFamily="65" charset="-122"/>
              </a:rPr>
              <a:t>向</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捐赠</a:t>
            </a:r>
            <a:r>
              <a:rPr lang="zh-CN" altLang="en-US" sz="1814" kern="0" dirty="0" smtClean="0">
                <a:solidFill>
                  <a:srgbClr val="000000"/>
                </a:solidFill>
                <a:latin typeface="黑体" pitchFamily="65" charset="-122"/>
                <a:ea typeface="宋体" pitchFamily="65" charset="-122"/>
              </a:rPr>
              <a: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9.</a:t>
            </a:r>
            <a:r>
              <a:rPr lang="zh-CN" altLang="en-US" sz="1814" u="sng" kern="0" dirty="0" smtClean="0">
                <a:solidFill>
                  <a:srgbClr val="FF0000"/>
                </a:solidFill>
                <a:latin typeface="Times New Roman" pitchFamily="65" charset="-122"/>
                <a:ea typeface="宋体" pitchFamily="65" charset="-122"/>
              </a:rPr>
              <a:t>　 run over　 </a:t>
            </a:r>
            <a:r>
              <a:rPr lang="zh-CN" altLang="en-US" sz="1814" kern="0" dirty="0" smtClean="0">
                <a:solidFill>
                  <a:srgbClr val="000000"/>
                </a:solidFill>
                <a:latin typeface="Times New Roman" pitchFamily="65" charset="-122"/>
                <a:ea typeface="宋体" pitchFamily="65" charset="-122"/>
              </a:rPr>
              <a:t>损毁;(车辆)撞倒并碾轧;翻阅;快速阅读</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10.</a:t>
            </a:r>
            <a:r>
              <a:rPr lang="zh-CN" altLang="en-US" sz="1814" u="sng" kern="0" dirty="0" smtClean="0">
                <a:solidFill>
                  <a:srgbClr val="FF0000"/>
                </a:solidFill>
                <a:latin typeface="Times New Roman" pitchFamily="65" charset="-122"/>
                <a:ea typeface="宋体" pitchFamily="65" charset="-122"/>
              </a:rPr>
              <a:t>　 take down　 </a:t>
            </a:r>
            <a:r>
              <a:rPr lang="zh-CN" altLang="en-US" sz="1814" kern="0" dirty="0" smtClean="0">
                <a:solidFill>
                  <a:srgbClr val="000000"/>
                </a:solidFill>
                <a:latin typeface="Times New Roman" pitchFamily="65" charset="-122"/>
                <a:ea typeface="宋体" pitchFamily="65" charset="-122"/>
              </a:rPr>
              <a:t>拆除</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11.</a:t>
            </a:r>
            <a:r>
              <a:rPr lang="zh-CN" altLang="en-US" sz="1814" u="sng" kern="0" dirty="0" smtClean="0">
                <a:solidFill>
                  <a:srgbClr val="FF0000"/>
                </a:solidFill>
                <a:latin typeface="Times New Roman" pitchFamily="65" charset="-122"/>
                <a:ea typeface="宋体" pitchFamily="65" charset="-122"/>
              </a:rPr>
              <a:t>　 make sure　 </a:t>
            </a:r>
            <a:r>
              <a:rPr lang="zh-CN" altLang="en-US" sz="1814" kern="0" dirty="0" smtClean="0">
                <a:solidFill>
                  <a:srgbClr val="000000"/>
                </a:solidFill>
                <a:latin typeface="Times New Roman" pitchFamily="65" charset="-122"/>
                <a:ea typeface="宋体" pitchFamily="65" charset="-122"/>
              </a:rPr>
              <a:t>确保;设法保证</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928662" y="1562881"/>
            <a:ext cx="1571636"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928662" y="1991509"/>
            <a:ext cx="1571636"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928662" y="2420137"/>
            <a:ext cx="1714512"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928662" y="2848765"/>
            <a:ext cx="1143008"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928662" y="3277393"/>
            <a:ext cx="2000264"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928662" y="3706021"/>
            <a:ext cx="1143008"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928662" y="4134649"/>
            <a:ext cx="2000264"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4" cstate="print"/>
          <a:srcRect/>
          <a:stretch>
            <a:fillRect/>
          </a:stretch>
        </p:blipFill>
        <p:spPr bwMode="auto">
          <a:xfrm>
            <a:off x="928662" y="4563277"/>
            <a:ext cx="1643074" cy="35687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4" cstate="print"/>
          <a:srcRect/>
          <a:stretch>
            <a:fillRect/>
          </a:stretch>
        </p:blipFill>
        <p:spPr bwMode="auto">
          <a:xfrm>
            <a:off x="928662" y="4991905"/>
            <a:ext cx="1357322" cy="356870"/>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4" cstate="print"/>
          <a:srcRect/>
          <a:stretch>
            <a:fillRect/>
          </a:stretch>
        </p:blipFill>
        <p:spPr bwMode="auto">
          <a:xfrm>
            <a:off x="1000100" y="5420533"/>
            <a:ext cx="1500198" cy="356870"/>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4" cstate="print"/>
          <a:srcRect/>
          <a:stretch>
            <a:fillRect/>
          </a:stretch>
        </p:blipFill>
        <p:spPr bwMode="auto">
          <a:xfrm>
            <a:off x="1071538" y="5849161"/>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1"/>
                                        </p:tgtEl>
                                      </p:cBhvr>
                                    </p:animEffect>
                                    <p:set>
                                      <p:cBhvr>
                                        <p:cTn id="47" dur="1" fill="hold">
                                          <p:stCondLst>
                                            <p:cond delay="19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2"/>
                                        </p:tgtEl>
                                      </p:cBhvr>
                                    </p:animEffect>
                                    <p:set>
                                      <p:cBhvr>
                                        <p:cTn id="52" dur="1" fill="hold">
                                          <p:stCondLst>
                                            <p:cond delay="1999"/>
                                          </p:stCondLst>
                                        </p:cTn>
                                        <p:tgtEl>
                                          <p:spTgt spid="12"/>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3"/>
                                        </p:tgtEl>
                                      </p:cBhvr>
                                    </p:animEffect>
                                    <p:set>
                                      <p:cBhvr>
                                        <p:cTn id="57" dur="1" fill="hold">
                                          <p:stCondLst>
                                            <p:cond delay="19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13.xml.rels><?xml version="1.0" encoding="UTF-8" standalone="yes"?>
<Relationships xmlns="http://schemas.openxmlformats.org/package/2006/relationships"><Relationship Id="rId1" Type="http://schemas.openxmlformats.org/officeDocument/2006/relationships/customXmlProps" Target="itemProps13.xml"/></Relationships>
</file>

<file path=customXml/_rels/item14.xml.rels><?xml version="1.0" encoding="UTF-8" standalone="yes"?>
<Relationships xmlns="http://schemas.openxmlformats.org/package/2006/relationships"><Relationship Id="rId1" Type="http://schemas.openxmlformats.org/officeDocument/2006/relationships/customXmlProps" Target="itemProps14.xml"/></Relationships>
</file>

<file path=customXml/_rels/item15.xml.rels><?xml version="1.0" encoding="UTF-8" standalone="yes"?>
<Relationships xmlns="http://schemas.openxmlformats.org/package/2006/relationships"><Relationship Id="rId1" Type="http://schemas.openxmlformats.org/officeDocument/2006/relationships/customXmlProps" Target="itemProps15.xml"/></Relationships>
</file>

<file path=customXml/_rels/item16.xml.rels><?xml version="1.0" encoding="UTF-8" standalone="yes"?>
<Relationships xmlns="http://schemas.openxmlformats.org/package/2006/relationships"><Relationship Id="rId1" Type="http://schemas.openxmlformats.org/officeDocument/2006/relationships/customXmlProps" Target="itemProps16.xml"/></Relationships>
</file>

<file path=customXml/_rels/item17.xml.rels><?xml version="1.0" encoding="UTF-8" standalone="yes"?>
<Relationships xmlns="http://schemas.openxmlformats.org/package/2006/relationships"><Relationship Id="rId1" Type="http://schemas.openxmlformats.org/officeDocument/2006/relationships/customXmlProps" Target="itemProps17.xml"/></Relationships>
</file>

<file path=customXml/_rels/item18.xml.rels><?xml version="1.0" encoding="UTF-8" standalone="yes"?>
<Relationships xmlns="http://schemas.openxmlformats.org/package/2006/relationships"><Relationship Id="rId1" Type="http://schemas.openxmlformats.org/officeDocument/2006/relationships/customXmlProps" Target="itemProps18.xml"/></Relationships>
</file>

<file path=customXml/_rels/item19.xml.rels><?xml version="1.0" encoding="UTF-8" standalone="yes"?>
<Relationships xmlns="http://schemas.openxmlformats.org/package/2006/relationships"><Relationship Id="rId1" Type="http://schemas.openxmlformats.org/officeDocument/2006/relationships/customXmlProps" Target="itemProps19.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20.xml.rels><?xml version="1.0" encoding="UTF-8" standalone="yes"?>
<Relationships xmlns="http://schemas.openxmlformats.org/package/2006/relationships"><Relationship Id="rId1" Type="http://schemas.openxmlformats.org/officeDocument/2006/relationships/customXmlProps" Target="itemProps20.xml"/></Relationships>
</file>

<file path=customXml/_rels/item21.xml.rels><?xml version="1.0" encoding="UTF-8" standalone="yes"?>
<Relationships xmlns="http://schemas.openxmlformats.org/package/2006/relationships"><Relationship Id="rId1" Type="http://schemas.openxmlformats.org/officeDocument/2006/relationships/customXmlProps" Target="itemProps21.xml"/></Relationships>
</file>

<file path=customXml/_rels/item22.xml.rels><?xml version="1.0" encoding="UTF-8" standalone="yes"?>
<Relationships xmlns="http://schemas.openxmlformats.org/package/2006/relationships"><Relationship Id="rId1" Type="http://schemas.openxmlformats.org/officeDocument/2006/relationships/customXmlProps" Target="itemProps22.xml"/></Relationships>
</file>

<file path=customXml/_rels/item23.xml.rels><?xml version="1.0" encoding="UTF-8" standalone="yes"?>
<Relationships xmlns="http://schemas.openxmlformats.org/package/2006/relationships"><Relationship Id="rId1" Type="http://schemas.openxmlformats.org/officeDocument/2006/relationships/customXmlProps" Target="itemProps23.xml"/></Relationships>
</file>

<file path=customXml/_rels/item24.xml.rels><?xml version="1.0" encoding="UTF-8" standalone="yes"?>
<Relationships xmlns="http://schemas.openxmlformats.org/package/2006/relationships"><Relationship Id="rId1" Type="http://schemas.openxmlformats.org/officeDocument/2006/relationships/customXmlProps" Target="itemProps24.xml"/></Relationships>
</file>

<file path=customXml/_rels/item25.xml.rels><?xml version="1.0" encoding="UTF-8" standalone="yes"?>
<Relationships xmlns="http://schemas.openxmlformats.org/package/2006/relationships"><Relationship Id="rId1" Type="http://schemas.openxmlformats.org/officeDocument/2006/relationships/customXmlProps" Target="itemProps25.xml"/></Relationships>
</file>

<file path=customXml/_rels/item26.xml.rels><?xml version="1.0" encoding="UTF-8" standalone="yes"?>
<Relationships xmlns="http://schemas.openxmlformats.org/package/2006/relationships"><Relationship Id="rId1" Type="http://schemas.openxmlformats.org/officeDocument/2006/relationships/customXmlProps" Target="itemProps26.xml"/></Relationships>
</file>

<file path=customXml/_rels/item27.xml.rels><?xml version="1.0" encoding="UTF-8" standalone="yes"?>
<Relationships xmlns="http://schemas.openxmlformats.org/package/2006/relationships"><Relationship Id="rId1" Type="http://schemas.openxmlformats.org/officeDocument/2006/relationships/customXmlProps" Target="itemProps27.xml"/></Relationships>
</file>

<file path=customXml/_rels/item28.xml.rels><?xml version="1.0" encoding="UTF-8" standalone="yes"?>
<Relationships xmlns="http://schemas.openxmlformats.org/package/2006/relationships"><Relationship Id="rId1" Type="http://schemas.openxmlformats.org/officeDocument/2006/relationships/customXmlProps" Target="itemProps28.xml"/></Relationships>
</file>

<file path=customXml/_rels/item29.xml.rels><?xml version="1.0" encoding="UTF-8" standalone="yes"?>
<Relationships xmlns="http://schemas.openxmlformats.org/package/2006/relationships"><Relationship Id="rId1" Type="http://schemas.openxmlformats.org/officeDocument/2006/relationships/customXmlProps" Target="itemProps29.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30.xml.rels><?xml version="1.0" encoding="UTF-8" standalone="yes"?>
<Relationships xmlns="http://schemas.openxmlformats.org/package/2006/relationships"><Relationship Id="rId1" Type="http://schemas.openxmlformats.org/officeDocument/2006/relationships/customXmlProps" Target="itemProps30.xml"/></Relationships>
</file>

<file path=customXml/_rels/item31.xml.rels><?xml version="1.0" encoding="UTF-8" standalone="yes"?>
<Relationships xmlns="http://schemas.openxmlformats.org/package/2006/relationships"><Relationship Id="rId1" Type="http://schemas.openxmlformats.org/officeDocument/2006/relationships/customXmlProps" Target="itemProps31.xml"/></Relationships>
</file>

<file path=customXml/_rels/item32.xml.rels><?xml version="1.0" encoding="UTF-8" standalone="yes"?>
<Relationships xmlns="http://schemas.openxmlformats.org/package/2006/relationships"><Relationship Id="rId1" Type="http://schemas.openxmlformats.org/officeDocument/2006/relationships/customXmlProps" Target="itemProps32.xml"/></Relationships>
</file>

<file path=customXml/_rels/item33.xml.rels><?xml version="1.0" encoding="UTF-8" standalone="yes"?>
<Relationships xmlns="http://schemas.openxmlformats.org/package/2006/relationships"><Relationship Id="rId1" Type="http://schemas.openxmlformats.org/officeDocument/2006/relationships/customXmlProps" Target="itemProps33.xml"/></Relationships>
</file>

<file path=customXml/_rels/item34.xml.rels><?xml version="1.0" encoding="UTF-8" standalone="yes"?>
<Relationships xmlns="http://schemas.openxmlformats.org/package/2006/relationships"><Relationship Id="rId1" Type="http://schemas.openxmlformats.org/officeDocument/2006/relationships/customXmlProps" Target="itemProps34.xml"/></Relationships>
</file>

<file path=customXml/_rels/item35.xml.rels><?xml version="1.0" encoding="UTF-8" standalone="yes"?>
<Relationships xmlns="http://schemas.openxmlformats.org/package/2006/relationships"><Relationship Id="rId1" Type="http://schemas.openxmlformats.org/officeDocument/2006/relationships/customXmlProps" Target="itemProps35.xml"/></Relationships>
</file>

<file path=customXml/_rels/item36.xml.rels><?xml version="1.0" encoding="UTF-8" standalone="yes"?>
<Relationships xmlns="http://schemas.openxmlformats.org/package/2006/relationships"><Relationship Id="rId1" Type="http://schemas.openxmlformats.org/officeDocument/2006/relationships/customXmlProps" Target="itemProps36.xml"/></Relationships>
</file>

<file path=customXml/_rels/item37.xml.rels><?xml version="1.0" encoding="UTF-8" standalone="yes"?>
<Relationships xmlns="http://schemas.openxmlformats.org/package/2006/relationships"><Relationship Id="rId1" Type="http://schemas.openxmlformats.org/officeDocument/2006/relationships/customXmlProps" Target="itemProps37.xml"/></Relationships>
</file>

<file path=customXml/_rels/item38.xml.rels><?xml version="1.0" encoding="UTF-8" standalone="yes"?>
<Relationships xmlns="http://schemas.openxmlformats.org/package/2006/relationships"><Relationship Id="rId1" Type="http://schemas.openxmlformats.org/officeDocument/2006/relationships/customXmlProps" Target="itemProps38.xml"/></Relationships>
</file>

<file path=customXml/_rels/item39.xml.rels><?xml version="1.0" encoding="UTF-8" standalone="yes"?>
<Relationships xmlns="http://schemas.openxmlformats.org/package/2006/relationships"><Relationship Id="rId1" Type="http://schemas.openxmlformats.org/officeDocument/2006/relationships/customXmlProps" Target="itemProps39.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40.xml.rels><?xml version="1.0" encoding="UTF-8" standalone="yes"?>
<Relationships xmlns="http://schemas.openxmlformats.org/package/2006/relationships"><Relationship Id="rId1" Type="http://schemas.openxmlformats.org/officeDocument/2006/relationships/customXmlProps" Target="itemProps40.xml"/></Relationships>
</file>

<file path=customXml/_rels/item41.xml.rels><?xml version="1.0" encoding="UTF-8" standalone="yes"?>
<Relationships xmlns="http://schemas.openxmlformats.org/package/2006/relationships"><Relationship Id="rId1" Type="http://schemas.openxmlformats.org/officeDocument/2006/relationships/customXmlProps" Target="itemProps41.xml"/></Relationships>
</file>

<file path=customXml/_rels/item42.xml.rels><?xml version="1.0" encoding="UTF-8" standalone="yes"?>
<Relationships xmlns="http://schemas.openxmlformats.org/package/2006/relationships"><Relationship Id="rId1" Type="http://schemas.openxmlformats.org/officeDocument/2006/relationships/customXmlProps" Target="itemProps42.xml"/></Relationships>
</file>

<file path=customXml/_rels/item43.xml.rels><?xml version="1.0" encoding="UTF-8" standalone="yes"?>
<Relationships xmlns="http://schemas.openxmlformats.org/package/2006/relationships"><Relationship Id="rId1" Type="http://schemas.openxmlformats.org/officeDocument/2006/relationships/customXmlProps" Target="itemProps43.xml"/></Relationships>
</file>

<file path=customXml/_rels/item44.xml.rels><?xml version="1.0" encoding="UTF-8" standalone="yes"?>
<Relationships xmlns="http://schemas.openxmlformats.org/package/2006/relationships"><Relationship Id="rId1" Type="http://schemas.openxmlformats.org/officeDocument/2006/relationships/customXmlProps" Target="itemProps44.xml"/></Relationships>
</file>

<file path=customXml/_rels/item45.xml.rels><?xml version="1.0" encoding="UTF-8" standalone="yes"?>
<Relationships xmlns="http://schemas.openxmlformats.org/package/2006/relationships"><Relationship Id="rId1" Type="http://schemas.openxmlformats.org/officeDocument/2006/relationships/customXmlProps" Target="itemProps45.xml"/></Relationships>
</file>

<file path=customXml/_rels/item46.xml.rels><?xml version="1.0" encoding="UTF-8" standalone="yes"?>
<Relationships xmlns="http://schemas.openxmlformats.org/package/2006/relationships"><Relationship Id="rId1" Type="http://schemas.openxmlformats.org/officeDocument/2006/relationships/customXmlProps" Target="itemProps46.xml"/></Relationships>
</file>

<file path=customXml/_rels/item47.xml.rels><?xml version="1.0" encoding="UTF-8" standalone="yes"?>
<Relationships xmlns="http://schemas.openxmlformats.org/package/2006/relationships"><Relationship Id="rId1" Type="http://schemas.openxmlformats.org/officeDocument/2006/relationships/customXmlProps" Target="itemProps47.xml"/></Relationships>
</file>

<file path=customXml/_rels/item48.xml.rels><?xml version="1.0" encoding="UTF-8" standalone="yes"?>
<Relationships xmlns="http://schemas.openxmlformats.org/package/2006/relationships"><Relationship Id="rId1" Type="http://schemas.openxmlformats.org/officeDocument/2006/relationships/customXmlProps" Target="itemProps48.xml"/></Relationships>
</file>

<file path=customXml/_rels/item49.xml.rels><?xml version="1.0" encoding="UTF-8" standalone="yes"?>
<Relationships xmlns="http://schemas.openxmlformats.org/package/2006/relationships"><Relationship Id="rId1" Type="http://schemas.openxmlformats.org/officeDocument/2006/relationships/customXmlProps" Target="itemProps49.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50.xml.rels><?xml version="1.0" encoding="UTF-8" standalone="yes"?>
<Relationships xmlns="http://schemas.openxmlformats.org/package/2006/relationships"><Relationship Id="rId1" Type="http://schemas.openxmlformats.org/officeDocument/2006/relationships/customXmlProps" Target="itemProps50.xml"/></Relationships>
</file>

<file path=customXml/_rels/item51.xml.rels><?xml version="1.0" encoding="UTF-8" standalone="yes"?>
<Relationships xmlns="http://schemas.openxmlformats.org/package/2006/relationships"><Relationship Id="rId1" Type="http://schemas.openxmlformats.org/officeDocument/2006/relationships/customXmlProps" Target="itemProps51.xml"/></Relationships>
</file>

<file path=customXml/_rels/item52.xml.rels><?xml version="1.0" encoding="UTF-8" standalone="yes"?>
<Relationships xmlns="http://schemas.openxmlformats.org/package/2006/relationships"><Relationship Id="rId1" Type="http://schemas.openxmlformats.org/officeDocument/2006/relationships/customXmlProps" Target="itemProps52.xml"/></Relationships>
</file>

<file path=customXml/_rels/item53.xml.rels><?xml version="1.0" encoding="UTF-8" standalone="yes"?>
<Relationships xmlns="http://schemas.openxmlformats.org/package/2006/relationships"><Relationship Id="rId1" Type="http://schemas.openxmlformats.org/officeDocument/2006/relationships/customXmlProps" Target="itemProps53.xml"/></Relationships>
</file>

<file path=customXml/_rels/item54.xml.rels><?xml version="1.0" encoding="UTF-8" standalone="yes"?>
<Relationships xmlns="http://schemas.openxmlformats.org/package/2006/relationships"><Relationship Id="rId1" Type="http://schemas.openxmlformats.org/officeDocument/2006/relationships/customXmlProps" Target="itemProps54.xml"/></Relationships>
</file>

<file path=customXml/_rels/item55.xml.rels><?xml version="1.0" encoding="UTF-8" standalone="yes"?>
<Relationships xmlns="http://schemas.openxmlformats.org/package/2006/relationships"><Relationship Id="rId1" Type="http://schemas.openxmlformats.org/officeDocument/2006/relationships/customXmlProps" Target="itemProps55.xml"/></Relationships>
</file>

<file path=customXml/_rels/item56.xml.rels><?xml version="1.0" encoding="UTF-8" standalone="yes"?>
<Relationships xmlns="http://schemas.openxmlformats.org/package/2006/relationships"><Relationship Id="rId1" Type="http://schemas.openxmlformats.org/officeDocument/2006/relationships/customXmlProps" Target="itemProps56.xml"/></Relationships>
</file>

<file path=customXml/_rels/item57.xml.rels><?xml version="1.0" encoding="UTF-8" standalone="yes"?>
<Relationships xmlns="http://schemas.openxmlformats.org/package/2006/relationships"><Relationship Id="rId1" Type="http://schemas.openxmlformats.org/officeDocument/2006/relationships/customXmlProps" Target="itemProps57.xml"/></Relationships>
</file>

<file path=customXml/_rels/item58.xml.rels><?xml version="1.0" encoding="UTF-8" standalone="yes"?>
<Relationships xmlns="http://schemas.openxmlformats.org/package/2006/relationships"><Relationship Id="rId1" Type="http://schemas.openxmlformats.org/officeDocument/2006/relationships/customXmlProps" Target="itemProps58.xml"/></Relationships>
</file>

<file path=customXml/_rels/item59.xml.rels><?xml version="1.0" encoding="UTF-8" standalone="yes"?>
<Relationships xmlns="http://schemas.openxmlformats.org/package/2006/relationships"><Relationship Id="rId1" Type="http://schemas.openxmlformats.org/officeDocument/2006/relationships/customXmlProps" Target="itemProps59.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60.xml.rels><?xml version="1.0" encoding="UTF-8" standalone="yes"?>
<Relationships xmlns="http://schemas.openxmlformats.org/package/2006/relationships"><Relationship Id="rId1" Type="http://schemas.openxmlformats.org/officeDocument/2006/relationships/customXmlProps" Target="itemProps60.xml"/></Relationships>
</file>

<file path=customXml/_rels/item61.xml.rels><?xml version="1.0" encoding="UTF-8" standalone="yes"?>
<Relationships xmlns="http://schemas.openxmlformats.org/package/2006/relationships"><Relationship Id="rId1" Type="http://schemas.openxmlformats.org/officeDocument/2006/relationships/customXmlProps" Target="itemProps61.xml"/></Relationships>
</file>

<file path=customXml/_rels/item62.xml.rels><?xml version="1.0" encoding="UTF-8" standalone="yes"?>
<Relationships xmlns="http://schemas.openxmlformats.org/package/2006/relationships"><Relationship Id="rId1" Type="http://schemas.openxmlformats.org/officeDocument/2006/relationships/customXmlProps" Target="itemProps62.xml"/></Relationships>
</file>

<file path=customXml/_rels/item63.xml.rels><?xml version="1.0" encoding="UTF-8" standalone="yes"?>
<Relationships xmlns="http://schemas.openxmlformats.org/package/2006/relationships"><Relationship Id="rId1" Type="http://schemas.openxmlformats.org/officeDocument/2006/relationships/customXmlProps" Target="itemProps63.xml"/></Relationships>
</file>

<file path=customXml/_rels/item64.xml.rels><?xml version="1.0" encoding="UTF-8" standalone="yes"?>
<Relationships xmlns="http://schemas.openxmlformats.org/package/2006/relationships"><Relationship Id="rId1" Type="http://schemas.openxmlformats.org/officeDocument/2006/relationships/customXmlProps" Target="itemProps64.xml"/></Relationships>
</file>

<file path=customXml/_rels/item65.xml.rels><?xml version="1.0" encoding="UTF-8" standalone="yes"?>
<Relationships xmlns="http://schemas.openxmlformats.org/package/2006/relationships"><Relationship Id="rId1" Type="http://schemas.openxmlformats.org/officeDocument/2006/relationships/customXmlProps" Target="itemProps65.xml"/></Relationships>
</file>

<file path=customXml/_rels/item66.xml.rels><?xml version="1.0" encoding="UTF-8" standalone="yes"?>
<Relationships xmlns="http://schemas.openxmlformats.org/package/2006/relationships"><Relationship Id="rId1" Type="http://schemas.openxmlformats.org/officeDocument/2006/relationships/customXmlProps" Target="itemProps66.xml"/></Relationships>
</file>

<file path=customXml/_rels/item67.xml.rels><?xml version="1.0" encoding="UTF-8" standalone="yes"?>
<Relationships xmlns="http://schemas.openxmlformats.org/package/2006/relationships"><Relationship Id="rId1" Type="http://schemas.openxmlformats.org/officeDocument/2006/relationships/customXmlProps" Target="itemProps67.xml"/></Relationships>
</file>

<file path=customXml/_rels/item68.xml.rels><?xml version="1.0" encoding="UTF-8" standalone="yes"?>
<Relationships xmlns="http://schemas.openxmlformats.org/package/2006/relationships"><Relationship Id="rId1" Type="http://schemas.openxmlformats.org/officeDocument/2006/relationships/customXmlProps" Target="itemProps68.xml"/></Relationships>
</file>

<file path=customXml/_rels/item69.xml.rels><?xml version="1.0" encoding="UTF-8" standalone="yes"?>
<Relationships xmlns="http://schemas.openxmlformats.org/package/2006/relationships"><Relationship Id="rId1" Type="http://schemas.openxmlformats.org/officeDocument/2006/relationships/customXmlProps" Target="itemProps69.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70.xml.rels><?xml version="1.0" encoding="UTF-8" standalone="yes"?>
<Relationships xmlns="http://schemas.openxmlformats.org/package/2006/relationships"><Relationship Id="rId1" Type="http://schemas.openxmlformats.org/officeDocument/2006/relationships/customXmlProps" Target="itemProps70.xml"/></Relationships>
</file>

<file path=customXml/_rels/item71.xml.rels><?xml version="1.0" encoding="UTF-8" standalone="yes"?>
<Relationships xmlns="http://schemas.openxmlformats.org/package/2006/relationships"><Relationship Id="rId1" Type="http://schemas.openxmlformats.org/officeDocument/2006/relationships/customXmlProps" Target="itemProps71.xml"/></Relationships>
</file>

<file path=customXml/_rels/item72.xml.rels><?xml version="1.0" encoding="UTF-8" standalone="yes"?>
<Relationships xmlns="http://schemas.openxmlformats.org/package/2006/relationships"><Relationship Id="rId1" Type="http://schemas.openxmlformats.org/officeDocument/2006/relationships/customXmlProps" Target="itemProps72.xml"/></Relationships>
</file>

<file path=customXml/_rels/item73.xml.rels><?xml version="1.0" encoding="UTF-8" standalone="yes"?>
<Relationships xmlns="http://schemas.openxmlformats.org/package/2006/relationships"><Relationship Id="rId1" Type="http://schemas.openxmlformats.org/officeDocument/2006/relationships/customXmlProps" Target="itemProps73.xml"/></Relationships>
</file>

<file path=customXml/_rels/item74.xml.rels><?xml version="1.0" encoding="UTF-8" standalone="yes"?>
<Relationships xmlns="http://schemas.openxmlformats.org/package/2006/relationships"><Relationship Id="rId1" Type="http://schemas.openxmlformats.org/officeDocument/2006/relationships/customXmlProps" Target="itemProps74.xml"/></Relationships>
</file>

<file path=customXml/_rels/item75.xml.rels><?xml version="1.0" encoding="UTF-8" standalone="yes"?>
<Relationships xmlns="http://schemas.openxmlformats.org/package/2006/relationships"><Relationship Id="rId1" Type="http://schemas.openxmlformats.org/officeDocument/2006/relationships/customXmlProps" Target="itemProps75.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CustomerInfo>
  <UserName>Administrator</UserName>
  <CompanyName/>
  <MachineID>A666</MachineID>
  <ToolID>ljRTAAAAKGU=</ToolID>
  <Data><![CDATA[bGpSVEFBQUFLR1U9]]></Data>
</CustomerInfo>
</file>

<file path=customXml/item10.xml><?xml version="1.0" encoding="utf-8"?>
<CustomerInfo>
  <UserName>Administrator</UserName>
  <CompanyName/>
  <MachineID>A666</MachineID>
  <ToolID>ljRTAAAAKGU=</ToolID>
  <Data><![CDATA[bGpSVEFBQUFLR1U9]]></Data>
</CustomerInfo>
</file>

<file path=customXml/item11.xml><?xml version="1.0" encoding="utf-8"?>
<CustomerInfo>
  <UserName>Administrator</UserName>
  <CompanyName/>
  <MachineID>A666</MachineID>
  <ToolID>ljRTAAAAKGU=</ToolID>
  <Data><![CDATA[bGpSVEFBQUFLR1U9]]></Data>
</CustomerInfo>
</file>

<file path=customXml/item12.xml><?xml version="1.0" encoding="utf-8"?>
<CustomerInfo>
  <UserName>Administrator</UserName>
  <CompanyName/>
  <MachineID>A666</MachineID>
  <ToolID>ljRTAAAAKGU=</ToolID>
  <Data><![CDATA[bGpSVEFBQUFLR1U9]]></Data>
</CustomerInfo>
</file>

<file path=customXml/item13.xml><?xml version="1.0" encoding="utf-8"?>
<CustomerInfo>
  <UserName>Administrator</UserName>
  <CompanyName/>
  <MachineID>A666</MachineID>
  <ToolID>ljRTAAAAKGU=</ToolID>
  <Data><![CDATA[bGpSVEFBQUFLR1U9]]></Data>
</CustomerInfo>
</file>

<file path=customXml/item14.xml><?xml version="1.0" encoding="utf-8"?>
<CustomerInfo>
  <UserName>Administrator</UserName>
  <CompanyName/>
  <MachineID>A666</MachineID>
  <ToolID>ljRTAAAAKGU=</ToolID>
  <Data><![CDATA[bGpSVEFBQUFLR1U9]]></Data>
</CustomerInfo>
</file>

<file path=customXml/item15.xml><?xml version="1.0" encoding="utf-8"?>
<CustomerInfo>
  <UserName>Administrator</UserName>
  <CompanyName/>
  <MachineID>A666</MachineID>
  <ToolID>ljRTAAAAKGU=</ToolID>
  <Data><![CDATA[bGpSVEFBQUFLR1U9]]></Data>
</CustomerInfo>
</file>

<file path=customXml/item16.xml><?xml version="1.0" encoding="utf-8"?>
<CustomerInfo>
  <UserName>Administrator</UserName>
  <CompanyName/>
  <MachineID>A666</MachineID>
  <ToolID>ljRTAAAAKGU=</ToolID>
  <Data><![CDATA[bGpSVEFBQUFLR1U9]]></Data>
</CustomerInfo>
</file>

<file path=customXml/item17.xml><?xml version="1.0" encoding="utf-8"?>
<CustomerInfo>
  <UserName>Administrator</UserName>
  <CompanyName/>
  <MachineID>A666</MachineID>
  <ToolID>ljRTAAAAKGU=</ToolID>
  <Data><![CDATA[bGpSVEFBQUFLR1U9]]></Data>
</CustomerInfo>
</file>

<file path=customXml/item18.xml><?xml version="1.0" encoding="utf-8"?>
<CustomerInfo>
  <UserName>Administrator</UserName>
  <CompanyName/>
  <MachineID>A666</MachineID>
  <ToolID>ljRTAAAAKGU=</ToolID>
  <Data><![CDATA[bGpSVEFBQUFLR1U9]]></Data>
</CustomerInfo>
</file>

<file path=customXml/item19.xml><?xml version="1.0" encoding="utf-8"?>
<CustomerInfo>
  <UserName>Administrator</UserName>
  <CompanyName/>
  <MachineID>A666</MachineID>
  <ToolID>ljRTAAAAKGU=</ToolID>
  <Data><![CDATA[bGpSVEFBQUFLR1U9]]></Data>
</CustomerInfo>
</file>

<file path=customXml/item2.xml><?xml version="1.0" encoding="utf-8"?>
<CustomerInfo>
  <UserName>Administrator</UserName>
  <CompanyName/>
  <MachineID>A666</MachineID>
  <ToolID>ljRTAAAAKGU=</ToolID>
  <Data><![CDATA[bGpSVEFBQUFLR1U9]]></Data>
</CustomerInfo>
</file>

<file path=customXml/item20.xml><?xml version="1.0" encoding="utf-8"?>
<CustomerInfo>
  <UserName>Administrator</UserName>
  <CompanyName/>
  <MachineID>A666</MachineID>
  <ToolID>ljRTAAAAKGU=</ToolID>
  <Data><![CDATA[bGpSVEFBQUFLR1U9]]></Data>
</CustomerInfo>
</file>

<file path=customXml/item21.xml><?xml version="1.0" encoding="utf-8"?>
<CustomerInfo>
  <UserName>Administrator</UserName>
  <CompanyName/>
  <MachineID>A666</MachineID>
  <ToolID>ljRTAAAAKGU=</ToolID>
  <Data><![CDATA[bGpSVEFBQUFLR1U9]]></Data>
</CustomerInfo>
</file>

<file path=customXml/item22.xml><?xml version="1.0" encoding="utf-8"?>
<CustomerInfo>
  <UserName>Administrator</UserName>
  <CompanyName/>
  <MachineID>A666</MachineID>
  <ToolID>ljRTAAAAKGU=</ToolID>
  <Data><![CDATA[bGpSVEFBQUFLR1U9]]></Data>
</CustomerInfo>
</file>

<file path=customXml/item23.xml><?xml version="1.0" encoding="utf-8"?>
<CustomerInfo>
  <UserName>Administrator</UserName>
  <CompanyName/>
  <MachineID>A666</MachineID>
  <ToolID>ljRTAAAAKGU=</ToolID>
  <Data><![CDATA[bGpSVEFBQUFLR1U9]]></Data>
</CustomerInfo>
</file>

<file path=customXml/item24.xml><?xml version="1.0" encoding="utf-8"?>
<CustomerInfo>
  <UserName>Administrator</UserName>
  <CompanyName/>
  <MachineID>A666</MachineID>
  <ToolID>ljRTAAAAKGU=</ToolID>
  <Data><![CDATA[bGpSVEFBQUFLR1U9]]></Data>
</CustomerInfo>
</file>

<file path=customXml/item25.xml><?xml version="1.0" encoding="utf-8"?>
<CustomerInfo>
  <UserName>Administrator</UserName>
  <CompanyName/>
  <MachineID>A666</MachineID>
  <ToolID>ljRTAAAAKGU=</ToolID>
  <Data><![CDATA[bGpSVEFBQUFLR1U9]]></Data>
</CustomerInfo>
</file>

<file path=customXml/item26.xml><?xml version="1.0" encoding="utf-8"?>
<CustomerInfo>
  <UserName>Administrator</UserName>
  <CompanyName/>
  <MachineID>A666</MachineID>
  <ToolID>ljRTAAAAKGU=</ToolID>
  <Data><![CDATA[bGpSVEFBQUFLR1U9]]></Data>
</CustomerInfo>
</file>

<file path=customXml/item27.xml><?xml version="1.0" encoding="utf-8"?>
<CustomerInfo>
  <UserName>Administrator</UserName>
  <CompanyName/>
  <MachineID>A666</MachineID>
  <ToolID>ljRTAAAAKGU=</ToolID>
  <Data><![CDATA[bGpSVEFBQUFLR1U9]]></Data>
</CustomerInfo>
</file>

<file path=customXml/item28.xml><?xml version="1.0" encoding="utf-8"?>
<CustomerInfo>
  <UserName>Administrator</UserName>
  <CompanyName/>
  <MachineID>A666</MachineID>
  <ToolID>ljRTAAAAKGU=</ToolID>
  <Data><![CDATA[bGpSVEFBQUFLR1U9]]></Data>
</CustomerInfo>
</file>

<file path=customXml/item29.xml><?xml version="1.0" encoding="utf-8"?>
<CustomerInfo>
  <UserName>Administrator</UserName>
  <CompanyName/>
  <MachineID>A666</MachineID>
  <ToolID>ljRTAAAAKGU=</ToolID>
  <Data><![CDATA[bGpSVEFBQUFLR1U9]]></Data>
</CustomerInfo>
</file>

<file path=customXml/item3.xml><?xml version="1.0" encoding="utf-8"?>
<CustomerInfo>
  <UserName>Administrator</UserName>
  <CompanyName/>
  <MachineID>A666</MachineID>
  <ToolID>ljRTAAAAKGU=</ToolID>
  <Data><![CDATA[bGpSVEFBQUFLR1U9]]></Data>
</CustomerInfo>
</file>

<file path=customXml/item30.xml><?xml version="1.0" encoding="utf-8"?>
<CustomerInfo>
  <UserName>Administrator</UserName>
  <CompanyName/>
  <MachineID>A666</MachineID>
  <ToolID>ljRTAAAAKGU=</ToolID>
  <Data><![CDATA[bGpSVEFBQUFLR1U9]]></Data>
</CustomerInfo>
</file>

<file path=customXml/item31.xml><?xml version="1.0" encoding="utf-8"?>
<CustomerInfo>
  <UserName>Administrator</UserName>
  <CompanyName/>
  <MachineID>A666</MachineID>
  <ToolID>ljRTAAAAKGU=</ToolID>
  <Data><![CDATA[bGpSVEFBQUFLR1U9]]></Data>
</CustomerInfo>
</file>

<file path=customXml/item32.xml><?xml version="1.0" encoding="utf-8"?>
<CustomerInfo>
  <UserName>Administrator</UserName>
  <CompanyName/>
  <MachineID>A666</MachineID>
  <ToolID>ljRTAAAAKGU=</ToolID>
  <Data><![CDATA[bGpSVEFBQUFLR1U9]]></Data>
</CustomerInfo>
</file>

<file path=customXml/item33.xml><?xml version="1.0" encoding="utf-8"?>
<CustomerInfo>
  <UserName>Administrator</UserName>
  <CompanyName/>
  <MachineID>A666</MachineID>
  <ToolID>ljRTAAAAKGU=</ToolID>
  <Data><![CDATA[bGpSVEFBQUFLR1U9]]></Data>
</CustomerInfo>
</file>

<file path=customXml/item34.xml><?xml version="1.0" encoding="utf-8"?>
<CustomerInfo>
  <UserName>Administrator</UserName>
  <CompanyName/>
  <MachineID>A666</MachineID>
  <ToolID>ljRTAAAAKGU=</ToolID>
  <Data><![CDATA[bGpSVEFBQUFLR1U9]]></Data>
</CustomerInfo>
</file>

<file path=customXml/item35.xml><?xml version="1.0" encoding="utf-8"?>
<CustomerInfo>
  <UserName>Administrator</UserName>
  <CompanyName/>
  <MachineID>A666</MachineID>
  <ToolID>ljRTAAAAKGU=</ToolID>
  <Data><![CDATA[bGpSVEFBQUFLR1U9]]></Data>
</CustomerInfo>
</file>

<file path=customXml/item36.xml><?xml version="1.0" encoding="utf-8"?>
<CustomerInfo>
  <UserName>Administrator</UserName>
  <CompanyName/>
  <MachineID>A666</MachineID>
  <ToolID>ljRTAAAAKGU=</ToolID>
  <Data><![CDATA[bGpSVEFBQUFLR1U9]]></Data>
</CustomerInfo>
</file>

<file path=customXml/item37.xml><?xml version="1.0" encoding="utf-8"?>
<CustomerInfo>
  <UserName>Administrator</UserName>
  <CompanyName/>
  <MachineID>A666</MachineID>
  <ToolID>ljRTAAAAKGU=</ToolID>
  <Data><![CDATA[bGpSVEFBQUFLR1U9]]></Data>
</CustomerInfo>
</file>

<file path=customXml/item38.xml><?xml version="1.0" encoding="utf-8"?>
<CustomerInfo>
  <UserName>Administrator</UserName>
  <CompanyName/>
  <MachineID>A666</MachineID>
  <ToolID>ljRTAAAAKGU=</ToolID>
  <Data><![CDATA[bGpSVEFBQUFLR1U9]]></Data>
</CustomerInfo>
</file>

<file path=customXml/item39.xml><?xml version="1.0" encoding="utf-8"?>
<CustomerInfo>
  <UserName>Administrator</UserName>
  <CompanyName/>
  <MachineID>A666</MachineID>
  <ToolID>ljRTAAAAKGU=</ToolID>
  <Data><![CDATA[bGpSVEFBQUFLR1U9]]></Data>
</CustomerInfo>
</file>

<file path=customXml/item4.xml><?xml version="1.0" encoding="utf-8"?>
<CustomerInfo>
  <UserName>Administrator</UserName>
  <CompanyName/>
  <MachineID>A666</MachineID>
  <ToolID>ljRTAAAAKGU=</ToolID>
  <Data><![CDATA[bGpSVEFBQUFLR1U9]]></Data>
</CustomerInfo>
</file>

<file path=customXml/item40.xml><?xml version="1.0" encoding="utf-8"?>
<CustomerInfo>
  <UserName>Administrator</UserName>
  <CompanyName/>
  <MachineID>A666</MachineID>
  <ToolID>ljRTAAAAKGU=</ToolID>
  <Data><![CDATA[bGpSVEFBQUFLR1U9]]></Data>
</CustomerInfo>
</file>

<file path=customXml/item41.xml><?xml version="1.0" encoding="utf-8"?>
<CustomerInfo>
  <UserName>DELL</UserName>
  <CompanyName/>
  <MachineID>A666</MachineID>
  <ToolID>ljRTAAAAKGU=</ToolID>
  <Data><![CDATA[bGpSVEFBQUFLR1U9]]></Data>
</CustomerInfo>
</file>

<file path=customXml/item42.xml><?xml version="1.0" encoding="utf-8"?>
<CustomerInfo>
  <UserName>Administrator</UserName>
  <CompanyName/>
  <MachineID>A666</MachineID>
  <ToolID>ljRTAAAAKGU=</ToolID>
  <Data><![CDATA[bGpSVEFBQUFLR1U9]]></Data>
</CustomerInfo>
</file>

<file path=customXml/item43.xml><?xml version="1.0" encoding="utf-8"?>
<CustomerInfo>
  <UserName>Administrator</UserName>
  <CompanyName/>
  <MachineID>A666</MachineID>
  <ToolID>ljRTAAAAKGU=</ToolID>
  <Data><![CDATA[bGpSVEFBQUFLR1U9]]></Data>
</CustomerInfo>
</file>

<file path=customXml/item44.xml><?xml version="1.0" encoding="utf-8"?>
<CustomerInfo>
  <UserName>Administrator</UserName>
  <CompanyName/>
  <MachineID>A666</MachineID>
  <ToolID>ljRTAAAAKGU=</ToolID>
  <Data><![CDATA[bGpSVEFBQUFLR1U9]]></Data>
</CustomerInfo>
</file>

<file path=customXml/item45.xml><?xml version="1.0" encoding="utf-8"?>
<CustomerInfo>
  <UserName>Administrator</UserName>
  <CompanyName/>
  <MachineID>A666</MachineID>
  <ToolID>ljRTAAAAKGU=</ToolID>
  <Data><![CDATA[bGpSVEFBQUFLR1U9]]></Data>
</CustomerInfo>
</file>

<file path=customXml/item46.xml><?xml version="1.0" encoding="utf-8"?>
<CustomerInfo>
  <UserName>Administrator</UserName>
  <CompanyName/>
  <MachineID>A666</MachineID>
  <ToolID>ljRTAAAAKGU=</ToolID>
  <Data><![CDATA[bGpSVEFBQUFLR1U9]]></Data>
</CustomerInfo>
</file>

<file path=customXml/item47.xml><?xml version="1.0" encoding="utf-8"?>
<CustomerInfo>
  <UserName>Administrator</UserName>
  <CompanyName/>
  <MachineID>A666</MachineID>
  <ToolID>ljRTAAAAKGU=</ToolID>
  <Data><![CDATA[bGpSVEFBQUFLR1U9]]></Data>
</CustomerInfo>
</file>

<file path=customXml/item48.xml><?xml version="1.0" encoding="utf-8"?>
<CustomerInfo>
  <UserName>Administrator</UserName>
  <CompanyName/>
  <MachineID>A666</MachineID>
  <ToolID>ljRTAAAAKGU=</ToolID>
  <Data><![CDATA[bGpSVEFBQUFLR1U9]]></Data>
</CustomerInfo>
</file>

<file path=customXml/item49.xml><?xml version="1.0" encoding="utf-8"?>
<CustomerInfo>
  <UserName>Administrator</UserName>
  <CompanyName/>
  <MachineID>A666</MachineID>
  <ToolID>ljRTAAAAKGU=</ToolID>
  <Data><![CDATA[bGpSVEFBQUFLR1U9]]></Data>
</CustomerInfo>
</file>

<file path=customXml/item5.xml><?xml version="1.0" encoding="utf-8"?>
<CustomerInfo>
  <UserName>Administrator</UserName>
  <CompanyName/>
  <MachineID>A666</MachineID>
  <ToolID>ljRTAAAAKGU=</ToolID>
  <Data><![CDATA[bGpSVEFBQUFLR1U9]]></Data>
</CustomerInfo>
</file>

<file path=customXml/item50.xml><?xml version="1.0" encoding="utf-8"?>
<CustomerInfo>
  <UserName>Administrator</UserName>
  <CompanyName/>
  <MachineID>A666</MachineID>
  <ToolID>ljRTAAAAKGU=</ToolID>
  <Data><![CDATA[bGpSVEFBQUFLR1U9]]></Data>
</CustomerInfo>
</file>

<file path=customXml/item51.xml><?xml version="1.0" encoding="utf-8"?>
<CustomerInfo>
  <UserName>Administrator</UserName>
  <CompanyName/>
  <MachineID>A666</MachineID>
  <ToolID>ljRTAAAAKGU=</ToolID>
  <Data><![CDATA[bGpSVEFBQUFLR1U9]]></Data>
</CustomerInfo>
</file>

<file path=customXml/item52.xml><?xml version="1.0" encoding="utf-8"?>
<CustomerInfo>
  <UserName>Administrator</UserName>
  <CompanyName/>
  <MachineID>A666</MachineID>
  <ToolID>ljRTAAAAKGU=</ToolID>
  <Data><![CDATA[bGpSVEFBQUFLR1U9]]></Data>
</CustomerInfo>
</file>

<file path=customXml/item53.xml><?xml version="1.0" encoding="utf-8"?>
<CustomerInfo>
  <UserName>Administrator</UserName>
  <CompanyName/>
  <MachineID>A666</MachineID>
  <ToolID>ljRTAAAAKGU=</ToolID>
  <Data><![CDATA[bGpSVEFBQUFLR1U9]]></Data>
</CustomerInfo>
</file>

<file path=customXml/item54.xml><?xml version="1.0" encoding="utf-8"?>
<CustomerInfo>
  <UserName>Administrator</UserName>
  <CompanyName/>
  <MachineID>A666</MachineID>
  <ToolID>ljRTAAAAKGU=</ToolID>
  <Data><![CDATA[bGpSVEFBQUFLR1U9]]></Data>
</CustomerInfo>
</file>

<file path=customXml/item55.xml><?xml version="1.0" encoding="utf-8"?>
<CustomerInfo>
  <UserName>Administrator</UserName>
  <CompanyName/>
  <MachineID>A666</MachineID>
  <ToolID>ljRTAAAAKGU=</ToolID>
  <Data><![CDATA[bGpSVEFBQUFLR1U9]]></Data>
</CustomerInfo>
</file>

<file path=customXml/item56.xml><?xml version="1.0" encoding="utf-8"?>
<CustomerInfo>
  <UserName>Administrator</UserName>
  <CompanyName/>
  <MachineID>A666</MachineID>
  <ToolID>ljRTAAAAKGU=</ToolID>
  <Data><![CDATA[bGpSVEFBQUFLR1U9]]></Data>
</CustomerInfo>
</file>

<file path=customXml/item57.xml><?xml version="1.0" encoding="utf-8"?>
<CustomerInfo>
  <UserName>Administrator</UserName>
  <CompanyName/>
  <MachineID>A666</MachineID>
  <ToolID>ljRTAAAAKGU=</ToolID>
  <Data><![CDATA[bGpSVEFBQUFLR1U9]]></Data>
</CustomerInfo>
</file>

<file path=customXml/item58.xml><?xml version="1.0" encoding="utf-8"?>
<CustomerInfo>
  <UserName>Administrator</UserName>
  <CompanyName/>
  <MachineID>A666</MachineID>
  <ToolID>ljRTAAAAKGU=</ToolID>
  <Data><![CDATA[bGpSVEFBQUFLR1U9]]></Data>
</CustomerInfo>
</file>

<file path=customXml/item59.xml><?xml version="1.0" encoding="utf-8"?>
<CustomerInfo>
  <UserName>Administrator</UserName>
  <CompanyName/>
  <MachineID>A666</MachineID>
  <ToolID>ljRTAAAAKGU=</ToolID>
  <Data><![CDATA[bGpSVEFBQUFLR1U9]]></Data>
</CustomerInfo>
</file>

<file path=customXml/item6.xml><?xml version="1.0" encoding="utf-8"?>
<CustomerInfo>
  <UserName>Administrator</UserName>
  <CompanyName/>
  <MachineID>A666</MachineID>
  <ToolID>ljRTAAAAKGU=</ToolID>
  <Data><![CDATA[bGpSVEFBQUFLR1U9]]></Data>
</CustomerInfo>
</file>

<file path=customXml/item60.xml><?xml version="1.0" encoding="utf-8"?>
<CustomerInfo>
  <UserName>Administrator</UserName>
  <CompanyName/>
  <MachineID>A666</MachineID>
  <ToolID>ljRTAAAAKGU=</ToolID>
  <Data><![CDATA[bGpSVEFBQUFLR1U9]]></Data>
</CustomerInfo>
</file>

<file path=customXml/item61.xml><?xml version="1.0" encoding="utf-8"?>
<CustomerInfo>
  <UserName>Administrator</UserName>
  <CompanyName/>
  <MachineID>A666</MachineID>
  <ToolID>ljRTAAAAKGU=</ToolID>
  <Data><![CDATA[bGpSVEFBQUFLR1U9]]></Data>
</CustomerInfo>
</file>

<file path=customXml/item62.xml><?xml version="1.0" encoding="utf-8"?>
<CustomerInfo>
  <UserName>Administrator</UserName>
  <CompanyName/>
  <MachineID>A666</MachineID>
  <ToolID>ljRTAAAAKGU=</ToolID>
  <Data><![CDATA[bGpSVEFBQUFLR1U9]]></Data>
</CustomerInfo>
</file>

<file path=customXml/item63.xml><?xml version="1.0" encoding="utf-8"?>
<CustomerInfo>
  <UserName>Administrator</UserName>
  <CompanyName/>
  <MachineID>A666</MachineID>
  <ToolID>ljRTAAAAKGU=</ToolID>
  <Data><![CDATA[bGpSVEFBQUFLR1U9]]></Data>
</CustomerInfo>
</file>

<file path=customXml/item64.xml><?xml version="1.0" encoding="utf-8"?>
<CustomerInfo>
  <UserName>Administrator</UserName>
  <CompanyName/>
  <MachineID>A666</MachineID>
  <ToolID>ljRTAAAAKGU=</ToolID>
  <Data><![CDATA[bGpSVEFBQUFLR1U9]]></Data>
</CustomerInfo>
</file>

<file path=customXml/item65.xml><?xml version="1.0" encoding="utf-8"?>
<CustomerInfo>
  <UserName>Administrator</UserName>
  <CompanyName/>
  <MachineID>A666</MachineID>
  <ToolID>ljRTAAAAKGU=</ToolID>
  <Data><![CDATA[bGpSVEFBQUFLR1U9]]></Data>
</CustomerInfo>
</file>

<file path=customXml/item66.xml><?xml version="1.0" encoding="utf-8"?>
<CustomerInfo>
  <UserName>Administrator</UserName>
  <CompanyName/>
  <MachineID>A666</MachineID>
  <ToolID>ljRTAAAAKGU=</ToolID>
  <Data><![CDATA[bGpSVEFBQUFLR1U9]]></Data>
</CustomerInfo>
</file>

<file path=customXml/item67.xml><?xml version="1.0" encoding="utf-8"?>
<CustomerInfo>
  <UserName>Administrator</UserName>
  <CompanyName/>
  <MachineID>A666</MachineID>
  <ToolID>ljRTAAAAKGU=</ToolID>
  <Data><![CDATA[bGpSVEFBQUFLR1U9]]></Data>
</CustomerInfo>
</file>

<file path=customXml/item68.xml><?xml version="1.0" encoding="utf-8"?>
<CustomerInfo>
  <UserName>Administrator</UserName>
  <CompanyName/>
  <MachineID>A666</MachineID>
  <ToolID>ljRTAAAAKGU=</ToolID>
  <Data><![CDATA[bGpSVEFBQUFLR1U9]]></Data>
</CustomerInfo>
</file>

<file path=customXml/item69.xml><?xml version="1.0" encoding="utf-8"?>
<CustomerInfo>
  <UserName>Administrator</UserName>
  <CompanyName/>
  <MachineID>A666</MachineID>
  <ToolID>ljRTAAAAKGU=</ToolID>
  <Data><![CDATA[bGpSVEFBQUFLR1U9]]></Data>
</CustomerInfo>
</file>

<file path=customXml/item7.xml><?xml version="1.0" encoding="utf-8"?>
<CustomerInfo>
  <UserName>Administrator</UserName>
  <CompanyName/>
  <MachineID>A666</MachineID>
  <ToolID>ljRTAAAAKGU=</ToolID>
  <Data><![CDATA[bGpSVEFBQUFLR1U9]]></Data>
</CustomerInfo>
</file>

<file path=customXml/item70.xml><?xml version="1.0" encoding="utf-8"?>
<CustomerInfo>
  <UserName>Administrator</UserName>
  <CompanyName/>
  <MachineID>A666</MachineID>
  <ToolID>ljRTAAAAKGU=</ToolID>
  <Data><![CDATA[bGpSVEFBQUFLR1U9]]></Data>
</CustomerInfo>
</file>

<file path=customXml/item71.xml><?xml version="1.0" encoding="utf-8"?>
<CustomerInfo>
  <UserName>Administrator</UserName>
  <CompanyName/>
  <MachineID>A666</MachineID>
  <ToolID>ljRTAAAAKGU=</ToolID>
  <Data><![CDATA[bGpSVEFBQUFLR1U9]]></Data>
</CustomerInfo>
</file>

<file path=customXml/item72.xml><?xml version="1.0" encoding="utf-8"?>
<CustomerInfo>
  <UserName>Administrator</UserName>
  <CompanyName/>
  <MachineID>A666</MachineID>
  <ToolID>ljRTAAAAKGU=</ToolID>
  <Data><![CDATA[bGpSVEFBQUFLR1U9]]></Data>
</CustomerInfo>
</file>

<file path=customXml/item73.xml><?xml version="1.0" encoding="utf-8"?>
<CustomerInfo>
  <UserName>Administrator</UserName>
  <CompanyName/>
  <MachineID>A666</MachineID>
  <ToolID>ljRTAAAAKGU=</ToolID>
  <Data><![CDATA[bGpSVEFBQUFLR1U9]]></Data>
</CustomerInfo>
</file>

<file path=customXml/item74.xml><?xml version="1.0" encoding="utf-8"?>
<CustomerInfo>
  <UserName>Administrator</UserName>
  <CompanyName/>
  <MachineID>A666</MachineID>
  <ToolID>ljRTAAAAKGU=</ToolID>
  <Data><![CDATA[bGpSVEFBQUFLR1U9]]></Data>
</CustomerInfo>
</file>

<file path=customXml/item75.xml><?xml version="1.0" encoding="utf-8"?>
<CustomerInfo>
  <UserName>Administrator</UserName>
  <CompanyName/>
  <MachineID>A666</MachineID>
  <ToolID>ljRTAAAAKGU=</ToolID>
  <Data><![CDATA[bGpSVEFBQUFLR1U9]]></Data>
</CustomerInfo>
</file>

<file path=customXml/item8.xml><?xml version="1.0" encoding="utf-8"?>
<CustomerInfo>
  <UserName>Administrator</UserName>
  <CompanyName/>
  <MachineID>A666</MachineID>
  <ToolID>ljRTAAAAKGU=</ToolID>
  <Data><![CDATA[bGpSVEFBQUFLR1U9]]></Data>
</CustomerInfo>
</file>

<file path=customXml/item9.xml><?xml version="1.0" encoding="utf-8"?>
<CustomerInfo>
  <UserName>Administrator</UserName>
  <CompanyName/>
  <MachineID>A666</MachineID>
  <ToolID>ljRTAAAAKGU=</ToolID>
  <Data><![CDATA[bGpSVEFBQUFLR1U9]]></Data>
</CustomerInfo>
</file>

<file path=customXml/itemProps1.xml><?xml version="1.0" encoding="utf-8"?>
<ds:datastoreItem xmlns:ds="http://schemas.openxmlformats.org/officeDocument/2006/customXml" ds:itemID="{3F7937FF-D658-4AC1-9E0D-A025E8925004}">
  <ds:schemaRefs/>
</ds:datastoreItem>
</file>

<file path=customXml/itemProps10.xml><?xml version="1.0" encoding="utf-8"?>
<ds:datastoreItem xmlns:ds="http://schemas.openxmlformats.org/officeDocument/2006/customXml" ds:itemID="{2BB1839D-D808-4AF7-86D4-A81825662381}">
  <ds:schemaRefs/>
</ds:datastoreItem>
</file>

<file path=customXml/itemProps11.xml><?xml version="1.0" encoding="utf-8"?>
<ds:datastoreItem xmlns:ds="http://schemas.openxmlformats.org/officeDocument/2006/customXml" ds:itemID="{86B690EE-4B7B-41EF-943D-0E659A3E1190}">
  <ds:schemaRefs/>
</ds:datastoreItem>
</file>

<file path=customXml/itemProps12.xml><?xml version="1.0" encoding="utf-8"?>
<ds:datastoreItem xmlns:ds="http://schemas.openxmlformats.org/officeDocument/2006/customXml" ds:itemID="{39BB0194-6F1A-412C-B559-DD25B3D562D8}">
  <ds:schemaRefs/>
</ds:datastoreItem>
</file>

<file path=customXml/itemProps13.xml><?xml version="1.0" encoding="utf-8"?>
<ds:datastoreItem xmlns:ds="http://schemas.openxmlformats.org/officeDocument/2006/customXml" ds:itemID="{00DC5821-EEA0-423A-9F9C-F2C666AF7494}">
  <ds:schemaRefs/>
</ds:datastoreItem>
</file>

<file path=customXml/itemProps14.xml><?xml version="1.0" encoding="utf-8"?>
<ds:datastoreItem xmlns:ds="http://schemas.openxmlformats.org/officeDocument/2006/customXml" ds:itemID="{2DFFE2AA-ED92-4673-8B55-57BB530FA2E6}">
  <ds:schemaRefs/>
</ds:datastoreItem>
</file>

<file path=customXml/itemProps15.xml><?xml version="1.0" encoding="utf-8"?>
<ds:datastoreItem xmlns:ds="http://schemas.openxmlformats.org/officeDocument/2006/customXml" ds:itemID="{67D0DC80-46C3-4888-9538-EF7F1BF473B9}">
  <ds:schemaRefs/>
</ds:datastoreItem>
</file>

<file path=customXml/itemProps16.xml><?xml version="1.0" encoding="utf-8"?>
<ds:datastoreItem xmlns:ds="http://schemas.openxmlformats.org/officeDocument/2006/customXml" ds:itemID="{6C2CFB47-5B4C-4115-A3B9-D42696E30913}">
  <ds:schemaRefs/>
</ds:datastoreItem>
</file>

<file path=customXml/itemProps17.xml><?xml version="1.0" encoding="utf-8"?>
<ds:datastoreItem xmlns:ds="http://schemas.openxmlformats.org/officeDocument/2006/customXml" ds:itemID="{6C33F425-4856-4462-A9E8-50008C18FDCF}">
  <ds:schemaRefs/>
</ds:datastoreItem>
</file>

<file path=customXml/itemProps18.xml><?xml version="1.0" encoding="utf-8"?>
<ds:datastoreItem xmlns:ds="http://schemas.openxmlformats.org/officeDocument/2006/customXml" ds:itemID="{C9933100-C67C-4FA5-A1AE-734956F504A1}">
  <ds:schemaRefs/>
</ds:datastoreItem>
</file>

<file path=customXml/itemProps19.xml><?xml version="1.0" encoding="utf-8"?>
<ds:datastoreItem xmlns:ds="http://schemas.openxmlformats.org/officeDocument/2006/customXml" ds:itemID="{8648685F-E1C9-41FC-84ED-B09C2B6FA240}">
  <ds:schemaRefs/>
</ds:datastoreItem>
</file>

<file path=customXml/itemProps2.xml><?xml version="1.0" encoding="utf-8"?>
<ds:datastoreItem xmlns:ds="http://schemas.openxmlformats.org/officeDocument/2006/customXml" ds:itemID="{A557BA7B-4AF7-42F7-98B0-102672A515FE}">
  <ds:schemaRefs/>
</ds:datastoreItem>
</file>

<file path=customXml/itemProps20.xml><?xml version="1.0" encoding="utf-8"?>
<ds:datastoreItem xmlns:ds="http://schemas.openxmlformats.org/officeDocument/2006/customXml" ds:itemID="{07A9FCE6-A5CA-45E9-AF9C-BBAEE0F6B86A}">
  <ds:schemaRefs/>
</ds:datastoreItem>
</file>

<file path=customXml/itemProps21.xml><?xml version="1.0" encoding="utf-8"?>
<ds:datastoreItem xmlns:ds="http://schemas.openxmlformats.org/officeDocument/2006/customXml" ds:itemID="{E85C19CA-EC1D-4671-9124-B2CB24477C25}">
  <ds:schemaRefs/>
</ds:datastoreItem>
</file>

<file path=customXml/itemProps22.xml><?xml version="1.0" encoding="utf-8"?>
<ds:datastoreItem xmlns:ds="http://schemas.openxmlformats.org/officeDocument/2006/customXml" ds:itemID="{B6D9446E-29D2-4A74-9006-EF49EE82F317}">
  <ds:schemaRefs/>
</ds:datastoreItem>
</file>

<file path=customXml/itemProps23.xml><?xml version="1.0" encoding="utf-8"?>
<ds:datastoreItem xmlns:ds="http://schemas.openxmlformats.org/officeDocument/2006/customXml" ds:itemID="{BE872C23-1152-46F9-A27D-A66F6A318089}">
  <ds:schemaRefs/>
</ds:datastoreItem>
</file>

<file path=customXml/itemProps24.xml><?xml version="1.0" encoding="utf-8"?>
<ds:datastoreItem xmlns:ds="http://schemas.openxmlformats.org/officeDocument/2006/customXml" ds:itemID="{F936FA6F-91D7-4866-9341-B1036B35B575}">
  <ds:schemaRefs/>
</ds:datastoreItem>
</file>

<file path=customXml/itemProps25.xml><?xml version="1.0" encoding="utf-8"?>
<ds:datastoreItem xmlns:ds="http://schemas.openxmlformats.org/officeDocument/2006/customXml" ds:itemID="{891B9F1E-AA3F-42C6-96B2-CB0F5E2912CE}">
  <ds:schemaRefs/>
</ds:datastoreItem>
</file>

<file path=customXml/itemProps26.xml><?xml version="1.0" encoding="utf-8"?>
<ds:datastoreItem xmlns:ds="http://schemas.openxmlformats.org/officeDocument/2006/customXml" ds:itemID="{3ECD85BB-E9F5-4B36-A90F-B6707E725177}">
  <ds:schemaRefs/>
</ds:datastoreItem>
</file>

<file path=customXml/itemProps27.xml><?xml version="1.0" encoding="utf-8"?>
<ds:datastoreItem xmlns:ds="http://schemas.openxmlformats.org/officeDocument/2006/customXml" ds:itemID="{DFC1018C-4AFF-4F75-9EA5-B04CAAF11B44}">
  <ds:schemaRefs/>
</ds:datastoreItem>
</file>

<file path=customXml/itemProps28.xml><?xml version="1.0" encoding="utf-8"?>
<ds:datastoreItem xmlns:ds="http://schemas.openxmlformats.org/officeDocument/2006/customXml" ds:itemID="{BE73B0B7-6358-438A-AB11-05B8DFB34D06}">
  <ds:schemaRefs/>
</ds:datastoreItem>
</file>

<file path=customXml/itemProps29.xml><?xml version="1.0" encoding="utf-8"?>
<ds:datastoreItem xmlns:ds="http://schemas.openxmlformats.org/officeDocument/2006/customXml" ds:itemID="{75C42FBD-34A8-4AE6-A6E4-E79787524DDE}">
  <ds:schemaRefs/>
</ds:datastoreItem>
</file>

<file path=customXml/itemProps3.xml><?xml version="1.0" encoding="utf-8"?>
<ds:datastoreItem xmlns:ds="http://schemas.openxmlformats.org/officeDocument/2006/customXml" ds:itemID="{EEE1F8DF-608A-4E81-AD1C-2E29EEB9191E}">
  <ds:schemaRefs/>
</ds:datastoreItem>
</file>

<file path=customXml/itemProps30.xml><?xml version="1.0" encoding="utf-8"?>
<ds:datastoreItem xmlns:ds="http://schemas.openxmlformats.org/officeDocument/2006/customXml" ds:itemID="{C507E1E4-3040-4C7D-B480-B0BFF5727FB2}">
  <ds:schemaRefs/>
</ds:datastoreItem>
</file>

<file path=customXml/itemProps31.xml><?xml version="1.0" encoding="utf-8"?>
<ds:datastoreItem xmlns:ds="http://schemas.openxmlformats.org/officeDocument/2006/customXml" ds:itemID="{677188CA-30CD-4877-BE28-B9D7E34352EF}">
  <ds:schemaRefs/>
</ds:datastoreItem>
</file>

<file path=customXml/itemProps32.xml><?xml version="1.0" encoding="utf-8"?>
<ds:datastoreItem xmlns:ds="http://schemas.openxmlformats.org/officeDocument/2006/customXml" ds:itemID="{0241CC67-3375-4F4C-B430-0224716B4D9D}">
  <ds:schemaRefs/>
</ds:datastoreItem>
</file>

<file path=customXml/itemProps33.xml><?xml version="1.0" encoding="utf-8"?>
<ds:datastoreItem xmlns:ds="http://schemas.openxmlformats.org/officeDocument/2006/customXml" ds:itemID="{7145F873-DFCD-4442-9D36-936AFFC6CD17}">
  <ds:schemaRefs/>
</ds:datastoreItem>
</file>

<file path=customXml/itemProps34.xml><?xml version="1.0" encoding="utf-8"?>
<ds:datastoreItem xmlns:ds="http://schemas.openxmlformats.org/officeDocument/2006/customXml" ds:itemID="{BF3B26EB-68C8-4705-B735-611A392D7A37}">
  <ds:schemaRefs/>
</ds:datastoreItem>
</file>

<file path=customXml/itemProps35.xml><?xml version="1.0" encoding="utf-8"?>
<ds:datastoreItem xmlns:ds="http://schemas.openxmlformats.org/officeDocument/2006/customXml" ds:itemID="{3FBA183F-7AB2-40ED-9430-E8C88FD79911}">
  <ds:schemaRefs/>
</ds:datastoreItem>
</file>

<file path=customXml/itemProps36.xml><?xml version="1.0" encoding="utf-8"?>
<ds:datastoreItem xmlns:ds="http://schemas.openxmlformats.org/officeDocument/2006/customXml" ds:itemID="{C3DF19BA-1BA5-4848-8880-7D4A8F3341DE}">
  <ds:schemaRefs/>
</ds:datastoreItem>
</file>

<file path=customXml/itemProps37.xml><?xml version="1.0" encoding="utf-8"?>
<ds:datastoreItem xmlns:ds="http://schemas.openxmlformats.org/officeDocument/2006/customXml" ds:itemID="{BA121CA7-42BA-448D-BEC7-F14AAAF4C0F8}">
  <ds:schemaRefs/>
</ds:datastoreItem>
</file>

<file path=customXml/itemProps38.xml><?xml version="1.0" encoding="utf-8"?>
<ds:datastoreItem xmlns:ds="http://schemas.openxmlformats.org/officeDocument/2006/customXml" ds:itemID="{EDC6AFA3-B174-47E9-BFE2-1F8E44CE17AF}">
  <ds:schemaRefs/>
</ds:datastoreItem>
</file>

<file path=customXml/itemProps39.xml><?xml version="1.0" encoding="utf-8"?>
<ds:datastoreItem xmlns:ds="http://schemas.openxmlformats.org/officeDocument/2006/customXml" ds:itemID="{A2309B25-80F1-42C5-8A44-27E402C201DF}">
  <ds:schemaRefs/>
</ds:datastoreItem>
</file>

<file path=customXml/itemProps4.xml><?xml version="1.0" encoding="utf-8"?>
<ds:datastoreItem xmlns:ds="http://schemas.openxmlformats.org/officeDocument/2006/customXml" ds:itemID="{9E36D16F-38B1-4715-9881-239A4ABF0A4C}">
  <ds:schemaRefs/>
</ds:datastoreItem>
</file>

<file path=customXml/itemProps40.xml><?xml version="1.0" encoding="utf-8"?>
<ds:datastoreItem xmlns:ds="http://schemas.openxmlformats.org/officeDocument/2006/customXml" ds:itemID="{0ABFBAC8-705C-421A-828E-022AC8D08DC3}">
  <ds:schemaRefs/>
</ds:datastoreItem>
</file>

<file path=customXml/itemProps41.xml><?xml version="1.0" encoding="utf-8"?>
<ds:datastoreItem xmlns:ds="http://schemas.openxmlformats.org/officeDocument/2006/customXml" ds:itemID="{757EFE4F-E01F-40B9-AD63-257FF222BB96}">
  <ds:schemaRefs/>
</ds:datastoreItem>
</file>

<file path=customXml/itemProps42.xml><?xml version="1.0" encoding="utf-8"?>
<ds:datastoreItem xmlns:ds="http://schemas.openxmlformats.org/officeDocument/2006/customXml" ds:itemID="{E2EE119F-C916-4BAA-9E24-88F004302AC0}">
  <ds:schemaRefs/>
</ds:datastoreItem>
</file>

<file path=customXml/itemProps43.xml><?xml version="1.0" encoding="utf-8"?>
<ds:datastoreItem xmlns:ds="http://schemas.openxmlformats.org/officeDocument/2006/customXml" ds:itemID="{778304CF-AC81-4538-9507-427954FDE4B4}">
  <ds:schemaRefs/>
</ds:datastoreItem>
</file>

<file path=customXml/itemProps44.xml><?xml version="1.0" encoding="utf-8"?>
<ds:datastoreItem xmlns:ds="http://schemas.openxmlformats.org/officeDocument/2006/customXml" ds:itemID="{1A0EEC69-FAE1-4EB7-8C09-4B4695AA1F3D}">
  <ds:schemaRefs/>
</ds:datastoreItem>
</file>

<file path=customXml/itemProps45.xml><?xml version="1.0" encoding="utf-8"?>
<ds:datastoreItem xmlns:ds="http://schemas.openxmlformats.org/officeDocument/2006/customXml" ds:itemID="{1CD8D4F6-9683-44F3-9AD4-A7784C2FAA22}">
  <ds:schemaRefs/>
</ds:datastoreItem>
</file>

<file path=customXml/itemProps46.xml><?xml version="1.0" encoding="utf-8"?>
<ds:datastoreItem xmlns:ds="http://schemas.openxmlformats.org/officeDocument/2006/customXml" ds:itemID="{816C9D89-A320-4A8D-8381-7372FC293035}">
  <ds:schemaRefs/>
</ds:datastoreItem>
</file>

<file path=customXml/itemProps47.xml><?xml version="1.0" encoding="utf-8"?>
<ds:datastoreItem xmlns:ds="http://schemas.openxmlformats.org/officeDocument/2006/customXml" ds:itemID="{8A364223-508F-4DCD-AF95-C9B7A8E97D4A}">
  <ds:schemaRefs/>
</ds:datastoreItem>
</file>

<file path=customXml/itemProps48.xml><?xml version="1.0" encoding="utf-8"?>
<ds:datastoreItem xmlns:ds="http://schemas.openxmlformats.org/officeDocument/2006/customXml" ds:itemID="{5348EA30-AB8F-4F81-9069-132EBFD9847D}">
  <ds:schemaRefs/>
</ds:datastoreItem>
</file>

<file path=customXml/itemProps49.xml><?xml version="1.0" encoding="utf-8"?>
<ds:datastoreItem xmlns:ds="http://schemas.openxmlformats.org/officeDocument/2006/customXml" ds:itemID="{256C3849-ACE0-4C20-ABA5-33047F1CF8B0}">
  <ds:schemaRefs/>
</ds:datastoreItem>
</file>

<file path=customXml/itemProps5.xml><?xml version="1.0" encoding="utf-8"?>
<ds:datastoreItem xmlns:ds="http://schemas.openxmlformats.org/officeDocument/2006/customXml" ds:itemID="{E93E4822-00ED-4AB2-9582-4870535F79AB}">
  <ds:schemaRefs/>
</ds:datastoreItem>
</file>

<file path=customXml/itemProps50.xml><?xml version="1.0" encoding="utf-8"?>
<ds:datastoreItem xmlns:ds="http://schemas.openxmlformats.org/officeDocument/2006/customXml" ds:itemID="{33B17052-608F-4914-A671-EE457EE0D123}">
  <ds:schemaRefs/>
</ds:datastoreItem>
</file>

<file path=customXml/itemProps51.xml><?xml version="1.0" encoding="utf-8"?>
<ds:datastoreItem xmlns:ds="http://schemas.openxmlformats.org/officeDocument/2006/customXml" ds:itemID="{E0940E69-0974-4E87-B805-D6D4CC5C4D26}">
  <ds:schemaRefs/>
</ds:datastoreItem>
</file>

<file path=customXml/itemProps52.xml><?xml version="1.0" encoding="utf-8"?>
<ds:datastoreItem xmlns:ds="http://schemas.openxmlformats.org/officeDocument/2006/customXml" ds:itemID="{B2273013-4C67-47DA-B48E-021329E1AE76}">
  <ds:schemaRefs/>
</ds:datastoreItem>
</file>

<file path=customXml/itemProps53.xml><?xml version="1.0" encoding="utf-8"?>
<ds:datastoreItem xmlns:ds="http://schemas.openxmlformats.org/officeDocument/2006/customXml" ds:itemID="{D3619F93-5D7A-4D0C-9F8A-66EE35B84321}">
  <ds:schemaRefs/>
</ds:datastoreItem>
</file>

<file path=customXml/itemProps54.xml><?xml version="1.0" encoding="utf-8"?>
<ds:datastoreItem xmlns:ds="http://schemas.openxmlformats.org/officeDocument/2006/customXml" ds:itemID="{8B484D5B-8D8E-42A3-B3B7-B4EDD23C79EF}">
  <ds:schemaRefs/>
</ds:datastoreItem>
</file>

<file path=customXml/itemProps55.xml><?xml version="1.0" encoding="utf-8"?>
<ds:datastoreItem xmlns:ds="http://schemas.openxmlformats.org/officeDocument/2006/customXml" ds:itemID="{915C5FF4-3F28-4D43-8128-EAA8964A0348}">
  <ds:schemaRefs/>
</ds:datastoreItem>
</file>

<file path=customXml/itemProps56.xml><?xml version="1.0" encoding="utf-8"?>
<ds:datastoreItem xmlns:ds="http://schemas.openxmlformats.org/officeDocument/2006/customXml" ds:itemID="{D6A8D82E-383D-4032-8FB1-18B0F2C48FBD}">
  <ds:schemaRefs/>
</ds:datastoreItem>
</file>

<file path=customXml/itemProps57.xml><?xml version="1.0" encoding="utf-8"?>
<ds:datastoreItem xmlns:ds="http://schemas.openxmlformats.org/officeDocument/2006/customXml" ds:itemID="{46E19F01-CE85-4D30-B36A-95BF34F0CEFB}">
  <ds:schemaRefs/>
</ds:datastoreItem>
</file>

<file path=customXml/itemProps58.xml><?xml version="1.0" encoding="utf-8"?>
<ds:datastoreItem xmlns:ds="http://schemas.openxmlformats.org/officeDocument/2006/customXml" ds:itemID="{DFFA9855-BAA6-48FF-A711-D60AFA2876FB}">
  <ds:schemaRefs/>
</ds:datastoreItem>
</file>

<file path=customXml/itemProps59.xml><?xml version="1.0" encoding="utf-8"?>
<ds:datastoreItem xmlns:ds="http://schemas.openxmlformats.org/officeDocument/2006/customXml" ds:itemID="{602C6706-0D7B-45D0-B813-E67A95CFD202}">
  <ds:schemaRefs/>
</ds:datastoreItem>
</file>

<file path=customXml/itemProps6.xml><?xml version="1.0" encoding="utf-8"?>
<ds:datastoreItem xmlns:ds="http://schemas.openxmlformats.org/officeDocument/2006/customXml" ds:itemID="{7D672BAF-8433-4C02-8551-0E75DF53DF91}">
  <ds:schemaRefs/>
</ds:datastoreItem>
</file>

<file path=customXml/itemProps60.xml><?xml version="1.0" encoding="utf-8"?>
<ds:datastoreItem xmlns:ds="http://schemas.openxmlformats.org/officeDocument/2006/customXml" ds:itemID="{432ED3D5-CDCC-4E13-9FEA-284F665B266A}">
  <ds:schemaRefs/>
</ds:datastoreItem>
</file>

<file path=customXml/itemProps61.xml><?xml version="1.0" encoding="utf-8"?>
<ds:datastoreItem xmlns:ds="http://schemas.openxmlformats.org/officeDocument/2006/customXml" ds:itemID="{865925A3-8360-4071-9281-87482148DA1C}">
  <ds:schemaRefs/>
</ds:datastoreItem>
</file>

<file path=customXml/itemProps62.xml><?xml version="1.0" encoding="utf-8"?>
<ds:datastoreItem xmlns:ds="http://schemas.openxmlformats.org/officeDocument/2006/customXml" ds:itemID="{6AA35E2D-C2F8-4F25-8072-034074917EBB}">
  <ds:schemaRefs/>
</ds:datastoreItem>
</file>

<file path=customXml/itemProps63.xml><?xml version="1.0" encoding="utf-8"?>
<ds:datastoreItem xmlns:ds="http://schemas.openxmlformats.org/officeDocument/2006/customXml" ds:itemID="{26F8CCC1-63F5-48A7-839F-B0F60AFD3F65}">
  <ds:schemaRefs/>
</ds:datastoreItem>
</file>

<file path=customXml/itemProps64.xml><?xml version="1.0" encoding="utf-8"?>
<ds:datastoreItem xmlns:ds="http://schemas.openxmlformats.org/officeDocument/2006/customXml" ds:itemID="{3DF4532A-883F-483C-BF2A-78A377934612}">
  <ds:schemaRefs/>
</ds:datastoreItem>
</file>

<file path=customXml/itemProps65.xml><?xml version="1.0" encoding="utf-8"?>
<ds:datastoreItem xmlns:ds="http://schemas.openxmlformats.org/officeDocument/2006/customXml" ds:itemID="{B806AC3D-141F-4C1E-8AAE-0E71E023D8AB}">
  <ds:schemaRefs/>
</ds:datastoreItem>
</file>

<file path=customXml/itemProps66.xml><?xml version="1.0" encoding="utf-8"?>
<ds:datastoreItem xmlns:ds="http://schemas.openxmlformats.org/officeDocument/2006/customXml" ds:itemID="{E23AE288-6B68-4041-9DC7-A4F003535AA4}">
  <ds:schemaRefs/>
</ds:datastoreItem>
</file>

<file path=customXml/itemProps67.xml><?xml version="1.0" encoding="utf-8"?>
<ds:datastoreItem xmlns:ds="http://schemas.openxmlformats.org/officeDocument/2006/customXml" ds:itemID="{B03A7613-466B-4289-8EEF-B718DD1F9BCE}">
  <ds:schemaRefs/>
</ds:datastoreItem>
</file>

<file path=customXml/itemProps68.xml><?xml version="1.0" encoding="utf-8"?>
<ds:datastoreItem xmlns:ds="http://schemas.openxmlformats.org/officeDocument/2006/customXml" ds:itemID="{8D1D10CB-C3AC-492E-BB32-F52F55C267F3}">
  <ds:schemaRefs/>
</ds:datastoreItem>
</file>

<file path=customXml/itemProps69.xml><?xml version="1.0" encoding="utf-8"?>
<ds:datastoreItem xmlns:ds="http://schemas.openxmlformats.org/officeDocument/2006/customXml" ds:itemID="{D0B2C4AB-C9C4-463A-B4F3-CBFA409C696F}">
  <ds:schemaRefs/>
</ds:datastoreItem>
</file>

<file path=customXml/itemProps7.xml><?xml version="1.0" encoding="utf-8"?>
<ds:datastoreItem xmlns:ds="http://schemas.openxmlformats.org/officeDocument/2006/customXml" ds:itemID="{335C3A06-C649-4BAE-85E8-C13CE699DB80}">
  <ds:schemaRefs/>
</ds:datastoreItem>
</file>

<file path=customXml/itemProps70.xml><?xml version="1.0" encoding="utf-8"?>
<ds:datastoreItem xmlns:ds="http://schemas.openxmlformats.org/officeDocument/2006/customXml" ds:itemID="{0F5176C9-E174-4E91-984B-7DD1F02921F8}">
  <ds:schemaRefs/>
</ds:datastoreItem>
</file>

<file path=customXml/itemProps71.xml><?xml version="1.0" encoding="utf-8"?>
<ds:datastoreItem xmlns:ds="http://schemas.openxmlformats.org/officeDocument/2006/customXml" ds:itemID="{222FEED9-5F34-4952-951C-95B8892DC679}">
  <ds:schemaRefs/>
</ds:datastoreItem>
</file>

<file path=customXml/itemProps72.xml><?xml version="1.0" encoding="utf-8"?>
<ds:datastoreItem xmlns:ds="http://schemas.openxmlformats.org/officeDocument/2006/customXml" ds:itemID="{907B4CB6-569B-4081-9911-EA6FFF881AF4}">
  <ds:schemaRefs/>
</ds:datastoreItem>
</file>

<file path=customXml/itemProps73.xml><?xml version="1.0" encoding="utf-8"?>
<ds:datastoreItem xmlns:ds="http://schemas.openxmlformats.org/officeDocument/2006/customXml" ds:itemID="{08726C97-8BFD-4335-9B12-719AD6B2C0F5}">
  <ds:schemaRefs/>
</ds:datastoreItem>
</file>

<file path=customXml/itemProps74.xml><?xml version="1.0" encoding="utf-8"?>
<ds:datastoreItem xmlns:ds="http://schemas.openxmlformats.org/officeDocument/2006/customXml" ds:itemID="{E41F3FC7-C56A-461F-A9B5-46A3519A5313}">
  <ds:schemaRefs/>
</ds:datastoreItem>
</file>

<file path=customXml/itemProps75.xml><?xml version="1.0" encoding="utf-8"?>
<ds:datastoreItem xmlns:ds="http://schemas.openxmlformats.org/officeDocument/2006/customXml" ds:itemID="{4EBFE90D-2863-425A-BEE6-7E5912CB8DE0}">
  <ds:schemaRefs/>
</ds:datastoreItem>
</file>

<file path=customXml/itemProps8.xml><?xml version="1.0" encoding="utf-8"?>
<ds:datastoreItem xmlns:ds="http://schemas.openxmlformats.org/officeDocument/2006/customXml" ds:itemID="{A5A7014F-CCBC-46FC-AC16-6973E6CF6177}">
  <ds:schemaRefs/>
</ds:datastoreItem>
</file>

<file path=customXml/itemProps9.xml><?xml version="1.0" encoding="utf-8"?>
<ds:datastoreItem xmlns:ds="http://schemas.openxmlformats.org/officeDocument/2006/customXml" ds:itemID="{50B44ED9-F3A9-4893-854C-4553E15297E1}">
  <ds:schemaRefs/>
</ds:datastoreItem>
</file>

<file path=docProps/app.xml><?xml version="1.0" encoding="utf-8"?>
<Properties xmlns="http://schemas.openxmlformats.org/officeDocument/2006/extended-properties" xmlns:vt="http://schemas.openxmlformats.org/officeDocument/2006/docPropsVTypes">
  <Template>模板</Template>
  <TotalTime>189</TotalTime>
  <Words>1541</Words>
  <Application>Microsoft Office PowerPoint</Application>
  <PresentationFormat>自定义</PresentationFormat>
  <Paragraphs>649</Paragraphs>
  <Slides>75</Slides>
  <Notes>75</Notes>
  <HiddenSlides>0</HiddenSlides>
  <MMClips>0</MMClips>
  <ScaleCrop>false</ScaleCrop>
  <HeadingPairs>
    <vt:vector size="4" baseType="variant">
      <vt:variant>
        <vt:lpstr>主题</vt:lpstr>
      </vt:variant>
      <vt:variant>
        <vt:i4>1</vt:i4>
      </vt:variant>
      <vt:variant>
        <vt:lpstr>幻灯片标题</vt:lpstr>
      </vt:variant>
      <vt:variant>
        <vt:i4>75</vt:i4>
      </vt:variant>
    </vt:vector>
  </HeadingPairs>
  <TitlesOfParts>
    <vt:vector size="76" baseType="lpstr">
      <vt:lpstr>1_Office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lpstr>幻灯片 36</vt:lpstr>
      <vt:lpstr>幻灯片 37</vt:lpstr>
      <vt:lpstr>幻灯片 38</vt:lpstr>
      <vt:lpstr>幻灯片 39</vt:lpstr>
      <vt:lpstr>幻灯片 40</vt:lpstr>
      <vt:lpstr>幻灯片 41</vt:lpstr>
      <vt:lpstr>幻灯片 42</vt:lpstr>
      <vt:lpstr>幻灯片 43</vt:lpstr>
      <vt:lpstr>幻灯片 44</vt:lpstr>
      <vt:lpstr>幻灯片 45</vt:lpstr>
      <vt:lpstr>幻灯片 46</vt:lpstr>
      <vt:lpstr>幻灯片 47</vt:lpstr>
      <vt:lpstr>幻灯片 48</vt:lpstr>
      <vt:lpstr>幻灯片 49</vt:lpstr>
      <vt:lpstr>幻灯片 50</vt:lpstr>
      <vt:lpstr>幻灯片 51</vt:lpstr>
      <vt:lpstr>幻灯片 52</vt:lpstr>
      <vt:lpstr>幻灯片 53</vt:lpstr>
      <vt:lpstr>幻灯片 54</vt:lpstr>
      <vt:lpstr>幻灯片 55</vt:lpstr>
      <vt:lpstr>幻灯片 56</vt:lpstr>
      <vt:lpstr>幻灯片 57</vt:lpstr>
      <vt:lpstr>幻灯片 58</vt:lpstr>
      <vt:lpstr>幻灯片 59</vt:lpstr>
      <vt:lpstr>幻灯片 60</vt:lpstr>
      <vt:lpstr>幻灯片 61</vt:lpstr>
      <vt:lpstr>幻灯片 62</vt:lpstr>
      <vt:lpstr>幻灯片 63</vt:lpstr>
      <vt:lpstr>幻灯片 64</vt:lpstr>
      <vt:lpstr>幻灯片 65</vt:lpstr>
      <vt:lpstr>幻灯片 66</vt:lpstr>
      <vt:lpstr>幻灯片 67</vt:lpstr>
      <vt:lpstr>幻灯片 68</vt:lpstr>
      <vt:lpstr>幻灯片 69</vt:lpstr>
      <vt:lpstr>幻灯片 70</vt:lpstr>
      <vt:lpstr>幻灯片 71</vt:lpstr>
      <vt:lpstr>幻灯片 72</vt:lpstr>
      <vt:lpstr>幻灯片 73</vt:lpstr>
      <vt:lpstr>幻灯片 74</vt:lpstr>
      <vt:lpstr>幻灯片 75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封面标题</dc:title>
  <cp:lastModifiedBy>Administrator</cp:lastModifiedBy>
  <cp:revision>96</cp:revision>
  <dcterms:modified xsi:type="dcterms:W3CDTF">2021-07-01T08:04:31Z</dcterms:modified>
</cp:coreProperties>
</file>