
<file path=[Content_Types].xml><?xml version="1.0" encoding="utf-8"?>
<Types xmlns="http://schemas.openxmlformats.org/package/2006/content-types">
  <Override PartName="/customXml/itemProps35.xml" ContentType="application/vnd.openxmlformats-officedocument.customXmlProperties+xml"/>
  <Override PartName="/customXml/itemProps53.xml" ContentType="application/vnd.openxmlformats-officedocument.customXmlProperties+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customXml/itemProps13.xml" ContentType="application/vnd.openxmlformats-officedocument.customXmlProperties+xml"/>
  <Override PartName="/customXml/itemProps24.xml" ContentType="application/vnd.openxmlformats-officedocument.customXmlProperties+xml"/>
  <Override PartName="/customXml/itemProps42.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customXml/itemProps31.xml" ContentType="application/vnd.openxmlformats-officedocument.customXmlPropertie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customXml/itemProps20.xml" ContentType="application/vnd.openxmlformats-officedocument.customXmlProperties+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customXml/itemProps6.xml" ContentType="application/vnd.openxmlformats-officedocument.customXmlProperties+xml"/>
  <Override PartName="/customXml/itemProps29.xml" ContentType="application/vnd.openxmlformats-officedocument.customXmlProperties+xml"/>
  <Override PartName="/customXml/itemProps58.xml" ContentType="application/vnd.openxmlformats-officedocument.customXmlProperties+xml"/>
  <Override PartName="/ppt/notesSlides/notesSlide7.xml" ContentType="application/vnd.openxmlformats-officedocument.presentationml.notesSlide+xml"/>
  <Override PartName="/customXml/itemProps18.xml" ContentType="application/vnd.openxmlformats-officedocument.customXmlProperties+xml"/>
  <Override PartName="/customXml/itemProps36.xml" ContentType="application/vnd.openxmlformats-officedocument.customXmlProperties+xml"/>
  <Override PartName="/customXml/itemProps47.xml" ContentType="application/vnd.openxmlformats-officedocument.customXmlProperties+xml"/>
  <Override PartName="/ppt/slides/slide9.xml" ContentType="application/vnd.openxmlformats-officedocument.presentationml.slide+xml"/>
  <Override PartName="/ppt/viewProps.xml" ContentType="application/vnd.openxmlformats-officedocument.presentationml.viewProps+xml"/>
  <Override PartName="/customXml/itemProps2.xml" ContentType="application/vnd.openxmlformats-officedocument.customXmlProperties+xml"/>
  <Override PartName="/customXml/itemProps25.xml" ContentType="application/vnd.openxmlformats-officedocument.customXmlProperties+xml"/>
  <Override PartName="/customXml/itemProps54.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Default Extension="png" ContentType="image/png"/>
  <Override PartName="/ppt/notesSlides/notesSlide3.xml" ContentType="application/vnd.openxmlformats-officedocument.presentationml.notesSlide+xml"/>
  <Override PartName="/customXml/itemProps14.xml" ContentType="application/vnd.openxmlformats-officedocument.customXmlProperties+xml"/>
  <Override PartName="/customXml/itemProps32.xml" ContentType="application/vnd.openxmlformats-officedocument.customXmlProperties+xml"/>
  <Override PartName="/customXml/itemProps43.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customXml/itemProps21.xml" ContentType="application/vnd.openxmlformats-officedocument.customXmlProperties+xml"/>
  <Override PartName="/customXml/itemProps50.xml" ContentType="application/vnd.openxmlformats-officedocument.customXmlPropertie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customXml/itemProps10.xml" ContentType="application/vnd.openxmlformats-officedocument.customXmlProperties+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customXml/itemProps7.xml" ContentType="application/vnd.openxmlformats-officedocument.customXmlProperties+xml"/>
  <Override PartName="/customXml/itemProps48.xml" ContentType="application/vnd.openxmlformats-officedocument.customXmlProperties+xml"/>
  <Override PartName="/customXml/itemProps19.xml" ContentType="application/vnd.openxmlformats-officedocument.customXmlProperties+xml"/>
  <Override PartName="/customXml/itemProps37.xml" ContentType="application/vnd.openxmlformats-officedocument.customXmlProperties+xml"/>
  <Override PartName="/customXml/itemProps55.xml" ContentType="application/vnd.openxmlformats-officedocument.customXmlProperties+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customXml/itemProps15.xml" ContentType="application/vnd.openxmlformats-officedocument.customXmlProperties+xml"/>
  <Override PartName="/customXml/itemProps26.xml" ContentType="application/vnd.openxmlformats-officedocument.customXmlProperties+xml"/>
  <Override PartName="/customXml/itemProps44.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customXml/itemProps33.xml" ContentType="application/vnd.openxmlformats-officedocument.customXmlProperties+xml"/>
  <Override PartName="/customXml/itemProps51.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customXml/itemProps11.xml" ContentType="application/vnd.openxmlformats-officedocument.customXmlProperties+xml"/>
  <Override PartName="/customXml/itemProps22.xml" ContentType="application/vnd.openxmlformats-officedocument.customXmlProperties+xml"/>
  <Override PartName="/customXml/itemProps40.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customXml/itemProps8.xml" ContentType="application/vnd.openxmlformats-officedocument.customXmlPropertie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customXml/itemProps38.xml" ContentType="application/vnd.openxmlformats-officedocument.customXmlProperties+xml"/>
  <Override PartName="/customXml/itemProps49.xml" ContentType="application/vnd.openxmlformats-officedocument.customXmlProperties+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27.xml" ContentType="application/vnd.openxmlformats-officedocument.customXmlProperties+xml"/>
  <Override PartName="/customXml/itemProps56.xml" ContentType="application/vnd.openxmlformats-officedocument.customXmlProperties+xml"/>
  <Override PartName="/ppt/slides/slide7.xml" ContentType="application/vnd.openxmlformats-officedocument.presentationml.slide+xml"/>
  <Override PartName="/ppt/notesSlides/notesSlide5.xml" ContentType="application/vnd.openxmlformats-officedocument.presentationml.notesSlide+xml"/>
  <Override PartName="/customXml/itemProps16.xml" ContentType="application/vnd.openxmlformats-officedocument.customXmlProperties+xml"/>
  <Override PartName="/customXml/itemProps34.xml" ContentType="application/vnd.openxmlformats-officedocument.customXmlProperties+xml"/>
  <Override PartName="/customXml/itemProps45.xml" ContentType="application/vnd.openxmlformats-officedocument.customXmlPropertie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customXml/itemProps23.xml" ContentType="application/vnd.openxmlformats-officedocument.customXmlProperties+xml"/>
  <Override PartName="/customXml/itemProps41.xml" ContentType="application/vnd.openxmlformats-officedocument.customXmlProperties+xml"/>
  <Override PartName="/customXml/itemProps5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customXml/itemProps12.xml" ContentType="application/vnd.openxmlformats-officedocument.customXmlProperties+xml"/>
  <Override PartName="/customXml/itemProps30.xml" ContentType="application/vnd.openxmlformats-officedocument.customXmlPropertie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customXml/itemProps9.xml" ContentType="application/vnd.openxmlformats-officedocument.customXmlProperties+xml"/>
  <Override PartName="/ppt/notesSlides/notesSlide11.xml" ContentType="application/vnd.openxmlformats-officedocument.presentationml.notesSlide+xml"/>
  <Override PartName="/ppt/notesSlides/notesSlide40.xml" ContentType="application/vnd.openxmlformats-officedocument.presentationml.notesSlide+xml"/>
  <Override PartName="/customXml/itemProps39.xml" ContentType="application/vnd.openxmlformats-officedocument.customXmlProperties+xml"/>
  <Override PartName="/customXml/itemProps57.xml" ContentType="application/vnd.openxmlformats-officedocument.customXmlProperties+xml"/>
  <Override PartName="/ppt/notesSlides/notesSlide6.xml" ContentType="application/vnd.openxmlformats-officedocument.presentationml.notesSlide+xml"/>
  <Override PartName="/customXml/itemProps5.xml" ContentType="application/vnd.openxmlformats-officedocument.customXmlProperties+xml"/>
  <Override PartName="/customXml/itemProps17.xml" ContentType="application/vnd.openxmlformats-officedocument.customXmlProperties+xml"/>
  <Override PartName="/customXml/itemProps28.xml" ContentType="application/vnd.openxmlformats-officedocument.customXmlProperties+xml"/>
  <Override PartName="/customXml/itemProps46.xml" ContentType="application/vnd.openxmlformats-officedocument.customXmlProperties+xml"/>
  <Override PartName="/ppt/slides/slide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9"/>
  </p:sldMasterIdLst>
  <p:notesMasterIdLst>
    <p:notesMasterId r:id="rId118"/>
  </p:notesMasterIdLst>
  <p:sldIdLst>
    <p:sldId id="316" r:id="rId60"/>
    <p:sldId id="258" r:id="rId61"/>
    <p:sldId id="259" r:id="rId62"/>
    <p:sldId id="260" r:id="rId63"/>
    <p:sldId id="261" r:id="rId64"/>
    <p:sldId id="262" r:id="rId65"/>
    <p:sldId id="263" r:id="rId66"/>
    <p:sldId id="264" r:id="rId67"/>
    <p:sldId id="265" r:id="rId68"/>
    <p:sldId id="267" r:id="rId69"/>
    <p:sldId id="268" r:id="rId70"/>
    <p:sldId id="269" r:id="rId71"/>
    <p:sldId id="270" r:id="rId72"/>
    <p:sldId id="271" r:id="rId73"/>
    <p:sldId id="272" r:id="rId74"/>
    <p:sldId id="273" r:id="rId75"/>
    <p:sldId id="274" r:id="rId76"/>
    <p:sldId id="275" r:id="rId77"/>
    <p:sldId id="276" r:id="rId78"/>
    <p:sldId id="277" r:id="rId79"/>
    <p:sldId id="278" r:id="rId80"/>
    <p:sldId id="279" r:id="rId81"/>
    <p:sldId id="280" r:id="rId82"/>
    <p:sldId id="281" r:id="rId83"/>
    <p:sldId id="282" r:id="rId84"/>
    <p:sldId id="283" r:id="rId85"/>
    <p:sldId id="284" r:id="rId86"/>
    <p:sldId id="285" r:id="rId87"/>
    <p:sldId id="286" r:id="rId88"/>
    <p:sldId id="287" r:id="rId89"/>
    <p:sldId id="288" r:id="rId90"/>
    <p:sldId id="289" r:id="rId91"/>
    <p:sldId id="290" r:id="rId92"/>
    <p:sldId id="291" r:id="rId93"/>
    <p:sldId id="292" r:id="rId94"/>
    <p:sldId id="293" r:id="rId95"/>
    <p:sldId id="294" r:id="rId96"/>
    <p:sldId id="295" r:id="rId97"/>
    <p:sldId id="296" r:id="rId98"/>
    <p:sldId id="297" r:id="rId99"/>
    <p:sldId id="298" r:id="rId100"/>
    <p:sldId id="299" r:id="rId101"/>
    <p:sldId id="300" r:id="rId102"/>
    <p:sldId id="301" r:id="rId103"/>
    <p:sldId id="302" r:id="rId104"/>
    <p:sldId id="303" r:id="rId105"/>
    <p:sldId id="304" r:id="rId106"/>
    <p:sldId id="305" r:id="rId107"/>
    <p:sldId id="306" r:id="rId108"/>
    <p:sldId id="307" r:id="rId109"/>
    <p:sldId id="308" r:id="rId110"/>
    <p:sldId id="309" r:id="rId111"/>
    <p:sldId id="310" r:id="rId112"/>
    <p:sldId id="311" r:id="rId113"/>
    <p:sldId id="312" r:id="rId114"/>
    <p:sldId id="313" r:id="rId115"/>
    <p:sldId id="314" r:id="rId116"/>
    <p:sldId id="315" r:id="rId117"/>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20" autoAdjust="0"/>
  </p:normalViewPr>
  <p:slideViewPr>
    <p:cSldViewPr>
      <p:cViewPr varScale="1">
        <p:scale>
          <a:sx n="106" d="100"/>
          <a:sy n="106" d="100"/>
        </p:scale>
        <p:origin x="-11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117" Type="http://schemas.openxmlformats.org/officeDocument/2006/relationships/slide" Target="slides/slide58.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slide" Target="slides/slide4.xml"/><Relationship Id="rId68" Type="http://schemas.openxmlformats.org/officeDocument/2006/relationships/slide" Target="slides/slide9.xml"/><Relationship Id="rId84" Type="http://schemas.openxmlformats.org/officeDocument/2006/relationships/slide" Target="slides/slide25.xml"/><Relationship Id="rId89" Type="http://schemas.openxmlformats.org/officeDocument/2006/relationships/slide" Target="slides/slide30.xml"/><Relationship Id="rId112" Type="http://schemas.openxmlformats.org/officeDocument/2006/relationships/slide" Target="slides/slide53.xml"/><Relationship Id="rId16" Type="http://schemas.openxmlformats.org/officeDocument/2006/relationships/customXml" Target="../customXml/item16.xml"/><Relationship Id="rId107" Type="http://schemas.openxmlformats.org/officeDocument/2006/relationships/slide" Target="slides/slide48.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15.xml"/><Relationship Id="rId79" Type="http://schemas.openxmlformats.org/officeDocument/2006/relationships/slide" Target="slides/slide20.xml"/><Relationship Id="rId102" Type="http://schemas.openxmlformats.org/officeDocument/2006/relationships/slide" Target="slides/slide43.xml"/><Relationship Id="rId5" Type="http://schemas.openxmlformats.org/officeDocument/2006/relationships/customXml" Target="../customXml/item5.xml"/><Relationship Id="rId61" Type="http://schemas.openxmlformats.org/officeDocument/2006/relationships/slide" Target="slides/slide2.xml"/><Relationship Id="rId82" Type="http://schemas.openxmlformats.org/officeDocument/2006/relationships/slide" Target="slides/slide23.xml"/><Relationship Id="rId90" Type="http://schemas.openxmlformats.org/officeDocument/2006/relationships/slide" Target="slides/slide31.xml"/><Relationship Id="rId95" Type="http://schemas.openxmlformats.org/officeDocument/2006/relationships/slide" Target="slides/slide36.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customXml" Target="../customXml/item56.xml"/><Relationship Id="rId64" Type="http://schemas.openxmlformats.org/officeDocument/2006/relationships/slide" Target="slides/slide5.xml"/><Relationship Id="rId69" Type="http://schemas.openxmlformats.org/officeDocument/2006/relationships/slide" Target="slides/slide10.xml"/><Relationship Id="rId77" Type="http://schemas.openxmlformats.org/officeDocument/2006/relationships/slide" Target="slides/slide18.xml"/><Relationship Id="rId100" Type="http://schemas.openxmlformats.org/officeDocument/2006/relationships/slide" Target="slides/slide41.xml"/><Relationship Id="rId105" Type="http://schemas.openxmlformats.org/officeDocument/2006/relationships/slide" Target="slides/slide46.xml"/><Relationship Id="rId113" Type="http://schemas.openxmlformats.org/officeDocument/2006/relationships/slide" Target="slides/slide54.xml"/><Relationship Id="rId118" Type="http://schemas.openxmlformats.org/officeDocument/2006/relationships/notesMaster" Target="notesMasters/notesMaster1.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13.xml"/><Relationship Id="rId80" Type="http://schemas.openxmlformats.org/officeDocument/2006/relationships/slide" Target="slides/slide21.xml"/><Relationship Id="rId85" Type="http://schemas.openxmlformats.org/officeDocument/2006/relationships/slide" Target="slides/slide26.xml"/><Relationship Id="rId93" Type="http://schemas.openxmlformats.org/officeDocument/2006/relationships/slide" Target="slides/slide34.xml"/><Relationship Id="rId98" Type="http://schemas.openxmlformats.org/officeDocument/2006/relationships/slide" Target="slides/slide39.xml"/><Relationship Id="rId12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slideMaster" Target="slideMasters/slideMaster1.xml"/><Relationship Id="rId67" Type="http://schemas.openxmlformats.org/officeDocument/2006/relationships/slide" Target="slides/slide8.xml"/><Relationship Id="rId103" Type="http://schemas.openxmlformats.org/officeDocument/2006/relationships/slide" Target="slides/slide44.xml"/><Relationship Id="rId108" Type="http://schemas.openxmlformats.org/officeDocument/2006/relationships/slide" Target="slides/slide49.xml"/><Relationship Id="rId116" Type="http://schemas.openxmlformats.org/officeDocument/2006/relationships/slide" Target="slides/slide57.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slide" Target="slides/slide3.xml"/><Relationship Id="rId70" Type="http://schemas.openxmlformats.org/officeDocument/2006/relationships/slide" Target="slides/slide11.xml"/><Relationship Id="rId75" Type="http://schemas.openxmlformats.org/officeDocument/2006/relationships/slide" Target="slides/slide16.xml"/><Relationship Id="rId83" Type="http://schemas.openxmlformats.org/officeDocument/2006/relationships/slide" Target="slides/slide24.xml"/><Relationship Id="rId88" Type="http://schemas.openxmlformats.org/officeDocument/2006/relationships/slide" Target="slides/slide29.xml"/><Relationship Id="rId91" Type="http://schemas.openxmlformats.org/officeDocument/2006/relationships/slide" Target="slides/slide32.xml"/><Relationship Id="rId96" Type="http://schemas.openxmlformats.org/officeDocument/2006/relationships/slide" Target="slides/slide37.xml"/><Relationship Id="rId111" Type="http://schemas.openxmlformats.org/officeDocument/2006/relationships/slide" Target="slides/slide52.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6" Type="http://schemas.openxmlformats.org/officeDocument/2006/relationships/slide" Target="slides/slide47.xml"/><Relationship Id="rId114" Type="http://schemas.openxmlformats.org/officeDocument/2006/relationships/slide" Target="slides/slide55.xml"/><Relationship Id="rId119" Type="http://schemas.openxmlformats.org/officeDocument/2006/relationships/presProps" Target="presProps.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slide" Target="slides/slide1.xml"/><Relationship Id="rId65" Type="http://schemas.openxmlformats.org/officeDocument/2006/relationships/slide" Target="slides/slide6.xml"/><Relationship Id="rId73" Type="http://schemas.openxmlformats.org/officeDocument/2006/relationships/slide" Target="slides/slide14.xml"/><Relationship Id="rId78" Type="http://schemas.openxmlformats.org/officeDocument/2006/relationships/slide" Target="slides/slide19.xml"/><Relationship Id="rId81" Type="http://schemas.openxmlformats.org/officeDocument/2006/relationships/slide" Target="slides/slide22.xml"/><Relationship Id="rId86" Type="http://schemas.openxmlformats.org/officeDocument/2006/relationships/slide" Target="slides/slide27.xml"/><Relationship Id="rId94" Type="http://schemas.openxmlformats.org/officeDocument/2006/relationships/slide" Target="slides/slide35.xml"/><Relationship Id="rId99" Type="http://schemas.openxmlformats.org/officeDocument/2006/relationships/slide" Target="slides/slide40.xml"/><Relationship Id="rId101" Type="http://schemas.openxmlformats.org/officeDocument/2006/relationships/slide" Target="slides/slide42.xml"/><Relationship Id="rId12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50.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17.xml"/><Relationship Id="rId97" Type="http://schemas.openxmlformats.org/officeDocument/2006/relationships/slide" Target="slides/slide38.xml"/><Relationship Id="rId104" Type="http://schemas.openxmlformats.org/officeDocument/2006/relationships/slide" Target="slides/slide45.xml"/><Relationship Id="rId120" Type="http://schemas.openxmlformats.org/officeDocument/2006/relationships/viewProps" Target="viewProps.xml"/><Relationship Id="rId7" Type="http://schemas.openxmlformats.org/officeDocument/2006/relationships/customXml" Target="../customXml/item7.xml"/><Relationship Id="rId71" Type="http://schemas.openxmlformats.org/officeDocument/2006/relationships/slide" Target="slides/slide12.xml"/><Relationship Id="rId92" Type="http://schemas.openxmlformats.org/officeDocument/2006/relationships/slide" Target="slides/slide33.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slide" Target="slides/slide7.xml"/><Relationship Id="rId87" Type="http://schemas.openxmlformats.org/officeDocument/2006/relationships/slide" Target="slides/slide28.xml"/><Relationship Id="rId110" Type="http://schemas.openxmlformats.org/officeDocument/2006/relationships/slide" Target="slides/slide51.xml"/><Relationship Id="rId115"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2021/7/1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xmlns="" id="{1569FB26-FCF9-4974-8A1F-3FEA2E64617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39571"/>
            <a:ext cx="9180512" cy="6892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8" name="矩形 7"/>
          <p:cNvSpPr/>
          <p:nvPr/>
        </p:nvSpPr>
        <p:spPr>
          <a:xfrm>
            <a:off x="2857488" y="172522"/>
            <a:ext cx="4339650" cy="461665"/>
          </a:xfrm>
          <a:prstGeom prst="rect">
            <a:avLst/>
          </a:prstGeom>
        </p:spPr>
        <p:txBody>
          <a:bodyPr wrap="none">
            <a:spAutoFit/>
          </a:bodyPr>
          <a:lstStyle/>
          <a:p>
            <a:r>
              <a:rPr lang="en-US" altLang="zh-CN" sz="2400" dirty="0" smtClean="0">
                <a:latin typeface="黑体" pitchFamily="49" charset="-122"/>
                <a:ea typeface="黑体" pitchFamily="49" charset="-122"/>
              </a:rPr>
              <a:t>UNIT 2</a:t>
            </a:r>
            <a:r>
              <a:rPr lang="zh-CN" altLang="en-US" sz="2400" dirty="0" smtClean="0">
                <a:latin typeface="黑体" pitchFamily="49" charset="-122"/>
                <a:ea typeface="黑体" pitchFamily="49" charset="-122"/>
              </a:rPr>
              <a:t>　</a:t>
            </a:r>
            <a:r>
              <a:rPr lang="en-US" altLang="zh-CN" sz="2400" dirty="0" smtClean="0">
                <a:latin typeface="黑体" pitchFamily="49" charset="-122"/>
                <a:ea typeface="黑体" pitchFamily="49" charset="-122"/>
              </a:rPr>
              <a:t>WILDLIFE PROTECTION</a:t>
            </a:r>
            <a:endParaRPr lang="zh-CN" altLang="en-US" sz="2400" dirty="0">
              <a:latin typeface="黑体" pitchFamily="49" charset="-122"/>
              <a:ea typeface="黑体"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headEnd/>
            <a:tailEnd/>
          </a:ln>
        </p:spPr>
        <p:txBody>
          <a:bodyPr anchor="ctr"/>
          <a:lstStyle/>
          <a:p>
            <a:pPr algn="l" eaLnBrk="0" latinLnBrk="1" hangingPunct="0">
              <a:spcBef>
                <a:spcPts val="141"/>
              </a:spcBef>
            </a:pPr>
            <a:r>
              <a:rPr lang="zh-CN" altLang="en-US" sz="2000" b="1" kern="0" dirty="0">
                <a:solidFill>
                  <a:schemeClr val="bg1"/>
                </a:solidFill>
                <a:latin typeface="Times New Roman" pitchFamily="65" charset="-122"/>
                <a:ea typeface="黑体" pitchFamily="65" charset="-122"/>
              </a:rPr>
              <a:t>第1讲　描述运动的基本概念</a:t>
            </a:r>
            <a:endParaRPr lang="zh-CN" altLang="en-US" sz="2000" b="1" dirty="0">
              <a:solidFill>
                <a:schemeClr val="bg1"/>
              </a:solidFill>
            </a:endParaRPr>
          </a:p>
        </p:txBody>
      </p:sp>
      <p:pic>
        <p:nvPicPr>
          <p:cNvPr id="2" name="图形 1">
            <a:extLst>
              <a:ext uri="{FF2B5EF4-FFF2-40B4-BE49-F238E27FC236}">
                <a16:creationId xmlns:a16="http://schemas.microsoft.com/office/drawing/2014/main" xmlns="" id="{859CB482-DD31-4309-AEFA-FB75508F1217}"/>
              </a:ext>
            </a:extLst>
          </p:cNvPr>
          <p:cNvPicPr>
            <a:picLocks noChangeAspect="1"/>
          </p:cNvPicPr>
          <p:nvPr/>
        </p:nvPicPr>
        <p:blipFill>
          <a:blip r:embed="rId5" cstate="print">
            <a:extLst>
              <a:ext uri="{96DAC541-7B7A-43D3-8B79-37D633B846F1}">
                <asvg:svgBlip xmlns:asvg="http://schemas.microsoft.com/office/drawing/2016/SVG/main" xmlns="" r:embed=""/>
              </a:ext>
            </a:extLst>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customXml" Target="../../customXml/item10.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customXml" Target="../../customXml/item35.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customXml" Target="../../customXml/item5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customXml" Target="../../customXml/item19.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customXml" Target="../../customXml/item8.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customXml" Target="../../customXml/item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customXml" Target="../../customXml/item5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customXml" Target="../../customXml/item54.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customXml" Target="../../customXml/item57.xml"/><Relationship Id="rId6" Type="http://schemas.openxmlformats.org/officeDocument/2006/relationships/image" Target="../media/image4.png"/><Relationship Id="rId5" Type="http://schemas.openxmlformats.org/officeDocument/2006/relationships/image" Target="../media/image8.jpeg"/><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15.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customXml" Target="../../customXml/item5.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customXml" Target="../../customXml/item26.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9.xml"/><Relationship Id="rId6" Type="http://schemas.openxmlformats.org/officeDocument/2006/relationships/image" Target="../media/image12.jpeg"/><Relationship Id="rId5" Type="http://schemas.openxmlformats.org/officeDocument/2006/relationships/image" Target="../media/image7.jpeg"/><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customXml" Target="../../customXml/item31.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7.xml"/><Relationship Id="rId6" Type="http://schemas.openxmlformats.org/officeDocument/2006/relationships/image" Target="../media/image8.jpeg"/><Relationship Id="rId5" Type="http://schemas.openxmlformats.org/officeDocument/2006/relationships/image" Target="../media/image13.jpeg"/><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customXml" Target="../../customXml/item25.xml"/><Relationship Id="rId5" Type="http://schemas.openxmlformats.org/officeDocument/2006/relationships/image" Target="../media/image4.pn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customXml" Target="../../customXml/item21.xml"/><Relationship Id="rId5" Type="http://schemas.openxmlformats.org/officeDocument/2006/relationships/image" Target="../media/image4.png"/><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customXml" Target="../../customXml/item3.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4.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customXml" Target="../../customXml/item27.xml"/><Relationship Id="rId5" Type="http://schemas.openxmlformats.org/officeDocument/2006/relationships/image" Target="../media/image8.jpeg"/><Relationship Id="rId4" Type="http://schemas.openxmlformats.org/officeDocument/2006/relationships/image" Target="../media/image15.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customXml" Target="../../customXml/item48.xml"/><Relationship Id="rId6" Type="http://schemas.openxmlformats.org/officeDocument/2006/relationships/image" Target="../media/image4.png"/><Relationship Id="rId5" Type="http://schemas.openxmlformats.org/officeDocument/2006/relationships/image" Target="../media/image7.jpeg"/><Relationship Id="rId4" Type="http://schemas.openxmlformats.org/officeDocument/2006/relationships/image" Target="../media/image14.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customXml" Target="../../customXml/item20.xml"/><Relationship Id="rId5" Type="http://schemas.openxmlformats.org/officeDocument/2006/relationships/image" Target="../media/image4.png"/><Relationship Id="rId4" Type="http://schemas.openxmlformats.org/officeDocument/2006/relationships/image" Target="../media/image11.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customXml" Target="../../customXml/item23.xml"/><Relationship Id="rId6" Type="http://schemas.openxmlformats.org/officeDocument/2006/relationships/image" Target="../media/image7.jpeg"/><Relationship Id="rId5" Type="http://schemas.openxmlformats.org/officeDocument/2006/relationships/image" Target="../media/image8.jpeg"/><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customXml" Target="../../customXml/item47.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customXml" Target="../../customXml/item50.xml"/><Relationship Id="rId5" Type="http://schemas.openxmlformats.org/officeDocument/2006/relationships/image" Target="../media/image4.png"/><Relationship Id="rId4" Type="http://schemas.openxmlformats.org/officeDocument/2006/relationships/image" Target="../media/image10.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14.xml"/><Relationship Id="rId6" Type="http://schemas.openxmlformats.org/officeDocument/2006/relationships/image" Target="../media/image17.jpeg"/><Relationship Id="rId5" Type="http://schemas.openxmlformats.org/officeDocument/2006/relationships/image" Target="../media/image10.jpeg"/><Relationship Id="rId4" Type="http://schemas.openxmlformats.org/officeDocument/2006/relationships/image" Target="../media/image11.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customXml" Target="../../customXml/item46.xml"/><Relationship Id="rId4"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customXml" Target="../../customXml/item51.xml"/><Relationship Id="rId6" Type="http://schemas.openxmlformats.org/officeDocument/2006/relationships/image" Target="../media/image4.png"/><Relationship Id="rId5" Type="http://schemas.openxmlformats.org/officeDocument/2006/relationships/image" Target="../media/image7.jpeg"/><Relationship Id="rId4" Type="http://schemas.openxmlformats.org/officeDocument/2006/relationships/image" Target="../media/image11.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customXml" Target="../../customXml/item18.xml"/><Relationship Id="rId5" Type="http://schemas.openxmlformats.org/officeDocument/2006/relationships/image" Target="../media/image4.png"/><Relationship Id="rId4" Type="http://schemas.openxmlformats.org/officeDocument/2006/relationships/image" Target="../media/image11.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6.xml"/><Relationship Id="rId6" Type="http://schemas.openxmlformats.org/officeDocument/2006/relationships/image" Target="../media/image8.jpeg"/><Relationship Id="rId5" Type="http://schemas.openxmlformats.org/officeDocument/2006/relationships/image" Target="../media/image18.jpeg"/><Relationship Id="rId4" Type="http://schemas.openxmlformats.org/officeDocument/2006/relationships/image" Target="../media/image10.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customXml" Target="../../customXml/item6.xml"/><Relationship Id="rId5" Type="http://schemas.openxmlformats.org/officeDocument/2006/relationships/image" Target="../media/image4.png"/><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customXml" Target="../../customXml/item45.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43.xml"/><Relationship Id="rId6" Type="http://schemas.openxmlformats.org/officeDocument/2006/relationships/image" Target="../media/image11.jpeg"/><Relationship Id="rId5" Type="http://schemas.openxmlformats.org/officeDocument/2006/relationships/image" Target="../media/image8.jpeg"/><Relationship Id="rId4" Type="http://schemas.openxmlformats.org/officeDocument/2006/relationships/image" Target="../media/image19.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customXml" Target="../../customXml/item17.xml"/><Relationship Id="rId5" Type="http://schemas.openxmlformats.org/officeDocument/2006/relationships/image" Target="../media/image4.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customXml" Target="../../customXml/item34.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customXml" Target="../../customXml/item24.xml"/><Relationship Id="rId5" Type="http://schemas.openxmlformats.org/officeDocument/2006/relationships/image" Target="../media/image4.png"/><Relationship Id="rId4" Type="http://schemas.openxmlformats.org/officeDocument/2006/relationships/image" Target="../media/image11.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customXml" Target="../../customXml/item9.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58.xml"/><Relationship Id="rId6" Type="http://schemas.openxmlformats.org/officeDocument/2006/relationships/image" Target="../media/image20.jpeg"/><Relationship Id="rId5" Type="http://schemas.openxmlformats.org/officeDocument/2006/relationships/image" Target="../media/image7.jpeg"/><Relationship Id="rId4" Type="http://schemas.openxmlformats.org/officeDocument/2006/relationships/image" Target="../media/image8.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customXml" Target="../../customXml/item38.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10.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customXml" Target="../../customXml/item56.xml"/><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21.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12.xml"/><Relationship Id="rId6" Type="http://schemas.openxmlformats.org/officeDocument/2006/relationships/image" Target="../media/image11.jpeg"/><Relationship Id="rId5" Type="http://schemas.openxmlformats.org/officeDocument/2006/relationships/image" Target="../media/image9.jpeg"/><Relationship Id="rId4" Type="http://schemas.openxmlformats.org/officeDocument/2006/relationships/image" Target="../media/image7.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customXml" Target="../../customXml/item41.xml"/><Relationship Id="rId6" Type="http://schemas.openxmlformats.org/officeDocument/2006/relationships/image" Target="../media/image4.png"/><Relationship Id="rId5" Type="http://schemas.openxmlformats.org/officeDocument/2006/relationships/image" Target="../media/image12.jpeg"/><Relationship Id="rId4" Type="http://schemas.openxmlformats.org/officeDocument/2006/relationships/image" Target="../media/image11.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customXml" Target="../../customXml/item22.xml"/><Relationship Id="rId4" Type="http://schemas.openxmlformats.org/officeDocument/2006/relationships/image" Target="../media/image8.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customXml" Target="../../customXml/item28.xml"/><Relationship Id="rId6" Type="http://schemas.openxmlformats.org/officeDocument/2006/relationships/image" Target="../media/image4.png"/><Relationship Id="rId5" Type="http://schemas.openxmlformats.org/officeDocument/2006/relationships/image" Target="../media/image11.jpeg"/><Relationship Id="rId4" Type="http://schemas.openxmlformats.org/officeDocument/2006/relationships/image" Target="../media/image7.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customXml" Target="../../customXml/item37.xml"/><Relationship Id="rId5" Type="http://schemas.openxmlformats.org/officeDocument/2006/relationships/image" Target="../media/image4.pn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customXml" Target="../../customXml/item4.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customXml" Target="../../customXml/item40.xml"/><Relationship Id="rId4" Type="http://schemas.openxmlformats.org/officeDocument/2006/relationships/image" Target="../media/image22.jpe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customXml" Target="../../customXml/item11.xml"/><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customXml" Target="../../customXml/item49.xml"/><Relationship Id="rId4" Type="http://schemas.openxmlformats.org/officeDocument/2006/relationships/image" Target="../media/image4.pn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customXml" Target="../../customXml/item55.xml"/><Relationship Id="rId4" Type="http://schemas.openxmlformats.org/officeDocument/2006/relationships/image" Target="../media/image4.pn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customXml" Target="../../customXml/item30.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customXml" Target="../../customXml/item44.xml"/><Relationship Id="rId5" Type="http://schemas.openxmlformats.org/officeDocument/2006/relationships/image" Target="../media/image4.png"/><Relationship Id="rId4" Type="http://schemas.openxmlformats.org/officeDocument/2006/relationships/image" Target="../media/image11.jpeg"/></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customXml" Target="../../customXml/item29.xml"/><Relationship Id="rId5" Type="http://schemas.openxmlformats.org/officeDocument/2006/relationships/image" Target="../media/image4.png"/><Relationship Id="rId4" Type="http://schemas.openxmlformats.org/officeDocument/2006/relationships/image" Target="../media/image11.jpeg"/></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customXml" Target="../../customXml/item16.xml"/><Relationship Id="rId5" Type="http://schemas.openxmlformats.org/officeDocument/2006/relationships/image" Target="../media/image4.png"/><Relationship Id="rId4" Type="http://schemas.openxmlformats.org/officeDocument/2006/relationships/image" Target="../media/image11.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customXml" Target="../../customXml/item2.xml"/><Relationship Id="rId5" Type="http://schemas.openxmlformats.org/officeDocument/2006/relationships/image" Target="../media/image4.pn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customXml" Target="../../customXml/item4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customXml" Target="../../customXml/item1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customXml" Target="../../customXml/item3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customXml" Target="../../customXml/item3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itchFamily="2" charset="-122"/>
                <a:ea typeface="黑体" pitchFamily="2"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必修</a:t>
            </a:r>
            <a:r>
              <a:rPr lang="zh-CN" altLang="en-US" sz="9600" dirty="0" smtClean="0">
                <a:solidFill>
                  <a:schemeClr val="bg1"/>
                </a:solidFill>
                <a:latin typeface="黑体" pitchFamily="2" charset="-122"/>
                <a:ea typeface="黑体" pitchFamily="2" charset="-122"/>
                <a:cs typeface="+mj-cs"/>
              </a:rPr>
              <a:t>第二册</a:t>
            </a:r>
            <a:r>
              <a:rPr kumimoji="0" lang="en-US" altLang="zh-CN"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 </a:t>
            </a:r>
            <a:r>
              <a:rPr kumimoji="0" lang="zh-CN" altLang="en-US" sz="9600" i="0" u="none" strike="noStrike" kern="1200" cap="none" spc="0" normalizeH="0" baseline="0" noProof="0" dirty="0">
                <a:ln>
                  <a:noFill/>
                </a:ln>
                <a:solidFill>
                  <a:schemeClr val="bg1"/>
                </a:solidFill>
                <a:effectLst/>
                <a:uLnTx/>
                <a:uFillTx/>
                <a:latin typeface="黑体" pitchFamily="2" charset="-122"/>
                <a:ea typeface="黑体" pitchFamily="2" charset="-122"/>
                <a:cs typeface="+mj-cs"/>
              </a:rPr>
              <a:t>人教版</a:t>
            </a:r>
          </a:p>
        </p:txBody>
      </p:sp>
    </p:spTree>
    <p:custDataLst>
      <p:custData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5010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day and night　 </a:t>
            </a:r>
            <a:r>
              <a:rPr lang="zh-CN" altLang="en-US" sz="1814" kern="0" dirty="0" smtClean="0">
                <a:solidFill>
                  <a:srgbClr val="000000"/>
                </a:solidFill>
                <a:latin typeface="Times New Roman" pitchFamily="65" charset="-122"/>
                <a:ea typeface="宋体" pitchFamily="65" charset="-122"/>
              </a:rPr>
              <a:t>日日夜夜;夜以继日</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due to　 </a:t>
            </a:r>
            <a:r>
              <a:rPr lang="zh-CN" altLang="en-US" sz="1814" kern="0" dirty="0" smtClean="0">
                <a:solidFill>
                  <a:srgbClr val="000000"/>
                </a:solidFill>
                <a:latin typeface="Times New Roman" pitchFamily="65" charset="-122"/>
                <a:ea typeface="宋体" pitchFamily="65" charset="-122"/>
              </a:rPr>
              <a:t>由于;因为</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search for　 </a:t>
            </a:r>
            <a:r>
              <a:rPr lang="zh-CN" altLang="en-US" sz="1814" kern="0" dirty="0" smtClean="0">
                <a:solidFill>
                  <a:srgbClr val="000000"/>
                </a:solidFill>
                <a:latin typeface="Times New Roman" pitchFamily="65" charset="-122"/>
                <a:ea typeface="宋体" pitchFamily="65" charset="-122"/>
              </a:rPr>
              <a:t>搜索;查找</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stir up　 </a:t>
            </a:r>
            <a:r>
              <a:rPr lang="zh-CN" altLang="en-US" sz="1814" kern="0" dirty="0" smtClean="0">
                <a:solidFill>
                  <a:srgbClr val="000000"/>
                </a:solidFill>
                <a:latin typeface="Times New Roman" pitchFamily="65" charset="-122"/>
                <a:ea typeface="宋体" pitchFamily="65" charset="-122"/>
              </a:rPr>
              <a:t>激起</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16.be struck by </a:t>
            </a:r>
            <a:r>
              <a:rPr lang="zh-CN" altLang="en-US" sz="1814" u="sng" kern="0" dirty="0" smtClean="0">
                <a:solidFill>
                  <a:srgbClr val="FF0000"/>
                </a:solidFill>
                <a:latin typeface="Times New Roman" pitchFamily="65" charset="-122"/>
                <a:ea typeface="宋体" pitchFamily="65" charset="-122"/>
              </a:rPr>
              <a:t>　 被</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打动;迷恋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17.make profits</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获利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18.save...from...</a:t>
            </a:r>
            <a:r>
              <a:rPr lang="zh-CN" altLang="en-US" sz="1814" u="sng" kern="0" dirty="0" smtClean="0">
                <a:solidFill>
                  <a:srgbClr val="FF0000"/>
                </a:solidFill>
                <a:latin typeface="Times New Roman" pitchFamily="65" charset="-122"/>
                <a:ea typeface="宋体" pitchFamily="65" charset="-122"/>
              </a:rPr>
              <a:t>　 拯救</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免于</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19.keep...from...</a:t>
            </a:r>
            <a:r>
              <a:rPr lang="zh-CN" altLang="en-US" sz="1814" u="sng" kern="0" dirty="0" smtClean="0">
                <a:solidFill>
                  <a:srgbClr val="FF0000"/>
                </a:solidFill>
                <a:latin typeface="Times New Roman" pitchFamily="65" charset="-122"/>
                <a:ea typeface="宋体" pitchFamily="65" charset="-122"/>
              </a:rPr>
              <a:t>　 使</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免受</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20.in harmony with</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与</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和谐相处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21.a threat to...</a:t>
            </a:r>
            <a:r>
              <a:rPr lang="zh-CN" altLang="en-US" sz="1814" u="sng" kern="0" dirty="0" smtClean="0">
                <a:solidFill>
                  <a:srgbClr val="FF0000"/>
                </a:solidFill>
                <a:latin typeface="Times New Roman" pitchFamily="65" charset="-122"/>
                <a:ea typeface="宋体" pitchFamily="65" charset="-122"/>
              </a:rPr>
              <a:t>　 对</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的威胁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22.put out</a:t>
            </a:r>
            <a:r>
              <a:rPr lang="zh-CN" altLang="en-US" sz="1814" u="sng" kern="0" dirty="0" smtClean="0">
                <a:solidFill>
                  <a:srgbClr val="FF0000"/>
                </a:solidFill>
                <a:latin typeface="Times New Roman" pitchFamily="65" charset="-122"/>
                <a:ea typeface="宋体" pitchFamily="65" charset="-122"/>
              </a:rPr>
              <a:t>　 把</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摆好;预备好(物品)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23.in an effort to do...</a:t>
            </a:r>
            <a:r>
              <a:rPr lang="zh-CN" altLang="en-US" sz="1814" u="sng" kern="0" dirty="0" smtClean="0">
                <a:solidFill>
                  <a:srgbClr val="FF0000"/>
                </a:solidFill>
                <a:latin typeface="Times New Roman" pitchFamily="65" charset="-122"/>
                <a:ea typeface="宋体" pitchFamily="65" charset="-122"/>
              </a:rPr>
              <a:t>　 为了做</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24.be worth it</a:t>
            </a:r>
            <a:r>
              <a:rPr lang="zh-CN" altLang="en-US" sz="1814" u="sng" kern="0" dirty="0" smtClean="0">
                <a:solidFill>
                  <a:srgbClr val="FF0000"/>
                </a:solidFill>
                <a:latin typeface="Times New Roman" pitchFamily="65" charset="-122"/>
                <a:ea typeface="宋体" pitchFamily="65" charset="-122"/>
              </a:rPr>
              <a:t>　 值得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062815"/>
            <a:ext cx="178595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71538" y="1491443"/>
            <a:ext cx="107157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1920071"/>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2348699"/>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2143108" y="2777327"/>
            <a:ext cx="21431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214546" y="3205955"/>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285984" y="3634583"/>
            <a:ext cx="228601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2285984" y="4063211"/>
            <a:ext cx="214314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2571736" y="4491839"/>
            <a:ext cx="2000264"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2143108" y="4920467"/>
            <a:ext cx="192882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714480" y="5349095"/>
            <a:ext cx="285752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2714612" y="5777723"/>
            <a:ext cx="1714512"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2000232" y="620635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466435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Ⅲ.经典结构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1.大象需要巨大的生存空间,所以它们很难适应这些变化。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Elephants need large living spaces,so</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it's difficult for them to adapt to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a:t>
            </a:r>
            <a:r>
              <a:rPr dirty="0"/>
              <a:t/>
            </a:r>
            <a:br>
              <a:rPr dirty="0"/>
            </a:br>
            <a:r>
              <a:rPr lang="zh-CN" altLang="en-US" sz="1814" kern="0" dirty="0" smtClean="0">
                <a:solidFill>
                  <a:srgbClr val="000000"/>
                </a:solidFill>
                <a:latin typeface="Times New Roman" pitchFamily="65" charset="-122"/>
                <a:ea typeface="宋体" pitchFamily="65" charset="-122"/>
              </a:rPr>
              <a:t>changes.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2.这就是我们来到此地的原因——观察藏羚羊。</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This is why we're here　 </a:t>
            </a:r>
            <a:r>
              <a:rPr lang="zh-CN" altLang="en-US" sz="1814" kern="0" dirty="0" smtClean="0">
                <a:solidFill>
                  <a:srgbClr val="000000"/>
                </a:solidFill>
                <a:latin typeface="Times New Roman" pitchFamily="65" charset="-122"/>
                <a:ea typeface="宋体" pitchFamily="65" charset="-122"/>
              </a:rPr>
              <a:t>—to observe Tibetan antelopes.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3.猎人为了获利射杀藏羚羊。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Hunters were shooting antelopes</a:t>
            </a:r>
            <a:r>
              <a:rPr lang="zh-CN" altLang="en-US" sz="1814" u="sng" kern="0" dirty="0" smtClean="0">
                <a:solidFill>
                  <a:srgbClr val="FF0000"/>
                </a:solidFill>
                <a:latin typeface="Times New Roman" pitchFamily="65" charset="-122"/>
                <a:ea typeface="宋体" pitchFamily="65" charset="-122"/>
              </a:rPr>
              <a:t>　 to make profits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4.只有当我们学会和自然和谐相处,我们才会停止成为野生生物和地球的威胁。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when we learn to exist in harmony with nature </a:t>
            </a:r>
            <a:r>
              <a:rPr lang="zh-CN" altLang="en-US" sz="1814" u="sng" kern="0" dirty="0" smtClean="0">
                <a:solidFill>
                  <a:srgbClr val="FF0000"/>
                </a:solidFill>
                <a:latin typeface="Times New Roman" pitchFamily="65" charset="-122"/>
                <a:ea typeface="宋体" pitchFamily="65" charset="-122"/>
              </a:rPr>
              <a:t>　 can we stop　 </a:t>
            </a:r>
            <a:r>
              <a:rPr lang="zh-CN" altLang="en-US" sz="1814" kern="0" dirty="0" smtClean="0">
                <a:solidFill>
                  <a:srgbClr val="000000"/>
                </a:solidFill>
                <a:latin typeface="Times New Roman" pitchFamily="65" charset="-122"/>
                <a:ea typeface="宋体" pitchFamily="65" charset="-122"/>
              </a:rPr>
              <a:t> being a threat </a:t>
            </a:r>
            <a:r>
              <a:rPr dirty="0"/>
              <a:t/>
            </a:r>
            <a:br>
              <a:rPr dirty="0"/>
            </a:br>
            <a:r>
              <a:rPr lang="zh-CN" altLang="en-US" sz="1814" kern="0" dirty="0" smtClean="0">
                <a:solidFill>
                  <a:srgbClr val="000000"/>
                </a:solidFill>
                <a:latin typeface="Times New Roman" pitchFamily="65" charset="-122"/>
                <a:ea typeface="宋体" pitchFamily="65" charset="-122"/>
              </a:rPr>
              <a:t>to wildlife and to our planet.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4214810" y="2062947"/>
            <a:ext cx="350046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714348" y="3420269"/>
            <a:ext cx="264320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3714744" y="4206087"/>
            <a:ext cx="200026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572132" y="5063343"/>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348567"/>
            <a:ext cx="8316000" cy="426462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5.当谈到野生动物保护时,所有的物种——好的、坏的、丑的——都应该得到平</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等的对待。</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When it comes to　 </a:t>
            </a:r>
            <a:r>
              <a:rPr lang="zh-CN" altLang="en-US" sz="1814" kern="0" dirty="0" smtClean="0">
                <a:solidFill>
                  <a:srgbClr val="000000"/>
                </a:solidFill>
                <a:latin typeface="Times New Roman" pitchFamily="65" charset="-122"/>
                <a:ea typeface="宋体" pitchFamily="65" charset="-122"/>
              </a:rPr>
              <a:t> wildlife protection, all species—the good, the bad, and the </a:t>
            </a:r>
            <a:r>
              <a:rPr dirty="0"/>
              <a:t/>
            </a:r>
            <a:br>
              <a:rPr dirty="0"/>
            </a:br>
            <a:r>
              <a:rPr lang="zh-CN" altLang="en-US" sz="1814" kern="0" dirty="0" smtClean="0">
                <a:solidFill>
                  <a:srgbClr val="000000"/>
                </a:solidFill>
                <a:latin typeface="Times New Roman" pitchFamily="65" charset="-122"/>
                <a:ea typeface="宋体" pitchFamily="65" charset="-122"/>
              </a:rPr>
              <a:t>ugly—should be treated equally.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6.使动物无家可归以便人类能拥有更多的纸是正确的吗?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Is it right to</a:t>
            </a:r>
            <a:r>
              <a:rPr lang="zh-CN" altLang="en-US" sz="1814" u="sng" kern="0" dirty="0" smtClean="0">
                <a:solidFill>
                  <a:srgbClr val="FF0000"/>
                </a:solidFill>
                <a:latin typeface="Times New Roman" pitchFamily="65" charset="-122"/>
                <a:ea typeface="宋体" pitchFamily="65" charset="-122"/>
              </a:rPr>
              <a:t>　 make animals homeless so that　 </a:t>
            </a:r>
            <a:r>
              <a:rPr lang="zh-CN" altLang="en-US" sz="1814" kern="0" dirty="0" smtClean="0">
                <a:solidFill>
                  <a:srgbClr val="000000"/>
                </a:solidFill>
                <a:latin typeface="Times New Roman" pitchFamily="65" charset="-122"/>
                <a:ea typeface="宋体" pitchFamily="65" charset="-122"/>
              </a:rPr>
              <a:t>humans can have more paper?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7.正是出于这个原因,世界自然基金会不断公布信息来激起公众对地球幸福的兴</a:t>
            </a:r>
            <a:r>
              <a:rPr dirty="0"/>
              <a:t/>
            </a:r>
            <a:br>
              <a:rPr dirty="0"/>
            </a:br>
            <a:r>
              <a:rPr lang="zh-CN" altLang="en-US" sz="1814" kern="0" dirty="0" smtClean="0">
                <a:solidFill>
                  <a:srgbClr val="000000"/>
                </a:solidFill>
                <a:latin typeface="Times New Roman" pitchFamily="65" charset="-122"/>
                <a:ea typeface="宋体" pitchFamily="65" charset="-122"/>
              </a:rPr>
              <a:t>趣。</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It is for this reason that　 </a:t>
            </a:r>
            <a:r>
              <a:rPr lang="zh-CN" altLang="en-US" sz="1814" kern="0" dirty="0" smtClean="0">
                <a:solidFill>
                  <a:srgbClr val="000000"/>
                </a:solidFill>
                <a:latin typeface="Times New Roman" pitchFamily="65" charset="-122"/>
                <a:ea typeface="宋体" pitchFamily="65" charset="-122"/>
              </a:rPr>
              <a:t> the WWF constantly puts out information to stir up </a:t>
            </a:r>
            <a:r>
              <a:rPr dirty="0"/>
              <a:t/>
            </a:r>
            <a:br>
              <a:rPr dirty="0"/>
            </a:br>
            <a:r>
              <a:rPr lang="zh-CN" altLang="en-US" sz="1814" kern="0" dirty="0" smtClean="0">
                <a:solidFill>
                  <a:srgbClr val="000000"/>
                </a:solidFill>
                <a:latin typeface="Times New Roman" pitchFamily="65" charset="-122"/>
                <a:ea typeface="宋体" pitchFamily="65" charset="-122"/>
              </a:rPr>
              <a:t>public interest in the welfare of the planet.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714348" y="2205823"/>
            <a:ext cx="221457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785918" y="3491707"/>
            <a:ext cx="342902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14348" y="4777591"/>
            <a:ext cx="271464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468339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Ⅳ.长难句分析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1.The government, however, does not intend to stop the protection programmes, </a:t>
            </a:r>
            <a:r>
              <a:rPr dirty="0"/>
              <a:t/>
            </a:r>
            <a:br>
              <a:rPr dirty="0"/>
            </a:br>
            <a:r>
              <a:rPr lang="zh-CN" altLang="en-US" sz="1814" kern="0" dirty="0" smtClean="0">
                <a:solidFill>
                  <a:srgbClr val="000000"/>
                </a:solidFill>
                <a:latin typeface="Times New Roman" pitchFamily="65" charset="-122"/>
                <a:ea typeface="宋体" pitchFamily="65" charset="-122"/>
              </a:rPr>
              <a:t>since the threats to the Tibetan antelope have not yet disappeared.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分析:该句为主从复合句。句中since引导</a:t>
            </a:r>
            <a:r>
              <a:rPr lang="zh-CN" altLang="en-US" sz="1814" u="sng" kern="0" dirty="0" smtClean="0">
                <a:solidFill>
                  <a:srgbClr val="FF0000"/>
                </a:solidFill>
                <a:latin typeface="Times New Roman" pitchFamily="65" charset="-122"/>
                <a:ea typeface="宋体" pitchFamily="65" charset="-122"/>
              </a:rPr>
              <a:t>　 原因状语从句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句意:然而,政府并没有打算停止保护计划,因为对藏羚羊的威胁还未消失。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2.Much is being done to protect wildlife, but if we really want to save the planet, we </a:t>
            </a:r>
            <a:r>
              <a:rPr dirty="0"/>
              <a:t/>
            </a:r>
            <a:br>
              <a:rPr dirty="0"/>
            </a:br>
            <a:r>
              <a:rPr lang="zh-CN" altLang="en-US" sz="1814" kern="0" dirty="0" smtClean="0">
                <a:solidFill>
                  <a:srgbClr val="000000"/>
                </a:solidFill>
                <a:latin typeface="Times New Roman" pitchFamily="65" charset="-122"/>
                <a:ea typeface="宋体" pitchFamily="65" charset="-122"/>
              </a:rPr>
              <a:t>must change our way of life.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分析:本句是一个由并列连词</a:t>
            </a:r>
            <a:r>
              <a:rPr lang="zh-CN" altLang="en-US" sz="1814" u="sng" kern="0" dirty="0" smtClean="0">
                <a:solidFill>
                  <a:srgbClr val="FF0000"/>
                </a:solidFill>
                <a:latin typeface="Times New Roman" pitchFamily="65" charset="-122"/>
                <a:ea typeface="宋体" pitchFamily="65" charset="-122"/>
              </a:rPr>
              <a:t>　 but　 </a:t>
            </a:r>
            <a:r>
              <a:rPr lang="zh-CN" altLang="en-US" sz="1814" kern="0" dirty="0" smtClean="0">
                <a:solidFill>
                  <a:srgbClr val="000000"/>
                </a:solidFill>
                <a:latin typeface="Times New Roman" pitchFamily="65" charset="-122"/>
                <a:ea typeface="宋体" pitchFamily="65" charset="-122"/>
              </a:rPr>
              <a:t>连接的并列复合句。第二个分句中连词if</a:t>
            </a:r>
            <a:r>
              <a:rPr dirty="0"/>
              <a:t/>
            </a:r>
            <a:br>
              <a:rPr dirty="0"/>
            </a:br>
            <a:r>
              <a:rPr lang="zh-CN" altLang="en-US" sz="1814" kern="0" dirty="0" smtClean="0">
                <a:solidFill>
                  <a:srgbClr val="000000"/>
                </a:solidFill>
                <a:latin typeface="Times New Roman" pitchFamily="65" charset="-122"/>
                <a:ea typeface="宋体" pitchFamily="65" charset="-122"/>
              </a:rPr>
              <a:t>引导</a:t>
            </a:r>
            <a:r>
              <a:rPr lang="zh-CN" altLang="en-US" sz="1814" u="sng" kern="0" dirty="0" smtClean="0">
                <a:solidFill>
                  <a:srgbClr val="FF0000"/>
                </a:solidFill>
                <a:latin typeface="Times New Roman" pitchFamily="65" charset="-122"/>
                <a:ea typeface="宋体" pitchFamily="65" charset="-122"/>
              </a:rPr>
              <a:t>　 条件状语从句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句意:为了保护野生动物,人们正做着许多努力,但是,如果我们真想挽救地球,我们</a:t>
            </a:r>
            <a:r>
              <a:rPr dirty="0"/>
              <a:t/>
            </a:r>
            <a:br>
              <a:rPr dirty="0"/>
            </a:br>
            <a:r>
              <a:rPr lang="zh-CN" altLang="en-US" sz="1814" kern="0" dirty="0" smtClean="0">
                <a:solidFill>
                  <a:srgbClr val="000000"/>
                </a:solidFill>
                <a:latin typeface="Times New Roman" pitchFamily="65" charset="-122"/>
                <a:ea typeface="宋体" pitchFamily="65" charset="-122"/>
              </a:rPr>
              <a:t>就必须改变我们的生活方式。</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4786314" y="2420137"/>
            <a:ext cx="185738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3643306" y="4134649"/>
            <a:ext cx="78581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214414" y="4491839"/>
            <a:ext cx="185738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52093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3.It may seem that protecting wildlife is something far from the life of a high school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student, but in fact, a lot is being done by young people around the world.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分析:本句为</a:t>
            </a:r>
            <a:r>
              <a:rPr lang="zh-CN" altLang="en-US" sz="1814" u="sng" kern="0" dirty="0" smtClean="0">
                <a:solidFill>
                  <a:srgbClr val="FF0000"/>
                </a:solidFill>
                <a:latin typeface="Times New Roman" pitchFamily="65" charset="-122"/>
                <a:ea typeface="宋体" pitchFamily="65" charset="-122"/>
              </a:rPr>
              <a:t>　 并列复合句　 </a:t>
            </a:r>
            <a:r>
              <a:rPr lang="zh-CN" altLang="en-US" sz="1814" kern="0" dirty="0" smtClean="0">
                <a:solidFill>
                  <a:srgbClr val="000000"/>
                </a:solidFill>
                <a:latin typeface="Times New Roman" pitchFamily="65" charset="-122"/>
                <a:ea typeface="宋体" pitchFamily="65" charset="-122"/>
              </a:rPr>
              <a:t>,句中并列连词but连接两个并列的分句。第一个分</a:t>
            </a:r>
            <a:r>
              <a:rPr dirty="0"/>
              <a:t/>
            </a:r>
            <a:br>
              <a:rPr dirty="0"/>
            </a:br>
            <a:r>
              <a:rPr lang="zh-CN" altLang="en-US" sz="1814" kern="0" dirty="0" smtClean="0">
                <a:solidFill>
                  <a:srgbClr val="000000"/>
                </a:solidFill>
                <a:latin typeface="Times New Roman" pitchFamily="65" charset="-122"/>
                <a:ea typeface="宋体" pitchFamily="65" charset="-122"/>
              </a:rPr>
              <a:t>句中,</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引导表语从句。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句意:似乎保护野生动物与高中生的生活相去甚远,但事实上,全世界的年轻人都</a:t>
            </a:r>
            <a:r>
              <a:rPr dirty="0"/>
              <a:t/>
            </a:r>
            <a:br>
              <a:rPr dirty="0"/>
            </a:br>
            <a:r>
              <a:rPr lang="zh-CN" altLang="en-US" sz="1814" kern="0" dirty="0" smtClean="0">
                <a:solidFill>
                  <a:srgbClr val="000000"/>
                </a:solidFill>
                <a:latin typeface="Times New Roman" pitchFamily="65" charset="-122"/>
                <a:ea typeface="宋体" pitchFamily="65" charset="-122"/>
              </a:rPr>
              <a:t>在做着很多事情。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4.The Small Friends Pet Shelter was started by a group of high school students and </a:t>
            </a:r>
            <a:r>
              <a:rPr dirty="0"/>
              <a:t/>
            </a:r>
            <a:br>
              <a:rPr dirty="0"/>
            </a:br>
            <a:r>
              <a:rPr lang="zh-CN" altLang="en-US" sz="1814" kern="0" dirty="0" smtClean="0">
                <a:solidFill>
                  <a:srgbClr val="000000"/>
                </a:solidFill>
                <a:latin typeface="Times New Roman" pitchFamily="65" charset="-122"/>
                <a:ea typeface="宋体" pitchFamily="65" charset="-122"/>
              </a:rPr>
              <a:t>their parents when they started to see many pets that were left behind after their fami-</a:t>
            </a:r>
            <a:r>
              <a:rPr dirty="0"/>
              <a:t/>
            </a:r>
            <a:br>
              <a:rPr dirty="0"/>
            </a:br>
            <a:r>
              <a:rPr lang="zh-CN" altLang="en-US" sz="1814" kern="0" dirty="0" smtClean="0">
                <a:solidFill>
                  <a:srgbClr val="000000"/>
                </a:solidFill>
                <a:latin typeface="Times New Roman" pitchFamily="65" charset="-122"/>
                <a:ea typeface="宋体" pitchFamily="65" charset="-122"/>
              </a:rPr>
              <a:t>lies moved away.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分析:本句为</a:t>
            </a:r>
            <a:r>
              <a:rPr lang="zh-CN" altLang="en-US" sz="1814" u="sng" kern="0" dirty="0" smtClean="0">
                <a:solidFill>
                  <a:srgbClr val="FF0000"/>
                </a:solidFill>
                <a:latin typeface="Times New Roman" pitchFamily="65" charset="-122"/>
                <a:ea typeface="宋体" pitchFamily="65" charset="-122"/>
              </a:rPr>
              <a:t>　 主从复合句　 </a:t>
            </a:r>
            <a:r>
              <a:rPr lang="zh-CN" altLang="en-US" sz="1814" kern="0" dirty="0" smtClean="0">
                <a:solidFill>
                  <a:srgbClr val="000000"/>
                </a:solidFill>
                <a:latin typeface="Times New Roman" pitchFamily="65" charset="-122"/>
                <a:ea typeface="宋体" pitchFamily="65" charset="-122"/>
              </a:rPr>
              <a:t>。连词when引导</a:t>
            </a:r>
            <a:r>
              <a:rPr lang="zh-CN" altLang="en-US" sz="1814" u="sng" kern="0" dirty="0" smtClean="0">
                <a:solidFill>
                  <a:srgbClr val="FF0000"/>
                </a:solidFill>
                <a:latin typeface="Times New Roman" pitchFamily="65" charset="-122"/>
                <a:ea typeface="宋体" pitchFamily="65" charset="-122"/>
              </a:rPr>
              <a:t>　 时间状语从句　 </a:t>
            </a:r>
            <a:r>
              <a:rPr lang="zh-CN" altLang="en-US" sz="1814" kern="0" dirty="0" smtClean="0">
                <a:solidFill>
                  <a:srgbClr val="000000"/>
                </a:solidFill>
                <a:latin typeface="Times New Roman" pitchFamily="65" charset="-122"/>
                <a:ea typeface="宋体" pitchFamily="65" charset="-122"/>
              </a:rPr>
              <a:t>,其中that引导</a:t>
            </a:r>
            <a:r>
              <a:rPr dirty="0"/>
              <a:t/>
            </a:r>
            <a:br>
              <a:rPr dirty="0"/>
            </a:br>
            <a:r>
              <a:rPr lang="zh-CN" altLang="en-US" sz="1814" u="sng" kern="0" dirty="0" smtClean="0">
                <a:solidFill>
                  <a:srgbClr val="FF0000"/>
                </a:solidFill>
                <a:latin typeface="Times New Roman" pitchFamily="65" charset="-122"/>
                <a:ea typeface="宋体" pitchFamily="65" charset="-122"/>
              </a:rPr>
              <a:t>　 定语从句　 </a:t>
            </a:r>
            <a:r>
              <a:rPr lang="zh-CN" altLang="en-US" sz="1814" kern="0" dirty="0" smtClean="0">
                <a:solidFill>
                  <a:srgbClr val="000000"/>
                </a:solidFill>
                <a:latin typeface="Times New Roman" pitchFamily="65" charset="-122"/>
                <a:ea typeface="宋体" pitchFamily="65" charset="-122"/>
              </a:rPr>
              <a:t>,修饰先行词pets,而连词after引导</a:t>
            </a:r>
            <a:r>
              <a:rPr lang="zh-CN" altLang="en-US" sz="1814" u="sng" kern="0" dirty="0" smtClean="0">
                <a:solidFill>
                  <a:srgbClr val="FF0000"/>
                </a:solidFill>
                <a:latin typeface="Times New Roman" pitchFamily="65" charset="-122"/>
                <a:ea typeface="宋体" pitchFamily="65" charset="-122"/>
              </a:rPr>
              <a:t>　 时间状语从句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句意:小朋友宠物庇护所是由一群高中生和他们的父母创办的,当时他们开始看</a:t>
            </a:r>
            <a:r>
              <a:rPr dirty="0"/>
              <a:t/>
            </a:r>
            <a:br>
              <a:rPr dirty="0"/>
            </a:br>
            <a:r>
              <a:rPr lang="zh-CN" altLang="en-US" sz="1814" kern="0" dirty="0" smtClean="0">
                <a:solidFill>
                  <a:srgbClr val="000000"/>
                </a:solidFill>
                <a:latin typeface="Times New Roman" pitchFamily="65" charset="-122"/>
                <a:ea typeface="宋体" pitchFamily="65" charset="-122"/>
              </a:rPr>
              <a:t>到许多宠物在它们的家人搬走后就被抛弃了。</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000232" y="1991509"/>
            <a:ext cx="164307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285852" y="2420137"/>
            <a:ext cx="85725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928794" y="4920467"/>
            <a:ext cx="171451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357818" y="4920467"/>
            <a:ext cx="185738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14348" y="5349415"/>
            <a:ext cx="150019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5429256" y="5349095"/>
            <a:ext cx="192882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5702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5.The young people who run the shelter work hard to keep the place clean, take care </a:t>
            </a:r>
            <a:r>
              <a:rPr dirty="0"/>
              <a:t/>
            </a:r>
            <a:br>
              <a:rPr dirty="0"/>
            </a:br>
            <a:r>
              <a:rPr lang="zh-CN" altLang="en-US" sz="1814" kern="0" dirty="0" smtClean="0">
                <a:solidFill>
                  <a:srgbClr val="000000"/>
                </a:solidFill>
                <a:latin typeface="Times New Roman" pitchFamily="65" charset="-122"/>
                <a:ea typeface="宋体" pitchFamily="65" charset="-122"/>
              </a:rPr>
              <a:t>of the animals, and advertise the animals so that they can be adopted.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分析:本句是一个主从复合句,并列连词</a:t>
            </a:r>
            <a:r>
              <a:rPr lang="zh-CN" altLang="en-US" sz="1814" u="sng" kern="0" dirty="0" smtClean="0">
                <a:solidFill>
                  <a:srgbClr val="FF0000"/>
                </a:solidFill>
                <a:latin typeface="Times New Roman" pitchFamily="65" charset="-122"/>
                <a:ea typeface="宋体" pitchFamily="65" charset="-122"/>
              </a:rPr>
              <a:t>　 and　 </a:t>
            </a:r>
            <a:r>
              <a:rPr lang="zh-CN" altLang="en-US" sz="1814" kern="0" dirty="0" smtClean="0">
                <a:solidFill>
                  <a:srgbClr val="000000"/>
                </a:solidFill>
                <a:latin typeface="Times New Roman" pitchFamily="65" charset="-122"/>
                <a:ea typeface="宋体" pitchFamily="65" charset="-122"/>
              </a:rPr>
              <a:t>连接的并列的不定式短语作</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目的状语　 </a:t>
            </a:r>
            <a:r>
              <a:rPr lang="zh-CN" altLang="en-US" sz="1814" kern="0" dirty="0" smtClean="0">
                <a:solidFill>
                  <a:srgbClr val="000000"/>
                </a:solidFill>
                <a:latin typeface="Times New Roman" pitchFamily="65" charset="-122"/>
                <a:ea typeface="宋体" pitchFamily="65" charset="-122"/>
              </a:rPr>
              <a:t>,so that引导 </a:t>
            </a:r>
            <a:r>
              <a:rPr lang="zh-CN" altLang="en-US" sz="1814" u="sng" kern="0" dirty="0" smtClean="0">
                <a:solidFill>
                  <a:srgbClr val="FF0000"/>
                </a:solidFill>
                <a:latin typeface="Times New Roman" pitchFamily="65" charset="-122"/>
                <a:ea typeface="宋体" pitchFamily="65" charset="-122"/>
              </a:rPr>
              <a:t>　 目的状语从句　 </a:t>
            </a:r>
            <a:r>
              <a:rPr lang="zh-CN" altLang="en-US" sz="1814" kern="0" dirty="0" smtClean="0">
                <a:solidFill>
                  <a:srgbClr val="000000"/>
                </a:solidFill>
                <a:latin typeface="Times New Roman" pitchFamily="65" charset="-122"/>
                <a:ea typeface="宋体" pitchFamily="65" charset="-122"/>
              </a:rPr>
              <a:t>;句中关系代词who引导</a:t>
            </a:r>
            <a:r>
              <a:rPr lang="zh-CN" altLang="en-US" sz="1814" u="sng" kern="0" dirty="0" smtClean="0">
                <a:solidFill>
                  <a:srgbClr val="FF0000"/>
                </a:solidFill>
                <a:latin typeface="Times New Roman" pitchFamily="65" charset="-122"/>
                <a:ea typeface="宋体" pitchFamily="65" charset="-122"/>
              </a:rPr>
              <a:t>　 定语从句</a:t>
            </a:r>
            <a:r>
              <a:rPr dirty="0">
                <a:solidFill>
                  <a:srgbClr val="FF0000"/>
                </a:solidFill>
              </a:rPr>
              <a:t/>
            </a:r>
            <a:br>
              <a:rPr dirty="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,修饰先行词The young people。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句意:为保持地方清洁,照顾动物,并宣传动物以便它们可以被收养,经营庇护所的</a:t>
            </a:r>
            <a:r>
              <a:rPr dirty="0"/>
              <a:t/>
            </a:r>
            <a:br>
              <a:rPr dirty="0"/>
            </a:br>
            <a:r>
              <a:rPr lang="zh-CN" altLang="en-US" sz="1814" kern="0" dirty="0" smtClean="0">
                <a:solidFill>
                  <a:srgbClr val="000000"/>
                </a:solidFill>
                <a:latin typeface="Times New Roman" pitchFamily="65" charset="-122"/>
                <a:ea typeface="宋体" pitchFamily="65" charset="-122"/>
              </a:rPr>
              <a:t>年轻人努力工作着。</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4572000" y="2277261"/>
            <a:ext cx="78581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714348" y="2705889"/>
            <a:ext cx="114300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3071802" y="2705889"/>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7429520" y="270588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689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Ⅴ.必备语法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现在进行时的被动语态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1.I'm working at home today because my office</a:t>
            </a:r>
            <a:r>
              <a:rPr lang="zh-CN" altLang="en-US" sz="1814" u="sng" kern="0" dirty="0" smtClean="0">
                <a:solidFill>
                  <a:srgbClr val="FF0000"/>
                </a:solidFill>
                <a:latin typeface="Times New Roman" pitchFamily="65" charset="-122"/>
                <a:ea typeface="宋体" pitchFamily="65" charset="-122"/>
              </a:rPr>
              <a:t>　 is being painted　 </a:t>
            </a:r>
            <a:r>
              <a:rPr lang="zh-CN" altLang="en-US" sz="1814" kern="0" dirty="0" smtClean="0">
                <a:solidFill>
                  <a:srgbClr val="000000"/>
                </a:solidFill>
                <a:latin typeface="Times New Roman" pitchFamily="65" charset="-122"/>
                <a:ea typeface="宋体" pitchFamily="65" charset="-122"/>
              </a:rPr>
              <a:t>(paint).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2.The alarming report</a:t>
            </a:r>
            <a:r>
              <a:rPr lang="zh-CN" altLang="en-US" sz="1814" u="sng" kern="0" dirty="0" smtClean="0">
                <a:solidFill>
                  <a:srgbClr val="FF0000"/>
                </a:solidFill>
                <a:latin typeface="Times New Roman" pitchFamily="65" charset="-122"/>
                <a:ea typeface="宋体" pitchFamily="65" charset="-122"/>
              </a:rPr>
              <a:t>　 is being written　 </a:t>
            </a:r>
            <a:r>
              <a:rPr lang="zh-CN" altLang="en-US" sz="1814" kern="0" dirty="0" smtClean="0">
                <a:solidFill>
                  <a:srgbClr val="000000"/>
                </a:solidFill>
                <a:latin typeface="Times New Roman" pitchFamily="65" charset="-122"/>
                <a:ea typeface="宋体" pitchFamily="65" charset="-122"/>
              </a:rPr>
              <a:t>(write). It will be finished soon.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3.Right now, the deer</a:t>
            </a:r>
            <a:r>
              <a:rPr lang="zh-CN" altLang="en-US" sz="1814" u="sng" kern="0" dirty="0" smtClean="0">
                <a:solidFill>
                  <a:srgbClr val="FF0000"/>
                </a:solidFill>
                <a:latin typeface="Times New Roman" pitchFamily="65" charset="-122"/>
                <a:ea typeface="宋体" pitchFamily="65" charset="-122"/>
              </a:rPr>
              <a:t>　 are being watched　 </a:t>
            </a:r>
            <a:r>
              <a:rPr lang="zh-CN" altLang="en-US" sz="1814" kern="0" dirty="0" smtClean="0">
                <a:solidFill>
                  <a:srgbClr val="000000"/>
                </a:solidFill>
                <a:latin typeface="Times New Roman" pitchFamily="65" charset="-122"/>
                <a:ea typeface="宋体" pitchFamily="65" charset="-122"/>
              </a:rPr>
              <a:t>(watch) over by many volunteers.</a:t>
            </a:r>
            <a:endParaRPr lang="zh-CN" altLang="en-US" dirty="0"/>
          </a:p>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|aware of意识到;知道</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We must make people aware of the problem and help protect the endangered </a:t>
            </a:r>
            <a:r>
              <a:rPr dirty="0"/>
              <a:t/>
            </a:r>
            <a:br>
              <a:rPr dirty="0"/>
            </a:br>
            <a:r>
              <a:rPr lang="zh-CN" altLang="en-US" sz="1814" kern="0" dirty="0" smtClean="0">
                <a:solidFill>
                  <a:srgbClr val="000000"/>
                </a:solidFill>
                <a:latin typeface="Times New Roman" pitchFamily="65" charset="-122"/>
                <a:ea typeface="宋体" pitchFamily="65" charset="-122"/>
              </a:rPr>
              <a:t>wildlife before it's too late! (教材P14)我们必须让人们意识到这个问题并在还来得</a:t>
            </a:r>
            <a:r>
              <a:rPr dirty="0"/>
              <a:t/>
            </a:r>
            <a:br>
              <a:rPr dirty="0"/>
            </a:br>
            <a:r>
              <a:rPr lang="zh-CN" altLang="en-US" sz="1814" kern="0" dirty="0" smtClean="0">
                <a:solidFill>
                  <a:srgbClr val="000000"/>
                </a:solidFill>
                <a:latin typeface="Times New Roman" pitchFamily="65" charset="-122"/>
                <a:ea typeface="宋体" pitchFamily="65" charset="-122"/>
              </a:rPr>
              <a:t>及之前帮助保护濒危野生动物!</a:t>
            </a:r>
            <a:endParaRPr lang="zh-CN" altLang="en-US" dirty="0"/>
          </a:p>
        </p:txBody>
      </p:sp>
      <p:pic>
        <p:nvPicPr>
          <p:cNvPr id="3" name="图片 3" descr="textimage1.jpeg"/>
          <p:cNvPicPr>
            <a:picLocks noChangeAspect="1"/>
          </p:cNvPicPr>
          <p:nvPr/>
        </p:nvPicPr>
        <p:blipFill>
          <a:blip r:embed="rId4" cstate="print"/>
          <a:stretch>
            <a:fillRect/>
          </a:stretch>
        </p:blipFill>
        <p:spPr>
          <a:xfrm>
            <a:off x="2857488" y="3777459"/>
            <a:ext cx="2208926" cy="455627"/>
          </a:xfrm>
          <a:prstGeom prst="rect">
            <a:avLst/>
          </a:prstGeom>
        </p:spPr>
      </p:pic>
      <p:pic>
        <p:nvPicPr>
          <p:cNvPr id="4" name="图片 4" descr="textimage2.jpeg"/>
          <p:cNvPicPr>
            <a:picLocks noChangeAspect="1"/>
          </p:cNvPicPr>
          <p:nvPr/>
        </p:nvPicPr>
        <p:blipFill>
          <a:blip r:embed="rId5" cstate="print"/>
          <a:stretch>
            <a:fillRect/>
          </a:stretch>
        </p:blipFill>
        <p:spPr>
          <a:xfrm>
            <a:off x="1005752" y="4563277"/>
            <a:ext cx="1137356" cy="309647"/>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5143504" y="2277261"/>
            <a:ext cx="200026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714612" y="2705889"/>
            <a:ext cx="200026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2786050" y="3134517"/>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2446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There is a general awareness that smoking is harmful.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人们普遍意识到吸烟是有害的。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 far as I'm aware, nobody has done anything about it.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据我所知,尚无人对此采取任何措施。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 people become increasingly aware of the damage caused by plastic waste, more </a:t>
            </a:r>
            <a:r>
              <a:rPr dirty="0"/>
              <a:t/>
            </a:r>
            <a:br>
              <a:rPr dirty="0"/>
            </a:br>
            <a:r>
              <a:rPr lang="zh-CN" altLang="en-US" sz="1814" kern="0" dirty="0" smtClean="0">
                <a:solidFill>
                  <a:srgbClr val="000000"/>
                </a:solidFill>
                <a:latin typeface="Times New Roman" pitchFamily="65" charset="-122"/>
                <a:ea typeface="宋体" pitchFamily="65" charset="-122"/>
              </a:rPr>
              <a:t>and more people are turning their backs on disposable(一次性的) packaging.随着人</a:t>
            </a:r>
            <a:r>
              <a:rPr dirty="0"/>
              <a:t/>
            </a:r>
            <a:br>
              <a:rPr dirty="0"/>
            </a:br>
            <a:r>
              <a:rPr lang="zh-CN" altLang="en-US" sz="1814" kern="0" dirty="0" smtClean="0">
                <a:solidFill>
                  <a:srgbClr val="000000"/>
                </a:solidFill>
                <a:latin typeface="Times New Roman" pitchFamily="65" charset="-122"/>
                <a:ea typeface="宋体" pitchFamily="65" charset="-122"/>
              </a:rPr>
              <a:t>们越来越意识到塑料垃圾造成的危害,越来越多的人正放弃使用一次性包装。</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①be/become aware that...知道/意识到</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②as far as I am aware</a:t>
            </a:r>
            <a:r>
              <a:rPr lang="zh-CN" altLang="en-US" sz="1814" u="sng" kern="0" dirty="0" smtClean="0">
                <a:solidFill>
                  <a:srgbClr val="FF0000"/>
                </a:solidFill>
                <a:latin typeface="Times New Roman" pitchFamily="65" charset="-122"/>
                <a:ea typeface="宋体" pitchFamily="65" charset="-122"/>
              </a:rPr>
              <a:t>　 据我所知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awareness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.意识;知道</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④unaware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.没意识到;不知道</a:t>
            </a:r>
            <a:endParaRPr lang="zh-CN" altLang="en-US" dirty="0"/>
          </a:p>
        </p:txBody>
      </p:sp>
      <p:pic>
        <p:nvPicPr>
          <p:cNvPr id="3" name="图片 3" descr="textimage4.jpeg"/>
          <p:cNvPicPr>
            <a:picLocks noChangeAspect="1"/>
          </p:cNvPicPr>
          <p:nvPr/>
        </p:nvPicPr>
        <p:blipFill>
          <a:blip r:embed="rId4" cstate="print"/>
          <a:stretch>
            <a:fillRect/>
          </a:stretch>
        </p:blipFill>
        <p:spPr>
          <a:xfrm>
            <a:off x="720000" y="4551135"/>
            <a:ext cx="247650" cy="247649"/>
          </a:xfrm>
          <a:prstGeom prst="rect">
            <a:avLst/>
          </a:prstGeom>
        </p:spPr>
      </p:pic>
      <p:pic>
        <p:nvPicPr>
          <p:cNvPr id="4" name="图片 5" descr="textimage3.jpeg"/>
          <p:cNvPicPr>
            <a:picLocks noChangeAspect="1"/>
          </p:cNvPicPr>
          <p:nvPr/>
        </p:nvPicPr>
        <p:blipFill>
          <a:blip r:embed="rId5" cstate="print"/>
          <a:stretch>
            <a:fillRect/>
          </a:stretch>
        </p:blipFill>
        <p:spPr>
          <a:xfrm>
            <a:off x="642910" y="1134253"/>
            <a:ext cx="209549" cy="23812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786050" y="534909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928662" y="577772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29227"/>
            <a:ext cx="8316000" cy="447866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(2020全国Ⅰ,书面表达,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was Mr Liu who made me aware</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000000"/>
                </a:solidFill>
                <a:latin typeface="Times New Roman" pitchFamily="65" charset="-122"/>
                <a:ea typeface="宋体" pitchFamily="65" charset="-122"/>
              </a:rPr>
              <a:t>the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importance of learning English well.</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考查介词。句意:是刘老师使我意识到了学好英语的重要性。aware of意</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识到。故填of。</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(2019北京,语法填空B,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)Earth Day, marked on 22 April,is an annual event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aiming to raise public </a:t>
            </a:r>
            <a:r>
              <a:rPr lang="zh-CN" altLang="en-US" sz="1814" u="sng" kern="0" dirty="0" smtClean="0">
                <a:solidFill>
                  <a:srgbClr val="FF0000"/>
                </a:solidFill>
                <a:latin typeface="Times New Roman" pitchFamily="65" charset="-122"/>
                <a:ea typeface="宋体" pitchFamily="65" charset="-122"/>
              </a:rPr>
              <a:t>　 awareness　 </a:t>
            </a:r>
            <a:r>
              <a:rPr lang="zh-CN" altLang="en-US" sz="1814" kern="0" dirty="0" smtClean="0">
                <a:solidFill>
                  <a:srgbClr val="000000"/>
                </a:solidFill>
                <a:latin typeface="Times New Roman" pitchFamily="65" charset="-122"/>
                <a:ea typeface="宋体" pitchFamily="65" charset="-122"/>
              </a:rPr>
              <a:t>(aware)about environmental protection.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考查名词。句意:4月22日的地球日是一个力求提高公众环保意识的年度</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活动。设空处作动词raise的宾语,被形容词public修饰。故用名词形式。</a:t>
            </a:r>
            <a:endParaRPr lang="zh-CN" altLang="en-US" dirty="0">
              <a:solidFill>
                <a:srgbClr val="FF0000"/>
              </a:solidFill>
            </a:endParaRPr>
          </a:p>
        </p:txBody>
      </p:sp>
      <p:pic>
        <p:nvPicPr>
          <p:cNvPr id="3" name="图片 3" descr="textimage5.jpeg"/>
          <p:cNvPicPr>
            <a:picLocks noChangeAspect="1"/>
          </p:cNvPicPr>
          <p:nvPr/>
        </p:nvPicPr>
        <p:blipFill>
          <a:blip r:embed="rId4" cstate="print"/>
          <a:stretch>
            <a:fillRect/>
          </a:stretch>
        </p:blipFill>
        <p:spPr>
          <a:xfrm>
            <a:off x="785786" y="1062815"/>
            <a:ext cx="1061847" cy="358458"/>
          </a:xfrm>
          <a:prstGeom prst="rect">
            <a:avLst/>
          </a:prstGeom>
        </p:spPr>
      </p:pic>
      <p:pic>
        <p:nvPicPr>
          <p:cNvPr id="4" name="图片 4" descr="textimage6.jpeg"/>
          <p:cNvPicPr>
            <a:picLocks noChangeAspect="1"/>
          </p:cNvPicPr>
          <p:nvPr/>
        </p:nvPicPr>
        <p:blipFill>
          <a:blip r:embed="rId5" cstate="print"/>
          <a:stretch>
            <a:fillRect/>
          </a:stretch>
        </p:blipFill>
        <p:spPr>
          <a:xfrm>
            <a:off x="3350250" y="2134385"/>
            <a:ext cx="609600" cy="409574"/>
          </a:xfrm>
          <a:prstGeom prst="rect">
            <a:avLst/>
          </a:prstGeom>
        </p:spPr>
      </p:pic>
      <p:pic>
        <p:nvPicPr>
          <p:cNvPr id="5" name="图片 5" descr="textimage7.jpeg"/>
          <p:cNvPicPr>
            <a:picLocks noChangeAspect="1"/>
          </p:cNvPicPr>
          <p:nvPr/>
        </p:nvPicPr>
        <p:blipFill>
          <a:blip r:embed="rId6" cstate="print"/>
          <a:stretch>
            <a:fillRect/>
          </a:stretch>
        </p:blipFill>
        <p:spPr>
          <a:xfrm>
            <a:off x="3273524" y="3920335"/>
            <a:ext cx="609600" cy="409575"/>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7286644" y="2205823"/>
            <a:ext cx="71438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2714612" y="434896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42330"/>
            <a:ext cx="8316000" cy="4758803"/>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1-3 (2016课标全国Ⅰ,阅读理解C,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)For this courier job, you're consciously(自</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觉地) aware </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in that box you've got something that is potentially going to </a:t>
            </a:r>
            <a:r>
              <a:rPr dirty="0"/>
              <a:t/>
            </a:r>
            <a:br>
              <a:rPr dirty="0"/>
            </a:br>
            <a:r>
              <a:rPr lang="zh-CN" altLang="en-US" sz="1814" kern="0" dirty="0" smtClean="0">
                <a:solidFill>
                  <a:srgbClr val="000000"/>
                </a:solidFill>
                <a:latin typeface="Times New Roman" pitchFamily="65" charset="-122"/>
                <a:ea typeface="宋体" pitchFamily="65" charset="-122"/>
              </a:rPr>
              <a:t>save somebody's life.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考查宾语从句。句意:对于这份递送工作,你要自觉意识到,在那个箱子里,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你拿到的是可能将会挽救一个人的生命的东西。be aware that...意为“知道;意识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到”,that引导的是宾语从句。</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People of all ages happily walk along the pavement with eyes and hands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glued to the mobile phone, quite </a:t>
            </a:r>
            <a:r>
              <a:rPr lang="zh-CN" altLang="en-US" sz="1814" u="sng" kern="0" dirty="0" smtClean="0">
                <a:solidFill>
                  <a:srgbClr val="FF0000"/>
                </a:solidFill>
                <a:latin typeface="Times New Roman" pitchFamily="65" charset="-122"/>
                <a:ea typeface="宋体" pitchFamily="65" charset="-122"/>
              </a:rPr>
              <a:t>　 unaware　 </a:t>
            </a:r>
            <a:r>
              <a:rPr lang="zh-CN" altLang="en-US" sz="1814" kern="0" dirty="0" smtClean="0">
                <a:solidFill>
                  <a:srgbClr val="000000"/>
                </a:solidFill>
                <a:latin typeface="Times New Roman" pitchFamily="65" charset="-122"/>
                <a:ea typeface="宋体" pitchFamily="65" charset="-122"/>
              </a:rPr>
              <a:t>(aware)of what is going on around </a:t>
            </a:r>
            <a:r>
              <a:rPr dirty="0"/>
              <a:t/>
            </a:r>
            <a:br>
              <a:rPr dirty="0"/>
            </a:br>
            <a:r>
              <a:rPr lang="zh-CN" altLang="en-US" sz="1814" kern="0" dirty="0" smtClean="0">
                <a:solidFill>
                  <a:srgbClr val="000000"/>
                </a:solidFill>
                <a:latin typeface="Times New Roman" pitchFamily="65" charset="-122"/>
                <a:ea typeface="宋体" pitchFamily="65" charset="-122"/>
              </a:rPr>
              <a:t>them.</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考查反义词。句意:各个年龄段的人都高兴地沿着人行道走,眼睛和手都</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离不开手机,完全不知道周围发生了什么。unaware不知道的。</a:t>
            </a:r>
            <a:endParaRPr lang="zh-CN" altLang="en-US" dirty="0">
              <a:solidFill>
                <a:srgbClr val="FF0000"/>
              </a:solidFill>
            </a:endParaRPr>
          </a:p>
        </p:txBody>
      </p:sp>
      <p:pic>
        <p:nvPicPr>
          <p:cNvPr id="3" name="图片 3" descr="textimage9.jpeg"/>
          <p:cNvPicPr>
            <a:picLocks noChangeAspect="1"/>
          </p:cNvPicPr>
          <p:nvPr/>
        </p:nvPicPr>
        <p:blipFill>
          <a:blip r:embed="rId4" cstate="print"/>
          <a:stretch>
            <a:fillRect/>
          </a:stretch>
        </p:blipFill>
        <p:spPr>
          <a:xfrm>
            <a:off x="1161450" y="3613960"/>
            <a:ext cx="609600" cy="409574"/>
          </a:xfrm>
          <a:prstGeom prst="rect">
            <a:avLst/>
          </a:prstGeom>
        </p:spPr>
      </p:pic>
      <p:pic>
        <p:nvPicPr>
          <p:cNvPr id="5" name="图片 6" descr="textimage8.jpeg"/>
          <p:cNvPicPr>
            <a:picLocks noChangeAspect="1"/>
          </p:cNvPicPr>
          <p:nvPr/>
        </p:nvPicPr>
        <p:blipFill>
          <a:blip r:embed="rId5" cstate="print"/>
          <a:stretch>
            <a:fillRect/>
          </a:stretch>
        </p:blipFill>
        <p:spPr>
          <a:xfrm>
            <a:off x="4071934" y="991377"/>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928794" y="1420005"/>
            <a:ext cx="85725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3714744" y="399177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7615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1814" kern="0" dirty="0" smtClean="0">
                <a:solidFill>
                  <a:srgbClr val="000000"/>
                </a:solidFill>
                <a:latin typeface="Times New Roman" pitchFamily="65" charset="-122"/>
                <a:ea typeface="宋体" pitchFamily="65" charset="-122"/>
              </a:rPr>
              <a:t>Ⅰ.核心单词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(A)写作词汇—写词形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poster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.海报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species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.物种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mass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.大量的;广泛的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.大量;堆;群</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habitat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.(动植物的)生活环境;栖息地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average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.平均数;平均水平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.平均的;正常的;普通的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measure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.措施;方法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.测量;度量;估量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authority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.官方;当权;权威</a:t>
            </a:r>
            <a:endParaRPr lang="zh-CN" altLang="en-US" dirty="0"/>
          </a:p>
        </p:txBody>
      </p:sp>
      <p:pic>
        <p:nvPicPr>
          <p:cNvPr id="3" name="图片 3" descr="textimage0.jpeg"/>
          <p:cNvPicPr>
            <a:picLocks noChangeAspect="1"/>
          </p:cNvPicPr>
          <p:nvPr/>
        </p:nvPicPr>
        <p:blipFill>
          <a:blip r:embed="rId4" cstate="print"/>
          <a:stretch>
            <a:fillRect/>
          </a:stretch>
        </p:blipFill>
        <p:spPr>
          <a:xfrm>
            <a:off x="3214678" y="1134253"/>
            <a:ext cx="2780430" cy="573508"/>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3134517"/>
            <a:ext cx="128588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928662" y="356314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3992093"/>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928662" y="4420401"/>
            <a:ext cx="128588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928662" y="484902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928662" y="5277657"/>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928662" y="570660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05625"/>
            <a:ext cx="8316000" cy="6074483"/>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|concerned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.担心的;关切的</a:t>
            </a:r>
            <a:endParaRPr lang="zh-CN" altLang="en-US" sz="2000" dirty="0" smtClean="0"/>
          </a:p>
          <a:p>
            <a:pPr eaLnBrk="0" latinLnBrk="1" hangingPunct="0">
              <a:lnSpc>
                <a:spcPct val="150000"/>
              </a:lnSpc>
              <a:spcBef>
                <a:spcPts val="129"/>
              </a:spcBef>
            </a:pPr>
            <a:r>
              <a:rPr lang="zh-CN" altLang="en-US" sz="1814" kern="0" dirty="0" smtClean="0">
                <a:solidFill>
                  <a:srgbClr val="000000"/>
                </a:solidFill>
                <a:latin typeface="Times New Roman" pitchFamily="65" charset="-122"/>
                <a:ea typeface="宋体" pitchFamily="65" charset="-122"/>
              </a:rPr>
              <a:t>　　I'm concerned about the African elephants.(教材P15)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我很担心非洲象。</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As/So far as the space technology is concerned,China is in the front rank in the </a:t>
            </a:r>
            <a:r>
              <a:rPr dirty="0"/>
              <a:t/>
            </a:r>
            <a:br>
              <a:rPr dirty="0"/>
            </a:br>
            <a:r>
              <a:rPr lang="zh-CN" altLang="en-US" sz="1814" kern="0" dirty="0" smtClean="0">
                <a:solidFill>
                  <a:srgbClr val="000000"/>
                </a:solidFill>
                <a:latin typeface="Times New Roman" pitchFamily="65" charset="-122"/>
                <a:ea typeface="宋体" pitchFamily="65" charset="-122"/>
              </a:rPr>
              <a:t>world.就空间技术而言,中国在世界上排名前列。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think a teacher should show concern for/about/over every student. 我认为教师应该</a:t>
            </a:r>
            <a:r>
              <a:rPr dirty="0"/>
              <a:t/>
            </a:r>
            <a:br>
              <a:rPr dirty="0"/>
            </a:br>
            <a:r>
              <a:rPr lang="zh-CN" altLang="en-US" sz="1814" kern="0" dirty="0" smtClean="0">
                <a:solidFill>
                  <a:srgbClr val="000000"/>
                </a:solidFill>
                <a:latin typeface="Times New Roman" pitchFamily="65" charset="-122"/>
                <a:ea typeface="宋体" pitchFamily="65" charset="-122"/>
              </a:rPr>
              <a:t>关心每一位学生。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We are rather concerned about/for our father's health.</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我们相当担心父亲的健康。</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①concern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.担心,忧虑;关心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.涉及;让</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担忧</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②show concern </a:t>
            </a:r>
            <a:r>
              <a:rPr lang="zh-CN" altLang="en-US" sz="1814" u="sng" kern="0" dirty="0" smtClean="0">
                <a:solidFill>
                  <a:srgbClr val="FF0000"/>
                </a:solidFill>
                <a:latin typeface="Times New Roman" pitchFamily="65" charset="-122"/>
                <a:ea typeface="宋体" pitchFamily="65" charset="-122"/>
              </a:rPr>
              <a:t>　 about/for/over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表示担心/关心</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③be concerned</a:t>
            </a:r>
            <a:r>
              <a:rPr lang="zh-CN" altLang="en-US" sz="1814" u="sng" kern="0" dirty="0" smtClean="0">
                <a:solidFill>
                  <a:srgbClr val="FF0000"/>
                </a:solidFill>
                <a:latin typeface="Times New Roman" pitchFamily="65" charset="-122"/>
                <a:ea typeface="宋体" pitchFamily="65" charset="-122"/>
              </a:rPr>
              <a:t>　 about/for　 </a:t>
            </a:r>
            <a:r>
              <a:rPr lang="zh-CN" altLang="en-US" sz="1814" kern="0" dirty="0" smtClean="0">
                <a:solidFill>
                  <a:srgbClr val="000000"/>
                </a:solidFill>
                <a:latin typeface="Times New Roman" pitchFamily="65" charset="-122"/>
                <a:ea typeface="宋体" pitchFamily="65" charset="-122"/>
              </a:rPr>
              <a:t>...关心/担心</a:t>
            </a:r>
            <a:r>
              <a:rPr lang="zh-CN" altLang="en-US" sz="1814" kern="0" dirty="0" smtClean="0">
                <a:solidFill>
                  <a:srgbClr val="000000"/>
                </a:solidFill>
                <a:latin typeface="黑体" pitchFamily="65" charset="-122"/>
                <a:ea typeface="宋体" pitchFamily="65" charset="-122"/>
              </a:rPr>
              <a:t>……</a:t>
            </a:r>
            <a:endParaRPr lang="zh-CN" altLang="en-US" dirty="0"/>
          </a:p>
        </p:txBody>
      </p:sp>
      <p:pic>
        <p:nvPicPr>
          <p:cNvPr id="3" name="图片 3" descr="textimage11.jpeg"/>
          <p:cNvPicPr>
            <a:picLocks noChangeAspect="1"/>
          </p:cNvPicPr>
          <p:nvPr/>
        </p:nvPicPr>
        <p:blipFill>
          <a:blip r:embed="rId4" cstate="print"/>
          <a:stretch>
            <a:fillRect/>
          </a:stretch>
        </p:blipFill>
        <p:spPr>
          <a:xfrm>
            <a:off x="642910" y="2253450"/>
            <a:ext cx="209549" cy="238125"/>
          </a:xfrm>
          <a:prstGeom prst="rect">
            <a:avLst/>
          </a:prstGeom>
        </p:spPr>
      </p:pic>
      <p:pic>
        <p:nvPicPr>
          <p:cNvPr id="4" name="图片 4" descr="textimage12.jpeg"/>
          <p:cNvPicPr>
            <a:picLocks noChangeAspect="1"/>
          </p:cNvPicPr>
          <p:nvPr/>
        </p:nvPicPr>
        <p:blipFill>
          <a:blip r:embed="rId5" cstate="print"/>
          <a:stretch>
            <a:fillRect/>
          </a:stretch>
        </p:blipFill>
        <p:spPr>
          <a:xfrm>
            <a:off x="642910" y="5172884"/>
            <a:ext cx="247650" cy="247649"/>
          </a:xfrm>
          <a:prstGeom prst="rect">
            <a:avLst/>
          </a:prstGeom>
        </p:spPr>
      </p:pic>
      <p:pic>
        <p:nvPicPr>
          <p:cNvPr id="5" name="图片 4" descr="textimage10.jpeg"/>
          <p:cNvPicPr>
            <a:picLocks noChangeAspect="1"/>
          </p:cNvPicPr>
          <p:nvPr/>
        </p:nvPicPr>
        <p:blipFill>
          <a:blip r:embed="rId6" cstate="print"/>
          <a:stretch>
            <a:fillRect/>
          </a:stretch>
        </p:blipFill>
        <p:spPr>
          <a:xfrm>
            <a:off x="1000100" y="919939"/>
            <a:ext cx="1208794" cy="315865"/>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285984" y="5992037"/>
            <a:ext cx="192882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2214546" y="634922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8445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④be concerned about/with...对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关切/关注/感兴趣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as/so far as...be concerned　 </a:t>
            </a:r>
            <a:r>
              <a:rPr lang="zh-CN" altLang="en-US" sz="1814" kern="0" dirty="0" smtClean="0">
                <a:solidFill>
                  <a:srgbClr val="000000"/>
                </a:solidFill>
                <a:latin typeface="Times New Roman" pitchFamily="65" charset="-122"/>
                <a:ea typeface="宋体" pitchFamily="65" charset="-122"/>
              </a:rPr>
              <a:t>就</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而言</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(2020浙江,书面表达,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)We have been concerned </a:t>
            </a:r>
            <a:r>
              <a:rPr lang="zh-CN" altLang="en-US" sz="1814" u="sng" kern="0" dirty="0" smtClean="0">
                <a:solidFill>
                  <a:srgbClr val="FF0000"/>
                </a:solidFill>
                <a:latin typeface="Times New Roman" pitchFamily="65" charset="-122"/>
                <a:ea typeface="宋体" pitchFamily="65" charset="-122"/>
              </a:rPr>
              <a:t>　 about/for　 </a:t>
            </a:r>
            <a:r>
              <a:rPr lang="zh-CN" altLang="en-US" sz="1814" kern="0" dirty="0" smtClean="0">
                <a:solidFill>
                  <a:srgbClr val="000000"/>
                </a:solidFill>
                <a:latin typeface="Times New Roman" pitchFamily="65" charset="-122"/>
                <a:ea typeface="宋体" pitchFamily="65" charset="-122"/>
              </a:rPr>
              <a:t>you since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you returned to your country for a sick leave.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考查介词。句意:自从你回国休病假后,我们一直非常担心你。be con-</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cerned about/for意为“担心</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;关心</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(2020全国Ⅱ,阅读理解C,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)Scientists in Louisiana were so </a:t>
            </a:r>
            <a:r>
              <a:rPr lang="zh-CN" altLang="en-US" sz="1814" u="sng" kern="0" dirty="0" smtClean="0">
                <a:solidFill>
                  <a:srgbClr val="FF0000"/>
                </a:solidFill>
                <a:latin typeface="Times New Roman" pitchFamily="65" charset="-122"/>
                <a:ea typeface="宋体" pitchFamily="65" charset="-122"/>
              </a:rPr>
              <a:t>　 concerned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(concern) that they decided to pay hunters $5 a tail.</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考查形容词。句意:路易斯安那州的科学家非常关注,他们决定付给猎人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一条尾巴5美元。设空处作表语,故用形容词concerned。</a:t>
            </a:r>
            <a:endParaRPr lang="zh-CN" altLang="en-US" dirty="0">
              <a:solidFill>
                <a:srgbClr val="FF0000"/>
              </a:solidFill>
            </a:endParaRPr>
          </a:p>
        </p:txBody>
      </p:sp>
      <p:pic>
        <p:nvPicPr>
          <p:cNvPr id="3" name="图片 3" descr="textimage13.jpeg"/>
          <p:cNvPicPr>
            <a:picLocks noChangeAspect="1"/>
          </p:cNvPicPr>
          <p:nvPr/>
        </p:nvPicPr>
        <p:blipFill>
          <a:blip r:embed="rId4" cstate="print"/>
          <a:stretch>
            <a:fillRect/>
          </a:stretch>
        </p:blipFill>
        <p:spPr>
          <a:xfrm>
            <a:off x="3119850" y="2793304"/>
            <a:ext cx="609600" cy="409574"/>
          </a:xfrm>
          <a:prstGeom prst="rect">
            <a:avLst/>
          </a:prstGeom>
        </p:spPr>
      </p:pic>
      <p:pic>
        <p:nvPicPr>
          <p:cNvPr id="4" name="图片 4" descr="textimage14.jpeg"/>
          <p:cNvPicPr>
            <a:picLocks noChangeAspect="1"/>
          </p:cNvPicPr>
          <p:nvPr/>
        </p:nvPicPr>
        <p:blipFill>
          <a:blip r:embed="rId5" cstate="print"/>
          <a:stretch>
            <a:fillRect/>
          </a:stretch>
        </p:blipFill>
        <p:spPr>
          <a:xfrm>
            <a:off x="3503925" y="4541615"/>
            <a:ext cx="609600" cy="4095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000100" y="1848633"/>
            <a:ext cx="292895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6215074" y="2777327"/>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7072330" y="449183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linds(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linds(horizont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22000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同义句转换</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As for the brain, it can work as well and swiftly at the end of eight or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even twelve hours of effort as at the beginning.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As/So far as the brain is concerned　 </a:t>
            </a:r>
            <a:r>
              <a:rPr lang="zh-CN" altLang="en-US" sz="1814" kern="0" dirty="0" smtClean="0">
                <a:solidFill>
                  <a:srgbClr val="000000"/>
                </a:solidFill>
                <a:latin typeface="Times New Roman" pitchFamily="65" charset="-122"/>
                <a:ea typeface="宋体" pitchFamily="65" charset="-122"/>
              </a:rPr>
              <a:t>, it can work as well and swiftly at the end</a:t>
            </a:r>
            <a:r>
              <a:rPr dirty="0"/>
              <a:t/>
            </a:r>
            <a:br>
              <a:rPr dirty="0"/>
            </a:br>
            <a:r>
              <a:rPr lang="zh-CN" altLang="en-US" sz="1814" kern="0" dirty="0" smtClean="0">
                <a:solidFill>
                  <a:srgbClr val="000000"/>
                </a:solidFill>
                <a:latin typeface="Times New Roman" pitchFamily="65" charset="-122"/>
                <a:ea typeface="宋体" pitchFamily="65" charset="-122"/>
              </a:rPr>
              <a:t> of eight or even twelve hours of effort as at the beginning.</a:t>
            </a:r>
            <a:endParaRPr lang="zh-CN" altLang="en-US" dirty="0"/>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|adapt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.适应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.使适应;使适合;改编;改写</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Elephants need large living spaces, so it's difficult for them to adapt to the </a:t>
            </a:r>
            <a:r>
              <a:rPr dirty="0"/>
              <a:t/>
            </a:r>
            <a:br>
              <a:rPr dirty="0"/>
            </a:br>
            <a:r>
              <a:rPr lang="zh-CN" altLang="en-US" sz="1814" kern="0" dirty="0" smtClean="0">
                <a:solidFill>
                  <a:srgbClr val="000000"/>
                </a:solidFill>
                <a:latin typeface="Times New Roman" pitchFamily="65" charset="-122"/>
                <a:ea typeface="宋体" pitchFamily="65" charset="-122"/>
              </a:rPr>
              <a:t>changes.(教材P15)大象需要巨大的生存空间,所以它们很难适应这些变化。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You should adapt yourself to the new environment.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你应该使自己适应新环境。</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novel was adapted for a film.那部小说被改编成了电影。</a:t>
            </a:r>
            <a:endParaRPr lang="zh-CN" altLang="en-US" dirty="0"/>
          </a:p>
        </p:txBody>
      </p:sp>
      <p:pic>
        <p:nvPicPr>
          <p:cNvPr id="3" name="图片 3" descr="textimage15.jpeg"/>
          <p:cNvPicPr>
            <a:picLocks noChangeAspect="1"/>
          </p:cNvPicPr>
          <p:nvPr/>
        </p:nvPicPr>
        <p:blipFill>
          <a:blip r:embed="rId4" cstate="print"/>
          <a:stretch>
            <a:fillRect/>
          </a:stretch>
        </p:blipFill>
        <p:spPr>
          <a:xfrm>
            <a:off x="1161450" y="1481320"/>
            <a:ext cx="609600" cy="409574"/>
          </a:xfrm>
          <a:prstGeom prst="rect">
            <a:avLst/>
          </a:prstGeom>
        </p:spPr>
      </p:pic>
      <p:pic>
        <p:nvPicPr>
          <p:cNvPr id="4" name="图片 4" descr="textimage16.jpeg"/>
          <p:cNvPicPr>
            <a:picLocks noChangeAspect="1"/>
          </p:cNvPicPr>
          <p:nvPr/>
        </p:nvPicPr>
        <p:blipFill>
          <a:blip r:embed="rId5" cstate="print"/>
          <a:stretch>
            <a:fillRect/>
          </a:stretch>
        </p:blipFill>
        <p:spPr>
          <a:xfrm>
            <a:off x="1005752" y="3348831"/>
            <a:ext cx="1351670" cy="351434"/>
          </a:xfrm>
          <a:prstGeom prst="rect">
            <a:avLst/>
          </a:prstGeom>
        </p:spPr>
      </p:pic>
      <p:pic>
        <p:nvPicPr>
          <p:cNvPr id="5" name="图片 5" descr="textimage17.jpeg"/>
          <p:cNvPicPr>
            <a:picLocks noChangeAspect="1"/>
          </p:cNvPicPr>
          <p:nvPr/>
        </p:nvPicPr>
        <p:blipFill>
          <a:blip r:embed="rId6" cstate="print"/>
          <a:stretch>
            <a:fillRect/>
          </a:stretch>
        </p:blipFill>
        <p:spPr>
          <a:xfrm>
            <a:off x="720000" y="4689925"/>
            <a:ext cx="209549" cy="238125"/>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1000100" y="2348699"/>
            <a:ext cx="371477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play is an adaptation of a short novel.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这部剧是一部短篇小说的改编本。</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The</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Wall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Street</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Journal</a:t>
            </a:r>
            <a:r>
              <a:rPr lang="zh-CN" altLang="en-US" sz="1814" kern="0" dirty="0" smtClean="0">
                <a:solidFill>
                  <a:srgbClr val="000000"/>
                </a:solidFill>
                <a:latin typeface="Times New Roman" pitchFamily="65" charset="-122"/>
                <a:ea typeface="宋体" pitchFamily="65" charset="-122"/>
              </a:rPr>
              <a:t>, 2020年12月)They still produced far more cars than NIO, </a:t>
            </a:r>
            <a:r>
              <a:rPr dirty="0"/>
              <a:t/>
            </a:r>
            <a:br>
              <a:rPr dirty="0"/>
            </a:br>
            <a:r>
              <a:rPr lang="zh-CN" altLang="en-US" sz="1814" kern="0" dirty="0" smtClean="0">
                <a:solidFill>
                  <a:srgbClr val="000000"/>
                </a:solidFill>
                <a:latin typeface="Times New Roman" pitchFamily="65" charset="-122"/>
                <a:ea typeface="宋体" pitchFamily="65" charset="-122"/>
              </a:rPr>
              <a:t>he said, but for nuts-and-bolts manufacturers “it would be difficult to adapt to an era</a:t>
            </a:r>
            <a:r>
              <a:rPr dirty="0"/>
              <a:t/>
            </a:r>
            <a:br>
              <a:rPr dirty="0"/>
            </a:br>
            <a:r>
              <a:rPr lang="zh-CN" altLang="en-US" sz="1814" kern="0" dirty="0" smtClean="0">
                <a:solidFill>
                  <a:srgbClr val="000000"/>
                </a:solidFill>
                <a:latin typeface="Times New Roman" pitchFamily="65" charset="-122"/>
                <a:ea typeface="宋体" pitchFamily="65" charset="-122"/>
              </a:rPr>
              <a:t> when the car is defined by software.”他说,它们生产的汽车仍然远远多于NIO(蔚</a:t>
            </a:r>
            <a:r>
              <a:rPr dirty="0"/>
              <a:t/>
            </a:r>
            <a:br>
              <a:rPr dirty="0"/>
            </a:br>
            <a:r>
              <a:rPr lang="zh-CN" altLang="en-US" sz="1814" kern="0" dirty="0" smtClean="0">
                <a:solidFill>
                  <a:srgbClr val="000000"/>
                </a:solidFill>
                <a:latin typeface="Times New Roman" pitchFamily="65" charset="-122"/>
                <a:ea typeface="宋体" pitchFamily="65" charset="-122"/>
              </a:rPr>
              <a:t>来),但对于传统的制造商来说,“很难适应一个汽车由软件定义的时代”。</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①adapt oneself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...使某人自己适应</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②be adapted</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...被改编成</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③be adapted from...改编自</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④adapt</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适应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adaptation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.改编本;改写本;适应</a:t>
            </a:r>
            <a:endParaRPr lang="zh-CN" altLang="en-US" dirty="0"/>
          </a:p>
        </p:txBody>
      </p:sp>
      <p:pic>
        <p:nvPicPr>
          <p:cNvPr id="3" name="图片 3" descr="textimage18.jpeg"/>
          <p:cNvPicPr>
            <a:picLocks noChangeAspect="1"/>
          </p:cNvPicPr>
          <p:nvPr/>
        </p:nvPicPr>
        <p:blipFill>
          <a:blip r:embed="rId4" cstate="print"/>
          <a:stretch>
            <a:fillRect/>
          </a:stretch>
        </p:blipFill>
        <p:spPr>
          <a:xfrm>
            <a:off x="720000" y="4095807"/>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2214546" y="4420721"/>
            <a:ext cx="71438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2000232" y="4849029"/>
            <a:ext cx="78581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500166" y="5706605"/>
            <a:ext cx="64294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000100" y="6134913"/>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3668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⑥adaptable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.有适应能力的;能适应的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⑦adaptive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.适应的;有适应能力的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(2020全国Ⅲ,阅读理解D,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)People in Ethiopian highlands have adapted to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living　 </a:t>
            </a:r>
            <a:r>
              <a:rPr lang="zh-CN" altLang="en-US" sz="1814" kern="0" dirty="0" smtClean="0">
                <a:solidFill>
                  <a:srgbClr val="000000"/>
                </a:solidFill>
                <a:latin typeface="Times New Roman" pitchFamily="65" charset="-122"/>
                <a:ea typeface="宋体" pitchFamily="65" charset="-122"/>
              </a:rPr>
              <a:t>(live) at high altitudes.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考查动名词。句意:埃塞俄比亚高地的人已经适应了高海拔地区的生活。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adapt to适应,to为介词。故此处填动名词living。</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(2017江苏,阅读理解D,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Human beings will continue to adapt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the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changing climate in both ordinary and astonishing ways.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考查介词。句意:人类将继续以普通和惊人的方式适应不断变化的气候。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adapt to适应。</a:t>
            </a:r>
            <a:endParaRPr lang="zh-CN" altLang="en-US" dirty="0">
              <a:solidFill>
                <a:srgbClr val="FF0000"/>
              </a:solidFill>
            </a:endParaRPr>
          </a:p>
        </p:txBody>
      </p:sp>
      <p:pic>
        <p:nvPicPr>
          <p:cNvPr id="3" name="图片 3" descr="textimage19.jpeg"/>
          <p:cNvPicPr>
            <a:picLocks noChangeAspect="1"/>
          </p:cNvPicPr>
          <p:nvPr/>
        </p:nvPicPr>
        <p:blipFill>
          <a:blip r:embed="rId4" cstate="print"/>
          <a:stretch>
            <a:fillRect/>
          </a:stretch>
        </p:blipFill>
        <p:spPr>
          <a:xfrm>
            <a:off x="3516637" y="2793304"/>
            <a:ext cx="609600" cy="409574"/>
          </a:xfrm>
          <a:prstGeom prst="rect">
            <a:avLst/>
          </a:prstGeom>
        </p:spPr>
      </p:pic>
      <p:pic>
        <p:nvPicPr>
          <p:cNvPr id="4" name="图片 4" descr="textimage20.jpeg"/>
          <p:cNvPicPr>
            <a:picLocks noChangeAspect="1"/>
          </p:cNvPicPr>
          <p:nvPr/>
        </p:nvPicPr>
        <p:blipFill>
          <a:blip r:embed="rId4" cstate="print"/>
          <a:stretch>
            <a:fillRect/>
          </a:stretch>
        </p:blipFill>
        <p:spPr>
          <a:xfrm>
            <a:off x="3286237" y="4541615"/>
            <a:ext cx="609600" cy="409575"/>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714348" y="3205955"/>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500958" y="4563277"/>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blinds(horizontal)">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linds(horizontal)">
                                      <p:cBhvr>
                                        <p:cTn id="2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65533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 3-3 (2017江苏,阅读理解D,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Here I will stress some smarter and more creative</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examples of climate </a:t>
            </a:r>
            <a:r>
              <a:rPr lang="zh-CN" altLang="en-US" sz="1814" u="sng" kern="0" dirty="0" smtClean="0">
                <a:solidFill>
                  <a:srgbClr val="FF0000"/>
                </a:solidFill>
                <a:latin typeface="Times New Roman" pitchFamily="65" charset="-122"/>
                <a:ea typeface="宋体" pitchFamily="65" charset="-122"/>
              </a:rPr>
              <a:t>　 adaptation　 </a:t>
            </a:r>
            <a:r>
              <a:rPr lang="zh-CN" altLang="en-US" sz="1814" kern="0" dirty="0" smtClean="0">
                <a:solidFill>
                  <a:srgbClr val="000000"/>
                </a:solidFill>
                <a:latin typeface="Times New Roman" pitchFamily="65" charset="-122"/>
                <a:ea typeface="宋体" pitchFamily="65" charset="-122"/>
              </a:rPr>
              <a:t>(adapt).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考查名词。句意:在这里,我将强调一些更聪明和更具创造性的适应气候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的例子。设空处被名词climate修饰,且作介词of宾语,故用名词形式。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翻译句子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3-4 (2020全国Ⅲ,书面表达,</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)这些天来,我和我的同学们根据英语课文改编</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了一部短剧。(together with, based on)</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These days, I , together with my classmates, have adapted a short play based on </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the English text.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3-5 (</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)一开始我很紧张,但很快就使自己适应了我多年来能有的最好的状</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态。(the best form最好的状态)</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I was nervous at first, but I quickly adapted myself to the best form I could have in</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 years.　 </a:t>
            </a:r>
            <a:endParaRPr lang="zh-CN" altLang="en-US" dirty="0">
              <a:solidFill>
                <a:srgbClr val="FF0000"/>
              </a:solidFill>
            </a:endParaRPr>
          </a:p>
        </p:txBody>
      </p:sp>
      <p:pic>
        <p:nvPicPr>
          <p:cNvPr id="3" name="图片 3" descr="textimage22.jpeg"/>
          <p:cNvPicPr>
            <a:picLocks noChangeAspect="1"/>
          </p:cNvPicPr>
          <p:nvPr/>
        </p:nvPicPr>
        <p:blipFill>
          <a:blip r:embed="rId4" cstate="print"/>
          <a:stretch>
            <a:fillRect/>
          </a:stretch>
        </p:blipFill>
        <p:spPr>
          <a:xfrm>
            <a:off x="3350250" y="3211305"/>
            <a:ext cx="600075" cy="390524"/>
          </a:xfrm>
          <a:prstGeom prst="rect">
            <a:avLst/>
          </a:prstGeom>
        </p:spPr>
      </p:pic>
      <p:pic>
        <p:nvPicPr>
          <p:cNvPr id="4" name="图片 4" descr="textimage23.jpeg"/>
          <p:cNvPicPr>
            <a:picLocks noChangeAspect="1"/>
          </p:cNvPicPr>
          <p:nvPr/>
        </p:nvPicPr>
        <p:blipFill>
          <a:blip r:embed="rId4" cstate="print"/>
          <a:stretch>
            <a:fillRect/>
          </a:stretch>
        </p:blipFill>
        <p:spPr>
          <a:xfrm>
            <a:off x="1161450" y="4941387"/>
            <a:ext cx="600075" cy="390524"/>
          </a:xfrm>
          <a:prstGeom prst="rect">
            <a:avLst/>
          </a:prstGeom>
        </p:spPr>
      </p:pic>
      <p:pic>
        <p:nvPicPr>
          <p:cNvPr id="5" name="图片 5" descr="textimage21.jpeg"/>
          <p:cNvPicPr>
            <a:picLocks noChangeAspect="1"/>
          </p:cNvPicPr>
          <p:nvPr/>
        </p:nvPicPr>
        <p:blipFill>
          <a:blip r:embed="rId5" cstate="print"/>
          <a:stretch>
            <a:fillRect/>
          </a:stretch>
        </p:blipFill>
        <p:spPr>
          <a:xfrm>
            <a:off x="3428992" y="1062815"/>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2643174" y="1491443"/>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blinds(horizontal)">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linds(horizontal)">
                                      <p:cBhvr>
                                        <p:cTn id="2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7970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|observe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.观察(到);注视;遵守;庆祝;注意到</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This is why we're here—to observe Tibetan antelopes.(教材P16)这就是我们来</a:t>
            </a:r>
            <a:r>
              <a:rPr dirty="0"/>
              <a:t/>
            </a:r>
            <a:br>
              <a:rPr dirty="0"/>
            </a:br>
            <a:r>
              <a:rPr lang="zh-CN" altLang="en-US" sz="1814" kern="0" dirty="0" smtClean="0">
                <a:solidFill>
                  <a:srgbClr val="000000"/>
                </a:solidFill>
                <a:latin typeface="Times New Roman" pitchFamily="65" charset="-122"/>
                <a:ea typeface="宋体" pitchFamily="65" charset="-122"/>
              </a:rPr>
              <a:t>到此地的原因——观察藏羚羊。</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is a study based on observation of 20 patients.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这是一项以对20个病人的观察为基础的研究。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police observed a man enter the bank.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警察注意到一个男人走进了银行。</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safe return of Chang'e-5 to earth is worth observing, and Chinese people are </a:t>
            </a:r>
            <a:r>
              <a:rPr dirty="0"/>
              <a:t/>
            </a:r>
            <a:br>
              <a:rPr dirty="0"/>
            </a:br>
            <a:r>
              <a:rPr lang="zh-CN" altLang="en-US" sz="1814" kern="0" dirty="0" smtClean="0">
                <a:solidFill>
                  <a:srgbClr val="000000"/>
                </a:solidFill>
                <a:latin typeface="Times New Roman" pitchFamily="65" charset="-122"/>
                <a:ea typeface="宋体" pitchFamily="65" charset="-122"/>
              </a:rPr>
              <a:t>proud of it.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嫦娥五号安全返回地球值得庆祝,中国人都为之骄傲。</a:t>
            </a:r>
            <a:endParaRPr lang="zh-CN" altLang="en-US" dirty="0"/>
          </a:p>
        </p:txBody>
      </p:sp>
      <p:pic>
        <p:nvPicPr>
          <p:cNvPr id="3" name="图片 3" descr="textimage24.jpeg"/>
          <p:cNvPicPr>
            <a:picLocks noChangeAspect="1"/>
          </p:cNvPicPr>
          <p:nvPr/>
        </p:nvPicPr>
        <p:blipFill>
          <a:blip r:embed="rId4" cstate="print"/>
          <a:stretch>
            <a:fillRect/>
          </a:stretch>
        </p:blipFill>
        <p:spPr>
          <a:xfrm>
            <a:off x="785786" y="1634319"/>
            <a:ext cx="1423108" cy="368167"/>
          </a:xfrm>
          <a:prstGeom prst="rect">
            <a:avLst/>
          </a:prstGeom>
        </p:spPr>
      </p:pic>
      <p:pic>
        <p:nvPicPr>
          <p:cNvPr id="4" name="图片 4" descr="textimage25.jpeg"/>
          <p:cNvPicPr>
            <a:picLocks noChangeAspect="1"/>
          </p:cNvPicPr>
          <p:nvPr/>
        </p:nvPicPr>
        <p:blipFill>
          <a:blip r:embed="rId5" cstate="print"/>
          <a:stretch>
            <a:fillRect/>
          </a:stretch>
        </p:blipFill>
        <p:spPr>
          <a:xfrm>
            <a:off x="720000" y="2941614"/>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53433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①observe sb. </a:t>
            </a:r>
            <a:r>
              <a:rPr lang="zh-CN" altLang="en-US" sz="1814" u="sng" kern="0" dirty="0" smtClean="0">
                <a:solidFill>
                  <a:srgbClr val="FF0000"/>
                </a:solidFill>
                <a:latin typeface="Times New Roman" pitchFamily="65" charset="-122"/>
                <a:ea typeface="宋体" pitchFamily="65" charset="-122"/>
              </a:rPr>
              <a:t>　 do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sth.注意到某人做了某事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②observe sb. doing sth.注意到某人正在做某事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③observe that...观察到</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,注意到</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observation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.观察;观测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注:observe后可用省略to的不定式作宾语补足语,但在被动语态中,不定式作</a:t>
            </a:r>
            <a:r>
              <a:rPr dirty="0"/>
              <a:t/>
            </a:r>
            <a:br>
              <a:rPr dirty="0"/>
            </a:br>
            <a:r>
              <a:rPr lang="zh-CN" altLang="en-US" sz="1814" kern="0" dirty="0" smtClean="0">
                <a:solidFill>
                  <a:srgbClr val="000000"/>
                </a:solidFill>
                <a:latin typeface="Times New Roman" pitchFamily="65" charset="-122"/>
                <a:ea typeface="宋体" pitchFamily="65" charset="-122"/>
              </a:rPr>
              <a:t>主语补足语时,to不能省略。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写出下列句中observe的意思</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4-1 (2020天津,阅读理解D,</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)After years of observing human nature, I have de-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cided that two qualities make the difference between men of great achievement and </a:t>
            </a:r>
            <a:r>
              <a:rPr dirty="0"/>
              <a:t/>
            </a:r>
            <a:br>
              <a:rPr dirty="0"/>
            </a:br>
            <a:r>
              <a:rPr lang="zh-CN" altLang="en-US" sz="1814" kern="0" dirty="0" smtClean="0">
                <a:solidFill>
                  <a:srgbClr val="000000"/>
                </a:solidFill>
                <a:latin typeface="Times New Roman" pitchFamily="65" charset="-122"/>
                <a:ea typeface="宋体" pitchFamily="65" charset="-122"/>
              </a:rPr>
              <a:t>men of average performance, curiosity and discontent.</a:t>
            </a:r>
            <a:r>
              <a:rPr lang="zh-CN" altLang="en-US" sz="1814" u="sng" kern="0" dirty="0" smtClean="0">
                <a:solidFill>
                  <a:srgbClr val="FF0000"/>
                </a:solidFill>
                <a:latin typeface="Times New Roman" pitchFamily="65" charset="-122"/>
                <a:ea typeface="宋体" pitchFamily="65" charset="-122"/>
              </a:rPr>
              <a:t>　 观察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句意:经过多年对人的性格的观察,我发现有两种品质造成了成就卓著的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人和表现平平的人之间的差异:好奇心和不满足。</a:t>
            </a:r>
            <a:endParaRPr lang="zh-CN" altLang="en-US" dirty="0">
              <a:solidFill>
                <a:srgbClr val="FF0000"/>
              </a:solidFill>
            </a:endParaRPr>
          </a:p>
        </p:txBody>
      </p:sp>
      <p:pic>
        <p:nvPicPr>
          <p:cNvPr id="3" name="图片 3" descr="textimage27.jpeg"/>
          <p:cNvPicPr>
            <a:picLocks noChangeAspect="1"/>
          </p:cNvPicPr>
          <p:nvPr/>
        </p:nvPicPr>
        <p:blipFill>
          <a:blip r:embed="rId4" cstate="print"/>
          <a:stretch>
            <a:fillRect/>
          </a:stretch>
        </p:blipFill>
        <p:spPr>
          <a:xfrm>
            <a:off x="3286237" y="4523289"/>
            <a:ext cx="600075" cy="390524"/>
          </a:xfrm>
          <a:prstGeom prst="rect">
            <a:avLst/>
          </a:prstGeom>
        </p:spPr>
      </p:pic>
      <p:pic>
        <p:nvPicPr>
          <p:cNvPr id="4" name="图片 5" descr="textimage26.jpeg"/>
          <p:cNvPicPr>
            <a:picLocks noChangeAspect="1"/>
          </p:cNvPicPr>
          <p:nvPr/>
        </p:nvPicPr>
        <p:blipFill>
          <a:blip r:embed="rId5" cstate="print"/>
          <a:stretch>
            <a:fillRect/>
          </a:stretch>
        </p:blipFill>
        <p:spPr>
          <a:xfrm>
            <a:off x="571472" y="1134253"/>
            <a:ext cx="247650" cy="247649"/>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000232" y="1491443"/>
            <a:ext cx="85725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000100" y="2777327"/>
            <a:ext cx="164307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5715008" y="534909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linds(horizontal)">
                                      <p:cBhvr>
                                        <p:cTn id="2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4-2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)Always observe district fire bans. Be careful if you smoke or have an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outdoor fire or barbecue—make sure ashes are cold before leaving.</a:t>
            </a:r>
            <a:r>
              <a:rPr lang="zh-CN" altLang="en-US" sz="1814" u="sng" kern="0" dirty="0" smtClean="0">
                <a:solidFill>
                  <a:srgbClr val="FF0000"/>
                </a:solidFill>
                <a:latin typeface="Times New Roman" pitchFamily="65" charset="-122"/>
                <a:ea typeface="宋体" pitchFamily="65" charset="-122"/>
              </a:rPr>
              <a:t>　 遵守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句意:始终遵守区域消防禁令。如果你吸烟或在户外生火或烧烤要小心,</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离开前要确保灰烬是冷的。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4-3 (2017江苏,阅读理解B改编,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This educational method </a:t>
            </a:r>
            <a:r>
              <a:rPr lang="zh-CN" altLang="en-US" sz="1814" u="sng" kern="0" dirty="0" smtClean="0">
                <a:solidFill>
                  <a:srgbClr val="FF0000"/>
                </a:solidFill>
                <a:latin typeface="Times New Roman" pitchFamily="65" charset="-122"/>
                <a:ea typeface="宋体" pitchFamily="65" charset="-122"/>
              </a:rPr>
              <a:t>　 was observed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(observe)in 2012 by Sonia Kleindorfer, a biologist at Flinders University in South </a:t>
            </a:r>
            <a:r>
              <a:rPr dirty="0"/>
              <a:t/>
            </a:r>
            <a:br>
              <a:rPr dirty="0"/>
            </a:br>
            <a:r>
              <a:rPr lang="zh-CN" altLang="en-US" sz="1814" kern="0" dirty="0" smtClean="0">
                <a:solidFill>
                  <a:srgbClr val="000000"/>
                </a:solidFill>
                <a:latin typeface="Times New Roman" pitchFamily="65" charset="-122"/>
                <a:ea typeface="宋体" pitchFamily="65" charset="-122"/>
              </a:rPr>
              <a:t>Australia, and her colleagues.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考查动词的时态和语态。句意:2012年,这种教育方法被南澳大利亚州的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弗林德斯大学的生物学家Sonia Kleindorfer和她的同事注意到了。observe与主语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之间是被动关系,结合时间状语in 2012可知,此处动作发生在过去。故用一般过</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去时的被动语态。</a:t>
            </a:r>
            <a:endParaRPr lang="zh-CN" altLang="en-US" dirty="0">
              <a:solidFill>
                <a:srgbClr val="FF0000"/>
              </a:solidFill>
            </a:endParaRPr>
          </a:p>
        </p:txBody>
      </p:sp>
      <p:pic>
        <p:nvPicPr>
          <p:cNvPr id="3" name="图片 3" descr="textimage28.jpeg"/>
          <p:cNvPicPr>
            <a:picLocks noChangeAspect="1"/>
          </p:cNvPicPr>
          <p:nvPr/>
        </p:nvPicPr>
        <p:blipFill>
          <a:blip r:embed="rId4" cstate="print"/>
          <a:stretch>
            <a:fillRect/>
          </a:stretch>
        </p:blipFill>
        <p:spPr>
          <a:xfrm>
            <a:off x="1161450" y="1481320"/>
            <a:ext cx="609600" cy="409574"/>
          </a:xfrm>
          <a:prstGeom prst="rect">
            <a:avLst/>
          </a:prstGeom>
        </p:spPr>
      </p:pic>
      <p:pic>
        <p:nvPicPr>
          <p:cNvPr id="4" name="图片 4" descr="textimage29.jpeg"/>
          <p:cNvPicPr>
            <a:picLocks noChangeAspect="1"/>
          </p:cNvPicPr>
          <p:nvPr/>
        </p:nvPicPr>
        <p:blipFill>
          <a:blip r:embed="rId4" cstate="print"/>
          <a:stretch>
            <a:fillRect/>
          </a:stretch>
        </p:blipFill>
        <p:spPr>
          <a:xfrm>
            <a:off x="3734325" y="366695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6929454" y="1920071"/>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6786578" y="3634583"/>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120066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|remind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.提醒;使想起</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I'm also reminded of the danger they are in. (教材P16)</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也使我想起它们所处的危险。</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Remind me to take the keys to the room before I go out.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提醒我在出去之前拿着房间钥匙。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movie </a:t>
            </a:r>
            <a:r>
              <a:rPr lang="zh-CN" altLang="en-US" sz="1814" i="1" kern="0" dirty="0" smtClean="0">
                <a:solidFill>
                  <a:srgbClr val="000000"/>
                </a:solidFill>
                <a:latin typeface="Times New Roman" pitchFamily="65" charset="-122"/>
                <a:ea typeface="宋体" pitchFamily="65" charset="-122"/>
              </a:rPr>
              <a:t>Hi</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Mom</a:t>
            </a:r>
            <a:r>
              <a:rPr lang="zh-CN" altLang="en-US" sz="1814" kern="0" dirty="0" smtClean="0">
                <a:solidFill>
                  <a:srgbClr val="000000"/>
                </a:solidFill>
                <a:latin typeface="Times New Roman" pitchFamily="65" charset="-122"/>
                <a:ea typeface="宋体" pitchFamily="65" charset="-122"/>
              </a:rPr>
              <a:t>  reminds us that maternal(母亲的)love is common but great and </a:t>
            </a:r>
            <a:r>
              <a:rPr dirty="0"/>
              <a:t/>
            </a:r>
            <a:br>
              <a:rPr dirty="0"/>
            </a:br>
            <a:r>
              <a:rPr lang="zh-CN" altLang="en-US" sz="1814" kern="0" dirty="0" smtClean="0">
                <a:solidFill>
                  <a:srgbClr val="000000"/>
                </a:solidFill>
                <a:latin typeface="Times New Roman" pitchFamily="65" charset="-122"/>
                <a:ea typeface="宋体" pitchFamily="65" charset="-122"/>
              </a:rPr>
              <a:t>that we should value the time we spend with our mothers.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电影《你好,李焕英》提醒我们,母爱是平凡而伟大的,我们应该珍视我们与母亲</a:t>
            </a:r>
            <a:r>
              <a:rPr dirty="0"/>
              <a:t/>
            </a:r>
            <a:br>
              <a:rPr dirty="0"/>
            </a:br>
            <a:r>
              <a:rPr lang="zh-CN" altLang="en-US" sz="1814" kern="0" dirty="0" smtClean="0">
                <a:solidFill>
                  <a:srgbClr val="000000"/>
                </a:solidFill>
                <a:latin typeface="Times New Roman" pitchFamily="65" charset="-122"/>
                <a:ea typeface="宋体" pitchFamily="65" charset="-122"/>
              </a:rPr>
              <a:t>在一起的时光。</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①remind...of...使</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想起</a:t>
            </a:r>
            <a:r>
              <a:rPr lang="zh-CN" altLang="en-US" sz="1814" kern="0" dirty="0" smtClean="0">
                <a:solidFill>
                  <a:srgbClr val="000000"/>
                </a:solidFill>
                <a:latin typeface="黑体" pitchFamily="65" charset="-122"/>
                <a:ea typeface="宋体" pitchFamily="65" charset="-122"/>
              </a:rPr>
              <a:t>……</a:t>
            </a:r>
            <a:endParaRPr lang="zh-CN" altLang="en-US" dirty="0"/>
          </a:p>
        </p:txBody>
      </p:sp>
      <p:pic>
        <p:nvPicPr>
          <p:cNvPr id="3" name="图片 3" descr="textimage30.jpeg"/>
          <p:cNvPicPr>
            <a:picLocks noChangeAspect="1"/>
          </p:cNvPicPr>
          <p:nvPr/>
        </p:nvPicPr>
        <p:blipFill>
          <a:blip r:embed="rId4" cstate="print"/>
          <a:stretch>
            <a:fillRect/>
          </a:stretch>
        </p:blipFill>
        <p:spPr>
          <a:xfrm>
            <a:off x="720001" y="1348567"/>
            <a:ext cx="1565984" cy="407156"/>
          </a:xfrm>
          <a:prstGeom prst="rect">
            <a:avLst/>
          </a:prstGeom>
        </p:spPr>
      </p:pic>
      <p:pic>
        <p:nvPicPr>
          <p:cNvPr id="4" name="图片 4" descr="textimage31.jpeg"/>
          <p:cNvPicPr>
            <a:picLocks noChangeAspect="1"/>
          </p:cNvPicPr>
          <p:nvPr/>
        </p:nvPicPr>
        <p:blipFill>
          <a:blip r:embed="rId5" cstate="print"/>
          <a:stretch>
            <a:fillRect/>
          </a:stretch>
        </p:blipFill>
        <p:spPr>
          <a:xfrm>
            <a:off x="642910" y="2705889"/>
            <a:ext cx="209549" cy="238124"/>
          </a:xfrm>
          <a:prstGeom prst="rect">
            <a:avLst/>
          </a:prstGeom>
        </p:spPr>
      </p:pic>
      <p:pic>
        <p:nvPicPr>
          <p:cNvPr id="5" name="图片 5" descr="textimage32.jpeg"/>
          <p:cNvPicPr>
            <a:picLocks noChangeAspect="1"/>
          </p:cNvPicPr>
          <p:nvPr/>
        </p:nvPicPr>
        <p:blipFill>
          <a:blip r:embed="rId6" cstate="print"/>
          <a:stretch>
            <a:fillRect/>
          </a:stretch>
        </p:blipFill>
        <p:spPr>
          <a:xfrm>
            <a:off x="571472" y="5706285"/>
            <a:ext cx="247650" cy="247649"/>
          </a:xfrm>
          <a:prstGeom prst="rect">
            <a:avLst/>
          </a:prstGeom>
        </p:spPr>
      </p:pic>
    </p:spTree>
    <p:custDataLst>
      <p:custData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reserve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.(动植物)保护区;储藏 (量)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.预订;预留;保留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plain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.平原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.简单明了的;直率的;平凡的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remind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.提醒;使想起</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shoot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.(shot, shot) 射杀;射伤;发射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profit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.利润;利益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remove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.去除;移开;脱去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harmony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.和谐;融洽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goods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.商品;货物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creature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.生物;动物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reduce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.减少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　 due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.由于;因为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insect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.昆虫</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277129"/>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1705757"/>
            <a:ext cx="114300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213438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563013"/>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991641"/>
            <a:ext cx="121444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42026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71538" y="3848897"/>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4277525"/>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4706153"/>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71538" y="5134781"/>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563409"/>
            <a:ext cx="100013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00100" y="5992037"/>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②remind sb.+</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从句 提醒某人</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③remind sb. </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 sth.提醒某人做某事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④reminder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.引起回忆的事物;提醒人的事物;(告知该做某事的)通知单,提示信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5-1 (2020江苏,阅读理解B,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phone boxes are making a comeback to re-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mind people </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000000"/>
                </a:solidFill>
                <a:latin typeface="Times New Roman" pitchFamily="65" charset="-122"/>
                <a:ea typeface="宋体" pitchFamily="65" charset="-122"/>
              </a:rPr>
              <a:t>a historical period.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考查介词。句意:电话亭正重新流行起来,让人们想起一个历史时期。re-</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mind sb. of sth.使某人想起某物。</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 (2019北京,阅读理解B,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)However, her dad reminded her </a:t>
            </a:r>
            <a:r>
              <a:rPr lang="zh-CN" altLang="en-US" sz="1814" u="sng" kern="0" dirty="0" smtClean="0">
                <a:solidFill>
                  <a:srgbClr val="FF0000"/>
                </a:solidFill>
                <a:latin typeface="Times New Roman" pitchFamily="65" charset="-122"/>
                <a:ea typeface="宋体" pitchFamily="65" charset="-122"/>
              </a:rPr>
              <a:t>　 that　 </a:t>
            </a:r>
            <a:r>
              <a:rPr lang="zh-CN" altLang="en-US" sz="1814" kern="0" dirty="0" smtClean="0">
                <a:solidFill>
                  <a:srgbClr val="000000"/>
                </a:solidFill>
                <a:latin typeface="Times New Roman" pitchFamily="65" charset="-122"/>
                <a:ea typeface="宋体" pitchFamily="65" charset="-122"/>
              </a:rPr>
              <a:t>sugary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treats were bad for her teeth.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考查宾语从句。句意:然而,她的爸爸提醒她,甜食对她的牙齿不好。re-</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mind sb. that...提醒某人</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,that引导宾语从句。</a:t>
            </a:r>
            <a:endParaRPr lang="zh-CN" altLang="en-US" dirty="0">
              <a:solidFill>
                <a:srgbClr val="FF0000"/>
              </a:solidFill>
            </a:endParaRPr>
          </a:p>
        </p:txBody>
      </p:sp>
      <p:pic>
        <p:nvPicPr>
          <p:cNvPr id="3" name="图片 3" descr="textimage33.jpeg"/>
          <p:cNvPicPr>
            <a:picLocks noChangeAspect="1"/>
          </p:cNvPicPr>
          <p:nvPr/>
        </p:nvPicPr>
        <p:blipFill>
          <a:blip r:embed="rId4" cstate="print"/>
          <a:stretch>
            <a:fillRect/>
          </a:stretch>
        </p:blipFill>
        <p:spPr>
          <a:xfrm>
            <a:off x="3273524" y="3230632"/>
            <a:ext cx="609600" cy="409574"/>
          </a:xfrm>
          <a:prstGeom prst="rect">
            <a:avLst/>
          </a:prstGeom>
        </p:spPr>
      </p:pic>
      <p:pic>
        <p:nvPicPr>
          <p:cNvPr id="4" name="图片 4" descr="textimage34.jpeg"/>
          <p:cNvPicPr>
            <a:picLocks noChangeAspect="1"/>
          </p:cNvPicPr>
          <p:nvPr/>
        </p:nvPicPr>
        <p:blipFill>
          <a:blip r:embed="rId4" cstate="print"/>
          <a:stretch>
            <a:fillRect/>
          </a:stretch>
        </p:blipFill>
        <p:spPr>
          <a:xfrm>
            <a:off x="3273524" y="4978943"/>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2071670" y="1491443"/>
            <a:ext cx="85725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000232" y="1920071"/>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928794" y="3634583"/>
            <a:ext cx="71438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6929454" y="4991905"/>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30882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5-3 (2018课标全国Ⅲ,语法填空,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)He was just saying: “I'm king of this forest,</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and here is your </a:t>
            </a:r>
            <a:r>
              <a:rPr lang="zh-CN" altLang="en-US" sz="1814" u="sng" kern="0" dirty="0" smtClean="0">
                <a:solidFill>
                  <a:srgbClr val="FF0000"/>
                </a:solidFill>
                <a:latin typeface="Times New Roman" pitchFamily="65" charset="-122"/>
                <a:ea typeface="宋体" pitchFamily="65" charset="-122"/>
              </a:rPr>
              <a:t>　 reminder　 </a:t>
            </a:r>
            <a:r>
              <a:rPr lang="zh-CN" altLang="en-US" sz="1814" kern="0" dirty="0" smtClean="0">
                <a:solidFill>
                  <a:srgbClr val="000000"/>
                </a:solidFill>
                <a:latin typeface="Times New Roman" pitchFamily="65" charset="-122"/>
                <a:ea typeface="宋体" pitchFamily="65" charset="-122"/>
              </a:rPr>
              <a:t>(remind)!”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考查名词。句意:它只是说:“我是这片森林的王,这是对你的提醒!”设空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处受形容词性物主代词your修饰,应该用名词形式,reminder意为“提醒人的事</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物”。</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5-4(</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can do things such as reminding an elderly family member </a:t>
            </a:r>
            <a:r>
              <a:rPr lang="zh-CN" altLang="en-US" sz="1814" u="sng" kern="0" dirty="0" smtClean="0">
                <a:solidFill>
                  <a:srgbClr val="FF0000"/>
                </a:solidFill>
                <a:latin typeface="Times New Roman" pitchFamily="65" charset="-122"/>
                <a:ea typeface="宋体" pitchFamily="65" charset="-122"/>
              </a:rPr>
              <a:t>　 to take    </a:t>
            </a:r>
            <a:endParaRPr lang="zh-CN" altLang="en-US" dirty="0">
              <a:solidFill>
                <a:srgbClr val="FF0000"/>
              </a:solidFill>
            </a:endParaRPr>
          </a:p>
          <a:p>
            <a:pPr marL="0" indent="0" eaLnBrk="0" latinLnBrk="1" hangingPunct="0">
              <a:lnSpc>
                <a:spcPct val="150000"/>
              </a:lnSpc>
              <a:spcBef>
                <a:spcPts val="0"/>
              </a:spcBef>
              <a:buNone/>
            </a:pP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(take) medicine or taking family photos.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考查不定式。句意:它可以做许多事,如提醒一位年长的家庭成员吃药或</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拍全家福。remind sb. to do sth.意为“提醒某人做某事”,故本空应用不定式。</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|recover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 恢复;康复</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找回;寻回;恢复</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 antelope population has recovered and in June 2015,the Tibetan antelope </a:t>
            </a:r>
            <a:r>
              <a:rPr dirty="0"/>
              <a:t/>
            </a:r>
            <a:br>
              <a:rPr dirty="0"/>
            </a:br>
            <a:r>
              <a:rPr lang="zh-CN" altLang="en-US" sz="1814" kern="0" dirty="0" smtClean="0">
                <a:solidFill>
                  <a:srgbClr val="000000"/>
                </a:solidFill>
                <a:latin typeface="Times New Roman" pitchFamily="65" charset="-122"/>
                <a:ea typeface="宋体" pitchFamily="65" charset="-122"/>
              </a:rPr>
              <a:t>was removed from the endangered species list.(教材P16)藏羚羊的数量已经恢复</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35.jpeg"/>
          <p:cNvPicPr>
            <a:picLocks noChangeAspect="1"/>
          </p:cNvPicPr>
          <p:nvPr/>
        </p:nvPicPr>
        <p:blipFill>
          <a:blip r:embed="rId4" cstate="print"/>
          <a:stretch>
            <a:fillRect/>
          </a:stretch>
        </p:blipFill>
        <p:spPr>
          <a:xfrm>
            <a:off x="3811050" y="1481320"/>
            <a:ext cx="609600" cy="409574"/>
          </a:xfrm>
          <a:prstGeom prst="rect">
            <a:avLst/>
          </a:prstGeom>
        </p:spPr>
      </p:pic>
      <p:pic>
        <p:nvPicPr>
          <p:cNvPr id="4" name="图片 4" descr="textimage36.jpeg"/>
          <p:cNvPicPr>
            <a:picLocks noChangeAspect="1"/>
          </p:cNvPicPr>
          <p:nvPr/>
        </p:nvPicPr>
        <p:blipFill>
          <a:blip r:embed="rId5" cstate="print"/>
          <a:stretch>
            <a:fillRect/>
          </a:stretch>
        </p:blipFill>
        <p:spPr>
          <a:xfrm>
            <a:off x="1103850" y="3648959"/>
            <a:ext cx="609599" cy="409574"/>
          </a:xfrm>
          <a:prstGeom prst="rect">
            <a:avLst/>
          </a:prstGeom>
        </p:spPr>
      </p:pic>
      <p:pic>
        <p:nvPicPr>
          <p:cNvPr id="5" name="图片 5" descr="textimage37.jpeg"/>
          <p:cNvPicPr>
            <a:picLocks noChangeAspect="1"/>
          </p:cNvPicPr>
          <p:nvPr/>
        </p:nvPicPr>
        <p:blipFill>
          <a:blip r:embed="rId6" cstate="print"/>
          <a:stretch>
            <a:fillRect/>
          </a:stretch>
        </p:blipFill>
        <p:spPr>
          <a:xfrm>
            <a:off x="720000" y="5442591"/>
            <a:ext cx="1571553" cy="406570"/>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285984" y="192007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7429520" y="363458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09046"/>
          </a:xfrm>
          <a:prstGeom prst="rect">
            <a:avLst/>
          </a:prstGeom>
          <a:noFill/>
        </p:spPr>
        <p:txBody>
          <a:bodyPr wrap="square" lIns="0" tIns="0" rIns="0" bIns="0" rtlCol="0">
            <a:spAutoFit/>
          </a:bodyPr>
          <a:lstStyle/>
          <a:p>
            <a:pPr marL="0" indent="0" eaLnBrk="0" latinLnBrk="1" hangingPunct="0">
              <a:lnSpc>
                <a:spcPct val="150000"/>
              </a:lnSpc>
              <a:spcBef>
                <a:spcPts val="129"/>
              </a:spcBef>
              <a:buNone/>
            </a:pPr>
            <a:r>
              <a:rPr lang="en-US" altLang="zh-CN" sz="1814" kern="0" dirty="0" smtClean="0">
                <a:solidFill>
                  <a:srgbClr val="000000"/>
                </a:solidFill>
                <a:latin typeface="Times New Roman" pitchFamily="65" charset="-122"/>
                <a:ea typeface="宋体" pitchFamily="65" charset="-122"/>
              </a:rPr>
              <a:t>20</a:t>
            </a:r>
            <a:r>
              <a:rPr lang="zh-CN" altLang="en-US" sz="1814" kern="0" dirty="0" smtClean="0">
                <a:solidFill>
                  <a:srgbClr val="000000"/>
                </a:solidFill>
                <a:latin typeface="Times New Roman" pitchFamily="65" charset="-122"/>
                <a:ea typeface="宋体" pitchFamily="65" charset="-122"/>
              </a:rPr>
              <a:t>15</a:t>
            </a:r>
            <a:r>
              <a:rPr lang="zh-CN" altLang="en-US" sz="1814" kern="0" dirty="0" smtClean="0">
                <a:solidFill>
                  <a:srgbClr val="000000"/>
                </a:solidFill>
                <a:latin typeface="Times New Roman" pitchFamily="65" charset="-122"/>
                <a:ea typeface="宋体" pitchFamily="65" charset="-122"/>
              </a:rPr>
              <a:t>年6月,藏羚羊从濒危物种的名单上被移除了。</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girl soon recovered herself and stopped crying.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这个女孩很快镇定下来,停止了哭泣。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can take many years to recover from the death of a loved one.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从心爱的人去世的痛苦中恢复过来可能要花很多年。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My father has made a full recovery from the operation.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我父亲手术后已完全康复了。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green economy, which represents the future of human progress, also holds the </a:t>
            </a:r>
            <a:r>
              <a:rPr dirty="0"/>
              <a:t/>
            </a:r>
            <a:br>
              <a:rPr dirty="0"/>
            </a:br>
            <a:r>
              <a:rPr lang="zh-CN" altLang="en-US" sz="1814" kern="0" dirty="0" smtClean="0">
                <a:solidFill>
                  <a:srgbClr val="000000"/>
                </a:solidFill>
                <a:latin typeface="Times New Roman" pitchFamily="65" charset="-122"/>
                <a:ea typeface="宋体" pitchFamily="65" charset="-122"/>
              </a:rPr>
              <a:t>key to promoting recovery.绿色经济代表着人类进步的未来,也是推动(经济)复苏</a:t>
            </a:r>
            <a:r>
              <a:rPr dirty="0"/>
              <a:t/>
            </a:r>
            <a:br>
              <a:rPr dirty="0"/>
            </a:br>
            <a:r>
              <a:rPr lang="zh-CN" altLang="en-US" sz="1814" kern="0" dirty="0" smtClean="0">
                <a:solidFill>
                  <a:srgbClr val="000000"/>
                </a:solidFill>
                <a:latin typeface="Times New Roman" pitchFamily="65" charset="-122"/>
                <a:ea typeface="宋体" pitchFamily="65" charset="-122"/>
              </a:rPr>
              <a:t>的关键。</a:t>
            </a:r>
            <a:endParaRPr lang="zh-CN" altLang="en-US" dirty="0"/>
          </a:p>
        </p:txBody>
      </p:sp>
      <p:pic>
        <p:nvPicPr>
          <p:cNvPr id="3" name="图片 3" descr="textimage38.jpeg"/>
          <p:cNvPicPr>
            <a:picLocks noChangeAspect="1"/>
          </p:cNvPicPr>
          <p:nvPr/>
        </p:nvPicPr>
        <p:blipFill>
          <a:blip r:embed="rId4" cstate="print"/>
          <a:stretch>
            <a:fillRect/>
          </a:stretch>
        </p:blipFill>
        <p:spPr>
          <a:xfrm>
            <a:off x="720000" y="1967929"/>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1062815"/>
            <a:ext cx="8316000" cy="432798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①recover </a:t>
            </a:r>
            <a:r>
              <a:rPr lang="zh-CN" altLang="en-US" sz="1814" u="sng" kern="0" dirty="0" smtClean="0">
                <a:solidFill>
                  <a:srgbClr val="FF0000"/>
                </a:solidFill>
                <a:latin typeface="Times New Roman" pitchFamily="65" charset="-122"/>
                <a:ea typeface="宋体" pitchFamily="65" charset="-122"/>
              </a:rPr>
              <a:t>　 from　 </a:t>
            </a:r>
            <a:r>
              <a:rPr lang="zh-CN" altLang="en-US" sz="1814" kern="0" dirty="0" smtClean="0">
                <a:solidFill>
                  <a:srgbClr val="000000"/>
                </a:solidFill>
                <a:latin typeface="Times New Roman" pitchFamily="65" charset="-122"/>
                <a:ea typeface="宋体" pitchFamily="65" charset="-122"/>
              </a:rPr>
              <a:t>...从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中恢复过来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recover oneself　 </a:t>
            </a:r>
            <a:r>
              <a:rPr lang="zh-CN" altLang="en-US" sz="1814" kern="0" dirty="0" smtClean="0">
                <a:solidFill>
                  <a:srgbClr val="000000"/>
                </a:solidFill>
                <a:latin typeface="Times New Roman" pitchFamily="65" charset="-122"/>
                <a:ea typeface="宋体" pitchFamily="65" charset="-122"/>
              </a:rPr>
              <a:t>镇定下来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recovery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.恢复;痊愈;复苏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④make a recovery </a:t>
            </a:r>
            <a:r>
              <a:rPr lang="zh-CN" altLang="en-US" sz="1814" u="sng" kern="0" dirty="0" smtClean="0">
                <a:solidFill>
                  <a:srgbClr val="FF0000"/>
                </a:solidFill>
                <a:latin typeface="Times New Roman" pitchFamily="65" charset="-122"/>
                <a:ea typeface="宋体" pitchFamily="65" charset="-122"/>
              </a:rPr>
              <a:t>　 from　 </a:t>
            </a:r>
            <a:r>
              <a:rPr lang="zh-CN" altLang="en-US" sz="1814" kern="0" dirty="0" smtClean="0">
                <a:solidFill>
                  <a:srgbClr val="000000"/>
                </a:solidFill>
                <a:latin typeface="Times New Roman" pitchFamily="65" charset="-122"/>
                <a:ea typeface="宋体" pitchFamily="65" charset="-122"/>
              </a:rPr>
              <a:t>...从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中恢复过来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6-1 (2019课标全国Ⅰ,七选五,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In these places patients can go to be near na-</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ture during their </a:t>
            </a:r>
            <a:r>
              <a:rPr lang="zh-CN" altLang="en-US" sz="1814" u="sng" kern="0" dirty="0" smtClean="0">
                <a:solidFill>
                  <a:srgbClr val="FF0000"/>
                </a:solidFill>
                <a:latin typeface="Times New Roman" pitchFamily="65" charset="-122"/>
                <a:ea typeface="宋体" pitchFamily="65" charset="-122"/>
              </a:rPr>
              <a:t>　 recovery　 </a:t>
            </a:r>
            <a:r>
              <a:rPr lang="zh-CN" altLang="en-US" sz="1814" kern="0" dirty="0" smtClean="0">
                <a:solidFill>
                  <a:srgbClr val="000000"/>
                </a:solidFill>
                <a:latin typeface="Times New Roman" pitchFamily="65" charset="-122"/>
                <a:ea typeface="宋体" pitchFamily="65" charset="-122"/>
              </a:rPr>
              <a:t>( recover).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考查名词。句意:在这些地方,病人在康复期间可以亲近大自然。设空处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被形容词性物主代词their修饰,故用名词形式。</a:t>
            </a:r>
            <a:endParaRPr lang="zh-CN" altLang="en-US" dirty="0">
              <a:solidFill>
                <a:srgbClr val="FF0000"/>
              </a:solidFill>
            </a:endParaRPr>
          </a:p>
        </p:txBody>
      </p:sp>
      <p:pic>
        <p:nvPicPr>
          <p:cNvPr id="3" name="图片 3" descr="textimage40.jpeg"/>
          <p:cNvPicPr>
            <a:picLocks noChangeAspect="1"/>
          </p:cNvPicPr>
          <p:nvPr/>
        </p:nvPicPr>
        <p:blipFill>
          <a:blip r:embed="rId4" cstate="print"/>
          <a:stretch>
            <a:fillRect/>
          </a:stretch>
        </p:blipFill>
        <p:spPr>
          <a:xfrm>
            <a:off x="3580650" y="3667960"/>
            <a:ext cx="609600" cy="409574"/>
          </a:xfrm>
          <a:prstGeom prst="rect">
            <a:avLst/>
          </a:prstGeom>
        </p:spPr>
      </p:pic>
      <p:pic>
        <p:nvPicPr>
          <p:cNvPr id="5" name="图片 4" descr="textimage39.jpeg"/>
          <p:cNvPicPr>
            <a:picLocks noChangeAspect="1"/>
          </p:cNvPicPr>
          <p:nvPr/>
        </p:nvPicPr>
        <p:blipFill>
          <a:blip r:embed="rId5" cstate="print"/>
          <a:stretch>
            <a:fillRect/>
          </a:stretch>
        </p:blipFill>
        <p:spPr>
          <a:xfrm>
            <a:off x="571472" y="1134253"/>
            <a:ext cx="247650" cy="247649"/>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643042" y="1491443"/>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928662" y="1920071"/>
            <a:ext cx="192882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857224" y="2420137"/>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2428860" y="2777327"/>
            <a:ext cx="100013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2214546" y="413496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4745979"/>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6-2 (2019</a:t>
            </a:r>
            <a:r>
              <a:rPr lang="zh-CN" altLang="en-US" sz="1814" kern="0" dirty="0" smtClean="0">
                <a:solidFill>
                  <a:srgbClr val="000000"/>
                </a:solidFill>
                <a:latin typeface="Times New Roman" pitchFamily="65" charset="-122"/>
                <a:ea typeface="宋体" pitchFamily="65" charset="-122"/>
              </a:rPr>
              <a:t>课标全国</a:t>
            </a:r>
            <a:r>
              <a:rPr lang="en-US" altLang="zh-CN" sz="1814" kern="0" dirty="0" smtClean="0">
                <a:solidFill>
                  <a:srgbClr val="000000"/>
                </a:solidFill>
                <a:latin typeface="Times New Roman" pitchFamily="65" charset="-122"/>
                <a:ea typeface="宋体" pitchFamily="65" charset="-122"/>
              </a:rPr>
              <a:t>Ⅰ,</a:t>
            </a:r>
            <a:r>
              <a:rPr lang="zh-CN" altLang="en-US" sz="1814" kern="0" dirty="0" smtClean="0">
                <a:solidFill>
                  <a:srgbClr val="000000"/>
                </a:solidFill>
                <a:latin typeface="Times New Roman" pitchFamily="65" charset="-122"/>
                <a:ea typeface="宋体" pitchFamily="65" charset="-122"/>
              </a:rPr>
              <a:t>七选五</a:t>
            </a:r>
            <a:r>
              <a:rPr lang="en-US" altLang="zh-CN" sz="1814" kern="0" dirty="0" smtClean="0">
                <a:solidFill>
                  <a:srgbClr val="000000"/>
                </a:solidFill>
                <a:latin typeface="Times New Roman" pitchFamily="65" charset="-122"/>
                <a:ea typeface="宋体" pitchFamily="65" charset="-122"/>
              </a:rPr>
              <a:t>,</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)Hospital patients who see tree branches out </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their window are likely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to recover</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(recover) at a faster rate than patients who </a:t>
            </a:r>
            <a:r>
              <a:rPr lang="en-US" sz="2000" dirty="0" smtClean="0"/>
              <a:t/>
            </a:r>
            <a:br>
              <a:rPr lang="en-US" sz="2000" dirty="0" smtClean="0"/>
            </a:br>
            <a:r>
              <a:rPr lang="en-US" altLang="zh-CN" sz="1814" kern="0" dirty="0" smtClean="0">
                <a:solidFill>
                  <a:srgbClr val="000000"/>
                </a:solidFill>
                <a:latin typeface="Times New Roman" pitchFamily="65" charset="-122"/>
                <a:ea typeface="宋体" pitchFamily="65" charset="-122"/>
              </a:rPr>
              <a:t>see buildings or sky instead.</a:t>
            </a:r>
            <a:endParaRPr lang="en-US" altLang="zh-CN"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考查不定式。句意:看到窗外树枝的医院病人可能比看到建筑物或天空的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病人恢复得更快。be likely to do sth.可能做某事。</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6-3 (2017课标全国Ⅰ,七选五,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This brief visit with Mother Nature cost me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two days off from work, recovering </a:t>
            </a:r>
            <a:r>
              <a:rPr lang="zh-CN" altLang="en-US" sz="1814" u="sng" kern="0" dirty="0" smtClean="0">
                <a:solidFill>
                  <a:srgbClr val="FF0000"/>
                </a:solidFill>
                <a:latin typeface="Times New Roman" pitchFamily="65" charset="-122"/>
                <a:ea typeface="宋体" pitchFamily="65" charset="-122"/>
              </a:rPr>
              <a:t>　 from　 </a:t>
            </a:r>
            <a:r>
              <a:rPr lang="zh-CN" altLang="en-US" sz="1814" kern="0" dirty="0" smtClean="0">
                <a:solidFill>
                  <a:srgbClr val="000000"/>
                </a:solidFill>
                <a:latin typeface="Times New Roman" pitchFamily="65" charset="-122"/>
                <a:ea typeface="宋体" pitchFamily="65" charset="-122"/>
              </a:rPr>
              <a:t>a bad case of sunburn and the doctor's</a:t>
            </a:r>
            <a:r>
              <a:rPr dirty="0"/>
              <a:t/>
            </a:r>
            <a:br>
              <a:rPr dirty="0"/>
            </a:br>
            <a:r>
              <a:rPr lang="zh-CN" altLang="en-US" sz="1814" kern="0" dirty="0" smtClean="0">
                <a:solidFill>
                  <a:srgbClr val="000000"/>
                </a:solidFill>
                <a:latin typeface="Times New Roman" pitchFamily="65" charset="-122"/>
                <a:ea typeface="宋体" pitchFamily="65" charset="-122"/>
              </a:rPr>
              <a:t> bill for my son's food poisoning.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考查介词。句意:这次和大自然的短暂会面让我请了两天假,使我从严重</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的晒伤和因儿子食物中毒而收到的医生的账单中恢复了过来。recover from从</a:t>
            </a:r>
            <a:r>
              <a:rPr lang="zh-CN" altLang="en-US" sz="1814" kern="0" dirty="0" smtClean="0">
                <a:solidFill>
                  <a:srgbClr val="FF0000"/>
                </a:solidFill>
                <a:latin typeface="黑体" pitchFamily="65" charset="-122"/>
                <a:ea typeface="宋体" pitchFamily="65" charset="-122"/>
              </a:rPr>
              <a:t>…</a:t>
            </a:r>
            <a:r>
              <a:rPr dirty="0">
                <a:solidFill>
                  <a:srgbClr val="FF0000"/>
                </a:solidFill>
              </a:rPr>
              <a:t/>
            </a:r>
            <a:br>
              <a:rPr dirty="0">
                <a:solidFill>
                  <a:srgbClr val="FF0000"/>
                </a:solidFill>
              </a:rPr>
            </a:b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中恢复过来。</a:t>
            </a:r>
            <a:endParaRPr lang="zh-CN" altLang="en-US" dirty="0">
              <a:solidFill>
                <a:srgbClr val="FF0000"/>
              </a:solidFill>
            </a:endParaRPr>
          </a:p>
        </p:txBody>
      </p:sp>
      <p:pic>
        <p:nvPicPr>
          <p:cNvPr id="3" name="图片 3" descr="textimage42.jpeg"/>
          <p:cNvPicPr>
            <a:picLocks noChangeAspect="1"/>
          </p:cNvPicPr>
          <p:nvPr/>
        </p:nvPicPr>
        <p:blipFill>
          <a:blip r:embed="rId4" cstate="print"/>
          <a:stretch>
            <a:fillRect/>
          </a:stretch>
        </p:blipFill>
        <p:spPr>
          <a:xfrm>
            <a:off x="3605210" y="3082133"/>
            <a:ext cx="609600" cy="409574"/>
          </a:xfrm>
          <a:prstGeom prst="rect">
            <a:avLst/>
          </a:prstGeom>
        </p:spPr>
      </p:pic>
      <p:pic>
        <p:nvPicPr>
          <p:cNvPr id="5" name="图片 4" descr="textimage41.jpeg"/>
          <p:cNvPicPr>
            <a:picLocks noChangeAspect="1"/>
          </p:cNvPicPr>
          <p:nvPr/>
        </p:nvPicPr>
        <p:blipFill>
          <a:blip r:embed="rId4" cstate="print"/>
          <a:stretch>
            <a:fillRect/>
          </a:stretch>
        </p:blipFill>
        <p:spPr>
          <a:xfrm>
            <a:off x="3643306" y="919939"/>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2857488" y="1348567"/>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4000496" y="3491707"/>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753242"/>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6-4 (2016</a:t>
            </a:r>
            <a:r>
              <a:rPr lang="zh-CN" altLang="en-US" sz="1814" kern="0" dirty="0" smtClean="0">
                <a:solidFill>
                  <a:srgbClr val="000000"/>
                </a:solidFill>
                <a:latin typeface="Times New Roman" pitchFamily="65" charset="-122"/>
                <a:ea typeface="宋体" pitchFamily="65" charset="-122"/>
              </a:rPr>
              <a:t>北京</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C,</a:t>
            </a:r>
            <a:r>
              <a:rPr lang="en-US" altLang="zh-CN"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They are truly good birds that are worth every </a:t>
            </a:r>
            <a:r>
              <a:rPr lang="en-US" altLang="zh-CN" sz="1814" kern="0" dirty="0" err="1" smtClean="0">
                <a:solidFill>
                  <a:srgbClr val="000000"/>
                </a:solidFill>
                <a:latin typeface="Times New Roman" pitchFamily="65" charset="-122"/>
                <a:ea typeface="宋体" pitchFamily="65" charset="-122"/>
              </a:rPr>
              <a:t>ef</a:t>
            </a:r>
            <a:r>
              <a:rPr lang="en-US" altLang="zh-CN" sz="1814" kern="0" dirty="0" smtClean="0">
                <a:solidFill>
                  <a:srgbClr val="000000"/>
                </a:solidFill>
                <a:latin typeface="Times New Roman" pitchFamily="65" charset="-122"/>
                <a:ea typeface="宋体" pitchFamily="65" charset="-122"/>
              </a:rPr>
              <a:t>-</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fort we put into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recovering</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recover) them.</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考查动名词。句意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它们是真正的好鸟</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值得我们付出的每份找回它们的</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努力。设空处作介词</a:t>
            </a:r>
            <a:r>
              <a:rPr lang="en-US" altLang="zh-CN" sz="1814" kern="0" dirty="0" smtClean="0">
                <a:solidFill>
                  <a:srgbClr val="FF0000"/>
                </a:solidFill>
                <a:latin typeface="Times New Roman" pitchFamily="65" charset="-122"/>
                <a:ea typeface="宋体" pitchFamily="65" charset="-122"/>
              </a:rPr>
              <a:t>into</a:t>
            </a:r>
            <a:r>
              <a:rPr lang="zh-CN" altLang="en-US" sz="1814" kern="0" dirty="0" smtClean="0">
                <a:solidFill>
                  <a:srgbClr val="FF0000"/>
                </a:solidFill>
                <a:latin typeface="Times New Roman" pitchFamily="65" charset="-122"/>
                <a:ea typeface="宋体" pitchFamily="65" charset="-122"/>
              </a:rPr>
              <a:t>的宾语。故用动名词形式。</a:t>
            </a:r>
            <a:r>
              <a:rPr lang="en-US" altLang="zh-CN" sz="1814" kern="0" dirty="0" smtClean="0">
                <a:solidFill>
                  <a:srgbClr val="FF0000"/>
                </a:solidFill>
                <a:latin typeface="Times New Roman" pitchFamily="65" charset="-122"/>
                <a:ea typeface="宋体" pitchFamily="65" charset="-122"/>
              </a:rPr>
              <a:t>recover</a:t>
            </a:r>
            <a:r>
              <a:rPr lang="zh-CN" altLang="en-US" sz="1814" kern="0" dirty="0" smtClean="0">
                <a:solidFill>
                  <a:srgbClr val="FF0000"/>
                </a:solidFill>
                <a:latin typeface="Times New Roman" pitchFamily="65" charset="-122"/>
                <a:ea typeface="宋体" pitchFamily="65" charset="-122"/>
              </a:rPr>
              <a:t>在此处意为“找</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回”。</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He has now made </a:t>
            </a:r>
            <a:r>
              <a:rPr lang="zh-CN" altLang="en-US" sz="1814" u="sng" kern="0" dirty="0" smtClean="0">
                <a:solidFill>
                  <a:srgbClr val="FF0000"/>
                </a:solidFill>
                <a:latin typeface="Times New Roman" pitchFamily="65" charset="-122"/>
                <a:ea typeface="宋体" pitchFamily="65" charset="-122"/>
              </a:rPr>
              <a:t>　 a　 </a:t>
            </a:r>
            <a:r>
              <a:rPr lang="zh-CN" altLang="en-US" sz="1814" kern="0" dirty="0" smtClean="0">
                <a:solidFill>
                  <a:srgbClr val="000000"/>
                </a:solidFill>
                <a:latin typeface="Times New Roman" pitchFamily="65" charset="-122"/>
                <a:ea typeface="宋体" pitchFamily="65" charset="-122"/>
              </a:rPr>
              <a:t> full recovery from his suffering.</a:t>
            </a:r>
            <a:endParaRPr lang="zh-CN" altLang="en-US" dirty="0"/>
          </a:p>
          <a:p>
            <a:pPr marL="0" indent="0" eaLnBrk="0" latinLnBrk="1" hangingPunct="0">
              <a:lnSpc>
                <a:spcPct val="150000"/>
              </a:lnSpc>
              <a:spcBef>
                <a:spcPts val="18"/>
              </a:spcBef>
              <a:buNone/>
            </a:pPr>
            <a:r>
              <a:rPr lang="zh-CN" altLang="en-US" sz="1814" kern="0" dirty="0" smtClean="0">
                <a:solidFill>
                  <a:srgbClr val="FF0000"/>
                </a:solidFill>
                <a:latin typeface="Times New Roman" pitchFamily="65" charset="-122"/>
                <a:ea typeface="宋体" pitchFamily="65" charset="-122"/>
              </a:rPr>
              <a:t>解析　考查冠词。句意:他现在已完全从痛苦中恢复过来了。make a recovery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from...从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中恢复过来。</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|intend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打算;计划;想要</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 government,however,does not intend to stop the protection programmes...</a:t>
            </a:r>
            <a:r>
              <a:rPr dirty="0"/>
              <a:t/>
            </a:r>
            <a:br>
              <a:rPr dirty="0"/>
            </a:br>
            <a:r>
              <a:rPr lang="zh-CN" altLang="en-US" sz="1814" kern="0" dirty="0" smtClean="0">
                <a:solidFill>
                  <a:srgbClr val="000000"/>
                </a:solidFill>
                <a:latin typeface="Times New Roman" pitchFamily="65" charset="-122"/>
                <a:ea typeface="宋体" pitchFamily="65" charset="-122"/>
              </a:rPr>
              <a:t>(教材P16)然而,政府并没有打算停止这些保护项目</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book is intended for the general readers.这本书是为一般读者写的。</a:t>
            </a:r>
            <a:endParaRPr lang="zh-CN" altLang="en-US" dirty="0"/>
          </a:p>
        </p:txBody>
      </p:sp>
      <p:pic>
        <p:nvPicPr>
          <p:cNvPr id="3" name="图片 3" descr="textimage44.jpeg"/>
          <p:cNvPicPr>
            <a:picLocks noChangeAspect="1"/>
          </p:cNvPicPr>
          <p:nvPr/>
        </p:nvPicPr>
        <p:blipFill>
          <a:blip r:embed="rId4" cstate="print"/>
          <a:stretch>
            <a:fillRect/>
          </a:stretch>
        </p:blipFill>
        <p:spPr>
          <a:xfrm>
            <a:off x="1161450" y="3296446"/>
            <a:ext cx="609600" cy="409575"/>
          </a:xfrm>
          <a:prstGeom prst="rect">
            <a:avLst/>
          </a:prstGeom>
        </p:spPr>
      </p:pic>
      <p:pic>
        <p:nvPicPr>
          <p:cNvPr id="4" name="图片 4" descr="textimage45.jpeg"/>
          <p:cNvPicPr>
            <a:picLocks noChangeAspect="1"/>
          </p:cNvPicPr>
          <p:nvPr/>
        </p:nvPicPr>
        <p:blipFill>
          <a:blip r:embed="rId5" cstate="print"/>
          <a:stretch>
            <a:fillRect/>
          </a:stretch>
        </p:blipFill>
        <p:spPr>
          <a:xfrm>
            <a:off x="928662" y="4706153"/>
            <a:ext cx="1423108" cy="370008"/>
          </a:xfrm>
          <a:prstGeom prst="rect">
            <a:avLst/>
          </a:prstGeom>
        </p:spPr>
      </p:pic>
      <p:pic>
        <p:nvPicPr>
          <p:cNvPr id="5" name="图片 5" descr="textimage46.jpeg"/>
          <p:cNvPicPr>
            <a:picLocks noChangeAspect="1"/>
          </p:cNvPicPr>
          <p:nvPr/>
        </p:nvPicPr>
        <p:blipFill>
          <a:blip r:embed="rId6" cstate="print"/>
          <a:stretch>
            <a:fillRect/>
          </a:stretch>
        </p:blipFill>
        <p:spPr>
          <a:xfrm>
            <a:off x="642910" y="6039664"/>
            <a:ext cx="209549" cy="238125"/>
          </a:xfrm>
          <a:prstGeom prst="rect">
            <a:avLst/>
          </a:prstGeom>
        </p:spPr>
      </p:pic>
      <p:pic>
        <p:nvPicPr>
          <p:cNvPr id="6" name="图片 4" descr="textimage43.jpeg"/>
          <p:cNvPicPr>
            <a:picLocks noChangeAspect="1"/>
          </p:cNvPicPr>
          <p:nvPr/>
        </p:nvPicPr>
        <p:blipFill>
          <a:blip r:embed="rId4" cstate="print"/>
          <a:stretch>
            <a:fillRect/>
          </a:stretch>
        </p:blipFill>
        <p:spPr>
          <a:xfrm>
            <a:off x="3286116" y="1134253"/>
            <a:ext cx="609600" cy="409574"/>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2143108" y="1562881"/>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3571868" y="3277393"/>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8"/>
                                        </p:tgtEl>
                                      </p:cBhvr>
                                    </p:animEffect>
                                    <p:set>
                                      <p:cBhvr>
                                        <p:cTn id="20" dur="1" fill="hold">
                                          <p:stCondLst>
                                            <p:cond delay="19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blinds(horizontal)">
                                      <p:cBhvr>
                                        <p:cTn id="2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1134253"/>
            <a:ext cx="8316000" cy="429027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The campaign is intended to educate the public to protect the environment. 这一运动</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旨在教育公众保护环境。</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intend to take/taking full advantage of this trip to buy the things we need.我打算充</a:t>
            </a:r>
            <a:r>
              <a:rPr dirty="0"/>
              <a:t/>
            </a:r>
            <a:br>
              <a:rPr dirty="0"/>
            </a:br>
            <a:r>
              <a:rPr lang="zh-CN" altLang="en-US" sz="1814" kern="0" dirty="0" smtClean="0">
                <a:solidFill>
                  <a:srgbClr val="000000"/>
                </a:solidFill>
                <a:latin typeface="Times New Roman" pitchFamily="65" charset="-122"/>
                <a:ea typeface="宋体" pitchFamily="65" charset="-122"/>
              </a:rPr>
              <a:t>分利用这次旅行来购买我们所需的物品。</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①intend </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doing　 </a:t>
            </a:r>
            <a:r>
              <a:rPr lang="zh-CN" altLang="en-US" sz="1814" kern="0" dirty="0" smtClean="0">
                <a:solidFill>
                  <a:srgbClr val="000000"/>
                </a:solidFill>
                <a:latin typeface="Times New Roman" pitchFamily="65" charset="-122"/>
                <a:ea typeface="宋体" pitchFamily="65" charset="-122"/>
              </a:rPr>
              <a:t> sth.打算做某事,计划做某事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②intend sb. to do sth.打算让某人做某事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be intended for...　 </a:t>
            </a:r>
            <a:r>
              <a:rPr lang="zh-CN" altLang="en-US" sz="1814" kern="0" dirty="0" smtClean="0">
                <a:solidFill>
                  <a:srgbClr val="000000"/>
                </a:solidFill>
                <a:latin typeface="Times New Roman" pitchFamily="65" charset="-122"/>
                <a:ea typeface="宋体" pitchFamily="65" charset="-122"/>
              </a:rPr>
              <a:t>为</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设计/打算的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be intended to do sth.　 </a:t>
            </a:r>
            <a:r>
              <a:rPr lang="zh-CN" altLang="en-US" sz="1814" kern="0" dirty="0" smtClean="0">
                <a:solidFill>
                  <a:srgbClr val="000000"/>
                </a:solidFill>
                <a:latin typeface="Times New Roman" pitchFamily="65" charset="-122"/>
                <a:ea typeface="宋体" pitchFamily="65" charset="-122"/>
              </a:rPr>
              <a:t>为做某事而设计;旨在做某事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⑤intention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.打算;目的;意图</a:t>
            </a:r>
            <a:endParaRPr lang="zh-CN" altLang="en-US" dirty="0"/>
          </a:p>
        </p:txBody>
      </p:sp>
      <p:pic>
        <p:nvPicPr>
          <p:cNvPr id="3" name="图片 3" descr="textimage47.jpeg"/>
          <p:cNvPicPr>
            <a:picLocks noChangeAspect="1"/>
          </p:cNvPicPr>
          <p:nvPr/>
        </p:nvPicPr>
        <p:blipFill>
          <a:blip r:embed="rId4" cstate="print"/>
          <a:stretch>
            <a:fillRect/>
          </a:stretch>
        </p:blipFill>
        <p:spPr>
          <a:xfrm>
            <a:off x="609574" y="2886868"/>
            <a:ext cx="247650" cy="247649"/>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1428728" y="3277393"/>
            <a:ext cx="107157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643174" y="3277393"/>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857224" y="4134649"/>
            <a:ext cx="21431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857224" y="4563277"/>
            <a:ext cx="257176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23726"/>
            <a:ext cx="8316000" cy="567251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7-1 (2020全国Ⅱ,七选五,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)Using emojis can add humor and feeling, keeping </a:t>
            </a:r>
            <a:endParaRPr lang="zh-CN" altLang="en-US" sz="2000" dirty="0" smtClean="0"/>
          </a:p>
          <a:p>
            <a:pPr eaLnBrk="0" latinLnBrk="1" hangingPunct="0">
              <a:lnSpc>
                <a:spcPct val="150000"/>
              </a:lnSpc>
            </a:pPr>
            <a:r>
              <a:rPr lang="zh-CN" altLang="en-US" sz="1814" u="sng" kern="0" dirty="0" smtClean="0">
                <a:solidFill>
                  <a:srgbClr val="FF0000"/>
                </a:solidFill>
                <a:latin typeface="Times New Roman" pitchFamily="65" charset="-122"/>
                <a:ea typeface="宋体" pitchFamily="65" charset="-122"/>
              </a:rPr>
              <a:t>　 intention　 </a:t>
            </a:r>
            <a:r>
              <a:rPr lang="zh-CN" altLang="en-US" sz="1814" kern="0" dirty="0" smtClean="0">
                <a:solidFill>
                  <a:srgbClr val="000000"/>
                </a:solidFill>
                <a:latin typeface="Times New Roman" pitchFamily="65" charset="-122"/>
                <a:ea typeface="宋体" pitchFamily="65" charset="-122"/>
              </a:rPr>
              <a:t>(intend) clear.</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考查名词。句意:使用表情符号可以增加幽默和感情,保持意图清晰。此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处为“keep+宾语+宾语补足语”结构,应用名词作宾语。</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 (2020天津,阅读理解B,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)Making a full-length clay(黏土)figure would not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exhaust my strength—and that is what I intend </a:t>
            </a:r>
            <a:r>
              <a:rPr lang="zh-CN" altLang="en-US" sz="1814" u="sng" kern="0" dirty="0" smtClean="0">
                <a:solidFill>
                  <a:srgbClr val="FF0000"/>
                </a:solidFill>
                <a:latin typeface="Times New Roman" pitchFamily="65" charset="-122"/>
                <a:ea typeface="宋体" pitchFamily="65" charset="-122"/>
              </a:rPr>
              <a:t>　 to do/doing　 </a:t>
            </a:r>
            <a:r>
              <a:rPr lang="zh-CN" altLang="en-US" sz="1814" kern="0" dirty="0" smtClean="0">
                <a:solidFill>
                  <a:srgbClr val="000000"/>
                </a:solidFill>
                <a:latin typeface="Times New Roman" pitchFamily="65" charset="-122"/>
                <a:ea typeface="宋体" pitchFamily="65" charset="-122"/>
              </a:rPr>
              <a:t>(do)!</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考查非谓语动词。句意:做一个全身的泥人不会耗尽我的体力——那就是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我打算做的!intend to do/doing sth.打算做某事。</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7-3 (2018课标全国Ⅲ,完形填空,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But when Dennis Williams received a text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that clearly wasn't intended </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him, he did something special.</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考查介词。句意:但当丹尼斯·威廉姆斯收到一条显然不是发给他的短信</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时,他做了特别的事情。be intended for为</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设计/打算的。 </a:t>
            </a:r>
            <a:endParaRPr lang="zh-CN" altLang="en-US" dirty="0">
              <a:solidFill>
                <a:srgbClr val="FF0000"/>
              </a:solidFill>
            </a:endParaRPr>
          </a:p>
        </p:txBody>
      </p:sp>
      <p:pic>
        <p:nvPicPr>
          <p:cNvPr id="3" name="图片 3" descr="textimage49.jpeg"/>
          <p:cNvPicPr>
            <a:picLocks noChangeAspect="1"/>
          </p:cNvPicPr>
          <p:nvPr/>
        </p:nvPicPr>
        <p:blipFill>
          <a:blip r:embed="rId4" cstate="print"/>
          <a:stretch>
            <a:fillRect/>
          </a:stretch>
        </p:blipFill>
        <p:spPr>
          <a:xfrm>
            <a:off x="3273524" y="3063079"/>
            <a:ext cx="609600" cy="409574"/>
          </a:xfrm>
          <a:prstGeom prst="rect">
            <a:avLst/>
          </a:prstGeom>
        </p:spPr>
      </p:pic>
      <p:pic>
        <p:nvPicPr>
          <p:cNvPr id="4" name="图片 4" descr="textimage50.jpeg"/>
          <p:cNvPicPr>
            <a:picLocks noChangeAspect="1"/>
          </p:cNvPicPr>
          <p:nvPr/>
        </p:nvPicPr>
        <p:blipFill>
          <a:blip r:embed="rId4" cstate="print"/>
          <a:stretch>
            <a:fillRect/>
          </a:stretch>
        </p:blipFill>
        <p:spPr>
          <a:xfrm>
            <a:off x="3811050" y="4725207"/>
            <a:ext cx="609600" cy="409574"/>
          </a:xfrm>
          <a:prstGeom prst="rect">
            <a:avLst/>
          </a:prstGeom>
        </p:spPr>
      </p:pic>
      <p:pic>
        <p:nvPicPr>
          <p:cNvPr id="6" name="图片 4" descr="textimage48.jpeg"/>
          <p:cNvPicPr>
            <a:picLocks noChangeAspect="1"/>
          </p:cNvPicPr>
          <p:nvPr/>
        </p:nvPicPr>
        <p:blipFill>
          <a:blip r:embed="rId5" cstate="print"/>
          <a:stretch>
            <a:fillRect/>
          </a:stretch>
        </p:blipFill>
        <p:spPr>
          <a:xfrm>
            <a:off x="3143240" y="1348567"/>
            <a:ext cx="609600" cy="409574"/>
          </a:xfrm>
          <a:prstGeom prst="rect">
            <a:avLst/>
          </a:prstGeom>
        </p:spPr>
      </p:pic>
      <p:pic>
        <p:nvPicPr>
          <p:cNvPr id="7" name="Picture 4" descr="\\a015\吴双婷\线.tif"/>
          <p:cNvPicPr>
            <a:picLocks noChangeAspect="1" noChangeArrowheads="1"/>
          </p:cNvPicPr>
          <p:nvPr/>
        </p:nvPicPr>
        <p:blipFill>
          <a:blip r:embed="rId6" cstate="print"/>
          <a:srcRect/>
          <a:stretch>
            <a:fillRect/>
          </a:stretch>
        </p:blipFill>
        <p:spPr bwMode="auto">
          <a:xfrm>
            <a:off x="714348" y="1705757"/>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072066" y="3491707"/>
            <a:ext cx="157163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3286116" y="5206219"/>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05625"/>
            <a:ext cx="8316000" cy="606396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7-4 (2017天津,阅读理解A,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You write an unkind message about someone, in</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tending </a:t>
            </a:r>
            <a:r>
              <a:rPr lang="zh-CN" altLang="en-US" sz="1814" u="sng" kern="0" dirty="0" smtClean="0">
                <a:solidFill>
                  <a:srgbClr val="FF0000"/>
                </a:solidFill>
                <a:latin typeface="Times New Roman" pitchFamily="65" charset="-122"/>
                <a:ea typeface="宋体" pitchFamily="65" charset="-122"/>
              </a:rPr>
              <a:t>　 to send/sending　 </a:t>
            </a:r>
            <a:r>
              <a:rPr lang="zh-CN" altLang="en-US" sz="1814" kern="0" dirty="0" smtClean="0">
                <a:solidFill>
                  <a:srgbClr val="000000"/>
                </a:solidFill>
                <a:latin typeface="Times New Roman" pitchFamily="65" charset="-122"/>
                <a:ea typeface="宋体" pitchFamily="65" charset="-122"/>
              </a:rPr>
              <a:t>(send) it to a friend, but accidentally send it to the per-</a:t>
            </a:r>
            <a:endParaRPr lang="zh-CN" altLang="en-US" sz="2000" dirty="0" smtClean="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son you're discussing.</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考查非谓语动词。句意:你写了一条关于某人的不友善的信息,打算把它</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发给一个朋友,却意外地发给了你们正在讨论的那个人。intend to do/doing sth.打</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算做某事。</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|exist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.存在;生存</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Only when we learn to exist in harmony with nature can we stop being a threat </a:t>
            </a:r>
            <a:r>
              <a:rPr dirty="0"/>
              <a:t/>
            </a:r>
            <a:br>
              <a:rPr dirty="0"/>
            </a:br>
            <a:r>
              <a:rPr lang="zh-CN" altLang="en-US" sz="1814" kern="0" dirty="0" smtClean="0">
                <a:solidFill>
                  <a:srgbClr val="000000"/>
                </a:solidFill>
                <a:latin typeface="Times New Roman" pitchFamily="65" charset="-122"/>
                <a:ea typeface="宋体" pitchFamily="65" charset="-122"/>
              </a:rPr>
              <a:t>to wildlife and to our planet.(教材P16)只有当我们学会和自然和谐共存,我们才不</a:t>
            </a:r>
            <a:r>
              <a:rPr dirty="0"/>
              <a:t/>
            </a:r>
            <a:br>
              <a:rPr dirty="0"/>
            </a:br>
            <a:r>
              <a:rPr lang="zh-CN" altLang="en-US" sz="1814" kern="0" dirty="0" smtClean="0">
                <a:solidFill>
                  <a:srgbClr val="000000"/>
                </a:solidFill>
                <a:latin typeface="Times New Roman" pitchFamily="65" charset="-122"/>
                <a:ea typeface="宋体" pitchFamily="65" charset="-122"/>
              </a:rPr>
              <a:t>会成为野生生物和地球的威胁。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existence of FAST makes it easy for astronomers to observe the universe.“中国</a:t>
            </a:r>
            <a:r>
              <a:rPr dirty="0"/>
              <a:t/>
            </a:r>
            <a:br>
              <a:rPr dirty="0"/>
            </a:br>
            <a:r>
              <a:rPr lang="zh-CN" altLang="en-US" sz="1814" kern="0" dirty="0" smtClean="0">
                <a:solidFill>
                  <a:srgbClr val="000000"/>
                </a:solidFill>
                <a:latin typeface="Times New Roman" pitchFamily="65" charset="-122"/>
                <a:ea typeface="宋体" pitchFamily="65" charset="-122"/>
              </a:rPr>
              <a:t>天眼”的存在使天文学家观察宇宙变得容易。</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They can't exist on the money he's earning.</a:t>
            </a:r>
            <a:endParaRPr lang="zh-CN" altLang="en-US" dirty="0"/>
          </a:p>
        </p:txBody>
      </p:sp>
      <p:pic>
        <p:nvPicPr>
          <p:cNvPr id="3" name="图片 3" descr="textimage52.jpeg"/>
          <p:cNvPicPr>
            <a:picLocks noChangeAspect="1"/>
          </p:cNvPicPr>
          <p:nvPr/>
        </p:nvPicPr>
        <p:blipFill>
          <a:blip r:embed="rId4" cstate="print"/>
          <a:stretch>
            <a:fillRect/>
          </a:stretch>
        </p:blipFill>
        <p:spPr>
          <a:xfrm>
            <a:off x="720001" y="3406804"/>
            <a:ext cx="1708860" cy="442093"/>
          </a:xfrm>
          <a:prstGeom prst="rect">
            <a:avLst/>
          </a:prstGeom>
        </p:spPr>
      </p:pic>
      <p:pic>
        <p:nvPicPr>
          <p:cNvPr id="4" name="图片 4" descr="textimage53.jpeg"/>
          <p:cNvPicPr>
            <a:picLocks noChangeAspect="1"/>
          </p:cNvPicPr>
          <p:nvPr/>
        </p:nvPicPr>
        <p:blipFill>
          <a:blip r:embed="rId5" cstate="print"/>
          <a:stretch>
            <a:fillRect/>
          </a:stretch>
        </p:blipFill>
        <p:spPr>
          <a:xfrm>
            <a:off x="642910" y="5182408"/>
            <a:ext cx="209549" cy="238125"/>
          </a:xfrm>
          <a:prstGeom prst="rect">
            <a:avLst/>
          </a:prstGeom>
        </p:spPr>
      </p:pic>
      <p:pic>
        <p:nvPicPr>
          <p:cNvPr id="5" name="图片 5" descr="textimage51.jpeg"/>
          <p:cNvPicPr>
            <a:picLocks noChangeAspect="1"/>
          </p:cNvPicPr>
          <p:nvPr/>
        </p:nvPicPr>
        <p:blipFill>
          <a:blip r:embed="rId6" cstate="print"/>
          <a:stretch>
            <a:fillRect/>
          </a:stretch>
        </p:blipFill>
        <p:spPr>
          <a:xfrm>
            <a:off x="3286116" y="777063"/>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1475656" y="1260029"/>
            <a:ext cx="201622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3469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他们靠他挣的那点钱无法维持生活。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Many species of animals which once lived on the earth are no longer in existence.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曾在地球上生存过的许多种动物已不复存在了。</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①exist </a:t>
            </a:r>
            <a:r>
              <a:rPr lang="zh-CN" altLang="en-US" sz="1814" u="sng" kern="0" dirty="0" smtClean="0">
                <a:solidFill>
                  <a:srgbClr val="FF0000"/>
                </a:solidFill>
                <a:latin typeface="Times New Roman" pitchFamily="65" charset="-122"/>
                <a:ea typeface="宋体" pitchFamily="65" charset="-122"/>
              </a:rPr>
              <a:t>　 on　 </a:t>
            </a:r>
            <a:r>
              <a:rPr lang="zh-CN" altLang="en-US" sz="1814" kern="0" dirty="0" smtClean="0">
                <a:solidFill>
                  <a:srgbClr val="000000"/>
                </a:solidFill>
                <a:latin typeface="Times New Roman" pitchFamily="65" charset="-122"/>
                <a:ea typeface="宋体" pitchFamily="65" charset="-122"/>
              </a:rPr>
              <a:t>...靠</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生活/生存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②exist in...存在于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existence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.存在;生活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④come into existence(=begin to exist)产生;开始存在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existence现存的,存在的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⑥existing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.现行的;现存的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注:exist是不及物动词,不用于被动语态和进行时。</a:t>
            </a:r>
            <a:endParaRPr lang="zh-CN" altLang="en-US" dirty="0"/>
          </a:p>
        </p:txBody>
      </p:sp>
      <p:pic>
        <p:nvPicPr>
          <p:cNvPr id="3" name="图片 3" descr="textimage54.jpeg"/>
          <p:cNvPicPr>
            <a:picLocks noChangeAspect="1"/>
          </p:cNvPicPr>
          <p:nvPr/>
        </p:nvPicPr>
        <p:blipFill>
          <a:blip r:embed="rId4" cstate="print"/>
          <a:stretch>
            <a:fillRect/>
          </a:stretch>
        </p:blipFill>
        <p:spPr>
          <a:xfrm>
            <a:off x="720000" y="2837823"/>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1428728" y="3205955"/>
            <a:ext cx="78581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399177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4849029"/>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net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.=Internet;网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.净得的;纯的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emotion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.感情;情感;情绪</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1814" u="sng" kern="0" dirty="0" smtClean="0">
                <a:solidFill>
                  <a:srgbClr val="FF0000"/>
                </a:solidFill>
                <a:latin typeface="Times New Roman" pitchFamily="65" charset="-122"/>
                <a:ea typeface="宋体" pitchFamily="65" charset="-122"/>
              </a:rPr>
              <a:t>　 skin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.皮;皮肤</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(B)阅读词汇—明词义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1.shark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鲨鱼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2.fin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(鱼的)鳍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3.endanger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使遭受危险;危害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4.prince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王子;王孙;亲王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5.whale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鲸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6.antelope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羚;羚类动物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7.herd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牧群;兽群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8.fur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毛(皮);毛皮衣服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491443"/>
            <a:ext cx="92869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920071"/>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348699"/>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643042" y="3134517"/>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357290" y="356314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071670" y="4063211"/>
            <a:ext cx="207170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714480" y="4420401"/>
            <a:ext cx="200026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714480" y="4849029"/>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928794" y="5277657"/>
            <a:ext cx="171451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571604" y="5706285"/>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428728" y="6134913"/>
            <a:ext cx="200026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156" y="943533"/>
            <a:ext cx="8316000" cy="554857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8-1 (2020全国新高考Ⅰ,阅读理解D,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)And contrary to </a:t>
            </a:r>
            <a:r>
              <a:rPr lang="zh-CN" altLang="en-US" sz="1814" u="sng" kern="0" dirty="0" smtClean="0">
                <a:solidFill>
                  <a:srgbClr val="FF0000"/>
                </a:solidFill>
                <a:latin typeface="Times New Roman" pitchFamily="65" charset="-122"/>
                <a:ea typeface="宋体" pitchFamily="65" charset="-122"/>
              </a:rPr>
              <a:t>　 existing　 </a:t>
            </a:r>
            <a:r>
              <a:rPr lang="zh-CN" altLang="en-US" sz="1814" kern="0" dirty="0" smtClean="0">
                <a:solidFill>
                  <a:srgbClr val="000000"/>
                </a:solidFill>
                <a:latin typeface="Times New Roman" pitchFamily="65" charset="-122"/>
                <a:ea typeface="宋体" pitchFamily="65" charset="-122"/>
              </a:rPr>
              <a:t>(exist) re-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search that says you should avoid eating with heavier people who order large portions</a:t>
            </a:r>
            <a:r>
              <a:rPr dirty="0"/>
              <a:t/>
            </a:r>
            <a:br>
              <a:rPr dirty="0"/>
            </a:br>
            <a:r>
              <a:rPr lang="zh-CN" altLang="en-US" sz="1814" kern="0" dirty="0" smtClean="0">
                <a:solidFill>
                  <a:srgbClr val="000000"/>
                </a:solidFill>
                <a:latin typeface="Times New Roman" pitchFamily="65" charset="-122"/>
                <a:ea typeface="宋体" pitchFamily="65" charset="-122"/>
              </a:rPr>
              <a:t>(份), it's the beanpoles with big appetites you really need to avoid.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考查形容词。句意:现存的研究说,你应该避免和点大份的胖人一起吃饭,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恰恰相反,你真正需要避免的是有大胃口的瘦高个子。此处修饰名research,应用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形容词,existing意为“现存的”。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8-2 (2020江苏,阅读理解D,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)After I explained to Juan that yes,we did have a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moon and yes,it was very similar to his,I felt a sort of awe (敬畏) at the possibilities </a:t>
            </a:r>
            <a:r>
              <a:rPr dirty="0"/>
              <a:t/>
            </a:r>
            <a:br>
              <a:rPr dirty="0"/>
            </a:br>
            <a:r>
              <a:rPr lang="zh-CN" altLang="en-US" sz="1814" kern="0" dirty="0" smtClean="0">
                <a:solidFill>
                  <a:srgbClr val="000000"/>
                </a:solidFill>
                <a:latin typeface="Times New Roman" pitchFamily="65" charset="-122"/>
                <a:ea typeface="宋体" pitchFamily="65" charset="-122"/>
              </a:rPr>
              <a:t>that existed </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his world.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考查介词。句意:当我向胡安解释说是的,我们确实有一个月亮,以及是的,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它和他的月亮非常相似之后,我对他的世界中存在的潜力感到一种敬畏。exist in</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意为“存在于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中”。</a:t>
            </a:r>
            <a:endParaRPr lang="zh-CN" altLang="en-US" dirty="0">
              <a:solidFill>
                <a:srgbClr val="FF0000"/>
              </a:solidFill>
            </a:endParaRPr>
          </a:p>
        </p:txBody>
      </p:sp>
      <p:pic>
        <p:nvPicPr>
          <p:cNvPr id="3" name="图片 3" descr="textimage55.jpeg"/>
          <p:cNvPicPr>
            <a:picLocks noChangeAspect="1"/>
          </p:cNvPicPr>
          <p:nvPr/>
        </p:nvPicPr>
        <p:blipFill>
          <a:blip r:embed="rId4" cstate="print"/>
          <a:stretch>
            <a:fillRect/>
          </a:stretch>
        </p:blipFill>
        <p:spPr>
          <a:xfrm>
            <a:off x="4207837" y="1481320"/>
            <a:ext cx="609600" cy="409574"/>
          </a:xfrm>
          <a:prstGeom prst="rect">
            <a:avLst/>
          </a:prstGeom>
        </p:spPr>
      </p:pic>
      <p:pic>
        <p:nvPicPr>
          <p:cNvPr id="4" name="图片 4" descr="textimage56.jpeg"/>
          <p:cNvPicPr>
            <a:picLocks noChangeAspect="1"/>
          </p:cNvPicPr>
          <p:nvPr/>
        </p:nvPicPr>
        <p:blipFill>
          <a:blip r:embed="rId4" cstate="print"/>
          <a:stretch>
            <a:fillRect/>
          </a:stretch>
        </p:blipFill>
        <p:spPr>
          <a:xfrm>
            <a:off x="3286237" y="4068287"/>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6357950" y="142000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1835696" y="4860429"/>
            <a:ext cx="7200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272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8-3 (2019江苏,完形填空,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So scientists are trying their best to save the species</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from going out of </a:t>
            </a:r>
            <a:r>
              <a:rPr lang="zh-CN" altLang="en-US" sz="1814" u="sng" kern="0" dirty="0" smtClean="0">
                <a:solidFill>
                  <a:srgbClr val="FF0000"/>
                </a:solidFill>
                <a:latin typeface="Times New Roman" pitchFamily="65" charset="-122"/>
                <a:ea typeface="宋体" pitchFamily="65" charset="-122"/>
              </a:rPr>
              <a:t>　 existence　 </a:t>
            </a:r>
            <a:r>
              <a:rPr lang="zh-CN" altLang="en-US" sz="1814" kern="0" dirty="0" smtClean="0">
                <a:solidFill>
                  <a:srgbClr val="000000"/>
                </a:solidFill>
                <a:latin typeface="Times New Roman" pitchFamily="65" charset="-122"/>
                <a:ea typeface="宋体" pitchFamily="65" charset="-122"/>
              </a:rPr>
              <a:t>(exist).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考查名词。句意:因此,科学家们正在尽最大努力拯救这个物种,使其免于</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灭绝。设空处作介词of的宾语,故用名词形式。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8-4 (2016课标全国Ⅲ,阅读理解C改编,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To people who are used to the limit-</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ed choice of apples in supermarkets, it can be quite an eye opener to see the range of </a:t>
            </a:r>
            <a:r>
              <a:rPr dirty="0"/>
              <a:t/>
            </a:r>
            <a:br>
              <a:rPr dirty="0"/>
            </a:br>
            <a:r>
              <a:rPr lang="zh-CN" altLang="en-US" sz="1814" kern="0" dirty="0" smtClean="0">
                <a:solidFill>
                  <a:srgbClr val="000000"/>
                </a:solidFill>
                <a:latin typeface="Times New Roman" pitchFamily="65" charset="-122"/>
                <a:ea typeface="宋体" pitchFamily="65" charset="-122"/>
              </a:rPr>
              <a:t>classical apples still</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existence.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考查介词。句意:对于那些习惯在超市里选择有限的苹果(种类)的人来说,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看到经典苹果系列仍然存在,会让人大开眼界。in existence“存在的;现存的”在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此处作宾语补足语。</a:t>
            </a:r>
            <a:endParaRPr lang="zh-CN" altLang="en-US" dirty="0">
              <a:solidFill>
                <a:srgbClr val="FF0000"/>
              </a:solidFill>
            </a:endParaRPr>
          </a:p>
        </p:txBody>
      </p:sp>
      <p:pic>
        <p:nvPicPr>
          <p:cNvPr id="3" name="图片 3" descr="textimage57.jpeg"/>
          <p:cNvPicPr>
            <a:picLocks noChangeAspect="1"/>
          </p:cNvPicPr>
          <p:nvPr/>
        </p:nvPicPr>
        <p:blipFill>
          <a:blip r:embed="rId4" cstate="print"/>
          <a:stretch>
            <a:fillRect/>
          </a:stretch>
        </p:blipFill>
        <p:spPr>
          <a:xfrm>
            <a:off x="3119850" y="1481320"/>
            <a:ext cx="609600" cy="409574"/>
          </a:xfrm>
          <a:prstGeom prst="rect">
            <a:avLst/>
          </a:prstGeom>
        </p:spPr>
      </p:pic>
      <p:pic>
        <p:nvPicPr>
          <p:cNvPr id="4" name="图片 4" descr="textimage58.jpeg"/>
          <p:cNvPicPr>
            <a:picLocks noChangeAspect="1"/>
          </p:cNvPicPr>
          <p:nvPr/>
        </p:nvPicPr>
        <p:blipFill>
          <a:blip r:embed="rId5" cstate="print"/>
          <a:stretch>
            <a:fillRect/>
          </a:stretch>
        </p:blipFill>
        <p:spPr>
          <a:xfrm>
            <a:off x="4425525" y="3229631"/>
            <a:ext cx="609599"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2428860" y="1920071"/>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571736" y="4063211"/>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528471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search for 搜索;寻找 </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　　They got up early so as to search for wild birds.(教材P19)</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他们早起去寻找野鸟。</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She went into the kitchen in search of a drink.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她进了厨房,想找点喝的。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Firefighters searched the buildings for survivors.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消防队员在建筑物中搜寻幸存者。</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search...for...　 </a:t>
            </a:r>
            <a:r>
              <a:rPr lang="zh-CN" altLang="en-US" sz="1814" kern="0" dirty="0" smtClean="0">
                <a:solidFill>
                  <a:srgbClr val="000000"/>
                </a:solidFill>
                <a:latin typeface="Times New Roman" pitchFamily="65" charset="-122"/>
                <a:ea typeface="宋体" pitchFamily="65" charset="-122"/>
              </a:rPr>
              <a:t>在</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搜寻</a:t>
            </a:r>
            <a:r>
              <a:rPr lang="zh-CN" altLang="en-US" sz="1814" kern="0" dirty="0" smtClean="0">
                <a:solidFill>
                  <a:srgbClr val="000000"/>
                </a:solidFill>
                <a:latin typeface="黑体"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②search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.搜索;搜寻;搜查;查找</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③in search </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000000"/>
                </a:solidFill>
                <a:latin typeface="Times New Roman" pitchFamily="65" charset="-122"/>
                <a:ea typeface="宋体" pitchFamily="65" charset="-122"/>
              </a:rPr>
              <a:t>寻找;搜寻</a:t>
            </a:r>
            <a:endParaRPr lang="zh-CN" altLang="en-US" dirty="0"/>
          </a:p>
        </p:txBody>
      </p:sp>
      <p:pic>
        <p:nvPicPr>
          <p:cNvPr id="3" name="图片 3" descr="textimage60.jpeg"/>
          <p:cNvPicPr>
            <a:picLocks noChangeAspect="1"/>
          </p:cNvPicPr>
          <p:nvPr/>
        </p:nvPicPr>
        <p:blipFill>
          <a:blip r:embed="rId4" cstate="print"/>
          <a:stretch>
            <a:fillRect/>
          </a:stretch>
        </p:blipFill>
        <p:spPr>
          <a:xfrm>
            <a:off x="642910" y="2396326"/>
            <a:ext cx="209549" cy="238125"/>
          </a:xfrm>
          <a:prstGeom prst="rect">
            <a:avLst/>
          </a:prstGeom>
        </p:spPr>
      </p:pic>
      <p:pic>
        <p:nvPicPr>
          <p:cNvPr id="4" name="图片 4" descr="textimage61.jpeg"/>
          <p:cNvPicPr>
            <a:picLocks noChangeAspect="1"/>
          </p:cNvPicPr>
          <p:nvPr/>
        </p:nvPicPr>
        <p:blipFill>
          <a:blip r:embed="rId5" cstate="print"/>
          <a:stretch>
            <a:fillRect/>
          </a:stretch>
        </p:blipFill>
        <p:spPr>
          <a:xfrm>
            <a:off x="642910" y="4529942"/>
            <a:ext cx="247650" cy="247649"/>
          </a:xfrm>
          <a:prstGeom prst="rect">
            <a:avLst/>
          </a:prstGeom>
        </p:spPr>
      </p:pic>
      <p:pic>
        <p:nvPicPr>
          <p:cNvPr id="6" name="图片 5" descr="textimage59.jpeg"/>
          <p:cNvPicPr>
            <a:picLocks noChangeAspect="1"/>
          </p:cNvPicPr>
          <p:nvPr/>
        </p:nvPicPr>
        <p:blipFill>
          <a:blip r:embed="rId6" cstate="print"/>
          <a:stretch>
            <a:fillRect/>
          </a:stretch>
        </p:blipFill>
        <p:spPr>
          <a:xfrm>
            <a:off x="1000100" y="991377"/>
            <a:ext cx="1280231" cy="331204"/>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928662" y="4849029"/>
            <a:ext cx="178595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1785918" y="5706285"/>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0034" y="705625"/>
            <a:ext cx="8643966" cy="653242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9-1 (2020江苏,阅读理解D,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)There are no more continents and no more moons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 search </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 little left to discover.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考查介词。句意:不再有陆地也不再有卫星可以寻找,几乎没有留下可以</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发现的东西。search for意为“搜索;寻找”,故填for。</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9-2 (2019课标全国Ⅱ,完形填空,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)After </a:t>
            </a:r>
            <a:r>
              <a:rPr lang="zh-CN" altLang="en-US" sz="1814" u="sng" kern="0" dirty="0" smtClean="0">
                <a:solidFill>
                  <a:srgbClr val="FF0000"/>
                </a:solidFill>
                <a:latin typeface="Times New Roman" pitchFamily="65" charset="-122"/>
                <a:ea typeface="宋体" pitchFamily="65" charset="-122"/>
              </a:rPr>
              <a:t>　 a　 </a:t>
            </a:r>
            <a:r>
              <a:rPr lang="zh-CN" altLang="en-US" sz="1814" kern="0" dirty="0" smtClean="0">
                <a:solidFill>
                  <a:srgbClr val="000000"/>
                </a:solidFill>
                <a:latin typeface="Times New Roman" pitchFamily="65" charset="-122"/>
                <a:ea typeface="宋体" pitchFamily="65" charset="-122"/>
              </a:rPr>
              <a:t>long and careful search, Greg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saw, across a field, the dog moving cautiously away.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考查冠词。句意:经过长时间的仔细搜寻,格雷格的目光穿过田野,看到那</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条狗小心翼翼地走开了。search是可数名词,此处表泛指。故填a。</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 department store has even opened a new lab, inviting customers on a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journey into the store's windows to smell books, pots and drawers, in search </a:t>
            </a:r>
            <a:r>
              <a:rPr lang="zh-CN" altLang="en-US" sz="1814" u="sng" kern="0" dirty="0" smtClean="0">
                <a:solidFill>
                  <a:srgbClr val="FF0000"/>
                </a:solidFill>
                <a:latin typeface="Times New Roman" pitchFamily="65" charset="-122"/>
                <a:ea typeface="宋体" pitchFamily="65" charset="-122"/>
              </a:rPr>
              <a:t>　 of　 </a:t>
            </a:r>
            <a:r>
              <a:rPr lang="zh-CN" altLang="en-US" sz="1814" kern="0" dirty="0" smtClean="0">
                <a:solidFill>
                  <a:srgbClr val="FF0000"/>
                </a:solidFill>
                <a:latin typeface="Times New Roman" pitchFamily="65" charset="-122"/>
                <a:ea typeface="宋体" pitchFamily="65" charset="-122"/>
              </a:rPr>
              <a:t> </a:t>
            </a:r>
            <a:r>
              <a:rPr dirty="0">
                <a:solidFill>
                  <a:srgbClr val="FF0000"/>
                </a:solidFill>
              </a:rPr>
              <a:t/>
            </a:r>
            <a:br>
              <a:rPr dirty="0">
                <a:solidFill>
                  <a:srgbClr val="FF0000"/>
                </a:solidFill>
              </a:rPr>
            </a:br>
            <a:r>
              <a:rPr lang="zh-CN" altLang="en-US" sz="1814" kern="0" dirty="0" smtClean="0">
                <a:solidFill>
                  <a:srgbClr val="000000"/>
                </a:solidFill>
                <a:latin typeface="Times New Roman" pitchFamily="65" charset="-122"/>
                <a:ea typeface="宋体" pitchFamily="65" charset="-122"/>
              </a:rPr>
              <a:t>their perfect scent.</a:t>
            </a:r>
            <a:endParaRPr lang="zh-CN" altLang="en-US" dirty="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考查介词。句意:一家百货商店甚至开设了一个新的实验室,邀请顾客到商店的橱窗里闻一闻书籍、罐子和抽屉,寻找它们的完美香味。in search of寻找,</a:t>
            </a:r>
            <a:r>
              <a:rPr lang="zh-CN" altLang="en-US" kern="0" dirty="0" smtClean="0">
                <a:solidFill>
                  <a:srgbClr val="FF0000"/>
                </a:solidFill>
                <a:latin typeface="Times New Roman" pitchFamily="65" charset="-122"/>
                <a:ea typeface="宋体" pitchFamily="65" charset="-122"/>
              </a:rPr>
              <a:t>为固定搭配。</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63.jpeg"/>
          <p:cNvPicPr>
            <a:picLocks noChangeAspect="1"/>
          </p:cNvPicPr>
          <p:nvPr/>
        </p:nvPicPr>
        <p:blipFill>
          <a:blip r:embed="rId4" cstate="print"/>
          <a:stretch>
            <a:fillRect/>
          </a:stretch>
        </p:blipFill>
        <p:spPr>
          <a:xfrm>
            <a:off x="3643306" y="2939257"/>
            <a:ext cx="609600" cy="409574"/>
          </a:xfrm>
          <a:prstGeom prst="rect">
            <a:avLst/>
          </a:prstGeom>
        </p:spPr>
      </p:pic>
      <p:pic>
        <p:nvPicPr>
          <p:cNvPr id="4" name="图片 4" descr="textimage64.jpeg"/>
          <p:cNvPicPr>
            <a:picLocks noChangeAspect="1"/>
          </p:cNvPicPr>
          <p:nvPr/>
        </p:nvPicPr>
        <p:blipFill>
          <a:blip r:embed="rId5" cstate="print"/>
          <a:stretch>
            <a:fillRect/>
          </a:stretch>
        </p:blipFill>
        <p:spPr>
          <a:xfrm>
            <a:off x="928662" y="4706153"/>
            <a:ext cx="609600" cy="409575"/>
          </a:xfrm>
          <a:prstGeom prst="rect">
            <a:avLst/>
          </a:prstGeom>
        </p:spPr>
      </p:pic>
      <p:pic>
        <p:nvPicPr>
          <p:cNvPr id="5" name="图片 5" descr="textimage62.jpeg"/>
          <p:cNvPicPr>
            <a:picLocks noChangeAspect="1"/>
          </p:cNvPicPr>
          <p:nvPr/>
        </p:nvPicPr>
        <p:blipFill>
          <a:blip r:embed="rId5" cstate="print"/>
          <a:stretch>
            <a:fillRect/>
          </a:stretch>
        </p:blipFill>
        <p:spPr>
          <a:xfrm>
            <a:off x="3071802" y="1205691"/>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357290" y="1634319"/>
            <a:ext cx="85725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4786314" y="2920203"/>
            <a:ext cx="71438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7572396" y="5134781"/>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34437"/>
            <a:ext cx="8316000" cy="602197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|This is why...这就是</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的原因</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This is why we're here—to observe Tibetan antelopes.(教材P16)这就是我们来到此</a:t>
            </a:r>
            <a:r>
              <a:rPr dirty="0"/>
              <a:t/>
            </a:r>
            <a:br>
              <a:rPr dirty="0"/>
            </a:br>
            <a:r>
              <a:rPr lang="zh-CN" altLang="en-US" sz="1814" kern="0" dirty="0" smtClean="0">
                <a:solidFill>
                  <a:srgbClr val="000000"/>
                </a:solidFill>
                <a:latin typeface="Times New Roman" pitchFamily="65" charset="-122"/>
                <a:ea typeface="宋体" pitchFamily="65" charset="-122"/>
              </a:rPr>
              <a:t>地的原因——观察藏羚羊。 </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was late for the appointment. That's because I met an old friend on the way.我约会</a:t>
            </a:r>
            <a:r>
              <a:rPr dirty="0"/>
              <a:t/>
            </a:r>
            <a:br>
              <a:rPr dirty="0"/>
            </a:br>
            <a:r>
              <a:rPr lang="zh-CN" altLang="en-US" sz="1814" kern="0" dirty="0" smtClean="0">
                <a:solidFill>
                  <a:srgbClr val="000000"/>
                </a:solidFill>
                <a:latin typeface="Times New Roman" pitchFamily="65" charset="-122"/>
                <a:ea typeface="宋体" pitchFamily="65" charset="-122"/>
              </a:rPr>
              <a:t>迟到了,那是因为我在路上碰到一位老朋友。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China</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Daily</a:t>
            </a:r>
            <a:r>
              <a:rPr lang="zh-CN" altLang="en-US" sz="1814" kern="0" dirty="0" smtClean="0">
                <a:solidFill>
                  <a:srgbClr val="000000"/>
                </a:solidFill>
                <a:latin typeface="Times New Roman" pitchFamily="65" charset="-122"/>
                <a:ea typeface="宋体" pitchFamily="65" charset="-122"/>
              </a:rPr>
              <a:t>, 2020年10月)That's why the smart drinking campaign is important be-</a:t>
            </a:r>
            <a:r>
              <a:rPr dirty="0"/>
              <a:t/>
            </a:r>
            <a:br>
              <a:rPr dirty="0"/>
            </a:br>
            <a:r>
              <a:rPr lang="zh-CN" altLang="en-US" sz="1814" kern="0" dirty="0" smtClean="0">
                <a:solidFill>
                  <a:srgbClr val="000000"/>
                </a:solidFill>
                <a:latin typeface="Times New Roman" pitchFamily="65" charset="-122"/>
                <a:ea typeface="宋体" pitchFamily="65" charset="-122"/>
              </a:rPr>
              <a:t>cause we want to educate people to change the social norms, not to consume too </a:t>
            </a:r>
            <a:r>
              <a:rPr dirty="0"/>
              <a:t/>
            </a:r>
            <a:br>
              <a:rPr dirty="0"/>
            </a:br>
            <a:r>
              <a:rPr lang="zh-CN" altLang="en-US" sz="1814" kern="0" dirty="0" smtClean="0">
                <a:solidFill>
                  <a:srgbClr val="000000"/>
                </a:solidFill>
                <a:latin typeface="Times New Roman" pitchFamily="65" charset="-122"/>
                <a:ea typeface="宋体" pitchFamily="65" charset="-122"/>
              </a:rPr>
              <a:t>much in one go and to be responsible when they consume alcohol.</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那就是为什么明智饮酒运动很重要</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因为我们要教育人们改变社会规范</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不要一</a:t>
            </a:r>
            <a:r>
              <a:rPr lang="zh-CN" altLang="en-US" dirty="0" smtClean="0"/>
              <a:t/>
            </a:r>
            <a:br>
              <a:rPr lang="zh-CN" altLang="en-US" dirty="0" smtClean="0"/>
            </a:br>
            <a:r>
              <a:rPr lang="zh-CN" altLang="en-US" kern="0" dirty="0" smtClean="0">
                <a:solidFill>
                  <a:srgbClr val="000000"/>
                </a:solidFill>
                <a:latin typeface="Times New Roman" pitchFamily="65" charset="-122"/>
                <a:ea typeface="宋体" pitchFamily="65" charset="-122"/>
              </a:rPr>
              <a:t>下子喝太多</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在饮酒时要负责任。</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65.jpeg"/>
          <p:cNvPicPr>
            <a:picLocks noChangeAspect="1"/>
          </p:cNvPicPr>
          <p:nvPr/>
        </p:nvPicPr>
        <p:blipFill>
          <a:blip r:embed="rId4" cstate="print"/>
          <a:stretch>
            <a:fillRect/>
          </a:stretch>
        </p:blipFill>
        <p:spPr>
          <a:xfrm>
            <a:off x="2285984" y="1062815"/>
            <a:ext cx="2566116" cy="529303"/>
          </a:xfrm>
          <a:prstGeom prst="rect">
            <a:avLst/>
          </a:prstGeom>
        </p:spPr>
      </p:pic>
      <p:pic>
        <p:nvPicPr>
          <p:cNvPr id="4" name="图片 4" descr="textimage66.jpeg"/>
          <p:cNvPicPr>
            <a:picLocks noChangeAspect="1"/>
          </p:cNvPicPr>
          <p:nvPr/>
        </p:nvPicPr>
        <p:blipFill>
          <a:blip r:embed="rId5" cstate="print"/>
          <a:stretch>
            <a:fillRect/>
          </a:stretch>
        </p:blipFill>
        <p:spPr>
          <a:xfrm>
            <a:off x="857224" y="2062947"/>
            <a:ext cx="1214446" cy="330634"/>
          </a:xfrm>
          <a:prstGeom prst="rect">
            <a:avLst/>
          </a:prstGeom>
        </p:spPr>
      </p:pic>
      <p:pic>
        <p:nvPicPr>
          <p:cNvPr id="5" name="图片 5" descr="textimage67.jpeg"/>
          <p:cNvPicPr>
            <a:picLocks noChangeAspect="1"/>
          </p:cNvPicPr>
          <p:nvPr/>
        </p:nvPicPr>
        <p:blipFill>
          <a:blip r:embed="rId6" cstate="print"/>
          <a:stretch>
            <a:fillRect/>
          </a:stretch>
        </p:blipFill>
        <p:spPr>
          <a:xfrm>
            <a:off x="642910" y="3325021"/>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17484"/>
            <a:ext cx="8316000" cy="530087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This/That is why...　 </a:t>
            </a:r>
            <a:r>
              <a:rPr lang="zh-CN" altLang="en-US" sz="1814" kern="0" dirty="0" smtClean="0">
                <a:solidFill>
                  <a:srgbClr val="000000"/>
                </a:solidFill>
                <a:latin typeface="Times New Roman" pitchFamily="65" charset="-122"/>
                <a:ea typeface="宋体" pitchFamily="65" charset="-122"/>
              </a:rPr>
              <a:t>这/那就是</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的原因,why引导的从句表示结果。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This/That is because...　 </a:t>
            </a:r>
            <a:r>
              <a:rPr lang="zh-CN" altLang="en-US" sz="1814" kern="0" dirty="0" smtClean="0">
                <a:solidFill>
                  <a:srgbClr val="000000"/>
                </a:solidFill>
                <a:latin typeface="Times New Roman" pitchFamily="65" charset="-122"/>
                <a:ea typeface="宋体" pitchFamily="65" charset="-122"/>
              </a:rPr>
              <a:t>这/那是因为</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,because引导的从句表示原因。 </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(2020全国Ⅱ,语法填空,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Chinese New Year is a celebration making the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end of the winter season and the beginning of spring. This is </a:t>
            </a:r>
            <a:r>
              <a:rPr lang="zh-CN" altLang="en-US" sz="1814" u="sng" kern="0" dirty="0" smtClean="0">
                <a:solidFill>
                  <a:srgbClr val="FF0000"/>
                </a:solidFill>
                <a:latin typeface="Times New Roman" pitchFamily="65" charset="-122"/>
                <a:ea typeface="宋体" pitchFamily="65" charset="-122"/>
              </a:rPr>
              <a:t>　 why　 </a:t>
            </a:r>
            <a:r>
              <a:rPr lang="zh-CN" altLang="en-US" sz="1814" kern="0" dirty="0" smtClean="0">
                <a:solidFill>
                  <a:srgbClr val="000000"/>
                </a:solidFill>
                <a:latin typeface="Times New Roman" pitchFamily="65" charset="-122"/>
                <a:ea typeface="宋体" pitchFamily="65" charset="-122"/>
              </a:rPr>
              <a:t> decorating </a:t>
            </a:r>
            <a:r>
              <a:rPr dirty="0"/>
              <a:t/>
            </a:r>
            <a:br>
              <a:rPr dirty="0"/>
            </a:br>
            <a:r>
              <a:rPr lang="zh-CN" altLang="en-US" sz="1814" kern="0" dirty="0" smtClean="0">
                <a:solidFill>
                  <a:srgbClr val="000000"/>
                </a:solidFill>
                <a:latin typeface="Times New Roman" pitchFamily="65" charset="-122"/>
                <a:ea typeface="宋体" pitchFamily="65" charset="-122"/>
              </a:rPr>
              <a:t>with plants, fruits and flowers carries special significance.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句意:中国新年是一个标志着冬季结束和春季开始的庆祝活动。这就是用</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植物、水果和鲜花装饰具有特殊意义的原因。</a:t>
            </a:r>
            <a:r>
              <a:rPr lang="en-US" altLang="zh-CN" kern="0" dirty="0" smtClean="0">
                <a:solidFill>
                  <a:srgbClr val="FF0000"/>
                </a:solidFill>
                <a:latin typeface="Times New Roman" pitchFamily="65" charset="-122"/>
                <a:ea typeface="宋体" pitchFamily="65" charset="-122"/>
              </a:rPr>
              <a:t>This is why...</a:t>
            </a:r>
            <a:r>
              <a:rPr lang="zh-CN" altLang="en-US" kern="0" dirty="0" smtClean="0">
                <a:solidFill>
                  <a:srgbClr val="FF0000"/>
                </a:solidFill>
                <a:latin typeface="Times New Roman" pitchFamily="65" charset="-122"/>
                <a:ea typeface="宋体" pitchFamily="65" charset="-122"/>
              </a:rPr>
              <a:t>这就是</a:t>
            </a:r>
            <a:r>
              <a:rPr lang="en-US" altLang="zh-CN"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的原</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因。故填</a:t>
            </a:r>
            <a:r>
              <a:rPr lang="en-US" altLang="zh-CN" kern="0" dirty="0" smtClean="0">
                <a:solidFill>
                  <a:srgbClr val="FF0000"/>
                </a:solidFill>
                <a:latin typeface="Times New Roman" pitchFamily="65" charset="-122"/>
                <a:ea typeface="宋体" pitchFamily="65" charset="-122"/>
              </a:rPr>
              <a:t>why</a:t>
            </a:r>
            <a:r>
              <a:rPr lang="zh-CN" altLang="en-US" kern="0" dirty="0" smtClean="0">
                <a:solidFill>
                  <a:srgbClr val="FF0000"/>
                </a:solidFill>
                <a:latin typeface="Times New Roman" pitchFamily="65" charset="-122"/>
                <a:ea typeface="宋体" pitchFamily="65" charset="-122"/>
              </a:rPr>
              <a:t>。</a:t>
            </a:r>
            <a:endParaRPr lang="en-US" altLang="zh-CN"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68.jpeg"/>
          <p:cNvPicPr>
            <a:picLocks noChangeAspect="1"/>
          </p:cNvPicPr>
          <p:nvPr/>
        </p:nvPicPr>
        <p:blipFill>
          <a:blip r:embed="rId4" cstate="print"/>
          <a:stretch>
            <a:fillRect/>
          </a:stretch>
        </p:blipFill>
        <p:spPr>
          <a:xfrm>
            <a:off x="642910" y="1134253"/>
            <a:ext cx="247650" cy="247649"/>
          </a:xfrm>
          <a:prstGeom prst="rect">
            <a:avLst/>
          </a:prstGeom>
        </p:spPr>
      </p:pic>
      <p:pic>
        <p:nvPicPr>
          <p:cNvPr id="4" name="图片 4" descr="textimage69.jpeg"/>
          <p:cNvPicPr>
            <a:picLocks noChangeAspect="1"/>
          </p:cNvPicPr>
          <p:nvPr/>
        </p:nvPicPr>
        <p:blipFill>
          <a:blip r:embed="rId5" cstate="print"/>
          <a:stretch>
            <a:fillRect/>
          </a:stretch>
        </p:blipFill>
        <p:spPr>
          <a:xfrm>
            <a:off x="720000" y="2348699"/>
            <a:ext cx="1495425" cy="504825"/>
          </a:xfrm>
          <a:prstGeom prst="rect">
            <a:avLst/>
          </a:prstGeom>
        </p:spPr>
      </p:pic>
      <p:pic>
        <p:nvPicPr>
          <p:cNvPr id="5" name="图片 5" descr="textimage70.jpeg"/>
          <p:cNvPicPr>
            <a:picLocks noChangeAspect="1"/>
          </p:cNvPicPr>
          <p:nvPr/>
        </p:nvPicPr>
        <p:blipFill>
          <a:blip r:embed="rId6" cstate="print"/>
          <a:stretch>
            <a:fillRect/>
          </a:stretch>
        </p:blipFill>
        <p:spPr>
          <a:xfrm>
            <a:off x="3390896" y="3348831"/>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1000100" y="1420005"/>
            <a:ext cx="2214578" cy="41608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971600" y="1848633"/>
            <a:ext cx="2592288" cy="41950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6357950" y="3777459"/>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blinds(horizontal)">
                                      <p:cBhvr>
                                        <p:cTn id="2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9511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)“Sometimes it looks like people with great self-control aren't working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hard—but that's </a:t>
            </a:r>
            <a:r>
              <a:rPr lang="zh-CN" altLang="en-US" sz="1814" u="sng" kern="0" dirty="0" smtClean="0">
                <a:solidFill>
                  <a:srgbClr val="FF0000"/>
                </a:solidFill>
                <a:latin typeface="Times New Roman" pitchFamily="65" charset="-122"/>
                <a:ea typeface="宋体" pitchFamily="65" charset="-122"/>
              </a:rPr>
              <a:t>　 because　 </a:t>
            </a:r>
            <a:r>
              <a:rPr lang="zh-CN" altLang="en-US" sz="1814" kern="0" dirty="0" smtClean="0">
                <a:solidFill>
                  <a:srgbClr val="000000"/>
                </a:solidFill>
                <a:latin typeface="Times New Roman" pitchFamily="65" charset="-122"/>
                <a:ea typeface="宋体" pitchFamily="65" charset="-122"/>
              </a:rPr>
              <a:t> they've made the work automatic,”Angela Duck-</a:t>
            </a:r>
            <a:r>
              <a:rPr dirty="0"/>
              <a:t/>
            </a:r>
            <a:br>
              <a:rPr dirty="0"/>
            </a:br>
            <a:r>
              <a:rPr lang="zh-CN" altLang="en-US" sz="1814" kern="0" dirty="0" smtClean="0">
                <a:solidFill>
                  <a:srgbClr val="000000"/>
                </a:solidFill>
                <a:latin typeface="Times New Roman" pitchFamily="65" charset="-122"/>
                <a:ea typeface="宋体" pitchFamily="65" charset="-122"/>
              </a:rPr>
              <a:t>worth, one of the University of Pennsylvania researchers said.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句意:宾夕法尼亚大学的一名研究人员Angela Duckworth说:“有时候,自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我控制能力很强的人看上去似乎没有努力工作,但那是因为他们已经把工作自动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化了。”That is because...那是因为</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。故填because。</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|“only+状语/状语从句”位于句首的倒装</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Only when we learn to exist in harmony with nature can we stop being a threat to </a:t>
            </a:r>
            <a:r>
              <a:rPr dirty="0"/>
              <a:t/>
            </a:r>
            <a:br>
              <a:rPr dirty="0"/>
            </a:br>
            <a:r>
              <a:rPr lang="zh-CN" altLang="en-US" sz="1814" kern="0" dirty="0" smtClean="0">
                <a:solidFill>
                  <a:srgbClr val="000000"/>
                </a:solidFill>
                <a:latin typeface="Times New Roman" pitchFamily="65" charset="-122"/>
                <a:ea typeface="宋体" pitchFamily="65" charset="-122"/>
              </a:rPr>
              <a:t>wildlife and to our planet.(教材P16)只有当我们学会和自然和谐共存,我们才不会</a:t>
            </a:r>
            <a:r>
              <a:rPr dirty="0"/>
              <a:t/>
            </a:r>
            <a:br>
              <a:rPr dirty="0"/>
            </a:br>
            <a:r>
              <a:rPr lang="zh-CN" altLang="en-US" sz="1814" kern="0" dirty="0" smtClean="0">
                <a:solidFill>
                  <a:srgbClr val="000000"/>
                </a:solidFill>
                <a:latin typeface="Times New Roman" pitchFamily="65" charset="-122"/>
                <a:ea typeface="宋体" pitchFamily="65" charset="-122"/>
              </a:rPr>
              <a:t>成为野生生物和地球的威胁。</a:t>
            </a:r>
            <a:endParaRPr lang="zh-CN" altLang="en-US" dirty="0"/>
          </a:p>
        </p:txBody>
      </p:sp>
      <p:pic>
        <p:nvPicPr>
          <p:cNvPr id="3" name="图片 3" descr="textimage71.jpeg"/>
          <p:cNvPicPr>
            <a:picLocks noChangeAspect="1"/>
          </p:cNvPicPr>
          <p:nvPr/>
        </p:nvPicPr>
        <p:blipFill>
          <a:blip r:embed="rId4" cstate="print"/>
          <a:stretch>
            <a:fillRect/>
          </a:stretch>
        </p:blipFill>
        <p:spPr>
          <a:xfrm>
            <a:off x="1103850" y="1491443"/>
            <a:ext cx="609599" cy="409574"/>
          </a:xfrm>
          <a:prstGeom prst="rect">
            <a:avLst/>
          </a:prstGeom>
        </p:spPr>
      </p:pic>
      <p:pic>
        <p:nvPicPr>
          <p:cNvPr id="4" name="图片 4" descr="textimage72.jpeg"/>
          <p:cNvPicPr>
            <a:picLocks noChangeAspect="1"/>
          </p:cNvPicPr>
          <p:nvPr/>
        </p:nvPicPr>
        <p:blipFill>
          <a:blip r:embed="rId5" cstate="print"/>
          <a:stretch>
            <a:fillRect/>
          </a:stretch>
        </p:blipFill>
        <p:spPr>
          <a:xfrm>
            <a:off x="928662" y="4134649"/>
            <a:ext cx="1423108" cy="371867"/>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2214546" y="192007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18754"/>
            <a:ext cx="8316000" cy="598772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yesterday did his father tell him the truth,which was a big surprise.昨天他父亲</a:t>
            </a:r>
            <a:r>
              <a:rPr dirty="0"/>
              <a:t/>
            </a:r>
            <a:br>
              <a:rPr dirty="0"/>
            </a:br>
            <a:r>
              <a:rPr lang="zh-CN" altLang="en-US" sz="1814" kern="0" dirty="0" smtClean="0">
                <a:solidFill>
                  <a:srgbClr val="000000"/>
                </a:solidFill>
                <a:latin typeface="Times New Roman" pitchFamily="65" charset="-122"/>
                <a:ea typeface="宋体" pitchFamily="65" charset="-122"/>
              </a:rPr>
              <a:t>才把真相告诉他,这是一个很大的惊喜。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in this way can you hope to improve your English.</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只有用这种方法,你才有希望提高你的英语水平。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when a child grows up does he understand his parents' intentions.只有当孩子</a:t>
            </a:r>
            <a:r>
              <a:rPr dirty="0"/>
              <a:t/>
            </a:r>
            <a:br>
              <a:rPr dirty="0"/>
            </a:br>
            <a:r>
              <a:rPr lang="zh-CN" altLang="en-US" sz="1814" kern="0" dirty="0" smtClean="0">
                <a:solidFill>
                  <a:srgbClr val="000000"/>
                </a:solidFill>
                <a:latin typeface="Times New Roman" pitchFamily="65" charset="-122"/>
                <a:ea typeface="宋体" pitchFamily="65" charset="-122"/>
              </a:rPr>
              <a:t>长大了,他才能理解父母的意图。</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in this way are you able to finish the work on time.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只有这样你才能按时完成这项工作。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when I left my parents for Italy did I realize how much I loved them.只有当我</a:t>
            </a:r>
            <a:r>
              <a:rPr dirty="0"/>
              <a:t/>
            </a:r>
            <a:br>
              <a:rPr dirty="0"/>
            </a:br>
            <a:r>
              <a:rPr lang="zh-CN" altLang="en-US" sz="1814" kern="0" dirty="0" smtClean="0">
                <a:solidFill>
                  <a:srgbClr val="000000"/>
                </a:solidFill>
                <a:latin typeface="Times New Roman" pitchFamily="65" charset="-122"/>
                <a:ea typeface="宋体" pitchFamily="65" charset="-122"/>
              </a:rPr>
              <a:t>离开父母去意大利时,我才意识到我多么爱他们。</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she can finish the work in an hour.</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只有她能在一小时内完成这项工作。</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73.jpeg"/>
          <p:cNvPicPr>
            <a:picLocks noChangeAspect="1"/>
          </p:cNvPicPr>
          <p:nvPr/>
        </p:nvPicPr>
        <p:blipFill>
          <a:blip r:embed="rId4" cstate="print"/>
          <a:stretch>
            <a:fillRect/>
          </a:stretch>
        </p:blipFill>
        <p:spPr>
          <a:xfrm>
            <a:off x="642910" y="1348567"/>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58101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在英语句子中,为了表示强调,把“only+状语/状语从句”置于句首,句子/主句要</a:t>
            </a:r>
            <a:r>
              <a:rPr dirty="0"/>
              <a:t/>
            </a:r>
            <a:br>
              <a:rPr dirty="0"/>
            </a:br>
            <a:r>
              <a:rPr lang="zh-CN" altLang="en-US" sz="1814" kern="0" dirty="0" smtClean="0">
                <a:solidFill>
                  <a:srgbClr val="000000"/>
                </a:solidFill>
                <a:latin typeface="Times New Roman" pitchFamily="65" charset="-122"/>
                <a:ea typeface="宋体" pitchFamily="65" charset="-122"/>
              </a:rPr>
              <a:t>用部分倒装形式,即把句子/主句中的助动词、情态动词或系动词提到句子主语/</a:t>
            </a:r>
            <a:r>
              <a:rPr dirty="0"/>
              <a:t/>
            </a:r>
            <a:br>
              <a:rPr dirty="0"/>
            </a:br>
            <a:r>
              <a:rPr lang="zh-CN" altLang="en-US" sz="1814" kern="0" dirty="0" smtClean="0">
                <a:solidFill>
                  <a:srgbClr val="000000"/>
                </a:solidFill>
                <a:latin typeface="Times New Roman" pitchFamily="65" charset="-122"/>
                <a:ea typeface="宋体" pitchFamily="65" charset="-122"/>
              </a:rPr>
              <a:t>主句主语前面。这种用法有三种情况:</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only+副词　 </a:t>
            </a:r>
            <a:r>
              <a:rPr lang="zh-CN" altLang="en-US" sz="1814" kern="0" dirty="0" smtClean="0">
                <a:solidFill>
                  <a:srgbClr val="000000"/>
                </a:solidFill>
                <a:latin typeface="Times New Roman" pitchFamily="65" charset="-122"/>
                <a:ea typeface="宋体" pitchFamily="65" charset="-122"/>
              </a:rPr>
              <a:t>”位于句首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only+介词短语　 </a:t>
            </a:r>
            <a:r>
              <a:rPr lang="zh-CN" altLang="en-US" sz="1814" kern="0" dirty="0" smtClean="0">
                <a:solidFill>
                  <a:srgbClr val="000000"/>
                </a:solidFill>
                <a:latin typeface="Times New Roman" pitchFamily="65" charset="-122"/>
                <a:ea typeface="宋体" pitchFamily="65" charset="-122"/>
              </a:rPr>
              <a:t>”位于句首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only+状语从句　 </a:t>
            </a:r>
            <a:r>
              <a:rPr lang="zh-CN" altLang="en-US" sz="1814" kern="0" dirty="0" smtClean="0">
                <a:solidFill>
                  <a:srgbClr val="000000"/>
                </a:solidFill>
                <a:latin typeface="Times New Roman" pitchFamily="65" charset="-122"/>
                <a:ea typeface="宋体" pitchFamily="65" charset="-122"/>
              </a:rPr>
              <a:t>”位于句首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④“only+名词/代词”位于句首时,句子通常不</a:t>
            </a:r>
            <a:r>
              <a:rPr lang="zh-CN" altLang="en-US" sz="1814" u="sng" kern="0" dirty="0" smtClean="0">
                <a:solidFill>
                  <a:srgbClr val="FF0000"/>
                </a:solidFill>
                <a:latin typeface="Times New Roman" pitchFamily="65" charset="-122"/>
                <a:ea typeface="宋体" pitchFamily="65" charset="-122"/>
              </a:rPr>
              <a:t>　 倒装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(2019课标全国Ⅱ,七选五,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First, you need to evaluate yourself, your val</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ues, your strengths, your weaknesses, your achievements, your desires, etc.</a:t>
            </a:r>
            <a:r>
              <a:rPr lang="zh-CN" altLang="en-US" sz="1814" u="sng" kern="0" dirty="0" smtClean="0">
                <a:solidFill>
                  <a:srgbClr val="FF0000"/>
                </a:solidFill>
                <a:latin typeface="Times New Roman" pitchFamily="65" charset="-122"/>
                <a:ea typeface="宋体" pitchFamily="65" charset="-122"/>
              </a:rPr>
              <a:t>　 Only </a:t>
            </a:r>
            <a:endParaRPr lang="en-US" altLang="zh-CN" sz="1814" u="sng" kern="0" dirty="0" smtClean="0">
              <a:solidFill>
                <a:srgbClr val="FF0000"/>
              </a:solidFill>
              <a:latin typeface="Times New Roman" pitchFamily="65" charset="-122"/>
              <a:ea typeface="宋体" pitchFamily="65" charset="-122"/>
            </a:endParaRPr>
          </a:p>
          <a:p>
            <a:pPr eaLnBrk="0" latinLnBrk="1" hangingPunct="0">
              <a:lnSpc>
                <a:spcPct val="150000"/>
              </a:lnSpc>
            </a:pPr>
            <a:r>
              <a:rPr lang="zh-CN" altLang="en-US" u="sng" kern="0" dirty="0" smtClean="0">
                <a:solidFill>
                  <a:srgbClr val="FF0000"/>
                </a:solidFill>
                <a:latin typeface="Times New Roman" pitchFamily="65" charset="-122"/>
                <a:ea typeface="宋体" pitchFamily="65" charset="-122"/>
              </a:rPr>
              <a:t>then should you set your goals　 </a:t>
            </a:r>
            <a:r>
              <a:rPr lang="zh-CN" altLang="en-US" kern="0" dirty="0" smtClean="0">
                <a:solidFill>
                  <a:srgbClr val="000000"/>
                </a:solidFill>
                <a:latin typeface="Times New Roman" pitchFamily="65" charset="-122"/>
                <a:ea typeface="宋体" pitchFamily="65" charset="-122"/>
              </a:rPr>
              <a:t>(只有那时你才能设定你的目标).</a:t>
            </a:r>
            <a:endParaRPr lang="zh-CN" altLang="en-US" dirty="0" smtClean="0"/>
          </a:p>
          <a:p>
            <a:pPr marL="0" indent="0" eaLnBrk="0" latinLnBrk="1" hangingPunct="0">
              <a:lnSpc>
                <a:spcPct val="150000"/>
              </a:lnSpc>
              <a:spcBef>
                <a:spcPts val="0"/>
              </a:spcBef>
              <a:buNone/>
            </a:pPr>
            <a:endParaRPr lang="zh-CN" altLang="en-US" dirty="0"/>
          </a:p>
        </p:txBody>
      </p:sp>
      <p:pic>
        <p:nvPicPr>
          <p:cNvPr id="3" name="图片 3" descr="textimage74.jpeg"/>
          <p:cNvPicPr>
            <a:picLocks noChangeAspect="1"/>
          </p:cNvPicPr>
          <p:nvPr/>
        </p:nvPicPr>
        <p:blipFill>
          <a:blip r:embed="rId4" cstate="print"/>
          <a:stretch>
            <a:fillRect/>
          </a:stretch>
        </p:blipFill>
        <p:spPr>
          <a:xfrm>
            <a:off x="642910" y="1277129"/>
            <a:ext cx="247650" cy="247650"/>
          </a:xfrm>
          <a:prstGeom prst="rect">
            <a:avLst/>
          </a:prstGeom>
        </p:spPr>
      </p:pic>
      <p:pic>
        <p:nvPicPr>
          <p:cNvPr id="4" name="图片 4" descr="textimage75.jpeg"/>
          <p:cNvPicPr>
            <a:picLocks noChangeAspect="1"/>
          </p:cNvPicPr>
          <p:nvPr/>
        </p:nvPicPr>
        <p:blipFill>
          <a:blip r:embed="rId5" cstate="print"/>
          <a:stretch>
            <a:fillRect/>
          </a:stretch>
        </p:blipFill>
        <p:spPr>
          <a:xfrm>
            <a:off x="3605210" y="5063343"/>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142976" y="2848765"/>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214414" y="3277393"/>
            <a:ext cx="200026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1214414" y="3706021"/>
            <a:ext cx="200026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357818" y="4134649"/>
            <a:ext cx="100013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7643834" y="5420533"/>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714348" y="5849161"/>
            <a:ext cx="307183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00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同义句转换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(2019浙江,阅读理解A,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This medal was very precious to my parents.They</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would take it out and let us hold it in our hands only on special occasions(场合).</a:t>
            </a:r>
            <a:r>
              <a:rPr dirty="0"/>
              <a:t/>
            </a:r>
            <a:br>
              <a:rPr dirty="0"/>
            </a:br>
            <a:r>
              <a:rPr lang="zh-CN" altLang="en-US" sz="1814" kern="0" dirty="0" smtClean="0">
                <a:solidFill>
                  <a:srgbClr val="000000"/>
                </a:solidFill>
                <a:latin typeface="Times New Roman" pitchFamily="65" charset="-122"/>
                <a:ea typeface="宋体" pitchFamily="65" charset="-122"/>
              </a:rPr>
              <a:t>(“only+状语”位于句首的倒装)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medal was very precious to my parents. Only on special occasions(场合)</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would they take　 </a:t>
            </a:r>
            <a:r>
              <a:rPr lang="zh-CN" altLang="en-US" sz="1814" kern="0" dirty="0" smtClean="0">
                <a:solidFill>
                  <a:srgbClr val="000000"/>
                </a:solidFill>
                <a:latin typeface="Times New Roman" pitchFamily="65" charset="-122"/>
                <a:ea typeface="宋体" pitchFamily="65" charset="-122"/>
              </a:rPr>
              <a:t> it out and let us hold it in our hands.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(2018天津改编,14,</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)We saw Lily in the passenger seat only when the car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pulled up in front of our house.(“only+状语从句”位于句首的倒装)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→Only when the car pulled up in front of our house </a:t>
            </a:r>
            <a:r>
              <a:rPr lang="zh-CN" altLang="en-US" sz="1814" u="sng" kern="0" dirty="0" smtClean="0">
                <a:solidFill>
                  <a:srgbClr val="FF0000"/>
                </a:solidFill>
                <a:latin typeface="Times New Roman" pitchFamily="65" charset="-122"/>
                <a:ea typeface="宋体" pitchFamily="65" charset="-122"/>
              </a:rPr>
              <a:t>　 did we see　 </a:t>
            </a:r>
            <a:r>
              <a:rPr lang="zh-CN" altLang="en-US" sz="1814" kern="0" dirty="0" smtClean="0">
                <a:solidFill>
                  <a:srgbClr val="000000"/>
                </a:solidFill>
                <a:latin typeface="Times New Roman" pitchFamily="65" charset="-122"/>
                <a:ea typeface="宋体" pitchFamily="65" charset="-122"/>
              </a:rPr>
              <a:t> Lily in the pas-</a:t>
            </a:r>
            <a:r>
              <a:rPr dirty="0"/>
              <a:t/>
            </a:r>
            <a:br>
              <a:rPr dirty="0"/>
            </a:br>
            <a:r>
              <a:rPr lang="zh-CN" altLang="en-US" sz="1814" kern="0" dirty="0" smtClean="0">
                <a:solidFill>
                  <a:srgbClr val="000000"/>
                </a:solidFill>
                <a:latin typeface="Times New Roman" pitchFamily="65" charset="-122"/>
                <a:ea typeface="宋体" pitchFamily="65" charset="-122"/>
              </a:rPr>
              <a:t>senger seat.</a:t>
            </a:r>
            <a:endParaRPr lang="zh-CN" altLang="en-US" dirty="0"/>
          </a:p>
        </p:txBody>
      </p:sp>
      <p:pic>
        <p:nvPicPr>
          <p:cNvPr id="3" name="图片 3" descr="textimage76.jpeg"/>
          <p:cNvPicPr>
            <a:picLocks noChangeAspect="1"/>
          </p:cNvPicPr>
          <p:nvPr/>
        </p:nvPicPr>
        <p:blipFill>
          <a:blip r:embed="rId4" cstate="print"/>
          <a:stretch>
            <a:fillRect/>
          </a:stretch>
        </p:blipFill>
        <p:spPr>
          <a:xfrm>
            <a:off x="3319458" y="1920071"/>
            <a:ext cx="609600" cy="409574"/>
          </a:xfrm>
          <a:prstGeom prst="rect">
            <a:avLst/>
          </a:prstGeom>
        </p:spPr>
      </p:pic>
      <p:pic>
        <p:nvPicPr>
          <p:cNvPr id="4" name="图片 4" descr="textimage77.jpeg"/>
          <p:cNvPicPr>
            <a:picLocks noChangeAspect="1"/>
          </p:cNvPicPr>
          <p:nvPr/>
        </p:nvPicPr>
        <p:blipFill>
          <a:blip r:embed="rId4" cstate="print"/>
          <a:stretch>
            <a:fillRect/>
          </a:stretch>
        </p:blipFill>
        <p:spPr>
          <a:xfrm>
            <a:off x="2889450" y="4063211"/>
            <a:ext cx="609600" cy="409575"/>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642910" y="3634583"/>
            <a:ext cx="185738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5572132" y="4920467"/>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9.sacred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神圣的;受尊敬的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10.deer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鹿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11.kangaroo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袋鼠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12.binoculars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双筒望远镜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13.koala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树袋熊;考拉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14.stir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激发;搅动　 </a:t>
            </a:r>
            <a:r>
              <a:rPr lang="zh-CN" altLang="en-US" sz="1814" kern="0" dirty="0" smtClean="0">
                <a:solidFill>
                  <a:srgbClr val="FF0000"/>
                </a:solidFill>
                <a:latin typeface="Times New Roman" pitchFamily="65" charset="-122"/>
                <a:ea typeface="宋体" pitchFamily="65" charset="-122"/>
              </a:rPr>
              <a:t>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15.Tibetan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西藏的;藏语的;藏族(人)的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西藏人;藏族人;藏语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16.Tibet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西藏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(C)拓展词汇—灵活用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illegal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.不合法的;非法的→</a:t>
            </a:r>
            <a:r>
              <a:rPr lang="zh-CN" altLang="en-US" sz="1814" u="sng" kern="0" dirty="0" smtClean="0">
                <a:solidFill>
                  <a:srgbClr val="FF0000"/>
                </a:solidFill>
                <a:latin typeface="Times New Roman" pitchFamily="65" charset="-122"/>
                <a:ea typeface="宋体" pitchFamily="65" charset="-122"/>
              </a:rPr>
              <a:t>　 illegally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.不合法地;非法地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hunt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.打猎;搜寻;追捕→</a:t>
            </a:r>
            <a:r>
              <a:rPr lang="zh-CN" altLang="en-US" sz="1814" u="sng" kern="0" dirty="0" smtClean="0">
                <a:solidFill>
                  <a:srgbClr val="FF0000"/>
                </a:solidFill>
                <a:latin typeface="Times New Roman" pitchFamily="65" charset="-122"/>
                <a:ea typeface="宋体" pitchFamily="65" charset="-122"/>
              </a:rPr>
              <a:t>　 hunter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.猎人→</a:t>
            </a:r>
            <a:r>
              <a:rPr lang="zh-CN" altLang="en-US" sz="1814" u="sng" kern="0" dirty="0" smtClean="0">
                <a:solidFill>
                  <a:srgbClr val="FF0000"/>
                </a:solidFill>
                <a:latin typeface="Times New Roman" pitchFamily="65" charset="-122"/>
                <a:ea typeface="宋体" pitchFamily="65" charset="-122"/>
              </a:rPr>
              <a:t>　 hunting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dirty="0"/>
              <a:t/>
            </a:r>
            <a:br>
              <a:rPr dirty="0"/>
            </a:br>
            <a:r>
              <a:rPr lang="zh-CN" altLang="en-US" sz="1814" kern="0" dirty="0" smtClean="0">
                <a:solidFill>
                  <a:srgbClr val="000000"/>
                </a:solidFill>
                <a:latin typeface="Times New Roman" pitchFamily="65" charset="-122"/>
                <a:ea typeface="宋体" pitchFamily="65" charset="-122"/>
              </a:rPr>
              <a:t>打猎;寻找</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928794" y="1277129"/>
            <a:ext cx="221457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643042" y="1705757"/>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143108" y="2134385"/>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214546" y="2563013"/>
            <a:ext cx="171451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785918" y="2991641"/>
            <a:ext cx="21431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643042" y="342026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214546" y="3848897"/>
            <a:ext cx="307183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5500694" y="3848897"/>
            <a:ext cx="242889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714480" y="4277525"/>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928662" y="5134781"/>
            <a:ext cx="121444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4572000" y="5134781"/>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928662" y="5563409"/>
            <a:ext cx="1071570"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4572000" y="5563409"/>
            <a:ext cx="1357322"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6786578" y="556340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5778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1814" kern="0" dirty="0" smtClean="0">
                <a:solidFill>
                  <a:srgbClr val="000000"/>
                </a:solidFill>
                <a:latin typeface="Times New Roman" pitchFamily="65" charset="-122"/>
                <a:ea typeface="宋体" pitchFamily="65" charset="-122"/>
              </a:rPr>
              <a:t>现在进行时的被动语态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一、 现在进行时的被动语态的含义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现在进行时的被动语态表示现在或现阶段正在进行或发生的被动动作,强调主语</a:t>
            </a:r>
            <a:r>
              <a:rPr dirty="0"/>
              <a:t/>
            </a:r>
            <a:br>
              <a:rPr dirty="0"/>
            </a:br>
            <a:r>
              <a:rPr lang="zh-CN" altLang="en-US" sz="1814" kern="0" dirty="0" smtClean="0">
                <a:solidFill>
                  <a:srgbClr val="000000"/>
                </a:solidFill>
                <a:latin typeface="Times New Roman" pitchFamily="65" charset="-122"/>
                <a:ea typeface="宋体" pitchFamily="65" charset="-122"/>
              </a:rPr>
              <a:t>是动作的承受者。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二、现在进行时的被动语态的构成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Some trees in the park are being cut down.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公园里的一些树正在被砍倒。</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engineer is not being treated fairly.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目前这位工程师没有被公平地对待。</a:t>
            </a:r>
            <a:endParaRPr lang="zh-CN" altLang="en-US" dirty="0"/>
          </a:p>
        </p:txBody>
      </p:sp>
      <p:pic>
        <p:nvPicPr>
          <p:cNvPr id="3" name="图片 3" descr="textimage78.jpeg"/>
          <p:cNvPicPr>
            <a:picLocks noChangeAspect="1"/>
          </p:cNvPicPr>
          <p:nvPr/>
        </p:nvPicPr>
        <p:blipFill>
          <a:blip r:embed="rId4" cstate="print"/>
          <a:stretch>
            <a:fillRect/>
          </a:stretch>
        </p:blipFill>
        <p:spPr>
          <a:xfrm>
            <a:off x="3071802" y="1062815"/>
            <a:ext cx="2637554" cy="544039"/>
          </a:xfrm>
          <a:prstGeom prst="rect">
            <a:avLst/>
          </a:prstGeom>
        </p:spPr>
      </p:pic>
    </p:spTree>
    <p:custDataLst>
      <p:custData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Are the babies being taken care of by this nurse?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这些婴儿正在被这个护士照顾吗?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Who is being trained for the coming English speech contest?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为了即将到来的英语演讲比赛,谁正在被培训?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1.肯定式:①</a:t>
            </a:r>
            <a:r>
              <a:rPr lang="zh-CN" altLang="en-US" sz="1814" u="sng" kern="0" dirty="0" smtClean="0">
                <a:solidFill>
                  <a:srgbClr val="FF0000"/>
                </a:solidFill>
                <a:latin typeface="Times New Roman" pitchFamily="65" charset="-122"/>
                <a:ea typeface="宋体" pitchFamily="65" charset="-122"/>
              </a:rPr>
              <a:t>　 主语+am/is/are+being done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2.否定式:②</a:t>
            </a:r>
            <a:r>
              <a:rPr lang="zh-CN" altLang="en-US" sz="1814" u="sng" kern="0" dirty="0" smtClean="0">
                <a:solidFill>
                  <a:srgbClr val="FF0000"/>
                </a:solidFill>
                <a:latin typeface="Times New Roman" pitchFamily="65" charset="-122"/>
                <a:ea typeface="宋体" pitchFamily="65" charset="-122"/>
              </a:rPr>
              <a:t>　 主语+am/is/are+not being done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3.一般疑问式:③</a:t>
            </a:r>
            <a:r>
              <a:rPr lang="zh-CN" altLang="en-US" sz="1814" u="sng" kern="0" dirty="0" smtClean="0">
                <a:solidFill>
                  <a:srgbClr val="FF0000"/>
                </a:solidFill>
                <a:latin typeface="Times New Roman" pitchFamily="65" charset="-122"/>
                <a:ea typeface="宋体" pitchFamily="65" charset="-122"/>
              </a:rPr>
              <a:t>　 Am/Is/Are+主语+being done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4.特殊疑问式:④</a:t>
            </a:r>
            <a:r>
              <a:rPr lang="zh-CN" altLang="en-US" sz="1814" u="sng" kern="0" dirty="0" smtClean="0">
                <a:solidFill>
                  <a:srgbClr val="FF0000"/>
                </a:solidFill>
                <a:latin typeface="Times New Roman" pitchFamily="65" charset="-122"/>
                <a:ea typeface="宋体" pitchFamily="65" charset="-122"/>
              </a:rPr>
              <a:t>　 特殊疑问词+am/is/are+being done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三、现在进行时的被动语态的用法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is being treated in China now.</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928794" y="3634583"/>
            <a:ext cx="285752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857356" y="3991773"/>
            <a:ext cx="328614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357422" y="4491839"/>
            <a:ext cx="314327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357422" y="4849029"/>
            <a:ext cx="357190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741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他现在正在中国接受治疗。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Preparations are being made for the 2022 Olympic Winter Games in Zhangjiakou.</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在张家口,(人们)正在为2022年冬季奥运会做准备。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Tom is always being praised by the teacher.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汤姆总是被这位老师表扬。</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may be being interviewed by reporters at the moment.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他此刻可能正在被记者们采访。</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1.表示说话时⑤</a:t>
            </a:r>
            <a:r>
              <a:rPr lang="zh-CN" altLang="en-US" sz="1814" u="sng" kern="0" dirty="0" smtClean="0">
                <a:solidFill>
                  <a:srgbClr val="FF0000"/>
                </a:solidFill>
                <a:latin typeface="Times New Roman" pitchFamily="65" charset="-122"/>
                <a:ea typeface="宋体" pitchFamily="65" charset="-122"/>
              </a:rPr>
              <a:t>　 正在进行　 </a:t>
            </a:r>
            <a:r>
              <a:rPr lang="zh-CN" altLang="en-US" sz="1814" kern="0" dirty="0" smtClean="0">
                <a:solidFill>
                  <a:srgbClr val="000000"/>
                </a:solidFill>
                <a:latin typeface="Times New Roman" pitchFamily="65" charset="-122"/>
                <a:ea typeface="宋体" pitchFamily="65" charset="-122"/>
              </a:rPr>
              <a:t>的被动动作,句中常用now、at the moment等时间</a:t>
            </a:r>
            <a:r>
              <a:rPr dirty="0"/>
              <a:t/>
            </a:r>
            <a:br>
              <a:rPr dirty="0"/>
            </a:br>
            <a:r>
              <a:rPr lang="zh-CN" altLang="en-US" sz="1814" kern="0" dirty="0" smtClean="0">
                <a:solidFill>
                  <a:srgbClr val="000000"/>
                </a:solidFill>
                <a:latin typeface="Times New Roman" pitchFamily="65" charset="-122"/>
                <a:ea typeface="宋体" pitchFamily="65" charset="-122"/>
              </a:rPr>
              <a:t>状语;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2.表示⑥</a:t>
            </a:r>
            <a:r>
              <a:rPr lang="zh-CN" altLang="en-US" sz="1814" u="sng" kern="0" dirty="0" smtClean="0">
                <a:solidFill>
                  <a:srgbClr val="FF0000"/>
                </a:solidFill>
                <a:latin typeface="Times New Roman" pitchFamily="65" charset="-122"/>
                <a:ea typeface="宋体" pitchFamily="65" charset="-122"/>
              </a:rPr>
              <a:t>　 现阶段　 </a:t>
            </a:r>
            <a:r>
              <a:rPr lang="zh-CN" altLang="en-US" sz="1814" kern="0" dirty="0" smtClean="0">
                <a:solidFill>
                  <a:srgbClr val="000000"/>
                </a:solidFill>
                <a:latin typeface="Times New Roman" pitchFamily="65" charset="-122"/>
                <a:ea typeface="宋体" pitchFamily="65" charset="-122"/>
              </a:rPr>
              <a:t>正在进行的被动动作(说话时不一定在进行);</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285984" y="4849029"/>
            <a:ext cx="1428760"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643042" y="5706285"/>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6026201"/>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3.表示说话者的⑦</a:t>
            </a:r>
            <a:r>
              <a:rPr lang="zh-CN" altLang="en-US" sz="1814" u="sng" kern="0" dirty="0" smtClean="0">
                <a:solidFill>
                  <a:srgbClr val="FF0000"/>
                </a:solidFill>
                <a:latin typeface="Times New Roman" pitchFamily="65" charset="-122"/>
                <a:ea typeface="宋体" pitchFamily="65" charset="-122"/>
              </a:rPr>
              <a:t>　 赞扬　 </a:t>
            </a:r>
            <a:r>
              <a:rPr lang="zh-CN" altLang="en-US" sz="1814" kern="0" dirty="0" smtClean="0">
                <a:solidFill>
                  <a:srgbClr val="000000"/>
                </a:solidFill>
                <a:latin typeface="Times New Roman" pitchFamily="65" charset="-122"/>
                <a:ea typeface="宋体" pitchFamily="65" charset="-122"/>
              </a:rPr>
              <a:t>、羡慕、厌恶等感情色彩,常与always、constant-</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ly、forever等词连用;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4.与某些情态动词连用,表示对正在发生的动作的⑧</a:t>
            </a:r>
            <a:r>
              <a:rPr lang="zh-CN" altLang="en-US" sz="1814" u="sng" kern="0" dirty="0" smtClean="0">
                <a:solidFill>
                  <a:srgbClr val="FF0000"/>
                </a:solidFill>
                <a:latin typeface="Times New Roman" pitchFamily="65" charset="-122"/>
                <a:ea typeface="宋体" pitchFamily="65" charset="-122"/>
              </a:rPr>
              <a:t>　 推测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四、使用现在进行时的被动语态应注意的问题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Look!The children are being taken care of by their aunt.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瞧!孩子们正由他们的姨妈照看着。</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telephone is in use (=is being used) now.</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这部电话现在正在使用中。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book belongs to him.这本书属于他。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1.动词短语用于现在进行时的被动语态时,其中的⑨</a:t>
            </a:r>
            <a:r>
              <a:rPr lang="zh-CN" altLang="en-US" sz="1814" u="sng" kern="0" dirty="0" smtClean="0">
                <a:solidFill>
                  <a:srgbClr val="FF0000"/>
                </a:solidFill>
                <a:latin typeface="Times New Roman" pitchFamily="65" charset="-122"/>
                <a:ea typeface="宋体" pitchFamily="65" charset="-122"/>
              </a:rPr>
              <a:t>　 介词　 </a:t>
            </a:r>
            <a:r>
              <a:rPr lang="zh-CN" altLang="en-US" sz="1814" kern="0" dirty="0" smtClean="0">
                <a:solidFill>
                  <a:srgbClr val="000000"/>
                </a:solidFill>
                <a:latin typeface="Times New Roman" pitchFamily="65" charset="-122"/>
                <a:ea typeface="宋体" pitchFamily="65" charset="-122"/>
              </a:rPr>
              <a:t>不可省略;</a:t>
            </a:r>
            <a:endParaRPr lang="zh-CN" altLang="en-US" dirty="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2.“be (am/is/are)+under/in+</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.”结构有时可相当于⑩</a:t>
            </a:r>
            <a:r>
              <a:rPr lang="zh-CN" altLang="en-US" sz="1814" u="sng" kern="0" dirty="0" smtClean="0">
                <a:solidFill>
                  <a:srgbClr val="FF0000"/>
                </a:solidFill>
                <a:latin typeface="Times New Roman" pitchFamily="65" charset="-122"/>
                <a:ea typeface="宋体" pitchFamily="65" charset="-122"/>
              </a:rPr>
              <a:t>　 现在进行时的被动语态</a:t>
            </a:r>
            <a:r>
              <a:rPr lang="zh-CN" altLang="en-US" u="sng" kern="0" dirty="0" smtClean="0">
                <a:solidFill>
                  <a:srgbClr val="FF0000"/>
                </a:solidFill>
                <a:latin typeface="Times New Roman" pitchFamily="65" charset="-122"/>
                <a:ea typeface="宋体" pitchFamily="65" charset="-122"/>
              </a:rPr>
              <a:t>　 </a:t>
            </a:r>
            <a:r>
              <a:rPr lang="zh-CN" altLang="en-US" kern="0" dirty="0" smtClean="0">
                <a:solidFill>
                  <a:srgbClr val="000000"/>
                </a:solidFill>
                <a:latin typeface="Times New Roman" pitchFamily="65" charset="-122"/>
                <a:ea typeface="宋体" pitchFamily="65" charset="-122"/>
              </a:rPr>
              <a:t>;</a:t>
            </a:r>
            <a:endParaRPr lang="zh-CN" altLang="en-US"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2571736" y="1062815"/>
            <a:ext cx="100013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786446" y="1920071"/>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786446" y="5777723"/>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929322" y="6206351"/>
            <a:ext cx="278608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41531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3.一些表示状态、心理活动、拥有等的动词(短语)如stay、love、have、want、</a:t>
            </a:r>
            <a:r>
              <a:rPr dirty="0"/>
              <a:t/>
            </a:r>
            <a:br>
              <a:rPr dirty="0"/>
            </a:br>
            <a:r>
              <a:rPr lang="zh-CN" altLang="en-US" sz="1814" kern="0" dirty="0" smtClean="0">
                <a:solidFill>
                  <a:srgbClr val="000000"/>
                </a:solidFill>
                <a:latin typeface="Times New Roman" pitchFamily="65" charset="-122"/>
                <a:ea typeface="宋体" pitchFamily="65" charset="-122"/>
              </a:rPr>
              <a:t>belong to等不用于现在进行时的被动语态。</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1.(2018天津,13,</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)My washing machine</a:t>
            </a:r>
            <a:r>
              <a:rPr lang="zh-CN" altLang="en-US" sz="1814" u="sng" kern="0" dirty="0" smtClean="0">
                <a:solidFill>
                  <a:srgbClr val="FF0000"/>
                </a:solidFill>
                <a:latin typeface="Times New Roman" pitchFamily="65" charset="-122"/>
                <a:ea typeface="宋体" pitchFamily="65" charset="-122"/>
              </a:rPr>
              <a:t>　 is being repaired　 </a:t>
            </a:r>
            <a:r>
              <a:rPr lang="zh-CN" altLang="en-US" sz="1814" kern="0" dirty="0" smtClean="0">
                <a:solidFill>
                  <a:srgbClr val="000000"/>
                </a:solidFill>
                <a:latin typeface="Times New Roman" pitchFamily="65" charset="-122"/>
                <a:ea typeface="宋体" pitchFamily="65" charset="-122"/>
              </a:rPr>
              <a:t>(repair) this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week, so I have to wash my clothes by hand.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考查现在进行时的被动语态。句意:本周我的洗衣机正在维修中,因此我</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不得不用手洗我的衣服。根据时间状语this week和后半句可知,洗衣机正在维修</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中,本空应用现在进行时;且主语My washing machine和动词repair之间为被动关</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系,故本空应用现在进行时的被动语态。</a:t>
            </a:r>
            <a:endParaRPr lang="zh-CN" altLang="en-US" dirty="0">
              <a:solidFill>
                <a:srgbClr val="FF0000"/>
              </a:solidFill>
            </a:endParaRPr>
          </a:p>
        </p:txBody>
      </p:sp>
      <p:pic>
        <p:nvPicPr>
          <p:cNvPr id="3" name="图片 3" descr="textimage79.jpeg"/>
          <p:cNvPicPr>
            <a:picLocks noChangeAspect="1"/>
          </p:cNvPicPr>
          <p:nvPr/>
        </p:nvPicPr>
        <p:blipFill>
          <a:blip r:embed="rId4" cstate="print"/>
          <a:stretch>
            <a:fillRect/>
          </a:stretch>
        </p:blipFill>
        <p:spPr>
          <a:xfrm>
            <a:off x="720000" y="2277261"/>
            <a:ext cx="1495425" cy="504825"/>
          </a:xfrm>
          <a:prstGeom prst="rect">
            <a:avLst/>
          </a:prstGeom>
        </p:spPr>
      </p:pic>
      <p:pic>
        <p:nvPicPr>
          <p:cNvPr id="4" name="图片 4" descr="textimage80.jpeg"/>
          <p:cNvPicPr>
            <a:picLocks noChangeAspect="1"/>
          </p:cNvPicPr>
          <p:nvPr/>
        </p:nvPicPr>
        <p:blipFill>
          <a:blip r:embed="rId5" cstate="print"/>
          <a:stretch>
            <a:fillRect/>
          </a:stretch>
        </p:blipFill>
        <p:spPr>
          <a:xfrm>
            <a:off x="2247888" y="3348831"/>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4929190" y="3349151"/>
            <a:ext cx="207170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blinds(horizontal)">
                                      <p:cBhvr>
                                        <p:cTn id="1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272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2.(2017江苏,阅读理解C,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)Now similar concerns </a:t>
            </a:r>
            <a:r>
              <a:rPr lang="zh-CN" altLang="en-US" sz="1814" u="sng" kern="0" dirty="0" smtClean="0">
                <a:solidFill>
                  <a:srgbClr val="FF0000"/>
                </a:solidFill>
                <a:latin typeface="Times New Roman" pitchFamily="65" charset="-122"/>
                <a:ea typeface="宋体" pitchFamily="65" charset="-122"/>
              </a:rPr>
              <a:t>　 are being raised　 </a:t>
            </a:r>
            <a:r>
              <a:rPr lang="zh-CN" altLang="en-US" sz="1814" kern="0" dirty="0" smtClean="0">
                <a:solidFill>
                  <a:srgbClr val="000000"/>
                </a:solidFill>
                <a:latin typeface="Times New Roman" pitchFamily="65" charset="-122"/>
                <a:ea typeface="宋体" pitchFamily="65" charset="-122"/>
              </a:rPr>
              <a:t>(raise)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by the giants(巨头)...</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考查现在进行时的被动语态。句意:现在,巨头们正提出类似的担忧</a:t>
            </a:r>
            <a:r>
              <a:rPr lang="zh-CN" altLang="en-US" sz="1814" kern="0" dirty="0" smtClean="0">
                <a:solidFill>
                  <a:srgbClr val="FF0000"/>
                </a:solidFill>
                <a:latin typeface="黑体" pitchFamily="65" charset="-122"/>
                <a:ea typeface="宋体" pitchFamily="65" charset="-122"/>
              </a:rPr>
              <a:t>…</a:t>
            </a:r>
            <a:r>
              <a:rPr dirty="0">
                <a:solidFill>
                  <a:srgbClr val="FF0000"/>
                </a:solidFill>
              </a:rPr>
              <a:t/>
            </a:r>
            <a:br>
              <a:rPr dirty="0">
                <a:solidFill>
                  <a:srgbClr val="FF0000"/>
                </a:solidFill>
              </a:rPr>
            </a:b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。根据时间状语Now可知,本空应用现在进行时,且主语concerns和动词raise之</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间为被动关系,故本空应用现在进行时的被动语态。</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3.(2017天津,阅读理解C,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That is happening in the UK and Singapore,where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government-provided driverless vehicles </a:t>
            </a:r>
            <a:r>
              <a:rPr lang="zh-CN" altLang="en-US" sz="1814" u="sng" kern="0" dirty="0" smtClean="0">
                <a:solidFill>
                  <a:srgbClr val="FF0000"/>
                </a:solidFill>
                <a:latin typeface="Times New Roman" pitchFamily="65" charset="-122"/>
                <a:ea typeface="宋体" pitchFamily="65" charset="-122"/>
              </a:rPr>
              <a:t>　 are being launched　 </a:t>
            </a:r>
            <a:r>
              <a:rPr lang="zh-CN" altLang="en-US" sz="1814" kern="0" dirty="0" smtClean="0">
                <a:solidFill>
                  <a:srgbClr val="000000"/>
                </a:solidFill>
                <a:latin typeface="Times New Roman" pitchFamily="65" charset="-122"/>
                <a:ea typeface="宋体" pitchFamily="65" charset="-122"/>
              </a:rPr>
              <a:t>(launch).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考查现在进行时的被动语态。句意:那种情况正在英国和新加坡发生,政</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府提供的无人驾驶汽车正在这两个国家推出。vehicles与launch之间是被动关系,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且根据主句可知此处表示的动作正在进行,所以此处用现在进行时的被动语态。</a:t>
            </a:r>
            <a:endParaRPr lang="zh-CN" altLang="en-US" dirty="0">
              <a:solidFill>
                <a:srgbClr val="FF0000"/>
              </a:solidFill>
            </a:endParaRPr>
          </a:p>
        </p:txBody>
      </p:sp>
      <p:pic>
        <p:nvPicPr>
          <p:cNvPr id="3" name="图片 3" descr="textimage81.jpeg"/>
          <p:cNvPicPr>
            <a:picLocks noChangeAspect="1"/>
          </p:cNvPicPr>
          <p:nvPr/>
        </p:nvPicPr>
        <p:blipFill>
          <a:blip r:embed="rId4" cstate="print"/>
          <a:stretch>
            <a:fillRect/>
          </a:stretch>
        </p:blipFill>
        <p:spPr>
          <a:xfrm>
            <a:off x="3081600" y="1481320"/>
            <a:ext cx="609600" cy="409574"/>
          </a:xfrm>
          <a:prstGeom prst="rect">
            <a:avLst/>
          </a:prstGeom>
        </p:spPr>
      </p:pic>
      <p:pic>
        <p:nvPicPr>
          <p:cNvPr id="4" name="图片 4" descr="textimage82.jpeg"/>
          <p:cNvPicPr>
            <a:picLocks noChangeAspect="1"/>
          </p:cNvPicPr>
          <p:nvPr/>
        </p:nvPicPr>
        <p:blipFill>
          <a:blip r:embed="rId4" cstate="print"/>
          <a:stretch>
            <a:fillRect/>
          </a:stretch>
        </p:blipFill>
        <p:spPr>
          <a:xfrm>
            <a:off x="3081600" y="364895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5796136" y="1476053"/>
            <a:ext cx="2071702" cy="36004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4572000" y="4068341"/>
            <a:ext cx="22157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16474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4.(</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)They are living with their parents for the moment because their own house </a:t>
            </a:r>
            <a:endParaRPr lang="zh-CN" altLang="en-US" sz="2000" dirty="0" smtClean="0"/>
          </a:p>
          <a:p>
            <a:pPr eaLnBrk="0" latinLnBrk="1" hangingPunct="0">
              <a:lnSpc>
                <a:spcPct val="150000"/>
              </a:lnSpc>
            </a:pPr>
            <a:r>
              <a:rPr lang="zh-CN" altLang="en-US" sz="1814" u="sng" kern="0" dirty="0" smtClean="0">
                <a:solidFill>
                  <a:srgbClr val="FF0000"/>
                </a:solidFill>
                <a:latin typeface="Times New Roman" pitchFamily="65" charset="-122"/>
                <a:ea typeface="宋体" pitchFamily="65" charset="-122"/>
              </a:rPr>
              <a:t>　 is being rebuilt　 </a:t>
            </a:r>
            <a:r>
              <a:rPr lang="zh-CN" altLang="en-US" sz="1814" kern="0" dirty="0" smtClean="0">
                <a:solidFill>
                  <a:srgbClr val="000000"/>
                </a:solidFill>
                <a:latin typeface="Times New Roman" pitchFamily="65" charset="-122"/>
                <a:ea typeface="宋体" pitchFamily="65" charset="-122"/>
              </a:rPr>
              <a:t>(rebuild).</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考查现在进行时的被动语态。句意:他们此刻正和他们的父母住在一起,</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因为他们自己的房子正在重建中。根据主句的时态可知,本空应用现在进行时,</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且动词rebuild与其逻辑主语their own house之间为被动关系,故本空应用现在进</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行时的被动语态。</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is reported that many a new house</a:t>
            </a:r>
            <a:r>
              <a:rPr lang="zh-CN" altLang="en-US" sz="1814" u="sng" kern="0" dirty="0" smtClean="0">
                <a:solidFill>
                  <a:srgbClr val="FF0000"/>
                </a:solidFill>
                <a:latin typeface="Times New Roman" pitchFamily="65" charset="-122"/>
                <a:ea typeface="宋体" pitchFamily="65" charset="-122"/>
              </a:rPr>
              <a:t>　 is being built　 </a:t>
            </a:r>
            <a:r>
              <a:rPr lang="zh-CN" altLang="en-US" sz="1814" kern="0" dirty="0" smtClean="0">
                <a:solidFill>
                  <a:srgbClr val="000000"/>
                </a:solidFill>
                <a:latin typeface="Times New Roman" pitchFamily="65" charset="-122"/>
                <a:ea typeface="宋体" pitchFamily="65" charset="-122"/>
              </a:rPr>
              <a:t>(build) at present in</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the disaster area.</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考查现在进行时的被动语态及主谓一致。句意:据报道,目前灾区正在建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造许多新房子。根据at present可知,本空应用现在进行时,且动词build与其逻辑</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主语many a new house之间为被动关系,故本空应用现在进行时的被动语态。注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意:从句的主语为“many a+可数名词单数”形式,谓语动词应用单数形式。</a:t>
            </a:r>
            <a:endParaRPr lang="zh-CN" altLang="en-US" dirty="0">
              <a:solidFill>
                <a:srgbClr val="FF0000"/>
              </a:solidFill>
            </a:endParaRPr>
          </a:p>
        </p:txBody>
      </p:sp>
      <p:pic>
        <p:nvPicPr>
          <p:cNvPr id="3" name="图片 3" descr="textimage84.jpeg"/>
          <p:cNvPicPr>
            <a:picLocks noChangeAspect="1"/>
          </p:cNvPicPr>
          <p:nvPr/>
        </p:nvPicPr>
        <p:blipFill>
          <a:blip r:embed="rId4" cstate="print"/>
          <a:stretch>
            <a:fillRect/>
          </a:stretch>
        </p:blipFill>
        <p:spPr>
          <a:xfrm>
            <a:off x="1000100" y="1134253"/>
            <a:ext cx="609599" cy="409574"/>
          </a:xfrm>
          <a:prstGeom prst="rect">
            <a:avLst/>
          </a:prstGeom>
        </p:spPr>
      </p:pic>
      <p:pic>
        <p:nvPicPr>
          <p:cNvPr id="5" name="图片 5" descr="textimage83.jpeg"/>
          <p:cNvPicPr>
            <a:picLocks noChangeAspect="1"/>
          </p:cNvPicPr>
          <p:nvPr/>
        </p:nvPicPr>
        <p:blipFill>
          <a:blip r:embed="rId4" cstate="print"/>
          <a:stretch>
            <a:fillRect/>
          </a:stretch>
        </p:blipFill>
        <p:spPr>
          <a:xfrm>
            <a:off x="969525" y="3634583"/>
            <a:ext cx="609599"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714348" y="1491443"/>
            <a:ext cx="192882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5000628" y="3634583"/>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09481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同义句转换</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6.(</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The water supply has been cut off temporarily because the workers are re-</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pairing one of the main pipes.(改为被动语态)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water supply has been cut off temporarily because </a:t>
            </a:r>
            <a:r>
              <a:rPr lang="zh-CN" altLang="en-US" sz="1814" u="sng" kern="0" dirty="0" smtClean="0">
                <a:solidFill>
                  <a:srgbClr val="FF0000"/>
                </a:solidFill>
                <a:latin typeface="Times New Roman" pitchFamily="65" charset="-122"/>
                <a:ea typeface="宋体" pitchFamily="65" charset="-122"/>
              </a:rPr>
              <a:t>　 one of the main pipes is </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being repaired by the workers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old temple whose roof was damaged in a storm is now under repair.(改</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为同义句)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old temple whose roof was damaged in a storm </a:t>
            </a:r>
            <a:r>
              <a:rPr lang="zh-CN" altLang="en-US" sz="1814" u="sng" kern="0" dirty="0" smtClean="0">
                <a:solidFill>
                  <a:srgbClr val="FF0000"/>
                </a:solidFill>
                <a:latin typeface="Times New Roman" pitchFamily="65" charset="-122"/>
                <a:ea typeface="宋体" pitchFamily="65" charset="-122"/>
              </a:rPr>
              <a:t>　 is now being repaired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根据要求进行句式变化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education programme </a:t>
            </a:r>
            <a:r>
              <a:rPr lang="zh-CN" altLang="en-US" sz="1814" u="sng" kern="0" dirty="0" smtClean="0">
                <a:solidFill>
                  <a:srgbClr val="FF0000"/>
                </a:solidFill>
                <a:latin typeface="Times New Roman" pitchFamily="65" charset="-122"/>
                <a:ea typeface="宋体" pitchFamily="65" charset="-122"/>
              </a:rPr>
              <a:t>　 is under discussion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8"/>
              </a:spcBef>
              <a:buNone/>
            </a:pPr>
            <a:r>
              <a:rPr lang="zh-CN" altLang="en-US" sz="1814" kern="0" dirty="0" smtClean="0">
                <a:solidFill>
                  <a:srgbClr val="000000"/>
                </a:solidFill>
                <a:latin typeface="Times New Roman" pitchFamily="65" charset="-122"/>
                <a:ea typeface="宋体" pitchFamily="65" charset="-122"/>
              </a:rPr>
              <a:t>①将画线部分改为现在进行时的被动语态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education programme </a:t>
            </a:r>
            <a:r>
              <a:rPr lang="zh-CN" altLang="en-US" sz="1814" u="sng" kern="0" dirty="0" smtClean="0">
                <a:solidFill>
                  <a:srgbClr val="FF0000"/>
                </a:solidFill>
                <a:latin typeface="Times New Roman" pitchFamily="65" charset="-122"/>
                <a:ea typeface="宋体" pitchFamily="65" charset="-122"/>
              </a:rPr>
              <a:t>　 is being discussed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②将句①改为一般疑问句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Is the education programme being discussed?</a:t>
            </a:r>
            <a:r>
              <a:rPr lang="zh-CN" altLang="en-US" sz="1814" u="sng" kern="0" dirty="0" smtClean="0">
                <a:solidFill>
                  <a:srgbClr val="000000"/>
                </a:solidFill>
                <a:latin typeface="Times New Roman" pitchFamily="65" charset="-122"/>
                <a:ea typeface="宋体" pitchFamily="65" charset="-122"/>
              </a:rPr>
              <a:t>　 </a:t>
            </a:r>
            <a:endParaRPr lang="zh-CN" altLang="en-US" dirty="0"/>
          </a:p>
        </p:txBody>
      </p:sp>
      <p:pic>
        <p:nvPicPr>
          <p:cNvPr id="3" name="图片 3" descr="textimage86.jpeg"/>
          <p:cNvPicPr>
            <a:picLocks noChangeAspect="1"/>
          </p:cNvPicPr>
          <p:nvPr/>
        </p:nvPicPr>
        <p:blipFill>
          <a:blip r:embed="rId4" cstate="print"/>
          <a:stretch>
            <a:fillRect/>
          </a:stretch>
        </p:blipFill>
        <p:spPr>
          <a:xfrm>
            <a:off x="969525" y="3010695"/>
            <a:ext cx="609599" cy="409574"/>
          </a:xfrm>
          <a:prstGeom prst="rect">
            <a:avLst/>
          </a:prstGeom>
        </p:spPr>
      </p:pic>
      <p:pic>
        <p:nvPicPr>
          <p:cNvPr id="4" name="图片 4" descr="textimage87.jpeg"/>
          <p:cNvPicPr>
            <a:picLocks noChangeAspect="1"/>
          </p:cNvPicPr>
          <p:nvPr/>
        </p:nvPicPr>
        <p:blipFill>
          <a:blip r:embed="rId4" cstate="print"/>
          <a:stretch>
            <a:fillRect/>
          </a:stretch>
        </p:blipFill>
        <p:spPr>
          <a:xfrm>
            <a:off x="969525" y="4796645"/>
            <a:ext cx="609599" cy="409574"/>
          </a:xfrm>
          <a:prstGeom prst="rect">
            <a:avLst/>
          </a:prstGeom>
        </p:spPr>
      </p:pic>
      <p:pic>
        <p:nvPicPr>
          <p:cNvPr id="5" name="图片 4" descr="textimage85.jpeg"/>
          <p:cNvPicPr>
            <a:picLocks noChangeAspect="1"/>
          </p:cNvPicPr>
          <p:nvPr/>
        </p:nvPicPr>
        <p:blipFill>
          <a:blip r:embed="rId4" cstate="print"/>
          <a:stretch>
            <a:fillRect/>
          </a:stretch>
        </p:blipFill>
        <p:spPr>
          <a:xfrm>
            <a:off x="1000100" y="1224745"/>
            <a:ext cx="609599"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000760" y="2134385"/>
            <a:ext cx="257176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642910" y="2563333"/>
            <a:ext cx="307183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5715008" y="3848897"/>
            <a:ext cx="264320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4143372" y="4706153"/>
            <a:ext cx="228601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3428992" y="5634847"/>
            <a:ext cx="221457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5" cstate="print"/>
          <a:srcRect/>
          <a:stretch>
            <a:fillRect/>
          </a:stretch>
        </p:blipFill>
        <p:spPr bwMode="auto">
          <a:xfrm>
            <a:off x="1000100" y="6420665"/>
            <a:ext cx="44291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6144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③对句①中的The education programme进行提问</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What is being discussed?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9.(2017江苏,阅读理解D,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)在亚洲的其他地方,正在采取更令人震惊的行</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Elsewhere in Asia even more astonishing actions </a:t>
            </a:r>
            <a:r>
              <a:rPr lang="zh-CN" altLang="en-US" sz="1814" u="sng" kern="0" dirty="0" smtClean="0">
                <a:solidFill>
                  <a:srgbClr val="FF0000"/>
                </a:solidFill>
                <a:latin typeface="Times New Roman" pitchFamily="65" charset="-122"/>
                <a:ea typeface="宋体" pitchFamily="65" charset="-122"/>
              </a:rPr>
              <a:t>　 are being taken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88.jpeg"/>
          <p:cNvPicPr>
            <a:picLocks noChangeAspect="1"/>
          </p:cNvPicPr>
          <p:nvPr/>
        </p:nvPicPr>
        <p:blipFill>
          <a:blip r:embed="rId4" cstate="print"/>
          <a:stretch>
            <a:fillRect/>
          </a:stretch>
        </p:blipFill>
        <p:spPr>
          <a:xfrm>
            <a:off x="3094312" y="2793304"/>
            <a:ext cx="609600" cy="409574"/>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1920071"/>
            <a:ext cx="2928958"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5286380" y="3634583"/>
            <a:ext cx="200026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immediately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.立刻→</a:t>
            </a:r>
            <a:r>
              <a:rPr lang="zh-CN" altLang="en-US" sz="1814" u="sng" kern="0" dirty="0" smtClean="0">
                <a:solidFill>
                  <a:srgbClr val="FF0000"/>
                </a:solidFill>
                <a:latin typeface="Times New Roman" pitchFamily="65" charset="-122"/>
                <a:ea typeface="宋体" pitchFamily="65" charset="-122"/>
              </a:rPr>
              <a:t>　 immediate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.立即的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alarming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.惊人的;使人惊恐的→</a:t>
            </a:r>
            <a:r>
              <a:rPr lang="zh-CN" altLang="en-US" sz="1814" u="sng" kern="0" dirty="0" smtClean="0">
                <a:solidFill>
                  <a:srgbClr val="FF0000"/>
                </a:solidFill>
                <a:latin typeface="Times New Roman" pitchFamily="65" charset="-122"/>
                <a:ea typeface="宋体" pitchFamily="65" charset="-122"/>
              </a:rPr>
              <a:t>　 alarm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.使惊恐;使害怕;使担</a:t>
            </a:r>
            <a:r>
              <a:rPr dirty="0"/>
              <a:t/>
            </a:r>
            <a:br>
              <a:rPr dirty="0"/>
            </a:br>
            <a:r>
              <a:rPr lang="zh-CN" altLang="en-US" sz="1814" kern="0" dirty="0" smtClean="0">
                <a:solidFill>
                  <a:srgbClr val="000000"/>
                </a:solidFill>
                <a:latin typeface="Times New Roman" pitchFamily="65" charset="-122"/>
                <a:ea typeface="宋体" pitchFamily="65" charset="-122"/>
              </a:rPr>
              <a:t>心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.恐慌;警报;警报器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rate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.速度;(比)率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.划分等级→</a:t>
            </a:r>
            <a:r>
              <a:rPr lang="zh-CN" altLang="en-US" sz="1814" u="sng" kern="0" dirty="0" smtClean="0">
                <a:solidFill>
                  <a:srgbClr val="FF0000"/>
                </a:solidFill>
                <a:latin typeface="Times New Roman" pitchFamily="65" charset="-122"/>
                <a:ea typeface="宋体" pitchFamily="65" charset="-122"/>
              </a:rPr>
              <a:t>　 rating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.等级;级别</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extinct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.已灭绝的→</a:t>
            </a:r>
            <a:r>
              <a:rPr lang="zh-CN" altLang="en-US" sz="1814" u="sng" kern="0" dirty="0" smtClean="0">
                <a:solidFill>
                  <a:srgbClr val="FF0000"/>
                </a:solidFill>
                <a:latin typeface="Times New Roman" pitchFamily="65" charset="-122"/>
                <a:ea typeface="宋体" pitchFamily="65" charset="-122"/>
              </a:rPr>
              <a:t>　 extinction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.灭绝</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aware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.知道;发觉;有</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意识的→</a:t>
            </a:r>
            <a:r>
              <a:rPr lang="zh-CN" altLang="en-US" sz="1814" u="sng" kern="0" dirty="0" smtClean="0">
                <a:solidFill>
                  <a:srgbClr val="FF0000"/>
                </a:solidFill>
                <a:latin typeface="Times New Roman" pitchFamily="65" charset="-122"/>
                <a:ea typeface="宋体" pitchFamily="65" charset="-122"/>
              </a:rPr>
              <a:t>　 awareness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.知道;意识</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concern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.涉及;让</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担忧→</a:t>
            </a:r>
            <a:r>
              <a:rPr lang="zh-CN" altLang="en-US" sz="1814" u="sng" kern="0" dirty="0" smtClean="0">
                <a:solidFill>
                  <a:srgbClr val="FF0000"/>
                </a:solidFill>
                <a:latin typeface="Times New Roman" pitchFamily="65" charset="-122"/>
                <a:ea typeface="宋体" pitchFamily="65" charset="-122"/>
              </a:rPr>
              <a:t>　 concerned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.担心的;关切的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living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.居住的;活的;在用的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.生活;生计→</a:t>
            </a:r>
            <a:r>
              <a:rPr lang="zh-CN" altLang="en-US" sz="1814" u="sng" kern="0" dirty="0" smtClean="0">
                <a:solidFill>
                  <a:srgbClr val="FF0000"/>
                </a:solidFill>
                <a:latin typeface="Times New Roman" pitchFamily="65" charset="-122"/>
                <a:ea typeface="宋体" pitchFamily="65" charset="-122"/>
              </a:rPr>
              <a:t>　 live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.居住;生存 </a:t>
            </a:r>
            <a:r>
              <a:rPr dirty="0"/>
              <a:t/>
            </a:r>
            <a:br>
              <a:rPr dirty="0"/>
            </a:b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.活的;现场直播的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.在现场直播;在现场表演(或录制)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adapt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.适应</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.使适应;使适合→</a:t>
            </a:r>
            <a:r>
              <a:rPr lang="zh-CN" altLang="en-US" sz="1814" u="sng" kern="0" dirty="0" smtClean="0">
                <a:solidFill>
                  <a:srgbClr val="FF0000"/>
                </a:solidFill>
                <a:latin typeface="Times New Roman" pitchFamily="65" charset="-122"/>
                <a:ea typeface="宋体" pitchFamily="65" charset="-122"/>
              </a:rPr>
              <a:t>　 adaptation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.适应;改编本</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pressure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.压力;要求→</a:t>
            </a:r>
            <a:r>
              <a:rPr lang="zh-CN" altLang="en-US" sz="1814" u="sng" kern="0" dirty="0" smtClean="0">
                <a:solidFill>
                  <a:srgbClr val="FF0000"/>
                </a:solidFill>
                <a:latin typeface="Times New Roman" pitchFamily="65" charset="-122"/>
                <a:ea typeface="宋体" pitchFamily="65" charset="-122"/>
              </a:rPr>
              <a:t>　 press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 按;压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.逼迫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.按;挤压;印刷;</a:t>
            </a:r>
            <a:r>
              <a:rPr dirty="0"/>
              <a:t/>
            </a:r>
            <a:br>
              <a:rPr dirty="0"/>
            </a:br>
            <a:r>
              <a:rPr lang="zh-CN" altLang="en-US" sz="1814" kern="0" dirty="0" smtClean="0">
                <a:solidFill>
                  <a:srgbClr val="000000"/>
                </a:solidFill>
                <a:latin typeface="Times New Roman" pitchFamily="65" charset="-122"/>
                <a:ea typeface="宋体" pitchFamily="65" charset="-122"/>
              </a:rPr>
              <a:t>新闻界</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491443"/>
            <a:ext cx="171451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000496" y="1491443"/>
            <a:ext cx="157163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857224" y="1920071"/>
            <a:ext cx="150019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072066" y="1920071"/>
            <a:ext cx="121444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2777327"/>
            <a:ext cx="100013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4786314" y="2705889"/>
            <a:ext cx="1143008"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3134517"/>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3857620" y="3134517"/>
            <a:ext cx="1571636"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3563145"/>
            <a:ext cx="1285884"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5286380" y="3563145"/>
            <a:ext cx="1643074"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928662" y="3991773"/>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4643438" y="3991773"/>
            <a:ext cx="1500198"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928662" y="4420401"/>
            <a:ext cx="1143008"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6072198" y="4420401"/>
            <a:ext cx="1000132" cy="35687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4" cstate="print"/>
          <a:srcRect/>
          <a:stretch>
            <a:fillRect/>
          </a:stretch>
        </p:blipFill>
        <p:spPr bwMode="auto">
          <a:xfrm>
            <a:off x="1000100" y="5277657"/>
            <a:ext cx="1214446"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4" cstate="print"/>
          <a:srcRect/>
          <a:stretch>
            <a:fillRect/>
          </a:stretch>
        </p:blipFill>
        <p:spPr bwMode="auto">
          <a:xfrm>
            <a:off x="4929190" y="5277657"/>
            <a:ext cx="1643074" cy="356870"/>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4" cstate="print"/>
          <a:srcRect/>
          <a:stretch>
            <a:fillRect/>
          </a:stretch>
        </p:blipFill>
        <p:spPr bwMode="auto">
          <a:xfrm>
            <a:off x="1000100" y="5706285"/>
            <a:ext cx="1357322" cy="356870"/>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4" cstate="print"/>
          <a:srcRect/>
          <a:stretch>
            <a:fillRect/>
          </a:stretch>
        </p:blipFill>
        <p:spPr bwMode="auto">
          <a:xfrm>
            <a:off x="3857620" y="5706285"/>
            <a:ext cx="100013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8267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observe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.观察(到);注视;遵守→</a:t>
            </a:r>
            <a:r>
              <a:rPr lang="zh-CN" altLang="en-US" sz="1814" u="sng" kern="0" dirty="0" smtClean="0">
                <a:solidFill>
                  <a:srgbClr val="FF0000"/>
                </a:solidFill>
                <a:latin typeface="Times New Roman" pitchFamily="65" charset="-122"/>
                <a:ea typeface="宋体" pitchFamily="65" charset="-122"/>
              </a:rPr>
              <a:t>　 observation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.观察;观测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beauty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.美;美人;美好的东西→</a:t>
            </a:r>
            <a:r>
              <a:rPr lang="zh-CN" altLang="en-US" sz="1814" u="sng" kern="0" dirty="0" smtClean="0">
                <a:solidFill>
                  <a:srgbClr val="FF0000"/>
                </a:solidFill>
                <a:latin typeface="Times New Roman" pitchFamily="65" charset="-122"/>
                <a:ea typeface="宋体" pitchFamily="65" charset="-122"/>
              </a:rPr>
              <a:t>　 beautiful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.美丽的;美好的→</a:t>
            </a:r>
            <a:r>
              <a:rPr dirty="0"/>
              <a:t/>
            </a:r>
            <a:br>
              <a:rPr dirty="0"/>
            </a:br>
            <a:r>
              <a:rPr lang="zh-CN" altLang="en-US" sz="1814" u="sng" kern="0" dirty="0" smtClean="0">
                <a:solidFill>
                  <a:srgbClr val="FF0000"/>
                </a:solidFill>
                <a:latin typeface="Times New Roman" pitchFamily="65" charset="-122"/>
                <a:ea typeface="宋体" pitchFamily="65" charset="-122"/>
              </a:rPr>
              <a:t>　 beautifully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.美妙地;美好地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attack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.攻击;抨击→</a:t>
            </a:r>
            <a:r>
              <a:rPr lang="zh-CN" altLang="en-US" sz="1814" u="sng" kern="0" dirty="0" smtClean="0">
                <a:solidFill>
                  <a:srgbClr val="FF0000"/>
                </a:solidFill>
                <a:latin typeface="Times New Roman" pitchFamily="65" charset="-122"/>
                <a:ea typeface="宋体" pitchFamily="65" charset="-122"/>
              </a:rPr>
              <a:t>　 attacker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.攻击者;进攻者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effective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.有效的;生效的→</a:t>
            </a:r>
            <a:r>
              <a:rPr lang="zh-CN" altLang="en-US" sz="1814" u="sng" kern="0" dirty="0" smtClean="0">
                <a:solidFill>
                  <a:srgbClr val="FF0000"/>
                </a:solidFill>
                <a:latin typeface="Times New Roman" pitchFamily="65" charset="-122"/>
                <a:ea typeface="宋体" pitchFamily="65" charset="-122"/>
              </a:rPr>
              <a:t>　 effect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.结果;效应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recover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.恢复;康复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.找回;寻回→</a:t>
            </a:r>
            <a:r>
              <a:rPr lang="zh-CN" altLang="en-US" sz="1814" u="sng" kern="0" dirty="0" smtClean="0">
                <a:solidFill>
                  <a:srgbClr val="FF0000"/>
                </a:solidFill>
                <a:latin typeface="Times New Roman" pitchFamily="65" charset="-122"/>
                <a:ea typeface="宋体" pitchFamily="65" charset="-122"/>
              </a:rPr>
              <a:t>　 recovery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.恢复;痊愈;改善;</a:t>
            </a:r>
            <a:r>
              <a:rPr dirty="0"/>
              <a:t/>
            </a:r>
            <a:br>
              <a:rPr dirty="0"/>
            </a:br>
            <a:r>
              <a:rPr lang="zh-CN" altLang="en-US" sz="1814" kern="0" dirty="0" smtClean="0">
                <a:solidFill>
                  <a:srgbClr val="000000"/>
                </a:solidFill>
                <a:latin typeface="Times New Roman" pitchFamily="65" charset="-122"/>
                <a:ea typeface="宋体" pitchFamily="65" charset="-122"/>
              </a:rPr>
              <a:t>取回</a:t>
            </a:r>
            <a:endParaRPr lang="zh-CN" altLang="en-US" dirty="0"/>
          </a:p>
        </p:txBody>
      </p:sp>
      <p:pic>
        <p:nvPicPr>
          <p:cNvPr id="4" name="Picture 4" descr="\\a015\吴双婷\线.tif"/>
          <p:cNvPicPr>
            <a:picLocks noChangeAspect="1" noChangeArrowheads="1"/>
          </p:cNvPicPr>
          <p:nvPr/>
        </p:nvPicPr>
        <p:blipFill>
          <a:blip r:embed="rId4" cstate="print"/>
          <a:srcRect/>
          <a:stretch>
            <a:fillRect/>
          </a:stretch>
        </p:blipFill>
        <p:spPr bwMode="auto">
          <a:xfrm>
            <a:off x="1000100" y="1491763"/>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4929190" y="1491443"/>
            <a:ext cx="164307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1920071"/>
            <a:ext cx="121444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4857752" y="1848633"/>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785786" y="2348699"/>
            <a:ext cx="157163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00100" y="2705889"/>
            <a:ext cx="121444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4500562" y="2705889"/>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3205955"/>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4714876" y="3134517"/>
            <a:ext cx="928694"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3563145"/>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5214942" y="3563145"/>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414268"/>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intend</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vi</a:t>
            </a:r>
            <a:r>
              <a:rPr lang="en-US" altLang="zh-CN" sz="1814" kern="0" dirty="0" smtClean="0">
                <a:solidFill>
                  <a:srgbClr val="000000"/>
                </a:solidFill>
                <a:latin typeface="Times New Roman" pitchFamily="65" charset="-122"/>
                <a:ea typeface="宋体" pitchFamily="65" charset="-122"/>
              </a:rPr>
              <a:t>.&amp; </a:t>
            </a:r>
            <a:r>
              <a:rPr lang="en-US" altLang="zh-CN" sz="1814" i="1" kern="0" dirty="0" err="1" smtClean="0">
                <a:solidFill>
                  <a:srgbClr val="000000"/>
                </a:solidFill>
                <a:latin typeface="Times New Roman" pitchFamily="65" charset="-122"/>
                <a:ea typeface="宋体" pitchFamily="65" charset="-122"/>
              </a:rPr>
              <a:t>vt</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打算</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计划</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想要→</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intention</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计划</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打算</a:t>
            </a:r>
            <a:endParaRPr lang="zh-CN" altLang="en-US" sz="2000" dirty="0" smtClean="0"/>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threat</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威胁→</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threaten</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err="1" smtClean="0">
                <a:solidFill>
                  <a:srgbClr val="000000"/>
                </a:solidFill>
                <a:latin typeface="Times New Roman" pitchFamily="65" charset="-122"/>
                <a:ea typeface="宋体" pitchFamily="65" charset="-122"/>
              </a:rPr>
              <a:t>vt</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威胁</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危及</a:t>
            </a:r>
            <a:endParaRPr lang="zh-CN" altLang="en-US" sz="2000" dirty="0" smtClean="0"/>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exist</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vi</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存在</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生存→</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existence</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n</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存在</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生活方式→</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existing</a:t>
            </a:r>
            <a:r>
              <a:rPr lang="zh-CN" altLang="en-US" sz="1814" u="sng" kern="0" dirty="0" smtClean="0">
                <a:solidFill>
                  <a:srgbClr val="FF0000"/>
                </a:solidFill>
                <a:latin typeface="Times New Roman" pitchFamily="65" charset="-122"/>
                <a:ea typeface="宋体" pitchFamily="65" charset="-122"/>
              </a:rPr>
              <a:t>　 </a:t>
            </a:r>
            <a:r>
              <a:rPr lang="en-US" sz="2000" dirty="0" smtClean="0">
                <a:solidFill>
                  <a:srgbClr val="FF0000"/>
                </a:solidFill>
              </a:rPr>
              <a:t/>
            </a:r>
            <a:br>
              <a:rPr lang="en-US" sz="2000" dirty="0" smtClean="0">
                <a:solidFill>
                  <a:srgbClr val="FF0000"/>
                </a:solidFill>
              </a:rPr>
            </a:br>
            <a:r>
              <a:rPr lang="en-US" altLang="zh-CN" sz="1814" kern="0" dirty="0" smtClean="0">
                <a:solidFill>
                  <a:srgbClr val="000000"/>
                </a:solidFill>
                <a:latin typeface="Times New Roman" pitchFamily="65" charset="-122"/>
                <a:ea typeface="宋体" pitchFamily="65" charset="-122"/>
              </a:rPr>
              <a:t>    </a:t>
            </a:r>
            <a:r>
              <a:rPr lang="en-US" altLang="zh-CN" sz="1814" i="1" kern="0" dirty="0" smtClean="0">
                <a:solidFill>
                  <a:srgbClr val="000000"/>
                </a:solidFill>
                <a:latin typeface="Times New Roman" pitchFamily="65" charset="-122"/>
                <a:ea typeface="宋体" pitchFamily="65" charset="-122"/>
              </a:rPr>
              <a:t>adj</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现行的</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现存的</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neighbourhood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.临近的地方;街区→</a:t>
            </a:r>
            <a:r>
              <a:rPr lang="zh-CN" altLang="en-US" sz="1814" u="sng" kern="0" dirty="0" smtClean="0">
                <a:solidFill>
                  <a:srgbClr val="FF0000"/>
                </a:solidFill>
                <a:latin typeface="Times New Roman" pitchFamily="65" charset="-122"/>
                <a:ea typeface="宋体" pitchFamily="65" charset="-122"/>
              </a:rPr>
              <a:t>　 neighbour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.邻居;邻人;邻</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国;邻近的人(或物)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.邻近;与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相邻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unusual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.特别的;不寻常的→</a:t>
            </a:r>
            <a:r>
              <a:rPr lang="zh-CN" altLang="en-US" sz="1814" u="sng" kern="0" dirty="0" smtClean="0">
                <a:solidFill>
                  <a:srgbClr val="FF0000"/>
                </a:solidFill>
                <a:latin typeface="Times New Roman" pitchFamily="65" charset="-122"/>
                <a:ea typeface="宋体" pitchFamily="65" charset="-122"/>
              </a:rPr>
              <a:t>　 usual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.惯常的;寻常的→</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usually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.通常地;正常地</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71538" y="1491763"/>
            <a:ext cx="114300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857752" y="1491443"/>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1920071"/>
            <a:ext cx="128588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3286116" y="192007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349019"/>
            <a:ext cx="121444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3786182" y="2277261"/>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7215206" y="2348699"/>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3134517"/>
            <a:ext cx="207170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5429256" y="3134517"/>
            <a:ext cx="1500198"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71538" y="3991773"/>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4857752" y="3991773"/>
            <a:ext cx="1143008"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714348" y="4420401"/>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5778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Ⅱ.重点短语</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on earth　 </a:t>
            </a:r>
            <a:r>
              <a:rPr lang="zh-CN" altLang="en-US" sz="1814" kern="0" dirty="0" smtClean="0">
                <a:solidFill>
                  <a:srgbClr val="000000"/>
                </a:solidFill>
                <a:latin typeface="Times New Roman" pitchFamily="65" charset="-122"/>
                <a:ea typeface="宋体" pitchFamily="65" charset="-122"/>
              </a:rPr>
              <a:t> (放在疑问词之后表示强调)究竟;到底</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die out　 </a:t>
            </a:r>
            <a:r>
              <a:rPr lang="zh-CN" altLang="en-US" sz="1814" kern="0" dirty="0" smtClean="0">
                <a:solidFill>
                  <a:srgbClr val="000000"/>
                </a:solidFill>
                <a:latin typeface="Times New Roman" pitchFamily="65" charset="-122"/>
                <a:ea typeface="宋体" pitchFamily="65" charset="-122"/>
              </a:rPr>
              <a:t>灭亡;逐渐消失</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aware of　 </a:t>
            </a:r>
            <a:r>
              <a:rPr lang="zh-CN" altLang="en-US" sz="1814" kern="0" dirty="0" smtClean="0">
                <a:solidFill>
                  <a:srgbClr val="000000"/>
                </a:solidFill>
                <a:latin typeface="Times New Roman" pitchFamily="65" charset="-122"/>
                <a:ea typeface="宋体" pitchFamily="65" charset="-122"/>
              </a:rPr>
              <a:t>意识到;知道</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on average　 </a:t>
            </a:r>
            <a:r>
              <a:rPr lang="zh-CN" altLang="en-US" sz="1814" kern="0" dirty="0" smtClean="0">
                <a:solidFill>
                  <a:srgbClr val="000000"/>
                </a:solidFill>
                <a:latin typeface="Times New Roman" pitchFamily="65" charset="-122"/>
                <a:ea typeface="宋体" pitchFamily="65" charset="-122"/>
              </a:rPr>
              <a:t>平均</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make progress　 </a:t>
            </a:r>
            <a:r>
              <a:rPr lang="zh-CN" altLang="en-US" sz="1814" kern="0" dirty="0" smtClean="0">
                <a:solidFill>
                  <a:srgbClr val="000000"/>
                </a:solidFill>
                <a:latin typeface="Times New Roman" pitchFamily="65" charset="-122"/>
                <a:ea typeface="宋体" pitchFamily="65" charset="-122"/>
              </a:rPr>
              <a:t>取得进步</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concerned about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关切的;为</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担忧的</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adapt to　 </a:t>
            </a:r>
            <a:r>
              <a:rPr lang="zh-CN" altLang="en-US" sz="1814" kern="0" dirty="0" smtClean="0">
                <a:solidFill>
                  <a:srgbClr val="000000"/>
                </a:solidFill>
                <a:latin typeface="Times New Roman" pitchFamily="65" charset="-122"/>
                <a:ea typeface="宋体" pitchFamily="65" charset="-122"/>
              </a:rPr>
              <a:t>适应</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under pressure　 </a:t>
            </a:r>
            <a:r>
              <a:rPr lang="zh-CN" altLang="en-US" sz="1814" kern="0" dirty="0" smtClean="0">
                <a:solidFill>
                  <a:srgbClr val="000000"/>
                </a:solidFill>
                <a:latin typeface="Times New Roman" pitchFamily="65" charset="-122"/>
                <a:ea typeface="宋体" pitchFamily="65" charset="-122"/>
              </a:rPr>
              <a:t> 在压力下;承受压力</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make out　 </a:t>
            </a:r>
            <a:r>
              <a:rPr lang="zh-CN" altLang="en-US" sz="1814" kern="0" dirty="0" smtClean="0">
                <a:solidFill>
                  <a:srgbClr val="000000"/>
                </a:solidFill>
                <a:latin typeface="Times New Roman" pitchFamily="65" charset="-122"/>
                <a:ea typeface="宋体" pitchFamily="65" charset="-122"/>
              </a:rPr>
              <a:t>看清;听清;分清</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remind sb. of sb./sth.　 </a:t>
            </a:r>
            <a:r>
              <a:rPr lang="zh-CN" altLang="en-US" sz="1814" kern="0" dirty="0" smtClean="0">
                <a:solidFill>
                  <a:srgbClr val="000000"/>
                </a:solidFill>
                <a:latin typeface="Times New Roman" pitchFamily="65" charset="-122"/>
                <a:ea typeface="宋体" pitchFamily="65" charset="-122"/>
              </a:rPr>
              <a:t>使某人想起(类似的人或物)</a:t>
            </a:r>
            <a:endParaRPr lang="zh-CN" altLang="en-US"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watch over　 </a:t>
            </a:r>
            <a:r>
              <a:rPr lang="zh-CN" altLang="en-US" sz="1814" kern="0" dirty="0" smtClean="0">
                <a:solidFill>
                  <a:srgbClr val="000000"/>
                </a:solidFill>
                <a:latin typeface="Times New Roman" pitchFamily="65" charset="-122"/>
                <a:ea typeface="宋体" pitchFamily="65" charset="-122"/>
              </a:rPr>
              <a:t>保护;照管;监督</a:t>
            </a:r>
            <a:endParaRPr lang="zh-CN" altLang="en-US" dirty="0"/>
          </a:p>
        </p:txBody>
      </p:sp>
      <p:pic>
        <p:nvPicPr>
          <p:cNvPr id="4" name="Picture 4" descr="\\a015\吴双婷\线.tif"/>
          <p:cNvPicPr>
            <a:picLocks noChangeAspect="1" noChangeArrowheads="1"/>
          </p:cNvPicPr>
          <p:nvPr/>
        </p:nvPicPr>
        <p:blipFill>
          <a:blip r:embed="rId4" cstate="print"/>
          <a:srcRect/>
          <a:stretch>
            <a:fillRect/>
          </a:stretch>
        </p:blipFill>
        <p:spPr bwMode="auto">
          <a:xfrm>
            <a:off x="928662" y="1491443"/>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928662" y="1920071"/>
            <a:ext cx="114300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28662" y="2348699"/>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2777327"/>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857224" y="3205955"/>
            <a:ext cx="192882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3634583"/>
            <a:ext cx="200026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063211"/>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4491839"/>
            <a:ext cx="1857388"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928662" y="4920467"/>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5349095"/>
            <a:ext cx="242889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00100" y="5777723"/>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ustomerInfo>
  <UserName>Administrator</UserName>
  <CompanyName/>
  <MachineID>A666</MachineID>
  <ToolID>ljRTAAAAKGU=</ToolID>
  <Data><![CDATA[bGpSVEFBQUFLR1U9]]></Data>
</CustomerInfo>
</file>

<file path=customXml/item10.xml><?xml version="1.0" encoding="utf-8"?>
<CustomerInfo>
  <UserName>DELL</UserName>
  <CompanyName/>
  <MachineID>A666</MachineID>
  <ToolID>ljRTAAAAKGU=</ToolID>
  <Data><![CDATA[bGpSVEFBQUFLR1U9]]></Data>
</CustomerInfo>
</file>

<file path=customXml/item11.xml><?xml version="1.0" encoding="utf-8"?>
<CustomerInfo>
  <UserName>Administrator</UserName>
  <CompanyName/>
  <MachineID>A666</MachineID>
  <ToolID>ljRTAAAAKGU=</ToolID>
  <Data><![CDATA[bGpSVEFBQUFLR1U9]]></Data>
</CustomerInfo>
</file>

<file path=customXml/item12.xml><?xml version="1.0" encoding="utf-8"?>
<CustomerInfo>
  <UserName>Administrator</UserName>
  <CompanyName/>
  <MachineID>A666</MachineID>
  <ToolID>ljRTAAAAKGU=</ToolID>
  <Data><![CDATA[bGpSVEFBQUFLR1U9]]></Data>
</CustomerInfo>
</file>

<file path=customXml/item13.xml><?xml version="1.0" encoding="utf-8"?>
<CustomerInfo>
  <UserName>Administrator</UserName>
  <CompanyName/>
  <MachineID>A666</MachineID>
  <ToolID>ljRTAAAAKGU=</ToolID>
  <Data><![CDATA[bGpSVEFBQUFLR1U9]]></Data>
</CustomerInfo>
</file>

<file path=customXml/item14.xml><?xml version="1.0" encoding="utf-8"?>
<CustomerInfo>
  <UserName>Administrator</UserName>
  <CompanyName/>
  <MachineID>A666</MachineID>
  <ToolID>ljRTAAAAKGU=</ToolID>
  <Data><![CDATA[bGpSVEFBQUFLR1U9]]></Data>
</CustomerInfo>
</file>

<file path=customXml/item15.xml><?xml version="1.0" encoding="utf-8"?>
<CustomerInfo>
  <UserName>Administrator</UserName>
  <CompanyName/>
  <MachineID>A666</MachineID>
  <ToolID>ljRTAAAAKGU=</ToolID>
  <Data><![CDATA[bGpSVEFBQUFLR1U9]]></Data>
</CustomerInfo>
</file>

<file path=customXml/item16.xml><?xml version="1.0" encoding="utf-8"?>
<CustomerInfo>
  <UserName>Administrator</UserName>
  <CompanyName/>
  <MachineID>A666</MachineID>
  <ToolID>ljRTAAAAKGU=</ToolID>
  <Data><![CDATA[bGpSVEFBQUFLR1U9]]></Data>
</CustomerInfo>
</file>

<file path=customXml/item17.xml><?xml version="1.0" encoding="utf-8"?>
<CustomerInfo>
  <UserName>Administrator</UserName>
  <CompanyName/>
  <MachineID>A666</MachineID>
  <ToolID>ljRTAAAAKGU=</ToolID>
  <Data><![CDATA[bGpSVEFBQUFLR1U9]]></Data>
</CustomerInfo>
</file>

<file path=customXml/item18.xml><?xml version="1.0" encoding="utf-8"?>
<CustomerInfo>
  <UserName>Administrator</UserName>
  <CompanyName/>
  <MachineID>A666</MachineID>
  <ToolID>ljRTAAAAKGU=</ToolID>
  <Data><![CDATA[bGpSVEFBQUFLR1U9]]></Data>
</CustomerInfo>
</file>

<file path=customXml/item19.xml><?xml version="1.0" encoding="utf-8"?>
<CustomerInfo>
  <UserName>Administrator</UserName>
  <CompanyName/>
  <MachineID>A666</MachineID>
  <ToolID>ljRTAAAAKGU=</ToolID>
  <Data><![CDATA[bGpSVEFBQUFLR1U9]]></Data>
</CustomerInfo>
</file>

<file path=customXml/item2.xml><?xml version="1.0" encoding="utf-8"?>
<CustomerInfo>
  <UserName>Administrator</UserName>
  <CompanyName/>
  <MachineID>A666</MachineID>
  <ToolID>ljRTAAAAKGU=</ToolID>
  <Data><![CDATA[bGpSVEFBQUFLR1U9]]></Data>
</CustomerInfo>
</file>

<file path=customXml/item20.xml><?xml version="1.0" encoding="utf-8"?>
<CustomerInfo>
  <UserName>Administrator</UserName>
  <CompanyName/>
  <MachineID>A666</MachineID>
  <ToolID>ljRTAAAAKGU=</ToolID>
  <Data><![CDATA[bGpSVEFBQUFLR1U9]]></Data>
</CustomerInfo>
</file>

<file path=customXml/item21.xml><?xml version="1.0" encoding="utf-8"?>
<CustomerInfo>
  <UserName>Administrator</UserName>
  <CompanyName/>
  <MachineID>A666</MachineID>
  <ToolID>ljRTAAAAKGU=</ToolID>
  <Data><![CDATA[bGpSVEFBQUFLR1U9]]></Data>
</CustomerInfo>
</file>

<file path=customXml/item22.xml><?xml version="1.0" encoding="utf-8"?>
<CustomerInfo>
  <UserName>Administrator</UserName>
  <CompanyName/>
  <MachineID>A666</MachineID>
  <ToolID>ljRTAAAAKGU=</ToolID>
  <Data><![CDATA[bGpSVEFBQUFLR1U9]]></Data>
</CustomerInfo>
</file>

<file path=customXml/item23.xml><?xml version="1.0" encoding="utf-8"?>
<CustomerInfo>
  <UserName>Administrator</UserName>
  <CompanyName/>
  <MachineID>A666</MachineID>
  <ToolID>ljRTAAAAKGU=</ToolID>
  <Data><![CDATA[bGpSVEFBQUFLR1U9]]></Data>
</CustomerInfo>
</file>

<file path=customXml/item24.xml><?xml version="1.0" encoding="utf-8"?>
<CustomerInfo>
  <UserName>Administrator</UserName>
  <CompanyName/>
  <MachineID>A666</MachineID>
  <ToolID>ljRTAAAAKGU=</ToolID>
  <Data><![CDATA[bGpSVEFBQUFLR1U9]]></Data>
</CustomerInfo>
</file>

<file path=customXml/item25.xml><?xml version="1.0" encoding="utf-8"?>
<CustomerInfo>
  <UserName>Administrator</UserName>
  <CompanyName/>
  <MachineID>A666</MachineID>
  <ToolID>ljRTAAAAKGU=</ToolID>
  <Data><![CDATA[bGpSVEFBQUFLR1U9]]></Data>
</CustomerInfo>
</file>

<file path=customXml/item26.xml><?xml version="1.0" encoding="utf-8"?>
<CustomerInfo>
  <UserName>Administrator</UserName>
  <CompanyName/>
  <MachineID>A666</MachineID>
  <ToolID>ljRTAAAAKGU=</ToolID>
  <Data><![CDATA[bGpSVEFBQUFLR1U9]]></Data>
</CustomerInfo>
</file>

<file path=customXml/item27.xml><?xml version="1.0" encoding="utf-8"?>
<CustomerInfo>
  <UserName>Administrator</UserName>
  <CompanyName/>
  <MachineID>A666</MachineID>
  <ToolID>ljRTAAAAKGU=</ToolID>
  <Data><![CDATA[bGpSVEFBQUFLR1U9]]></Data>
</CustomerInfo>
</file>

<file path=customXml/item28.xml><?xml version="1.0" encoding="utf-8"?>
<CustomerInfo>
  <UserName>Administrator</UserName>
  <CompanyName/>
  <MachineID>A666</MachineID>
  <ToolID>ljRTAAAAKGU=</ToolID>
  <Data><![CDATA[bGpSVEFBQUFLR1U9]]></Data>
</CustomerInfo>
</file>

<file path=customXml/item29.xml><?xml version="1.0" encoding="utf-8"?>
<CustomerInfo>
  <UserName>Administrator</UserName>
  <CompanyName/>
  <MachineID>A666</MachineID>
  <ToolID>ljRTAAAAKGU=</ToolID>
  <Data><![CDATA[bGpSVEFBQUFLR1U9]]></Data>
</CustomerInfo>
</file>

<file path=customXml/item3.xml><?xml version="1.0" encoding="utf-8"?>
<CustomerInfo>
  <UserName>Administrator</UserName>
  <CompanyName/>
  <MachineID>A666</MachineID>
  <ToolID>ljRTAAAAKGU=</ToolID>
  <Data><![CDATA[bGpSVEFBQUFLR1U9]]></Data>
</CustomerInfo>
</file>

<file path=customXml/item30.xml><?xml version="1.0" encoding="utf-8"?>
<CustomerInfo>
  <UserName>Administrator</UserName>
  <CompanyName/>
  <MachineID>A666</MachineID>
  <ToolID>ljRTAAAAKGU=</ToolID>
  <Data><![CDATA[bGpSVEFBQUFLR1U9]]></Data>
</CustomerInfo>
</file>

<file path=customXml/item31.xml><?xml version="1.0" encoding="utf-8"?>
<CustomerInfo>
  <UserName>Administrator</UserName>
  <CompanyName/>
  <MachineID>A666</MachineID>
  <ToolID>ljRTAAAAKGU=</ToolID>
  <Data><![CDATA[bGpSVEFBQUFLR1U9]]></Data>
</CustomerInfo>
</file>

<file path=customXml/item32.xml><?xml version="1.0" encoding="utf-8"?>
<CustomerInfo>
  <UserName>Administrator</UserName>
  <CompanyName/>
  <MachineID>A666</MachineID>
  <ToolID>ljRTAAAAKGU=</ToolID>
  <Data><![CDATA[bGpSVEFBQUFLR1U9]]></Data>
</CustomerInfo>
</file>

<file path=customXml/item33.xml><?xml version="1.0" encoding="utf-8"?>
<CustomerInfo>
  <UserName>Administrator</UserName>
  <CompanyName/>
  <MachineID>A666</MachineID>
  <ToolID>ljRTAAAAKGU=</ToolID>
  <Data><![CDATA[bGpSVEFBQUFLR1U9]]></Data>
</CustomerInfo>
</file>

<file path=customXml/item34.xml><?xml version="1.0" encoding="utf-8"?>
<CustomerInfo>
  <UserName>Administrator</UserName>
  <CompanyName/>
  <MachineID>A666</MachineID>
  <ToolID>ljRTAAAAKGU=</ToolID>
  <Data><![CDATA[bGpSVEFBQUFLR1U9]]></Data>
</CustomerInfo>
</file>

<file path=customXml/item35.xml><?xml version="1.0" encoding="utf-8"?>
<CustomerInfo>
  <UserName>Administrator</UserName>
  <CompanyName/>
  <MachineID>A666</MachineID>
  <ToolID>ljRTAAAAKGU=</ToolID>
  <Data><![CDATA[bGpSVEFBQUFLR1U9]]></Data>
</CustomerInfo>
</file>

<file path=customXml/item36.xml><?xml version="1.0" encoding="utf-8"?>
<CustomerInfo>
  <UserName>Administrator</UserName>
  <CompanyName/>
  <MachineID>A666</MachineID>
  <ToolID>ljRTAAAAKGU=</ToolID>
  <Data><![CDATA[bGpSVEFBQUFLR1U9]]></Data>
</CustomerInfo>
</file>

<file path=customXml/item37.xml><?xml version="1.0" encoding="utf-8"?>
<CustomerInfo>
  <UserName>Administrator</UserName>
  <CompanyName/>
  <MachineID>A666</MachineID>
  <ToolID>ljRTAAAAKGU=</ToolID>
  <Data><![CDATA[bGpSVEFBQUFLR1U9]]></Data>
</CustomerInfo>
</file>

<file path=customXml/item38.xml><?xml version="1.0" encoding="utf-8"?>
<CustomerInfo>
  <UserName>Administrator</UserName>
  <CompanyName/>
  <MachineID>A666</MachineID>
  <ToolID>ljRTAAAAKGU=</ToolID>
  <Data><![CDATA[bGpSVEFBQUFLR1U9]]></Data>
</CustomerInfo>
</file>

<file path=customXml/item39.xml><?xml version="1.0" encoding="utf-8"?>
<CustomerInfo>
  <UserName>Administrator</UserName>
  <CompanyName/>
  <MachineID>A666</MachineID>
  <ToolID>ljRTAAAAKGU=</ToolID>
  <Data><![CDATA[bGpSVEFBQUFLR1U9]]></Data>
</CustomerInfo>
</file>

<file path=customXml/item4.xml><?xml version="1.0" encoding="utf-8"?>
<CustomerInfo>
  <UserName>Administrator</UserName>
  <CompanyName/>
  <MachineID>A666</MachineID>
  <ToolID>ljRTAAAAKGU=</ToolID>
  <Data><![CDATA[bGpSVEFBQUFLR1U9]]></Data>
</CustomerInfo>
</file>

<file path=customXml/item40.xml><?xml version="1.0" encoding="utf-8"?>
<CustomerInfo>
  <UserName>Administrator</UserName>
  <CompanyName/>
  <MachineID>A666</MachineID>
  <ToolID>ljRTAAAAKGU=</ToolID>
  <Data><![CDATA[bGpSVEFBQUFLR1U9]]></Data>
</CustomerInfo>
</file>

<file path=customXml/item41.xml><?xml version="1.0" encoding="utf-8"?>
<CustomerInfo>
  <UserName>Administrator</UserName>
  <CompanyName/>
  <MachineID>A666</MachineID>
  <ToolID>ljRTAAAAKGU=</ToolID>
  <Data><![CDATA[bGpSVEFBQUFLR1U9]]></Data>
</CustomerInfo>
</file>

<file path=customXml/item42.xml><?xml version="1.0" encoding="utf-8"?>
<CustomerInfo>
  <UserName>Administrator</UserName>
  <CompanyName/>
  <MachineID>A666</MachineID>
  <ToolID>ljRTAAAAKGU=</ToolID>
  <Data><![CDATA[bGpSVEFBQUFLR1U9]]></Data>
</CustomerInfo>
</file>

<file path=customXml/item43.xml><?xml version="1.0" encoding="utf-8"?>
<CustomerInfo>
  <UserName>Administrator</UserName>
  <CompanyName/>
  <MachineID>A666</MachineID>
  <ToolID>ljRTAAAAKGU=</ToolID>
  <Data><![CDATA[bGpSVEFBQUFLR1U9]]></Data>
</CustomerInfo>
</file>

<file path=customXml/item44.xml><?xml version="1.0" encoding="utf-8"?>
<CustomerInfo>
  <UserName>Administrator</UserName>
  <CompanyName/>
  <MachineID>A666</MachineID>
  <ToolID>ljRTAAAAKGU=</ToolID>
  <Data><![CDATA[bGpSVEFBQUFLR1U9]]></Data>
</CustomerInfo>
</file>

<file path=customXml/item45.xml><?xml version="1.0" encoding="utf-8"?>
<CustomerInfo>
  <UserName>Administrator</UserName>
  <CompanyName/>
  <MachineID>A666</MachineID>
  <ToolID>ljRTAAAAKGU=</ToolID>
  <Data><![CDATA[bGpSVEFBQUFLR1U9]]></Data>
</CustomerInfo>
</file>

<file path=customXml/item46.xml><?xml version="1.0" encoding="utf-8"?>
<CustomerInfo>
  <UserName>Administrator</UserName>
  <CompanyName/>
  <MachineID>A666</MachineID>
  <ToolID>ljRTAAAAKGU=</ToolID>
  <Data><![CDATA[bGpSVEFBQUFLR1U9]]></Data>
</CustomerInfo>
</file>

<file path=customXml/item47.xml><?xml version="1.0" encoding="utf-8"?>
<CustomerInfo>
  <UserName>Administrator</UserName>
  <CompanyName/>
  <MachineID>A666</MachineID>
  <ToolID>ljRTAAAAKGU=</ToolID>
  <Data><![CDATA[bGpSVEFBQUFLR1U9]]></Data>
</CustomerInfo>
</file>

<file path=customXml/item48.xml><?xml version="1.0" encoding="utf-8"?>
<CustomerInfo>
  <UserName>Administrator</UserName>
  <CompanyName/>
  <MachineID>A666</MachineID>
  <ToolID>ljRTAAAAKGU=</ToolID>
  <Data><![CDATA[bGpSVEFBQUFLR1U9]]></Data>
</CustomerInfo>
</file>

<file path=customXml/item49.xml><?xml version="1.0" encoding="utf-8"?>
<CustomerInfo>
  <UserName>Administrator</UserName>
  <CompanyName/>
  <MachineID>A666</MachineID>
  <ToolID>ljRTAAAAKGU=</ToolID>
  <Data><![CDATA[bGpSVEFBQUFLR1U9]]></Data>
</CustomerInfo>
</file>

<file path=customXml/item5.xml><?xml version="1.0" encoding="utf-8"?>
<CustomerInfo>
  <UserName>Administrator</UserName>
  <CompanyName/>
  <MachineID>A666</MachineID>
  <ToolID>ljRTAAAAKGU=</ToolID>
  <Data><![CDATA[bGpSVEFBQUFLR1U9]]></Data>
</CustomerInfo>
</file>

<file path=customXml/item50.xml><?xml version="1.0" encoding="utf-8"?>
<CustomerInfo>
  <UserName>Administrator</UserName>
  <CompanyName/>
  <MachineID>A666</MachineID>
  <ToolID>ljRTAAAAKGU=</ToolID>
  <Data><![CDATA[bGpSVEFBQUFLR1U9]]></Data>
</CustomerInfo>
</file>

<file path=customXml/item51.xml><?xml version="1.0" encoding="utf-8"?>
<CustomerInfo>
  <UserName>Administrator</UserName>
  <CompanyName/>
  <MachineID>A666</MachineID>
  <ToolID>ljRTAAAAKGU=</ToolID>
  <Data><![CDATA[bGpSVEFBQUFLR1U9]]></Data>
</CustomerInfo>
</file>

<file path=customXml/item52.xml><?xml version="1.0" encoding="utf-8"?>
<CustomerInfo>
  <UserName>Administrator</UserName>
  <CompanyName/>
  <MachineID>A666</MachineID>
  <ToolID>ljRTAAAAKGU=</ToolID>
  <Data><![CDATA[bGpSVEFBQUFLR1U9]]></Data>
</CustomerInfo>
</file>

<file path=customXml/item53.xml><?xml version="1.0" encoding="utf-8"?>
<CustomerInfo>
  <UserName>Administrator</UserName>
  <CompanyName/>
  <MachineID>A666</MachineID>
  <ToolID>ljRTAAAAKGU=</ToolID>
  <Data><![CDATA[bGpSVEFBQUFLR1U9]]></Data>
</CustomerInfo>
</file>

<file path=customXml/item54.xml><?xml version="1.0" encoding="utf-8"?>
<CustomerInfo>
  <UserName>Administrator</UserName>
  <CompanyName/>
  <MachineID>A666</MachineID>
  <ToolID>ljRTAAAAKGU=</ToolID>
  <Data><![CDATA[bGpSVEFBQUFLR1U9]]></Data>
</CustomerInfo>
</file>

<file path=customXml/item55.xml><?xml version="1.0" encoding="utf-8"?>
<CustomerInfo>
  <UserName>Administrator</UserName>
  <CompanyName/>
  <MachineID>A666</MachineID>
  <ToolID>ljRTAAAAKGU=</ToolID>
  <Data><![CDATA[bGpSVEFBQUFLR1U9]]></Data>
</CustomerInfo>
</file>

<file path=customXml/item56.xml><?xml version="1.0" encoding="utf-8"?>
<CustomerInfo>
  <UserName>Administrator</UserName>
  <CompanyName/>
  <MachineID>A666</MachineID>
  <ToolID>ljRTAAAAKGU=</ToolID>
  <Data><![CDATA[bGpSVEFBQUFLR1U9]]></Data>
</CustomerInfo>
</file>

<file path=customXml/item57.xml><?xml version="1.0" encoding="utf-8"?>
<CustomerInfo>
  <UserName>Administrator</UserName>
  <CompanyName/>
  <MachineID>A666</MachineID>
  <ToolID>ljRTAAAAKGU=</ToolID>
  <Data><![CDATA[bGpSVEFBQUFLR1U9]]></Data>
</CustomerInfo>
</file>

<file path=customXml/item58.xml><?xml version="1.0" encoding="utf-8"?>
<CustomerInfo>
  <UserName>Administrator</UserName>
  <CompanyName/>
  <MachineID>A666</MachineID>
  <ToolID>ljRTAAAAKGU=</ToolID>
  <Data><![CDATA[bGpSVEFBQUFLR1U9]]></Data>
</CustomerInfo>
</file>

<file path=customXml/item6.xml><?xml version="1.0" encoding="utf-8"?>
<CustomerInfo>
  <UserName>Administrator</UserName>
  <CompanyName/>
  <MachineID>A666</MachineID>
  <ToolID>ljRTAAAAKGU=</ToolID>
  <Data><![CDATA[bGpSVEFBQUFLR1U9]]></Data>
</CustomerInfo>
</file>

<file path=customXml/item7.xml><?xml version="1.0" encoding="utf-8"?>
<CustomerInfo>
  <UserName>Administrator</UserName>
  <CompanyName/>
  <MachineID>A666</MachineID>
  <ToolID>ljRTAAAAKGU=</ToolID>
  <Data><![CDATA[bGpSVEFBQUFLR1U9]]></Data>
</CustomerInfo>
</file>

<file path=customXml/item8.xml><?xml version="1.0" encoding="utf-8"?>
<CustomerInfo>
  <UserName>Administrator</UserName>
  <CompanyName/>
  <MachineID>A666</MachineID>
  <ToolID>ljRTAAAAKGU=</ToolID>
  <Data><![CDATA[bGpSVEFBQUFLR1U9]]></Data>
</CustomerInfo>
</file>

<file path=customXml/item9.xml><?xml version="1.0" encoding="utf-8"?>
<CustomerInfo>
  <UserName>Administrator</UserName>
  <CompanyName/>
  <MachineID>A666</MachineID>
  <ToolID>ljRTAAAAKGU=</ToolID>
  <Data><![CDATA[bGpSVEFBQUFLR1U9]]></Data>
</CustomerInfo>
</file>

<file path=customXml/itemProps1.xml><?xml version="1.0" encoding="utf-8"?>
<ds:datastoreItem xmlns:ds="http://schemas.openxmlformats.org/officeDocument/2006/customXml" ds:itemID="{F1D2C319-FF80-4824-9479-CC0A42CF0CF1}">
  <ds:schemaRefs/>
</ds:datastoreItem>
</file>

<file path=customXml/itemProps10.xml><?xml version="1.0" encoding="utf-8"?>
<ds:datastoreItem xmlns:ds="http://schemas.openxmlformats.org/officeDocument/2006/customXml" ds:itemID="{F7ECF57A-6B87-4076-951A-53313772D426}">
  <ds:schemaRefs/>
</ds:datastoreItem>
</file>

<file path=customXml/itemProps11.xml><?xml version="1.0" encoding="utf-8"?>
<ds:datastoreItem xmlns:ds="http://schemas.openxmlformats.org/officeDocument/2006/customXml" ds:itemID="{5B4D0F0C-499C-469F-991D-13EBC65CEB89}">
  <ds:schemaRefs/>
</ds:datastoreItem>
</file>

<file path=customXml/itemProps12.xml><?xml version="1.0" encoding="utf-8"?>
<ds:datastoreItem xmlns:ds="http://schemas.openxmlformats.org/officeDocument/2006/customXml" ds:itemID="{5C9D7975-74B4-4E61-AEA6-BF42EA6C9B2A}">
  <ds:schemaRefs/>
</ds:datastoreItem>
</file>

<file path=customXml/itemProps13.xml><?xml version="1.0" encoding="utf-8"?>
<ds:datastoreItem xmlns:ds="http://schemas.openxmlformats.org/officeDocument/2006/customXml" ds:itemID="{138E9A51-1B53-4D05-BC69-9089D6F763B2}">
  <ds:schemaRefs/>
</ds:datastoreItem>
</file>

<file path=customXml/itemProps14.xml><?xml version="1.0" encoding="utf-8"?>
<ds:datastoreItem xmlns:ds="http://schemas.openxmlformats.org/officeDocument/2006/customXml" ds:itemID="{67CB603F-D107-43B0-91CD-B324612852BD}">
  <ds:schemaRefs/>
</ds:datastoreItem>
</file>

<file path=customXml/itemProps15.xml><?xml version="1.0" encoding="utf-8"?>
<ds:datastoreItem xmlns:ds="http://schemas.openxmlformats.org/officeDocument/2006/customXml" ds:itemID="{97DB7009-E0AD-46B8-8C19-109E598F4FE7}">
  <ds:schemaRefs/>
</ds:datastoreItem>
</file>

<file path=customXml/itemProps16.xml><?xml version="1.0" encoding="utf-8"?>
<ds:datastoreItem xmlns:ds="http://schemas.openxmlformats.org/officeDocument/2006/customXml" ds:itemID="{A4B257DF-0AFC-49F8-9EC3-E164A30349B1}">
  <ds:schemaRefs/>
</ds:datastoreItem>
</file>

<file path=customXml/itemProps17.xml><?xml version="1.0" encoding="utf-8"?>
<ds:datastoreItem xmlns:ds="http://schemas.openxmlformats.org/officeDocument/2006/customXml" ds:itemID="{F701E5ED-3866-4F09-A9E7-DEC22B4766D6}">
  <ds:schemaRefs/>
</ds:datastoreItem>
</file>

<file path=customXml/itemProps18.xml><?xml version="1.0" encoding="utf-8"?>
<ds:datastoreItem xmlns:ds="http://schemas.openxmlformats.org/officeDocument/2006/customXml" ds:itemID="{CB65A0FE-C3EB-4447-A88E-52044551887E}">
  <ds:schemaRefs/>
</ds:datastoreItem>
</file>

<file path=customXml/itemProps19.xml><?xml version="1.0" encoding="utf-8"?>
<ds:datastoreItem xmlns:ds="http://schemas.openxmlformats.org/officeDocument/2006/customXml" ds:itemID="{085046C7-37C2-4F39-8740-F2FEFBE2144A}">
  <ds:schemaRefs/>
</ds:datastoreItem>
</file>

<file path=customXml/itemProps2.xml><?xml version="1.0" encoding="utf-8"?>
<ds:datastoreItem xmlns:ds="http://schemas.openxmlformats.org/officeDocument/2006/customXml" ds:itemID="{ECC08EB7-CAF0-4612-AED5-7E15A2C9DB56}">
  <ds:schemaRefs/>
</ds:datastoreItem>
</file>

<file path=customXml/itemProps20.xml><?xml version="1.0" encoding="utf-8"?>
<ds:datastoreItem xmlns:ds="http://schemas.openxmlformats.org/officeDocument/2006/customXml" ds:itemID="{54F7453A-ABFC-4BDC-A1EB-CFC214D60BD3}">
  <ds:schemaRefs/>
</ds:datastoreItem>
</file>

<file path=customXml/itemProps21.xml><?xml version="1.0" encoding="utf-8"?>
<ds:datastoreItem xmlns:ds="http://schemas.openxmlformats.org/officeDocument/2006/customXml" ds:itemID="{E0D35AAD-11FF-4C09-8C79-B44C85501D61}">
  <ds:schemaRefs/>
</ds:datastoreItem>
</file>

<file path=customXml/itemProps22.xml><?xml version="1.0" encoding="utf-8"?>
<ds:datastoreItem xmlns:ds="http://schemas.openxmlformats.org/officeDocument/2006/customXml" ds:itemID="{447F8C48-15FB-4549-A38E-136A9D35F1BE}">
  <ds:schemaRefs/>
</ds:datastoreItem>
</file>

<file path=customXml/itemProps23.xml><?xml version="1.0" encoding="utf-8"?>
<ds:datastoreItem xmlns:ds="http://schemas.openxmlformats.org/officeDocument/2006/customXml" ds:itemID="{0BD946F3-825D-432A-8789-8C929B1FC49E}">
  <ds:schemaRefs/>
</ds:datastoreItem>
</file>

<file path=customXml/itemProps24.xml><?xml version="1.0" encoding="utf-8"?>
<ds:datastoreItem xmlns:ds="http://schemas.openxmlformats.org/officeDocument/2006/customXml" ds:itemID="{4B09D739-45EB-4DFE-BC9D-0180332FBECE}">
  <ds:schemaRefs/>
</ds:datastoreItem>
</file>

<file path=customXml/itemProps25.xml><?xml version="1.0" encoding="utf-8"?>
<ds:datastoreItem xmlns:ds="http://schemas.openxmlformats.org/officeDocument/2006/customXml" ds:itemID="{B6121279-F8D3-4AF5-8E40-57CAA4FFEB81}">
  <ds:schemaRefs/>
</ds:datastoreItem>
</file>

<file path=customXml/itemProps26.xml><?xml version="1.0" encoding="utf-8"?>
<ds:datastoreItem xmlns:ds="http://schemas.openxmlformats.org/officeDocument/2006/customXml" ds:itemID="{7759D80A-DC47-4000-8134-F12DD849C764}">
  <ds:schemaRefs/>
</ds:datastoreItem>
</file>

<file path=customXml/itemProps27.xml><?xml version="1.0" encoding="utf-8"?>
<ds:datastoreItem xmlns:ds="http://schemas.openxmlformats.org/officeDocument/2006/customXml" ds:itemID="{494328E2-C66B-4829-9776-9138B18E501E}">
  <ds:schemaRefs/>
</ds:datastoreItem>
</file>

<file path=customXml/itemProps28.xml><?xml version="1.0" encoding="utf-8"?>
<ds:datastoreItem xmlns:ds="http://schemas.openxmlformats.org/officeDocument/2006/customXml" ds:itemID="{9CD9072E-EDF6-439F-8553-FDC23399D377}">
  <ds:schemaRefs/>
</ds:datastoreItem>
</file>

<file path=customXml/itemProps29.xml><?xml version="1.0" encoding="utf-8"?>
<ds:datastoreItem xmlns:ds="http://schemas.openxmlformats.org/officeDocument/2006/customXml" ds:itemID="{22F9A0DC-25D4-42AC-BCFF-233B4DE82906}">
  <ds:schemaRefs/>
</ds:datastoreItem>
</file>

<file path=customXml/itemProps3.xml><?xml version="1.0" encoding="utf-8"?>
<ds:datastoreItem xmlns:ds="http://schemas.openxmlformats.org/officeDocument/2006/customXml" ds:itemID="{1E902ACC-8405-4AEA-A1B0-44EA050AA50C}">
  <ds:schemaRefs/>
</ds:datastoreItem>
</file>

<file path=customXml/itemProps30.xml><?xml version="1.0" encoding="utf-8"?>
<ds:datastoreItem xmlns:ds="http://schemas.openxmlformats.org/officeDocument/2006/customXml" ds:itemID="{3EFC7D3E-1D0C-420B-A59F-5E4DE9804AB6}">
  <ds:schemaRefs/>
</ds:datastoreItem>
</file>

<file path=customXml/itemProps31.xml><?xml version="1.0" encoding="utf-8"?>
<ds:datastoreItem xmlns:ds="http://schemas.openxmlformats.org/officeDocument/2006/customXml" ds:itemID="{BDAEB4C0-436B-49D3-8FA9-E0798BFA6897}">
  <ds:schemaRefs/>
</ds:datastoreItem>
</file>

<file path=customXml/itemProps32.xml><?xml version="1.0" encoding="utf-8"?>
<ds:datastoreItem xmlns:ds="http://schemas.openxmlformats.org/officeDocument/2006/customXml" ds:itemID="{DBF80EF9-DB32-45E4-B604-2748A8C0903B}">
  <ds:schemaRefs/>
</ds:datastoreItem>
</file>

<file path=customXml/itemProps33.xml><?xml version="1.0" encoding="utf-8"?>
<ds:datastoreItem xmlns:ds="http://schemas.openxmlformats.org/officeDocument/2006/customXml" ds:itemID="{56D649AB-3E8C-4716-AB97-F3844F90AF96}">
  <ds:schemaRefs/>
</ds:datastoreItem>
</file>

<file path=customXml/itemProps34.xml><?xml version="1.0" encoding="utf-8"?>
<ds:datastoreItem xmlns:ds="http://schemas.openxmlformats.org/officeDocument/2006/customXml" ds:itemID="{D82E23A2-E594-471E-9EA3-3DCB783A8D96}">
  <ds:schemaRefs/>
</ds:datastoreItem>
</file>

<file path=customXml/itemProps35.xml><?xml version="1.0" encoding="utf-8"?>
<ds:datastoreItem xmlns:ds="http://schemas.openxmlformats.org/officeDocument/2006/customXml" ds:itemID="{A6B2595F-431E-43BF-A04D-F701B70CBFF9}">
  <ds:schemaRefs/>
</ds:datastoreItem>
</file>

<file path=customXml/itemProps36.xml><?xml version="1.0" encoding="utf-8"?>
<ds:datastoreItem xmlns:ds="http://schemas.openxmlformats.org/officeDocument/2006/customXml" ds:itemID="{BF394851-6455-42F0-A065-A2758512A38E}">
  <ds:schemaRefs/>
</ds:datastoreItem>
</file>

<file path=customXml/itemProps37.xml><?xml version="1.0" encoding="utf-8"?>
<ds:datastoreItem xmlns:ds="http://schemas.openxmlformats.org/officeDocument/2006/customXml" ds:itemID="{DBDC7B33-50E9-40C4-A0C5-635D956640C4}">
  <ds:schemaRefs/>
</ds:datastoreItem>
</file>

<file path=customXml/itemProps38.xml><?xml version="1.0" encoding="utf-8"?>
<ds:datastoreItem xmlns:ds="http://schemas.openxmlformats.org/officeDocument/2006/customXml" ds:itemID="{3DD4397D-47B7-40AB-A2A5-C43E1CB02595}">
  <ds:schemaRefs/>
</ds:datastoreItem>
</file>

<file path=customXml/itemProps39.xml><?xml version="1.0" encoding="utf-8"?>
<ds:datastoreItem xmlns:ds="http://schemas.openxmlformats.org/officeDocument/2006/customXml" ds:itemID="{A6C31EB0-05F9-4924-935F-25880E84F434}">
  <ds:schemaRefs/>
</ds:datastoreItem>
</file>

<file path=customXml/itemProps4.xml><?xml version="1.0" encoding="utf-8"?>
<ds:datastoreItem xmlns:ds="http://schemas.openxmlformats.org/officeDocument/2006/customXml" ds:itemID="{17E73974-FBB5-4542-B558-9C98C65F9282}">
  <ds:schemaRefs/>
</ds:datastoreItem>
</file>

<file path=customXml/itemProps40.xml><?xml version="1.0" encoding="utf-8"?>
<ds:datastoreItem xmlns:ds="http://schemas.openxmlformats.org/officeDocument/2006/customXml" ds:itemID="{62ECBB97-313B-468D-9E96-CED99DDC91E5}">
  <ds:schemaRefs/>
</ds:datastoreItem>
</file>

<file path=customXml/itemProps41.xml><?xml version="1.0" encoding="utf-8"?>
<ds:datastoreItem xmlns:ds="http://schemas.openxmlformats.org/officeDocument/2006/customXml" ds:itemID="{6F44C26A-B642-4283-8181-A7BCFB3E66BC}">
  <ds:schemaRefs/>
</ds:datastoreItem>
</file>

<file path=customXml/itemProps42.xml><?xml version="1.0" encoding="utf-8"?>
<ds:datastoreItem xmlns:ds="http://schemas.openxmlformats.org/officeDocument/2006/customXml" ds:itemID="{8CDB99CB-C619-4C5D-87A6-A770212E6757}">
  <ds:schemaRefs/>
</ds:datastoreItem>
</file>

<file path=customXml/itemProps43.xml><?xml version="1.0" encoding="utf-8"?>
<ds:datastoreItem xmlns:ds="http://schemas.openxmlformats.org/officeDocument/2006/customXml" ds:itemID="{1FC0FF84-D26D-441D-B597-AD0757624BBF}">
  <ds:schemaRefs/>
</ds:datastoreItem>
</file>

<file path=customXml/itemProps44.xml><?xml version="1.0" encoding="utf-8"?>
<ds:datastoreItem xmlns:ds="http://schemas.openxmlformats.org/officeDocument/2006/customXml" ds:itemID="{AB501CAD-19B8-4293-9640-3C3FA37938F9}">
  <ds:schemaRefs/>
</ds:datastoreItem>
</file>

<file path=customXml/itemProps45.xml><?xml version="1.0" encoding="utf-8"?>
<ds:datastoreItem xmlns:ds="http://schemas.openxmlformats.org/officeDocument/2006/customXml" ds:itemID="{56C40577-5EA1-47FF-B9B2-00C56A203EF4}">
  <ds:schemaRefs/>
</ds:datastoreItem>
</file>

<file path=customXml/itemProps46.xml><?xml version="1.0" encoding="utf-8"?>
<ds:datastoreItem xmlns:ds="http://schemas.openxmlformats.org/officeDocument/2006/customXml" ds:itemID="{4D3589EA-5221-49B9-93CB-8E3BCBD874F0}">
  <ds:schemaRefs/>
</ds:datastoreItem>
</file>

<file path=customXml/itemProps47.xml><?xml version="1.0" encoding="utf-8"?>
<ds:datastoreItem xmlns:ds="http://schemas.openxmlformats.org/officeDocument/2006/customXml" ds:itemID="{A3557C8B-6103-4BC3-B8D1-6D0F188B26F6}">
  <ds:schemaRefs/>
</ds:datastoreItem>
</file>

<file path=customXml/itemProps48.xml><?xml version="1.0" encoding="utf-8"?>
<ds:datastoreItem xmlns:ds="http://schemas.openxmlformats.org/officeDocument/2006/customXml" ds:itemID="{1762ED78-CE51-4D4C-9CFB-187A8A02FA95}">
  <ds:schemaRefs/>
</ds:datastoreItem>
</file>

<file path=customXml/itemProps49.xml><?xml version="1.0" encoding="utf-8"?>
<ds:datastoreItem xmlns:ds="http://schemas.openxmlformats.org/officeDocument/2006/customXml" ds:itemID="{E100A204-0CC8-4069-9549-6F566B4CD073}">
  <ds:schemaRefs/>
</ds:datastoreItem>
</file>

<file path=customXml/itemProps5.xml><?xml version="1.0" encoding="utf-8"?>
<ds:datastoreItem xmlns:ds="http://schemas.openxmlformats.org/officeDocument/2006/customXml" ds:itemID="{07DBF0DA-F70D-47FC-AB7D-306D4226DA56}">
  <ds:schemaRefs/>
</ds:datastoreItem>
</file>

<file path=customXml/itemProps50.xml><?xml version="1.0" encoding="utf-8"?>
<ds:datastoreItem xmlns:ds="http://schemas.openxmlformats.org/officeDocument/2006/customXml" ds:itemID="{EE6F9341-DF90-42D5-9912-29E9FBE95B0A}">
  <ds:schemaRefs/>
</ds:datastoreItem>
</file>

<file path=customXml/itemProps51.xml><?xml version="1.0" encoding="utf-8"?>
<ds:datastoreItem xmlns:ds="http://schemas.openxmlformats.org/officeDocument/2006/customXml" ds:itemID="{F344C07E-72A7-4B10-A321-9AFE2FFEB705}">
  <ds:schemaRefs/>
</ds:datastoreItem>
</file>

<file path=customXml/itemProps52.xml><?xml version="1.0" encoding="utf-8"?>
<ds:datastoreItem xmlns:ds="http://schemas.openxmlformats.org/officeDocument/2006/customXml" ds:itemID="{B801FBC7-7930-42B0-B391-E574CAAB98E7}">
  <ds:schemaRefs/>
</ds:datastoreItem>
</file>

<file path=customXml/itemProps53.xml><?xml version="1.0" encoding="utf-8"?>
<ds:datastoreItem xmlns:ds="http://schemas.openxmlformats.org/officeDocument/2006/customXml" ds:itemID="{88489A57-B337-463C-9719-B44AB9CCB3D7}">
  <ds:schemaRefs/>
</ds:datastoreItem>
</file>

<file path=customXml/itemProps54.xml><?xml version="1.0" encoding="utf-8"?>
<ds:datastoreItem xmlns:ds="http://schemas.openxmlformats.org/officeDocument/2006/customXml" ds:itemID="{4AAE6444-2105-4C56-990D-F2B44471EC33}">
  <ds:schemaRefs/>
</ds:datastoreItem>
</file>

<file path=customXml/itemProps55.xml><?xml version="1.0" encoding="utf-8"?>
<ds:datastoreItem xmlns:ds="http://schemas.openxmlformats.org/officeDocument/2006/customXml" ds:itemID="{B8642F98-8DC6-4034-A3B9-62C9F174FEE1}">
  <ds:schemaRefs/>
</ds:datastoreItem>
</file>

<file path=customXml/itemProps56.xml><?xml version="1.0" encoding="utf-8"?>
<ds:datastoreItem xmlns:ds="http://schemas.openxmlformats.org/officeDocument/2006/customXml" ds:itemID="{6A04978C-3A88-4BBD-8710-0E4B7EF93C0E}">
  <ds:schemaRefs/>
</ds:datastoreItem>
</file>

<file path=customXml/itemProps57.xml><?xml version="1.0" encoding="utf-8"?>
<ds:datastoreItem xmlns:ds="http://schemas.openxmlformats.org/officeDocument/2006/customXml" ds:itemID="{C4DB2432-0765-4202-9CCC-5617A2247155}">
  <ds:schemaRefs/>
</ds:datastoreItem>
</file>

<file path=customXml/itemProps58.xml><?xml version="1.0" encoding="utf-8"?>
<ds:datastoreItem xmlns:ds="http://schemas.openxmlformats.org/officeDocument/2006/customXml" ds:itemID="{BFFE060F-1DC0-4D3C-995B-386F235D61E7}">
  <ds:schemaRefs/>
</ds:datastoreItem>
</file>

<file path=customXml/itemProps6.xml><?xml version="1.0" encoding="utf-8"?>
<ds:datastoreItem xmlns:ds="http://schemas.openxmlformats.org/officeDocument/2006/customXml" ds:itemID="{B9424160-0E27-4974-9772-12F5748A5A3C}">
  <ds:schemaRefs/>
</ds:datastoreItem>
</file>

<file path=customXml/itemProps7.xml><?xml version="1.0" encoding="utf-8"?>
<ds:datastoreItem xmlns:ds="http://schemas.openxmlformats.org/officeDocument/2006/customXml" ds:itemID="{C8C61B3C-DD65-493B-8A28-7AD45058BBC9}">
  <ds:schemaRefs/>
</ds:datastoreItem>
</file>

<file path=customXml/itemProps8.xml><?xml version="1.0" encoding="utf-8"?>
<ds:datastoreItem xmlns:ds="http://schemas.openxmlformats.org/officeDocument/2006/customXml" ds:itemID="{EC68F7B7-E593-4410-A2FC-A219B5DB7A75}">
  <ds:schemaRefs/>
</ds:datastoreItem>
</file>

<file path=customXml/itemProps9.xml><?xml version="1.0" encoding="utf-8"?>
<ds:datastoreItem xmlns:ds="http://schemas.openxmlformats.org/officeDocument/2006/customXml" ds:itemID="{3239A11E-69BD-4F3F-8113-9801145B1612}">
  <ds:schemaRefs/>
</ds:datastoreItem>
</file>

<file path=docProps/app.xml><?xml version="1.0" encoding="utf-8"?>
<Properties xmlns="http://schemas.openxmlformats.org/officeDocument/2006/extended-properties" xmlns:vt="http://schemas.openxmlformats.org/officeDocument/2006/docPropsVTypes">
  <Template>模板</Template>
  <TotalTime>99</TotalTime>
  <Words>868</Words>
  <Application>Microsoft Office PowerPoint</Application>
  <PresentationFormat>自定义</PresentationFormat>
  <Paragraphs>508</Paragraphs>
  <Slides>58</Slides>
  <Notes>58</Notes>
  <HiddenSlides>0</HiddenSlides>
  <MMClips>0</MMClips>
  <ScaleCrop>false</ScaleCrop>
  <HeadingPairs>
    <vt:vector size="4" baseType="variant">
      <vt:variant>
        <vt:lpstr>主题</vt:lpstr>
      </vt:variant>
      <vt:variant>
        <vt:i4>1</vt:i4>
      </vt:variant>
      <vt:variant>
        <vt:lpstr>幻灯片标题</vt:lpstr>
      </vt:variant>
      <vt:variant>
        <vt:i4>58</vt:i4>
      </vt:variant>
    </vt:vector>
  </HeadingPairs>
  <TitlesOfParts>
    <vt:vector size="59"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cp:lastModifiedBy>Administrator</cp:lastModifiedBy>
  <cp:revision>72</cp:revision>
  <dcterms:modified xsi:type="dcterms:W3CDTF">2021-07-01T06:39:41Z</dcterms:modified>
</cp:coreProperties>
</file>