
<file path=[Content_Types].xml><?xml version="1.0" encoding="utf-8"?>
<Types xmlns="http://schemas.openxmlformats.org/package/2006/content-types">
  <Override PartName="/customXml/itemProps35.xml" ContentType="application/vnd.openxmlformats-officedocument.customXmlProperties+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customXml/itemProps13.xml" ContentType="application/vnd.openxmlformats-officedocument.customXmlProperties+xml"/>
  <Override PartName="/customXml/itemProps24.xml" ContentType="application/vnd.openxmlformats-officedocument.customXmlProperties+xml"/>
  <Override PartName="/customXml/itemProps60.xml" ContentType="application/vnd.openxmlformats-officedocument.customXmlProperties+xml"/>
  <Override PartName="/ppt/slides/slide36.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63.xml" ContentType="application/vnd.openxmlformats-officedocument.presentationml.notesSlide+xml"/>
  <Override PartName="/ppt/tableStyles.xml" ContentType="application/vnd.openxmlformats-officedocument.presentationml.tableStyles+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30.xml" ContentType="application/vnd.openxmlformats-officedocument.presentationml.notesSlide+xml"/>
  <Override PartName="/customXml/itemProps29.xml" ContentType="application/vnd.openxmlformats-officedocument.customXmlProperties+xml"/>
  <Override PartName="/ppt/notesSlides/notesSlide7.xml" ContentType="application/vnd.openxmlformats-officedocument.presentationml.notesSlide+xml"/>
  <Override PartName="/customXml/itemProps18.xml" ContentType="application/vnd.openxmlformats-officedocument.customXmlProperties+xml"/>
  <Override PartName="/customXml/itemProps36.xml" ContentType="application/vnd.openxmlformats-officedocument.customXmlProperties+xml"/>
  <Override PartName="/customXml/itemProps47.xml" ContentType="application/vnd.openxmlformats-officedocument.customXmlProperties+xml"/>
  <Override PartName="/customXml/itemProps65.xml" ContentType="application/vnd.openxmlformats-officedocument.customXmlProperties+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customXml/itemProps2.xml" ContentType="application/vnd.openxmlformats-officedocument.customXmlProperties+xml"/>
  <Override PartName="/customXml/itemProps25.xml" ContentType="application/vnd.openxmlformats-officedocument.customXmlProperties+xml"/>
  <Override PartName="/customXml/itemProps54.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notesSlides/notesSlide68.xml" ContentType="application/vnd.openxmlformats-officedocument.presentationml.notesSlide+xml"/>
  <Override PartName="/customXml/itemProps14.xml" ContentType="application/vnd.openxmlformats-officedocument.customXmlProperties+xml"/>
  <Override PartName="/customXml/itemProps32.xml" ContentType="application/vnd.openxmlformats-officedocument.customXmlProperties+xml"/>
  <Override PartName="/customXml/itemProps43.xml" ContentType="application/vnd.openxmlformats-officedocument.customXmlProperties+xml"/>
  <Override PartName="/customXml/itemProps61.xml" ContentType="application/vnd.openxmlformats-officedocument.customXmlProperties+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customXml/itemProps21.xml" ContentType="application/vnd.openxmlformats-officedocument.customXmlProperties+xml"/>
  <Override PartName="/customXml/itemProps50.xml" ContentType="application/vnd.openxmlformats-officedocument.customXmlPropertie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customXml/itemProps10.xml" ContentType="application/vnd.openxmlformats-officedocument.customXmlProperties+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customXml/itemProps59.xml" ContentType="application/vnd.openxmlformats-officedocument.customXmlProperties+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Default Extension="vml" ContentType="application/vnd.openxmlformats-officedocument.vmlDrawing"/>
  <Override PartName="/customXml/itemProps7.xml" ContentType="application/vnd.openxmlformats-officedocument.customXmlProperties+xml"/>
  <Override PartName="/customXml/itemProps48.xml" ContentType="application/vnd.openxmlformats-officedocument.customXmlProperties+xml"/>
  <Override PartName="/customXml/itemProps19.xml" ContentType="application/vnd.openxmlformats-officedocument.customXmlProperties+xml"/>
  <Override PartName="/customXml/itemProps37.xml" ContentType="application/vnd.openxmlformats-officedocument.customXmlProperties+xml"/>
  <Override PartName="/customXml/itemProps55.xml" ContentType="application/vnd.openxmlformats-officedocument.customXmlProperties+xml"/>
  <Override PartName="/customXml/itemProps66.xml" ContentType="application/vnd.openxmlformats-officedocument.customXmlProperties+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customXml/itemProps15.xml" ContentType="application/vnd.openxmlformats-officedocument.customXmlProperties+xml"/>
  <Override PartName="/customXml/itemProps26.xml" ContentType="application/vnd.openxmlformats-officedocument.customXmlProperties+xml"/>
  <Override PartName="/customXml/itemProps44.xml" ContentType="application/vnd.openxmlformats-officedocument.customXmlProperties+xml"/>
  <Override PartName="/customXml/itemProps62.xml" ContentType="application/vnd.openxmlformats-officedocument.customXml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notesSlides/notesSlide69.xml" ContentType="application/vnd.openxmlformats-officedocument.presentationml.notesSlide+xml"/>
  <Override PartName="/customXml/itemProps33.xml" ContentType="application/vnd.openxmlformats-officedocument.customXmlProperties+xml"/>
  <Override PartName="/customXml/itemProps51.xml" ContentType="application/vnd.openxmlformats-officedocument.customXmlPropertie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customXml/itemProps11.xml" ContentType="application/vnd.openxmlformats-officedocument.customXmlProperties+xml"/>
  <Override PartName="/customXml/itemProps22.xml" ContentType="application/vnd.openxmlformats-officedocument.customXmlProperties+xml"/>
  <Override PartName="/customXml/itemProps40.xml" ContentType="application/vnd.openxmlformats-officedocument.customXmlPropertie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wmf" ContentType="image/x-wmf"/>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customXml/itemProps8.xml" ContentType="application/vnd.openxmlformats-officedocument.customXmlPropertie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customXml/itemProps38.xml" ContentType="application/vnd.openxmlformats-officedocument.customXmlProperties+xml"/>
  <Override PartName="/customXml/itemProps49.xml" ContentType="application/vnd.openxmlformats-officedocument.customXmlProperties+xml"/>
  <Override PartName="/customXml/itemProps67.xml" ContentType="application/vnd.openxmlformats-officedocument.customXmlProperties+xml"/>
  <Override PartName="/ppt/notesSlides/notesSlide10.xml" ContentType="application/vnd.openxmlformats-officedocument.presentationml.notesSlide+xml"/>
  <Override PartName="/customXml/itemProps4.xml" ContentType="application/vnd.openxmlformats-officedocument.customXmlProperties+xml"/>
  <Override PartName="/customXml/itemProps27.xml" ContentType="application/vnd.openxmlformats-officedocument.customXmlProperties+xml"/>
  <Override PartName="/customXml/itemProps56.xml" ContentType="application/vnd.openxmlformats-officedocument.customXmlProperties+xml"/>
  <Override PartName="/ppt/slides/slide7.xml" ContentType="application/vnd.openxmlformats-officedocument.presentationml.slide+xml"/>
  <Override PartName="/ppt/slides/slide68.xml" ContentType="application/vnd.openxmlformats-officedocument.presentationml.slide+xml"/>
  <Override PartName="/ppt/notesSlides/notesSlide5.xml" ContentType="application/vnd.openxmlformats-officedocument.presentationml.notesSlide+xml"/>
  <Override PartName="/customXml/itemProps16.xml" ContentType="application/vnd.openxmlformats-officedocument.customXmlProperties+xml"/>
  <Override PartName="/customXml/itemProps34.xml" ContentType="application/vnd.openxmlformats-officedocument.customXmlProperties+xml"/>
  <Override PartName="/customXml/itemProps45.xml" ContentType="application/vnd.openxmlformats-officedocument.customXmlProperties+xml"/>
  <Override PartName="/customXml/itemProps63.xml" ContentType="application/vnd.openxmlformats-officedocument.customXmlPropertie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customXml/itemProps23.xml" ContentType="application/vnd.openxmlformats-officedocument.customXmlProperties+xml"/>
  <Override PartName="/customXml/itemProps41.xml" ContentType="application/vnd.openxmlformats-officedocument.customXmlProperties+xml"/>
  <Override PartName="/customXml/itemProps52.xml" ContentType="application/vnd.openxmlformats-officedocument.customXmlProperties+xml"/>
  <Override PartName="/customXml/itemProps70.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customXml/itemProps12.xml" ContentType="application/vnd.openxmlformats-officedocument.customXmlProperties+xml"/>
  <Override PartName="/customXml/itemProps30.xml" ContentType="application/vnd.openxmlformats-officedocument.customXmlProperties+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customXml/itemProps9.xml" ContentType="application/vnd.openxmlformats-officedocument.customXmlProperties+xml"/>
  <Override PartName="/ppt/notesSlides/notesSlide11.xml" ContentType="application/vnd.openxmlformats-officedocument.presentationml.notesSlide+xml"/>
  <Override PartName="/ppt/notesSlides/notesSlide40.xml" ContentType="application/vnd.openxmlformats-officedocument.presentationml.notesSlide+xml"/>
  <Override PartName="/customXml/itemProps39.xml" ContentType="application/vnd.openxmlformats-officedocument.customXmlProperties+xml"/>
  <Override PartName="/customXml/itemProps57.xml" ContentType="application/vnd.openxmlformats-officedocument.customXmlProperties+xml"/>
  <Override PartName="/customXml/itemProps68.xml" ContentType="application/vnd.openxmlformats-officedocument.customXmlProperties+xml"/>
  <Override PartName="/ppt/notesSlides/notesSlide6.xml" ContentType="application/vnd.openxmlformats-officedocument.presentationml.notesSlide+xml"/>
  <Override PartName="/customXml/itemProps5.xml" ContentType="application/vnd.openxmlformats-officedocument.customXmlProperties+xml"/>
  <Override PartName="/customXml/itemProps17.xml" ContentType="application/vnd.openxmlformats-officedocument.customXmlProperties+xml"/>
  <Override PartName="/customXml/itemProps28.xml" ContentType="application/vnd.openxmlformats-officedocument.customXmlProperties+xml"/>
  <Override PartName="/customXml/itemProps46.xml" ContentType="application/vnd.openxmlformats-officedocument.customXmlProperties+xml"/>
  <Override PartName="/customXml/itemProps64.xml" ContentType="application/vnd.openxmlformats-officedocument.customXmlProperties+xml"/>
  <Override PartName="/ppt/slides/slide8.xml" ContentType="application/vnd.openxmlformats-officedocument.presentationml.slide+xml"/>
  <Override PartName="/ppt/slides/slide69.xml" ContentType="application/vnd.openxmlformats-officedocument.presentationml.slide+xml"/>
  <Override PartName="/customXml/itemProps53.xml" ContentType="application/vnd.openxmlformats-officedocument.customXmlProperties+xml"/>
  <Override PartName="/ppt/slides/slide29.xml" ContentType="application/vnd.openxmlformats-officedocument.presentationml.slide+xml"/>
  <Override PartName="/customXml/itemProps1.xml" ContentType="application/vnd.openxmlformats-officedocument.customXmlProperties+xml"/>
  <Override PartName="/customXml/itemProps42.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notesSlides/notesSlide67.xml" ContentType="application/vnd.openxmlformats-officedocument.presentationml.notesSlide+xml"/>
  <Override PartName="/customXml/itemProps31.xml" ContentType="application/vnd.openxmlformats-officedocument.customXmlProperties+xml"/>
  <Override PartName="/ppt/slides/slide43.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customXml/itemProps20.xml" ContentType="application/vnd.openxmlformats-officedocument.customXmlProperties+xml"/>
  <Override PartName="/ppt/slides/slide32.xml" ContentType="application/vnd.openxmlformats-officedocument.presentationml.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notesSlides/notesSlide70.xml" ContentType="application/vnd.openxmlformats-officedocument.presentationml.notesSlide+xml"/>
  <Override PartName="/customXml/itemProps69.xml" ContentType="application/vnd.openxmlformats-officedocument.customXmlProperties+xml"/>
  <Override PartName="/ppt/notesSlides/notesSlide12.xml" ContentType="application/vnd.openxmlformats-officedocument.presentationml.notesSlide+xml"/>
  <Override PartName="/customXml/itemProps6.xml" ContentType="application/vnd.openxmlformats-officedocument.customXmlProperties+xml"/>
  <Override PartName="/customXml/itemProps58.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71"/>
  </p:sldMasterIdLst>
  <p:notesMasterIdLst>
    <p:notesMasterId r:id="rId142"/>
  </p:notesMasterIdLst>
  <p:sldIdLst>
    <p:sldId id="325" r:id="rId72"/>
    <p:sldId id="258" r:id="rId73"/>
    <p:sldId id="259" r:id="rId74"/>
    <p:sldId id="260" r:id="rId75"/>
    <p:sldId id="261" r:id="rId76"/>
    <p:sldId id="262" r:id="rId77"/>
    <p:sldId id="263" r:id="rId78"/>
    <p:sldId id="264" r:id="rId79"/>
    <p:sldId id="265" r:id="rId80"/>
    <p:sldId id="266" r:id="rId81"/>
    <p:sldId id="267" r:id="rId82"/>
    <p:sldId id="268" r:id="rId83"/>
    <p:sldId id="269" r:id="rId84"/>
    <p:sldId id="270" r:id="rId85"/>
    <p:sldId id="271" r:id="rId86"/>
    <p:sldId id="272" r:id="rId87"/>
    <p:sldId id="326" r:id="rId88"/>
    <p:sldId id="273" r:id="rId89"/>
    <p:sldId id="274" r:id="rId90"/>
    <p:sldId id="275" r:id="rId91"/>
    <p:sldId id="276" r:id="rId92"/>
    <p:sldId id="277" r:id="rId93"/>
    <p:sldId id="278" r:id="rId94"/>
    <p:sldId id="279" r:id="rId95"/>
    <p:sldId id="280" r:id="rId96"/>
    <p:sldId id="281" r:id="rId97"/>
    <p:sldId id="282" r:id="rId98"/>
    <p:sldId id="283" r:id="rId99"/>
    <p:sldId id="284" r:id="rId100"/>
    <p:sldId id="285" r:id="rId101"/>
    <p:sldId id="286" r:id="rId102"/>
    <p:sldId id="287" r:id="rId103"/>
    <p:sldId id="288" r:id="rId104"/>
    <p:sldId id="289" r:id="rId105"/>
    <p:sldId id="290" r:id="rId106"/>
    <p:sldId id="291" r:id="rId107"/>
    <p:sldId id="292" r:id="rId108"/>
    <p:sldId id="327" r:id="rId109"/>
    <p:sldId id="293" r:id="rId110"/>
    <p:sldId id="294" r:id="rId111"/>
    <p:sldId id="295" r:id="rId112"/>
    <p:sldId id="296" r:id="rId113"/>
    <p:sldId id="297" r:id="rId114"/>
    <p:sldId id="298" r:id="rId115"/>
    <p:sldId id="299" r:id="rId116"/>
    <p:sldId id="300" r:id="rId117"/>
    <p:sldId id="301" r:id="rId118"/>
    <p:sldId id="302" r:id="rId119"/>
    <p:sldId id="303" r:id="rId120"/>
    <p:sldId id="304" r:id="rId121"/>
    <p:sldId id="305" r:id="rId122"/>
    <p:sldId id="306" r:id="rId123"/>
    <p:sldId id="307" r:id="rId124"/>
    <p:sldId id="308" r:id="rId125"/>
    <p:sldId id="309" r:id="rId126"/>
    <p:sldId id="310" r:id="rId127"/>
    <p:sldId id="311" r:id="rId128"/>
    <p:sldId id="312" r:id="rId129"/>
    <p:sldId id="313" r:id="rId130"/>
    <p:sldId id="314" r:id="rId131"/>
    <p:sldId id="315" r:id="rId132"/>
    <p:sldId id="316" r:id="rId133"/>
    <p:sldId id="317" r:id="rId134"/>
    <p:sldId id="318" r:id="rId135"/>
    <p:sldId id="319" r:id="rId136"/>
    <p:sldId id="320" r:id="rId137"/>
    <p:sldId id="321" r:id="rId138"/>
    <p:sldId id="322" r:id="rId139"/>
    <p:sldId id="323" r:id="rId140"/>
    <p:sldId id="324" r:id="rId141"/>
  </p:sldIdLst>
  <p:sldSz cx="9144000" cy="6840538"/>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952" autoAdjust="0"/>
  </p:normalViewPr>
  <p:slideViewPr>
    <p:cSldViewPr>
      <p:cViewPr varScale="1">
        <p:scale>
          <a:sx n="103" d="100"/>
          <a:sy n="103" d="100"/>
        </p:scale>
        <p:origin x="-126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customXml" Target="../customXml/item26.xml"/><Relationship Id="rId117" Type="http://schemas.openxmlformats.org/officeDocument/2006/relationships/slide" Target="slides/slide46.xml"/><Relationship Id="rId21" Type="http://schemas.openxmlformats.org/officeDocument/2006/relationships/customXml" Target="../customXml/item21.xml"/><Relationship Id="rId42" Type="http://schemas.openxmlformats.org/officeDocument/2006/relationships/customXml" Target="../customXml/item42.xml"/><Relationship Id="rId47" Type="http://schemas.openxmlformats.org/officeDocument/2006/relationships/customXml" Target="../customXml/item47.xml"/><Relationship Id="rId63" Type="http://schemas.openxmlformats.org/officeDocument/2006/relationships/customXml" Target="../customXml/item63.xml"/><Relationship Id="rId68" Type="http://schemas.openxmlformats.org/officeDocument/2006/relationships/customXml" Target="../customXml/item68.xml"/><Relationship Id="rId84" Type="http://schemas.openxmlformats.org/officeDocument/2006/relationships/slide" Target="slides/slide13.xml"/><Relationship Id="rId89" Type="http://schemas.openxmlformats.org/officeDocument/2006/relationships/slide" Target="slides/slide18.xml"/><Relationship Id="rId112" Type="http://schemas.openxmlformats.org/officeDocument/2006/relationships/slide" Target="slides/slide41.xml"/><Relationship Id="rId133" Type="http://schemas.openxmlformats.org/officeDocument/2006/relationships/slide" Target="slides/slide62.xml"/><Relationship Id="rId138" Type="http://schemas.openxmlformats.org/officeDocument/2006/relationships/slide" Target="slides/slide67.xml"/><Relationship Id="rId16" Type="http://schemas.openxmlformats.org/officeDocument/2006/relationships/customXml" Target="../customXml/item16.xml"/><Relationship Id="rId107" Type="http://schemas.openxmlformats.org/officeDocument/2006/relationships/slide" Target="slides/slide36.xml"/><Relationship Id="rId11" Type="http://schemas.openxmlformats.org/officeDocument/2006/relationships/customXml" Target="../customXml/item11.xml"/><Relationship Id="rId32" Type="http://schemas.openxmlformats.org/officeDocument/2006/relationships/customXml" Target="../customXml/item32.xml"/><Relationship Id="rId37" Type="http://schemas.openxmlformats.org/officeDocument/2006/relationships/customXml" Target="../customXml/item37.xml"/><Relationship Id="rId53" Type="http://schemas.openxmlformats.org/officeDocument/2006/relationships/customXml" Target="../customXml/item53.xml"/><Relationship Id="rId58" Type="http://schemas.openxmlformats.org/officeDocument/2006/relationships/customXml" Target="../customXml/item58.xml"/><Relationship Id="rId74" Type="http://schemas.openxmlformats.org/officeDocument/2006/relationships/slide" Target="slides/slide3.xml"/><Relationship Id="rId79" Type="http://schemas.openxmlformats.org/officeDocument/2006/relationships/slide" Target="slides/slide8.xml"/><Relationship Id="rId102" Type="http://schemas.openxmlformats.org/officeDocument/2006/relationships/slide" Target="slides/slide31.xml"/><Relationship Id="rId123" Type="http://schemas.openxmlformats.org/officeDocument/2006/relationships/slide" Target="slides/slide52.xml"/><Relationship Id="rId128" Type="http://schemas.openxmlformats.org/officeDocument/2006/relationships/slide" Target="slides/slide57.xml"/><Relationship Id="rId144" Type="http://schemas.openxmlformats.org/officeDocument/2006/relationships/viewProps" Target="viewProps.xml"/><Relationship Id="rId5" Type="http://schemas.openxmlformats.org/officeDocument/2006/relationships/customXml" Target="../customXml/item5.xml"/><Relationship Id="rId90" Type="http://schemas.openxmlformats.org/officeDocument/2006/relationships/slide" Target="slides/slide19.xml"/><Relationship Id="rId95" Type="http://schemas.openxmlformats.org/officeDocument/2006/relationships/slide" Target="slides/slide24.xml"/><Relationship Id="rId22" Type="http://schemas.openxmlformats.org/officeDocument/2006/relationships/customXml" Target="../customXml/item22.xml"/><Relationship Id="rId27" Type="http://schemas.openxmlformats.org/officeDocument/2006/relationships/customXml" Target="../customXml/item27.xml"/><Relationship Id="rId43" Type="http://schemas.openxmlformats.org/officeDocument/2006/relationships/customXml" Target="../customXml/item43.xml"/><Relationship Id="rId48" Type="http://schemas.openxmlformats.org/officeDocument/2006/relationships/customXml" Target="../customXml/item48.xml"/><Relationship Id="rId64" Type="http://schemas.openxmlformats.org/officeDocument/2006/relationships/customXml" Target="../customXml/item64.xml"/><Relationship Id="rId69" Type="http://schemas.openxmlformats.org/officeDocument/2006/relationships/customXml" Target="../customXml/item69.xml"/><Relationship Id="rId113" Type="http://schemas.openxmlformats.org/officeDocument/2006/relationships/slide" Target="slides/slide42.xml"/><Relationship Id="rId118" Type="http://schemas.openxmlformats.org/officeDocument/2006/relationships/slide" Target="slides/slide47.xml"/><Relationship Id="rId134" Type="http://schemas.openxmlformats.org/officeDocument/2006/relationships/slide" Target="slides/slide63.xml"/><Relationship Id="rId139" Type="http://schemas.openxmlformats.org/officeDocument/2006/relationships/slide" Target="slides/slide68.xml"/><Relationship Id="rId80" Type="http://schemas.openxmlformats.org/officeDocument/2006/relationships/slide" Target="slides/slide9.xml"/><Relationship Id="rId85" Type="http://schemas.openxmlformats.org/officeDocument/2006/relationships/slide" Target="slides/slide14.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customXml" Target="../customXml/item25.xml"/><Relationship Id="rId33" Type="http://schemas.openxmlformats.org/officeDocument/2006/relationships/customXml" Target="../customXml/item33.xml"/><Relationship Id="rId38" Type="http://schemas.openxmlformats.org/officeDocument/2006/relationships/customXml" Target="../customXml/item38.xml"/><Relationship Id="rId46" Type="http://schemas.openxmlformats.org/officeDocument/2006/relationships/customXml" Target="../customXml/item46.xml"/><Relationship Id="rId59" Type="http://schemas.openxmlformats.org/officeDocument/2006/relationships/customXml" Target="../customXml/item59.xml"/><Relationship Id="rId67" Type="http://schemas.openxmlformats.org/officeDocument/2006/relationships/customXml" Target="../customXml/item67.xml"/><Relationship Id="rId103" Type="http://schemas.openxmlformats.org/officeDocument/2006/relationships/slide" Target="slides/slide32.xml"/><Relationship Id="rId108" Type="http://schemas.openxmlformats.org/officeDocument/2006/relationships/slide" Target="slides/slide37.xml"/><Relationship Id="rId116" Type="http://schemas.openxmlformats.org/officeDocument/2006/relationships/slide" Target="slides/slide45.xml"/><Relationship Id="rId124" Type="http://schemas.openxmlformats.org/officeDocument/2006/relationships/slide" Target="slides/slide53.xml"/><Relationship Id="rId129" Type="http://schemas.openxmlformats.org/officeDocument/2006/relationships/slide" Target="slides/slide58.xml"/><Relationship Id="rId137" Type="http://schemas.openxmlformats.org/officeDocument/2006/relationships/slide" Target="slides/slide66.xml"/><Relationship Id="rId20" Type="http://schemas.openxmlformats.org/officeDocument/2006/relationships/customXml" Target="../customXml/item20.xml"/><Relationship Id="rId41" Type="http://schemas.openxmlformats.org/officeDocument/2006/relationships/customXml" Target="../customXml/item41.xml"/><Relationship Id="rId54" Type="http://schemas.openxmlformats.org/officeDocument/2006/relationships/customXml" Target="../customXml/item54.xml"/><Relationship Id="rId62" Type="http://schemas.openxmlformats.org/officeDocument/2006/relationships/customXml" Target="../customXml/item62.xml"/><Relationship Id="rId70" Type="http://schemas.openxmlformats.org/officeDocument/2006/relationships/customXml" Target="../customXml/item70.xml"/><Relationship Id="rId75" Type="http://schemas.openxmlformats.org/officeDocument/2006/relationships/slide" Target="slides/slide4.xml"/><Relationship Id="rId83" Type="http://schemas.openxmlformats.org/officeDocument/2006/relationships/slide" Target="slides/slide12.xml"/><Relationship Id="rId88" Type="http://schemas.openxmlformats.org/officeDocument/2006/relationships/slide" Target="slides/slide17.xml"/><Relationship Id="rId91" Type="http://schemas.openxmlformats.org/officeDocument/2006/relationships/slide" Target="slides/slide20.xml"/><Relationship Id="rId96" Type="http://schemas.openxmlformats.org/officeDocument/2006/relationships/slide" Target="slides/slide25.xml"/><Relationship Id="rId111" Type="http://schemas.openxmlformats.org/officeDocument/2006/relationships/slide" Target="slides/slide40.xml"/><Relationship Id="rId132" Type="http://schemas.openxmlformats.org/officeDocument/2006/relationships/slide" Target="slides/slide61.xml"/><Relationship Id="rId140" Type="http://schemas.openxmlformats.org/officeDocument/2006/relationships/slide" Target="slides/slide69.xml"/><Relationship Id="rId145"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customXml" Target="../customXml/item28.xml"/><Relationship Id="rId36" Type="http://schemas.openxmlformats.org/officeDocument/2006/relationships/customXml" Target="../customXml/item36.xml"/><Relationship Id="rId49" Type="http://schemas.openxmlformats.org/officeDocument/2006/relationships/customXml" Target="../customXml/item49.xml"/><Relationship Id="rId57" Type="http://schemas.openxmlformats.org/officeDocument/2006/relationships/customXml" Target="../customXml/item57.xml"/><Relationship Id="rId106" Type="http://schemas.openxmlformats.org/officeDocument/2006/relationships/slide" Target="slides/slide35.xml"/><Relationship Id="rId114" Type="http://schemas.openxmlformats.org/officeDocument/2006/relationships/slide" Target="slides/slide43.xml"/><Relationship Id="rId119" Type="http://schemas.openxmlformats.org/officeDocument/2006/relationships/slide" Target="slides/slide48.xml"/><Relationship Id="rId127" Type="http://schemas.openxmlformats.org/officeDocument/2006/relationships/slide" Target="slides/slide56.xml"/><Relationship Id="rId10" Type="http://schemas.openxmlformats.org/officeDocument/2006/relationships/customXml" Target="../customXml/item10.xml"/><Relationship Id="rId31" Type="http://schemas.openxmlformats.org/officeDocument/2006/relationships/customXml" Target="../customXml/item31.xml"/><Relationship Id="rId44" Type="http://schemas.openxmlformats.org/officeDocument/2006/relationships/customXml" Target="../customXml/item44.xml"/><Relationship Id="rId52" Type="http://schemas.openxmlformats.org/officeDocument/2006/relationships/customXml" Target="../customXml/item52.xml"/><Relationship Id="rId60" Type="http://schemas.openxmlformats.org/officeDocument/2006/relationships/customXml" Target="../customXml/item60.xml"/><Relationship Id="rId65" Type="http://schemas.openxmlformats.org/officeDocument/2006/relationships/customXml" Target="../customXml/item65.xml"/><Relationship Id="rId73" Type="http://schemas.openxmlformats.org/officeDocument/2006/relationships/slide" Target="slides/slide2.xml"/><Relationship Id="rId78" Type="http://schemas.openxmlformats.org/officeDocument/2006/relationships/slide" Target="slides/slide7.xml"/><Relationship Id="rId81" Type="http://schemas.openxmlformats.org/officeDocument/2006/relationships/slide" Target="slides/slide10.xml"/><Relationship Id="rId86" Type="http://schemas.openxmlformats.org/officeDocument/2006/relationships/slide" Target="slides/slide15.xml"/><Relationship Id="rId94" Type="http://schemas.openxmlformats.org/officeDocument/2006/relationships/slide" Target="slides/slide23.xml"/><Relationship Id="rId99" Type="http://schemas.openxmlformats.org/officeDocument/2006/relationships/slide" Target="slides/slide28.xml"/><Relationship Id="rId101" Type="http://schemas.openxmlformats.org/officeDocument/2006/relationships/slide" Target="slides/slide30.xml"/><Relationship Id="rId122" Type="http://schemas.openxmlformats.org/officeDocument/2006/relationships/slide" Target="slides/slide51.xml"/><Relationship Id="rId130" Type="http://schemas.openxmlformats.org/officeDocument/2006/relationships/slide" Target="slides/slide59.xml"/><Relationship Id="rId135" Type="http://schemas.openxmlformats.org/officeDocument/2006/relationships/slide" Target="slides/slide64.xml"/><Relationship Id="rId143"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ustomXml" Target="../customXml/item9.xml"/><Relationship Id="rId13" Type="http://schemas.openxmlformats.org/officeDocument/2006/relationships/customXml" Target="../customXml/item13.xml"/><Relationship Id="rId18" Type="http://schemas.openxmlformats.org/officeDocument/2006/relationships/customXml" Target="../customXml/item18.xml"/><Relationship Id="rId39" Type="http://schemas.openxmlformats.org/officeDocument/2006/relationships/customXml" Target="../customXml/item39.xml"/><Relationship Id="rId109" Type="http://schemas.openxmlformats.org/officeDocument/2006/relationships/slide" Target="slides/slide38.xml"/><Relationship Id="rId34" Type="http://schemas.openxmlformats.org/officeDocument/2006/relationships/customXml" Target="../customXml/item34.xml"/><Relationship Id="rId50" Type="http://schemas.openxmlformats.org/officeDocument/2006/relationships/customXml" Target="../customXml/item50.xml"/><Relationship Id="rId55" Type="http://schemas.openxmlformats.org/officeDocument/2006/relationships/customXml" Target="../customXml/item55.xml"/><Relationship Id="rId76" Type="http://schemas.openxmlformats.org/officeDocument/2006/relationships/slide" Target="slides/slide5.xml"/><Relationship Id="rId97" Type="http://schemas.openxmlformats.org/officeDocument/2006/relationships/slide" Target="slides/slide26.xml"/><Relationship Id="rId104" Type="http://schemas.openxmlformats.org/officeDocument/2006/relationships/slide" Target="slides/slide33.xml"/><Relationship Id="rId120" Type="http://schemas.openxmlformats.org/officeDocument/2006/relationships/slide" Target="slides/slide49.xml"/><Relationship Id="rId125" Type="http://schemas.openxmlformats.org/officeDocument/2006/relationships/slide" Target="slides/slide54.xml"/><Relationship Id="rId141" Type="http://schemas.openxmlformats.org/officeDocument/2006/relationships/slide" Target="slides/slide70.xml"/><Relationship Id="rId146" Type="http://schemas.openxmlformats.org/officeDocument/2006/relationships/tableStyles" Target="tableStyles.xml"/><Relationship Id="rId7" Type="http://schemas.openxmlformats.org/officeDocument/2006/relationships/customXml" Target="../customXml/item7.xml"/><Relationship Id="rId71" Type="http://schemas.openxmlformats.org/officeDocument/2006/relationships/slideMaster" Target="slideMasters/slideMaster1.xml"/><Relationship Id="rId92" Type="http://schemas.openxmlformats.org/officeDocument/2006/relationships/slide" Target="slides/slide21.xml"/><Relationship Id="rId2" Type="http://schemas.openxmlformats.org/officeDocument/2006/relationships/customXml" Target="../customXml/item2.xml"/><Relationship Id="rId29" Type="http://schemas.openxmlformats.org/officeDocument/2006/relationships/customXml" Target="../customXml/item29.xml"/><Relationship Id="rId24" Type="http://schemas.openxmlformats.org/officeDocument/2006/relationships/customXml" Target="../customXml/item24.xml"/><Relationship Id="rId40" Type="http://schemas.openxmlformats.org/officeDocument/2006/relationships/customXml" Target="../customXml/item40.xml"/><Relationship Id="rId45" Type="http://schemas.openxmlformats.org/officeDocument/2006/relationships/customXml" Target="../customXml/item45.xml"/><Relationship Id="rId66" Type="http://schemas.openxmlformats.org/officeDocument/2006/relationships/customXml" Target="../customXml/item66.xml"/><Relationship Id="rId87" Type="http://schemas.openxmlformats.org/officeDocument/2006/relationships/slide" Target="slides/slide16.xml"/><Relationship Id="rId110" Type="http://schemas.openxmlformats.org/officeDocument/2006/relationships/slide" Target="slides/slide39.xml"/><Relationship Id="rId115" Type="http://schemas.openxmlformats.org/officeDocument/2006/relationships/slide" Target="slides/slide44.xml"/><Relationship Id="rId131" Type="http://schemas.openxmlformats.org/officeDocument/2006/relationships/slide" Target="slides/slide60.xml"/><Relationship Id="rId136" Type="http://schemas.openxmlformats.org/officeDocument/2006/relationships/slide" Target="slides/slide65.xml"/><Relationship Id="rId61" Type="http://schemas.openxmlformats.org/officeDocument/2006/relationships/customXml" Target="../customXml/item61.xml"/><Relationship Id="rId82" Type="http://schemas.openxmlformats.org/officeDocument/2006/relationships/slide" Target="slides/slide11.xml"/><Relationship Id="rId19" Type="http://schemas.openxmlformats.org/officeDocument/2006/relationships/customXml" Target="../customXml/item19.xml"/><Relationship Id="rId14" Type="http://schemas.openxmlformats.org/officeDocument/2006/relationships/customXml" Target="../customXml/item14.xml"/><Relationship Id="rId30" Type="http://schemas.openxmlformats.org/officeDocument/2006/relationships/customXml" Target="../customXml/item30.xml"/><Relationship Id="rId35" Type="http://schemas.openxmlformats.org/officeDocument/2006/relationships/customXml" Target="../customXml/item35.xml"/><Relationship Id="rId56" Type="http://schemas.openxmlformats.org/officeDocument/2006/relationships/customXml" Target="../customXml/item56.xml"/><Relationship Id="rId77" Type="http://schemas.openxmlformats.org/officeDocument/2006/relationships/slide" Target="slides/slide6.xml"/><Relationship Id="rId100" Type="http://schemas.openxmlformats.org/officeDocument/2006/relationships/slide" Target="slides/slide29.xml"/><Relationship Id="rId105" Type="http://schemas.openxmlformats.org/officeDocument/2006/relationships/slide" Target="slides/slide34.xml"/><Relationship Id="rId126" Type="http://schemas.openxmlformats.org/officeDocument/2006/relationships/slide" Target="slides/slide55.xml"/><Relationship Id="rId8" Type="http://schemas.openxmlformats.org/officeDocument/2006/relationships/customXml" Target="../customXml/item8.xml"/><Relationship Id="rId51" Type="http://schemas.openxmlformats.org/officeDocument/2006/relationships/customXml" Target="../customXml/item51.xml"/><Relationship Id="rId72" Type="http://schemas.openxmlformats.org/officeDocument/2006/relationships/slide" Target="slides/slide1.xml"/><Relationship Id="rId93" Type="http://schemas.openxmlformats.org/officeDocument/2006/relationships/slide" Target="slides/slide22.xml"/><Relationship Id="rId98" Type="http://schemas.openxmlformats.org/officeDocument/2006/relationships/slide" Target="slides/slide27.xml"/><Relationship Id="rId121" Type="http://schemas.openxmlformats.org/officeDocument/2006/relationships/slide" Target="slides/slide50.xml"/><Relationship Id="rId14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2E16A1-CD54-44AD-AAEF-7C0100267705}" type="datetimeFigureOut">
              <a:rPr lang="zh-CN" altLang="en-US" smtClean="0"/>
              <a:pPr/>
              <a:t>2021/7/1 Thursday</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FC518D-AE7E-41F4-BDAF-13DD522B5C64}"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pic>
        <p:nvPicPr>
          <p:cNvPr id="3" name="图片 2">
            <a:extLst>
              <a:ext uri="{FF2B5EF4-FFF2-40B4-BE49-F238E27FC236}">
                <a16:creationId xmlns="" xmlns:a16="http://schemas.microsoft.com/office/drawing/2014/main" id="{1569FB26-FCF9-4974-8A1F-3FEA2E646177}"/>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 y="-39571"/>
            <a:ext cx="9180512" cy="689226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1_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pPr/>
              <a:t>2021/7/1 Thursday</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pPr/>
              <a:t>‹#›</a:t>
            </a:fld>
            <a:endParaRPr lang="zh-CN" altLang="en-US"/>
          </a:p>
        </p:txBody>
      </p:sp>
      <p:sp>
        <p:nvSpPr>
          <p:cNvPr id="8" name="矩形 7"/>
          <p:cNvSpPr/>
          <p:nvPr/>
        </p:nvSpPr>
        <p:spPr>
          <a:xfrm>
            <a:off x="3071802" y="172522"/>
            <a:ext cx="3262432" cy="461665"/>
          </a:xfrm>
          <a:prstGeom prst="rect">
            <a:avLst/>
          </a:prstGeom>
        </p:spPr>
        <p:txBody>
          <a:bodyPr wrap="none">
            <a:spAutoFit/>
          </a:bodyPr>
          <a:lstStyle/>
          <a:p>
            <a:r>
              <a:rPr lang="en-US" altLang="zh-CN" sz="2400" dirty="0" smtClean="0">
                <a:latin typeface="黑体" pitchFamily="49" charset="-122"/>
                <a:ea typeface="黑体" pitchFamily="49" charset="-122"/>
              </a:rPr>
              <a:t>UNIT 3</a:t>
            </a:r>
            <a:r>
              <a:rPr lang="zh-CN" altLang="en-US" sz="2400" dirty="0" smtClean="0">
                <a:latin typeface="黑体" pitchFamily="49" charset="-122"/>
                <a:ea typeface="黑体" pitchFamily="49" charset="-122"/>
              </a:rPr>
              <a:t>　</a:t>
            </a:r>
            <a:r>
              <a:rPr lang="en-US" altLang="zh-CN" sz="2400" dirty="0" smtClean="0">
                <a:latin typeface="黑体" pitchFamily="49" charset="-122"/>
                <a:ea typeface="黑体" pitchFamily="49" charset="-122"/>
              </a:rPr>
              <a:t>THE INTERNET</a:t>
            </a:r>
            <a:endParaRPr lang="zh-CN" altLang="en-US" sz="2400" dirty="0">
              <a:latin typeface="黑体" pitchFamily="49" charset="-122"/>
              <a:ea typeface="黑体" pitchFamily="49"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pPr/>
              <a:t>2021/7/1 Thursday</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标题 1"/>
          <p:cNvSpPr txBox="1">
            <a:spLocks noChangeArrowheads="1"/>
          </p:cNvSpPr>
          <p:nvPr/>
        </p:nvSpPr>
        <p:spPr bwMode="auto">
          <a:xfrm>
            <a:off x="1285852" y="206835"/>
            <a:ext cx="3500462" cy="427352"/>
          </a:xfrm>
          <a:prstGeom prst="rect">
            <a:avLst/>
          </a:prstGeom>
          <a:noFill/>
          <a:ln w="9525">
            <a:noFill/>
            <a:miter lim="800000"/>
            <a:headEnd/>
            <a:tailEnd/>
          </a:ln>
        </p:spPr>
        <p:txBody>
          <a:bodyPr anchor="ctr"/>
          <a:lstStyle/>
          <a:p>
            <a:pPr algn="l" eaLnBrk="0" latinLnBrk="1" hangingPunct="0">
              <a:spcBef>
                <a:spcPts val="141"/>
              </a:spcBef>
            </a:pPr>
            <a:r>
              <a:rPr lang="zh-CN" altLang="en-US" sz="2000" b="1" kern="0" dirty="0">
                <a:solidFill>
                  <a:schemeClr val="bg1"/>
                </a:solidFill>
                <a:latin typeface="Times New Roman" pitchFamily="65" charset="-122"/>
                <a:ea typeface="黑体" pitchFamily="65" charset="-122"/>
              </a:rPr>
              <a:t>第1讲　描述运动的基本概念</a:t>
            </a:r>
            <a:endParaRPr lang="zh-CN" altLang="en-US" sz="2000" b="1" dirty="0">
              <a:solidFill>
                <a:schemeClr val="bg1"/>
              </a:solidFill>
            </a:endParaRPr>
          </a:p>
        </p:txBody>
      </p:sp>
      <p:pic>
        <p:nvPicPr>
          <p:cNvPr id="2" name="图形 1">
            <a:extLst>
              <a:ext uri="{FF2B5EF4-FFF2-40B4-BE49-F238E27FC236}">
                <a16:creationId xmlns="" xmlns:a16="http://schemas.microsoft.com/office/drawing/2014/main" id="{859CB482-DD31-4309-AEFA-FB75508F1217}"/>
              </a:ext>
            </a:extLst>
          </p:cNvPr>
          <p:cNvPicPr>
            <a:picLocks noChangeAspect="1"/>
          </p:cNvPicPr>
          <p:nvPr/>
        </p:nvPicPr>
        <p:blipFill>
          <a:blip r:embed="rId5" cstate="print">
            <a:extLst>
              <a:ext uri="{96DAC541-7B7A-43D3-8B79-37D633B846F1}">
                <asvg:svgBlip xmlns="" xmlns:asvg="http://schemas.microsoft.com/office/drawing/2016/SVG/main" r:embed=""/>
              </a:ext>
            </a:extLst>
          </a:blip>
          <a:stretch>
            <a:fillRect/>
          </a:stretch>
        </p:blipFill>
        <p:spPr>
          <a:xfrm>
            <a:off x="-44919" y="0"/>
            <a:ext cx="9225431" cy="755973"/>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customXml" Target="../../customXml/item6.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customXml" Target="../../customXml/item25.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customXml" Target="../../customXml/item18.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customXml" Target="../../customXml/item69.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customXml" Target="../../customXml/item70.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customXml" Target="../../customXml/item5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customXml" Target="../../customXml/item23.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customXml" Target="../../customXml/item1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customXml" Target="../../customXml/item19.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customXml" Target="../../customXml/item5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customXml" Target="../../customXml/item3.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customXml" Target="../../customXml/item59.xml"/><Relationship Id="rId5" Type="http://schemas.openxmlformats.org/officeDocument/2006/relationships/image" Target="../media/image4.pn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customXml" Target="../../customXml/item1.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11.jpe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customXml" Target="../../customXml/item7.xml"/><Relationship Id="rId6" Type="http://schemas.openxmlformats.org/officeDocument/2006/relationships/image" Target="../media/image7.jpeg"/><Relationship Id="rId5" Type="http://schemas.openxmlformats.org/officeDocument/2006/relationships/image" Target="../media/image12.jpeg"/><Relationship Id="rId4" Type="http://schemas.openxmlformats.org/officeDocument/2006/relationships/image" Target="../media/image10.jpe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customXml" Target="../../customXml/item45.xml"/><Relationship Id="rId5" Type="http://schemas.openxmlformats.org/officeDocument/2006/relationships/image" Target="../media/image4.png"/><Relationship Id="rId4" Type="http://schemas.openxmlformats.org/officeDocument/2006/relationships/image" Target="../media/image8.jpe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customXml" Target="../../customXml/item16.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13.jpe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customXml" Target="../../customXml/item43.xml"/><Relationship Id="rId6" Type="http://schemas.openxmlformats.org/officeDocument/2006/relationships/image" Target="../media/image4.png"/><Relationship Id="rId5" Type="http://schemas.openxmlformats.org/officeDocument/2006/relationships/image" Target="../media/image14.jpeg"/><Relationship Id="rId4" Type="http://schemas.openxmlformats.org/officeDocument/2006/relationships/image" Target="../media/image10.jpe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customXml" Target="../../customXml/item47.xml"/><Relationship Id="rId6" Type="http://schemas.openxmlformats.org/officeDocument/2006/relationships/image" Target="../media/image4.png"/><Relationship Id="rId5" Type="http://schemas.openxmlformats.org/officeDocument/2006/relationships/image" Target="../media/image8.jpeg"/><Relationship Id="rId4" Type="http://schemas.openxmlformats.org/officeDocument/2006/relationships/image" Target="../media/image7.jpe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customXml" Target="../../customXml/item49.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13.jpe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customXml" Target="../../customXml/item44.xml"/><Relationship Id="rId5" Type="http://schemas.openxmlformats.org/officeDocument/2006/relationships/image" Target="../media/image4.png"/><Relationship Id="rId4" Type="http://schemas.openxmlformats.org/officeDocument/2006/relationships/image" Target="../media/image10.jpe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customXml" Target="../../customXml/item9.xml"/><Relationship Id="rId5" Type="http://schemas.openxmlformats.org/officeDocument/2006/relationships/image" Target="../media/image15.jpeg"/><Relationship Id="rId4" Type="http://schemas.openxmlformats.org/officeDocument/2006/relationships/image" Target="../media/image7.jpe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customXml" Target="../../customXml/item22.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customXml" Target="../../customXml/item5.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customXml" Target="../../customXml/item27.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11.jpe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customXml" Target="../../customXml/item20.xml"/><Relationship Id="rId5" Type="http://schemas.openxmlformats.org/officeDocument/2006/relationships/image" Target="../media/image4.png"/><Relationship Id="rId4" Type="http://schemas.openxmlformats.org/officeDocument/2006/relationships/image" Target="../media/image10.jpeg"/></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customXml" Target="../../customXml/item24.xml"/><Relationship Id="rId5" Type="http://schemas.openxmlformats.org/officeDocument/2006/relationships/image" Target="../media/image7.jpeg"/><Relationship Id="rId4" Type="http://schemas.openxmlformats.org/officeDocument/2006/relationships/image" Target="../media/image16.jpeg"/></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customXml" Target="../../customXml/item29.xml"/><Relationship Id="rId5" Type="http://schemas.openxmlformats.org/officeDocument/2006/relationships/image" Target="../media/image4.png"/><Relationship Id="rId4" Type="http://schemas.openxmlformats.org/officeDocument/2006/relationships/image" Target="../media/image8.jpeg"/></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customXml" Target="../../customXml/item42.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13.jpe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customXml" Target="../../customXml/item11.xml"/><Relationship Id="rId5" Type="http://schemas.openxmlformats.org/officeDocument/2006/relationships/image" Target="../media/image4.png"/><Relationship Id="rId4" Type="http://schemas.openxmlformats.org/officeDocument/2006/relationships/image" Target="../media/image13.jpeg"/></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customXml" Target="../../customXml/item61.xml"/><Relationship Id="rId6" Type="http://schemas.openxmlformats.org/officeDocument/2006/relationships/image" Target="../media/image13.jpeg"/><Relationship Id="rId5" Type="http://schemas.openxmlformats.org/officeDocument/2006/relationships/image" Target="../media/image7.jpeg"/><Relationship Id="rId4" Type="http://schemas.openxmlformats.org/officeDocument/2006/relationships/image" Target="../media/image17.jpeg"/></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customXml" Target="../../customXml/item2.xml"/><Relationship Id="rId6" Type="http://schemas.openxmlformats.org/officeDocument/2006/relationships/image" Target="../media/image4.png"/><Relationship Id="rId5" Type="http://schemas.openxmlformats.org/officeDocument/2006/relationships/image" Target="../media/image13.jpeg"/><Relationship Id="rId4" Type="http://schemas.openxmlformats.org/officeDocument/2006/relationships/image" Target="../media/image8.jpeg"/></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customXml" Target="../../customXml/item33.xml"/><Relationship Id="rId5" Type="http://schemas.openxmlformats.org/officeDocument/2006/relationships/image" Target="../media/image4.png"/><Relationship Id="rId4" Type="http://schemas.openxmlformats.org/officeDocument/2006/relationships/image" Target="../media/image10.jpeg"/></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customXml" Target="../../customXml/item32.xml"/><Relationship Id="rId5" Type="http://schemas.openxmlformats.org/officeDocument/2006/relationships/image" Target="../media/image7.jpeg"/><Relationship Id="rId4" Type="http://schemas.openxmlformats.org/officeDocument/2006/relationships/image" Target="../media/image18.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customXml" Target="../../customXml/item56.xml"/><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customXml" Target="../../customXml/item48.xml"/><Relationship Id="rId5" Type="http://schemas.openxmlformats.org/officeDocument/2006/relationships/image" Target="../media/image4.png"/><Relationship Id="rId4" Type="http://schemas.openxmlformats.org/officeDocument/2006/relationships/image" Target="../media/image8.jpeg"/></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customXml" Target="../../customXml/item26.xml"/><Relationship Id="rId5" Type="http://schemas.openxmlformats.org/officeDocument/2006/relationships/image" Target="../media/image4.png"/><Relationship Id="rId4" Type="http://schemas.openxmlformats.org/officeDocument/2006/relationships/image" Target="../media/image13.jpeg"/></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customXml" Target="../../customXml/item53.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13.jpeg"/></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customXml" Target="../../customXml/item65.xml"/><Relationship Id="rId5" Type="http://schemas.openxmlformats.org/officeDocument/2006/relationships/image" Target="../media/image7.jpeg"/><Relationship Id="rId4" Type="http://schemas.openxmlformats.org/officeDocument/2006/relationships/image" Target="../media/image19.jpeg"/></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customXml" Target="../../customXml/item68.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8.jpeg"/></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customXml" Target="../../customXml/item4.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13.jpeg"/></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2.xml"/><Relationship Id="rId1" Type="http://schemas.openxmlformats.org/officeDocument/2006/relationships/customXml" Target="../../customXml/item67.xml"/><Relationship Id="rId5" Type="http://schemas.openxmlformats.org/officeDocument/2006/relationships/image" Target="../media/image7.jpeg"/><Relationship Id="rId4" Type="http://schemas.openxmlformats.org/officeDocument/2006/relationships/image" Target="../media/image20.jpeg"/></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2.xml"/><Relationship Id="rId1" Type="http://schemas.openxmlformats.org/officeDocument/2006/relationships/customXml" Target="../../customXml/item14.xml"/><Relationship Id="rId6" Type="http://schemas.openxmlformats.org/officeDocument/2006/relationships/image" Target="../media/image4.png"/><Relationship Id="rId5" Type="http://schemas.openxmlformats.org/officeDocument/2006/relationships/image" Target="../media/image13.jpeg"/><Relationship Id="rId4" Type="http://schemas.openxmlformats.org/officeDocument/2006/relationships/image" Target="../media/image8.jpeg"/></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2.xml"/><Relationship Id="rId1" Type="http://schemas.openxmlformats.org/officeDocument/2006/relationships/customXml" Target="../../customXml/item62.xml"/><Relationship Id="rId5" Type="http://schemas.openxmlformats.org/officeDocument/2006/relationships/image" Target="../media/image4.png"/><Relationship Id="rId4" Type="http://schemas.openxmlformats.org/officeDocument/2006/relationships/image" Target="../media/image13.jpeg"/></Relationships>
</file>

<file path=ppt/slides/_rels/slide4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49.xml"/><Relationship Id="rId7" Type="http://schemas.openxmlformats.org/officeDocument/2006/relationships/image" Target="../media/image13.jpeg"/><Relationship Id="rId2" Type="http://schemas.openxmlformats.org/officeDocument/2006/relationships/slideLayout" Target="../slideLayouts/slideLayout2.xml"/><Relationship Id="rId1" Type="http://schemas.openxmlformats.org/officeDocument/2006/relationships/customXml" Target="../../customXml/item8.xml"/><Relationship Id="rId6" Type="http://schemas.openxmlformats.org/officeDocument/2006/relationships/image" Target="../media/image7.jpeg"/><Relationship Id="rId5" Type="http://schemas.openxmlformats.org/officeDocument/2006/relationships/image" Target="../media/image21.jpeg"/><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customXml" Target="../../customXml/item54.xml"/><Relationship Id="rId4" Type="http://schemas.openxmlformats.org/officeDocument/2006/relationships/image" Target="../media/image4.png"/></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2.xml"/><Relationship Id="rId1" Type="http://schemas.openxmlformats.org/officeDocument/2006/relationships/customXml" Target="../../customXml/item31.xml"/><Relationship Id="rId5" Type="http://schemas.openxmlformats.org/officeDocument/2006/relationships/image" Target="../media/image4.png"/><Relationship Id="rId4" Type="http://schemas.openxmlformats.org/officeDocument/2006/relationships/image" Target="../media/image8.jpeg"/></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2.xml"/><Relationship Id="rId1" Type="http://schemas.openxmlformats.org/officeDocument/2006/relationships/customXml" Target="../../customXml/item60.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13.jpeg"/></Relationships>
</file>

<file path=ppt/slides/_rels/slide5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52.xml"/><Relationship Id="rId7"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customXml" Target="../../customXml/item15.xml"/><Relationship Id="rId6" Type="http://schemas.openxmlformats.org/officeDocument/2006/relationships/image" Target="../media/image6.jpeg"/><Relationship Id="rId5" Type="http://schemas.openxmlformats.org/officeDocument/2006/relationships/image" Target="../media/image22.jpeg"/><Relationship Id="rId4" Type="http://schemas.openxmlformats.org/officeDocument/2006/relationships/image" Target="../media/image13.jpeg"/></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3.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customXml" Target="../../customXml/item46.xml"/><Relationship Id="rId6" Type="http://schemas.openxmlformats.org/officeDocument/2006/relationships/image" Target="../media/image13.jpeg"/><Relationship Id="rId5" Type="http://schemas.openxmlformats.org/officeDocument/2006/relationships/image" Target="../media/image9.jpeg"/><Relationship Id="rId4" Type="http://schemas.openxmlformats.org/officeDocument/2006/relationships/image" Target="../media/image8.jpeg"/></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2.xml"/><Relationship Id="rId1" Type="http://schemas.openxmlformats.org/officeDocument/2006/relationships/customXml" Target="../../customXml/item13.xml"/><Relationship Id="rId5" Type="http://schemas.openxmlformats.org/officeDocument/2006/relationships/image" Target="../media/image4.png"/><Relationship Id="rId4" Type="http://schemas.openxmlformats.org/officeDocument/2006/relationships/image" Target="../media/image10.jpeg"/></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2.xml"/><Relationship Id="rId1" Type="http://schemas.openxmlformats.org/officeDocument/2006/relationships/customXml" Target="../../customXml/item30.xml"/><Relationship Id="rId5" Type="http://schemas.openxmlformats.org/officeDocument/2006/relationships/image" Target="../media/image7.jpeg"/><Relationship Id="rId4" Type="http://schemas.openxmlformats.org/officeDocument/2006/relationships/image" Target="../media/image12.jpeg"/></Relationships>
</file>

<file path=ppt/slides/_rels/slide5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2.xml"/><Relationship Id="rId7" Type="http://schemas.openxmlformats.org/officeDocument/2006/relationships/oleObject" Target="../embeddings/oleObject1.bin"/><Relationship Id="rId2" Type="http://schemas.openxmlformats.org/officeDocument/2006/relationships/customXml" Target="../../customXml/item38.xml"/><Relationship Id="rId1" Type="http://schemas.openxmlformats.org/officeDocument/2006/relationships/vmlDrawing" Target="../drawings/vmlDrawing1.vml"/><Relationship Id="rId6" Type="http://schemas.openxmlformats.org/officeDocument/2006/relationships/image" Target="../media/image10.jpeg"/><Relationship Id="rId5" Type="http://schemas.openxmlformats.org/officeDocument/2006/relationships/image" Target="../media/image8.jpeg"/><Relationship Id="rId4"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2.xml"/><Relationship Id="rId1" Type="http://schemas.openxmlformats.org/officeDocument/2006/relationships/customXml" Target="../../customXml/item51.xml"/><Relationship Id="rId5" Type="http://schemas.openxmlformats.org/officeDocument/2006/relationships/image" Target="../media/image4.png"/><Relationship Id="rId4" Type="http://schemas.openxmlformats.org/officeDocument/2006/relationships/image" Target="../media/image10.jpeg"/></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2.xml"/><Relationship Id="rId1" Type="http://schemas.openxmlformats.org/officeDocument/2006/relationships/customXml" Target="../../customXml/item55.xml"/><Relationship Id="rId5" Type="http://schemas.openxmlformats.org/officeDocument/2006/relationships/image" Target="../media/image4.png"/><Relationship Id="rId4" Type="http://schemas.openxmlformats.org/officeDocument/2006/relationships/image" Target="../media/image10.jpeg"/></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customXml" Target="../../customXml/item17.xml"/><Relationship Id="rId6" Type="http://schemas.openxmlformats.org/officeDocument/2006/relationships/image" Target="../media/image14.jpeg"/><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customXml" Target="../../customXml/item66.xml"/><Relationship Id="rId4" Type="http://schemas.openxmlformats.org/officeDocument/2006/relationships/image" Target="../media/image4.png"/></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2.xml"/><Relationship Id="rId1" Type="http://schemas.openxmlformats.org/officeDocument/2006/relationships/customXml" Target="../../customXml/item58.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13.jpeg"/></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61.xml"/><Relationship Id="rId2" Type="http://schemas.openxmlformats.org/officeDocument/2006/relationships/slideLayout" Target="../slideLayouts/slideLayout2.xml"/><Relationship Id="rId1" Type="http://schemas.openxmlformats.org/officeDocument/2006/relationships/customXml" Target="../../customXml/item28.xml"/><Relationship Id="rId5" Type="http://schemas.openxmlformats.org/officeDocument/2006/relationships/image" Target="../media/image4.png"/><Relationship Id="rId4" Type="http://schemas.openxmlformats.org/officeDocument/2006/relationships/image" Target="../media/image24.jpeg"/></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62.xml"/><Relationship Id="rId2" Type="http://schemas.openxmlformats.org/officeDocument/2006/relationships/slideLayout" Target="../slideLayouts/slideLayout2.xml"/><Relationship Id="rId1" Type="http://schemas.openxmlformats.org/officeDocument/2006/relationships/customXml" Target="../../customXml/item21.xml"/><Relationship Id="rId4" Type="http://schemas.openxmlformats.org/officeDocument/2006/relationships/image" Target="../media/image4.png"/></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63.xml"/><Relationship Id="rId2" Type="http://schemas.openxmlformats.org/officeDocument/2006/relationships/slideLayout" Target="../slideLayouts/slideLayout2.xml"/><Relationship Id="rId1" Type="http://schemas.openxmlformats.org/officeDocument/2006/relationships/customXml" Target="../../customXml/item40.xml"/></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64.xml"/><Relationship Id="rId2" Type="http://schemas.openxmlformats.org/officeDocument/2006/relationships/slideLayout" Target="../slideLayouts/slideLayout2.xml"/><Relationship Id="rId1" Type="http://schemas.openxmlformats.org/officeDocument/2006/relationships/customXml" Target="../../customXml/item39.xml"/><Relationship Id="rId5" Type="http://schemas.openxmlformats.org/officeDocument/2006/relationships/image" Target="../media/image4.png"/><Relationship Id="rId4" Type="http://schemas.openxmlformats.org/officeDocument/2006/relationships/image" Target="../media/image25.jpeg"/></Relationships>
</file>

<file path=ppt/slides/_rels/slide65.xml.rels><?xml version="1.0" encoding="UTF-8" standalone="yes"?>
<Relationships xmlns="http://schemas.openxmlformats.org/package/2006/relationships"><Relationship Id="rId3" Type="http://schemas.openxmlformats.org/officeDocument/2006/relationships/notesSlide" Target="../notesSlides/notesSlide65.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customXml" Target="../../customXml/item64.xml"/><Relationship Id="rId6" Type="http://schemas.openxmlformats.org/officeDocument/2006/relationships/image" Target="../media/image28.jpeg"/><Relationship Id="rId5" Type="http://schemas.openxmlformats.org/officeDocument/2006/relationships/image" Target="../media/image27.jpeg"/><Relationship Id="rId4" Type="http://schemas.openxmlformats.org/officeDocument/2006/relationships/image" Target="../media/image26.jpeg"/></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66.xml"/><Relationship Id="rId2" Type="http://schemas.openxmlformats.org/officeDocument/2006/relationships/slideLayout" Target="../slideLayouts/slideLayout2.xml"/><Relationship Id="rId1" Type="http://schemas.openxmlformats.org/officeDocument/2006/relationships/customXml" Target="../../customXml/item63.xml"/><Relationship Id="rId6" Type="http://schemas.openxmlformats.org/officeDocument/2006/relationships/image" Target="../media/image4.png"/><Relationship Id="rId5" Type="http://schemas.openxmlformats.org/officeDocument/2006/relationships/image" Target="../media/image9.jpeg"/><Relationship Id="rId4" Type="http://schemas.openxmlformats.org/officeDocument/2006/relationships/image" Target="../media/image10.jpeg"/></Relationships>
</file>

<file path=ppt/slides/_rels/slide67.xml.rels><?xml version="1.0" encoding="UTF-8" standalone="yes"?>
<Relationships xmlns="http://schemas.openxmlformats.org/package/2006/relationships"><Relationship Id="rId3" Type="http://schemas.openxmlformats.org/officeDocument/2006/relationships/notesSlide" Target="../notesSlides/notesSlide67.xml"/><Relationship Id="rId2" Type="http://schemas.openxmlformats.org/officeDocument/2006/relationships/slideLayout" Target="../slideLayouts/slideLayout2.xml"/><Relationship Id="rId1" Type="http://schemas.openxmlformats.org/officeDocument/2006/relationships/customXml" Target="../../customXml/item35.xml"/><Relationship Id="rId5" Type="http://schemas.openxmlformats.org/officeDocument/2006/relationships/image" Target="../media/image4.png"/><Relationship Id="rId4" Type="http://schemas.openxmlformats.org/officeDocument/2006/relationships/image" Target="../media/image10.jpeg"/></Relationships>
</file>

<file path=ppt/slides/_rels/slide68.xml.rels><?xml version="1.0" encoding="UTF-8" standalone="yes"?>
<Relationships xmlns="http://schemas.openxmlformats.org/package/2006/relationships"><Relationship Id="rId3" Type="http://schemas.openxmlformats.org/officeDocument/2006/relationships/notesSlide" Target="../notesSlides/notesSlide68.xml"/><Relationship Id="rId2" Type="http://schemas.openxmlformats.org/officeDocument/2006/relationships/slideLayout" Target="../slideLayouts/slideLayout2.xml"/><Relationship Id="rId1" Type="http://schemas.openxmlformats.org/officeDocument/2006/relationships/customXml" Target="../../customXml/item10.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11.jpeg"/></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69.xml"/><Relationship Id="rId2" Type="http://schemas.openxmlformats.org/officeDocument/2006/relationships/slideLayout" Target="../slideLayouts/slideLayout2.xml"/><Relationship Id="rId1" Type="http://schemas.openxmlformats.org/officeDocument/2006/relationships/customXml" Target="../../customXml/item37.xml"/><Relationship Id="rId5" Type="http://schemas.openxmlformats.org/officeDocument/2006/relationships/image" Target="../media/image4.png"/><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customXml" Target="../../customXml/item36.xml"/><Relationship Id="rId4" Type="http://schemas.openxmlformats.org/officeDocument/2006/relationships/image" Target="../media/image4.png"/></Relationships>
</file>

<file path=ppt/slides/_rels/slide70.xml.rels><?xml version="1.0" encoding="UTF-8" standalone="yes"?>
<Relationships xmlns="http://schemas.openxmlformats.org/package/2006/relationships"><Relationship Id="rId3" Type="http://schemas.openxmlformats.org/officeDocument/2006/relationships/notesSlide" Target="../notesSlides/notesSlide70.xml"/><Relationship Id="rId2" Type="http://schemas.openxmlformats.org/officeDocument/2006/relationships/slideLayout" Target="../slideLayouts/slideLayout2.xml"/><Relationship Id="rId1" Type="http://schemas.openxmlformats.org/officeDocument/2006/relationships/customXml" Target="../../customXml/item50.xml"/><Relationship Id="rId5" Type="http://schemas.openxmlformats.org/officeDocument/2006/relationships/image" Target="../media/image4.png"/><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customXml" Target="../../customXml/item4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customXml" Target="../../customXml/item34.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a:spLocks/>
          </p:cNvSpPr>
          <p:nvPr/>
        </p:nvSpPr>
        <p:spPr>
          <a:xfrm>
            <a:off x="1916988" y="5580509"/>
            <a:ext cx="6111396" cy="656409"/>
          </a:xfrm>
          <a:prstGeom prst="rect">
            <a:avLst/>
          </a:prstGeom>
        </p:spPr>
        <p:txBody>
          <a:bodyPr vert="horz" lIns="91440" tIns="45720" rIns="91440" bIns="45720" rtlCol="0">
            <a:normAutofit fontScale="25000" lnSpcReduction="20000"/>
          </a:bodyPr>
          <a:lstStyle/>
          <a:p>
            <a:pPr algn="ctr">
              <a:lnSpc>
                <a:spcPct val="170000"/>
              </a:lnSpc>
              <a:spcBef>
                <a:spcPct val="0"/>
              </a:spcBef>
              <a:defRPr/>
            </a:pPr>
            <a:r>
              <a:rPr lang="zh-CN" altLang="en-US" sz="14400" dirty="0" smtClean="0">
                <a:solidFill>
                  <a:schemeClr val="bg1"/>
                </a:solidFill>
                <a:latin typeface="黑体" pitchFamily="2" charset="-122"/>
                <a:ea typeface="黑体" pitchFamily="2" charset="-122"/>
              </a:rPr>
              <a:t>高中英语  </a:t>
            </a:r>
            <a:r>
              <a:rPr kumimoji="0" lang="zh-CN" altLang="en-US" sz="9600" i="0" u="none" strike="noStrike" kern="1200" cap="none" spc="0" normalizeH="0" baseline="0" noProof="0" dirty="0" smtClean="0">
                <a:ln>
                  <a:noFill/>
                </a:ln>
                <a:solidFill>
                  <a:schemeClr val="bg1"/>
                </a:solidFill>
                <a:effectLst/>
                <a:uLnTx/>
                <a:uFillTx/>
                <a:latin typeface="黑体" pitchFamily="2" charset="-122"/>
                <a:ea typeface="黑体" pitchFamily="2" charset="-122"/>
                <a:cs typeface="+mj-cs"/>
              </a:rPr>
              <a:t>必修</a:t>
            </a:r>
            <a:r>
              <a:rPr lang="zh-CN" altLang="en-US" sz="9600" dirty="0" smtClean="0">
                <a:solidFill>
                  <a:schemeClr val="bg1"/>
                </a:solidFill>
                <a:latin typeface="黑体" pitchFamily="2" charset="-122"/>
                <a:ea typeface="黑体" pitchFamily="2" charset="-122"/>
                <a:cs typeface="+mj-cs"/>
              </a:rPr>
              <a:t>第二册</a:t>
            </a:r>
            <a:r>
              <a:rPr kumimoji="0" lang="en-US" altLang="zh-CN" sz="9600" i="0" u="none" strike="noStrike" kern="1200" cap="none" spc="0" normalizeH="0" baseline="0" noProof="0" dirty="0" smtClean="0">
                <a:ln>
                  <a:noFill/>
                </a:ln>
                <a:solidFill>
                  <a:schemeClr val="bg1"/>
                </a:solidFill>
                <a:effectLst/>
                <a:uLnTx/>
                <a:uFillTx/>
                <a:latin typeface="黑体" pitchFamily="2" charset="-122"/>
                <a:ea typeface="黑体" pitchFamily="2" charset="-122"/>
                <a:cs typeface="+mj-cs"/>
              </a:rPr>
              <a:t> </a:t>
            </a:r>
            <a:r>
              <a:rPr kumimoji="0" lang="zh-CN" altLang="en-US" sz="9600" i="0" u="none" strike="noStrike" kern="1200" cap="none" spc="0" normalizeH="0" baseline="0" noProof="0" dirty="0">
                <a:ln>
                  <a:noFill/>
                </a:ln>
                <a:solidFill>
                  <a:schemeClr val="bg1"/>
                </a:solidFill>
                <a:effectLst/>
                <a:uLnTx/>
                <a:uFillTx/>
                <a:latin typeface="黑体" pitchFamily="2" charset="-122"/>
                <a:ea typeface="黑体" pitchFamily="2" charset="-122"/>
                <a:cs typeface="+mj-cs"/>
              </a:rPr>
              <a:t>人教版</a:t>
            </a:r>
          </a:p>
        </p:txBody>
      </p:sp>
    </p:spTree>
    <p:custDataLst>
      <p:custData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3439916"/>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20.take care of</a:t>
            </a:r>
            <a:r>
              <a:rPr lang="zh-CN" altLang="en-US" sz="1814" u="sng" kern="0" dirty="0" smtClean="0">
                <a:solidFill>
                  <a:srgbClr val="FF0000"/>
                </a:solidFill>
                <a:latin typeface="Times New Roman" pitchFamily="65" charset="-122"/>
                <a:ea typeface="宋体" pitchFamily="65" charset="-122"/>
              </a:rPr>
              <a:t>　 照顾　 </a:t>
            </a:r>
            <a:endParaRPr lang="zh-CN" altLang="en-US" sz="2000" dirty="0" smtClean="0">
              <a:solidFill>
                <a:srgbClr val="FF0000"/>
              </a:solidFill>
            </a:endParaRPr>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21.make sure</a:t>
            </a:r>
            <a:r>
              <a:rPr lang="zh-CN" altLang="en-US" sz="1814" u="sng" kern="0" dirty="0" smtClean="0">
                <a:solidFill>
                  <a:srgbClr val="FF0000"/>
                </a:solidFill>
                <a:latin typeface="Times New Roman" pitchFamily="65" charset="-122"/>
                <a:ea typeface="宋体" pitchFamily="65" charset="-122"/>
              </a:rPr>
              <a:t>　 确保;设法保证　 </a:t>
            </a:r>
            <a:endParaRPr lang="zh-CN" altLang="en-US" sz="2000" dirty="0" smtClean="0">
              <a:solidFill>
                <a:srgbClr val="FF0000"/>
              </a:solidFill>
            </a:endParaRPr>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22.have access to</a:t>
            </a:r>
            <a:r>
              <a:rPr lang="zh-CN" altLang="en-US" sz="1814" u="sng" kern="0" dirty="0" smtClean="0">
                <a:solidFill>
                  <a:srgbClr val="FF0000"/>
                </a:solidFill>
                <a:latin typeface="Times New Roman" pitchFamily="65" charset="-122"/>
                <a:ea typeface="宋体" pitchFamily="65" charset="-122"/>
              </a:rPr>
              <a:t>　 可接近;可进入　 </a:t>
            </a:r>
            <a:endParaRPr lang="zh-CN" altLang="en-US" sz="2000" dirty="0" smtClean="0">
              <a:solidFill>
                <a:srgbClr val="FF0000"/>
              </a:solidFill>
            </a:endParaRPr>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23.raise money for </a:t>
            </a:r>
            <a:r>
              <a:rPr lang="zh-CN" altLang="en-US" sz="1814" u="sng" kern="0" dirty="0" smtClean="0">
                <a:solidFill>
                  <a:srgbClr val="FF0000"/>
                </a:solidFill>
                <a:latin typeface="Times New Roman" pitchFamily="65" charset="-122"/>
                <a:ea typeface="宋体" pitchFamily="65" charset="-122"/>
              </a:rPr>
              <a:t>　 为</a:t>
            </a:r>
            <a:r>
              <a:rPr lang="zh-CN" altLang="en-US" sz="1814" u="sng" kern="0" dirty="0" smtClean="0">
                <a:solidFill>
                  <a:srgbClr val="FF0000"/>
                </a:solidFill>
                <a:latin typeface="黑体"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筹款　 </a:t>
            </a:r>
            <a:endParaRPr lang="zh-CN" altLang="en-US" sz="2000" dirty="0" smtClean="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24.make a comment about</a:t>
            </a:r>
            <a:r>
              <a:rPr lang="zh-CN" altLang="en-US" sz="1814" u="sng" kern="0" dirty="0" smtClean="0">
                <a:solidFill>
                  <a:srgbClr val="FF0000"/>
                </a:solidFill>
                <a:latin typeface="Times New Roman" pitchFamily="65" charset="-122"/>
                <a:ea typeface="宋体" pitchFamily="65" charset="-122"/>
              </a:rPr>
              <a:t>　 对</a:t>
            </a:r>
            <a:r>
              <a:rPr lang="zh-CN" altLang="en-US" sz="1814" u="sng" kern="0" dirty="0" smtClean="0">
                <a:solidFill>
                  <a:srgbClr val="FF0000"/>
                </a:solidFill>
                <a:latin typeface="黑体"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做出评论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25.first of all </a:t>
            </a:r>
            <a:r>
              <a:rPr lang="zh-CN" altLang="en-US" sz="1814" u="sng" kern="0" dirty="0" smtClean="0">
                <a:solidFill>
                  <a:srgbClr val="FF0000"/>
                </a:solidFill>
                <a:latin typeface="Times New Roman" pitchFamily="65" charset="-122"/>
                <a:ea typeface="宋体" pitchFamily="65" charset="-122"/>
              </a:rPr>
              <a:t>　 首先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26.stir up trouble</a:t>
            </a:r>
            <a:r>
              <a:rPr lang="zh-CN" altLang="en-US" sz="1814" u="sng" kern="0" dirty="0" smtClean="0">
                <a:solidFill>
                  <a:srgbClr val="FF0000"/>
                </a:solidFill>
                <a:latin typeface="Times New Roman" pitchFamily="65" charset="-122"/>
                <a:ea typeface="宋体" pitchFamily="65" charset="-122"/>
              </a:rPr>
              <a:t>　 挑起事端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27.clean up</a:t>
            </a:r>
            <a:r>
              <a:rPr lang="zh-CN" altLang="en-US" sz="1814" u="sng" kern="0" dirty="0" smtClean="0">
                <a:solidFill>
                  <a:srgbClr val="FF0000"/>
                </a:solidFill>
                <a:latin typeface="Times New Roman" pitchFamily="65" charset="-122"/>
                <a:ea typeface="宋体" pitchFamily="65" charset="-122"/>
              </a:rPr>
              <a:t>　 打扫干净;清理　 </a:t>
            </a:r>
            <a:endParaRPr lang="zh-CN" altLang="en-US" dirty="0">
              <a:solidFill>
                <a:srgbClr val="FF0000"/>
              </a:solidFill>
            </a:endParaRPr>
          </a:p>
        </p:txBody>
      </p:sp>
      <p:pic>
        <p:nvPicPr>
          <p:cNvPr id="3" name="Picture 4" descr="\\a015\吴双婷\线.tif"/>
          <p:cNvPicPr>
            <a:picLocks noChangeAspect="1" noChangeArrowheads="1"/>
          </p:cNvPicPr>
          <p:nvPr/>
        </p:nvPicPr>
        <p:blipFill>
          <a:blip r:embed="rId4" cstate="print"/>
          <a:srcRect/>
          <a:stretch>
            <a:fillRect/>
          </a:stretch>
        </p:blipFill>
        <p:spPr bwMode="auto">
          <a:xfrm>
            <a:off x="2143108" y="1491443"/>
            <a:ext cx="1357322"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2000232" y="1848633"/>
            <a:ext cx="1785950"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2357422" y="2277261"/>
            <a:ext cx="1928826"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2500298" y="2705889"/>
            <a:ext cx="1571636"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3143240" y="3205955"/>
            <a:ext cx="207170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2000232" y="3563145"/>
            <a:ext cx="135732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2357422" y="3991773"/>
            <a:ext cx="1357322"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1857356" y="4420401"/>
            <a:ext cx="200026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13718" y="1017264"/>
            <a:ext cx="8316000" cy="5974905"/>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Ⅲ.经典结构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1.有无数的文章告诉我们互联网如何使我们的生活更加方便。</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There are countless articles </a:t>
            </a:r>
            <a:r>
              <a:rPr lang="zh-CN" altLang="en-US" sz="1814" u="sng" kern="0" dirty="0" smtClean="0">
                <a:solidFill>
                  <a:srgbClr val="FF0000"/>
                </a:solidFill>
                <a:latin typeface="Times New Roman" pitchFamily="65" charset="-122"/>
                <a:ea typeface="宋体" pitchFamily="65" charset="-122"/>
              </a:rPr>
              <a:t>　 telling us　 </a:t>
            </a:r>
            <a:r>
              <a:rPr lang="zh-CN" altLang="en-US" sz="1814" kern="0" dirty="0" smtClean="0">
                <a:solidFill>
                  <a:srgbClr val="000000"/>
                </a:solidFill>
                <a:latin typeface="Times New Roman" pitchFamily="65" charset="-122"/>
                <a:ea typeface="宋体" pitchFamily="65" charset="-122"/>
              </a:rPr>
              <a:t> how the Internet has </a:t>
            </a:r>
            <a:r>
              <a:rPr lang="zh-CN" altLang="en-US" sz="1814" u="sng" kern="0" dirty="0" smtClean="0">
                <a:solidFill>
                  <a:srgbClr val="FF0000"/>
                </a:solidFill>
                <a:latin typeface="Times New Roman" pitchFamily="65" charset="-122"/>
                <a:ea typeface="宋体" pitchFamily="65" charset="-122"/>
              </a:rPr>
              <a:t>　 made our lives </a:t>
            </a:r>
            <a:r>
              <a:rPr dirty="0">
                <a:solidFill>
                  <a:srgbClr val="FF0000"/>
                </a:solidFill>
              </a:rPr>
              <a:t/>
            </a:r>
            <a:br>
              <a:rPr dirty="0">
                <a:solidFill>
                  <a:srgbClr val="FF0000"/>
                </a:solidFill>
              </a:rPr>
            </a:br>
            <a:r>
              <a:rPr lang="zh-CN" altLang="en-US" sz="1814" u="sng" kern="0" dirty="0" smtClean="0">
                <a:solidFill>
                  <a:srgbClr val="FF0000"/>
                </a:solidFill>
                <a:latin typeface="Times New Roman" pitchFamily="65" charset="-122"/>
                <a:ea typeface="宋体" pitchFamily="65" charset="-122"/>
              </a:rPr>
              <a:t>more convenient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2.在任何我们需要它们的时候,我们可以下载软件、文档和图像。</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We can download software, documents, and images</a:t>
            </a:r>
            <a:r>
              <a:rPr lang="zh-CN" altLang="en-US" sz="1814" u="sng" kern="0" dirty="0" smtClean="0">
                <a:solidFill>
                  <a:srgbClr val="FF0000"/>
                </a:solidFill>
                <a:latin typeface="Times New Roman" pitchFamily="65" charset="-122"/>
                <a:ea typeface="宋体" pitchFamily="65" charset="-122"/>
              </a:rPr>
              <a:t>　 whenever we need them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3.50岁时,她发现自己失业了,困在家里,只有电脑相伴。</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At age 50, she </a:t>
            </a:r>
            <a:r>
              <a:rPr lang="zh-CN" altLang="en-US" sz="1814" u="sng" kern="0" dirty="0" smtClean="0">
                <a:solidFill>
                  <a:srgbClr val="FF0000"/>
                </a:solidFill>
                <a:latin typeface="Times New Roman" pitchFamily="65" charset="-122"/>
                <a:ea typeface="宋体" pitchFamily="65" charset="-122"/>
              </a:rPr>
              <a:t>　 found herself out of work　 </a:t>
            </a:r>
            <a:r>
              <a:rPr lang="zh-CN" altLang="en-US" sz="1814" kern="0" dirty="0" smtClean="0">
                <a:solidFill>
                  <a:srgbClr val="000000"/>
                </a:solidFill>
                <a:latin typeface="Times New Roman" pitchFamily="65" charset="-122"/>
                <a:ea typeface="宋体" pitchFamily="65" charset="-122"/>
              </a:rPr>
              <a:t>and stuck at home with only her com-</a:t>
            </a:r>
            <a:r>
              <a:rPr dirty="0"/>
              <a:t/>
            </a:r>
            <a:br>
              <a:rPr dirty="0"/>
            </a:br>
            <a:r>
              <a:rPr lang="zh-CN" altLang="en-US" sz="1814" kern="0" dirty="0" smtClean="0">
                <a:solidFill>
                  <a:srgbClr val="000000"/>
                </a:solidFill>
                <a:latin typeface="Times New Roman" pitchFamily="65" charset="-122"/>
                <a:ea typeface="宋体" pitchFamily="65" charset="-122"/>
              </a:rPr>
              <a:t>puter to keep her company.</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4.她还加入了一个在线群组,在群里,她可以讨论自己的问题,获得其他人的帮助</a:t>
            </a:r>
            <a:r>
              <a:rPr dirty="0"/>
              <a:t/>
            </a:r>
            <a:br>
              <a:rPr dirty="0"/>
            </a:br>
            <a:r>
              <a:rPr lang="zh-CN" altLang="en-US" sz="1814" kern="0" dirty="0" smtClean="0">
                <a:solidFill>
                  <a:srgbClr val="000000"/>
                </a:solidFill>
                <a:latin typeface="Times New Roman" pitchFamily="65" charset="-122"/>
                <a:ea typeface="宋体" pitchFamily="65" charset="-122"/>
              </a:rPr>
              <a:t>和建议。</a:t>
            </a:r>
            <a:endParaRPr lang="zh-CN" altLang="en-US" dirty="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She also joined an online group </a:t>
            </a:r>
            <a:r>
              <a:rPr lang="zh-CN" altLang="en-US" sz="1814" u="sng" kern="0" dirty="0" smtClean="0">
                <a:solidFill>
                  <a:srgbClr val="FF0000"/>
                </a:solidFill>
                <a:latin typeface="Times New Roman" pitchFamily="65" charset="-122"/>
                <a:ea typeface="宋体" pitchFamily="65" charset="-122"/>
              </a:rPr>
              <a:t>　 where she could talk about her problems　 </a:t>
            </a:r>
            <a:r>
              <a:rPr lang="zh-CN" altLang="en-US" sz="1814" kern="0" dirty="0" smtClean="0">
                <a:solidFill>
                  <a:srgbClr val="000000"/>
                </a:solidFill>
                <a:latin typeface="Times New Roman" pitchFamily="65" charset="-122"/>
                <a:ea typeface="宋体" pitchFamily="65" charset="-122"/>
              </a:rPr>
              <a:t> and </a:t>
            </a:r>
            <a:r>
              <a:rPr lang="zh-CN" altLang="en-US" kern="0" dirty="0" smtClean="0">
                <a:solidFill>
                  <a:srgbClr val="000000"/>
                </a:solidFill>
                <a:latin typeface="Times New Roman" pitchFamily="65" charset="-122"/>
                <a:ea typeface="宋体" pitchFamily="65" charset="-122"/>
              </a:rPr>
              <a:t>get support and advice from others.</a:t>
            </a:r>
            <a:endParaRPr lang="zh-CN" altLang="en-US" dirty="0" smtClean="0"/>
          </a:p>
          <a:p>
            <a:pPr marL="0" indent="0" eaLnBrk="0" latinLnBrk="1" hangingPunct="0">
              <a:lnSpc>
                <a:spcPct val="150000"/>
              </a:lnSpc>
              <a:spcBef>
                <a:spcPts val="141"/>
              </a:spcBef>
              <a:buNone/>
            </a:pP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3214678" y="1920071"/>
            <a:ext cx="1357322"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6572264" y="1848633"/>
            <a:ext cx="1785950"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571472" y="2277261"/>
            <a:ext cx="1857388"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5429256" y="3134517"/>
            <a:ext cx="2714644"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2000232" y="3991773"/>
            <a:ext cx="285752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3571868" y="5706285"/>
            <a:ext cx="428628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277453"/>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5.一位59岁的男子学会了如何在网上申请工作,并且找到了一份不错的工作。</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 59-year-old man learnt </a:t>
            </a:r>
            <a:r>
              <a:rPr lang="zh-CN" altLang="en-US" sz="1814" u="sng" kern="0" dirty="0" smtClean="0">
                <a:solidFill>
                  <a:srgbClr val="FF0000"/>
                </a:solidFill>
                <a:latin typeface="Times New Roman" pitchFamily="65" charset="-122"/>
                <a:ea typeface="宋体" pitchFamily="65" charset="-122"/>
              </a:rPr>
              <a:t>　 how to apply for　 </a:t>
            </a:r>
            <a:r>
              <a:rPr lang="zh-CN" altLang="en-US" sz="1814" kern="0" dirty="0" smtClean="0">
                <a:solidFill>
                  <a:srgbClr val="000000"/>
                </a:solidFill>
                <a:latin typeface="Times New Roman" pitchFamily="65" charset="-122"/>
                <a:ea typeface="宋体" pitchFamily="65" charset="-122"/>
              </a:rPr>
              <a:t> work online and found a great job.</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6.她的下一个目标是创建一个慈善网站,为贫困国家的儿童筹款。</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Her next goal is</a:t>
            </a:r>
            <a:r>
              <a:rPr lang="zh-CN" altLang="en-US" sz="1814" u="sng" kern="0" dirty="0" smtClean="0">
                <a:solidFill>
                  <a:srgbClr val="FF0000"/>
                </a:solidFill>
                <a:latin typeface="Times New Roman" pitchFamily="65" charset="-122"/>
                <a:ea typeface="宋体" pitchFamily="65" charset="-122"/>
              </a:rPr>
              <a:t>　 to start a charity website　 </a:t>
            </a:r>
            <a:r>
              <a:rPr lang="zh-CN" altLang="en-US" sz="1814" kern="0" dirty="0" smtClean="0">
                <a:solidFill>
                  <a:srgbClr val="000000"/>
                </a:solidFill>
                <a:latin typeface="Times New Roman" pitchFamily="65" charset="-122"/>
                <a:ea typeface="宋体" pitchFamily="65" charset="-122"/>
              </a:rPr>
              <a:t> to raise money for children in poor </a:t>
            </a:r>
            <a:r>
              <a:rPr dirty="0"/>
              <a:t/>
            </a:r>
            <a:br>
              <a:rPr dirty="0"/>
            </a:br>
            <a:r>
              <a:rPr lang="zh-CN" altLang="en-US" sz="1814" kern="0" dirty="0" smtClean="0">
                <a:solidFill>
                  <a:srgbClr val="000000"/>
                </a:solidFill>
                <a:latin typeface="Times New Roman" pitchFamily="65" charset="-122"/>
                <a:ea typeface="宋体" pitchFamily="65" charset="-122"/>
              </a:rPr>
              <a:t>countries.</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7.想到别人的处境就会激励我提供帮助。</a:t>
            </a:r>
            <a:endParaRPr lang="zh-CN" altLang="en-US" dirty="0"/>
          </a:p>
          <a:p>
            <a:pPr marL="0" indent="0" eaLnBrk="0" latinLnBrk="1" hangingPunct="0">
              <a:lnSpc>
                <a:spcPct val="150000"/>
              </a:lnSpc>
              <a:spcBef>
                <a:spcPts val="141"/>
              </a:spcBef>
              <a:buNone/>
            </a:pPr>
            <a:r>
              <a:rPr lang="zh-CN" altLang="en-US" sz="1814" u="sng" kern="0" dirty="0" smtClean="0">
                <a:solidFill>
                  <a:srgbClr val="FF0000"/>
                </a:solidFill>
                <a:latin typeface="Times New Roman" pitchFamily="65" charset="-122"/>
                <a:ea typeface="宋体" pitchFamily="65" charset="-122"/>
              </a:rPr>
              <a:t>　 Thinking about other people's situations　 </a:t>
            </a:r>
            <a:r>
              <a:rPr lang="zh-CN" altLang="en-US" sz="1814" kern="0" dirty="0" smtClean="0">
                <a:solidFill>
                  <a:srgbClr val="000000"/>
                </a:solidFill>
                <a:latin typeface="Times New Roman" pitchFamily="65" charset="-122"/>
                <a:ea typeface="宋体" pitchFamily="65" charset="-122"/>
              </a:rPr>
              <a:t> inspired me to offer help.</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8.无论一个城镇多小,每个人都应该能加入全球网络,以及进入因特网的世界!</a:t>
            </a:r>
            <a:endParaRPr lang="zh-CN" altLang="en-US" dirty="0"/>
          </a:p>
          <a:p>
            <a:pPr marL="0" indent="0" eaLnBrk="0" latinLnBrk="1" hangingPunct="0">
              <a:lnSpc>
                <a:spcPct val="150000"/>
              </a:lnSpc>
              <a:spcBef>
                <a:spcPts val="141"/>
              </a:spcBef>
              <a:buNone/>
            </a:pPr>
            <a:r>
              <a:rPr lang="zh-CN" altLang="en-US" sz="1814" u="sng" kern="0" dirty="0" smtClean="0">
                <a:solidFill>
                  <a:srgbClr val="FF0000"/>
                </a:solidFill>
                <a:latin typeface="Times New Roman" pitchFamily="65" charset="-122"/>
                <a:ea typeface="宋体" pitchFamily="65" charset="-122"/>
              </a:rPr>
              <a:t>　 No matter how small a town is　 </a:t>
            </a:r>
            <a:r>
              <a:rPr lang="zh-CN" altLang="en-US" sz="1814" kern="0" dirty="0" smtClean="0">
                <a:solidFill>
                  <a:srgbClr val="000000"/>
                </a:solidFill>
                <a:latin typeface="Times New Roman" pitchFamily="65" charset="-122"/>
                <a:ea typeface="宋体" pitchFamily="65" charset="-122"/>
              </a:rPr>
              <a:t>, everyone should be able to join the global net-</a:t>
            </a:r>
            <a:r>
              <a:rPr dirty="0"/>
              <a:t/>
            </a:r>
            <a:br>
              <a:rPr dirty="0"/>
            </a:br>
            <a:r>
              <a:rPr lang="zh-CN" altLang="en-US" sz="1814" kern="0" dirty="0" smtClean="0">
                <a:solidFill>
                  <a:srgbClr val="000000"/>
                </a:solidFill>
                <a:latin typeface="Times New Roman" pitchFamily="65" charset="-122"/>
                <a:ea typeface="宋体" pitchFamily="65" charset="-122"/>
              </a:rPr>
              <a:t>work and access the world of the Internet!</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3143240" y="1920071"/>
            <a:ext cx="2071702"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2214546" y="2777327"/>
            <a:ext cx="278608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714348" y="3991773"/>
            <a:ext cx="421484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714348" y="4849029"/>
            <a:ext cx="335758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2132315"/>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9.为了长期待在一个网站上,网络挑事者经常使用多个假名。</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Trolls often use several false names </a:t>
            </a:r>
            <a:r>
              <a:rPr lang="zh-CN" altLang="en-US" sz="1814" u="sng" kern="0" dirty="0" smtClean="0">
                <a:solidFill>
                  <a:srgbClr val="FF0000"/>
                </a:solidFill>
                <a:latin typeface="Times New Roman" pitchFamily="65" charset="-122"/>
                <a:ea typeface="宋体" pitchFamily="65" charset="-122"/>
              </a:rPr>
              <a:t>　 so that　 </a:t>
            </a:r>
            <a:r>
              <a:rPr lang="zh-CN" altLang="en-US" sz="1814" kern="0" dirty="0" smtClean="0">
                <a:solidFill>
                  <a:srgbClr val="000000"/>
                </a:solidFill>
                <a:latin typeface="Times New Roman" pitchFamily="65" charset="-122"/>
                <a:ea typeface="宋体" pitchFamily="65" charset="-122"/>
              </a:rPr>
              <a:t> they can stay on a site.</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10.然而,你越有礼貌,你被攻击的可能性就越小。</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However, </a:t>
            </a:r>
            <a:r>
              <a:rPr lang="zh-CN" altLang="en-US" sz="1814" u="sng" kern="0" dirty="0" smtClean="0">
                <a:solidFill>
                  <a:srgbClr val="FF0000"/>
                </a:solidFill>
                <a:latin typeface="Times New Roman" pitchFamily="65" charset="-122"/>
                <a:ea typeface="宋体" pitchFamily="65" charset="-122"/>
              </a:rPr>
              <a:t>　 the more　 </a:t>
            </a:r>
            <a:r>
              <a:rPr lang="zh-CN" altLang="en-US" sz="1814" kern="0" dirty="0" smtClean="0">
                <a:solidFill>
                  <a:srgbClr val="000000"/>
                </a:solidFill>
                <a:latin typeface="Times New Roman" pitchFamily="65" charset="-122"/>
                <a:ea typeface="宋体" pitchFamily="65" charset="-122"/>
              </a:rPr>
              <a:t> polite you are, </a:t>
            </a:r>
            <a:r>
              <a:rPr lang="zh-CN" altLang="en-US" sz="1814" u="sng" kern="0" dirty="0" smtClean="0">
                <a:solidFill>
                  <a:srgbClr val="FF0000"/>
                </a:solidFill>
                <a:latin typeface="Times New Roman" pitchFamily="65" charset="-122"/>
                <a:ea typeface="宋体" pitchFamily="65" charset="-122"/>
              </a:rPr>
              <a:t>　 the less　 </a:t>
            </a:r>
            <a:r>
              <a:rPr lang="zh-CN" altLang="en-US" sz="1814" kern="0" dirty="0" smtClean="0">
                <a:solidFill>
                  <a:srgbClr val="000000"/>
                </a:solidFill>
                <a:latin typeface="Times New Roman" pitchFamily="65" charset="-122"/>
                <a:ea typeface="宋体" pitchFamily="65" charset="-122"/>
              </a:rPr>
              <a:t> likely it is you will be at-</a:t>
            </a:r>
            <a:r>
              <a:rPr dirty="0"/>
              <a:t/>
            </a:r>
            <a:br>
              <a:rPr dirty="0"/>
            </a:br>
            <a:r>
              <a:rPr lang="zh-CN" altLang="en-US" sz="1814" kern="0" dirty="0" smtClean="0">
                <a:solidFill>
                  <a:srgbClr val="000000"/>
                </a:solidFill>
                <a:latin typeface="Times New Roman" pitchFamily="65" charset="-122"/>
                <a:ea typeface="宋体" pitchFamily="65" charset="-122"/>
              </a:rPr>
              <a:t>tacked.</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4071934" y="1848633"/>
            <a:ext cx="1143008"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1714480" y="2705889"/>
            <a:ext cx="135732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4500562" y="2705889"/>
            <a:ext cx="121444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0034" y="1205691"/>
            <a:ext cx="8316000" cy="5527219"/>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Ⅳ.长难句分析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1.She realised that one of the greatest benefits of the Internet was its ability to re-</a:t>
            </a:r>
            <a:r>
              <a:rPr dirty="0"/>
              <a:t/>
            </a:r>
            <a:br>
              <a:rPr dirty="0"/>
            </a:br>
            <a:r>
              <a:rPr lang="zh-CN" altLang="en-US" sz="1814" kern="0" dirty="0" smtClean="0">
                <a:solidFill>
                  <a:srgbClr val="000000"/>
                </a:solidFill>
                <a:latin typeface="Times New Roman" pitchFamily="65" charset="-122"/>
                <a:ea typeface="宋体" pitchFamily="65" charset="-122"/>
              </a:rPr>
              <a:t>move the distance that usually exists between people.</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分析:本句是一个主从复合句。realised后是一个that引导的</a:t>
            </a:r>
            <a:r>
              <a:rPr lang="zh-CN" altLang="en-US" sz="1814" u="sng" kern="0" dirty="0" smtClean="0">
                <a:solidFill>
                  <a:srgbClr val="FF0000"/>
                </a:solidFill>
                <a:latin typeface="Times New Roman" pitchFamily="65" charset="-122"/>
                <a:ea typeface="宋体" pitchFamily="65" charset="-122"/>
              </a:rPr>
              <a:t>　 宾语　 </a:t>
            </a:r>
            <a:r>
              <a:rPr lang="zh-CN" altLang="en-US" sz="1814" kern="0" dirty="0" smtClean="0">
                <a:solidFill>
                  <a:srgbClr val="000000"/>
                </a:solidFill>
                <a:latin typeface="Times New Roman" pitchFamily="65" charset="-122"/>
                <a:ea typeface="宋体" pitchFamily="65" charset="-122"/>
              </a:rPr>
              <a:t>从句,在该</a:t>
            </a:r>
            <a:r>
              <a:rPr dirty="0"/>
              <a:t/>
            </a:r>
            <a:br>
              <a:rPr dirty="0"/>
            </a:br>
            <a:r>
              <a:rPr lang="zh-CN" altLang="en-US" sz="1814" kern="0" dirty="0" smtClean="0">
                <a:solidFill>
                  <a:srgbClr val="000000"/>
                </a:solidFill>
                <a:latin typeface="Times New Roman" pitchFamily="65" charset="-122"/>
                <a:ea typeface="宋体" pitchFamily="65" charset="-122"/>
              </a:rPr>
              <a:t>从句中,还有一个that引导的</a:t>
            </a:r>
            <a:r>
              <a:rPr lang="zh-CN" altLang="en-US" sz="1814" u="sng" kern="0" dirty="0" smtClean="0">
                <a:solidFill>
                  <a:srgbClr val="FF0000"/>
                </a:solidFill>
                <a:latin typeface="Times New Roman" pitchFamily="65" charset="-122"/>
                <a:ea typeface="宋体" pitchFamily="65" charset="-122"/>
              </a:rPr>
              <a:t>　 定语　 </a:t>
            </a:r>
            <a:r>
              <a:rPr lang="zh-CN" altLang="en-US" sz="1814" kern="0" dirty="0" smtClean="0">
                <a:solidFill>
                  <a:srgbClr val="000000"/>
                </a:solidFill>
                <a:latin typeface="Times New Roman" pitchFamily="65" charset="-122"/>
                <a:ea typeface="宋体" pitchFamily="65" charset="-122"/>
              </a:rPr>
              <a:t>从句,先行词是distance,that在从句中作主语。</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句意:她意识到互联网的最大好处之一就是能够消除通常存在于人和人之间的距</a:t>
            </a:r>
            <a:r>
              <a:rPr dirty="0"/>
              <a:t/>
            </a:r>
            <a:br>
              <a:rPr dirty="0"/>
            </a:br>
            <a:r>
              <a:rPr lang="zh-CN" altLang="en-US" sz="1814" kern="0" dirty="0" smtClean="0">
                <a:solidFill>
                  <a:srgbClr val="000000"/>
                </a:solidFill>
                <a:latin typeface="Times New Roman" pitchFamily="65" charset="-122"/>
                <a:ea typeface="宋体" pitchFamily="65" charset="-122"/>
              </a:rPr>
              <a:t>离。</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2.She was so inspired by the people she met online that she decided to start an IT </a:t>
            </a:r>
            <a:r>
              <a:rPr dirty="0"/>
              <a:t/>
            </a:r>
            <a:br>
              <a:rPr dirty="0"/>
            </a:br>
            <a:r>
              <a:rPr lang="zh-CN" altLang="en-US" sz="1814" kern="0" dirty="0" smtClean="0">
                <a:solidFill>
                  <a:srgbClr val="000000"/>
                </a:solidFill>
                <a:latin typeface="Times New Roman" pitchFamily="65" charset="-122"/>
                <a:ea typeface="宋体" pitchFamily="65" charset="-122"/>
              </a:rPr>
              <a:t>club to teach older people how to use computers and the Internet.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分析:本句是一个主从复合句。第一个people后的she met online是一个</a:t>
            </a:r>
            <a:r>
              <a:rPr lang="zh-CN" altLang="en-US" sz="1814" u="sng" kern="0" dirty="0" smtClean="0">
                <a:solidFill>
                  <a:srgbClr val="FF0000"/>
                </a:solidFill>
                <a:latin typeface="Times New Roman" pitchFamily="65" charset="-122"/>
                <a:ea typeface="宋体" pitchFamily="65" charset="-122"/>
              </a:rPr>
              <a:t>　 定语　 </a:t>
            </a:r>
            <a:r>
              <a:rPr dirty="0">
                <a:solidFill>
                  <a:srgbClr val="FF0000"/>
                </a:solidFill>
              </a:rPr>
              <a:t/>
            </a:r>
            <a:br>
              <a:rPr dirty="0">
                <a:solidFill>
                  <a:srgbClr val="FF0000"/>
                </a:solidFill>
              </a:rPr>
            </a:br>
            <a:r>
              <a:rPr lang="zh-CN" altLang="en-US" sz="1814" kern="0" dirty="0" smtClean="0">
                <a:solidFill>
                  <a:srgbClr val="000000"/>
                </a:solidFill>
                <a:latin typeface="Times New Roman" pitchFamily="65" charset="-122"/>
                <a:ea typeface="宋体" pitchFamily="65" charset="-122"/>
              </a:rPr>
              <a:t>从句,省略了关系代词that或who。so...that...引导</a:t>
            </a:r>
            <a:r>
              <a:rPr lang="zh-CN" altLang="en-US" sz="1814" u="sng" kern="0" dirty="0" smtClean="0">
                <a:solidFill>
                  <a:srgbClr val="FF0000"/>
                </a:solidFill>
                <a:latin typeface="Times New Roman" pitchFamily="65" charset="-122"/>
                <a:ea typeface="宋体" pitchFamily="65" charset="-122"/>
              </a:rPr>
              <a:t>　 结果状语　 </a:t>
            </a:r>
            <a:r>
              <a:rPr lang="zh-CN" altLang="en-US" sz="1814" kern="0" dirty="0" smtClean="0">
                <a:solidFill>
                  <a:srgbClr val="000000"/>
                </a:solidFill>
                <a:latin typeface="Times New Roman" pitchFamily="65" charset="-122"/>
                <a:ea typeface="宋体" pitchFamily="65" charset="-122"/>
              </a:rPr>
              <a:t>从句,how to use </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000000"/>
                </a:solidFill>
                <a:latin typeface="Times New Roman" pitchFamily="65" charset="-122"/>
                <a:ea typeface="宋体" pitchFamily="65" charset="-122"/>
              </a:rPr>
              <a:t>computers and the Internet作teach的</a:t>
            </a:r>
            <a:r>
              <a:rPr lang="zh-CN" altLang="en-US" u="sng" kern="0" dirty="0" smtClean="0">
                <a:solidFill>
                  <a:srgbClr val="FF0000"/>
                </a:solidFill>
                <a:latin typeface="Times New Roman" pitchFamily="65" charset="-122"/>
                <a:ea typeface="宋体" pitchFamily="65" charset="-122"/>
              </a:rPr>
              <a:t>　 直接宾语　 </a:t>
            </a:r>
            <a:r>
              <a:rPr lang="zh-CN" altLang="en-US" kern="0" dirty="0" smtClean="0">
                <a:solidFill>
                  <a:srgbClr val="000000"/>
                </a:solidFill>
                <a:latin typeface="Times New Roman" pitchFamily="65" charset="-122"/>
                <a:ea typeface="宋体" pitchFamily="65" charset="-122"/>
              </a:rPr>
              <a:t>。</a:t>
            </a:r>
            <a:endParaRPr lang="zh-CN" altLang="en-US" dirty="0" smtClean="0"/>
          </a:p>
          <a:p>
            <a:pPr marL="0" indent="0" eaLnBrk="0" latinLnBrk="1" hangingPunct="0">
              <a:lnSpc>
                <a:spcPct val="150000"/>
              </a:lnSpc>
              <a:spcBef>
                <a:spcPts val="141"/>
              </a:spcBef>
              <a:buNone/>
            </a:pP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6286512" y="2491575"/>
            <a:ext cx="928694"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3214678" y="2920203"/>
            <a:ext cx="100013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7358082" y="5063343"/>
            <a:ext cx="135732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5214942" y="5420533"/>
            <a:ext cx="142876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3929058" y="5849161"/>
            <a:ext cx="142876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338862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句意:她受到网友的巨大鼓舞,决定成立一个IT俱乐部来教年长一些的人们如何</a:t>
            </a:r>
            <a:r>
              <a:rPr dirty="0"/>
              <a:t/>
            </a:r>
            <a:br>
              <a:rPr dirty="0"/>
            </a:br>
            <a:r>
              <a:rPr lang="zh-CN" altLang="en-US" sz="1814" kern="0" dirty="0" smtClean="0">
                <a:solidFill>
                  <a:srgbClr val="000000"/>
                </a:solidFill>
                <a:latin typeface="Times New Roman" pitchFamily="65" charset="-122"/>
                <a:ea typeface="宋体" pitchFamily="65" charset="-122"/>
              </a:rPr>
              <a:t>使用电脑和互联网。</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3.She believes that it is highly important to bridge the digital divide and make sure </a:t>
            </a:r>
            <a:r>
              <a:rPr dirty="0"/>
              <a:t/>
            </a:r>
            <a:br>
              <a:rPr dirty="0"/>
            </a:br>
            <a:r>
              <a:rPr lang="zh-CN" altLang="en-US" sz="1814" kern="0" dirty="0" smtClean="0">
                <a:solidFill>
                  <a:srgbClr val="000000"/>
                </a:solidFill>
                <a:latin typeface="Times New Roman" pitchFamily="65" charset="-122"/>
                <a:ea typeface="宋体" pitchFamily="65" charset="-122"/>
              </a:rPr>
              <a:t>that everyone has access to the Internet and knows how to use new technology.</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分析:本句是一个主从复合句。believes后是that引导的</a:t>
            </a:r>
            <a:r>
              <a:rPr lang="zh-CN" altLang="en-US" sz="1814" u="sng" kern="0" dirty="0" smtClean="0">
                <a:solidFill>
                  <a:srgbClr val="FF0000"/>
                </a:solidFill>
                <a:latin typeface="Times New Roman" pitchFamily="65" charset="-122"/>
                <a:ea typeface="宋体" pitchFamily="65" charset="-122"/>
              </a:rPr>
              <a:t>　 宾语　 </a:t>
            </a:r>
            <a:r>
              <a:rPr lang="zh-CN" altLang="en-US" sz="1814" kern="0" dirty="0" smtClean="0">
                <a:solidFill>
                  <a:srgbClr val="000000"/>
                </a:solidFill>
                <a:latin typeface="Times New Roman" pitchFamily="65" charset="-122"/>
                <a:ea typeface="宋体" pitchFamily="65" charset="-122"/>
              </a:rPr>
              <a:t>从句,在该从句</a:t>
            </a:r>
            <a:r>
              <a:rPr dirty="0"/>
              <a:t/>
            </a:r>
            <a:br>
              <a:rPr dirty="0"/>
            </a:br>
            <a:r>
              <a:rPr lang="zh-CN" altLang="en-US" sz="1814" kern="0" dirty="0" smtClean="0">
                <a:solidFill>
                  <a:srgbClr val="000000"/>
                </a:solidFill>
                <a:latin typeface="Times New Roman" pitchFamily="65" charset="-122"/>
                <a:ea typeface="宋体" pitchFamily="65" charset="-122"/>
              </a:rPr>
              <a:t>中make sure后是that引导的</a:t>
            </a:r>
            <a:r>
              <a:rPr lang="zh-CN" altLang="en-US" sz="1814" u="sng" kern="0" dirty="0" smtClean="0">
                <a:solidFill>
                  <a:srgbClr val="FF0000"/>
                </a:solidFill>
                <a:latin typeface="Times New Roman" pitchFamily="65" charset="-122"/>
                <a:ea typeface="宋体" pitchFamily="65" charset="-122"/>
              </a:rPr>
              <a:t>　 宾语　 </a:t>
            </a:r>
            <a:r>
              <a:rPr lang="zh-CN" altLang="en-US" sz="1814" kern="0" dirty="0" smtClean="0">
                <a:solidFill>
                  <a:srgbClr val="000000"/>
                </a:solidFill>
                <a:latin typeface="Times New Roman" pitchFamily="65" charset="-122"/>
                <a:ea typeface="宋体" pitchFamily="65" charset="-122"/>
              </a:rPr>
              <a:t>从句。make sure与bridge并列。</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句意:她认为,消除数字鸿沟、确保每个人都能使用互联网并且知晓如何运用新</a:t>
            </a:r>
            <a:r>
              <a:rPr dirty="0"/>
              <a:t/>
            </a:r>
            <a:br>
              <a:rPr dirty="0"/>
            </a:br>
            <a:r>
              <a:rPr lang="zh-CN" altLang="en-US" sz="1814" kern="0" dirty="0" smtClean="0">
                <a:solidFill>
                  <a:srgbClr val="000000"/>
                </a:solidFill>
                <a:latin typeface="Times New Roman" pitchFamily="65" charset="-122"/>
                <a:ea typeface="宋体" pitchFamily="65" charset="-122"/>
              </a:rPr>
              <a:t>技术十分重要。</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6072198" y="3134517"/>
            <a:ext cx="928694"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3357554" y="3563145"/>
            <a:ext cx="107157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2576731"/>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Ⅴ.必备语法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现在完成时的被动语态</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1.They've built a kind of new PC with more functions.</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 kind of new PC </a:t>
            </a:r>
            <a:r>
              <a:rPr lang="zh-CN" altLang="en-US" sz="1814" u="sng" kern="0" dirty="0" smtClean="0">
                <a:solidFill>
                  <a:srgbClr val="FF0000"/>
                </a:solidFill>
                <a:latin typeface="Times New Roman" pitchFamily="65" charset="-122"/>
                <a:ea typeface="宋体" pitchFamily="65" charset="-122"/>
              </a:rPr>
              <a:t>　 has been built　 </a:t>
            </a:r>
            <a:r>
              <a:rPr lang="zh-CN" altLang="en-US" sz="1814" kern="0" dirty="0" smtClean="0">
                <a:solidFill>
                  <a:srgbClr val="000000"/>
                </a:solidFill>
                <a:latin typeface="Times New Roman" pitchFamily="65" charset="-122"/>
                <a:ea typeface="宋体" pitchFamily="65" charset="-122"/>
              </a:rPr>
              <a:t> with more functions.</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2.People have written much about the wonders of the World Wide Web.</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→Much </a:t>
            </a:r>
            <a:r>
              <a:rPr lang="zh-CN" altLang="en-US" sz="1814" u="sng" kern="0" dirty="0" smtClean="0">
                <a:solidFill>
                  <a:srgbClr val="FF0000"/>
                </a:solidFill>
                <a:latin typeface="Times New Roman" pitchFamily="65" charset="-122"/>
                <a:ea typeface="宋体" pitchFamily="65" charset="-122"/>
              </a:rPr>
              <a:t>　 has been written　 </a:t>
            </a:r>
            <a:r>
              <a:rPr lang="zh-CN" altLang="en-US" sz="1814" kern="0" dirty="0" smtClean="0">
                <a:solidFill>
                  <a:srgbClr val="000000"/>
                </a:solidFill>
                <a:latin typeface="Times New Roman" pitchFamily="65" charset="-122"/>
                <a:ea typeface="宋体" pitchFamily="65" charset="-122"/>
              </a:rPr>
              <a:t> about the wonders of the World Wide Web.</a:t>
            </a:r>
            <a:endParaRPr lang="zh-CN" altLang="en-US" dirty="0"/>
          </a:p>
        </p:txBody>
      </p:sp>
      <p:pic>
        <p:nvPicPr>
          <p:cNvPr id="5" name="Picture 4" descr="\\a015\吴双婷\线.tif"/>
          <p:cNvPicPr>
            <a:picLocks noChangeAspect="1" noChangeArrowheads="1"/>
          </p:cNvPicPr>
          <p:nvPr/>
        </p:nvPicPr>
        <p:blipFill>
          <a:blip r:embed="rId4" cstate="print"/>
          <a:srcRect/>
          <a:stretch>
            <a:fillRect/>
          </a:stretch>
        </p:blipFill>
        <p:spPr bwMode="auto">
          <a:xfrm>
            <a:off x="2643174" y="2705889"/>
            <a:ext cx="1928826"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1500166" y="3563145"/>
            <a:ext cx="214314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77063"/>
            <a:ext cx="8316000" cy="5197257"/>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3208" kern="0" spc="25516"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462"/>
              </a:spcBef>
              <a:buNone/>
            </a:pPr>
            <a:r>
              <a:rPr lang="zh-CN" altLang="en-US" sz="2327" kern="0" spc="1199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|convenient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.方便的;近便的</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There are countless articles telling us how the Internet has made our lives more </a:t>
            </a:r>
            <a:r>
              <a:rPr dirty="0"/>
              <a:t/>
            </a:r>
            <a:br>
              <a:rPr dirty="0"/>
            </a:br>
            <a:r>
              <a:rPr lang="zh-CN" altLang="en-US" sz="1814" kern="0" dirty="0" smtClean="0">
                <a:solidFill>
                  <a:srgbClr val="000000"/>
                </a:solidFill>
                <a:latin typeface="Times New Roman" pitchFamily="65" charset="-122"/>
                <a:ea typeface="宋体" pitchFamily="65" charset="-122"/>
              </a:rPr>
              <a:t>convenient.(教材P28)有无数的文章告诉我们互联网是如何使我们的生活更加方</a:t>
            </a:r>
            <a:r>
              <a:rPr dirty="0"/>
              <a:t/>
            </a:r>
            <a:br>
              <a:rPr dirty="0"/>
            </a:br>
            <a:r>
              <a:rPr lang="zh-CN" altLang="en-US" sz="1814" kern="0" dirty="0" smtClean="0">
                <a:solidFill>
                  <a:srgbClr val="000000"/>
                </a:solidFill>
                <a:latin typeface="Times New Roman" pitchFamily="65" charset="-122"/>
                <a:ea typeface="宋体" pitchFamily="65" charset="-122"/>
              </a:rPr>
              <a:t>便的。 </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spcBef>
                <a:spcPts val="141"/>
              </a:spcBef>
            </a:pPr>
            <a:r>
              <a:rPr lang="zh-CN" altLang="en-US" sz="1400" kern="0" spc="204" dirty="0" smtClean="0">
                <a:solidFill>
                  <a:srgbClr val="000000"/>
                </a:solidFill>
                <a:latin typeface="Times New Roman" pitchFamily="65" charset="-122"/>
                <a:ea typeface="宋体" pitchFamily="65" charset="-122"/>
              </a:rPr>
              <a:t> </a:t>
            </a:r>
            <a:r>
              <a:rPr lang="zh-CN" altLang="en-US" kern="0" dirty="0" smtClean="0">
                <a:solidFill>
                  <a:srgbClr val="000000"/>
                </a:solidFill>
                <a:latin typeface="Times New Roman" pitchFamily="65" charset="-122"/>
                <a:ea typeface="宋体" pitchFamily="65" charset="-122"/>
              </a:rPr>
              <a:t>情景导学</a:t>
            </a:r>
            <a:endParaRPr lang="zh-CN" altLang="en-US" dirty="0" smtClean="0"/>
          </a:p>
          <a:p>
            <a:pPr eaLnBrk="0" latinLnBrk="1" hangingPunct="0">
              <a:lnSpc>
                <a:spcPct val="150000"/>
              </a:lnSpc>
              <a:spcBef>
                <a:spcPts val="141"/>
              </a:spcBef>
            </a:pPr>
            <a:r>
              <a:rPr lang="zh-CN" altLang="en-US" kern="0" dirty="0" smtClean="0">
                <a:solidFill>
                  <a:srgbClr val="000000"/>
                </a:solidFill>
                <a:latin typeface="Times New Roman" pitchFamily="65" charset="-122"/>
                <a:ea typeface="宋体" pitchFamily="65" charset="-122"/>
              </a:rPr>
              <a:t>It is very convenient to pay by e-payment.</a:t>
            </a:r>
            <a:endParaRPr lang="zh-CN" altLang="en-US" dirty="0" smtClean="0"/>
          </a:p>
          <a:p>
            <a:pPr eaLnBrk="0" latinLnBrk="1" hangingPunct="0">
              <a:lnSpc>
                <a:spcPct val="150000"/>
              </a:lnSpc>
              <a:spcBef>
                <a:spcPts val="141"/>
              </a:spcBef>
            </a:pPr>
            <a:r>
              <a:rPr lang="zh-CN" altLang="en-US" kern="0" dirty="0" smtClean="0">
                <a:solidFill>
                  <a:srgbClr val="000000"/>
                </a:solidFill>
                <a:latin typeface="Times New Roman" pitchFamily="65" charset="-122"/>
                <a:ea typeface="宋体" pitchFamily="65" charset="-122"/>
              </a:rPr>
              <a:t>用电子支付付款非常方便。</a:t>
            </a:r>
            <a:endParaRPr lang="zh-CN" altLang="en-US" dirty="0" smtClean="0"/>
          </a:p>
          <a:p>
            <a:pPr eaLnBrk="0" latinLnBrk="1" hangingPunct="0">
              <a:lnSpc>
                <a:spcPct val="150000"/>
              </a:lnSpc>
              <a:spcBef>
                <a:spcPts val="141"/>
              </a:spcBef>
            </a:pPr>
            <a:r>
              <a:rPr lang="zh-CN" altLang="en-US" kern="0" dirty="0" smtClean="0">
                <a:solidFill>
                  <a:srgbClr val="000000"/>
                </a:solidFill>
                <a:latin typeface="Times New Roman" pitchFamily="65" charset="-122"/>
                <a:ea typeface="宋体" pitchFamily="65" charset="-122"/>
              </a:rPr>
              <a:t>I keep my datebook in my car for convenience. </a:t>
            </a:r>
            <a:endParaRPr lang="zh-CN" altLang="en-US" dirty="0" smtClean="0"/>
          </a:p>
          <a:p>
            <a:pPr eaLnBrk="0" latinLnBrk="1" hangingPunct="0">
              <a:lnSpc>
                <a:spcPct val="150000"/>
              </a:lnSpc>
              <a:spcBef>
                <a:spcPts val="141"/>
              </a:spcBef>
            </a:pPr>
            <a:r>
              <a:rPr lang="zh-CN" altLang="en-US" kern="0" dirty="0" smtClean="0">
                <a:solidFill>
                  <a:srgbClr val="000000"/>
                </a:solidFill>
                <a:latin typeface="Times New Roman" pitchFamily="65" charset="-122"/>
                <a:ea typeface="宋体" pitchFamily="65" charset="-122"/>
              </a:rPr>
              <a:t>为方便起见,我把我的记事簿放在我的汽车里。</a:t>
            </a:r>
            <a:endParaRPr lang="zh-CN" altLang="en-US" dirty="0" smtClean="0"/>
          </a:p>
          <a:p>
            <a:pPr marL="0" indent="0" eaLnBrk="0" latinLnBrk="1" hangingPunct="0">
              <a:lnSpc>
                <a:spcPct val="150000"/>
              </a:lnSpc>
              <a:spcBef>
                <a:spcPts val="129"/>
              </a:spcBef>
              <a:buNone/>
            </a:pPr>
            <a:endParaRPr lang="zh-CN" altLang="en-US" dirty="0"/>
          </a:p>
        </p:txBody>
      </p:sp>
      <p:pic>
        <p:nvPicPr>
          <p:cNvPr id="3" name="图片 3" descr="textimage1.jpeg"/>
          <p:cNvPicPr>
            <a:picLocks noChangeAspect="1"/>
          </p:cNvPicPr>
          <p:nvPr/>
        </p:nvPicPr>
        <p:blipFill>
          <a:blip r:embed="rId4" cstate="print"/>
          <a:stretch>
            <a:fillRect/>
          </a:stretch>
        </p:blipFill>
        <p:spPr>
          <a:xfrm>
            <a:off x="3000364" y="991377"/>
            <a:ext cx="2351802" cy="485097"/>
          </a:xfrm>
          <a:prstGeom prst="rect">
            <a:avLst/>
          </a:prstGeom>
        </p:spPr>
      </p:pic>
      <p:pic>
        <p:nvPicPr>
          <p:cNvPr id="4" name="图片 4" descr="textimage2.jpeg"/>
          <p:cNvPicPr>
            <a:picLocks noChangeAspect="1"/>
          </p:cNvPicPr>
          <p:nvPr/>
        </p:nvPicPr>
        <p:blipFill>
          <a:blip r:embed="rId5" cstate="print"/>
          <a:stretch>
            <a:fillRect/>
          </a:stretch>
        </p:blipFill>
        <p:spPr>
          <a:xfrm>
            <a:off x="928662" y="1705757"/>
            <a:ext cx="1280232" cy="348544"/>
          </a:xfrm>
          <a:prstGeom prst="rect">
            <a:avLst/>
          </a:prstGeom>
        </p:spPr>
      </p:pic>
      <p:pic>
        <p:nvPicPr>
          <p:cNvPr id="5" name="图片 3" descr="textimage3.jpeg"/>
          <p:cNvPicPr>
            <a:picLocks noChangeAspect="1"/>
          </p:cNvPicPr>
          <p:nvPr/>
        </p:nvPicPr>
        <p:blipFill>
          <a:blip r:embed="rId6" cstate="print"/>
          <a:stretch>
            <a:fillRect/>
          </a:stretch>
        </p:blipFill>
        <p:spPr>
          <a:xfrm>
            <a:off x="642910" y="3467896"/>
            <a:ext cx="209549" cy="238125"/>
          </a:xfrm>
          <a:prstGeom prst="rect">
            <a:avLst/>
          </a:prstGeom>
        </p:spPr>
      </p:pic>
    </p:spTree>
    <p:custDataLst>
      <p:custData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2944204"/>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Can you telephone me at your convenience to arrange a meeting?你能不能在你方便</a:t>
            </a:r>
            <a:r>
              <a:rPr dirty="0"/>
              <a:t/>
            </a:r>
            <a:br>
              <a:rPr dirty="0"/>
            </a:br>
            <a:r>
              <a:rPr lang="zh-CN" altLang="en-US" sz="1814" kern="0" dirty="0" smtClean="0">
                <a:solidFill>
                  <a:srgbClr val="000000"/>
                </a:solidFill>
                <a:latin typeface="Times New Roman" pitchFamily="65" charset="-122"/>
                <a:ea typeface="宋体" pitchFamily="65" charset="-122"/>
              </a:rPr>
              <a:t>时给我来个电话安排一次见面?</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t>
            </a:r>
            <a:r>
              <a:rPr lang="zh-CN" altLang="en-US" sz="1814" i="1" kern="0" dirty="0" smtClean="0">
                <a:solidFill>
                  <a:srgbClr val="000000"/>
                </a:solidFill>
                <a:latin typeface="Times New Roman" pitchFamily="65" charset="-122"/>
                <a:ea typeface="宋体" pitchFamily="65" charset="-122"/>
              </a:rPr>
              <a:t>Global</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Times</a:t>
            </a:r>
            <a:r>
              <a:rPr lang="zh-CN" altLang="en-US" sz="1814" kern="0" dirty="0" smtClean="0">
                <a:solidFill>
                  <a:srgbClr val="000000"/>
                </a:solidFill>
                <a:latin typeface="Times New Roman" pitchFamily="65" charset="-122"/>
                <a:ea typeface="宋体" pitchFamily="65" charset="-122"/>
              </a:rPr>
              <a:t>, 2020年10月)Because it is far away from densely populated areas, the </a:t>
            </a:r>
            <a:r>
              <a:rPr dirty="0"/>
              <a:t/>
            </a:r>
            <a:br>
              <a:rPr dirty="0"/>
            </a:br>
            <a:r>
              <a:rPr lang="zh-CN" altLang="en-US" sz="1814" kern="0" dirty="0" smtClean="0">
                <a:solidFill>
                  <a:srgbClr val="000000"/>
                </a:solidFill>
                <a:latin typeface="Times New Roman" pitchFamily="65" charset="-122"/>
                <a:ea typeface="宋体" pitchFamily="65" charset="-122"/>
              </a:rPr>
              <a:t>new Chinese rocket landing area can be selected from a large range, the launch orbit </a:t>
            </a:r>
            <a:r>
              <a:rPr dirty="0"/>
              <a:t/>
            </a:r>
            <a:br>
              <a:rPr dirty="0"/>
            </a:br>
            <a:r>
              <a:rPr lang="zh-CN" altLang="en-US" sz="1814" kern="0" dirty="0" smtClean="0">
                <a:solidFill>
                  <a:srgbClr val="000000"/>
                </a:solidFill>
                <a:latin typeface="Times New Roman" pitchFamily="65" charset="-122"/>
                <a:ea typeface="宋体" pitchFamily="65" charset="-122"/>
              </a:rPr>
              <a:t>design is more convenient for the rocket, and the safety of the landing area can also </a:t>
            </a:r>
            <a:r>
              <a:rPr dirty="0"/>
              <a:t/>
            </a:r>
            <a:br>
              <a:rPr dirty="0"/>
            </a:br>
            <a:r>
              <a:rPr lang="zh-CN" altLang="en-US" sz="1814" kern="0" dirty="0" smtClean="0">
                <a:solidFill>
                  <a:srgbClr val="000000"/>
                </a:solidFill>
                <a:latin typeface="Times New Roman" pitchFamily="65" charset="-122"/>
                <a:ea typeface="宋体" pitchFamily="65" charset="-122"/>
              </a:rPr>
              <a:t>be improved.由于远离人口密集地区,新的中国火箭着陆区可以从很大范围内选</a:t>
            </a:r>
            <a:r>
              <a:rPr dirty="0"/>
              <a:t/>
            </a:r>
            <a:br>
              <a:rPr dirty="0"/>
            </a:br>
            <a:r>
              <a:rPr lang="zh-CN" altLang="en-US" sz="1814" kern="0" dirty="0" smtClean="0">
                <a:solidFill>
                  <a:srgbClr val="000000"/>
                </a:solidFill>
                <a:latin typeface="Times New Roman" pitchFamily="65" charset="-122"/>
                <a:ea typeface="宋体" pitchFamily="65" charset="-122"/>
              </a:rPr>
              <a:t>择,发射轨道设计对火箭更方便,着陆区的安全也可以得到提高。</a:t>
            </a:r>
            <a:endParaRPr lang="zh-CN" altLang="en-US" dirty="0"/>
          </a:p>
        </p:txBody>
      </p:sp>
    </p:spTree>
    <p:custDataLst>
      <p:custData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758115"/>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①be convenient </a:t>
            </a:r>
            <a:r>
              <a:rPr lang="zh-CN" altLang="en-US" sz="1814" u="sng" kern="0" dirty="0" smtClean="0">
                <a:solidFill>
                  <a:srgbClr val="FF0000"/>
                </a:solidFill>
                <a:latin typeface="Times New Roman" pitchFamily="65" charset="-122"/>
                <a:ea typeface="宋体" pitchFamily="65" charset="-122"/>
              </a:rPr>
              <a:t>　 for　 </a:t>
            </a:r>
            <a:r>
              <a:rPr lang="zh-CN" altLang="en-US" sz="1814" kern="0" dirty="0" smtClean="0">
                <a:solidFill>
                  <a:srgbClr val="000000"/>
                </a:solidFill>
                <a:latin typeface="Times New Roman" pitchFamily="65" charset="-122"/>
                <a:ea typeface="宋体" pitchFamily="65" charset="-122"/>
              </a:rPr>
              <a:t> 对</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方便;离</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近</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②It is convenient</a:t>
            </a:r>
            <a:r>
              <a:rPr lang="zh-CN" altLang="en-US" sz="1814" u="sng" kern="0" dirty="0" smtClean="0">
                <a:solidFill>
                  <a:srgbClr val="FF0000"/>
                </a:solidFill>
                <a:latin typeface="Times New Roman" pitchFamily="65" charset="-122"/>
                <a:ea typeface="宋体" pitchFamily="65" charset="-122"/>
              </a:rPr>
              <a:t>　 to do　 </a:t>
            </a:r>
            <a:r>
              <a:rPr lang="zh-CN" altLang="en-US" sz="1814" kern="0" dirty="0" smtClean="0">
                <a:solidFill>
                  <a:srgbClr val="000000"/>
                </a:solidFill>
                <a:latin typeface="Times New Roman" pitchFamily="65" charset="-122"/>
                <a:ea typeface="宋体" pitchFamily="65" charset="-122"/>
              </a:rPr>
              <a:t> sth.做某事是方便的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③convenience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.方便;便利的事物(或设施)</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a:t>
            </a:r>
            <a:r>
              <a:rPr lang="zh-CN" altLang="en-US" sz="1814" u="sng" kern="0" dirty="0" smtClean="0">
                <a:solidFill>
                  <a:srgbClr val="FF0000"/>
                </a:solidFill>
                <a:latin typeface="Times New Roman" pitchFamily="65" charset="-122"/>
                <a:ea typeface="宋体" pitchFamily="65" charset="-122"/>
              </a:rPr>
              <a:t>　 at one's convenience　 </a:t>
            </a:r>
            <a:r>
              <a:rPr lang="zh-CN" altLang="en-US" sz="1814" kern="0" dirty="0" smtClean="0">
                <a:solidFill>
                  <a:srgbClr val="000000"/>
                </a:solidFill>
                <a:latin typeface="Times New Roman" pitchFamily="65" charset="-122"/>
                <a:ea typeface="宋体" pitchFamily="65" charset="-122"/>
              </a:rPr>
              <a:t>在某人方便时</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⑤</a:t>
            </a:r>
            <a:r>
              <a:rPr lang="zh-CN" altLang="en-US" sz="1814" u="sng" kern="0" dirty="0" smtClean="0">
                <a:solidFill>
                  <a:srgbClr val="FF0000"/>
                </a:solidFill>
                <a:latin typeface="Times New Roman" pitchFamily="65" charset="-122"/>
                <a:ea typeface="宋体" pitchFamily="65" charset="-122"/>
              </a:rPr>
              <a:t>　 for convenience　 </a:t>
            </a:r>
            <a:r>
              <a:rPr lang="zh-CN" altLang="en-US" sz="1814" kern="0" dirty="0" smtClean="0">
                <a:solidFill>
                  <a:srgbClr val="000000"/>
                </a:solidFill>
                <a:latin typeface="Times New Roman" pitchFamily="65" charset="-122"/>
                <a:ea typeface="宋体" pitchFamily="65" charset="-122"/>
              </a:rPr>
              <a:t>为方便起见</a:t>
            </a:r>
            <a:endParaRPr lang="zh-CN" altLang="en-US" dirty="0"/>
          </a:p>
          <a:p>
            <a:pPr marL="0" indent="0" eaLnBrk="0" latinLnBrk="1" hangingPunct="0">
              <a:lnSpc>
                <a:spcPct val="150000"/>
              </a:lnSpc>
              <a:spcBef>
                <a:spcPts val="141"/>
              </a:spcBef>
              <a:buNone/>
            </a:pPr>
            <a:r>
              <a:rPr lang="zh-CN" altLang="en-US" sz="2359" kern="0" spc="9415"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1-1 (2019江苏,30,</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)To enjoy the </a:t>
            </a:r>
            <a:r>
              <a:rPr lang="zh-CN" altLang="en-US" sz="1814" u="sng" kern="0" dirty="0" smtClean="0">
                <a:solidFill>
                  <a:srgbClr val="FF0000"/>
                </a:solidFill>
                <a:latin typeface="Times New Roman" pitchFamily="65" charset="-122"/>
                <a:ea typeface="宋体" pitchFamily="65" charset="-122"/>
              </a:rPr>
              <a:t>　 convenience　 </a:t>
            </a:r>
            <a:r>
              <a:rPr lang="zh-CN" altLang="en-US" sz="1814" kern="0" dirty="0" smtClean="0">
                <a:solidFill>
                  <a:srgbClr val="000000"/>
                </a:solidFill>
                <a:latin typeface="Times New Roman" pitchFamily="65" charset="-122"/>
                <a:ea typeface="宋体" pitchFamily="65" charset="-122"/>
              </a:rPr>
              <a:t>(convenient) of digital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payment, many senior citizens started to use smart phones. </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考查名词。句意:为了享受电子支付的便利,许多老年人开始使用智能手</a:t>
            </a:r>
            <a:endParaRPr lang="en-US" altLang="zh-CN" sz="1814" kern="0" dirty="0" smtClean="0">
              <a:solidFill>
                <a:srgbClr val="FF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FF0000"/>
                </a:solidFill>
                <a:latin typeface="Times New Roman" pitchFamily="65" charset="-122"/>
                <a:ea typeface="宋体" pitchFamily="65" charset="-122"/>
              </a:rPr>
              <a:t>机。根据设空处前后的the和of可知,此处应用名词,故填convenience。</a:t>
            </a:r>
            <a:endParaRPr lang="zh-CN" altLang="en-US"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4.jpeg"/>
          <p:cNvPicPr>
            <a:picLocks noChangeAspect="1"/>
          </p:cNvPicPr>
          <p:nvPr/>
        </p:nvPicPr>
        <p:blipFill>
          <a:blip r:embed="rId4" cstate="print"/>
          <a:stretch>
            <a:fillRect/>
          </a:stretch>
        </p:blipFill>
        <p:spPr>
          <a:xfrm>
            <a:off x="720000" y="1525839"/>
            <a:ext cx="247650" cy="247649"/>
          </a:xfrm>
          <a:prstGeom prst="rect">
            <a:avLst/>
          </a:prstGeom>
        </p:spPr>
      </p:pic>
      <p:pic>
        <p:nvPicPr>
          <p:cNvPr id="4" name="图片 4" descr="textimage5.jpeg"/>
          <p:cNvPicPr>
            <a:picLocks noChangeAspect="1"/>
          </p:cNvPicPr>
          <p:nvPr/>
        </p:nvPicPr>
        <p:blipFill>
          <a:blip r:embed="rId5" cstate="print"/>
          <a:stretch>
            <a:fillRect/>
          </a:stretch>
        </p:blipFill>
        <p:spPr>
          <a:xfrm>
            <a:off x="720000" y="4111920"/>
            <a:ext cx="1495425" cy="504825"/>
          </a:xfrm>
          <a:prstGeom prst="rect">
            <a:avLst/>
          </a:prstGeom>
        </p:spPr>
      </p:pic>
      <p:pic>
        <p:nvPicPr>
          <p:cNvPr id="5" name="图片 5" descr="textimage6.jpeg"/>
          <p:cNvPicPr>
            <a:picLocks noChangeAspect="1"/>
          </p:cNvPicPr>
          <p:nvPr/>
        </p:nvPicPr>
        <p:blipFill>
          <a:blip r:embed="rId6" cstate="print"/>
          <a:stretch>
            <a:fillRect/>
          </a:stretch>
        </p:blipFill>
        <p:spPr>
          <a:xfrm>
            <a:off x="2428650" y="5106081"/>
            <a:ext cx="609600" cy="409574"/>
          </a:xfrm>
          <a:prstGeom prst="rect">
            <a:avLst/>
          </a:prstGeom>
        </p:spPr>
      </p:pic>
      <p:pic>
        <p:nvPicPr>
          <p:cNvPr id="6" name="Picture 4" descr="\\a015\吴双婷\线.tif"/>
          <p:cNvPicPr>
            <a:picLocks noChangeAspect="1" noChangeArrowheads="1"/>
          </p:cNvPicPr>
          <p:nvPr/>
        </p:nvPicPr>
        <p:blipFill>
          <a:blip r:embed="rId7" cstate="print"/>
          <a:srcRect/>
          <a:stretch>
            <a:fillRect/>
          </a:stretch>
        </p:blipFill>
        <p:spPr bwMode="auto">
          <a:xfrm>
            <a:off x="2285984" y="1920071"/>
            <a:ext cx="857256"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7" cstate="print"/>
          <a:srcRect/>
          <a:stretch>
            <a:fillRect/>
          </a:stretch>
        </p:blipFill>
        <p:spPr bwMode="auto">
          <a:xfrm>
            <a:off x="2428860" y="2277261"/>
            <a:ext cx="928694"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7" cstate="print"/>
          <a:srcRect/>
          <a:stretch>
            <a:fillRect/>
          </a:stretch>
        </p:blipFill>
        <p:spPr bwMode="auto">
          <a:xfrm>
            <a:off x="928662" y="3205955"/>
            <a:ext cx="2500330"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7" cstate="print"/>
          <a:srcRect/>
          <a:stretch>
            <a:fillRect/>
          </a:stretch>
        </p:blipFill>
        <p:spPr bwMode="auto">
          <a:xfrm>
            <a:off x="1000100" y="3634583"/>
            <a:ext cx="2000264"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7" cstate="print"/>
          <a:srcRect/>
          <a:stretch>
            <a:fillRect/>
          </a:stretch>
        </p:blipFill>
        <p:spPr bwMode="auto">
          <a:xfrm>
            <a:off x="4357686" y="5063343"/>
            <a:ext cx="164307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9"/>
                                        </p:tgtEl>
                                      </p:cBhvr>
                                    </p:animEffect>
                                    <p:set>
                                      <p:cBhvr>
                                        <p:cTn id="22" dur="1" fill="hold">
                                          <p:stCondLst>
                                            <p:cond delay="19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0"/>
                                        </p:tgtEl>
                                      </p:cBhvr>
                                    </p:animEffect>
                                    <p:set>
                                      <p:cBhvr>
                                        <p:cTn id="27" dur="1" fill="hold">
                                          <p:stCondLst>
                                            <p:cond delay="199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10" end="10"/>
                                            </p:txEl>
                                          </p:spTgt>
                                        </p:tgtEl>
                                        <p:attrNameLst>
                                          <p:attrName>style.visibility</p:attrName>
                                        </p:attrNameLst>
                                      </p:cBhvr>
                                      <p:to>
                                        <p:strVal val="visible"/>
                                      </p:to>
                                    </p:set>
                                    <p:animEffect transition="in" filter="blinds(horizontal)">
                                      <p:cBhvr>
                                        <p:cTn id="32" dur="500"/>
                                        <p:tgtEl>
                                          <p:spTgt spid="2">
                                            <p:txEl>
                                              <p:pRg st="10" end="10"/>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animEffect transition="in" filter="blinds(horizontal)">
                                      <p:cBhvr>
                                        <p:cTn id="35"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663328"/>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3208" kern="0" spc="25516"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462"/>
              </a:spcBef>
              <a:buNone/>
            </a:pPr>
            <a:r>
              <a:rPr lang="zh-CN" altLang="en-US" sz="1814" kern="0" dirty="0" smtClean="0">
                <a:solidFill>
                  <a:srgbClr val="000000"/>
                </a:solidFill>
                <a:latin typeface="Times New Roman" pitchFamily="65" charset="-122"/>
                <a:ea typeface="宋体" pitchFamily="65" charset="-122"/>
              </a:rPr>
              <a:t>Ⅰ.核心单词</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(A)写作词汇—写词形</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a:t>
            </a:r>
            <a:r>
              <a:rPr lang="zh-CN" altLang="en-US" sz="1814" u="sng" kern="0" dirty="0" smtClean="0">
                <a:solidFill>
                  <a:srgbClr val="FF0000"/>
                </a:solidFill>
                <a:latin typeface="Times New Roman" pitchFamily="65" charset="-122"/>
                <a:ea typeface="宋体" pitchFamily="65" charset="-122"/>
              </a:rPr>
              <a:t>　 chat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.聊天;闲聊</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a:t>
            </a:r>
            <a:r>
              <a:rPr lang="zh-CN" altLang="en-US" sz="1814" u="sng" kern="0" dirty="0" smtClean="0">
                <a:solidFill>
                  <a:srgbClr val="FF0000"/>
                </a:solidFill>
                <a:latin typeface="Times New Roman" pitchFamily="65" charset="-122"/>
                <a:ea typeface="宋体" pitchFamily="65" charset="-122"/>
              </a:rPr>
              <a:t>　 stream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.流播(不用下载直接在互联网上播放音视频);流出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.流动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.小</a:t>
            </a:r>
            <a:r>
              <a:rPr dirty="0"/>
              <a:t/>
            </a:r>
            <a:br>
              <a:rPr dirty="0"/>
            </a:br>
            <a:r>
              <a:rPr lang="zh-CN" altLang="en-US" sz="1814" kern="0" dirty="0" smtClean="0">
                <a:solidFill>
                  <a:srgbClr val="000000"/>
                </a:solidFill>
                <a:latin typeface="Times New Roman" pitchFamily="65" charset="-122"/>
                <a:ea typeface="宋体" pitchFamily="65" charset="-122"/>
              </a:rPr>
              <a:t>河;溪流</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a:t>
            </a:r>
            <a:r>
              <a:rPr lang="zh-CN" altLang="en-US" sz="1814" u="sng" kern="0" dirty="0" smtClean="0">
                <a:solidFill>
                  <a:srgbClr val="FF0000"/>
                </a:solidFill>
                <a:latin typeface="Times New Roman" pitchFamily="65" charset="-122"/>
                <a:ea typeface="宋体" pitchFamily="65" charset="-122"/>
              </a:rPr>
              <a:t>　 cash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.现金;金钱</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a:t>
            </a:r>
            <a:r>
              <a:rPr lang="zh-CN" altLang="en-US" sz="1814" u="sng" kern="0" dirty="0" smtClean="0">
                <a:solidFill>
                  <a:srgbClr val="FF0000"/>
                </a:solidFill>
                <a:latin typeface="Times New Roman" pitchFamily="65" charset="-122"/>
                <a:ea typeface="宋体" pitchFamily="65" charset="-122"/>
              </a:rPr>
              <a:t>　 update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.更新;向</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提供最新信息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.更新;最新消息</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a:t>
            </a:r>
            <a:r>
              <a:rPr lang="zh-CN" altLang="en-US" sz="1814" u="sng" kern="0" dirty="0" smtClean="0">
                <a:solidFill>
                  <a:srgbClr val="FF0000"/>
                </a:solidFill>
                <a:latin typeface="Times New Roman" pitchFamily="65" charset="-122"/>
                <a:ea typeface="宋体" pitchFamily="65" charset="-122"/>
              </a:rPr>
              <a:t>　 database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.数据库;资料库</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a:t>
            </a:r>
            <a:r>
              <a:rPr lang="zh-CN" altLang="en-US" sz="1814" u="sng" kern="0" dirty="0" smtClean="0">
                <a:solidFill>
                  <a:srgbClr val="FF0000"/>
                </a:solidFill>
                <a:latin typeface="Times New Roman" pitchFamily="65" charset="-122"/>
                <a:ea typeface="宋体" pitchFamily="65" charset="-122"/>
              </a:rPr>
              <a:t>　 software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.软件</a:t>
            </a:r>
            <a:endParaRPr lang="zh-CN" altLang="en-US" dirty="0"/>
          </a:p>
        </p:txBody>
      </p:sp>
      <p:pic>
        <p:nvPicPr>
          <p:cNvPr id="3" name="图片 3" descr="textimage0.jpeg"/>
          <p:cNvPicPr>
            <a:picLocks noChangeAspect="1"/>
          </p:cNvPicPr>
          <p:nvPr/>
        </p:nvPicPr>
        <p:blipFill>
          <a:blip r:embed="rId4" cstate="print"/>
          <a:stretch>
            <a:fillRect/>
          </a:stretch>
        </p:blipFill>
        <p:spPr>
          <a:xfrm>
            <a:off x="3286116" y="1277129"/>
            <a:ext cx="2280364" cy="470362"/>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928662" y="3134517"/>
            <a:ext cx="928694"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5" cstate="print"/>
          <a:srcRect/>
          <a:stretch>
            <a:fillRect/>
          </a:stretch>
        </p:blipFill>
        <p:spPr bwMode="auto">
          <a:xfrm>
            <a:off x="928662" y="3563145"/>
            <a:ext cx="1143008"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928662" y="4420401"/>
            <a:ext cx="928694"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928662" y="4849029"/>
            <a:ext cx="1143008"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5" cstate="print"/>
          <a:srcRect/>
          <a:stretch>
            <a:fillRect/>
          </a:stretch>
        </p:blipFill>
        <p:spPr bwMode="auto">
          <a:xfrm>
            <a:off x="928662" y="5206219"/>
            <a:ext cx="135732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5" cstate="print"/>
          <a:srcRect/>
          <a:stretch>
            <a:fillRect/>
          </a:stretch>
        </p:blipFill>
        <p:spPr bwMode="auto">
          <a:xfrm>
            <a:off x="928662" y="5634847"/>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189624"/>
            <a:ext cx="8316000" cy="5181675"/>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 (2018江苏,31,</a:t>
            </a:r>
            <a:r>
              <a:rPr lang="zh-CN" altLang="en-US" sz="1968" kern="0" spc="275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)Hopefully in 2025 we will no longer be e-mailing each oth-</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er, for we will have developed </a:t>
            </a:r>
            <a:r>
              <a:rPr lang="zh-CN" altLang="en-US" sz="1814" u="sng" kern="0" dirty="0" smtClean="0">
                <a:solidFill>
                  <a:srgbClr val="FF0000"/>
                </a:solidFill>
                <a:latin typeface="Times New Roman" pitchFamily="65" charset="-122"/>
                <a:ea typeface="宋体" pitchFamily="65" charset="-122"/>
              </a:rPr>
              <a:t>　 more convenient　 </a:t>
            </a:r>
            <a:r>
              <a:rPr lang="zh-CN" altLang="en-US" sz="1814" kern="0" dirty="0" smtClean="0">
                <a:solidFill>
                  <a:srgbClr val="000000"/>
                </a:solidFill>
                <a:latin typeface="Times New Roman" pitchFamily="65" charset="-122"/>
                <a:ea typeface="宋体" pitchFamily="65" charset="-122"/>
              </a:rPr>
              <a:t>(convenient) electronic com-</a:t>
            </a:r>
            <a:r>
              <a:rPr dirty="0"/>
              <a:t/>
            </a:r>
            <a:br>
              <a:rPr dirty="0"/>
            </a:br>
            <a:r>
              <a:rPr lang="zh-CN" altLang="en-US" sz="1814" kern="0" dirty="0" smtClean="0">
                <a:solidFill>
                  <a:srgbClr val="000000"/>
                </a:solidFill>
                <a:latin typeface="Times New Roman" pitchFamily="65" charset="-122"/>
                <a:ea typeface="宋体" pitchFamily="65" charset="-122"/>
              </a:rPr>
              <a:t>munication tools by then.</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考查形容词比较级。句意:在2025年,我们有望不再互相发电子邮件,因为</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到那时候,我们将已经开发出了更方便的电子交流工具。根据句意可知,此处应</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用形容词的比较级,故填more convenient。</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1-3 (2018课标全国Ⅲ,阅读理解B,</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Dawson did not have any of the natural </a:t>
            </a:r>
            <a:endParaRPr lang="en-US" altLang="zh-CN" sz="1814" kern="0" dirty="0" smtClean="0">
              <a:solidFill>
                <a:srgbClr val="000000"/>
              </a:solidFill>
              <a:latin typeface="Times New Roman" pitchFamily="65" charset="-122"/>
              <a:ea typeface="宋体" pitchFamily="65" charset="-122"/>
            </a:endParaRPr>
          </a:p>
          <a:p>
            <a:pPr marL="0" indent="0" eaLnBrk="0" latinLnBrk="1" hangingPunct="0">
              <a:lnSpc>
                <a:spcPct val="150000"/>
              </a:lnSpc>
              <a:spcBef>
                <a:spcPts val="141"/>
              </a:spcBef>
              <a:buNone/>
            </a:pPr>
            <a:r>
              <a:rPr lang="zh-CN" altLang="en-US" sz="1814" u="sng" kern="0" dirty="0" smtClean="0">
                <a:solidFill>
                  <a:srgbClr val="FF0000"/>
                </a:solidFill>
                <a:latin typeface="Times New Roman" pitchFamily="65" charset="-122"/>
                <a:ea typeface="宋体" pitchFamily="65" charset="-122"/>
              </a:rPr>
              <a:t>　 conveniences　 </a:t>
            </a:r>
            <a:r>
              <a:rPr lang="zh-CN" altLang="en-US" sz="1814" kern="0" dirty="0" smtClean="0">
                <a:solidFill>
                  <a:srgbClr val="000000"/>
                </a:solidFill>
                <a:latin typeface="Times New Roman" pitchFamily="65" charset="-122"/>
                <a:ea typeface="宋体" pitchFamily="65" charset="-122"/>
              </a:rPr>
              <a:t>(convenient) of cities like London or Paris. </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考查名词及其单复数。句意:道森没有任何像伦敦或巴黎这样的城市的天</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然便利设施。此处形容词natural修饰名词,convenience意为“便利的事物(或设</a:t>
            </a:r>
            <a:endParaRPr lang="en-US" altLang="zh-CN" sz="1814" kern="0" dirty="0" smtClean="0">
              <a:solidFill>
                <a:srgbClr val="FF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FF0000"/>
                </a:solidFill>
                <a:latin typeface="Times New Roman" pitchFamily="65" charset="-122"/>
                <a:ea typeface="宋体" pitchFamily="65" charset="-122"/>
              </a:rPr>
              <a:t>施)”时为可数名词,且根据any of可知,应用其复数形式,故填conveniences。</a:t>
            </a:r>
            <a:endParaRPr lang="zh-CN" altLang="en-US"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7.jpeg"/>
          <p:cNvPicPr>
            <a:picLocks noChangeAspect="1"/>
          </p:cNvPicPr>
          <p:nvPr/>
        </p:nvPicPr>
        <p:blipFill>
          <a:blip r:embed="rId4" cstate="print"/>
          <a:stretch>
            <a:fillRect/>
          </a:stretch>
        </p:blipFill>
        <p:spPr>
          <a:xfrm>
            <a:off x="2471727" y="1205691"/>
            <a:ext cx="600075" cy="390524"/>
          </a:xfrm>
          <a:prstGeom prst="rect">
            <a:avLst/>
          </a:prstGeom>
        </p:spPr>
      </p:pic>
      <p:pic>
        <p:nvPicPr>
          <p:cNvPr id="4" name="图片 4" descr="textimage8.jpeg"/>
          <p:cNvPicPr>
            <a:picLocks noChangeAspect="1"/>
          </p:cNvPicPr>
          <p:nvPr/>
        </p:nvPicPr>
        <p:blipFill>
          <a:blip r:embed="rId5" cstate="print"/>
          <a:stretch>
            <a:fillRect/>
          </a:stretch>
        </p:blipFill>
        <p:spPr>
          <a:xfrm>
            <a:off x="4000496" y="3777459"/>
            <a:ext cx="609600" cy="409574"/>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3571868" y="1634319"/>
            <a:ext cx="2000264"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714348" y="4206087"/>
            <a:ext cx="178595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blinds(horizontal)">
                                      <p:cBhvr>
                                        <p:cTn id="25"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852354"/>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完成句子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1-4 (2020全国Ⅲ,书面表达,</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)由于这些问题,我们希望在你方便时得到你的</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帮助。</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Due to these problems, we hope to get your help </a:t>
            </a:r>
            <a:r>
              <a:rPr lang="zh-CN" altLang="en-US" sz="1814" u="sng" kern="0" dirty="0" smtClean="0">
                <a:solidFill>
                  <a:srgbClr val="FF0000"/>
                </a:solidFill>
                <a:latin typeface="Times New Roman" pitchFamily="65" charset="-122"/>
                <a:ea typeface="宋体" pitchFamily="65" charset="-122"/>
              </a:rPr>
              <a:t>　 at your convenience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2327" kern="0" spc="1259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|keep sb. company陪伴某人</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At age 50, she found herself out of work and stuck at home with only her computer to</a:t>
            </a:r>
            <a:r>
              <a:rPr dirty="0"/>
              <a:t/>
            </a:r>
            <a:br>
              <a:rPr dirty="0"/>
            </a:br>
            <a:r>
              <a:rPr lang="zh-CN" altLang="en-US" sz="1814" kern="0" dirty="0" smtClean="0">
                <a:solidFill>
                  <a:srgbClr val="000000"/>
                </a:solidFill>
                <a:latin typeface="Times New Roman" pitchFamily="65" charset="-122"/>
                <a:ea typeface="宋体" pitchFamily="65" charset="-122"/>
              </a:rPr>
              <a:t> keep her company.(教材P28)50岁时,她发现自己失业了,困在家里,只有电脑相</a:t>
            </a:r>
            <a:r>
              <a:rPr dirty="0"/>
              <a:t/>
            </a:r>
            <a:br>
              <a:rPr dirty="0"/>
            </a:br>
            <a:r>
              <a:rPr lang="zh-CN" altLang="en-US" sz="1814" kern="0" dirty="0" smtClean="0">
                <a:solidFill>
                  <a:srgbClr val="000000"/>
                </a:solidFill>
                <a:latin typeface="Times New Roman" pitchFamily="65" charset="-122"/>
                <a:ea typeface="宋体" pitchFamily="65" charset="-122"/>
              </a:rPr>
              <a:t>伴。</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t>
            </a:r>
            <a:r>
              <a:rPr lang="zh-CN" altLang="en-US" sz="1814" i="1" kern="0" dirty="0" smtClean="0">
                <a:solidFill>
                  <a:srgbClr val="000000"/>
                </a:solidFill>
                <a:latin typeface="Times New Roman" pitchFamily="65" charset="-122"/>
                <a:ea typeface="宋体" pitchFamily="65" charset="-122"/>
              </a:rPr>
              <a:t>Global</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Times</a:t>
            </a:r>
            <a:r>
              <a:rPr lang="zh-CN" altLang="en-US" sz="1814" kern="0" dirty="0" smtClean="0">
                <a:solidFill>
                  <a:srgbClr val="000000"/>
                </a:solidFill>
                <a:latin typeface="Times New Roman" pitchFamily="65" charset="-122"/>
                <a:ea typeface="宋体" pitchFamily="65" charset="-122"/>
              </a:rPr>
              <a:t>, 2020年4月)With the progress in human civilization and the public </a:t>
            </a:r>
            <a:r>
              <a:rPr dirty="0"/>
              <a:t/>
            </a:r>
            <a:br>
              <a:rPr dirty="0"/>
            </a:br>
            <a:r>
              <a:rPr lang="zh-CN" altLang="en-US" sz="1814" kern="0" dirty="0" smtClean="0">
                <a:solidFill>
                  <a:srgbClr val="000000"/>
                </a:solidFill>
                <a:latin typeface="Times New Roman" pitchFamily="65" charset="-122"/>
                <a:ea typeface="宋体" pitchFamily="65" charset="-122"/>
              </a:rPr>
              <a:t>concern and preference for animal protection, dogs have changed from traditional </a:t>
            </a:r>
            <a:endParaRPr lang="zh-CN" altLang="en-US" dirty="0"/>
          </a:p>
        </p:txBody>
      </p:sp>
      <p:pic>
        <p:nvPicPr>
          <p:cNvPr id="3" name="图片 3" descr="textimage9.jpeg"/>
          <p:cNvPicPr>
            <a:picLocks noChangeAspect="1"/>
          </p:cNvPicPr>
          <p:nvPr/>
        </p:nvPicPr>
        <p:blipFill>
          <a:blip r:embed="rId4" cstate="print"/>
          <a:stretch>
            <a:fillRect/>
          </a:stretch>
        </p:blipFill>
        <p:spPr>
          <a:xfrm>
            <a:off x="3350250" y="1920071"/>
            <a:ext cx="609600" cy="409574"/>
          </a:xfrm>
          <a:prstGeom prst="rect">
            <a:avLst/>
          </a:prstGeom>
        </p:spPr>
      </p:pic>
      <p:pic>
        <p:nvPicPr>
          <p:cNvPr id="4" name="图片 4" descr="textimage10.jpeg"/>
          <p:cNvPicPr>
            <a:picLocks noChangeAspect="1"/>
          </p:cNvPicPr>
          <p:nvPr/>
        </p:nvPicPr>
        <p:blipFill>
          <a:blip r:embed="rId5" cstate="print"/>
          <a:stretch>
            <a:fillRect/>
          </a:stretch>
        </p:blipFill>
        <p:spPr>
          <a:xfrm>
            <a:off x="1000100" y="3348831"/>
            <a:ext cx="1423108" cy="371867"/>
          </a:xfrm>
          <a:prstGeom prst="rect">
            <a:avLst/>
          </a:prstGeom>
        </p:spPr>
      </p:pic>
      <p:pic>
        <p:nvPicPr>
          <p:cNvPr id="5" name="图片 5" descr="textimage11.jpeg"/>
          <p:cNvPicPr>
            <a:picLocks noChangeAspect="1"/>
          </p:cNvPicPr>
          <p:nvPr/>
        </p:nvPicPr>
        <p:blipFill>
          <a:blip r:embed="rId6" cstate="print"/>
          <a:stretch>
            <a:fillRect/>
          </a:stretch>
        </p:blipFill>
        <p:spPr>
          <a:xfrm>
            <a:off x="642910" y="5134781"/>
            <a:ext cx="209549" cy="238125"/>
          </a:xfrm>
          <a:prstGeom prst="rect">
            <a:avLst/>
          </a:prstGeom>
        </p:spPr>
      </p:pic>
      <p:pic>
        <p:nvPicPr>
          <p:cNvPr id="6" name="Picture 4" descr="\\a015\吴双婷\线.tif"/>
          <p:cNvPicPr>
            <a:picLocks noChangeAspect="1" noChangeArrowheads="1"/>
          </p:cNvPicPr>
          <p:nvPr/>
        </p:nvPicPr>
        <p:blipFill>
          <a:blip r:embed="rId7" cstate="print"/>
          <a:srcRect/>
          <a:stretch>
            <a:fillRect/>
          </a:stretch>
        </p:blipFill>
        <p:spPr bwMode="auto">
          <a:xfrm>
            <a:off x="5214942" y="2777327"/>
            <a:ext cx="242889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domestic animals to companion animals.随着人类文明的进步和公众对动物保护的</a:t>
            </a:r>
            <a:r>
              <a:rPr dirty="0"/>
              <a:t/>
            </a:r>
            <a:br>
              <a:rPr dirty="0"/>
            </a:br>
            <a:r>
              <a:rPr lang="zh-CN" altLang="en-US" sz="1814" kern="0" dirty="0" smtClean="0">
                <a:solidFill>
                  <a:srgbClr val="000000"/>
                </a:solidFill>
                <a:latin typeface="Times New Roman" pitchFamily="65" charset="-122"/>
                <a:ea typeface="宋体" pitchFamily="65" charset="-122"/>
              </a:rPr>
              <a:t>关心和偏爱,狗已经从传统的家养动物变成了伴侣动物。</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At the headquarters of Terminus Group in Beijing, engineers of the high-tech compa-</a:t>
            </a:r>
            <a:r>
              <a:rPr dirty="0"/>
              <a:t/>
            </a:r>
            <a:br>
              <a:rPr dirty="0"/>
            </a:br>
            <a:r>
              <a:rPr lang="zh-CN" altLang="en-US" sz="1814" kern="0" dirty="0" smtClean="0">
                <a:solidFill>
                  <a:srgbClr val="000000"/>
                </a:solidFill>
                <a:latin typeface="Times New Roman" pitchFamily="65" charset="-122"/>
                <a:ea typeface="宋体" pitchFamily="65" charset="-122"/>
              </a:rPr>
              <a:t>ny are busy testing robots.在北京的特斯联集团总部,这家高科技公司的工程师们</a:t>
            </a:r>
            <a:r>
              <a:rPr dirty="0"/>
              <a:t/>
            </a:r>
            <a:br>
              <a:rPr dirty="0"/>
            </a:br>
            <a:r>
              <a:rPr lang="zh-CN" altLang="en-US" sz="1814" kern="0" dirty="0" smtClean="0">
                <a:solidFill>
                  <a:srgbClr val="000000"/>
                </a:solidFill>
                <a:latin typeface="Times New Roman" pitchFamily="65" charset="-122"/>
                <a:ea typeface="宋体" pitchFamily="65" charset="-122"/>
              </a:rPr>
              <a:t>正忙着测试机器人。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He was a good friend, and a reliable companion.</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他是一个很好的朋友,一个可以信赖的伙伴。</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singer was accompanied on the piano by her sister.</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这位歌手由她姐姐钢琴伴奏。</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a:t>
            </a:r>
            <a:r>
              <a:rPr lang="zh-CN" altLang="en-US" sz="1814" u="sng" kern="0" dirty="0" smtClean="0">
                <a:solidFill>
                  <a:srgbClr val="FF0000"/>
                </a:solidFill>
                <a:latin typeface="Times New Roman" pitchFamily="65" charset="-122"/>
                <a:ea typeface="宋体" pitchFamily="65" charset="-122"/>
              </a:rPr>
              <a:t>　 company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.公司;陪伴</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a:t>
            </a:r>
            <a:r>
              <a:rPr lang="zh-CN" altLang="en-US" sz="1814" u="sng" kern="0" dirty="0" smtClean="0">
                <a:solidFill>
                  <a:srgbClr val="FF0000"/>
                </a:solidFill>
                <a:latin typeface="Times New Roman" pitchFamily="65" charset="-122"/>
                <a:ea typeface="宋体" pitchFamily="65" charset="-122"/>
              </a:rPr>
              <a:t>　 accompany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.陪伴;为</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伴奏;伴随</a:t>
            </a:r>
            <a:endParaRPr lang="zh-CN" altLang="en-US" dirty="0"/>
          </a:p>
        </p:txBody>
      </p:sp>
      <p:pic>
        <p:nvPicPr>
          <p:cNvPr id="3" name="图片 3" descr="textimage12.jpeg"/>
          <p:cNvPicPr>
            <a:picLocks noChangeAspect="1"/>
          </p:cNvPicPr>
          <p:nvPr/>
        </p:nvPicPr>
        <p:blipFill>
          <a:blip r:embed="rId4" cstate="print"/>
          <a:stretch>
            <a:fillRect/>
          </a:stretch>
        </p:blipFill>
        <p:spPr>
          <a:xfrm>
            <a:off x="720000" y="5407791"/>
            <a:ext cx="247650" cy="247649"/>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1000100" y="5706285"/>
            <a:ext cx="135732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5" cstate="print"/>
          <a:srcRect/>
          <a:stretch>
            <a:fillRect/>
          </a:stretch>
        </p:blipFill>
        <p:spPr bwMode="auto">
          <a:xfrm>
            <a:off x="1000100" y="6134913"/>
            <a:ext cx="164307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72037"/>
            <a:ext cx="8316000" cy="6469079"/>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a:t>
            </a:r>
            <a:r>
              <a:rPr lang="zh-CN" altLang="en-US" sz="1814" u="sng" kern="0" dirty="0" smtClean="0">
                <a:solidFill>
                  <a:srgbClr val="FF0000"/>
                </a:solidFill>
                <a:latin typeface="Times New Roman" pitchFamily="65" charset="-122"/>
                <a:ea typeface="宋体" pitchFamily="65" charset="-122"/>
              </a:rPr>
              <a:t>　 companion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.伙伴;伴侣;陪伴</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2-1 (2020天津,阅读理解C,</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)Directed sound is a new technology that allows </a:t>
            </a:r>
            <a:r>
              <a:rPr lang="zh-CN" altLang="en-US" sz="1814" u="sng" kern="0"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0"/>
              </a:spcBef>
              <a:buNone/>
            </a:pPr>
            <a:r>
              <a:rPr lang="zh-CN" altLang="en-US" sz="1814" u="sng" kern="0" dirty="0" smtClean="0">
                <a:solidFill>
                  <a:srgbClr val="FF0000"/>
                </a:solidFill>
                <a:latin typeface="Times New Roman" pitchFamily="65" charset="-122"/>
                <a:ea typeface="宋体" pitchFamily="65" charset="-122"/>
              </a:rPr>
              <a:t> companies　 </a:t>
            </a:r>
            <a:r>
              <a:rPr lang="zh-CN" altLang="en-US" sz="1814" kern="0" dirty="0" smtClean="0">
                <a:solidFill>
                  <a:srgbClr val="000000"/>
                </a:solidFill>
                <a:latin typeface="Times New Roman" pitchFamily="65" charset="-122"/>
                <a:ea typeface="宋体" pitchFamily="65" charset="-122"/>
              </a:rPr>
              <a:t>(company) to use sound in much the same way spotlights(聚光灯) are </a:t>
            </a:r>
            <a:r>
              <a:rPr dirty="0"/>
              <a:t/>
            </a:r>
            <a:br>
              <a:rPr dirty="0"/>
            </a:br>
            <a:r>
              <a:rPr lang="zh-CN" altLang="en-US" sz="1814" kern="0" dirty="0" smtClean="0">
                <a:solidFill>
                  <a:srgbClr val="000000"/>
                </a:solidFill>
                <a:latin typeface="Times New Roman" pitchFamily="65" charset="-122"/>
                <a:ea typeface="宋体" pitchFamily="65" charset="-122"/>
              </a:rPr>
              <a:t>used in the theater.</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考查名词单复数。句意:被引导的声音是一项新技术,它可以让公司像在</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剧院使用聚光灯一样使用声音。设空处作动词allows的宾语,company意为“公</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司”时是可数名词,前面没有限定词,故用复数形式。</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2-2 (2020全国新高考Ⅰ,阅读理解D,</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)According to a recent study in the </a:t>
            </a:r>
            <a:r>
              <a:rPr lang="zh-CN" altLang="en-US" sz="1814" i="1" kern="0" dirty="0" smtClean="0">
                <a:solidFill>
                  <a:srgbClr val="000000"/>
                </a:solidFill>
                <a:latin typeface="Times New Roman" pitchFamily="65" charset="-122"/>
                <a:ea typeface="宋体" pitchFamily="65" charset="-122"/>
              </a:rPr>
              <a:t>Jour</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0"/>
              </a:spcBef>
              <a:buNone/>
            </a:pPr>
            <a:r>
              <a:rPr lang="zh-CN" altLang="en-US" sz="1814" i="1" kern="0" dirty="0" smtClean="0">
                <a:solidFill>
                  <a:srgbClr val="000000"/>
                </a:solidFill>
                <a:latin typeface="Times New Roman" pitchFamily="65" charset="-122"/>
                <a:ea typeface="宋体" pitchFamily="65" charset="-122"/>
              </a:rPr>
              <a:t>nal</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of</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Consumer</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Research</a:t>
            </a:r>
            <a:r>
              <a:rPr lang="zh-CN" altLang="en-US" sz="1814" kern="0" dirty="0" smtClean="0">
                <a:solidFill>
                  <a:srgbClr val="000000"/>
                </a:solidFill>
                <a:latin typeface="Times New Roman" pitchFamily="65" charset="-122"/>
                <a:ea typeface="宋体" pitchFamily="65" charset="-122"/>
              </a:rPr>
              <a:t>, both the size and consumption habits of our eating </a:t>
            </a:r>
            <a:r>
              <a:rPr lang="zh-CN" altLang="en-US" sz="1814" u="sng" kern="0" dirty="0" smtClean="0">
                <a:solidFill>
                  <a:srgbClr val="000000"/>
                </a:solidFill>
                <a:latin typeface="Times New Roman" pitchFamily="65" charset="-122"/>
                <a:ea typeface="宋体" pitchFamily="65" charset="-122"/>
              </a:rPr>
              <a:t>　 </a:t>
            </a:r>
            <a:r>
              <a:rPr dirty="0"/>
              <a:t/>
            </a:r>
            <a:br>
              <a:rPr dirty="0"/>
            </a:br>
            <a:r>
              <a:rPr lang="zh-CN" altLang="en-US" sz="1814" u="sng" kern="0" dirty="0" smtClean="0">
                <a:solidFill>
                  <a:srgbClr val="FF0000"/>
                </a:solidFill>
                <a:latin typeface="Times New Roman" pitchFamily="65" charset="-122"/>
                <a:ea typeface="宋体" pitchFamily="65" charset="-122"/>
              </a:rPr>
              <a:t>companions　 </a:t>
            </a:r>
            <a:r>
              <a:rPr lang="zh-CN" altLang="en-US" sz="1814" kern="0" dirty="0" smtClean="0">
                <a:solidFill>
                  <a:srgbClr val="000000"/>
                </a:solidFill>
                <a:latin typeface="Times New Roman" pitchFamily="65" charset="-122"/>
                <a:ea typeface="宋体" pitchFamily="65" charset="-122"/>
              </a:rPr>
              <a:t>(company) can influence our food intake.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考查名词及其单复数。句意:《消费者研究杂志》中最近的一项研究表</a:t>
            </a:r>
            <a:endParaRPr lang="en-US" altLang="zh-CN" sz="1814" kern="0" dirty="0" smtClean="0">
              <a:solidFill>
                <a:srgbClr val="FF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FF0000"/>
                </a:solidFill>
                <a:latin typeface="Times New Roman" pitchFamily="65" charset="-122"/>
                <a:ea typeface="宋体" pitchFamily="65" charset="-122"/>
              </a:rPr>
              <a:t>明</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我们的饮食伙伴的体型和吃饭习惯都会影响我们的食物摄入量。设空处表示</a:t>
            </a:r>
            <a:r>
              <a:rPr lang="zh-CN" altLang="en-US" dirty="0" smtClean="0">
                <a:solidFill>
                  <a:srgbClr val="FF0000"/>
                </a:solidFill>
              </a:rPr>
              <a:t/>
            </a:r>
            <a:br>
              <a:rPr lang="zh-CN" altLang="en-US" dirty="0" smtClean="0">
                <a:solidFill>
                  <a:srgbClr val="FF0000"/>
                </a:solidFill>
              </a:rPr>
            </a:br>
            <a:r>
              <a:rPr lang="zh-CN" altLang="en-US" kern="0" dirty="0" smtClean="0">
                <a:solidFill>
                  <a:srgbClr val="FF0000"/>
                </a:solidFill>
                <a:latin typeface="Times New Roman" pitchFamily="65" charset="-122"/>
                <a:ea typeface="宋体" pitchFamily="65" charset="-122"/>
              </a:rPr>
              <a:t>“伙伴”</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根据句意可知此处表泛指</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故填</a:t>
            </a:r>
            <a:r>
              <a:rPr lang="en-US" altLang="zh-CN" kern="0" dirty="0" smtClean="0">
                <a:solidFill>
                  <a:srgbClr val="FF0000"/>
                </a:solidFill>
                <a:latin typeface="Times New Roman" pitchFamily="65" charset="-122"/>
                <a:ea typeface="宋体" pitchFamily="65" charset="-122"/>
              </a:rPr>
              <a:t>companions</a:t>
            </a:r>
            <a:r>
              <a:rPr lang="zh-CN" altLang="en-US" kern="0" dirty="0" smtClean="0">
                <a:solidFill>
                  <a:srgbClr val="FF0000"/>
                </a:solidFill>
                <a:latin typeface="Times New Roman" pitchFamily="65" charset="-122"/>
                <a:ea typeface="宋体" pitchFamily="65" charset="-122"/>
              </a:rPr>
              <a:t>。</a:t>
            </a:r>
            <a:endParaRPr lang="zh-CN" altLang="en-US"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13.jpeg"/>
          <p:cNvPicPr>
            <a:picLocks noChangeAspect="1"/>
          </p:cNvPicPr>
          <p:nvPr/>
        </p:nvPicPr>
        <p:blipFill>
          <a:blip r:embed="rId4" cstate="print"/>
          <a:stretch>
            <a:fillRect/>
          </a:stretch>
        </p:blipFill>
        <p:spPr>
          <a:xfrm>
            <a:off x="3319458" y="1705757"/>
            <a:ext cx="609600" cy="409574"/>
          </a:xfrm>
          <a:prstGeom prst="rect">
            <a:avLst/>
          </a:prstGeom>
        </p:spPr>
      </p:pic>
      <p:pic>
        <p:nvPicPr>
          <p:cNvPr id="4" name="图片 4" descr="textimage14.jpeg"/>
          <p:cNvPicPr>
            <a:picLocks noChangeAspect="1"/>
          </p:cNvPicPr>
          <p:nvPr/>
        </p:nvPicPr>
        <p:blipFill>
          <a:blip r:embed="rId5" cstate="print"/>
          <a:stretch>
            <a:fillRect/>
          </a:stretch>
        </p:blipFill>
        <p:spPr>
          <a:xfrm>
            <a:off x="4207837" y="4277525"/>
            <a:ext cx="609600" cy="409574"/>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1000100" y="777063"/>
            <a:ext cx="1571636"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642910" y="2134385"/>
            <a:ext cx="135732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714348" y="5063343"/>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linds(horizontal)">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blinds(horizontal)">
                                      <p:cBhvr>
                                        <p:cTn id="27" dur="500"/>
                                        <p:tgtEl>
                                          <p:spTgt spid="2">
                                            <p:txEl>
                                              <p:pRg st="7" end="7"/>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2">
                                            <p:txEl>
                                              <p:pRg st="8" end="8"/>
                                            </p:txEl>
                                          </p:spTgt>
                                        </p:tgtEl>
                                        <p:attrNameLst>
                                          <p:attrName>style.visibility</p:attrName>
                                        </p:attrNameLst>
                                      </p:cBhvr>
                                      <p:to>
                                        <p:strVal val="visible"/>
                                      </p:to>
                                    </p:set>
                                    <p:animEffect transition="in" filter="blinds(horizontal)">
                                      <p:cBhvr>
                                        <p:cTn id="30"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395114"/>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2-3 (2018课标全国Ⅲ,完形填空,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)Teresa posted a photo of the chance meeting</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 on a social networking website </a:t>
            </a:r>
            <a:r>
              <a:rPr lang="zh-CN" altLang="en-US" sz="1814" u="sng" kern="0" dirty="0" smtClean="0">
                <a:solidFill>
                  <a:srgbClr val="FF0000"/>
                </a:solidFill>
                <a:latin typeface="Times New Roman" pitchFamily="65" charset="-122"/>
                <a:ea typeface="宋体" pitchFamily="65" charset="-122"/>
              </a:rPr>
              <a:t>　 accompanied　 </a:t>
            </a:r>
            <a:r>
              <a:rPr lang="zh-CN" altLang="en-US" sz="1814" kern="0" dirty="0" smtClean="0">
                <a:solidFill>
                  <a:srgbClr val="000000"/>
                </a:solidFill>
                <a:latin typeface="Times New Roman" pitchFamily="65" charset="-122"/>
                <a:ea typeface="宋体" pitchFamily="65" charset="-122"/>
              </a:rPr>
              <a:t>(accompany)by the touching </a:t>
            </a:r>
            <a:r>
              <a:rPr dirty="0"/>
              <a:t/>
            </a:r>
            <a:br>
              <a:rPr dirty="0"/>
            </a:br>
            <a:r>
              <a:rPr lang="zh-CN" altLang="en-US" sz="1814" kern="0" dirty="0" smtClean="0">
                <a:solidFill>
                  <a:srgbClr val="000000"/>
                </a:solidFill>
                <a:latin typeface="Times New Roman" pitchFamily="65" charset="-122"/>
                <a:ea typeface="宋体" pitchFamily="65" charset="-122"/>
              </a:rPr>
              <a:t>words.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考查过去分词。句意:特蕾莎将这次偶然相遇的一张照片发到了一个社交</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网站上,并配上一段感人的话。分析句子结构可知,此处是非谓语动词作后置定</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语,根据by可知此处应用过去分词。</a:t>
            </a:r>
            <a:endParaRPr lang="zh-CN" altLang="en-US" dirty="0">
              <a:solidFill>
                <a:srgbClr val="FF0000"/>
              </a:solidFill>
            </a:endParaRPr>
          </a:p>
          <a:p>
            <a:pPr marL="0" indent="0" eaLnBrk="0" latinLnBrk="1" hangingPunct="0">
              <a:lnSpc>
                <a:spcPct val="150000"/>
              </a:lnSpc>
              <a:spcBef>
                <a:spcPts val="141"/>
              </a:spcBef>
              <a:buNone/>
            </a:pPr>
            <a:r>
              <a:rPr lang="zh-CN" altLang="en-US" sz="2327" kern="0" spc="12672"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|benefit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.益处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.使受益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.得益于</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She realised that one of the greatest benefits of the Internet was its ability to re-</a:t>
            </a:r>
            <a:r>
              <a:rPr dirty="0"/>
              <a:t/>
            </a:r>
            <a:br>
              <a:rPr dirty="0"/>
            </a:br>
            <a:r>
              <a:rPr lang="zh-CN" altLang="en-US" sz="1814" kern="0" dirty="0" smtClean="0">
                <a:solidFill>
                  <a:srgbClr val="000000"/>
                </a:solidFill>
                <a:latin typeface="Times New Roman" pitchFamily="65" charset="-122"/>
                <a:ea typeface="宋体" pitchFamily="65" charset="-122"/>
              </a:rPr>
              <a:t>move the distance that usually exists between people.(教材P28)她意识到互联网的</a:t>
            </a:r>
            <a:r>
              <a:rPr dirty="0"/>
              <a:t/>
            </a:r>
            <a:br>
              <a:rPr dirty="0"/>
            </a:br>
            <a:r>
              <a:rPr lang="zh-CN" altLang="en-US" sz="1814" kern="0" dirty="0" smtClean="0">
                <a:solidFill>
                  <a:srgbClr val="000000"/>
                </a:solidFill>
                <a:latin typeface="Times New Roman" pitchFamily="65" charset="-122"/>
                <a:ea typeface="宋体" pitchFamily="65" charset="-122"/>
              </a:rPr>
              <a:t>最大好处之一就是能够消除通常存在于人和人之间的距离。</a:t>
            </a:r>
            <a:endParaRPr lang="zh-CN" altLang="en-US" dirty="0"/>
          </a:p>
        </p:txBody>
      </p:sp>
      <p:pic>
        <p:nvPicPr>
          <p:cNvPr id="3" name="图片 3" descr="textimage15.jpeg"/>
          <p:cNvPicPr>
            <a:picLocks noChangeAspect="1"/>
          </p:cNvPicPr>
          <p:nvPr/>
        </p:nvPicPr>
        <p:blipFill>
          <a:blip r:embed="rId4" cstate="print"/>
          <a:stretch>
            <a:fillRect/>
          </a:stretch>
        </p:blipFill>
        <p:spPr>
          <a:xfrm>
            <a:off x="3857620" y="1491443"/>
            <a:ext cx="609600" cy="409574"/>
          </a:xfrm>
          <a:prstGeom prst="rect">
            <a:avLst/>
          </a:prstGeom>
        </p:spPr>
      </p:pic>
      <p:pic>
        <p:nvPicPr>
          <p:cNvPr id="4" name="图片 4" descr="textimage16.jpeg"/>
          <p:cNvPicPr>
            <a:picLocks noChangeAspect="1"/>
          </p:cNvPicPr>
          <p:nvPr/>
        </p:nvPicPr>
        <p:blipFill>
          <a:blip r:embed="rId5" cstate="print"/>
          <a:stretch>
            <a:fillRect/>
          </a:stretch>
        </p:blipFill>
        <p:spPr>
          <a:xfrm>
            <a:off x="928662" y="4134649"/>
            <a:ext cx="1423108" cy="370008"/>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3714744" y="1920071"/>
            <a:ext cx="171451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50230"/>
            <a:ext cx="8316000" cy="6013377"/>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Both sides have benefited from the talks.</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双方都从谈判中获益。</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new regulations will be of benefit to everyone concerned.</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新规章将使所有有关人员受益。</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It can be beneficial to you to share your feelings with someone you trust.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向自己信任的人倾诉感情对你很有益。</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No one can stay immune in a major crisis. We must uphold the principle of beneficial</a:t>
            </a:r>
            <a:r>
              <a:rPr dirty="0"/>
              <a:t/>
            </a:r>
            <a:br>
              <a:rPr dirty="0"/>
            </a:br>
            <a:r>
              <a:rPr lang="zh-CN" altLang="en-US" sz="1814" kern="0" dirty="0" smtClean="0">
                <a:solidFill>
                  <a:srgbClr val="000000"/>
                </a:solidFill>
                <a:latin typeface="Times New Roman" pitchFamily="65" charset="-122"/>
                <a:ea typeface="宋体" pitchFamily="65" charset="-122"/>
              </a:rPr>
              <a:t> cooperation together.</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在重大危机中没有人能幸免。我们必须支持互利合作的原则。</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①for the benefit of.../for one's benefit为了</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的利益</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000000"/>
                </a:solidFill>
                <a:latin typeface="Times New Roman" pitchFamily="65" charset="-122"/>
                <a:ea typeface="宋体" pitchFamily="65" charset="-122"/>
              </a:rPr>
              <a:t>②be </a:t>
            </a:r>
            <a:r>
              <a:rPr lang="zh-CN" altLang="en-US" u="sng" kern="0" dirty="0" smtClean="0">
                <a:solidFill>
                  <a:srgbClr val="FF0000"/>
                </a:solidFill>
                <a:latin typeface="Times New Roman" pitchFamily="65" charset="-122"/>
                <a:ea typeface="宋体" pitchFamily="65" charset="-122"/>
              </a:rPr>
              <a:t>　 of　 </a:t>
            </a:r>
            <a:r>
              <a:rPr lang="zh-CN" altLang="en-US" kern="0" dirty="0" smtClean="0">
                <a:solidFill>
                  <a:srgbClr val="000000"/>
                </a:solidFill>
                <a:latin typeface="Times New Roman" pitchFamily="65" charset="-122"/>
                <a:ea typeface="宋体" pitchFamily="65" charset="-122"/>
              </a:rPr>
              <a:t> benefit to...对</a:t>
            </a:r>
            <a:r>
              <a:rPr lang="zh-CN" altLang="en-US" kern="0" dirty="0" smtClean="0">
                <a:solidFill>
                  <a:srgbClr val="000000"/>
                </a:solidFill>
                <a:latin typeface="黑体" pitchFamily="65" charset="-122"/>
                <a:ea typeface="宋体" pitchFamily="65" charset="-122"/>
              </a:rPr>
              <a:t>……</a:t>
            </a:r>
            <a:r>
              <a:rPr lang="zh-CN" altLang="en-US" kern="0" dirty="0" smtClean="0">
                <a:solidFill>
                  <a:srgbClr val="000000"/>
                </a:solidFill>
                <a:latin typeface="Times New Roman" pitchFamily="65" charset="-122"/>
                <a:ea typeface="宋体" pitchFamily="65" charset="-122"/>
              </a:rPr>
              <a:t>有益</a:t>
            </a:r>
            <a:endParaRPr lang="zh-CN" altLang="en-US" dirty="0" smtClean="0"/>
          </a:p>
          <a:p>
            <a:pPr marL="0" indent="0" eaLnBrk="0" latinLnBrk="1" hangingPunct="0">
              <a:lnSpc>
                <a:spcPct val="150000"/>
              </a:lnSpc>
              <a:spcBef>
                <a:spcPts val="141"/>
              </a:spcBef>
              <a:buNone/>
            </a:pPr>
            <a:endParaRPr lang="zh-CN" altLang="en-US" dirty="0"/>
          </a:p>
        </p:txBody>
      </p:sp>
      <p:pic>
        <p:nvPicPr>
          <p:cNvPr id="3" name="图片 3" descr="textimage17.jpeg"/>
          <p:cNvPicPr>
            <a:picLocks noChangeAspect="1"/>
          </p:cNvPicPr>
          <p:nvPr/>
        </p:nvPicPr>
        <p:blipFill>
          <a:blip r:embed="rId4" cstate="print"/>
          <a:stretch>
            <a:fillRect/>
          </a:stretch>
        </p:blipFill>
        <p:spPr>
          <a:xfrm>
            <a:off x="642910" y="1134253"/>
            <a:ext cx="209549" cy="238125"/>
          </a:xfrm>
          <a:prstGeom prst="rect">
            <a:avLst/>
          </a:prstGeom>
        </p:spPr>
      </p:pic>
      <p:pic>
        <p:nvPicPr>
          <p:cNvPr id="4" name="图片 4" descr="textimage18.jpeg"/>
          <p:cNvPicPr>
            <a:picLocks noChangeAspect="1"/>
          </p:cNvPicPr>
          <p:nvPr/>
        </p:nvPicPr>
        <p:blipFill>
          <a:blip r:embed="rId5" cstate="print"/>
          <a:stretch>
            <a:fillRect/>
          </a:stretch>
        </p:blipFill>
        <p:spPr>
          <a:xfrm>
            <a:off x="642910" y="5420533"/>
            <a:ext cx="247650" cy="247649"/>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1214414" y="6206351"/>
            <a:ext cx="78581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134253"/>
            <a:ext cx="8316000" cy="565719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③benefit</a:t>
            </a:r>
            <a:r>
              <a:rPr lang="zh-CN" altLang="en-US" sz="1814" u="sng" kern="0" dirty="0" smtClean="0">
                <a:solidFill>
                  <a:srgbClr val="FF0000"/>
                </a:solidFill>
                <a:latin typeface="Times New Roman" pitchFamily="65" charset="-122"/>
                <a:ea typeface="宋体" pitchFamily="65" charset="-122"/>
              </a:rPr>
              <a:t>　 from　 </a:t>
            </a:r>
            <a:r>
              <a:rPr lang="zh-CN" altLang="en-US" sz="1814" kern="0" dirty="0" smtClean="0">
                <a:solidFill>
                  <a:srgbClr val="000000"/>
                </a:solidFill>
                <a:latin typeface="Times New Roman" pitchFamily="65" charset="-122"/>
                <a:ea typeface="宋体" pitchFamily="65" charset="-122"/>
              </a:rPr>
              <a:t>从</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中获益</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a:t>
            </a:r>
            <a:r>
              <a:rPr lang="zh-CN" altLang="en-US" sz="1814" u="sng" kern="0" dirty="0" smtClean="0">
                <a:solidFill>
                  <a:srgbClr val="FF0000"/>
                </a:solidFill>
                <a:latin typeface="Times New Roman" pitchFamily="65" charset="-122"/>
                <a:ea typeface="宋体" pitchFamily="65" charset="-122"/>
              </a:rPr>
              <a:t>　 beneficial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.有利的;有用的;有裨益的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⑤be beneficial </a:t>
            </a:r>
            <a:r>
              <a:rPr lang="zh-CN" altLang="en-US" sz="1814" u="sng" kern="0" dirty="0" smtClean="0">
                <a:solidFill>
                  <a:srgbClr val="FF0000"/>
                </a:solidFill>
                <a:latin typeface="Times New Roman" pitchFamily="65" charset="-122"/>
                <a:ea typeface="宋体" pitchFamily="65" charset="-122"/>
              </a:rPr>
              <a:t>　 to　 </a:t>
            </a:r>
            <a:r>
              <a:rPr lang="zh-CN" altLang="en-US" sz="1814" kern="0" dirty="0" smtClean="0">
                <a:solidFill>
                  <a:srgbClr val="000000"/>
                </a:solidFill>
                <a:latin typeface="Times New Roman" pitchFamily="65" charset="-122"/>
                <a:ea typeface="宋体" pitchFamily="65" charset="-122"/>
              </a:rPr>
              <a:t>...对</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有利/有用/有益</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3-1 (2020全国Ⅱ,阅读理解B改编,</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)Children benefit </a:t>
            </a:r>
            <a:r>
              <a:rPr lang="zh-CN" altLang="en-US" sz="1814" u="sng" kern="0" dirty="0" smtClean="0">
                <a:solidFill>
                  <a:srgbClr val="FF0000"/>
                </a:solidFill>
                <a:latin typeface="Times New Roman" pitchFamily="65" charset="-122"/>
                <a:ea typeface="宋体" pitchFamily="65" charset="-122"/>
              </a:rPr>
              <a:t>　 from　 </a:t>
            </a:r>
            <a:r>
              <a:rPr lang="zh-CN" altLang="en-US" sz="1814" kern="0" dirty="0" smtClean="0">
                <a:solidFill>
                  <a:srgbClr val="000000"/>
                </a:solidFill>
                <a:latin typeface="Times New Roman" pitchFamily="65" charset="-122"/>
                <a:ea typeface="宋体" pitchFamily="65" charset="-122"/>
              </a:rPr>
              <a:t> puzzle play in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developing spatial skills.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考查介词。句意:在发展空间技能方面,儿童从益智游戏中获益。benefit </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from从</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中获益。</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3-2 (2019课标全国Ⅰ,七选五,</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)While the sun's rays can age and harm our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skin, they also give us </a:t>
            </a:r>
            <a:r>
              <a:rPr lang="zh-CN" altLang="en-US" sz="1814" u="sng" kern="0" dirty="0" smtClean="0">
                <a:solidFill>
                  <a:srgbClr val="FF0000"/>
                </a:solidFill>
                <a:latin typeface="Times New Roman" pitchFamily="65" charset="-122"/>
                <a:ea typeface="宋体" pitchFamily="65" charset="-122"/>
              </a:rPr>
              <a:t>　 beneficial　 </a:t>
            </a:r>
            <a:r>
              <a:rPr lang="zh-CN" altLang="en-US" sz="1814" kern="0" dirty="0" smtClean="0">
                <a:solidFill>
                  <a:srgbClr val="000000"/>
                </a:solidFill>
                <a:latin typeface="Times New Roman" pitchFamily="65" charset="-122"/>
                <a:ea typeface="宋体" pitchFamily="65" charset="-122"/>
              </a:rPr>
              <a:t>(benefit)vitamin D.</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考查形容词。句意:虽然太阳的光线会老化并伤害我们的皮肤,但它们也</a:t>
            </a:r>
            <a:endParaRPr lang="en-US" altLang="zh-CN" sz="1814" kern="0" dirty="0" smtClean="0">
              <a:solidFill>
                <a:srgbClr val="FF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FF0000"/>
                </a:solidFill>
                <a:latin typeface="Times New Roman" pitchFamily="65" charset="-122"/>
                <a:ea typeface="宋体" pitchFamily="65" charset="-122"/>
              </a:rPr>
              <a:t>给我们有益的维生素D。此处修饰名词vitamin D,故填形容词beneficial。</a:t>
            </a:r>
            <a:endParaRPr lang="zh-CN" altLang="en-US"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19.jpeg"/>
          <p:cNvPicPr>
            <a:picLocks noChangeAspect="1"/>
          </p:cNvPicPr>
          <p:nvPr/>
        </p:nvPicPr>
        <p:blipFill>
          <a:blip r:embed="rId4" cstate="print"/>
          <a:stretch>
            <a:fillRect/>
          </a:stretch>
        </p:blipFill>
        <p:spPr>
          <a:xfrm>
            <a:off x="4000496" y="2920203"/>
            <a:ext cx="609600" cy="409574"/>
          </a:xfrm>
          <a:prstGeom prst="rect">
            <a:avLst/>
          </a:prstGeom>
        </p:spPr>
      </p:pic>
      <p:pic>
        <p:nvPicPr>
          <p:cNvPr id="4" name="图片 4" descr="textimage20.jpeg"/>
          <p:cNvPicPr>
            <a:picLocks noChangeAspect="1"/>
          </p:cNvPicPr>
          <p:nvPr/>
        </p:nvPicPr>
        <p:blipFill>
          <a:blip r:embed="rId5" cstate="print"/>
          <a:stretch>
            <a:fillRect/>
          </a:stretch>
        </p:blipFill>
        <p:spPr>
          <a:xfrm>
            <a:off x="3605210" y="4634715"/>
            <a:ext cx="609600" cy="409574"/>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1643042" y="1134253"/>
            <a:ext cx="928694"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1000100" y="1562881"/>
            <a:ext cx="142876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2143108" y="1991509"/>
            <a:ext cx="785818"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6215074" y="2920203"/>
            <a:ext cx="100013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6" cstate="print"/>
          <a:srcRect/>
          <a:stretch>
            <a:fillRect/>
          </a:stretch>
        </p:blipFill>
        <p:spPr bwMode="auto">
          <a:xfrm>
            <a:off x="2786050" y="5063343"/>
            <a:ext cx="142876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blinds(horizontal)">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Effect transition="in" filter="blinds(horizontal)">
                                      <p:cBhvr>
                                        <p:cTn id="37" dur="500"/>
                                        <p:tgtEl>
                                          <p:spTgt spid="2">
                                            <p:txEl>
                                              <p:pRg st="9" end="9"/>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2">
                                            <p:txEl>
                                              <p:pRg st="10" end="10"/>
                                            </p:txEl>
                                          </p:spTgt>
                                        </p:tgtEl>
                                        <p:attrNameLst>
                                          <p:attrName>style.visibility</p:attrName>
                                        </p:attrNameLst>
                                      </p:cBhvr>
                                      <p:to>
                                        <p:strVal val="visible"/>
                                      </p:to>
                                    </p:set>
                                    <p:animEffect transition="in" filter="blinds(horizontal)">
                                      <p:cBhvr>
                                        <p:cTn id="40"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340034"/>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3-3 (2019北京,语法填空C,</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 students </a:t>
            </a:r>
            <a:r>
              <a:rPr lang="zh-CN" altLang="en-US" sz="1814" u="sng" kern="0" dirty="0" smtClean="0">
                <a:solidFill>
                  <a:srgbClr val="FF0000"/>
                </a:solidFill>
                <a:latin typeface="Times New Roman" pitchFamily="65" charset="-122"/>
                <a:ea typeface="宋体" pitchFamily="65" charset="-122"/>
              </a:rPr>
              <a:t>　 benefitting/benefiting　 </a:t>
            </a:r>
            <a:r>
              <a:rPr lang="zh-CN" altLang="en-US" sz="1814" kern="0" dirty="0" smtClean="0">
                <a:solidFill>
                  <a:srgbClr val="000000"/>
                </a:solidFill>
                <a:latin typeface="Times New Roman" pitchFamily="65" charset="-122"/>
                <a:ea typeface="宋体" pitchFamily="65" charset="-122"/>
              </a:rPr>
              <a:t>(benefit)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most from college are those who are totally engaged(参与)in academic life.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考查现在分词。句意:从大学里受益最多的学生是那些全身心投入学术生</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活的人。设空处作定语修饰其前名词students,students和benefit之间是主动关系,</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故用现在分词形式。benefit变为现在分词可直接加-ing或双写t加-ing。</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完成句子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3-4 (2020全国Ⅱ,书面表达,</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)这次经历让我受益颇多。我不仅感受到了农</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民的辛苦,而且感受到了劳动带给我的快乐。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This experience</a:t>
            </a:r>
            <a:r>
              <a:rPr lang="zh-CN" altLang="en-US" sz="1814" u="sng" kern="0" dirty="0" smtClean="0">
                <a:solidFill>
                  <a:srgbClr val="FF0000"/>
                </a:solidFill>
                <a:latin typeface="Times New Roman" pitchFamily="65" charset="-122"/>
                <a:ea typeface="宋体" pitchFamily="65" charset="-122"/>
              </a:rPr>
              <a:t>　 benefits me a lot　 </a:t>
            </a:r>
            <a:r>
              <a:rPr lang="zh-CN" altLang="en-US" sz="1814" kern="0" dirty="0" smtClean="0">
                <a:solidFill>
                  <a:srgbClr val="000000"/>
                </a:solidFill>
                <a:latin typeface="Times New Roman" pitchFamily="65" charset="-122"/>
                <a:ea typeface="宋体" pitchFamily="65" charset="-122"/>
              </a:rPr>
              <a:t>. Not only do I feel the pains the farmers take </a:t>
            </a:r>
            <a:r>
              <a:rPr dirty="0"/>
              <a:t/>
            </a:r>
            <a:br>
              <a:rPr dirty="0"/>
            </a:br>
            <a:r>
              <a:rPr lang="zh-CN" altLang="en-US" sz="1814" kern="0" dirty="0" smtClean="0">
                <a:solidFill>
                  <a:srgbClr val="000000"/>
                </a:solidFill>
                <a:latin typeface="Times New Roman" pitchFamily="65" charset="-122"/>
                <a:ea typeface="宋体" pitchFamily="65" charset="-122"/>
              </a:rPr>
              <a:t>but also I feel the happiness that labor brings me.</a:t>
            </a:r>
            <a:endParaRPr lang="zh-CN" altLang="en-US" dirty="0"/>
          </a:p>
        </p:txBody>
      </p:sp>
      <p:pic>
        <p:nvPicPr>
          <p:cNvPr id="3" name="图片 3" descr="textimage21.jpeg"/>
          <p:cNvPicPr>
            <a:picLocks noChangeAspect="1"/>
          </p:cNvPicPr>
          <p:nvPr/>
        </p:nvPicPr>
        <p:blipFill>
          <a:blip r:embed="rId4" cstate="print"/>
          <a:stretch>
            <a:fillRect/>
          </a:stretch>
        </p:blipFill>
        <p:spPr>
          <a:xfrm>
            <a:off x="3286116" y="1491443"/>
            <a:ext cx="609600" cy="409575"/>
          </a:xfrm>
          <a:prstGeom prst="rect">
            <a:avLst/>
          </a:prstGeom>
        </p:spPr>
      </p:pic>
      <p:pic>
        <p:nvPicPr>
          <p:cNvPr id="4" name="图片 4" descr="textimage22.jpeg"/>
          <p:cNvPicPr>
            <a:picLocks noChangeAspect="1"/>
          </p:cNvPicPr>
          <p:nvPr/>
        </p:nvPicPr>
        <p:blipFill>
          <a:blip r:embed="rId4" cstate="print"/>
          <a:stretch>
            <a:fillRect/>
          </a:stretch>
        </p:blipFill>
        <p:spPr>
          <a:xfrm>
            <a:off x="3390896" y="4063211"/>
            <a:ext cx="609600" cy="409575"/>
          </a:xfrm>
          <a:prstGeom prst="rect">
            <a:avLst/>
          </a:prstGeom>
        </p:spPr>
      </p:pic>
      <p:pic>
        <p:nvPicPr>
          <p:cNvPr id="6" name="Picture 4" descr="\\a015\吴双婷\线.tif"/>
          <p:cNvPicPr>
            <a:picLocks noChangeAspect="1" noChangeArrowheads="1"/>
          </p:cNvPicPr>
          <p:nvPr/>
        </p:nvPicPr>
        <p:blipFill>
          <a:blip r:embed="rId5" cstate="print"/>
          <a:srcRect/>
          <a:stretch>
            <a:fillRect/>
          </a:stretch>
        </p:blipFill>
        <p:spPr bwMode="auto">
          <a:xfrm>
            <a:off x="5214942" y="1491443"/>
            <a:ext cx="250033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2214546" y="4920467"/>
            <a:ext cx="207170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98783"/>
            <a:ext cx="8316000" cy="6550576"/>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2327" kern="0" spc="1274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|inspire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.鼓舞;激励;启发思考</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She was so inspired by the people she met online that she decided to start an IT </a:t>
            </a:r>
            <a:r>
              <a:rPr dirty="0"/>
              <a:t/>
            </a:r>
            <a:br>
              <a:rPr dirty="0"/>
            </a:br>
            <a:r>
              <a:rPr lang="zh-CN" altLang="en-US" sz="1814" kern="0" dirty="0" smtClean="0">
                <a:solidFill>
                  <a:srgbClr val="000000"/>
                </a:solidFill>
                <a:latin typeface="Times New Roman" pitchFamily="65" charset="-122"/>
                <a:ea typeface="宋体" pitchFamily="65" charset="-122"/>
              </a:rPr>
              <a:t>club to teach older people how to use computers and the Internet.(教材P28)</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她受到网友的极大鼓舞,决定成立一个IT俱乐部来教年长一些的人们如何使用电</a:t>
            </a:r>
            <a:r>
              <a:rPr dirty="0"/>
              <a:t/>
            </a:r>
            <a:br>
              <a:rPr dirty="0"/>
            </a:br>
            <a:r>
              <a:rPr lang="zh-CN" altLang="en-US" sz="1814" kern="0" dirty="0" smtClean="0">
                <a:solidFill>
                  <a:srgbClr val="000000"/>
                </a:solidFill>
                <a:latin typeface="Times New Roman" pitchFamily="65" charset="-122"/>
                <a:ea typeface="宋体" pitchFamily="65" charset="-122"/>
              </a:rPr>
              <a:t>脑和互联网。</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He inspired many young people to take up the sport.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他激励了很多年轻人从事这项运动。</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It was not exactly our most inspiring performance of the season.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那并非是我们本赛季最激动人心的表现。</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Both poets drew their inspiration from the countryside.</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两位诗人都是从乡村得到他们的灵感。</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t>
            </a:r>
            <a:r>
              <a:rPr lang="zh-CN" altLang="en-US" sz="1814" i="1" kern="0" dirty="0" smtClean="0">
                <a:solidFill>
                  <a:srgbClr val="000000"/>
                </a:solidFill>
                <a:latin typeface="Times New Roman" pitchFamily="65" charset="-122"/>
                <a:ea typeface="宋体" pitchFamily="65" charset="-122"/>
              </a:rPr>
              <a:t>Global</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Times</a:t>
            </a:r>
            <a:r>
              <a:rPr lang="zh-CN" altLang="en-US" sz="1814" kern="0" dirty="0" smtClean="0">
                <a:solidFill>
                  <a:srgbClr val="000000"/>
                </a:solidFill>
                <a:latin typeface="Times New Roman" pitchFamily="65" charset="-122"/>
                <a:ea typeface="宋体" pitchFamily="65" charset="-122"/>
              </a:rPr>
              <a:t>, 2020年12月)As the fresh sign of human lunar exploration, the Chi-</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000000"/>
                </a:solidFill>
                <a:latin typeface="Times New Roman" pitchFamily="65" charset="-122"/>
                <a:ea typeface="宋体" pitchFamily="65" charset="-122"/>
              </a:rPr>
              <a:t>nese national flag would inspire today's mankind, just as Apollo 11 did. </a:t>
            </a:r>
            <a:endParaRPr lang="zh-CN" altLang="en-US" dirty="0" smtClean="0"/>
          </a:p>
          <a:p>
            <a:pPr marL="0" indent="0" eaLnBrk="0" latinLnBrk="1" hangingPunct="0">
              <a:lnSpc>
                <a:spcPct val="150000"/>
              </a:lnSpc>
              <a:spcBef>
                <a:spcPts val="141"/>
              </a:spcBef>
              <a:buNone/>
            </a:pPr>
            <a:endParaRPr lang="zh-CN" altLang="en-US" dirty="0"/>
          </a:p>
        </p:txBody>
      </p:sp>
      <p:pic>
        <p:nvPicPr>
          <p:cNvPr id="3" name="图片 3" descr="textimage24.jpeg"/>
          <p:cNvPicPr>
            <a:picLocks noChangeAspect="1"/>
          </p:cNvPicPr>
          <p:nvPr/>
        </p:nvPicPr>
        <p:blipFill>
          <a:blip r:embed="rId4" cstate="print"/>
          <a:stretch>
            <a:fillRect/>
          </a:stretch>
        </p:blipFill>
        <p:spPr>
          <a:xfrm>
            <a:off x="642910" y="3134517"/>
            <a:ext cx="209549" cy="238124"/>
          </a:xfrm>
          <a:prstGeom prst="rect">
            <a:avLst/>
          </a:prstGeom>
        </p:spPr>
      </p:pic>
      <p:pic>
        <p:nvPicPr>
          <p:cNvPr id="4" name="图片 5" descr="textimage23.jpeg"/>
          <p:cNvPicPr>
            <a:picLocks noChangeAspect="1"/>
          </p:cNvPicPr>
          <p:nvPr/>
        </p:nvPicPr>
        <p:blipFill>
          <a:blip r:embed="rId5" cstate="print"/>
          <a:stretch>
            <a:fillRect/>
          </a:stretch>
        </p:blipFill>
        <p:spPr>
          <a:xfrm>
            <a:off x="1071538" y="1062815"/>
            <a:ext cx="1362253" cy="352423"/>
          </a:xfrm>
          <a:prstGeom prst="rect">
            <a:avLst/>
          </a:prstGeom>
        </p:spPr>
      </p:pic>
    </p:spTree>
    <p:custDataLst>
      <p:custData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62815"/>
            <a:ext cx="8316000" cy="605108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作为人类探月的新标志,中国国旗将像阿波罗11号一样激励着今天的人类。</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①inspire sb. with...用</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激励某人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②inspire sb. </a:t>
            </a:r>
            <a:r>
              <a:rPr lang="zh-CN" altLang="en-US" sz="1814" u="sng" kern="0" dirty="0" smtClean="0">
                <a:solidFill>
                  <a:srgbClr val="FF0000"/>
                </a:solidFill>
                <a:latin typeface="Times New Roman" pitchFamily="65" charset="-122"/>
                <a:ea typeface="宋体" pitchFamily="65" charset="-122"/>
              </a:rPr>
              <a:t>　 to do　 </a:t>
            </a:r>
            <a:r>
              <a:rPr lang="zh-CN" altLang="en-US" sz="1814" kern="0" dirty="0" smtClean="0">
                <a:solidFill>
                  <a:srgbClr val="000000"/>
                </a:solidFill>
                <a:latin typeface="Times New Roman" pitchFamily="65" charset="-122"/>
                <a:ea typeface="宋体" pitchFamily="65" charset="-122"/>
              </a:rPr>
              <a:t>sth.激励某人做某事</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a:t>
            </a:r>
            <a:r>
              <a:rPr lang="zh-CN" altLang="en-US" sz="1814" u="sng" kern="0" dirty="0" smtClean="0">
                <a:solidFill>
                  <a:srgbClr val="FF0000"/>
                </a:solidFill>
                <a:latin typeface="Times New Roman" pitchFamily="65" charset="-122"/>
                <a:ea typeface="宋体" pitchFamily="65" charset="-122"/>
              </a:rPr>
              <a:t>　 inspiration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.灵感;启发灵感的人(或事物);鼓舞人心的人(或事物)</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a:t>
            </a:r>
            <a:r>
              <a:rPr lang="zh-CN" altLang="en-US" sz="1814" u="sng" kern="0" dirty="0" smtClean="0">
                <a:solidFill>
                  <a:srgbClr val="FF0000"/>
                </a:solidFill>
                <a:latin typeface="Times New Roman" pitchFamily="65" charset="-122"/>
                <a:ea typeface="宋体" pitchFamily="65" charset="-122"/>
              </a:rPr>
              <a:t>　 inspiring　 </a:t>
            </a:r>
            <a:r>
              <a:rPr lang="zh-CN" altLang="en-US" sz="1814"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.鼓舞人心的;激励的;启发灵感的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⑤inspirational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.启发灵感的;鼓舞人心的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4-1 (2020全国新高考Ⅰ,阅读理解B,</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)Jennifer is a first-generation graduate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and an</a:t>
            </a:r>
            <a:r>
              <a:rPr lang="zh-CN" altLang="en-US" sz="1814" u="sng" kern="0" dirty="0" smtClean="0">
                <a:solidFill>
                  <a:srgbClr val="FF0000"/>
                </a:solidFill>
                <a:latin typeface="Times New Roman" pitchFamily="65" charset="-122"/>
                <a:ea typeface="宋体" pitchFamily="65" charset="-122"/>
              </a:rPr>
              <a:t>　 inspiration　 </a:t>
            </a:r>
            <a:r>
              <a:rPr lang="zh-CN" altLang="en-US" sz="1814" kern="0" dirty="0" smtClean="0">
                <a:solidFill>
                  <a:srgbClr val="000000"/>
                </a:solidFill>
                <a:latin typeface="Times New Roman" pitchFamily="65" charset="-122"/>
                <a:ea typeface="宋体" pitchFamily="65" charset="-122"/>
              </a:rPr>
              <a:t>(inspire) to her family—and that's pretty powerful.</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考查名词。句意:珍妮弗是第一代毕业生,对她的家庭是种鼓舞,并且是相</a:t>
            </a:r>
            <a:endParaRPr lang="en-US" altLang="zh-CN" sz="1814" kern="0" dirty="0" smtClean="0">
              <a:solidFill>
                <a:srgbClr val="FF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FF0000"/>
                </a:solidFill>
                <a:latin typeface="Times New Roman" pitchFamily="65" charset="-122"/>
                <a:ea typeface="宋体" pitchFamily="65" charset="-122"/>
              </a:rPr>
              <a:t>当大的。根据空前的</a:t>
            </a:r>
            <a:r>
              <a:rPr lang="en-US" altLang="zh-CN" kern="0" dirty="0" smtClean="0">
                <a:solidFill>
                  <a:srgbClr val="FF0000"/>
                </a:solidFill>
                <a:latin typeface="Times New Roman" pitchFamily="65" charset="-122"/>
                <a:ea typeface="宋体" pitchFamily="65" charset="-122"/>
              </a:rPr>
              <a:t>an</a:t>
            </a:r>
            <a:r>
              <a:rPr lang="zh-CN" altLang="en-US" kern="0" dirty="0" smtClean="0">
                <a:solidFill>
                  <a:srgbClr val="FF0000"/>
                </a:solidFill>
                <a:latin typeface="Times New Roman" pitchFamily="65" charset="-122"/>
                <a:ea typeface="宋体" pitchFamily="65" charset="-122"/>
              </a:rPr>
              <a:t>和空后的</a:t>
            </a:r>
            <a:r>
              <a:rPr lang="en-US" altLang="zh-CN" kern="0" dirty="0" smtClean="0">
                <a:solidFill>
                  <a:srgbClr val="FF0000"/>
                </a:solidFill>
                <a:latin typeface="Times New Roman" pitchFamily="65" charset="-122"/>
                <a:ea typeface="宋体" pitchFamily="65" charset="-122"/>
              </a:rPr>
              <a:t>to</a:t>
            </a:r>
            <a:r>
              <a:rPr lang="zh-CN" altLang="en-US" kern="0" dirty="0" smtClean="0">
                <a:solidFill>
                  <a:srgbClr val="FF0000"/>
                </a:solidFill>
                <a:latin typeface="Times New Roman" pitchFamily="65" charset="-122"/>
                <a:ea typeface="宋体" pitchFamily="65" charset="-122"/>
              </a:rPr>
              <a:t>可知此处应填名词</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表示“鼓舞人心的人”</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故</a:t>
            </a:r>
            <a:r>
              <a:rPr lang="zh-CN" altLang="en-US" dirty="0" smtClean="0">
                <a:solidFill>
                  <a:srgbClr val="FF0000"/>
                </a:solidFill>
              </a:rPr>
              <a:t/>
            </a:r>
            <a:br>
              <a:rPr lang="zh-CN" altLang="en-US" dirty="0" smtClean="0">
                <a:solidFill>
                  <a:srgbClr val="FF0000"/>
                </a:solidFill>
              </a:rPr>
            </a:br>
            <a:r>
              <a:rPr lang="zh-CN" altLang="en-US" kern="0" dirty="0" smtClean="0">
                <a:solidFill>
                  <a:srgbClr val="FF0000"/>
                </a:solidFill>
                <a:latin typeface="Times New Roman" pitchFamily="65" charset="-122"/>
                <a:ea typeface="宋体" pitchFamily="65" charset="-122"/>
              </a:rPr>
              <a:t>填</a:t>
            </a:r>
            <a:r>
              <a:rPr lang="en-US" altLang="zh-CN" kern="0" dirty="0" smtClean="0">
                <a:solidFill>
                  <a:srgbClr val="FF0000"/>
                </a:solidFill>
                <a:latin typeface="Times New Roman" pitchFamily="65" charset="-122"/>
                <a:ea typeface="宋体" pitchFamily="65" charset="-122"/>
              </a:rPr>
              <a:t>inspiration</a:t>
            </a:r>
            <a:r>
              <a:rPr lang="zh-CN" altLang="en-US" kern="0" dirty="0" smtClean="0">
                <a:solidFill>
                  <a:srgbClr val="FF0000"/>
                </a:solidFill>
                <a:latin typeface="Times New Roman" pitchFamily="65" charset="-122"/>
                <a:ea typeface="宋体" pitchFamily="65" charset="-122"/>
              </a:rPr>
              <a:t>。</a:t>
            </a:r>
            <a:endParaRPr lang="en-US" altLang="zh-CN"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25.jpeg"/>
          <p:cNvPicPr>
            <a:picLocks noChangeAspect="1"/>
          </p:cNvPicPr>
          <p:nvPr/>
        </p:nvPicPr>
        <p:blipFill>
          <a:blip r:embed="rId4" cstate="print"/>
          <a:stretch>
            <a:fillRect/>
          </a:stretch>
        </p:blipFill>
        <p:spPr>
          <a:xfrm>
            <a:off x="642910" y="1600984"/>
            <a:ext cx="247650" cy="247649"/>
          </a:xfrm>
          <a:prstGeom prst="rect">
            <a:avLst/>
          </a:prstGeom>
        </p:spPr>
      </p:pic>
      <p:pic>
        <p:nvPicPr>
          <p:cNvPr id="4" name="图片 4" descr="textimage26.jpeg"/>
          <p:cNvPicPr>
            <a:picLocks noChangeAspect="1"/>
          </p:cNvPicPr>
          <p:nvPr/>
        </p:nvPicPr>
        <p:blipFill>
          <a:blip r:embed="rId5" cstate="print"/>
          <a:stretch>
            <a:fillRect/>
          </a:stretch>
        </p:blipFill>
        <p:spPr>
          <a:xfrm>
            <a:off x="4214810" y="4510893"/>
            <a:ext cx="609600" cy="409574"/>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1928794" y="2348699"/>
            <a:ext cx="100013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1000100" y="2777327"/>
            <a:ext cx="1571636"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1000100" y="3205955"/>
            <a:ext cx="135732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1357290" y="4992225"/>
            <a:ext cx="150019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animEffect transition="in" filter="blinds(horizontal)">
                                      <p:cBhvr>
                                        <p:cTn id="27" dur="500"/>
                                        <p:tgtEl>
                                          <p:spTgt spid="2">
                                            <p:txEl>
                                              <p:pRg st="10" end="10"/>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2">
                                            <p:txEl>
                                              <p:pRg st="11" end="11"/>
                                            </p:txEl>
                                          </p:spTgt>
                                        </p:tgtEl>
                                        <p:attrNameLst>
                                          <p:attrName>style.visibility</p:attrName>
                                        </p:attrNameLst>
                                      </p:cBhvr>
                                      <p:to>
                                        <p:strVal val="visible"/>
                                      </p:to>
                                    </p:set>
                                    <p:animEffect transition="in" filter="blinds(horizontal)">
                                      <p:cBhvr>
                                        <p:cTn id="30"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a:t>
            </a:r>
            <a:r>
              <a:rPr lang="zh-CN" altLang="en-US" sz="1814" u="sng" kern="0" dirty="0" smtClean="0">
                <a:solidFill>
                  <a:srgbClr val="FF0000"/>
                </a:solidFill>
                <a:latin typeface="Times New Roman" pitchFamily="65" charset="-122"/>
                <a:ea typeface="宋体" pitchFamily="65" charset="-122"/>
              </a:rPr>
              <a:t>　 network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.(互联)网络;网状系统;人际网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.将</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连接成网络;联播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.建</a:t>
            </a:r>
            <a:r>
              <a:rPr dirty="0"/>
              <a:t/>
            </a:r>
            <a:br>
              <a:rPr dirty="0"/>
            </a:br>
            <a:r>
              <a:rPr lang="zh-CN" altLang="en-US" sz="1814" kern="0" dirty="0" smtClean="0">
                <a:solidFill>
                  <a:srgbClr val="000000"/>
                </a:solidFill>
                <a:latin typeface="Times New Roman" pitchFamily="65" charset="-122"/>
                <a:ea typeface="宋体" pitchFamily="65" charset="-122"/>
              </a:rPr>
              <a:t>立工作关系</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a:t>
            </a:r>
            <a:r>
              <a:rPr lang="zh-CN" altLang="en-US" sz="1814" u="sng" kern="0" dirty="0" smtClean="0">
                <a:solidFill>
                  <a:srgbClr val="FF0000"/>
                </a:solidFill>
                <a:latin typeface="Times New Roman" pitchFamily="65" charset="-122"/>
                <a:ea typeface="宋体" pitchFamily="65" charset="-122"/>
              </a:rPr>
              <a:t>　 surf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.&amp;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.浏览;冲浪</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a:t>
            </a:r>
            <a:r>
              <a:rPr lang="zh-CN" altLang="en-US" sz="1814" u="sng" kern="0" dirty="0" smtClean="0">
                <a:solidFill>
                  <a:srgbClr val="FF0000"/>
                </a:solidFill>
                <a:latin typeface="Times New Roman" pitchFamily="65" charset="-122"/>
                <a:ea typeface="宋体" pitchFamily="65" charset="-122"/>
              </a:rPr>
              <a:t>　 charity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.慈善;慈善机构(或组织)</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10.</a:t>
            </a:r>
            <a:r>
              <a:rPr lang="zh-CN" altLang="en-US" sz="1814" u="sng" kern="0" dirty="0" smtClean="0">
                <a:solidFill>
                  <a:srgbClr val="FF0000"/>
                </a:solidFill>
                <a:latin typeface="Times New Roman" pitchFamily="65" charset="-122"/>
                <a:ea typeface="宋体" pitchFamily="65" charset="-122"/>
              </a:rPr>
              <a:t>　 tough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.艰难的;严厉的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11.</a:t>
            </a:r>
            <a:r>
              <a:rPr lang="zh-CN" altLang="en-US" sz="1814" u="sng" kern="0" dirty="0" smtClean="0">
                <a:solidFill>
                  <a:srgbClr val="FF0000"/>
                </a:solidFill>
                <a:latin typeface="Times New Roman" pitchFamily="65" charset="-122"/>
                <a:ea typeface="宋体" pitchFamily="65" charset="-122"/>
              </a:rPr>
              <a:t>　 conference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.会议;研讨会;正式会谈</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a:t>
            </a:r>
            <a:r>
              <a:rPr lang="zh-CN" altLang="en-US" sz="1814" u="sng" kern="0" dirty="0" smtClean="0">
                <a:solidFill>
                  <a:srgbClr val="FF0000"/>
                </a:solidFill>
                <a:latin typeface="Times New Roman" pitchFamily="65" charset="-122"/>
                <a:ea typeface="宋体" pitchFamily="65" charset="-122"/>
              </a:rPr>
              <a:t>　 resident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.居民;(美国的)住院医生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.(在某地)居住的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13.</a:t>
            </a:r>
            <a:r>
              <a:rPr lang="zh-CN" altLang="en-US" sz="1814" u="sng" kern="0" dirty="0" smtClean="0">
                <a:solidFill>
                  <a:srgbClr val="FF0000"/>
                </a:solidFill>
                <a:latin typeface="Times New Roman" pitchFamily="65" charset="-122"/>
                <a:ea typeface="宋体" pitchFamily="65" charset="-122"/>
              </a:rPr>
              <a:t>　 plus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conj</a:t>
            </a:r>
            <a:r>
              <a:rPr lang="zh-CN" altLang="en-US" sz="1814" kern="0" dirty="0" smtClean="0">
                <a:solidFill>
                  <a:srgbClr val="000000"/>
                </a:solidFill>
                <a:latin typeface="Times New Roman" pitchFamily="65" charset="-122"/>
                <a:ea typeface="宋体" pitchFamily="65" charset="-122"/>
              </a:rPr>
              <a:t>.而且;此外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.加号;优势 </a:t>
            </a:r>
            <a:r>
              <a:rPr lang="zh-CN" altLang="en-US" sz="1814" i="1" kern="0" dirty="0" smtClean="0">
                <a:solidFill>
                  <a:srgbClr val="000000"/>
                </a:solidFill>
                <a:latin typeface="Times New Roman" pitchFamily="65" charset="-122"/>
                <a:ea typeface="宋体" pitchFamily="65" charset="-122"/>
              </a:rPr>
              <a:t>prep</a:t>
            </a:r>
            <a:r>
              <a:rPr lang="zh-CN" altLang="en-US" sz="1814" kern="0" dirty="0" smtClean="0">
                <a:solidFill>
                  <a:srgbClr val="000000"/>
                </a:solidFill>
                <a:latin typeface="Times New Roman" pitchFamily="65" charset="-122"/>
                <a:ea typeface="宋体" pitchFamily="65" charset="-122"/>
              </a:rPr>
              <a:t>.加;另加</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14.</a:t>
            </a:r>
            <a:r>
              <a:rPr lang="zh-CN" altLang="en-US" sz="1814" u="sng" kern="0" dirty="0" smtClean="0">
                <a:solidFill>
                  <a:srgbClr val="FF0000"/>
                </a:solidFill>
                <a:latin typeface="Times New Roman" pitchFamily="65" charset="-122"/>
                <a:ea typeface="宋体" pitchFamily="65" charset="-122"/>
              </a:rPr>
              <a:t>　 function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.功能;作用;机能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.起作用;正常工作;运转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15.</a:t>
            </a:r>
            <a:r>
              <a:rPr lang="zh-CN" altLang="en-US" sz="1814" u="sng" kern="0" dirty="0" smtClean="0">
                <a:solidFill>
                  <a:srgbClr val="FF0000"/>
                </a:solidFill>
                <a:latin typeface="Times New Roman" pitchFamily="65" charset="-122"/>
                <a:ea typeface="宋体" pitchFamily="65" charset="-122"/>
              </a:rPr>
              <a:t>　 confirm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.确认;使确信</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16.</a:t>
            </a:r>
            <a:r>
              <a:rPr lang="zh-CN" altLang="en-US" sz="1814" u="sng" kern="0" dirty="0" smtClean="0">
                <a:solidFill>
                  <a:srgbClr val="FF0000"/>
                </a:solidFill>
                <a:latin typeface="Times New Roman" pitchFamily="65" charset="-122"/>
                <a:ea typeface="宋体" pitchFamily="65" charset="-122"/>
              </a:rPr>
              <a:t>　 button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.按钮;纽扣</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17.</a:t>
            </a:r>
            <a:r>
              <a:rPr lang="zh-CN" altLang="en-US" sz="1814" u="sng" kern="0" dirty="0" smtClean="0">
                <a:solidFill>
                  <a:srgbClr val="FF0000"/>
                </a:solidFill>
                <a:latin typeface="Times New Roman" pitchFamily="65" charset="-122"/>
                <a:ea typeface="宋体" pitchFamily="65" charset="-122"/>
              </a:rPr>
              <a:t>　 file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.文件;文件夹;档案</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928662" y="1491443"/>
            <a:ext cx="1357322"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928662" y="2277261"/>
            <a:ext cx="928694"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857224" y="2705889"/>
            <a:ext cx="1214446"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1000100" y="3134517"/>
            <a:ext cx="107157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1071538" y="3563145"/>
            <a:ext cx="1571636"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1000100" y="3991773"/>
            <a:ext cx="135732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1000100" y="4420401"/>
            <a:ext cx="1000132"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1000100" y="4849029"/>
            <a:ext cx="1357322"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1000100" y="5277657"/>
            <a:ext cx="1357322"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1000100" y="5706285"/>
            <a:ext cx="1143008"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1071538" y="6134913"/>
            <a:ext cx="85725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172122"/>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4-2 (2020全国Ⅰ,语法填空,</a:t>
            </a:r>
            <a:r>
              <a:rPr lang="zh-CN" altLang="en-US" sz="1968" kern="0" spc="275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 unmanned Chang'e-4 probe (探测器)—the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name </a:t>
            </a:r>
            <a:r>
              <a:rPr lang="zh-CN" altLang="en-US" sz="1814" u="sng" kern="0" dirty="0" smtClean="0">
                <a:solidFill>
                  <a:srgbClr val="FF0000"/>
                </a:solidFill>
                <a:latin typeface="Times New Roman" pitchFamily="65" charset="-122"/>
                <a:ea typeface="宋体" pitchFamily="65" charset="-122"/>
              </a:rPr>
              <a:t>　 was inspired　 </a:t>
            </a:r>
            <a:r>
              <a:rPr lang="zh-CN" altLang="en-US" sz="1814" kern="0" dirty="0" smtClean="0">
                <a:solidFill>
                  <a:srgbClr val="000000"/>
                </a:solidFill>
                <a:latin typeface="Times New Roman" pitchFamily="65" charset="-122"/>
                <a:ea typeface="宋体" pitchFamily="65" charset="-122"/>
              </a:rPr>
              <a:t>(inspire)by an ancient Chinese moon goddess—touched </a:t>
            </a:r>
            <a:r>
              <a:rPr dirty="0"/>
              <a:t/>
            </a:r>
            <a:br>
              <a:rPr dirty="0"/>
            </a:br>
            <a:r>
              <a:rPr lang="zh-CN" altLang="en-US" sz="1814" kern="0" dirty="0" smtClean="0">
                <a:solidFill>
                  <a:srgbClr val="000000"/>
                </a:solidFill>
                <a:latin typeface="Times New Roman" pitchFamily="65" charset="-122"/>
                <a:ea typeface="宋体" pitchFamily="65" charset="-122"/>
              </a:rPr>
              <a:t>down last week in the South Pole-Aitken basin.</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考查动词的时态、语态和主谓一致。句意:嫦娥四号无人探测器——这个</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名字的灵感来自一位中国古代的月亮女神——于上周在南极-艾托肯盆地着陆。</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插入句的主语the name与动词inspire之间是被动关系,且由语境可知用一般过去</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时的被动语态,谓语动词用单数形式。</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4-3 (2019天津,阅读理解D,</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)Misery inspires a man</a:t>
            </a:r>
            <a:r>
              <a:rPr lang="zh-CN" altLang="en-US" sz="1814" u="sng" kern="0" dirty="0" smtClean="0">
                <a:solidFill>
                  <a:srgbClr val="FF0000"/>
                </a:solidFill>
                <a:latin typeface="Times New Roman" pitchFamily="65" charset="-122"/>
                <a:ea typeface="宋体" pitchFamily="65" charset="-122"/>
              </a:rPr>
              <a:t>　 to fight　 </a:t>
            </a:r>
            <a:r>
              <a:rPr lang="zh-CN" altLang="en-US" sz="1814" kern="0" dirty="0" smtClean="0">
                <a:solidFill>
                  <a:srgbClr val="000000"/>
                </a:solidFill>
                <a:latin typeface="Times New Roman" pitchFamily="65" charset="-122"/>
                <a:ea typeface="宋体" pitchFamily="65" charset="-122"/>
              </a:rPr>
              <a:t>(fight) against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his fate.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考查不定式。句意:苦难激励着一个人同命运抗争。inspire sb. to do sth.激</a:t>
            </a:r>
            <a:endParaRPr lang="en-US" altLang="zh-CN" sz="1814" kern="0" dirty="0" smtClean="0">
              <a:solidFill>
                <a:srgbClr val="FF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FF0000"/>
                </a:solidFill>
                <a:latin typeface="Times New Roman" pitchFamily="65" charset="-122"/>
                <a:ea typeface="宋体" pitchFamily="65" charset="-122"/>
              </a:rPr>
              <a:t>励某人做某事。故填to fight。</a:t>
            </a:r>
            <a:endParaRPr lang="zh-CN" altLang="en-US"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27.jpeg"/>
          <p:cNvPicPr>
            <a:picLocks noChangeAspect="1"/>
          </p:cNvPicPr>
          <p:nvPr/>
        </p:nvPicPr>
        <p:blipFill>
          <a:blip r:embed="rId4" cstate="print"/>
          <a:stretch>
            <a:fillRect/>
          </a:stretch>
        </p:blipFill>
        <p:spPr>
          <a:xfrm>
            <a:off x="3357554" y="1491443"/>
            <a:ext cx="600075" cy="390524"/>
          </a:xfrm>
          <a:prstGeom prst="rect">
            <a:avLst/>
          </a:prstGeom>
        </p:spPr>
      </p:pic>
      <p:pic>
        <p:nvPicPr>
          <p:cNvPr id="4" name="图片 4" descr="textimage28.jpeg"/>
          <p:cNvPicPr>
            <a:picLocks noChangeAspect="1"/>
          </p:cNvPicPr>
          <p:nvPr/>
        </p:nvPicPr>
        <p:blipFill>
          <a:blip r:embed="rId5" cstate="print"/>
          <a:stretch>
            <a:fillRect/>
          </a:stretch>
        </p:blipFill>
        <p:spPr>
          <a:xfrm>
            <a:off x="3286116" y="4439455"/>
            <a:ext cx="609600" cy="409574"/>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1285852" y="1920071"/>
            <a:ext cx="171451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6000760" y="4491839"/>
            <a:ext cx="121444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blinds(horizontal)">
                                      <p:cBhvr>
                                        <p:cTn id="25"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605894"/>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4-4 (2016浙江,书面表达,</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)After that, I set out to read widely for an </a:t>
            </a:r>
            <a:r>
              <a:rPr lang="zh-CN" altLang="en-US" sz="1814" u="sng" kern="0" dirty="0" smtClean="0">
                <a:solidFill>
                  <a:srgbClr val="FF0000"/>
                </a:solidFill>
                <a:latin typeface="Times New Roman" pitchFamily="65" charset="-122"/>
                <a:ea typeface="宋体" pitchFamily="65" charset="-122"/>
              </a:rPr>
              <a:t>　 inspir</a:t>
            </a:r>
            <a:r>
              <a:rPr lang="zh-CN" altLang="en-US" sz="1814" kern="0" dirty="0" smtClean="0">
                <a:solidFill>
                  <a:srgbClr val="FF0000"/>
                </a:solidFill>
                <a:latin typeface="Times New Roman" pitchFamily="65" charset="-122"/>
                <a:ea typeface="宋体" pitchFamily="65" charset="-122"/>
              </a:rPr>
              <a:t>-</a:t>
            </a:r>
            <a:endParaRPr lang="zh-CN" altLang="en-US" dirty="0">
              <a:solidFill>
                <a:srgbClr val="FF0000"/>
              </a:solidFill>
            </a:endParaRPr>
          </a:p>
          <a:p>
            <a:pPr marL="0" indent="0" eaLnBrk="0" latinLnBrk="1" hangingPunct="0">
              <a:lnSpc>
                <a:spcPct val="150000"/>
              </a:lnSpc>
              <a:spcBef>
                <a:spcPts val="0"/>
              </a:spcBef>
              <a:buNone/>
            </a:pPr>
            <a:r>
              <a:rPr lang="zh-CN" altLang="en-US" sz="1814" u="sng" kern="0" dirty="0" smtClean="0">
                <a:solidFill>
                  <a:srgbClr val="FF0000"/>
                </a:solidFill>
                <a:latin typeface="Times New Roman" pitchFamily="65" charset="-122"/>
                <a:ea typeface="宋体" pitchFamily="65" charset="-122"/>
              </a:rPr>
              <a:t>ing/inspirational　 </a:t>
            </a:r>
            <a:r>
              <a:rPr lang="zh-CN" altLang="en-US" sz="1814" kern="0" dirty="0" smtClean="0">
                <a:solidFill>
                  <a:srgbClr val="000000"/>
                </a:solidFill>
                <a:latin typeface="Times New Roman" pitchFamily="65" charset="-122"/>
                <a:ea typeface="宋体" pitchFamily="65" charset="-122"/>
              </a:rPr>
              <a:t>(inspire) topic, wrote a speech, and practiced its delivery in beau-</a:t>
            </a:r>
            <a:r>
              <a:rPr dirty="0"/>
              <a:t/>
            </a:r>
            <a:br>
              <a:rPr dirty="0"/>
            </a:br>
            <a:r>
              <a:rPr lang="zh-CN" altLang="en-US" sz="1814" kern="0" dirty="0" smtClean="0">
                <a:solidFill>
                  <a:srgbClr val="000000"/>
                </a:solidFill>
                <a:latin typeface="Times New Roman" pitchFamily="65" charset="-122"/>
                <a:ea typeface="宋体" pitchFamily="65" charset="-122"/>
              </a:rPr>
              <a:t>tiful pronunciation with good public speech skills.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考查形容词。句意:在那之后,我开始为一个鼓舞人心的话题广泛阅读,写</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了一篇演讲稿,并用优美的发音和良好的公共演讲技巧练习演讲。设空处作定</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语,意为“鼓舞人心的”。故用形容词inspiring/inspirational。</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4-5 (2016四川,阅读理解B,</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)Every day in our work, we</a:t>
            </a:r>
            <a:r>
              <a:rPr lang="zh-CN" altLang="en-US" sz="1814" u="sng" kern="0" dirty="0" smtClean="0">
                <a:solidFill>
                  <a:srgbClr val="FF0000"/>
                </a:solidFill>
                <a:latin typeface="Times New Roman" pitchFamily="65" charset="-122"/>
                <a:ea typeface="宋体" pitchFamily="65" charset="-122"/>
              </a:rPr>
              <a:t>　 are inspired　 </a:t>
            </a:r>
            <a:r>
              <a:rPr lang="zh-CN" altLang="en-US" sz="1814" kern="0" dirty="0" smtClean="0">
                <a:solidFill>
                  <a:srgbClr val="000000"/>
                </a:solidFill>
                <a:latin typeface="Times New Roman" pitchFamily="65" charset="-122"/>
                <a:ea typeface="宋体" pitchFamily="65" charset="-122"/>
              </a:rPr>
              <a:t>(in-</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spire) by the people we meet doing extraordinary things to improve the world.</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考查时态及语态。句意:每天在我们的工作中,我们都受到我们所遇到的</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人的鼓舞,他们为改善世界做着非凡的事情。根据Every day可知,本空应用一般</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现在时,且主语we和动词inspire之间为被动关系,故本空应用一般现在时的被动</a:t>
            </a:r>
            <a:endParaRPr lang="en-US" altLang="zh-CN" sz="1814" kern="0" dirty="0" smtClean="0">
              <a:solidFill>
                <a:srgbClr val="FF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FF0000"/>
                </a:solidFill>
                <a:latin typeface="Times New Roman" pitchFamily="65" charset="-122"/>
                <a:ea typeface="宋体" pitchFamily="65" charset="-122"/>
              </a:rPr>
              <a:t>语态。</a:t>
            </a:r>
            <a:endParaRPr lang="zh-CN" altLang="en-US"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29.jpeg"/>
          <p:cNvPicPr>
            <a:picLocks noChangeAspect="1"/>
          </p:cNvPicPr>
          <p:nvPr/>
        </p:nvPicPr>
        <p:blipFill>
          <a:blip r:embed="rId4" cstate="print"/>
          <a:stretch>
            <a:fillRect/>
          </a:stretch>
        </p:blipFill>
        <p:spPr>
          <a:xfrm>
            <a:off x="3143240" y="1491443"/>
            <a:ext cx="609600" cy="409575"/>
          </a:xfrm>
          <a:prstGeom prst="rect">
            <a:avLst/>
          </a:prstGeom>
        </p:spPr>
      </p:pic>
      <p:pic>
        <p:nvPicPr>
          <p:cNvPr id="4" name="图片 4" descr="textimage30.jpeg"/>
          <p:cNvPicPr>
            <a:picLocks noChangeAspect="1"/>
          </p:cNvPicPr>
          <p:nvPr/>
        </p:nvPicPr>
        <p:blipFill>
          <a:blip r:embed="rId4" cstate="print"/>
          <a:stretch>
            <a:fillRect/>
          </a:stretch>
        </p:blipFill>
        <p:spPr>
          <a:xfrm>
            <a:off x="3286116" y="4063211"/>
            <a:ext cx="609600" cy="409575"/>
          </a:xfrm>
          <a:prstGeom prst="rect">
            <a:avLst/>
          </a:prstGeom>
        </p:spPr>
      </p:pic>
      <p:pic>
        <p:nvPicPr>
          <p:cNvPr id="5" name="Picture 4" descr="\\a015\吴双婷\线.tif"/>
          <p:cNvPicPr>
            <a:picLocks noChangeAspect="1" noChangeArrowheads="1"/>
          </p:cNvPicPr>
          <p:nvPr/>
        </p:nvPicPr>
        <p:blipFill>
          <a:blip r:embed="rId5" cstate="print"/>
          <a:srcRect/>
          <a:stretch>
            <a:fillRect/>
          </a:stretch>
        </p:blipFill>
        <p:spPr bwMode="auto">
          <a:xfrm>
            <a:off x="7572396" y="1491443"/>
            <a:ext cx="135732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714348" y="1920071"/>
            <a:ext cx="178595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6429388" y="4063211"/>
            <a:ext cx="164307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linds(horizontal)">
                                      <p:cBhvr>
                                        <p:cTn id="27" dur="500"/>
                                        <p:tgtEl>
                                          <p:spTgt spid="2">
                                            <p:txEl>
                                              <p:pRg st="5" end="5"/>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2">
                                            <p:txEl>
                                              <p:pRg st="6" end="6"/>
                                            </p:txEl>
                                          </p:spTgt>
                                        </p:tgtEl>
                                        <p:attrNameLst>
                                          <p:attrName>style.visibility</p:attrName>
                                        </p:attrNameLst>
                                      </p:cBhvr>
                                      <p:to>
                                        <p:strVal val="visible"/>
                                      </p:to>
                                    </p:set>
                                    <p:animEffect transition="in" filter="blinds(horizontal)">
                                      <p:cBhvr>
                                        <p:cTn id="30"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827475"/>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2327" kern="0" spc="12672"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|access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.通道;(使用、查阅、接近或面见的)机会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.进入;使</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用;获取</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...everyone has access to the Internet and knows how to use new technology.(教</a:t>
            </a:r>
            <a:r>
              <a:rPr dirty="0"/>
              <a:t/>
            </a:r>
            <a:br>
              <a:rPr dirty="0"/>
            </a:br>
            <a:r>
              <a:rPr lang="zh-CN" altLang="en-US" sz="1814" kern="0" dirty="0" smtClean="0">
                <a:solidFill>
                  <a:srgbClr val="000000"/>
                </a:solidFill>
                <a:latin typeface="Times New Roman" pitchFamily="65" charset="-122"/>
                <a:ea typeface="宋体" pitchFamily="65" charset="-122"/>
              </a:rPr>
              <a:t>材P28)</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每个人都能使用互联网并且知晓如何运用新技术。</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only access to the farmhouse is across the fields.</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去那农舍的唯一通路是穿过田野。</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Students must have access to good resources.</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学生必须有机会使用好的资源。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People living here get access to that swimming pool for free.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住在这里的人可以免费去那个游泳池。</a:t>
            </a:r>
            <a:endParaRPr lang="zh-CN" altLang="en-US" dirty="0"/>
          </a:p>
        </p:txBody>
      </p:sp>
      <p:pic>
        <p:nvPicPr>
          <p:cNvPr id="3" name="图片 3" descr="textimage31.jpeg"/>
          <p:cNvPicPr>
            <a:picLocks noChangeAspect="1"/>
          </p:cNvPicPr>
          <p:nvPr/>
        </p:nvPicPr>
        <p:blipFill>
          <a:blip r:embed="rId4" cstate="print"/>
          <a:stretch>
            <a:fillRect/>
          </a:stretch>
        </p:blipFill>
        <p:spPr>
          <a:xfrm>
            <a:off x="785786" y="1562881"/>
            <a:ext cx="1494546" cy="388581"/>
          </a:xfrm>
          <a:prstGeom prst="rect">
            <a:avLst/>
          </a:prstGeom>
        </p:spPr>
      </p:pic>
      <p:pic>
        <p:nvPicPr>
          <p:cNvPr id="4" name="图片 4" descr="textimage32.jpeg"/>
          <p:cNvPicPr>
            <a:picLocks noChangeAspect="1"/>
          </p:cNvPicPr>
          <p:nvPr/>
        </p:nvPicPr>
        <p:blipFill>
          <a:blip r:embed="rId5" cstate="print"/>
          <a:stretch>
            <a:fillRect/>
          </a:stretch>
        </p:blipFill>
        <p:spPr>
          <a:xfrm>
            <a:off x="642910" y="3325021"/>
            <a:ext cx="209549" cy="238124"/>
          </a:xfrm>
          <a:prstGeom prst="rect">
            <a:avLst/>
          </a:prstGeom>
        </p:spPr>
      </p:pic>
    </p:spTree>
    <p:custDataLst>
      <p:custData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software enables you to access the Internet in seconds.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这种软件使你在几秒钟内便可访问互联网。</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(Xinhua News Agency, 2020年11月)Our aim is to turn the Chinese market into a </a:t>
            </a:r>
            <a:r>
              <a:rPr dirty="0"/>
              <a:t/>
            </a:r>
            <a:br>
              <a:rPr dirty="0"/>
            </a:br>
            <a:r>
              <a:rPr lang="zh-CN" altLang="en-US" sz="1814" kern="0" dirty="0" smtClean="0">
                <a:solidFill>
                  <a:srgbClr val="000000"/>
                </a:solidFill>
                <a:latin typeface="Times New Roman" pitchFamily="65" charset="-122"/>
                <a:ea typeface="宋体" pitchFamily="65" charset="-122"/>
              </a:rPr>
              <a:t>market for the world, a market shared by all, and a market accessible to all. 我们的目</a:t>
            </a:r>
            <a:r>
              <a:rPr dirty="0"/>
              <a:t/>
            </a:r>
            <a:br>
              <a:rPr dirty="0"/>
            </a:br>
            <a:r>
              <a:rPr lang="zh-CN" altLang="en-US" sz="1814" kern="0" dirty="0" smtClean="0">
                <a:solidFill>
                  <a:srgbClr val="000000"/>
                </a:solidFill>
                <a:latin typeface="Times New Roman" pitchFamily="65" charset="-122"/>
                <a:ea typeface="宋体" pitchFamily="65" charset="-122"/>
              </a:rPr>
              <a:t>标是把中国市场转变成世界市场、共享市场和开放市场。</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①(the)access </a:t>
            </a:r>
            <a:r>
              <a:rPr lang="zh-CN" altLang="en-US" sz="1814" u="sng" kern="0" dirty="0" smtClean="0">
                <a:solidFill>
                  <a:srgbClr val="FF0000"/>
                </a:solidFill>
                <a:latin typeface="Times New Roman" pitchFamily="65" charset="-122"/>
                <a:ea typeface="宋体" pitchFamily="65" charset="-122"/>
              </a:rPr>
              <a:t>　 to　 </a:t>
            </a:r>
            <a:r>
              <a:rPr lang="zh-CN" altLang="en-US" sz="1814" kern="0" dirty="0" smtClean="0">
                <a:solidFill>
                  <a:srgbClr val="000000"/>
                </a:solidFill>
                <a:latin typeface="Times New Roman" pitchFamily="65" charset="-122"/>
                <a:ea typeface="宋体" pitchFamily="65" charset="-122"/>
              </a:rPr>
              <a:t>...到</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的通路;使用/接近</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的机会</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②have (no)access</a:t>
            </a:r>
            <a:r>
              <a:rPr lang="zh-CN" altLang="en-US" sz="1814" u="sng" kern="0" dirty="0" smtClean="0">
                <a:solidFill>
                  <a:srgbClr val="FF0000"/>
                </a:solidFill>
                <a:latin typeface="Times New Roman" pitchFamily="65" charset="-122"/>
                <a:ea typeface="宋体" pitchFamily="65" charset="-122"/>
              </a:rPr>
              <a:t>　 to　 </a:t>
            </a:r>
            <a:r>
              <a:rPr lang="zh-CN" altLang="en-US" sz="1814" kern="0" dirty="0" smtClean="0">
                <a:solidFill>
                  <a:srgbClr val="000000"/>
                </a:solidFill>
                <a:latin typeface="Times New Roman" pitchFamily="65" charset="-122"/>
                <a:ea typeface="宋体" pitchFamily="65" charset="-122"/>
              </a:rPr>
              <a:t>(没)有使用/接近</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的机会</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③gain/get access </a:t>
            </a:r>
            <a:r>
              <a:rPr lang="zh-CN" altLang="en-US" sz="1814" u="sng" kern="0" dirty="0" smtClean="0">
                <a:solidFill>
                  <a:srgbClr val="FF0000"/>
                </a:solidFill>
                <a:latin typeface="Times New Roman" pitchFamily="65" charset="-122"/>
                <a:ea typeface="宋体" pitchFamily="65" charset="-122"/>
              </a:rPr>
              <a:t>　 to　 </a:t>
            </a:r>
            <a:r>
              <a:rPr lang="zh-CN" altLang="en-US" sz="1814" kern="0" dirty="0" smtClean="0">
                <a:solidFill>
                  <a:srgbClr val="000000"/>
                </a:solidFill>
                <a:latin typeface="Times New Roman" pitchFamily="65" charset="-122"/>
                <a:ea typeface="宋体" pitchFamily="65" charset="-122"/>
              </a:rPr>
              <a:t>进入(某地);见到(某人或某物)</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④accessible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.可接近的;可进入的;可见到的;易懂的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⑤be accessible </a:t>
            </a:r>
            <a:r>
              <a:rPr lang="zh-CN" altLang="en-US" sz="1814" u="sng" kern="0" dirty="0" smtClean="0">
                <a:solidFill>
                  <a:srgbClr val="FF0000"/>
                </a:solidFill>
                <a:latin typeface="Times New Roman" pitchFamily="65" charset="-122"/>
                <a:ea typeface="宋体" pitchFamily="65" charset="-122"/>
              </a:rPr>
              <a:t>　 to　 </a:t>
            </a:r>
            <a:r>
              <a:rPr lang="zh-CN" altLang="en-US"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可使用/可见到/可进入/可接近</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⑥inaccessible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.难以达到的;不可得到的</a:t>
            </a:r>
            <a:endParaRPr lang="zh-CN" altLang="en-US" dirty="0"/>
          </a:p>
        </p:txBody>
      </p:sp>
      <p:pic>
        <p:nvPicPr>
          <p:cNvPr id="3" name="图片 3" descr="textimage33.jpeg"/>
          <p:cNvPicPr>
            <a:picLocks noChangeAspect="1"/>
          </p:cNvPicPr>
          <p:nvPr/>
        </p:nvPicPr>
        <p:blipFill>
          <a:blip r:embed="rId4" cstate="print"/>
          <a:stretch>
            <a:fillRect/>
          </a:stretch>
        </p:blipFill>
        <p:spPr>
          <a:xfrm>
            <a:off x="720000" y="3676479"/>
            <a:ext cx="247650" cy="247649"/>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2000232" y="3991773"/>
            <a:ext cx="714380"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5" cstate="print"/>
          <a:srcRect/>
          <a:stretch>
            <a:fillRect/>
          </a:stretch>
        </p:blipFill>
        <p:spPr bwMode="auto">
          <a:xfrm>
            <a:off x="2428860" y="4420401"/>
            <a:ext cx="714380"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2357422" y="4849029"/>
            <a:ext cx="71438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2214546" y="5706285"/>
            <a:ext cx="71438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5-1 (2020天津,阅读理解A,</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)Public libraries connected by a cooperative net-</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work benefit readers by giving access </a:t>
            </a:r>
            <a:r>
              <a:rPr lang="zh-CN" altLang="en-US" sz="1814" u="sng" kern="0" dirty="0" smtClean="0">
                <a:solidFill>
                  <a:srgbClr val="FF0000"/>
                </a:solidFill>
                <a:latin typeface="Times New Roman" pitchFamily="65" charset="-122"/>
                <a:ea typeface="宋体" pitchFamily="65" charset="-122"/>
              </a:rPr>
              <a:t>　 to　 </a:t>
            </a:r>
            <a:r>
              <a:rPr lang="zh-CN" altLang="en-US" sz="1814" kern="0" dirty="0" smtClean="0">
                <a:solidFill>
                  <a:srgbClr val="000000"/>
                </a:solidFill>
                <a:latin typeface="Times New Roman" pitchFamily="65" charset="-122"/>
                <a:ea typeface="宋体" pitchFamily="65" charset="-122"/>
              </a:rPr>
              <a:t> online reading at a library branch.</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考查介词。句意:由合作网络连接的公共图书馆通过提供在图书馆分馆在</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线阅读的机会来使读者受益。access to意为“使用/接近</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的机会”。故填</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to。</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5-2 (2019浙江,完形填空,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)While restaurants throw away tons of food each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year, much of it remains </a:t>
            </a:r>
            <a:r>
              <a:rPr lang="zh-CN" altLang="en-US" sz="1814" u="sng" kern="0" dirty="0" smtClean="0">
                <a:solidFill>
                  <a:srgbClr val="FF0000"/>
                </a:solidFill>
                <a:latin typeface="Times New Roman" pitchFamily="65" charset="-122"/>
                <a:ea typeface="宋体" pitchFamily="65" charset="-122"/>
              </a:rPr>
              <a:t>　 inaccessible　 </a:t>
            </a:r>
            <a:r>
              <a:rPr lang="zh-CN" altLang="en-US" sz="1814" kern="0" dirty="0" smtClean="0">
                <a:solidFill>
                  <a:srgbClr val="000000"/>
                </a:solidFill>
                <a:latin typeface="Times New Roman" pitchFamily="65" charset="-122"/>
                <a:ea typeface="宋体" pitchFamily="65" charset="-122"/>
              </a:rPr>
              <a:t>(accessible) because of locked garbage </a:t>
            </a:r>
            <a:r>
              <a:rPr dirty="0"/>
              <a:t/>
            </a:r>
            <a:br>
              <a:rPr dirty="0"/>
            </a:br>
            <a:r>
              <a:rPr lang="zh-CN" altLang="en-US" sz="1814" kern="0" dirty="0" smtClean="0">
                <a:solidFill>
                  <a:srgbClr val="000000"/>
                </a:solidFill>
                <a:latin typeface="Times New Roman" pitchFamily="65" charset="-122"/>
                <a:ea typeface="宋体" pitchFamily="65" charset="-122"/>
              </a:rPr>
              <a:t>containers, health regulations, or business policies.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考查反义词。句意:虽然每年饭店都会扔掉大量的食物,但由于上锁的垃</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圾桶、健康法规或商业政策,很多扔掉的食物仍然无法得到。设空处意为“无法</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得到的”。故用形容词inaccessible。</a:t>
            </a:r>
            <a:endParaRPr lang="zh-CN" altLang="en-US" dirty="0">
              <a:solidFill>
                <a:srgbClr val="FF0000"/>
              </a:solidFill>
            </a:endParaRPr>
          </a:p>
        </p:txBody>
      </p:sp>
      <p:pic>
        <p:nvPicPr>
          <p:cNvPr id="3" name="图片 3" descr="textimage34.jpeg"/>
          <p:cNvPicPr>
            <a:picLocks noChangeAspect="1"/>
          </p:cNvPicPr>
          <p:nvPr/>
        </p:nvPicPr>
        <p:blipFill>
          <a:blip r:embed="rId4" cstate="print"/>
          <a:stretch>
            <a:fillRect/>
          </a:stretch>
        </p:blipFill>
        <p:spPr>
          <a:xfrm>
            <a:off x="3286237" y="1918648"/>
            <a:ext cx="609600" cy="409575"/>
          </a:xfrm>
          <a:prstGeom prst="rect">
            <a:avLst/>
          </a:prstGeom>
        </p:spPr>
      </p:pic>
      <p:pic>
        <p:nvPicPr>
          <p:cNvPr id="4" name="图片 4" descr="textimage35.jpeg"/>
          <p:cNvPicPr>
            <a:picLocks noChangeAspect="1"/>
          </p:cNvPicPr>
          <p:nvPr/>
        </p:nvPicPr>
        <p:blipFill>
          <a:blip r:embed="rId5" cstate="print"/>
          <a:stretch>
            <a:fillRect/>
          </a:stretch>
        </p:blipFill>
        <p:spPr>
          <a:xfrm>
            <a:off x="3119850" y="4086287"/>
            <a:ext cx="609600" cy="409574"/>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4214810" y="2348699"/>
            <a:ext cx="785818"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3000364" y="4491839"/>
            <a:ext cx="164307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linds(horizontal)">
                                      <p:cBhvr>
                                        <p:cTn id="2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758803"/>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5-3 (2017课标全国Ⅰ,阅读理解C,</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)Moran hopes to widen the audience for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jazz, make the music more </a:t>
            </a:r>
            <a:r>
              <a:rPr lang="zh-CN" altLang="en-US" sz="1814" u="sng" kern="0" dirty="0" smtClean="0">
                <a:solidFill>
                  <a:srgbClr val="FF0000"/>
                </a:solidFill>
                <a:latin typeface="Times New Roman" pitchFamily="65" charset="-122"/>
                <a:ea typeface="宋体" pitchFamily="65" charset="-122"/>
              </a:rPr>
              <a:t>　 accessible　 </a:t>
            </a:r>
            <a:r>
              <a:rPr lang="zh-CN" altLang="en-US" sz="1814" kern="0" dirty="0" smtClean="0">
                <a:solidFill>
                  <a:srgbClr val="000000"/>
                </a:solidFill>
                <a:latin typeface="Times New Roman" pitchFamily="65" charset="-122"/>
                <a:ea typeface="宋体" pitchFamily="65" charset="-122"/>
              </a:rPr>
              <a:t>(access),and preserve its history and cul-</a:t>
            </a:r>
            <a:r>
              <a:rPr dirty="0"/>
              <a:t/>
            </a:r>
            <a:br>
              <a:rPr dirty="0"/>
            </a:br>
            <a:r>
              <a:rPr lang="zh-CN" altLang="en-US" sz="1814" kern="0" dirty="0" smtClean="0">
                <a:solidFill>
                  <a:srgbClr val="000000"/>
                </a:solidFill>
                <a:latin typeface="Times New Roman" pitchFamily="65" charset="-122"/>
                <a:ea typeface="宋体" pitchFamily="65" charset="-122"/>
              </a:rPr>
              <a:t>ture.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考查形容词。句意:Moran希望扩大爵士乐的听众范围,让这种音乐变得更</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容易接触到,保护它的历史和文化。分析句子结构可知,此处应用形容词作宾语</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补足语。故填accessible,意为“可接近的,可见到的”。</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完成句子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5-4 (2018江苏,书面表达,</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)这些易于获取的评级在客户的购买决策中起着</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越来越重要的作用。</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These ratings,</a:t>
            </a:r>
            <a:r>
              <a:rPr lang="zh-CN" altLang="en-US" sz="1814" u="sng" kern="0" dirty="0" smtClean="0">
                <a:solidFill>
                  <a:srgbClr val="FF0000"/>
                </a:solidFill>
                <a:latin typeface="Times New Roman" pitchFamily="65" charset="-122"/>
                <a:ea typeface="宋体" pitchFamily="65" charset="-122"/>
              </a:rPr>
              <a:t>　 easy to access　 </a:t>
            </a:r>
            <a:r>
              <a:rPr lang="zh-CN" altLang="en-US" sz="1814" kern="0" dirty="0" smtClean="0">
                <a:solidFill>
                  <a:srgbClr val="000000"/>
                </a:solidFill>
                <a:latin typeface="Times New Roman" pitchFamily="65" charset="-122"/>
                <a:ea typeface="宋体" pitchFamily="65" charset="-122"/>
              </a:rPr>
              <a:t>, are playing an increasingly important role in cus-</a:t>
            </a:r>
            <a:r>
              <a:rPr dirty="0"/>
              <a:t/>
            </a:r>
            <a:br>
              <a:rPr dirty="0"/>
            </a:br>
            <a:r>
              <a:rPr lang="zh-CN" altLang="en-US" sz="1814" kern="0" dirty="0" smtClean="0">
                <a:solidFill>
                  <a:srgbClr val="000000"/>
                </a:solidFill>
                <a:latin typeface="Times New Roman" pitchFamily="65" charset="-122"/>
                <a:ea typeface="宋体" pitchFamily="65" charset="-122"/>
              </a:rPr>
              <a:t>tomers' purchase decision.</a:t>
            </a:r>
            <a:endParaRPr lang="zh-CN" altLang="en-US" dirty="0"/>
          </a:p>
        </p:txBody>
      </p:sp>
      <p:pic>
        <p:nvPicPr>
          <p:cNvPr id="3" name="图片 3" descr="textimage36.jpeg"/>
          <p:cNvPicPr>
            <a:picLocks noChangeAspect="1"/>
          </p:cNvPicPr>
          <p:nvPr/>
        </p:nvPicPr>
        <p:blipFill>
          <a:blip r:embed="rId4" cstate="print"/>
          <a:stretch>
            <a:fillRect/>
          </a:stretch>
        </p:blipFill>
        <p:spPr>
          <a:xfrm>
            <a:off x="3964725" y="1481320"/>
            <a:ext cx="609600" cy="409574"/>
          </a:xfrm>
          <a:prstGeom prst="rect">
            <a:avLst/>
          </a:prstGeom>
        </p:spPr>
      </p:pic>
      <p:pic>
        <p:nvPicPr>
          <p:cNvPr id="4" name="图片 4" descr="textimage37.jpeg"/>
          <p:cNvPicPr>
            <a:picLocks noChangeAspect="1"/>
          </p:cNvPicPr>
          <p:nvPr/>
        </p:nvPicPr>
        <p:blipFill>
          <a:blip r:embed="rId4" cstate="print"/>
          <a:stretch>
            <a:fillRect/>
          </a:stretch>
        </p:blipFill>
        <p:spPr>
          <a:xfrm>
            <a:off x="3119850" y="4505615"/>
            <a:ext cx="609600" cy="409575"/>
          </a:xfrm>
          <a:prstGeom prst="rect">
            <a:avLst/>
          </a:prstGeom>
        </p:spPr>
      </p:pic>
      <p:pic>
        <p:nvPicPr>
          <p:cNvPr id="6" name="Picture 4" descr="\\a015\吴双婷\线.tif"/>
          <p:cNvPicPr>
            <a:picLocks noChangeAspect="1" noChangeArrowheads="1"/>
          </p:cNvPicPr>
          <p:nvPr/>
        </p:nvPicPr>
        <p:blipFill>
          <a:blip r:embed="rId5" cstate="print"/>
          <a:srcRect/>
          <a:stretch>
            <a:fillRect/>
          </a:stretch>
        </p:blipFill>
        <p:spPr bwMode="auto">
          <a:xfrm>
            <a:off x="3214678" y="1920071"/>
            <a:ext cx="150019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2071670" y="5349095"/>
            <a:ext cx="178595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65230"/>
            <a:ext cx="8316000" cy="5309595"/>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5-5 (2018江苏,22,</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)孩子不应该接触暴力电影,因为他们也许会模仿他们看</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见的东西。</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Kids shouldn't</a:t>
            </a:r>
            <a:r>
              <a:rPr lang="zh-CN" altLang="en-US" sz="1814" u="sng" kern="0" dirty="0" smtClean="0">
                <a:solidFill>
                  <a:srgbClr val="FF0000"/>
                </a:solidFill>
                <a:latin typeface="Times New Roman" pitchFamily="65" charset="-122"/>
                <a:ea typeface="宋体" pitchFamily="65" charset="-122"/>
              </a:rPr>
              <a:t>　 have access to　 </a:t>
            </a:r>
            <a:r>
              <a:rPr lang="zh-CN" altLang="en-US" sz="1814" kern="0" dirty="0" smtClean="0">
                <a:solidFill>
                  <a:srgbClr val="000000"/>
                </a:solidFill>
                <a:latin typeface="Times New Roman" pitchFamily="65" charset="-122"/>
                <a:ea typeface="宋体" pitchFamily="65" charset="-122"/>
              </a:rPr>
              <a:t> violent films because they might imitate the </a:t>
            </a:r>
            <a:r>
              <a:rPr dirty="0"/>
              <a:t/>
            </a:r>
            <a:br>
              <a:rPr dirty="0"/>
            </a:br>
            <a:r>
              <a:rPr lang="zh-CN" altLang="en-US" sz="1814" kern="0" dirty="0" smtClean="0">
                <a:solidFill>
                  <a:srgbClr val="000000"/>
                </a:solidFill>
                <a:latin typeface="Times New Roman" pitchFamily="65" charset="-122"/>
                <a:ea typeface="宋体" pitchFamily="65" charset="-122"/>
              </a:rPr>
              <a:t>things they see.</a:t>
            </a:r>
            <a:endParaRPr lang="zh-CN" altLang="en-US" dirty="0"/>
          </a:p>
          <a:p>
            <a:pPr marL="0" indent="0" eaLnBrk="0" latinLnBrk="1" hangingPunct="0">
              <a:lnSpc>
                <a:spcPct val="150000"/>
              </a:lnSpc>
              <a:spcBef>
                <a:spcPts val="141"/>
              </a:spcBef>
              <a:buNone/>
            </a:pPr>
            <a:r>
              <a:rPr lang="zh-CN" altLang="en-US" sz="2327" kern="0" spc="1274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|go through经历;度过;通读</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When you go through tough times, you meet others who are facing similar chal-</a:t>
            </a:r>
            <a:r>
              <a:rPr dirty="0"/>
              <a:t/>
            </a:r>
            <a:br>
              <a:rPr dirty="0"/>
            </a:br>
            <a:r>
              <a:rPr lang="zh-CN" altLang="en-US" sz="1814" kern="0" dirty="0" smtClean="0">
                <a:solidFill>
                  <a:srgbClr val="000000"/>
                </a:solidFill>
                <a:latin typeface="Times New Roman" pitchFamily="65" charset="-122"/>
                <a:ea typeface="宋体" pitchFamily="65" charset="-122"/>
              </a:rPr>
              <a:t>lenges. (教材P28)当你身处逆境时,你会遇到面临相似挑战的人。</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policeman went through the thief's pockets.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警察仔细检查了小偷的衣袋。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John went through the magazine quickly.</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约翰快速地把杂志通读了一遍。</a:t>
            </a:r>
            <a:endParaRPr lang="zh-CN" altLang="en-US" dirty="0"/>
          </a:p>
        </p:txBody>
      </p:sp>
      <p:pic>
        <p:nvPicPr>
          <p:cNvPr id="3" name="图片 3" descr="textimage39.jpeg"/>
          <p:cNvPicPr>
            <a:picLocks noChangeAspect="1"/>
          </p:cNvPicPr>
          <p:nvPr/>
        </p:nvPicPr>
        <p:blipFill>
          <a:blip r:embed="rId4" cstate="print"/>
          <a:stretch>
            <a:fillRect/>
          </a:stretch>
        </p:blipFill>
        <p:spPr>
          <a:xfrm>
            <a:off x="1000100" y="2848765"/>
            <a:ext cx="1377519" cy="356373"/>
          </a:xfrm>
          <a:prstGeom prst="rect">
            <a:avLst/>
          </a:prstGeom>
        </p:spPr>
      </p:pic>
      <p:pic>
        <p:nvPicPr>
          <p:cNvPr id="4" name="图片 4" descr="textimage40.jpeg"/>
          <p:cNvPicPr>
            <a:picLocks noChangeAspect="1"/>
          </p:cNvPicPr>
          <p:nvPr/>
        </p:nvPicPr>
        <p:blipFill>
          <a:blip r:embed="rId5" cstate="print"/>
          <a:stretch>
            <a:fillRect/>
          </a:stretch>
        </p:blipFill>
        <p:spPr>
          <a:xfrm>
            <a:off x="720000" y="4235598"/>
            <a:ext cx="209549" cy="238124"/>
          </a:xfrm>
          <a:prstGeom prst="rect">
            <a:avLst/>
          </a:prstGeom>
        </p:spPr>
      </p:pic>
      <p:pic>
        <p:nvPicPr>
          <p:cNvPr id="5" name="图片 5" descr="textimage38.jpeg"/>
          <p:cNvPicPr>
            <a:picLocks noChangeAspect="1"/>
          </p:cNvPicPr>
          <p:nvPr/>
        </p:nvPicPr>
        <p:blipFill>
          <a:blip r:embed="rId6" cstate="print"/>
          <a:stretch>
            <a:fillRect/>
          </a:stretch>
        </p:blipFill>
        <p:spPr>
          <a:xfrm>
            <a:off x="2462202" y="991377"/>
            <a:ext cx="609600" cy="409574"/>
          </a:xfrm>
          <a:prstGeom prst="rect">
            <a:avLst/>
          </a:prstGeom>
        </p:spPr>
      </p:pic>
      <p:pic>
        <p:nvPicPr>
          <p:cNvPr id="6" name="Picture 4" descr="\\a015\吴双婷\线.tif"/>
          <p:cNvPicPr>
            <a:picLocks noChangeAspect="1" noChangeArrowheads="1"/>
          </p:cNvPicPr>
          <p:nvPr/>
        </p:nvPicPr>
        <p:blipFill>
          <a:blip r:embed="rId7" cstate="print"/>
          <a:srcRect/>
          <a:stretch>
            <a:fillRect/>
          </a:stretch>
        </p:blipFill>
        <p:spPr bwMode="auto">
          <a:xfrm>
            <a:off x="2071670" y="1920071"/>
            <a:ext cx="185738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85156" y="1062815"/>
            <a:ext cx="8316000" cy="4315156"/>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I've gone through my pocket money this month. I should make a reasonable plan for </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my next month's pocket money.我已经花完了我这个月的零花钱。我应该为我下</a:t>
            </a:r>
            <a:r>
              <a:rPr dirty="0"/>
              <a:t/>
            </a:r>
            <a:br>
              <a:rPr dirty="0"/>
            </a:br>
            <a:r>
              <a:rPr lang="zh-CN" altLang="en-US" sz="1814" kern="0" dirty="0" smtClean="0">
                <a:solidFill>
                  <a:srgbClr val="000000"/>
                </a:solidFill>
                <a:latin typeface="Times New Roman" pitchFamily="65" charset="-122"/>
                <a:ea typeface="宋体" pitchFamily="65" charset="-122"/>
              </a:rPr>
              <a:t>个月的零花钱制订一个合理的计划。</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go through </a:t>
            </a:r>
            <a:r>
              <a:rPr lang="zh-CN" altLang="en-US" sz="1814" u="sng" kern="0" dirty="0" smtClean="0">
                <a:solidFill>
                  <a:srgbClr val="FF0000"/>
                </a:solidFill>
                <a:latin typeface="Times New Roman" pitchFamily="65" charset="-122"/>
                <a:ea typeface="宋体" pitchFamily="65" charset="-122"/>
              </a:rPr>
              <a:t>　 仔细检查　 </a:t>
            </a:r>
            <a:r>
              <a:rPr lang="zh-CN" altLang="en-US" sz="1814" kern="0" dirty="0" smtClean="0">
                <a:solidFill>
                  <a:srgbClr val="000000"/>
                </a:solidFill>
                <a:latin typeface="Times New Roman" pitchFamily="65" charset="-122"/>
                <a:ea typeface="宋体" pitchFamily="65" charset="-122"/>
              </a:rPr>
              <a:t>;审查;</a:t>
            </a:r>
            <a:r>
              <a:rPr lang="zh-CN" altLang="en-US" sz="1814" u="sng" kern="0" dirty="0" smtClean="0">
                <a:solidFill>
                  <a:srgbClr val="FF0000"/>
                </a:solidFill>
                <a:latin typeface="Times New Roman" pitchFamily="65" charset="-122"/>
                <a:ea typeface="宋体" pitchFamily="65" charset="-122"/>
              </a:rPr>
              <a:t>　 用完(耗尽)　 </a:t>
            </a:r>
            <a:r>
              <a:rPr lang="zh-CN" altLang="en-US" sz="1814" kern="0" dirty="0" smtClean="0">
                <a:solidFill>
                  <a:srgbClr val="000000"/>
                </a:solidFill>
                <a:latin typeface="Times New Roman" pitchFamily="65" charset="-122"/>
                <a:ea typeface="宋体" pitchFamily="65" charset="-122"/>
              </a:rPr>
              <a:t>;(法律、合同等正式)通过,接受,</a:t>
            </a:r>
            <a:r>
              <a:rPr dirty="0"/>
              <a:t/>
            </a:r>
            <a:br>
              <a:rPr dirty="0"/>
            </a:br>
            <a:r>
              <a:rPr lang="zh-CN" altLang="en-US" sz="1814" kern="0" dirty="0" smtClean="0">
                <a:solidFill>
                  <a:srgbClr val="000000"/>
                </a:solidFill>
                <a:latin typeface="Times New Roman" pitchFamily="65" charset="-122"/>
                <a:ea typeface="宋体" pitchFamily="65" charset="-122"/>
              </a:rPr>
              <a:t>达成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写出下列句中黑体短语的意思</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6-1 (2019课标全国Ⅰ,完形填空改编,</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The climbers will go through five e</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cosystems(生态系统)in the space of a few kilometers.</a:t>
            </a:r>
            <a:r>
              <a:rPr lang="zh-CN" altLang="en-US" sz="1814" u="sng" kern="0" dirty="0" smtClean="0">
                <a:solidFill>
                  <a:srgbClr val="FF0000"/>
                </a:solidFill>
                <a:latin typeface="Times New Roman" pitchFamily="65" charset="-122"/>
                <a:ea typeface="宋体" pitchFamily="65" charset="-122"/>
              </a:rPr>
              <a:t>　 经历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句意:登山者在几公里内就能经历五个生态系统。</a:t>
            </a:r>
            <a:endParaRPr lang="zh-CN" altLang="en-US" dirty="0">
              <a:solidFill>
                <a:srgbClr val="FF0000"/>
              </a:solidFill>
            </a:endParaRPr>
          </a:p>
        </p:txBody>
      </p:sp>
      <p:pic>
        <p:nvPicPr>
          <p:cNvPr id="3" name="图片 3" descr="textimage41.jpeg"/>
          <p:cNvPicPr>
            <a:picLocks noChangeAspect="1"/>
          </p:cNvPicPr>
          <p:nvPr/>
        </p:nvPicPr>
        <p:blipFill>
          <a:blip r:embed="rId4" cstate="print"/>
          <a:stretch>
            <a:fillRect/>
          </a:stretch>
        </p:blipFill>
        <p:spPr>
          <a:xfrm>
            <a:off x="642910" y="2458240"/>
            <a:ext cx="247650" cy="247649"/>
          </a:xfrm>
          <a:prstGeom prst="rect">
            <a:avLst/>
          </a:prstGeom>
        </p:spPr>
      </p:pic>
      <p:pic>
        <p:nvPicPr>
          <p:cNvPr id="4" name="图片 4" descr="textimage42.jpeg"/>
          <p:cNvPicPr>
            <a:picLocks noChangeAspect="1"/>
          </p:cNvPicPr>
          <p:nvPr/>
        </p:nvPicPr>
        <p:blipFill>
          <a:blip r:embed="rId5" cstate="print"/>
          <a:stretch>
            <a:fillRect/>
          </a:stretch>
        </p:blipFill>
        <p:spPr>
          <a:xfrm>
            <a:off x="4271850" y="4069288"/>
            <a:ext cx="609600" cy="409574"/>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1714480" y="2777327"/>
            <a:ext cx="150019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3857620" y="2777327"/>
            <a:ext cx="1571636"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5643570" y="4491839"/>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blinds(horizontal)">
                                      <p:cBhvr>
                                        <p:cTn id="2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85156" y="1062815"/>
            <a:ext cx="8316000" cy="432721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6-2 (2016课标全国Ⅰ,书面表达,</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 know you have a very busy schedule, but I'</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d be very grateful if you could take the trouble to go through them and make neces-</a:t>
            </a:r>
            <a:r>
              <a:rPr dirty="0"/>
              <a:t/>
            </a:r>
            <a:br>
              <a:rPr dirty="0"/>
            </a:br>
            <a:r>
              <a:rPr lang="zh-CN" altLang="en-US" sz="1814" kern="0" dirty="0" smtClean="0">
                <a:solidFill>
                  <a:srgbClr val="000000"/>
                </a:solidFill>
                <a:latin typeface="Times New Roman" pitchFamily="65" charset="-122"/>
                <a:ea typeface="宋体" pitchFamily="65" charset="-122"/>
              </a:rPr>
              <a:t>sary changes.</a:t>
            </a:r>
            <a:r>
              <a:rPr lang="zh-CN" altLang="en-US" sz="1814" u="sng" kern="0" dirty="0" smtClean="0">
                <a:solidFill>
                  <a:srgbClr val="FF0000"/>
                </a:solidFill>
                <a:latin typeface="Times New Roman" pitchFamily="65" charset="-122"/>
                <a:ea typeface="宋体" pitchFamily="65" charset="-122"/>
              </a:rPr>
              <a:t>　 审查　</a:t>
            </a:r>
            <a:endParaRPr lang="en-US" altLang="zh-CN" sz="1814" u="sng" kern="0" dirty="0" smtClean="0">
              <a:solidFill>
                <a:srgbClr val="FF0000"/>
              </a:solidFill>
              <a:latin typeface="Times New Roman" pitchFamily="65" charset="-122"/>
              <a:ea typeface="宋体" pitchFamily="65" charset="-122"/>
            </a:endParaRPr>
          </a:p>
          <a:p>
            <a:pPr eaLnBrk="0" latinLnBrk="1" hangingPunct="0">
              <a:lnSpc>
                <a:spcPct val="150000"/>
              </a:lnSpc>
              <a:spcBef>
                <a:spcPts val="141"/>
              </a:spcBef>
            </a:pPr>
            <a:r>
              <a:rPr lang="zh-CN" altLang="en-US" sz="1814" kern="0" dirty="0" smtClean="0">
                <a:solidFill>
                  <a:srgbClr val="FF0000"/>
                </a:solidFill>
                <a:latin typeface="Times New Roman" pitchFamily="65" charset="-122"/>
                <a:ea typeface="宋体" pitchFamily="65" charset="-122"/>
              </a:rPr>
              <a:t>解析　句意</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我知道您的日程很紧</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但如果您能费心审查一下它们并做些必要的</a:t>
            </a:r>
            <a:r>
              <a:rPr lang="zh-CN" altLang="en-US" sz="2000" dirty="0" smtClean="0">
                <a:solidFill>
                  <a:srgbClr val="FF0000"/>
                </a:solidFill>
              </a:rPr>
              <a:t/>
            </a:r>
            <a:br>
              <a:rPr lang="zh-CN" altLang="en-US" sz="2000" dirty="0" smtClean="0">
                <a:solidFill>
                  <a:srgbClr val="FF0000"/>
                </a:solidFill>
              </a:rPr>
            </a:br>
            <a:r>
              <a:rPr lang="zh-CN" altLang="en-US" sz="1814" kern="0" dirty="0" smtClean="0">
                <a:solidFill>
                  <a:srgbClr val="FF0000"/>
                </a:solidFill>
                <a:latin typeface="Times New Roman" pitchFamily="65" charset="-122"/>
                <a:ea typeface="宋体" pitchFamily="65" charset="-122"/>
              </a:rPr>
              <a:t>改动</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我将非常感激。</a:t>
            </a:r>
            <a:endParaRPr lang="zh-CN" altLang="en-US" sz="2000" dirty="0" smtClean="0">
              <a:solidFill>
                <a:srgbClr val="FF0000"/>
              </a:solidFill>
            </a:endParaRPr>
          </a:p>
          <a:p>
            <a:pPr eaLnBrk="0" latinLnBrk="1" hangingPunct="0">
              <a:lnSpc>
                <a:spcPct val="150000"/>
              </a:lnSpc>
              <a:spcBef>
                <a:spcPts val="141"/>
              </a:spcBef>
            </a:pPr>
            <a:r>
              <a:rPr lang="en-US" altLang="zh-CN" sz="1814" kern="0" dirty="0" smtClean="0">
                <a:solidFill>
                  <a:srgbClr val="000000"/>
                </a:solidFill>
                <a:latin typeface="Times New Roman" pitchFamily="65" charset="-122"/>
                <a:ea typeface="宋体" pitchFamily="65" charset="-122"/>
              </a:rPr>
              <a:t>6-3 (</a:t>
            </a:r>
            <a:r>
              <a:rPr lang="zh-CN" altLang="en-US" sz="2033" kern="0" spc="2766" dirty="0" smtClean="0">
                <a:solidFill>
                  <a:srgbClr val="00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)As you go through this </a:t>
            </a:r>
            <a:r>
              <a:rPr lang="en-US" altLang="zh-CN" sz="1814" kern="0" dirty="0" err="1" smtClean="0">
                <a:solidFill>
                  <a:srgbClr val="000000"/>
                </a:solidFill>
                <a:latin typeface="Times New Roman" pitchFamily="65" charset="-122"/>
                <a:ea typeface="宋体" pitchFamily="65" charset="-122"/>
              </a:rPr>
              <a:t>book,you</a:t>
            </a:r>
            <a:r>
              <a:rPr lang="en-US" altLang="zh-CN" sz="1814" kern="0" dirty="0" smtClean="0">
                <a:solidFill>
                  <a:srgbClr val="000000"/>
                </a:solidFill>
                <a:latin typeface="Times New Roman" pitchFamily="65" charset="-122"/>
                <a:ea typeface="宋体" pitchFamily="65" charset="-122"/>
              </a:rPr>
              <a:t> will find that each of the millions of </a:t>
            </a:r>
            <a:endParaRPr lang="en-US" altLang="zh-CN" sz="2000" dirty="0" smtClean="0"/>
          </a:p>
          <a:p>
            <a:pPr eaLnBrk="0" latinLnBrk="1" hangingPunct="0">
              <a:lnSpc>
                <a:spcPct val="150000"/>
              </a:lnSpc>
            </a:pPr>
            <a:r>
              <a:rPr lang="en-US" altLang="zh-CN" sz="1814" kern="0" dirty="0" smtClean="0">
                <a:solidFill>
                  <a:srgbClr val="000000"/>
                </a:solidFill>
                <a:latin typeface="Times New Roman" pitchFamily="65" charset="-122"/>
                <a:ea typeface="宋体" pitchFamily="65" charset="-122"/>
              </a:rPr>
              <a:t>people who lived through World </a:t>
            </a:r>
            <a:r>
              <a:rPr lang="en-US" altLang="zh-CN" sz="1814" kern="0" dirty="0" err="1" smtClean="0">
                <a:solidFill>
                  <a:srgbClr val="000000"/>
                </a:solidFill>
                <a:latin typeface="Times New Roman" pitchFamily="65" charset="-122"/>
                <a:ea typeface="宋体" pitchFamily="65" charset="-122"/>
              </a:rPr>
              <a:t>WarⅡhad</a:t>
            </a:r>
            <a:r>
              <a:rPr lang="en-US" altLang="zh-CN" sz="1814" kern="0" dirty="0" smtClean="0">
                <a:solidFill>
                  <a:srgbClr val="000000"/>
                </a:solidFill>
                <a:latin typeface="Times New Roman" pitchFamily="65" charset="-122"/>
                <a:ea typeface="宋体" pitchFamily="65" charset="-122"/>
              </a:rPr>
              <a:t> a different experience.</a:t>
            </a:r>
            <a:r>
              <a:rPr lang="zh-CN" altLang="en-US" sz="1814" u="sng" kern="0" dirty="0" smtClean="0">
                <a:solidFill>
                  <a:srgbClr val="FF0000"/>
                </a:solidFill>
                <a:latin typeface="Times New Roman" pitchFamily="65" charset="-122"/>
                <a:ea typeface="宋体" pitchFamily="65" charset="-122"/>
              </a:rPr>
              <a:t>　 通读　 </a:t>
            </a:r>
            <a:endParaRPr lang="zh-CN" altLang="en-US" sz="2000" dirty="0" smtClean="0">
              <a:solidFill>
                <a:srgbClr val="FF0000"/>
              </a:solidFill>
            </a:endParaRPr>
          </a:p>
          <a:p>
            <a:pPr eaLnBrk="0" latinLnBrk="1" hangingPunct="0">
              <a:lnSpc>
                <a:spcPct val="150000"/>
              </a:lnSpc>
              <a:spcBef>
                <a:spcPts val="141"/>
              </a:spcBef>
            </a:pPr>
            <a:r>
              <a:rPr lang="zh-CN" altLang="en-US" sz="1814" kern="0" dirty="0" smtClean="0">
                <a:solidFill>
                  <a:srgbClr val="FF0000"/>
                </a:solidFill>
                <a:latin typeface="Times New Roman" pitchFamily="65" charset="-122"/>
                <a:ea typeface="宋体" pitchFamily="65" charset="-122"/>
              </a:rPr>
              <a:t>解析　句意</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当你通读这本书的时候</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你将发现数百万从第二次世界大战中活过</a:t>
            </a:r>
            <a:r>
              <a:rPr lang="zh-CN" altLang="en-US" sz="2000" dirty="0" smtClean="0">
                <a:solidFill>
                  <a:srgbClr val="FF0000"/>
                </a:solidFill>
              </a:rPr>
              <a:t/>
            </a:r>
            <a:br>
              <a:rPr lang="zh-CN" altLang="en-US" sz="2000" dirty="0" smtClean="0">
                <a:solidFill>
                  <a:srgbClr val="FF0000"/>
                </a:solidFill>
              </a:rPr>
            </a:br>
            <a:r>
              <a:rPr lang="zh-CN" altLang="en-US" sz="1814" kern="0" dirty="0" smtClean="0">
                <a:solidFill>
                  <a:srgbClr val="FF0000"/>
                </a:solidFill>
                <a:latin typeface="Times New Roman" pitchFamily="65" charset="-122"/>
                <a:ea typeface="宋体" pitchFamily="65" charset="-122"/>
              </a:rPr>
              <a:t>来的每个人都有一个不同的经历。</a:t>
            </a:r>
            <a:endParaRPr lang="zh-CN" altLang="en-US" sz="2000" dirty="0" smtClean="0">
              <a:solidFill>
                <a:srgbClr val="FF0000"/>
              </a:solidFill>
            </a:endParaRPr>
          </a:p>
          <a:p>
            <a:pPr marL="0" indent="0" eaLnBrk="0" latinLnBrk="1" hangingPunct="0">
              <a:lnSpc>
                <a:spcPct val="150000"/>
              </a:lnSpc>
              <a:spcBef>
                <a:spcPts val="0"/>
              </a:spcBef>
              <a:buNone/>
            </a:pPr>
            <a:r>
              <a:rPr lang="zh-CN" altLang="en-US" sz="1814" u="sng" kern="0" dirty="0" smtClean="0">
                <a:solidFill>
                  <a:srgbClr val="000000"/>
                </a:solidFill>
                <a:latin typeface="Times New Roman" pitchFamily="65" charset="-122"/>
                <a:ea typeface="宋体" pitchFamily="65" charset="-122"/>
              </a:rPr>
              <a:t> </a:t>
            </a:r>
            <a:endParaRPr lang="zh-CN" altLang="en-US" dirty="0"/>
          </a:p>
        </p:txBody>
      </p:sp>
      <p:pic>
        <p:nvPicPr>
          <p:cNvPr id="5" name="图片 5" descr="textimage43.jpeg"/>
          <p:cNvPicPr>
            <a:picLocks noChangeAspect="1"/>
          </p:cNvPicPr>
          <p:nvPr/>
        </p:nvPicPr>
        <p:blipFill>
          <a:blip r:embed="rId4" cstate="print"/>
          <a:stretch>
            <a:fillRect/>
          </a:stretch>
        </p:blipFill>
        <p:spPr>
          <a:xfrm>
            <a:off x="3786182" y="1134253"/>
            <a:ext cx="609600" cy="409574"/>
          </a:xfrm>
          <a:prstGeom prst="rect">
            <a:avLst/>
          </a:prstGeom>
        </p:spPr>
      </p:pic>
      <p:pic>
        <p:nvPicPr>
          <p:cNvPr id="6" name="图片 3" descr="textimage44.jpeg"/>
          <p:cNvPicPr>
            <a:picLocks noChangeAspect="1"/>
          </p:cNvPicPr>
          <p:nvPr/>
        </p:nvPicPr>
        <p:blipFill>
          <a:blip r:embed="rId4" cstate="print"/>
          <a:stretch>
            <a:fillRect/>
          </a:stretch>
        </p:blipFill>
        <p:spPr>
          <a:xfrm>
            <a:off x="1142976" y="3277393"/>
            <a:ext cx="609600" cy="409574"/>
          </a:xfrm>
          <a:prstGeom prst="rect">
            <a:avLst/>
          </a:prstGeom>
        </p:spPr>
      </p:pic>
      <p:pic>
        <p:nvPicPr>
          <p:cNvPr id="7" name="Picture 4" descr="\\a015\吴双婷\线.tif"/>
          <p:cNvPicPr>
            <a:picLocks noChangeAspect="1" noChangeArrowheads="1"/>
          </p:cNvPicPr>
          <p:nvPr/>
        </p:nvPicPr>
        <p:blipFill>
          <a:blip r:embed="rId5" cstate="print"/>
          <a:srcRect/>
          <a:stretch>
            <a:fillRect/>
          </a:stretch>
        </p:blipFill>
        <p:spPr bwMode="auto">
          <a:xfrm>
            <a:off x="1928794" y="1991509"/>
            <a:ext cx="135732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5" cstate="print"/>
          <a:srcRect/>
          <a:stretch>
            <a:fillRect/>
          </a:stretch>
        </p:blipFill>
        <p:spPr bwMode="auto">
          <a:xfrm>
            <a:off x="6858016" y="3706021"/>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71454"/>
            <a:ext cx="8316000" cy="3961021"/>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2327" kern="0" spc="12672"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|account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.账户;描述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.认为是;视为</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Laura needs an app that will add money to her bank account.(教材P31)劳拉需</a:t>
            </a:r>
            <a:r>
              <a:rPr dirty="0"/>
              <a:t/>
            </a:r>
            <a:br>
              <a:rPr dirty="0"/>
            </a:br>
            <a:r>
              <a:rPr lang="zh-CN" altLang="en-US" sz="1814" kern="0" dirty="0" smtClean="0">
                <a:solidFill>
                  <a:srgbClr val="000000"/>
                </a:solidFill>
                <a:latin typeface="Times New Roman" pitchFamily="65" charset="-122"/>
                <a:ea typeface="宋体" pitchFamily="65" charset="-122"/>
              </a:rPr>
              <a:t>要一个能给她的银行账户里增加钱的应用程序。</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She gave the police a full account of the incident.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她向警方详尽地叙述了所发生的事情。</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spcBef>
                <a:spcPts val="141"/>
              </a:spcBef>
            </a:pPr>
            <a:r>
              <a:rPr lang="en-US" altLang="zh-CN" kern="0" dirty="0" smtClean="0">
                <a:solidFill>
                  <a:srgbClr val="000000"/>
                </a:solidFill>
                <a:latin typeface="Times New Roman" pitchFamily="65" charset="-122"/>
                <a:ea typeface="宋体" pitchFamily="65" charset="-122"/>
              </a:rPr>
              <a:t>In English law, a person is accounted innocent until they are proved guilty.</a:t>
            </a:r>
            <a:r>
              <a:rPr lang="zh-CN" altLang="en-US" kern="0" dirty="0" smtClean="0">
                <a:solidFill>
                  <a:srgbClr val="000000"/>
                </a:solidFill>
                <a:latin typeface="Times New Roman" pitchFamily="65" charset="-122"/>
                <a:ea typeface="宋体" pitchFamily="65" charset="-122"/>
              </a:rPr>
              <a:t>按英格兰</a:t>
            </a:r>
            <a:r>
              <a:rPr lang="zh-CN" altLang="en-US" dirty="0" smtClean="0"/>
              <a:t/>
            </a:r>
            <a:br>
              <a:rPr lang="zh-CN" altLang="en-US" dirty="0" smtClean="0"/>
            </a:br>
            <a:r>
              <a:rPr lang="zh-CN" altLang="en-US" kern="0" dirty="0" smtClean="0">
                <a:solidFill>
                  <a:srgbClr val="000000"/>
                </a:solidFill>
                <a:latin typeface="Times New Roman" pitchFamily="65" charset="-122"/>
                <a:ea typeface="宋体" pitchFamily="65" charset="-122"/>
              </a:rPr>
              <a:t>法律</a:t>
            </a:r>
            <a:r>
              <a:rPr lang="en-US" altLang="zh-CN" kern="0" dirty="0" smtClean="0">
                <a:solidFill>
                  <a:srgbClr val="000000"/>
                </a:solidFill>
                <a:latin typeface="Times New Roman" pitchFamily="65" charset="-122"/>
                <a:ea typeface="宋体" pitchFamily="65" charset="-122"/>
              </a:rPr>
              <a:t>,</a:t>
            </a:r>
            <a:r>
              <a:rPr lang="zh-CN" altLang="en-US" kern="0" dirty="0" smtClean="0">
                <a:solidFill>
                  <a:srgbClr val="000000"/>
                </a:solidFill>
                <a:latin typeface="Times New Roman" pitchFamily="65" charset="-122"/>
                <a:ea typeface="宋体" pitchFamily="65" charset="-122"/>
              </a:rPr>
              <a:t>一个人未经证实有罪之前被视为无罪。</a:t>
            </a:r>
            <a:endParaRPr lang="zh-CN" altLang="en-US" dirty="0" smtClean="0"/>
          </a:p>
          <a:p>
            <a:pPr marL="0" indent="0" eaLnBrk="0" latinLnBrk="1" hangingPunct="0">
              <a:lnSpc>
                <a:spcPct val="150000"/>
              </a:lnSpc>
              <a:spcBef>
                <a:spcPts val="141"/>
              </a:spcBef>
              <a:buNone/>
            </a:pPr>
            <a:endParaRPr lang="zh-CN" altLang="en-US" dirty="0"/>
          </a:p>
        </p:txBody>
      </p:sp>
      <p:pic>
        <p:nvPicPr>
          <p:cNvPr id="4" name="图片 4" descr="textimage45.jpeg"/>
          <p:cNvPicPr>
            <a:picLocks noChangeAspect="1"/>
          </p:cNvPicPr>
          <p:nvPr/>
        </p:nvPicPr>
        <p:blipFill>
          <a:blip r:embed="rId4" cstate="print"/>
          <a:stretch>
            <a:fillRect/>
          </a:stretch>
        </p:blipFill>
        <p:spPr>
          <a:xfrm>
            <a:off x="1142976" y="1205691"/>
            <a:ext cx="1373811" cy="357190"/>
          </a:xfrm>
          <a:prstGeom prst="rect">
            <a:avLst/>
          </a:prstGeom>
        </p:spPr>
      </p:pic>
      <p:pic>
        <p:nvPicPr>
          <p:cNvPr id="5" name="图片 5" descr="textimage46.jpeg"/>
          <p:cNvPicPr>
            <a:picLocks noChangeAspect="1"/>
          </p:cNvPicPr>
          <p:nvPr/>
        </p:nvPicPr>
        <p:blipFill>
          <a:blip r:embed="rId5" cstate="print"/>
          <a:stretch>
            <a:fillRect/>
          </a:stretch>
        </p:blipFill>
        <p:spPr>
          <a:xfrm>
            <a:off x="642910" y="2563013"/>
            <a:ext cx="209549" cy="238125"/>
          </a:xfrm>
          <a:prstGeom prst="rect">
            <a:avLst/>
          </a:prstGeom>
        </p:spPr>
      </p:pic>
    </p:spTree>
    <p:custDataLst>
      <p:custData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05691"/>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18.</a:t>
            </a:r>
            <a:r>
              <a:rPr lang="zh-CN" altLang="en-US" sz="1814" u="sng" kern="0" dirty="0" smtClean="0">
                <a:solidFill>
                  <a:srgbClr val="FF0000"/>
                </a:solidFill>
                <a:latin typeface="Times New Roman" pitchFamily="65" charset="-122"/>
                <a:ea typeface="宋体" pitchFamily="65" charset="-122"/>
              </a:rPr>
              <a:t>　 discount　 </a:t>
            </a:r>
            <a:r>
              <a:rPr lang="zh-CN" altLang="en-US" sz="1814" kern="0" dirty="0" smtClean="0">
                <a:solidFill>
                  <a:srgbClr val="FF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.折扣</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.打折</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19.</a:t>
            </a:r>
            <a:r>
              <a:rPr lang="zh-CN" altLang="en-US" sz="1814" u="sng" kern="0" dirty="0" smtClean="0">
                <a:solidFill>
                  <a:srgbClr val="FF0000"/>
                </a:solidFill>
                <a:latin typeface="Times New Roman" pitchFamily="65" charset="-122"/>
                <a:ea typeface="宋体" pitchFamily="65" charset="-122"/>
              </a:rPr>
              <a:t>　 account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.账户;描述</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20.</a:t>
            </a:r>
            <a:r>
              <a:rPr lang="zh-CN" altLang="en-US" sz="1814" u="sng" kern="0" dirty="0" smtClean="0">
                <a:solidFill>
                  <a:srgbClr val="FF0000"/>
                </a:solidFill>
                <a:latin typeface="Times New Roman" pitchFamily="65" charset="-122"/>
                <a:ea typeface="宋体" pitchFamily="65" charset="-122"/>
              </a:rPr>
              <a:t>　 click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.&amp;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.点击</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21.</a:t>
            </a:r>
            <a:r>
              <a:rPr lang="zh-CN" altLang="en-US" sz="1814" u="sng" kern="0" dirty="0" smtClean="0">
                <a:solidFill>
                  <a:srgbClr val="FF0000"/>
                </a:solidFill>
                <a:latin typeface="Times New Roman" pitchFamily="65" charset="-122"/>
                <a:ea typeface="宋体" pitchFamily="65" charset="-122"/>
              </a:rPr>
              <a:t>　 target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.目标;对象;靶子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.把</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作为攻击目标</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22.</a:t>
            </a:r>
            <a:r>
              <a:rPr lang="zh-CN" altLang="en-US" sz="1814" u="sng" kern="0" dirty="0" smtClean="0">
                <a:solidFill>
                  <a:srgbClr val="FF0000"/>
                </a:solidFill>
                <a:latin typeface="Times New Roman" pitchFamily="65" charset="-122"/>
                <a:ea typeface="宋体" pitchFamily="65" charset="-122"/>
              </a:rPr>
              <a:t>　 false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.假的;错误的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23.</a:t>
            </a:r>
            <a:r>
              <a:rPr lang="zh-CN" altLang="en-US" sz="1814" u="sng" kern="0" dirty="0" smtClean="0">
                <a:solidFill>
                  <a:srgbClr val="FF0000"/>
                </a:solidFill>
                <a:latin typeface="Times New Roman" pitchFamily="65" charset="-122"/>
                <a:ea typeface="宋体" pitchFamily="65" charset="-122"/>
              </a:rPr>
              <a:t>　 upset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.心烦的;苦恼的;沮丧的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.(upset, upset)使烦恼;使生气;搅乱</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24.</a:t>
            </a:r>
            <a:r>
              <a:rPr lang="zh-CN" altLang="en-US" sz="1814" u="sng" kern="0" dirty="0" smtClean="0">
                <a:solidFill>
                  <a:srgbClr val="FF0000"/>
                </a:solidFill>
                <a:latin typeface="Times New Roman" pitchFamily="65" charset="-122"/>
                <a:ea typeface="宋体" pitchFamily="65" charset="-122"/>
              </a:rPr>
              <a:t>　 guideline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.准则;指导原则</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25.</a:t>
            </a:r>
            <a:r>
              <a:rPr lang="zh-CN" altLang="en-US" sz="1814" u="sng" kern="0" dirty="0" smtClean="0">
                <a:solidFill>
                  <a:srgbClr val="FF0000"/>
                </a:solidFill>
                <a:latin typeface="Times New Roman" pitchFamily="65" charset="-122"/>
                <a:ea typeface="宋体" pitchFamily="65" charset="-122"/>
              </a:rPr>
              <a:t>　 author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.作者;作家</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26.</a:t>
            </a:r>
            <a:r>
              <a:rPr lang="zh-CN" altLang="en-US" sz="1814" u="sng" kern="0" dirty="0" smtClean="0">
                <a:solidFill>
                  <a:srgbClr val="FF0000"/>
                </a:solidFill>
                <a:latin typeface="Times New Roman" pitchFamily="65" charset="-122"/>
                <a:ea typeface="宋体" pitchFamily="65" charset="-122"/>
              </a:rPr>
              <a:t>　 tip　 </a:t>
            </a:r>
            <a:r>
              <a:rPr lang="zh-CN" altLang="en-US" sz="1814" kern="0" dirty="0" smtClean="0">
                <a:solidFill>
                  <a:srgbClr val="FF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.忠告;诀窍;实用的提示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27.</a:t>
            </a:r>
            <a:r>
              <a:rPr lang="zh-CN" altLang="en-US" sz="1814" u="sng" kern="0" dirty="0" smtClean="0">
                <a:solidFill>
                  <a:srgbClr val="FF0000"/>
                </a:solidFill>
                <a:latin typeface="Times New Roman" pitchFamily="65" charset="-122"/>
                <a:ea typeface="宋体" pitchFamily="65" charset="-122"/>
              </a:rPr>
              <a:t>　 familiar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.熟悉;熟知</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28.</a:t>
            </a:r>
            <a:r>
              <a:rPr lang="zh-CN" altLang="en-US" sz="1814" u="sng" kern="0" dirty="0" smtClean="0">
                <a:solidFill>
                  <a:srgbClr val="FF0000"/>
                </a:solidFill>
                <a:latin typeface="Times New Roman" pitchFamily="65" charset="-122"/>
                <a:ea typeface="宋体" pitchFamily="65" charset="-122"/>
              </a:rPr>
              <a:t>　 define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.给</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下定义;界定;解释</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29.</a:t>
            </a:r>
            <a:r>
              <a:rPr lang="zh-CN" altLang="en-US" sz="1814" u="sng" kern="0" dirty="0" smtClean="0">
                <a:solidFill>
                  <a:srgbClr val="FF0000"/>
                </a:solidFill>
                <a:latin typeface="Times New Roman" pitchFamily="65" charset="-122"/>
                <a:ea typeface="宋体" pitchFamily="65" charset="-122"/>
              </a:rPr>
              <a:t>　 case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.盒;箱;情况;案件</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1071538" y="1205691"/>
            <a:ext cx="1285884"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1000100" y="1634319"/>
            <a:ext cx="1285884"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1000100" y="2062947"/>
            <a:ext cx="100013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1000100" y="2491575"/>
            <a:ext cx="107157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1000100" y="2920203"/>
            <a:ext cx="100013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1000100" y="3348831"/>
            <a:ext cx="1071570"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1000100" y="3777459"/>
            <a:ext cx="1428760"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1000100" y="4206087"/>
            <a:ext cx="1143008"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1071538" y="4634715"/>
            <a:ext cx="785818"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1071538" y="5063343"/>
            <a:ext cx="1214446"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1000100" y="5491971"/>
            <a:ext cx="1143008" cy="35687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4" cstate="print"/>
          <a:srcRect/>
          <a:stretch>
            <a:fillRect/>
          </a:stretch>
        </p:blipFill>
        <p:spPr bwMode="auto">
          <a:xfrm>
            <a:off x="1000100" y="5920599"/>
            <a:ext cx="92869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16497"/>
            <a:ext cx="8316000" cy="5543312"/>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In the beginning, it was difficult to account for the exact source of the novel coron-</a:t>
            </a:r>
            <a:r>
              <a:rPr dirty="0"/>
              <a:t/>
            </a:r>
            <a:br>
              <a:rPr dirty="0"/>
            </a:br>
            <a:r>
              <a:rPr lang="zh-CN" altLang="en-US" sz="1814" kern="0" dirty="0" smtClean="0">
                <a:solidFill>
                  <a:srgbClr val="000000"/>
                </a:solidFill>
                <a:latin typeface="Times New Roman" pitchFamily="65" charset="-122"/>
                <a:ea typeface="宋体" pitchFamily="65" charset="-122"/>
              </a:rPr>
              <a:t>avirus.起初,很难解释这种新型冠状病毒的确切来源。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On no account should we discard our fine traditions.</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我们决不应该丢弃我们的好传统。</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t>
            </a:r>
            <a:r>
              <a:rPr lang="zh-CN" altLang="en-US" sz="1814" i="1" kern="0" dirty="0" smtClean="0">
                <a:solidFill>
                  <a:srgbClr val="000000"/>
                </a:solidFill>
                <a:latin typeface="Times New Roman" pitchFamily="65" charset="-122"/>
                <a:ea typeface="宋体" pitchFamily="65" charset="-122"/>
              </a:rPr>
              <a:t>China</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Daily</a:t>
            </a:r>
            <a:r>
              <a:rPr lang="zh-CN" altLang="en-US" sz="1814" kern="0" dirty="0" smtClean="0">
                <a:solidFill>
                  <a:srgbClr val="000000"/>
                </a:solidFill>
                <a:latin typeface="Times New Roman" pitchFamily="65" charset="-122"/>
                <a:ea typeface="宋体" pitchFamily="65" charset="-122"/>
              </a:rPr>
              <a:t>,2020年12月)The findings also imply that a large part of baryons are </a:t>
            </a:r>
            <a:r>
              <a:rPr dirty="0"/>
              <a:t/>
            </a:r>
            <a:br>
              <a:rPr dirty="0"/>
            </a:br>
            <a:r>
              <a:rPr lang="zh-CN" altLang="en-US" sz="1814" kern="0" dirty="0" smtClean="0">
                <a:solidFill>
                  <a:srgbClr val="000000"/>
                </a:solidFill>
                <a:latin typeface="Times New Roman" pitchFamily="65" charset="-122"/>
                <a:ea typeface="宋体" pitchFamily="65" charset="-122"/>
              </a:rPr>
              <a:t>missing in the Milky Way, even if the hot ring of light gas is taken into account. 这些</a:t>
            </a:r>
            <a:r>
              <a:rPr dirty="0"/>
              <a:t/>
            </a:r>
            <a:br>
              <a:rPr dirty="0"/>
            </a:br>
            <a:r>
              <a:rPr lang="zh-CN" altLang="en-US" sz="1814" kern="0" dirty="0" smtClean="0">
                <a:solidFill>
                  <a:srgbClr val="000000"/>
                </a:solidFill>
                <a:latin typeface="Times New Roman" pitchFamily="65" charset="-122"/>
                <a:ea typeface="宋体" pitchFamily="65" charset="-122"/>
              </a:rPr>
              <a:t>发现还表明,即使把光晕气体的热环考虑在内,银河系中仍有很大一部分重子不</a:t>
            </a:r>
            <a:r>
              <a:rPr dirty="0"/>
              <a:t/>
            </a:r>
            <a:br>
              <a:rPr dirty="0"/>
            </a:br>
            <a:r>
              <a:rPr lang="zh-CN" altLang="en-US" sz="1814" kern="0" dirty="0" smtClean="0">
                <a:solidFill>
                  <a:srgbClr val="000000"/>
                </a:solidFill>
                <a:latin typeface="Times New Roman" pitchFamily="65" charset="-122"/>
                <a:ea typeface="宋体" pitchFamily="65" charset="-122"/>
              </a:rPr>
              <a:t>见了。</a:t>
            </a:r>
            <a:endParaRPr lang="zh-CN" altLang="en-US" dirty="0"/>
          </a:p>
          <a:p>
            <a:pPr eaLnBrk="0" latinLnBrk="1" hangingPunct="0">
              <a:lnSpc>
                <a:spcPct val="150000"/>
              </a:lnSpc>
              <a:spcBef>
                <a:spcPts val="141"/>
              </a:spcBef>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①</a:t>
            </a:r>
            <a:r>
              <a:rPr lang="zh-CN" altLang="en-US" sz="1814" u="sng" kern="0" dirty="0" smtClean="0">
                <a:solidFill>
                  <a:srgbClr val="FF0000"/>
                </a:solidFill>
                <a:latin typeface="Times New Roman" pitchFamily="65" charset="-122"/>
                <a:ea typeface="宋体" pitchFamily="65" charset="-122"/>
              </a:rPr>
              <a:t>account for　 </a:t>
            </a:r>
            <a:r>
              <a:rPr lang="zh-CN" altLang="en-US" sz="1814" kern="0" dirty="0" smtClean="0">
                <a:solidFill>
                  <a:srgbClr val="000000"/>
                </a:solidFill>
                <a:latin typeface="Times New Roman" pitchFamily="65" charset="-122"/>
                <a:ea typeface="宋体" pitchFamily="65" charset="-122"/>
              </a:rPr>
              <a:t>说明;解释;是</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的说明(或原因);(数量上、比例上)占</a:t>
            </a:r>
            <a:endParaRPr lang="en-US" altLang="zh-CN" sz="1814" kern="0" dirty="0" smtClean="0">
              <a:solidFill>
                <a:srgbClr val="000000"/>
              </a:solidFill>
              <a:latin typeface="Times New Roman" pitchFamily="65" charset="-122"/>
              <a:ea typeface="宋体" pitchFamily="65" charset="-122"/>
            </a:endParaRPr>
          </a:p>
          <a:p>
            <a:pPr marL="457200" indent="-457200"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②on account of因为;由于</a:t>
            </a:r>
            <a:endParaRPr lang="zh-CN" altLang="en-US" sz="2000" dirty="0" smtClean="0"/>
          </a:p>
          <a:p>
            <a:pPr marL="0" indent="0" eaLnBrk="0" latinLnBrk="1" hangingPunct="0">
              <a:lnSpc>
                <a:spcPct val="150000"/>
              </a:lnSpc>
              <a:spcBef>
                <a:spcPts val="141"/>
              </a:spcBef>
              <a:buNone/>
            </a:pPr>
            <a:endParaRPr lang="en-US" altLang="zh-CN" sz="1814" kern="0" dirty="0" smtClean="0">
              <a:solidFill>
                <a:srgbClr val="000000"/>
              </a:solidFill>
              <a:latin typeface="Times New Roman" pitchFamily="65" charset="-122"/>
              <a:ea typeface="宋体" pitchFamily="65" charset="-122"/>
            </a:endParaRPr>
          </a:p>
          <a:p>
            <a:pPr marL="0" indent="0" eaLnBrk="0" latinLnBrk="1" hangingPunct="0">
              <a:lnSpc>
                <a:spcPct val="150000"/>
              </a:lnSpc>
              <a:spcBef>
                <a:spcPts val="141"/>
              </a:spcBef>
              <a:buNone/>
            </a:pPr>
            <a:endParaRPr lang="zh-CN" altLang="en-US" dirty="0"/>
          </a:p>
        </p:txBody>
      </p:sp>
      <p:pic>
        <p:nvPicPr>
          <p:cNvPr id="3" name="图片 3" descr="textimage47.jpeg"/>
          <p:cNvPicPr>
            <a:picLocks noChangeAspect="1"/>
          </p:cNvPicPr>
          <p:nvPr/>
        </p:nvPicPr>
        <p:blipFill>
          <a:blip r:embed="rId4" cstate="print"/>
          <a:stretch>
            <a:fillRect/>
          </a:stretch>
        </p:blipFill>
        <p:spPr>
          <a:xfrm>
            <a:off x="642910" y="4706153"/>
            <a:ext cx="247650" cy="247649"/>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928662" y="5063663"/>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784451"/>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a:t>
            </a:r>
            <a:r>
              <a:rPr lang="zh-CN" altLang="en-US" sz="1814" u="sng" kern="0" dirty="0" smtClean="0">
                <a:solidFill>
                  <a:srgbClr val="FF0000"/>
                </a:solidFill>
                <a:latin typeface="Times New Roman" pitchFamily="65" charset="-122"/>
                <a:ea typeface="宋体" pitchFamily="65" charset="-122"/>
              </a:rPr>
              <a:t>　 on no account　 </a:t>
            </a:r>
            <a:r>
              <a:rPr lang="zh-CN" altLang="en-US" sz="1814" kern="0" dirty="0" smtClean="0">
                <a:solidFill>
                  <a:srgbClr val="000000"/>
                </a:solidFill>
                <a:latin typeface="Times New Roman" pitchFamily="65" charset="-122"/>
                <a:ea typeface="宋体" pitchFamily="65" charset="-122"/>
              </a:rPr>
              <a:t>决不;绝对不(放在句首时,句子要部分倒装)</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a:t>
            </a:r>
            <a:r>
              <a:rPr lang="zh-CN" altLang="en-US" sz="1814" u="sng" kern="0" dirty="0" smtClean="0">
                <a:solidFill>
                  <a:srgbClr val="FF0000"/>
                </a:solidFill>
                <a:latin typeface="Times New Roman" pitchFamily="65" charset="-122"/>
                <a:ea typeface="宋体" pitchFamily="65" charset="-122"/>
              </a:rPr>
              <a:t>　 take...into account　 </a:t>
            </a:r>
            <a:r>
              <a:rPr lang="zh-CN" altLang="en-US" sz="1814" kern="0" dirty="0" smtClean="0">
                <a:solidFill>
                  <a:srgbClr val="000000"/>
                </a:solidFill>
                <a:latin typeface="Times New Roman" pitchFamily="65" charset="-122"/>
                <a:ea typeface="宋体" pitchFamily="65" charset="-122"/>
              </a:rPr>
              <a:t>考虑到;顾及</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7-1 (2020浙江,阅读理解C,</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 results held true even after the scientists </a:t>
            </a:r>
            <a:r>
              <a:rPr lang="zh-CN" altLang="en-US" sz="1814" u="sng" kern="0"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0"/>
              </a:spcBef>
              <a:buNone/>
            </a:pPr>
            <a:r>
              <a:rPr lang="zh-CN" altLang="en-US" sz="1814" u="sng" kern="0" dirty="0" smtClean="0">
                <a:solidFill>
                  <a:srgbClr val="FF0000"/>
                </a:solidFill>
                <a:latin typeface="Times New Roman" pitchFamily="65" charset="-122"/>
                <a:ea typeface="宋体" pitchFamily="65" charset="-122"/>
              </a:rPr>
              <a:t>accounted　 </a:t>
            </a:r>
            <a:r>
              <a:rPr lang="zh-CN" altLang="en-US" sz="1814" kern="0" dirty="0" smtClean="0">
                <a:solidFill>
                  <a:srgbClr val="000000"/>
                </a:solidFill>
                <a:latin typeface="Times New Roman" pitchFamily="65" charset="-122"/>
                <a:ea typeface="宋体" pitchFamily="65" charset="-122"/>
              </a:rPr>
              <a:t>(account) for the participants' overall health status.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考查动词的时态。句意:即使在科学家解释了参与者的整体健康状况后,</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这些结果仍然成立。根据主句中的held可知此处应用一般过去时。</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7-2 (2019江苏,阅读理解C改编,</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Donators should take people's essential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needs </a:t>
            </a:r>
            <a:r>
              <a:rPr lang="zh-CN" altLang="en-US" sz="1814" u="sng" kern="0" dirty="0" smtClean="0">
                <a:solidFill>
                  <a:srgbClr val="FF0000"/>
                </a:solidFill>
                <a:latin typeface="Times New Roman" pitchFamily="65" charset="-122"/>
                <a:ea typeface="宋体" pitchFamily="65" charset="-122"/>
              </a:rPr>
              <a:t>　 into　 </a:t>
            </a:r>
            <a:r>
              <a:rPr lang="zh-CN" altLang="en-US" sz="1814" kern="0" dirty="0" smtClean="0">
                <a:solidFill>
                  <a:srgbClr val="000000"/>
                </a:solidFill>
                <a:latin typeface="Times New Roman" pitchFamily="65" charset="-122"/>
                <a:ea typeface="宋体" pitchFamily="65" charset="-122"/>
              </a:rPr>
              <a:t> account.</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考查固定搭配。句意:捐献者应该考虑到人们的基本需求。take...into ac-</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count考虑到。故填into。</a:t>
            </a:r>
            <a:endParaRPr lang="zh-CN" altLang="en-US" dirty="0">
              <a:solidFill>
                <a:srgbClr val="FF0000"/>
              </a:solidFill>
            </a:endParaRPr>
          </a:p>
        </p:txBody>
      </p:sp>
      <p:pic>
        <p:nvPicPr>
          <p:cNvPr id="3" name="图片 3" descr="textimage48.jpeg"/>
          <p:cNvPicPr>
            <a:picLocks noChangeAspect="1"/>
          </p:cNvPicPr>
          <p:nvPr/>
        </p:nvPicPr>
        <p:blipFill>
          <a:blip r:embed="rId4" cstate="print"/>
          <a:stretch>
            <a:fillRect/>
          </a:stretch>
        </p:blipFill>
        <p:spPr>
          <a:xfrm>
            <a:off x="3319458" y="2777327"/>
            <a:ext cx="609600" cy="409574"/>
          </a:xfrm>
          <a:prstGeom prst="rect">
            <a:avLst/>
          </a:prstGeom>
        </p:spPr>
      </p:pic>
      <p:pic>
        <p:nvPicPr>
          <p:cNvPr id="4" name="图片 4" descr="textimage49.jpeg"/>
          <p:cNvPicPr>
            <a:picLocks noChangeAspect="1"/>
          </p:cNvPicPr>
          <p:nvPr/>
        </p:nvPicPr>
        <p:blipFill>
          <a:blip r:embed="rId4" cstate="print"/>
          <a:stretch>
            <a:fillRect/>
          </a:stretch>
        </p:blipFill>
        <p:spPr>
          <a:xfrm>
            <a:off x="3748086" y="4491839"/>
            <a:ext cx="609600" cy="409574"/>
          </a:xfrm>
          <a:prstGeom prst="rect">
            <a:avLst/>
          </a:prstGeom>
        </p:spPr>
      </p:pic>
      <p:pic>
        <p:nvPicPr>
          <p:cNvPr id="5" name="Picture 4" descr="\\a015\吴双婷\线.tif"/>
          <p:cNvPicPr>
            <a:picLocks noChangeAspect="1" noChangeArrowheads="1"/>
          </p:cNvPicPr>
          <p:nvPr/>
        </p:nvPicPr>
        <p:blipFill>
          <a:blip r:embed="rId5" cstate="print"/>
          <a:srcRect/>
          <a:stretch>
            <a:fillRect/>
          </a:stretch>
        </p:blipFill>
        <p:spPr bwMode="auto">
          <a:xfrm>
            <a:off x="1000100" y="1491763"/>
            <a:ext cx="1785950"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928662" y="1848633"/>
            <a:ext cx="2286016"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571472" y="3205955"/>
            <a:ext cx="135732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5" cstate="print"/>
          <a:srcRect/>
          <a:stretch>
            <a:fillRect/>
          </a:stretch>
        </p:blipFill>
        <p:spPr bwMode="auto">
          <a:xfrm>
            <a:off x="1285852" y="4920467"/>
            <a:ext cx="92869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blinds(horizontal)">
                                      <p:cBhvr>
                                        <p:cTn id="32"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7-3 (2019江苏,阅读理解B,</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)Yellowstone was volcanic in nature—that's what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accounted </a:t>
            </a:r>
            <a:r>
              <a:rPr lang="zh-CN" altLang="en-US" sz="1814" u="sng" kern="0" dirty="0" smtClean="0">
                <a:solidFill>
                  <a:srgbClr val="FF0000"/>
                </a:solidFill>
                <a:latin typeface="Times New Roman" pitchFamily="65" charset="-122"/>
                <a:ea typeface="宋体" pitchFamily="65" charset="-122"/>
              </a:rPr>
              <a:t>　 for　 </a:t>
            </a:r>
            <a:r>
              <a:rPr lang="zh-CN" altLang="en-US" sz="1814" kern="0" dirty="0" smtClean="0">
                <a:solidFill>
                  <a:srgbClr val="000000"/>
                </a:solidFill>
                <a:latin typeface="Times New Roman" pitchFamily="65" charset="-122"/>
                <a:ea typeface="宋体" pitchFamily="65" charset="-122"/>
              </a:rPr>
              <a:t> all its hot springs and other steamy features.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考查固定搭配。句意:黄石公园本来就是火山,那就是公园的所有温泉和</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其他湿热的特点的原因。account for是</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的原因。故填for。</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7-4 (2017江苏,阅读理解A,</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This book also gives </a:t>
            </a:r>
            <a:r>
              <a:rPr lang="zh-CN" altLang="en-US" sz="1814" u="sng" kern="0" dirty="0" smtClean="0">
                <a:solidFill>
                  <a:srgbClr val="FF0000"/>
                </a:solidFill>
                <a:latin typeface="Times New Roman" pitchFamily="65" charset="-122"/>
                <a:ea typeface="宋体" pitchFamily="65" charset="-122"/>
              </a:rPr>
              <a:t>　 an　 </a:t>
            </a:r>
            <a:r>
              <a:rPr lang="zh-CN" altLang="en-US" sz="1814" kern="0" dirty="0" smtClean="0">
                <a:solidFill>
                  <a:srgbClr val="000000"/>
                </a:solidFill>
                <a:latin typeface="Times New Roman" pitchFamily="65" charset="-122"/>
                <a:ea typeface="宋体" pitchFamily="65" charset="-122"/>
              </a:rPr>
              <a:t>account of the lives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of lesser-known individuals.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考查冠词。句意:这本书也描述了一些鲜为人知的人的生活。account为</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可数名词,且以元音音素开头,故填an。give an account of描述。</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完成句子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7-5 (2019天津,12,</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教授警告学生在他的课上决不能使用手机。</a:t>
            </a:r>
            <a:endParaRPr lang="zh-CN" altLang="en-US" dirty="0"/>
          </a:p>
          <a:p>
            <a:pPr marL="0" indent="0" eaLnBrk="0" latinLnBrk="1" hangingPunct="0">
              <a:lnSpc>
                <a:spcPct val="150000"/>
              </a:lnSpc>
              <a:spcBef>
                <a:spcPts val="18"/>
              </a:spcBef>
              <a:buNone/>
            </a:pPr>
            <a:r>
              <a:rPr lang="zh-CN" altLang="en-US" sz="1814" kern="0" dirty="0" smtClean="0">
                <a:solidFill>
                  <a:srgbClr val="000000"/>
                </a:solidFill>
                <a:latin typeface="Times New Roman" pitchFamily="65" charset="-122"/>
                <a:ea typeface="宋体" pitchFamily="65" charset="-122"/>
              </a:rPr>
              <a:t>The professor warned the students that on no account </a:t>
            </a:r>
            <a:r>
              <a:rPr lang="zh-CN" altLang="en-US" sz="1814" u="sng" kern="0" dirty="0" smtClean="0">
                <a:solidFill>
                  <a:srgbClr val="FF0000"/>
                </a:solidFill>
                <a:latin typeface="Times New Roman" pitchFamily="65" charset="-122"/>
                <a:ea typeface="宋体" pitchFamily="65" charset="-122"/>
              </a:rPr>
              <a:t>　 should they use 　 </a:t>
            </a:r>
            <a:r>
              <a:rPr lang="zh-CN" altLang="en-US" sz="1814" kern="0" dirty="0" smtClean="0">
                <a:solidFill>
                  <a:srgbClr val="000000"/>
                </a:solidFill>
                <a:latin typeface="Times New Roman" pitchFamily="65" charset="-122"/>
                <a:ea typeface="宋体" pitchFamily="65" charset="-122"/>
              </a:rPr>
              <a:t> mobile </a:t>
            </a:r>
            <a:r>
              <a:rPr dirty="0"/>
              <a:t/>
            </a:r>
            <a:br>
              <a:rPr dirty="0"/>
            </a:br>
            <a:r>
              <a:rPr lang="zh-CN" altLang="en-US" sz="1814" kern="0" dirty="0" smtClean="0">
                <a:solidFill>
                  <a:srgbClr val="000000"/>
                </a:solidFill>
                <a:latin typeface="Times New Roman" pitchFamily="65" charset="-122"/>
                <a:ea typeface="宋体" pitchFamily="65" charset="-122"/>
              </a:rPr>
              <a:t>phones in his class. </a:t>
            </a:r>
            <a:endParaRPr lang="zh-CN" altLang="en-US" dirty="0"/>
          </a:p>
        </p:txBody>
      </p:sp>
      <p:pic>
        <p:nvPicPr>
          <p:cNvPr id="3" name="图片 3" descr="textimage50.jpeg"/>
          <p:cNvPicPr>
            <a:picLocks noChangeAspect="1"/>
          </p:cNvPicPr>
          <p:nvPr/>
        </p:nvPicPr>
        <p:blipFill>
          <a:blip r:embed="rId4" cstate="print"/>
          <a:stretch>
            <a:fillRect/>
          </a:stretch>
        </p:blipFill>
        <p:spPr>
          <a:xfrm>
            <a:off x="3273524" y="1481320"/>
            <a:ext cx="609600" cy="409574"/>
          </a:xfrm>
          <a:prstGeom prst="rect">
            <a:avLst/>
          </a:prstGeom>
        </p:spPr>
      </p:pic>
      <p:pic>
        <p:nvPicPr>
          <p:cNvPr id="4" name="图片 4" descr="textimage51.jpeg"/>
          <p:cNvPicPr>
            <a:picLocks noChangeAspect="1"/>
          </p:cNvPicPr>
          <p:nvPr/>
        </p:nvPicPr>
        <p:blipFill>
          <a:blip r:embed="rId4" cstate="print"/>
          <a:stretch>
            <a:fillRect/>
          </a:stretch>
        </p:blipFill>
        <p:spPr>
          <a:xfrm>
            <a:off x="3286237" y="3229631"/>
            <a:ext cx="609600" cy="409574"/>
          </a:xfrm>
          <a:prstGeom prst="rect">
            <a:avLst/>
          </a:prstGeom>
        </p:spPr>
      </p:pic>
      <p:pic>
        <p:nvPicPr>
          <p:cNvPr id="5" name="图片 5" descr="textimage52.jpeg"/>
          <p:cNvPicPr>
            <a:picLocks noChangeAspect="1"/>
          </p:cNvPicPr>
          <p:nvPr/>
        </p:nvPicPr>
        <p:blipFill>
          <a:blip r:embed="rId5" cstate="print"/>
          <a:stretch>
            <a:fillRect/>
          </a:stretch>
        </p:blipFill>
        <p:spPr>
          <a:xfrm>
            <a:off x="2428650" y="5415270"/>
            <a:ext cx="609600" cy="409574"/>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1714480" y="1920071"/>
            <a:ext cx="857256"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6000760" y="3205955"/>
            <a:ext cx="785818"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5715008" y="5849481"/>
            <a:ext cx="200026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766882"/>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2327" kern="0" spc="1274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|particular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.特定的;特别的;讲究的</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Like a troll, a cyberbully will also write something mean but it is usually direct-</a:t>
            </a:r>
            <a:r>
              <a:rPr dirty="0"/>
              <a:t/>
            </a:r>
            <a:br>
              <a:rPr dirty="0"/>
            </a:br>
            <a:r>
              <a:rPr lang="zh-CN" altLang="en-US" sz="1814" kern="0" dirty="0" smtClean="0">
                <a:solidFill>
                  <a:srgbClr val="000000"/>
                </a:solidFill>
                <a:latin typeface="Times New Roman" pitchFamily="65" charset="-122"/>
                <a:ea typeface="宋体" pitchFamily="65" charset="-122"/>
              </a:rPr>
              <a:t>ed at particular people.(教材P32)</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与网络挑事者一样,网霸也会写一些恶意的东西,但通常是针对特定的人。</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(BBC,2020年12月)Like the majority of products nowadays, most bikes are made of </a:t>
            </a:r>
            <a:r>
              <a:rPr dirty="0"/>
              <a:t/>
            </a:r>
            <a:br>
              <a:rPr dirty="0"/>
            </a:br>
            <a:r>
              <a:rPr lang="zh-CN" altLang="en-US" sz="1814" kern="0" dirty="0" smtClean="0">
                <a:solidFill>
                  <a:srgbClr val="000000"/>
                </a:solidFill>
                <a:latin typeface="Times New Roman" pitchFamily="65" charset="-122"/>
                <a:ea typeface="宋体" pitchFamily="65" charset="-122"/>
              </a:rPr>
              <a:t>parts sourced from all over the world, particularly Asia.</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像当今的大多数产品一样,大多数自行车是由从世界各地尤其是亚洲购进的零部</a:t>
            </a:r>
            <a:r>
              <a:rPr dirty="0"/>
              <a:t/>
            </a:r>
            <a:br>
              <a:rPr dirty="0"/>
            </a:br>
            <a:r>
              <a:rPr lang="zh-CN" altLang="en-US" sz="1814" kern="0" dirty="0" smtClean="0">
                <a:solidFill>
                  <a:srgbClr val="000000"/>
                </a:solidFill>
                <a:latin typeface="Times New Roman" pitchFamily="65" charset="-122"/>
                <a:ea typeface="宋体" pitchFamily="65" charset="-122"/>
              </a:rPr>
              <a:t>件制成的。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He loves science fiction in particular.</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他特别喜爱科幻小说。</a:t>
            </a:r>
            <a:endParaRPr lang="zh-CN" altLang="en-US" dirty="0"/>
          </a:p>
        </p:txBody>
      </p:sp>
      <p:pic>
        <p:nvPicPr>
          <p:cNvPr id="3" name="图片 3" descr="textimage53.jpeg"/>
          <p:cNvPicPr>
            <a:picLocks noChangeAspect="1"/>
          </p:cNvPicPr>
          <p:nvPr/>
        </p:nvPicPr>
        <p:blipFill>
          <a:blip r:embed="rId4" cstate="print"/>
          <a:stretch>
            <a:fillRect/>
          </a:stretch>
        </p:blipFill>
        <p:spPr>
          <a:xfrm>
            <a:off x="928662" y="1562881"/>
            <a:ext cx="1423108" cy="368167"/>
          </a:xfrm>
          <a:prstGeom prst="rect">
            <a:avLst/>
          </a:prstGeom>
        </p:spPr>
      </p:pic>
      <p:pic>
        <p:nvPicPr>
          <p:cNvPr id="4" name="图片 4" descr="textimage54.jpeg"/>
          <p:cNvPicPr>
            <a:picLocks noChangeAspect="1"/>
          </p:cNvPicPr>
          <p:nvPr/>
        </p:nvPicPr>
        <p:blipFill>
          <a:blip r:embed="rId5" cstate="print"/>
          <a:stretch>
            <a:fillRect/>
          </a:stretch>
        </p:blipFill>
        <p:spPr>
          <a:xfrm>
            <a:off x="720000" y="3378942"/>
            <a:ext cx="209549" cy="238124"/>
          </a:xfrm>
          <a:prstGeom prst="rect">
            <a:avLst/>
          </a:prstGeom>
        </p:spPr>
      </p:pic>
    </p:spTree>
    <p:custDataLst>
      <p:custData r:id="rId1"/>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56594" y="1014201"/>
            <a:ext cx="8316000" cy="5549340"/>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I'm not particular about/over food. I like to eat all kinds of foods. 我对食物并不挑</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剔。我喜欢吃各种食物。</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a:t>
            </a:r>
            <a:r>
              <a:rPr lang="zh-CN" altLang="en-US" sz="1814" u="sng" kern="0" dirty="0" smtClean="0">
                <a:solidFill>
                  <a:srgbClr val="FF0000"/>
                </a:solidFill>
                <a:latin typeface="Times New Roman" pitchFamily="65" charset="-122"/>
                <a:ea typeface="宋体" pitchFamily="65" charset="-122"/>
              </a:rPr>
              <a:t>　 in　 </a:t>
            </a:r>
            <a:r>
              <a:rPr lang="zh-CN" altLang="en-US" sz="1814" kern="0" dirty="0" smtClean="0">
                <a:solidFill>
                  <a:srgbClr val="000000"/>
                </a:solidFill>
                <a:latin typeface="Times New Roman" pitchFamily="65" charset="-122"/>
                <a:ea typeface="宋体" pitchFamily="65" charset="-122"/>
              </a:rPr>
              <a:t> particular 特别;尤其</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②be particular</a:t>
            </a:r>
            <a:r>
              <a:rPr lang="zh-CN" altLang="en-US" sz="1814" u="sng" kern="0" dirty="0" smtClean="0">
                <a:solidFill>
                  <a:srgbClr val="FF0000"/>
                </a:solidFill>
                <a:latin typeface="Times New Roman" pitchFamily="65" charset="-122"/>
                <a:ea typeface="宋体" pitchFamily="65" charset="-122"/>
              </a:rPr>
              <a:t>　 about/over　 </a:t>
            </a:r>
            <a:r>
              <a:rPr lang="zh-CN" altLang="en-US" sz="1814" kern="0" dirty="0" smtClean="0">
                <a:solidFill>
                  <a:srgbClr val="000000"/>
                </a:solidFill>
                <a:latin typeface="Times New Roman" pitchFamily="65" charset="-122"/>
                <a:ea typeface="宋体" pitchFamily="65" charset="-122"/>
              </a:rPr>
              <a:t>...对</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讲究/挑剔</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a:t>
            </a:r>
            <a:r>
              <a:rPr lang="zh-CN" altLang="en-US" sz="1814" u="sng" kern="0" dirty="0" smtClean="0">
                <a:solidFill>
                  <a:srgbClr val="FF0000"/>
                </a:solidFill>
                <a:latin typeface="Times New Roman" pitchFamily="65" charset="-122"/>
                <a:ea typeface="宋体" pitchFamily="65" charset="-122"/>
              </a:rPr>
              <a:t>　 particularly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adv</a:t>
            </a:r>
            <a:r>
              <a:rPr lang="zh-CN" altLang="en-US" sz="1814" kern="0" dirty="0" smtClean="0">
                <a:solidFill>
                  <a:srgbClr val="000000"/>
                </a:solidFill>
                <a:latin typeface="Times New Roman" pitchFamily="65" charset="-122"/>
                <a:ea typeface="宋体" pitchFamily="65" charset="-122"/>
              </a:rPr>
              <a:t>.尤其</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8-1 (2020全国Ⅲ,阅读理解C,</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)In India, </a:t>
            </a:r>
            <a:r>
              <a:rPr lang="zh-CN" altLang="en-US" sz="1814" u="sng" kern="0" dirty="0" smtClean="0">
                <a:solidFill>
                  <a:srgbClr val="FF0000"/>
                </a:solidFill>
                <a:latin typeface="Times New Roman" pitchFamily="65" charset="-122"/>
                <a:ea typeface="宋体" pitchFamily="65" charset="-122"/>
              </a:rPr>
              <a:t>　 particularly　 </a:t>
            </a:r>
            <a:r>
              <a:rPr lang="zh-CN" altLang="en-US" sz="1814" kern="0" dirty="0" smtClean="0">
                <a:solidFill>
                  <a:srgbClr val="000000"/>
                </a:solidFill>
                <a:latin typeface="Times New Roman" pitchFamily="65" charset="-122"/>
                <a:ea typeface="宋体" pitchFamily="65" charset="-122"/>
              </a:rPr>
              <a:t>(particular)outside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cities, young women are expected to move in with their husband's family when they </a:t>
            </a:r>
            <a:r>
              <a:rPr dirty="0"/>
              <a:t/>
            </a:r>
            <a:br>
              <a:rPr dirty="0"/>
            </a:br>
            <a:r>
              <a:rPr lang="zh-CN" altLang="en-US" sz="1814" kern="0" dirty="0" smtClean="0">
                <a:solidFill>
                  <a:srgbClr val="000000"/>
                </a:solidFill>
                <a:latin typeface="Times New Roman" pitchFamily="65" charset="-122"/>
                <a:ea typeface="宋体" pitchFamily="65" charset="-122"/>
              </a:rPr>
              <a:t>get married.</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考查副词。句意:在印度,尤其是城市以外的地方,年轻女性被期望在结婚</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后会搬去和丈夫的家人住在一起。设空处作状语,应用副词particularly,意为“尤</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其”。</a:t>
            </a:r>
            <a:endParaRPr lang="zh-CN" altLang="en-US" dirty="0">
              <a:solidFill>
                <a:srgbClr val="FF0000"/>
              </a:solidFill>
            </a:endParaRPr>
          </a:p>
        </p:txBody>
      </p:sp>
      <p:pic>
        <p:nvPicPr>
          <p:cNvPr id="3" name="图片 3" descr="textimage55.jpeg"/>
          <p:cNvPicPr>
            <a:picLocks noChangeAspect="1"/>
          </p:cNvPicPr>
          <p:nvPr/>
        </p:nvPicPr>
        <p:blipFill>
          <a:blip r:embed="rId4" cstate="print"/>
          <a:stretch>
            <a:fillRect/>
          </a:stretch>
        </p:blipFill>
        <p:spPr>
          <a:xfrm>
            <a:off x="720000" y="1963167"/>
            <a:ext cx="247650" cy="247650"/>
          </a:xfrm>
          <a:prstGeom prst="rect">
            <a:avLst/>
          </a:prstGeom>
        </p:spPr>
      </p:pic>
      <p:pic>
        <p:nvPicPr>
          <p:cNvPr id="4" name="图片 4" descr="textimage56.jpeg"/>
          <p:cNvPicPr>
            <a:picLocks noChangeAspect="1"/>
          </p:cNvPicPr>
          <p:nvPr/>
        </p:nvPicPr>
        <p:blipFill>
          <a:blip r:embed="rId5" cstate="print"/>
          <a:stretch>
            <a:fillRect/>
          </a:stretch>
        </p:blipFill>
        <p:spPr>
          <a:xfrm>
            <a:off x="3571868" y="4063211"/>
            <a:ext cx="609600" cy="409574"/>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1000100" y="2348699"/>
            <a:ext cx="714380"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2214546" y="2705889"/>
            <a:ext cx="142876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1000100" y="3206275"/>
            <a:ext cx="1643074"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5072066" y="4063211"/>
            <a:ext cx="157163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Effect transition="in" filter="blinds(horizontal)">
                                      <p:cBhvr>
                                        <p:cTn id="27"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8-2 (2019天津3月,阅读表达,</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There was one poem</a:t>
            </a:r>
            <a:r>
              <a:rPr lang="zh-CN" altLang="en-US" sz="1814" u="sng" kern="0" dirty="0" smtClean="0">
                <a:solidFill>
                  <a:srgbClr val="FF0000"/>
                </a:solidFill>
                <a:latin typeface="Times New Roman" pitchFamily="65" charset="-122"/>
                <a:ea typeface="宋体" pitchFamily="65" charset="-122"/>
              </a:rPr>
              <a:t>　 in　 </a:t>
            </a:r>
            <a:r>
              <a:rPr lang="zh-CN" altLang="en-US" sz="1814" kern="0" dirty="0" smtClean="0">
                <a:solidFill>
                  <a:srgbClr val="000000"/>
                </a:solidFill>
                <a:latin typeface="Times New Roman" pitchFamily="65" charset="-122"/>
                <a:ea typeface="宋体" pitchFamily="65" charset="-122"/>
              </a:rPr>
              <a:t>particular that's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stayed in my memory.</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考查固定搭配。句意:有一首诗歌我记忆特别深刻。in particular意为“尤</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其,特别”,是固定搭配。</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8-3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)You shall not be so particular </a:t>
            </a:r>
            <a:r>
              <a:rPr lang="zh-CN" altLang="en-US" sz="1814" u="sng" kern="0" dirty="0" smtClean="0">
                <a:solidFill>
                  <a:srgbClr val="FF0000"/>
                </a:solidFill>
                <a:latin typeface="Times New Roman" pitchFamily="65" charset="-122"/>
                <a:ea typeface="宋体" pitchFamily="65" charset="-122"/>
              </a:rPr>
              <a:t>　 about/over　 </a:t>
            </a:r>
            <a:r>
              <a:rPr lang="zh-CN" altLang="en-US" sz="1814" kern="0" dirty="0" smtClean="0">
                <a:solidFill>
                  <a:srgbClr val="000000"/>
                </a:solidFill>
                <a:latin typeface="Times New Roman" pitchFamily="65" charset="-122"/>
                <a:ea typeface="宋体" pitchFamily="65" charset="-122"/>
              </a:rPr>
              <a:t> what you wear.</a:t>
            </a:r>
            <a:endParaRPr lang="zh-CN" altLang="en-US" dirty="0"/>
          </a:p>
          <a:p>
            <a:pPr marL="0" indent="0" eaLnBrk="0" latinLnBrk="1" hangingPunct="0">
              <a:lnSpc>
                <a:spcPct val="150000"/>
              </a:lnSpc>
              <a:spcBef>
                <a:spcPts val="18"/>
              </a:spcBef>
              <a:buNone/>
            </a:pPr>
            <a:r>
              <a:rPr lang="zh-CN" altLang="en-US" sz="1814" kern="0" dirty="0" smtClean="0">
                <a:solidFill>
                  <a:srgbClr val="FF0000"/>
                </a:solidFill>
                <a:latin typeface="Times New Roman" pitchFamily="65" charset="-122"/>
                <a:ea typeface="宋体" pitchFamily="65" charset="-122"/>
              </a:rPr>
              <a:t>解析　考查介词。句意:你不该对穿着这么讲究。be particular about/over对</a:t>
            </a:r>
            <a:r>
              <a:rPr lang="zh-CN" altLang="en-US" sz="1814" kern="0" dirty="0" smtClean="0">
                <a:solidFill>
                  <a:srgbClr val="FF0000"/>
                </a:solidFill>
                <a:latin typeface="黑体" pitchFamily="65" charset="-122"/>
                <a:ea typeface="宋体" pitchFamily="65" charset="-122"/>
              </a:rPr>
              <a:t>……</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挑剔/讲究。</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完成句子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8-4 (2020全国Ⅰ,语法填空,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)科学家们对月球的背面特别感兴趣,因为它有</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许多深坑,远多于我们熟悉的正面。</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far side of the moon </a:t>
            </a:r>
            <a:r>
              <a:rPr lang="zh-CN" altLang="en-US" sz="1814" u="sng" kern="0" dirty="0" smtClean="0">
                <a:solidFill>
                  <a:srgbClr val="FF0000"/>
                </a:solidFill>
                <a:latin typeface="Times New Roman" pitchFamily="65" charset="-122"/>
                <a:ea typeface="宋体" pitchFamily="65" charset="-122"/>
              </a:rPr>
              <a:t>　 is of particular interest to scientists　 </a:t>
            </a:r>
            <a:r>
              <a:rPr lang="zh-CN" altLang="en-US" sz="1814" kern="0" dirty="0" smtClean="0">
                <a:solidFill>
                  <a:srgbClr val="000000"/>
                </a:solidFill>
                <a:latin typeface="Times New Roman" pitchFamily="65" charset="-122"/>
                <a:ea typeface="宋体" pitchFamily="65" charset="-122"/>
              </a:rPr>
              <a:t> because it has a </a:t>
            </a:r>
            <a:r>
              <a:rPr dirty="0"/>
              <a:t/>
            </a:r>
            <a:br>
              <a:rPr dirty="0"/>
            </a:br>
            <a:r>
              <a:rPr lang="zh-CN" altLang="en-US" sz="1814" kern="0" dirty="0" smtClean="0">
                <a:solidFill>
                  <a:srgbClr val="000000"/>
                </a:solidFill>
                <a:latin typeface="Times New Roman" pitchFamily="65" charset="-122"/>
                <a:ea typeface="宋体" pitchFamily="65" charset="-122"/>
              </a:rPr>
              <a:t>lot of deep craters (环形山), more so than the familiar near side.</a:t>
            </a:r>
            <a:endParaRPr lang="zh-CN" altLang="en-US" dirty="0"/>
          </a:p>
        </p:txBody>
      </p:sp>
      <p:pic>
        <p:nvPicPr>
          <p:cNvPr id="3" name="图片 3" descr="textimage57.jpeg"/>
          <p:cNvPicPr>
            <a:picLocks noChangeAspect="1"/>
          </p:cNvPicPr>
          <p:nvPr/>
        </p:nvPicPr>
        <p:blipFill>
          <a:blip r:embed="rId4" cstate="print"/>
          <a:stretch>
            <a:fillRect/>
          </a:stretch>
        </p:blipFill>
        <p:spPr>
          <a:xfrm>
            <a:off x="3465450" y="1481320"/>
            <a:ext cx="609600" cy="409574"/>
          </a:xfrm>
          <a:prstGeom prst="rect">
            <a:avLst/>
          </a:prstGeom>
        </p:spPr>
      </p:pic>
      <p:pic>
        <p:nvPicPr>
          <p:cNvPr id="4" name="图片 4" descr="textimage58.jpeg"/>
          <p:cNvPicPr>
            <a:picLocks noChangeAspect="1"/>
          </p:cNvPicPr>
          <p:nvPr/>
        </p:nvPicPr>
        <p:blipFill>
          <a:blip r:embed="rId4" cstate="print"/>
          <a:stretch>
            <a:fillRect/>
          </a:stretch>
        </p:blipFill>
        <p:spPr>
          <a:xfrm>
            <a:off x="1161450" y="3229631"/>
            <a:ext cx="609600" cy="409574"/>
          </a:xfrm>
          <a:prstGeom prst="rect">
            <a:avLst/>
          </a:prstGeom>
        </p:spPr>
      </p:pic>
      <p:pic>
        <p:nvPicPr>
          <p:cNvPr id="5" name="图片 5" descr="textimage59.jpeg"/>
          <p:cNvPicPr>
            <a:picLocks noChangeAspect="1"/>
          </p:cNvPicPr>
          <p:nvPr/>
        </p:nvPicPr>
        <p:blipFill>
          <a:blip r:embed="rId5" cstate="print"/>
          <a:stretch>
            <a:fillRect/>
          </a:stretch>
        </p:blipFill>
        <p:spPr>
          <a:xfrm>
            <a:off x="3350250" y="4995942"/>
            <a:ext cx="609600" cy="409574"/>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6143636" y="1491443"/>
            <a:ext cx="71438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4643438" y="3277393"/>
            <a:ext cx="1500198"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3071802" y="5849481"/>
            <a:ext cx="378621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linds(horizont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2327" kern="0" spc="1274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|embarrassing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.让人难堪(尴尬;害羞)的</a:t>
            </a:r>
            <a:endParaRPr lang="zh-CN" altLang="en-US"/>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He or she may also post embarrassing photos and information about those peo-</a:t>
            </a:r>
            <a:r>
              <a:t/>
            </a:r>
            <a:br/>
            <a:r>
              <a:rPr lang="zh-CN" altLang="en-US" sz="1814" kern="0" dirty="0" smtClean="0">
                <a:solidFill>
                  <a:srgbClr val="000000"/>
                </a:solidFill>
                <a:latin typeface="Times New Roman" pitchFamily="65" charset="-122"/>
                <a:ea typeface="宋体" pitchFamily="65" charset="-122"/>
              </a:rPr>
              <a:t>ple. (教材P32)</a:t>
            </a:r>
            <a:endParaRPr lang="zh-CN" altLang="en-US"/>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他或她也可能发一些有关那些人的让人难堪的照片和信息。</a:t>
            </a:r>
            <a:endParaRPr lang="zh-CN" altLang="en-US"/>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He felt embarrassed at being the centre of attention.</a:t>
            </a:r>
            <a:endParaRPr lang="zh-CN" altLang="en-US"/>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他因自己成为众人注目的中心而感到很尴尬。</a:t>
            </a:r>
            <a:endParaRPr lang="zh-CN" altLang="en-US"/>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He was always careful to avoid embarrassment. </a:t>
            </a:r>
            <a:endParaRPr lang="zh-CN" altLang="en-US"/>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他总是小心谨慎以避免尴尬。</a:t>
            </a:r>
            <a:endParaRPr lang="zh-CN" altLang="en-US"/>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It embarrassed her to give a speech in public.</a:t>
            </a:r>
            <a:endParaRPr lang="zh-CN" altLang="en-US"/>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在公众面前演讲让她尴尬。</a:t>
            </a:r>
            <a:endParaRPr lang="zh-CN" altLang="en-US"/>
          </a:p>
        </p:txBody>
      </p:sp>
      <p:pic>
        <p:nvPicPr>
          <p:cNvPr id="3" name="图片 3" descr="textimage60.jpeg"/>
          <p:cNvPicPr>
            <a:picLocks noChangeAspect="1"/>
          </p:cNvPicPr>
          <p:nvPr/>
        </p:nvPicPr>
        <p:blipFill>
          <a:blip r:embed="rId4" cstate="print"/>
          <a:stretch>
            <a:fillRect/>
          </a:stretch>
        </p:blipFill>
        <p:spPr>
          <a:xfrm>
            <a:off x="720001" y="1558980"/>
            <a:ext cx="1637422" cy="423612"/>
          </a:xfrm>
          <a:prstGeom prst="rect">
            <a:avLst/>
          </a:prstGeom>
        </p:spPr>
      </p:pic>
      <p:pic>
        <p:nvPicPr>
          <p:cNvPr id="4" name="图片 4" descr="textimage61.jpeg"/>
          <p:cNvPicPr>
            <a:picLocks noChangeAspect="1"/>
          </p:cNvPicPr>
          <p:nvPr/>
        </p:nvPicPr>
        <p:blipFill>
          <a:blip r:embed="rId5" cstate="print"/>
          <a:stretch>
            <a:fillRect/>
          </a:stretch>
        </p:blipFill>
        <p:spPr>
          <a:xfrm>
            <a:off x="720000" y="3378942"/>
            <a:ext cx="209549" cy="238124"/>
          </a:xfrm>
          <a:prstGeom prst="rect">
            <a:avLst/>
          </a:prstGeom>
        </p:spPr>
      </p:pic>
    </p:spTree>
    <p:custDataLst>
      <p:custData r:id="rId1"/>
    </p:custData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86351"/>
            <a:ext cx="8316000" cy="6038256"/>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①embarrass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.使尴尬;使难堪</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②It embarrasses/embarrassed sb. </a:t>
            </a:r>
            <a:r>
              <a:rPr lang="zh-CN" altLang="en-US" sz="1814" u="sng" kern="0" dirty="0" smtClean="0">
                <a:solidFill>
                  <a:srgbClr val="FF0000"/>
                </a:solidFill>
                <a:latin typeface="Times New Roman" pitchFamily="65" charset="-122"/>
                <a:ea typeface="宋体" pitchFamily="65" charset="-122"/>
              </a:rPr>
              <a:t>　 to do　 </a:t>
            </a:r>
            <a:r>
              <a:rPr lang="zh-CN" altLang="en-US" sz="1814" kern="0" dirty="0" smtClean="0">
                <a:solidFill>
                  <a:srgbClr val="000000"/>
                </a:solidFill>
                <a:latin typeface="Times New Roman" pitchFamily="65" charset="-122"/>
                <a:ea typeface="宋体" pitchFamily="65" charset="-122"/>
              </a:rPr>
              <a:t>sth.做某事让某人尴尬</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a:t>
            </a:r>
            <a:r>
              <a:rPr lang="zh-CN" altLang="en-US" sz="1814" u="sng" kern="0" dirty="0" smtClean="0">
                <a:solidFill>
                  <a:srgbClr val="FF0000"/>
                </a:solidFill>
                <a:latin typeface="Times New Roman" pitchFamily="65" charset="-122"/>
                <a:ea typeface="宋体" pitchFamily="65" charset="-122"/>
              </a:rPr>
              <a:t>　 embarrassed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.尴尬的,难堪的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④</a:t>
            </a:r>
            <a:r>
              <a:rPr lang="zh-CN" altLang="en-US" sz="1814" u="sng" kern="0" dirty="0" smtClean="0">
                <a:solidFill>
                  <a:srgbClr val="FF0000"/>
                </a:solidFill>
                <a:latin typeface="Times New Roman" pitchFamily="65" charset="-122"/>
                <a:ea typeface="宋体" pitchFamily="65" charset="-122"/>
              </a:rPr>
              <a:t>　 embarrassment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.窘迫,难堪</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⑤to one's embarrassment让某人尴尬的是</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9-1 (2020江苏,任务型阅读改编,</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)For in-person humor, quality counts less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than attitude and effort—even a stupid joke can free others of risk and </a:t>
            </a:r>
            <a:r>
              <a:rPr lang="zh-CN" altLang="en-US" sz="1814" u="sng" kern="0" dirty="0" smtClean="0">
                <a:solidFill>
                  <a:srgbClr val="FF0000"/>
                </a:solidFill>
                <a:latin typeface="Times New Roman" pitchFamily="65" charset="-122"/>
                <a:ea typeface="宋体" pitchFamily="65" charset="-122"/>
              </a:rPr>
              <a:t>　 embar-</a:t>
            </a:r>
            <a:r>
              <a:rPr dirty="0">
                <a:solidFill>
                  <a:srgbClr val="FF0000"/>
                </a:solidFill>
              </a:rPr>
              <a:t/>
            </a:r>
            <a:br>
              <a:rPr dirty="0">
                <a:solidFill>
                  <a:srgbClr val="FF0000"/>
                </a:solidFill>
              </a:rPr>
            </a:br>
            <a:r>
              <a:rPr lang="zh-CN" altLang="en-US" sz="1814" u="sng" kern="0" dirty="0" smtClean="0">
                <a:solidFill>
                  <a:srgbClr val="FF0000"/>
                </a:solidFill>
                <a:latin typeface="Times New Roman" pitchFamily="65" charset="-122"/>
                <a:ea typeface="宋体" pitchFamily="65" charset="-122"/>
              </a:rPr>
              <a:t>rassment　 </a:t>
            </a:r>
            <a:r>
              <a:rPr lang="zh-CN" altLang="en-US" sz="1814" kern="0" dirty="0" smtClean="0">
                <a:solidFill>
                  <a:srgbClr val="000000"/>
                </a:solidFill>
                <a:latin typeface="Times New Roman" pitchFamily="65" charset="-122"/>
                <a:ea typeface="宋体" pitchFamily="65" charset="-122"/>
              </a:rPr>
              <a:t>(embarrass).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考查名词。句意:就自身幽默而言,质量并不比态度和努力重要——即使</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一个愚蠢的笑话也能消除别人的风险和尴尬。空前并列连词and连接两个并列</a:t>
            </a:r>
            <a:endParaRPr lang="en-US" altLang="zh-CN" sz="1814" kern="0" dirty="0" smtClean="0">
              <a:solidFill>
                <a:srgbClr val="FF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FF0000"/>
                </a:solidFill>
                <a:latin typeface="Times New Roman" pitchFamily="65" charset="-122"/>
                <a:ea typeface="宋体" pitchFamily="65" charset="-122"/>
              </a:rPr>
              <a:t>的名词作介词of的宾语。故用名词形式。</a:t>
            </a:r>
            <a:endParaRPr lang="zh-CN" altLang="en-US"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62.jpeg"/>
          <p:cNvPicPr>
            <a:picLocks noChangeAspect="1"/>
          </p:cNvPicPr>
          <p:nvPr/>
        </p:nvPicPr>
        <p:blipFill>
          <a:blip r:embed="rId4" cstate="print"/>
          <a:stretch>
            <a:fillRect/>
          </a:stretch>
        </p:blipFill>
        <p:spPr>
          <a:xfrm>
            <a:off x="642910" y="1134253"/>
            <a:ext cx="247650" cy="247649"/>
          </a:xfrm>
          <a:prstGeom prst="rect">
            <a:avLst/>
          </a:prstGeom>
        </p:spPr>
      </p:pic>
      <p:pic>
        <p:nvPicPr>
          <p:cNvPr id="4" name="图片 4" descr="textimage63.jpeg"/>
          <p:cNvPicPr>
            <a:picLocks noChangeAspect="1"/>
          </p:cNvPicPr>
          <p:nvPr/>
        </p:nvPicPr>
        <p:blipFill>
          <a:blip r:embed="rId5" cstate="print"/>
          <a:stretch>
            <a:fillRect/>
          </a:stretch>
        </p:blipFill>
        <p:spPr>
          <a:xfrm>
            <a:off x="3857620" y="4063211"/>
            <a:ext cx="609600" cy="409575"/>
          </a:xfrm>
          <a:prstGeom prst="rect">
            <a:avLst/>
          </a:prstGeom>
        </p:spPr>
      </p:pic>
      <p:pic>
        <p:nvPicPr>
          <p:cNvPr id="5" name="Picture 4" descr="\\a015\吴双婷\线.tif"/>
          <p:cNvPicPr>
            <a:picLocks noChangeAspect="1" noChangeArrowheads="1"/>
          </p:cNvPicPr>
          <p:nvPr/>
        </p:nvPicPr>
        <p:blipFill>
          <a:blip r:embed="rId6" cstate="print"/>
          <a:srcRect/>
          <a:stretch>
            <a:fillRect/>
          </a:stretch>
        </p:blipFill>
        <p:spPr bwMode="auto">
          <a:xfrm>
            <a:off x="3786182" y="1848633"/>
            <a:ext cx="1071570"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6" cstate="print"/>
          <a:srcRect/>
          <a:stretch>
            <a:fillRect/>
          </a:stretch>
        </p:blipFill>
        <p:spPr bwMode="auto">
          <a:xfrm>
            <a:off x="1000100" y="2277261"/>
            <a:ext cx="178595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928662" y="2705889"/>
            <a:ext cx="207170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7215206" y="4491839"/>
            <a:ext cx="135732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6" cstate="print"/>
          <a:srcRect/>
          <a:stretch>
            <a:fillRect/>
          </a:stretch>
        </p:blipFill>
        <p:spPr bwMode="auto">
          <a:xfrm>
            <a:off x="714348" y="4920467"/>
            <a:ext cx="107157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9" end="9"/>
                                            </p:txEl>
                                          </p:spTgt>
                                        </p:tgtEl>
                                        <p:attrNameLst>
                                          <p:attrName>style.visibility</p:attrName>
                                        </p:attrNameLst>
                                      </p:cBhvr>
                                      <p:to>
                                        <p:strVal val="visible"/>
                                      </p:to>
                                    </p:set>
                                    <p:animEffect transition="in" filter="blinds(horizontal)">
                                      <p:cBhvr>
                                        <p:cTn id="32" dur="500"/>
                                        <p:tgtEl>
                                          <p:spTgt spid="2">
                                            <p:txEl>
                                              <p:pRg st="9" end="9"/>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Effect transition="in" filter="blinds(horizontal)">
                                      <p:cBhvr>
                                        <p:cTn id="35"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3908442"/>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9-2 (2018课标全国Ⅰ,阅读理解B改编,</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)Susanna Reid enjoys </a:t>
            </a:r>
            <a:r>
              <a:rPr lang="zh-CN" altLang="en-US" sz="1814" u="sng" kern="0" dirty="0" smtClean="0">
                <a:solidFill>
                  <a:srgbClr val="FF0000"/>
                </a:solidFill>
                <a:latin typeface="Times New Roman" pitchFamily="65" charset="-122"/>
                <a:ea typeface="宋体" pitchFamily="65" charset="-122"/>
              </a:rPr>
              <a:t>　 embarrassing</a:t>
            </a:r>
            <a:endParaRPr lang="zh-CN" altLang="en-US" dirty="0">
              <a:solidFill>
                <a:srgbClr val="FF0000"/>
              </a:solidFill>
            </a:endParaRPr>
          </a:p>
          <a:p>
            <a:pPr marL="0" indent="0" eaLnBrk="0" latinLnBrk="1" hangingPunct="0">
              <a:lnSpc>
                <a:spcPct val="150000"/>
              </a:lnSpc>
              <a:spcBef>
                <a:spcPts val="0"/>
              </a:spcBef>
              <a:buNone/>
            </a:pPr>
            <a:r>
              <a:rPr lang="zh-CN" altLang="en-US" sz="1814" u="sng" kern="0"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(embarrass) her guests.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考查动名词。句意:Susanna Reid喜欢让她的客人难堪。enjoy doing sth.喜</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欢做某事,故填embarrassing。</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9-3 (2016浙江,阅读理解A,</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 more </a:t>
            </a:r>
            <a:r>
              <a:rPr lang="zh-CN" altLang="en-US" sz="1814" u="sng" kern="0" dirty="0" smtClean="0">
                <a:solidFill>
                  <a:srgbClr val="FF0000"/>
                </a:solidFill>
                <a:latin typeface="Times New Roman" pitchFamily="65" charset="-122"/>
                <a:ea typeface="宋体" pitchFamily="65" charset="-122"/>
              </a:rPr>
              <a:t>　 embarrassing　 </a:t>
            </a:r>
            <a:r>
              <a:rPr lang="zh-CN" altLang="en-US" sz="1814" kern="0" dirty="0" smtClean="0">
                <a:solidFill>
                  <a:srgbClr val="000000"/>
                </a:solidFill>
                <a:latin typeface="Times New Roman" pitchFamily="65" charset="-122"/>
                <a:ea typeface="宋体" pitchFamily="65" charset="-122"/>
              </a:rPr>
              <a:t>(embarrass)or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shameful the secret is, the juicier the gossip it makes.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考查形容词。句意:秘密越令人尴尬或者越可耻,它产生的流言就越有吸</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引力。or连接两个并列的形容词,说明主语the secret的特征,应用形容词embar-</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rassing。</a:t>
            </a:r>
            <a:endParaRPr lang="zh-CN" altLang="en-US" dirty="0">
              <a:solidFill>
                <a:srgbClr val="FF0000"/>
              </a:solidFill>
            </a:endParaRPr>
          </a:p>
        </p:txBody>
      </p:sp>
      <p:pic>
        <p:nvPicPr>
          <p:cNvPr id="3" name="图片 3" descr="textimage64.jpeg"/>
          <p:cNvPicPr>
            <a:picLocks noChangeAspect="1"/>
          </p:cNvPicPr>
          <p:nvPr/>
        </p:nvPicPr>
        <p:blipFill>
          <a:blip r:embed="rId4" cstate="print"/>
          <a:stretch>
            <a:fillRect/>
          </a:stretch>
        </p:blipFill>
        <p:spPr>
          <a:xfrm>
            <a:off x="4425525" y="1491443"/>
            <a:ext cx="609599" cy="409574"/>
          </a:xfrm>
          <a:prstGeom prst="rect">
            <a:avLst/>
          </a:prstGeom>
        </p:spPr>
      </p:pic>
      <p:pic>
        <p:nvPicPr>
          <p:cNvPr id="4" name="图片 4" descr="textimage65.jpeg"/>
          <p:cNvPicPr>
            <a:picLocks noChangeAspect="1"/>
          </p:cNvPicPr>
          <p:nvPr/>
        </p:nvPicPr>
        <p:blipFill>
          <a:blip r:embed="rId4" cstate="print"/>
          <a:stretch>
            <a:fillRect/>
          </a:stretch>
        </p:blipFill>
        <p:spPr>
          <a:xfrm>
            <a:off x="3319458" y="3225009"/>
            <a:ext cx="609600" cy="409574"/>
          </a:xfrm>
          <a:prstGeom prst="rect">
            <a:avLst/>
          </a:prstGeom>
        </p:spPr>
      </p:pic>
      <p:pic>
        <p:nvPicPr>
          <p:cNvPr id="5" name="Picture 4" descr="\\a015\吴双婷\线.tif"/>
          <p:cNvPicPr>
            <a:picLocks noChangeAspect="1" noChangeArrowheads="1"/>
          </p:cNvPicPr>
          <p:nvPr/>
        </p:nvPicPr>
        <p:blipFill>
          <a:blip r:embed="rId5" cstate="print"/>
          <a:srcRect/>
          <a:stretch>
            <a:fillRect/>
          </a:stretch>
        </p:blipFill>
        <p:spPr bwMode="auto">
          <a:xfrm>
            <a:off x="4932040" y="3204245"/>
            <a:ext cx="1785950"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7092280" y="1476053"/>
            <a:ext cx="178595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19939"/>
            <a:ext cx="8316000" cy="5721374"/>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9-4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)Feeling </a:t>
            </a:r>
            <a:r>
              <a:rPr lang="zh-CN" altLang="en-US" sz="1814" u="sng" kern="0" dirty="0" smtClean="0">
                <a:solidFill>
                  <a:srgbClr val="FF0000"/>
                </a:solidFill>
                <a:latin typeface="Times New Roman" pitchFamily="65" charset="-122"/>
                <a:ea typeface="宋体" pitchFamily="65" charset="-122"/>
              </a:rPr>
              <a:t>　 embarrassed　 </a:t>
            </a:r>
            <a:r>
              <a:rPr lang="zh-CN" altLang="en-US" sz="1814" kern="0" dirty="0" smtClean="0">
                <a:solidFill>
                  <a:srgbClr val="000000"/>
                </a:solidFill>
                <a:latin typeface="Times New Roman" pitchFamily="65" charset="-122"/>
                <a:ea typeface="宋体" pitchFamily="65" charset="-122"/>
              </a:rPr>
              <a:t>(embarrass), he muttered a few words and </a:t>
            </a:r>
            <a:endParaRPr lang="zh-CN" altLang="en-US" sz="2000" dirty="0" smtClean="0"/>
          </a:p>
          <a:p>
            <a:pPr eaLnBrk="0" latinLnBrk="1" hangingPunct="0">
              <a:lnSpc>
                <a:spcPct val="150000"/>
              </a:lnSpc>
            </a:pPr>
            <a:r>
              <a:rPr lang="zh-CN" altLang="en-US" sz="1814" kern="0" dirty="0" smtClean="0">
                <a:solidFill>
                  <a:srgbClr val="000000"/>
                </a:solidFill>
                <a:latin typeface="Times New Roman" pitchFamily="65" charset="-122"/>
                <a:ea typeface="宋体" pitchFamily="65" charset="-122"/>
              </a:rPr>
              <a:t>walked off. </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考查形容词。句意:他感到尴尬,嘟囔了几句就走开了。句子主语是he,</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Feeling后应跟形容词,说明主语的特征,故填embarrassed。</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完成句子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9-5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)令汤姆尴尬的是,他竟然按错了按钮。</a:t>
            </a:r>
            <a:endParaRPr lang="zh-CN" altLang="en-US" dirty="0"/>
          </a:p>
          <a:p>
            <a:pPr marL="0" indent="0" eaLnBrk="0" latinLnBrk="1" hangingPunct="0">
              <a:lnSpc>
                <a:spcPct val="150000"/>
              </a:lnSpc>
              <a:spcBef>
                <a:spcPts val="18"/>
              </a:spcBef>
              <a:buNone/>
            </a:pPr>
            <a:r>
              <a:rPr lang="zh-CN" altLang="en-US" sz="1814" u="sng" kern="0" dirty="0" smtClean="0">
                <a:solidFill>
                  <a:srgbClr val="FF0000"/>
                </a:solidFill>
                <a:latin typeface="Times New Roman" pitchFamily="65" charset="-122"/>
                <a:ea typeface="宋体" pitchFamily="65" charset="-122"/>
              </a:rPr>
              <a:t>　 To Tom's embarrassment　 </a:t>
            </a:r>
            <a:r>
              <a:rPr lang="zh-CN" altLang="en-US" sz="1814" kern="0" dirty="0" smtClean="0">
                <a:solidFill>
                  <a:srgbClr val="000000"/>
                </a:solidFill>
                <a:latin typeface="Times New Roman" pitchFamily="65" charset="-122"/>
                <a:ea typeface="宋体" pitchFamily="65" charset="-122"/>
              </a:rPr>
              <a:t>, he should press the wrong button.</a:t>
            </a:r>
            <a:endParaRPr lang="zh-CN" altLang="en-US" dirty="0"/>
          </a:p>
          <a:p>
            <a:pPr marL="0" indent="0" eaLnBrk="0" latinLnBrk="1" hangingPunct="0">
              <a:lnSpc>
                <a:spcPct val="150000"/>
              </a:lnSpc>
              <a:spcBef>
                <a:spcPts val="141"/>
              </a:spcBef>
              <a:buNone/>
            </a:pPr>
            <a:r>
              <a:rPr lang="zh-CN" altLang="en-US" sz="2327" kern="0" spc="1469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|case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.盒;箱;情况;案件;病例</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This case has two functions. It's my wallet and my mobile phone case. (教材P3</a:t>
            </a:r>
            <a:r>
              <a:rPr dirty="0"/>
              <a:t/>
            </a:r>
            <a:br>
              <a:rPr dirty="0"/>
            </a:br>
            <a:r>
              <a:rPr lang="zh-CN" altLang="en-US" sz="1814" kern="0" dirty="0" smtClean="0">
                <a:solidFill>
                  <a:srgbClr val="000000"/>
                </a:solidFill>
                <a:latin typeface="Times New Roman" pitchFamily="65" charset="-122"/>
                <a:ea typeface="宋体" pitchFamily="65" charset="-122"/>
              </a:rPr>
              <a:t>4)</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这个盒子有两个功能。它是我的钱包和手机壳。</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You'd better take the keys in case I'm out.</a:t>
            </a:r>
            <a:endParaRPr lang="zh-CN" altLang="en-US" dirty="0"/>
          </a:p>
        </p:txBody>
      </p:sp>
      <p:pic>
        <p:nvPicPr>
          <p:cNvPr id="3" name="图片 3" descr="textimage67.jpeg"/>
          <p:cNvPicPr>
            <a:picLocks noChangeAspect="1"/>
          </p:cNvPicPr>
          <p:nvPr/>
        </p:nvPicPr>
        <p:blipFill>
          <a:blip r:embed="rId4" cstate="print"/>
          <a:stretch>
            <a:fillRect/>
          </a:stretch>
        </p:blipFill>
        <p:spPr>
          <a:xfrm>
            <a:off x="1161450" y="3134517"/>
            <a:ext cx="609600" cy="409574"/>
          </a:xfrm>
          <a:prstGeom prst="rect">
            <a:avLst/>
          </a:prstGeom>
        </p:spPr>
      </p:pic>
      <p:pic>
        <p:nvPicPr>
          <p:cNvPr id="4" name="图片 4" descr="textimage68.jpeg"/>
          <p:cNvPicPr>
            <a:picLocks noChangeAspect="1"/>
          </p:cNvPicPr>
          <p:nvPr/>
        </p:nvPicPr>
        <p:blipFill>
          <a:blip r:embed="rId5" cstate="print"/>
          <a:stretch>
            <a:fillRect/>
          </a:stretch>
        </p:blipFill>
        <p:spPr>
          <a:xfrm>
            <a:off x="857224" y="4063211"/>
            <a:ext cx="1871126" cy="428628"/>
          </a:xfrm>
          <a:prstGeom prst="rect">
            <a:avLst/>
          </a:prstGeom>
        </p:spPr>
      </p:pic>
      <p:pic>
        <p:nvPicPr>
          <p:cNvPr id="5" name="图片 5" descr="textimage69.jpeg"/>
          <p:cNvPicPr>
            <a:picLocks noChangeAspect="1"/>
          </p:cNvPicPr>
          <p:nvPr/>
        </p:nvPicPr>
        <p:blipFill>
          <a:blip r:embed="rId6" cstate="print"/>
          <a:stretch>
            <a:fillRect/>
          </a:stretch>
        </p:blipFill>
        <p:spPr>
          <a:xfrm>
            <a:off x="719113" y="5896788"/>
            <a:ext cx="209549" cy="238125"/>
          </a:xfrm>
          <a:prstGeom prst="rect">
            <a:avLst/>
          </a:prstGeom>
        </p:spPr>
      </p:pic>
      <p:pic>
        <p:nvPicPr>
          <p:cNvPr id="6" name="图片 5" descr="textimage66.jpeg"/>
          <p:cNvPicPr>
            <a:picLocks noChangeAspect="1"/>
          </p:cNvPicPr>
          <p:nvPr/>
        </p:nvPicPr>
        <p:blipFill>
          <a:blip r:embed="rId7" cstate="print"/>
          <a:stretch>
            <a:fillRect/>
          </a:stretch>
        </p:blipFill>
        <p:spPr>
          <a:xfrm>
            <a:off x="1142976" y="991377"/>
            <a:ext cx="609600" cy="409574"/>
          </a:xfrm>
          <a:prstGeom prst="rect">
            <a:avLst/>
          </a:prstGeom>
        </p:spPr>
      </p:pic>
      <p:pic>
        <p:nvPicPr>
          <p:cNvPr id="7" name="Picture 4" descr="\\a015\吴双婷\线.tif"/>
          <p:cNvPicPr>
            <a:picLocks noChangeAspect="1" noChangeArrowheads="1"/>
          </p:cNvPicPr>
          <p:nvPr/>
        </p:nvPicPr>
        <p:blipFill>
          <a:blip r:embed="rId8" cstate="print"/>
          <a:srcRect/>
          <a:stretch>
            <a:fillRect/>
          </a:stretch>
        </p:blipFill>
        <p:spPr bwMode="auto">
          <a:xfrm>
            <a:off x="2571736" y="991377"/>
            <a:ext cx="171451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8" cstate="print"/>
          <a:srcRect/>
          <a:stretch>
            <a:fillRect/>
          </a:stretch>
        </p:blipFill>
        <p:spPr bwMode="auto">
          <a:xfrm>
            <a:off x="714348" y="3563145"/>
            <a:ext cx="292895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709046"/>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(B)阅读词汇—明词义</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1.province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省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2.battery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电池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3.troll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发挑衅帖子的人;恶意挑衅的帖子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4.cyberbully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网霸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.&amp;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网络欺凌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(C)拓展词汇—灵活用</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a:t>
            </a:r>
            <a:r>
              <a:rPr lang="zh-CN" altLang="en-US" sz="1814" u="sng" kern="0" dirty="0" smtClean="0">
                <a:solidFill>
                  <a:srgbClr val="FF0000"/>
                </a:solidFill>
                <a:latin typeface="Times New Roman" pitchFamily="65" charset="-122"/>
                <a:ea typeface="宋体" pitchFamily="65" charset="-122"/>
              </a:rPr>
              <a:t>　 blog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.博客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.写博客→</a:t>
            </a:r>
            <a:r>
              <a:rPr lang="zh-CN" altLang="en-US" sz="1814" u="sng" kern="0" dirty="0" smtClean="0">
                <a:solidFill>
                  <a:srgbClr val="FF0000"/>
                </a:solidFill>
                <a:latin typeface="Times New Roman" pitchFamily="65" charset="-122"/>
                <a:ea typeface="宋体" pitchFamily="65" charset="-122"/>
              </a:rPr>
              <a:t>　 blogger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.博客作者;博主</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a:t>
            </a:r>
            <a:r>
              <a:rPr lang="zh-CN" altLang="en-US" sz="1814" u="sng" kern="0" dirty="0" smtClean="0">
                <a:solidFill>
                  <a:srgbClr val="FF0000"/>
                </a:solidFill>
                <a:latin typeface="Times New Roman" pitchFamily="65" charset="-122"/>
                <a:ea typeface="宋体" pitchFamily="65" charset="-122"/>
              </a:rPr>
              <a:t>　 engine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.引擎;发动机;火车头→</a:t>
            </a:r>
            <a:r>
              <a:rPr lang="zh-CN" altLang="en-US" sz="1814" u="sng" kern="0" dirty="0" smtClean="0">
                <a:solidFill>
                  <a:srgbClr val="FF0000"/>
                </a:solidFill>
                <a:latin typeface="Times New Roman" pitchFamily="65" charset="-122"/>
                <a:ea typeface="宋体" pitchFamily="65" charset="-122"/>
              </a:rPr>
              <a:t>　 engineer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.工程师→</a:t>
            </a:r>
            <a:r>
              <a:rPr lang="zh-CN" altLang="en-US" sz="1814" u="sng" kern="0" dirty="0" smtClean="0">
                <a:solidFill>
                  <a:srgbClr val="FF0000"/>
                </a:solidFill>
                <a:latin typeface="Times New Roman" pitchFamily="65" charset="-122"/>
                <a:ea typeface="宋体" pitchFamily="65" charset="-122"/>
              </a:rPr>
              <a:t>　 engineering</a:t>
            </a:r>
            <a:r>
              <a:rPr dirty="0">
                <a:solidFill>
                  <a:srgbClr val="FF0000"/>
                </a:solidFill>
              </a:rPr>
              <a:t/>
            </a:r>
            <a:br>
              <a:rPr dirty="0">
                <a:solidFill>
                  <a:srgbClr val="FF0000"/>
                </a:solidFill>
              </a:rPr>
            </a:br>
            <a:r>
              <a:rPr lang="zh-CN" altLang="en-US" sz="1814" u="sng" kern="0"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.工程学;工程</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a:t>
            </a:r>
            <a:r>
              <a:rPr lang="zh-CN" altLang="en-US" sz="1814" u="sng" kern="0" dirty="0" smtClean="0">
                <a:solidFill>
                  <a:srgbClr val="FF0000"/>
                </a:solidFill>
                <a:latin typeface="Times New Roman" pitchFamily="65" charset="-122"/>
                <a:ea typeface="宋体" pitchFamily="65" charset="-122"/>
              </a:rPr>
              <a:t>　 identity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.身份;个性→</a:t>
            </a:r>
            <a:r>
              <a:rPr lang="zh-CN" altLang="en-US" sz="1814" u="sng" kern="0" dirty="0" smtClean="0">
                <a:solidFill>
                  <a:srgbClr val="FF0000"/>
                </a:solidFill>
                <a:latin typeface="Times New Roman" pitchFamily="65" charset="-122"/>
                <a:ea typeface="宋体" pitchFamily="65" charset="-122"/>
              </a:rPr>
              <a:t>　 identify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.确认;认出→</a:t>
            </a:r>
            <a:r>
              <a:rPr lang="zh-CN" altLang="en-US" sz="1814" u="sng" kern="0" dirty="0" smtClean="0">
                <a:solidFill>
                  <a:srgbClr val="FF0000"/>
                </a:solidFill>
                <a:latin typeface="Times New Roman" pitchFamily="65" charset="-122"/>
                <a:ea typeface="宋体" pitchFamily="65" charset="-122"/>
              </a:rPr>
              <a:t>　 identification　 </a:t>
            </a:r>
            <a:r>
              <a:rPr lang="zh-CN" altLang="en-US" sz="1814" kern="0" dirty="0" smtClean="0">
                <a:solidFill>
                  <a:srgbClr val="FF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a:t>
            </a:r>
            <a:r>
              <a:rPr dirty="0"/>
              <a:t/>
            </a:r>
            <a:br>
              <a:rPr dirty="0"/>
            </a:br>
            <a:r>
              <a:rPr lang="zh-CN" altLang="en-US" sz="1814" kern="0" dirty="0" smtClean="0">
                <a:solidFill>
                  <a:srgbClr val="000000"/>
                </a:solidFill>
                <a:latin typeface="Times New Roman" pitchFamily="65" charset="-122"/>
                <a:ea typeface="宋体" pitchFamily="65" charset="-122"/>
              </a:rPr>
              <a:t>鉴定;确定;身份证明</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1928794" y="1848633"/>
            <a:ext cx="857256"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1785918" y="2348699"/>
            <a:ext cx="135732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1500166" y="2705889"/>
            <a:ext cx="3643338"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2143108" y="3205955"/>
            <a:ext cx="100013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3929058" y="3205955"/>
            <a:ext cx="135732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928662" y="3991773"/>
            <a:ext cx="1071570"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3929058" y="3991773"/>
            <a:ext cx="1285884"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928662" y="4420401"/>
            <a:ext cx="1357322"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4714876" y="4491839"/>
            <a:ext cx="1357322"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7215206" y="4491839"/>
            <a:ext cx="1500198"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857224" y="5277657"/>
            <a:ext cx="1357322" cy="35687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4" cstate="print"/>
          <a:srcRect/>
          <a:stretch>
            <a:fillRect/>
          </a:stretch>
        </p:blipFill>
        <p:spPr bwMode="auto">
          <a:xfrm>
            <a:off x="3786182" y="5277657"/>
            <a:ext cx="1285884" cy="356870"/>
          </a:xfrm>
          <a:prstGeom prst="rect">
            <a:avLst/>
          </a:prstGeom>
          <a:noFill/>
          <a:ln w="9525">
            <a:noFill/>
            <a:miter lim="800000"/>
            <a:headEnd/>
            <a:tailEnd/>
          </a:ln>
        </p:spPr>
      </p:pic>
      <p:pic>
        <p:nvPicPr>
          <p:cNvPr id="15" name="Picture 4" descr="\\a015\吴双婷\线.tif"/>
          <p:cNvPicPr>
            <a:picLocks noChangeAspect="1" noChangeArrowheads="1"/>
          </p:cNvPicPr>
          <p:nvPr/>
        </p:nvPicPr>
        <p:blipFill>
          <a:blip r:embed="rId4" cstate="print"/>
          <a:srcRect/>
          <a:stretch>
            <a:fillRect/>
          </a:stretch>
        </p:blipFill>
        <p:spPr bwMode="auto">
          <a:xfrm>
            <a:off x="6572264" y="5277657"/>
            <a:ext cx="178595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5"/>
                                        </p:tgtEl>
                                      </p:cBhvr>
                                    </p:animEffect>
                                    <p:set>
                                      <p:cBhvr>
                                        <p:cTn id="67" dur="1" fill="hold">
                                          <p:stCondLst>
                                            <p:cond delay="19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686924"/>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你最好带上钥匙以防我不在家。</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In that case, the meeting will be called off.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既然那样,会议就会被取消。</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In some cases people have had to wait several weeks for an appointment.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在某些情况下,人们必须等上好几周才能得到约见。</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In case of fire, ring the alarm bell.</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如遇火警,即按警铃。</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a:t>
            </a:r>
            <a:r>
              <a:rPr lang="zh-CN" altLang="en-US" sz="1814" u="sng" kern="0" dirty="0" smtClean="0">
                <a:solidFill>
                  <a:srgbClr val="FF0000"/>
                </a:solidFill>
                <a:latin typeface="Times New Roman" pitchFamily="65" charset="-122"/>
                <a:ea typeface="宋体" pitchFamily="65" charset="-122"/>
              </a:rPr>
              <a:t>　 in case　 </a:t>
            </a:r>
            <a:r>
              <a:rPr lang="zh-CN" altLang="en-US" sz="1814" kern="0" dirty="0" smtClean="0">
                <a:solidFill>
                  <a:srgbClr val="000000"/>
                </a:solidFill>
                <a:latin typeface="Times New Roman" pitchFamily="65" charset="-122"/>
                <a:ea typeface="宋体" pitchFamily="65" charset="-122"/>
              </a:rPr>
              <a:t> 以防;以防万一</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a:t>
            </a:r>
            <a:r>
              <a:rPr lang="zh-CN" altLang="en-US" sz="1814" u="sng" kern="0" dirty="0" smtClean="0">
                <a:solidFill>
                  <a:srgbClr val="FF0000"/>
                </a:solidFill>
                <a:latin typeface="Times New Roman" pitchFamily="65" charset="-122"/>
                <a:ea typeface="宋体" pitchFamily="65" charset="-122"/>
              </a:rPr>
              <a:t>　 in case of　 </a:t>
            </a:r>
            <a:r>
              <a:rPr lang="zh-CN" altLang="en-US" sz="1814" kern="0" dirty="0" smtClean="0">
                <a:solidFill>
                  <a:srgbClr val="000000"/>
                </a:solidFill>
                <a:latin typeface="Times New Roman" pitchFamily="65" charset="-122"/>
                <a:ea typeface="宋体" pitchFamily="65" charset="-122"/>
              </a:rPr>
              <a:t>如果,假使</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③</a:t>
            </a:r>
            <a:r>
              <a:rPr lang="zh-CN" altLang="en-US" sz="1814" u="sng" kern="0" dirty="0" smtClean="0">
                <a:solidFill>
                  <a:srgbClr val="FF0000"/>
                </a:solidFill>
                <a:latin typeface="Times New Roman" pitchFamily="65" charset="-122"/>
                <a:ea typeface="宋体" pitchFamily="65" charset="-122"/>
              </a:rPr>
              <a:t>　 in that case　 </a:t>
            </a:r>
            <a:r>
              <a:rPr lang="zh-CN" altLang="en-US" sz="1814" kern="0" dirty="0" smtClean="0">
                <a:solidFill>
                  <a:srgbClr val="000000"/>
                </a:solidFill>
                <a:latin typeface="Times New Roman" pitchFamily="65" charset="-122"/>
                <a:ea typeface="宋体" pitchFamily="65" charset="-122"/>
              </a:rPr>
              <a:t>既然那样;假使那样的话</a:t>
            </a:r>
            <a:endParaRPr lang="zh-CN" altLang="en-US" dirty="0"/>
          </a:p>
        </p:txBody>
      </p:sp>
      <p:pic>
        <p:nvPicPr>
          <p:cNvPr id="3" name="图片 3" descr="textimage70.jpeg"/>
          <p:cNvPicPr>
            <a:picLocks noChangeAspect="1"/>
          </p:cNvPicPr>
          <p:nvPr/>
        </p:nvPicPr>
        <p:blipFill>
          <a:blip r:embed="rId4" cstate="print"/>
          <a:stretch>
            <a:fillRect/>
          </a:stretch>
        </p:blipFill>
        <p:spPr>
          <a:xfrm>
            <a:off x="720000" y="4587135"/>
            <a:ext cx="247650" cy="247649"/>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928662" y="4920467"/>
            <a:ext cx="1214446"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5" cstate="print"/>
          <a:srcRect/>
          <a:stretch>
            <a:fillRect/>
          </a:stretch>
        </p:blipFill>
        <p:spPr bwMode="auto">
          <a:xfrm>
            <a:off x="1000100" y="5277657"/>
            <a:ext cx="135732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928662" y="5706285"/>
            <a:ext cx="157163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68848"/>
            <a:ext cx="8316000" cy="5637569"/>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写出下列句中黑体词的意思</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10-1 (2020江苏,阅读理解A,</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 daily number of newly cured and discharged</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(出院) patients exceeded that of the newly confirmed cases.</a:t>
            </a:r>
            <a:r>
              <a:rPr lang="zh-CN" altLang="en-US" sz="1814" u="sng" kern="0" dirty="0" smtClean="0">
                <a:solidFill>
                  <a:srgbClr val="FF0000"/>
                </a:solidFill>
                <a:latin typeface="Times New Roman" pitchFamily="65" charset="-122"/>
                <a:ea typeface="宋体" pitchFamily="65" charset="-122"/>
              </a:rPr>
              <a:t>　 病例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句意:每日新治愈出院病人的数量超过新确诊的病例数。</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10-2 (2020全国Ⅲ,阅读理解B,</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)In some cases, it's not so much the treatment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of the animals on set in the studio that has activists worried.</a:t>
            </a:r>
            <a:r>
              <a:rPr lang="zh-CN" altLang="en-US" sz="1814" u="sng" kern="0" dirty="0" smtClean="0">
                <a:solidFill>
                  <a:srgbClr val="FF0000"/>
                </a:solidFill>
                <a:latin typeface="Times New Roman" pitchFamily="65" charset="-122"/>
                <a:ea typeface="宋体" pitchFamily="65" charset="-122"/>
              </a:rPr>
              <a:t>　 情况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句意:在某些情况下,动物权利保护者担心的不仅仅是在电影公司的片场</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内的动物受到的对待。</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10-3 (2019江苏,23,</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 doctor shares his phone number with the patients </a:t>
            </a:r>
            <a:r>
              <a:rPr lang="zh-CN" altLang="en-US" sz="1814" u="sng" kern="0"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0"/>
              </a:spcBef>
              <a:buNone/>
            </a:pPr>
            <a:r>
              <a:rPr lang="zh-CN" altLang="en-US" sz="1814" u="sng" kern="0" dirty="0" smtClean="0">
                <a:solidFill>
                  <a:srgbClr val="FF0000"/>
                </a:solidFill>
                <a:latin typeface="Times New Roman" pitchFamily="65" charset="-122"/>
                <a:ea typeface="宋体" pitchFamily="65" charset="-122"/>
              </a:rPr>
              <a:t>in　 </a:t>
            </a:r>
            <a:r>
              <a:rPr lang="zh-CN" altLang="en-US" sz="1814" kern="0" dirty="0" smtClean="0">
                <a:solidFill>
                  <a:srgbClr val="000000"/>
                </a:solidFill>
                <a:latin typeface="Times New Roman" pitchFamily="65" charset="-122"/>
                <a:ea typeface="宋体" pitchFamily="65" charset="-122"/>
              </a:rPr>
              <a:t> case they need medical assistance.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考查固定搭配。句意:医生给了病人他的手机号码,以防他们需要医疗援</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助。in case意为“以防;以防万一”,故填in。</a:t>
            </a:r>
            <a:endParaRPr lang="zh-CN" altLang="en-US" dirty="0">
              <a:solidFill>
                <a:srgbClr val="FF0000"/>
              </a:solidFill>
            </a:endParaRPr>
          </a:p>
        </p:txBody>
      </p:sp>
      <p:pic>
        <p:nvPicPr>
          <p:cNvPr id="3" name="图片 3" descr="textimage71.jpeg"/>
          <p:cNvPicPr>
            <a:picLocks noChangeAspect="1"/>
          </p:cNvPicPr>
          <p:nvPr/>
        </p:nvPicPr>
        <p:blipFill>
          <a:blip r:embed="rId4" cstate="print"/>
          <a:stretch>
            <a:fillRect/>
          </a:stretch>
        </p:blipFill>
        <p:spPr>
          <a:xfrm>
            <a:off x="3401437" y="1481320"/>
            <a:ext cx="609600" cy="409574"/>
          </a:xfrm>
          <a:prstGeom prst="rect">
            <a:avLst/>
          </a:prstGeom>
        </p:spPr>
      </p:pic>
      <p:pic>
        <p:nvPicPr>
          <p:cNvPr id="4" name="图片 4" descr="textimage72.jpeg"/>
          <p:cNvPicPr>
            <a:picLocks noChangeAspect="1"/>
          </p:cNvPicPr>
          <p:nvPr/>
        </p:nvPicPr>
        <p:blipFill>
          <a:blip r:embed="rId4" cstate="print"/>
          <a:stretch>
            <a:fillRect/>
          </a:stretch>
        </p:blipFill>
        <p:spPr>
          <a:xfrm>
            <a:off x="3619124" y="2810303"/>
            <a:ext cx="609600" cy="409574"/>
          </a:xfrm>
          <a:prstGeom prst="rect">
            <a:avLst/>
          </a:prstGeom>
        </p:spPr>
      </p:pic>
      <p:pic>
        <p:nvPicPr>
          <p:cNvPr id="5" name="图片 5" descr="textimage73.jpeg"/>
          <p:cNvPicPr>
            <a:picLocks noChangeAspect="1"/>
          </p:cNvPicPr>
          <p:nvPr/>
        </p:nvPicPr>
        <p:blipFill>
          <a:blip r:embed="rId5" cstate="print"/>
          <a:stretch>
            <a:fillRect/>
          </a:stretch>
        </p:blipFill>
        <p:spPr>
          <a:xfrm>
            <a:off x="2543850" y="4995942"/>
            <a:ext cx="609600" cy="409574"/>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6215074" y="1991509"/>
            <a:ext cx="135732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6215074" y="3277393"/>
            <a:ext cx="135732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500034" y="5491971"/>
            <a:ext cx="71438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linds(horizontal)">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10" end="10"/>
                                            </p:txEl>
                                          </p:spTgt>
                                        </p:tgtEl>
                                        <p:attrNameLst>
                                          <p:attrName>style.visibility</p:attrName>
                                        </p:attrNameLst>
                                      </p:cBhvr>
                                      <p:to>
                                        <p:strVal val="visible"/>
                                      </p:to>
                                    </p:set>
                                    <p:animEffect transition="in" filter="blinds(horizontal)">
                                      <p:cBhvr>
                                        <p:cTn id="32"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完成句子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10-4 (2017天津,阅读理解A,</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)假使那样的话,请求尽快面谈并说对不起。</a:t>
            </a:r>
            <a:endParaRPr lang="zh-CN" altLang="en-US" dirty="0"/>
          </a:p>
          <a:p>
            <a:pPr marL="0" indent="0" eaLnBrk="0" latinLnBrk="1" hangingPunct="0">
              <a:lnSpc>
                <a:spcPct val="150000"/>
              </a:lnSpc>
              <a:spcBef>
                <a:spcPts val="18"/>
              </a:spcBef>
              <a:buNone/>
            </a:pPr>
            <a:r>
              <a:rPr lang="zh-CN" altLang="en-US" sz="1814" u="sng" kern="0" dirty="0" smtClean="0">
                <a:solidFill>
                  <a:srgbClr val="FF0000"/>
                </a:solidFill>
                <a:latin typeface="Times New Roman" pitchFamily="65" charset="-122"/>
                <a:ea typeface="宋体" pitchFamily="65" charset="-122"/>
              </a:rPr>
              <a:t>　 In that case　 </a:t>
            </a:r>
            <a:r>
              <a:rPr lang="zh-CN" altLang="en-US" sz="1814" kern="0" dirty="0" smtClean="0">
                <a:solidFill>
                  <a:srgbClr val="000000"/>
                </a:solidFill>
                <a:latin typeface="Times New Roman" pitchFamily="65" charset="-122"/>
                <a:ea typeface="宋体" pitchFamily="65" charset="-122"/>
              </a:rPr>
              <a:t>,ask to speak in person as soon as possible and say sorry.</a:t>
            </a:r>
            <a:endParaRPr lang="zh-CN" altLang="en-US" dirty="0"/>
          </a:p>
          <a:p>
            <a:pPr marL="0" indent="0" eaLnBrk="0" latinLnBrk="1" hangingPunct="0">
              <a:lnSpc>
                <a:spcPct val="150000"/>
              </a:lnSpc>
              <a:spcBef>
                <a:spcPts val="141"/>
              </a:spcBef>
              <a:buNone/>
            </a:pPr>
            <a:r>
              <a:rPr lang="zh-CN" altLang="en-US" sz="3208" kern="0" spc="25516"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462"/>
              </a:spcBef>
              <a:buNone/>
            </a:pPr>
            <a:r>
              <a:rPr lang="zh-CN" altLang="en-US" sz="2327" kern="0" spc="1199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|“疑问词+不定式”结构</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A 59-year-old man learnt how to apply for work online and found a great job.</a:t>
            </a:r>
            <a:r>
              <a:rPr dirty="0"/>
              <a:t/>
            </a:r>
            <a:br>
              <a:rPr dirty="0"/>
            </a:br>
            <a:r>
              <a:rPr lang="zh-CN" altLang="en-US" sz="1814" kern="0" dirty="0" smtClean="0">
                <a:solidFill>
                  <a:srgbClr val="000000"/>
                </a:solidFill>
                <a:latin typeface="Times New Roman" pitchFamily="65" charset="-122"/>
                <a:ea typeface="宋体" pitchFamily="65" charset="-122"/>
              </a:rPr>
              <a:t>(教材P28)一位59岁的男子学会了如何在网上申请工作,并且找到了一份不错的</a:t>
            </a:r>
            <a:r>
              <a:rPr dirty="0"/>
              <a:t/>
            </a:r>
            <a:br>
              <a:rPr dirty="0"/>
            </a:br>
            <a:r>
              <a:rPr lang="zh-CN" altLang="en-US" sz="1814" kern="0" dirty="0" smtClean="0">
                <a:solidFill>
                  <a:srgbClr val="000000"/>
                </a:solidFill>
                <a:latin typeface="Times New Roman" pitchFamily="65" charset="-122"/>
                <a:ea typeface="宋体" pitchFamily="65" charset="-122"/>
              </a:rPr>
              <a:t>工作。</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 don't know what to do with all the food left over.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我不知道怎样处理所有这些剩饭剩菜。</a:t>
            </a:r>
            <a:endParaRPr lang="zh-CN" altLang="en-US" dirty="0"/>
          </a:p>
        </p:txBody>
      </p:sp>
      <p:pic>
        <p:nvPicPr>
          <p:cNvPr id="3" name="图片 3" descr="textimage74.jpeg"/>
          <p:cNvPicPr>
            <a:picLocks noChangeAspect="1"/>
          </p:cNvPicPr>
          <p:nvPr/>
        </p:nvPicPr>
        <p:blipFill>
          <a:blip r:embed="rId4" cstate="print"/>
          <a:stretch>
            <a:fillRect/>
          </a:stretch>
        </p:blipFill>
        <p:spPr>
          <a:xfrm>
            <a:off x="3401437" y="1918648"/>
            <a:ext cx="609600" cy="409575"/>
          </a:xfrm>
          <a:prstGeom prst="rect">
            <a:avLst/>
          </a:prstGeom>
        </p:spPr>
      </p:pic>
      <p:pic>
        <p:nvPicPr>
          <p:cNvPr id="4" name="图片 4" descr="textimage75.jpeg"/>
          <p:cNvPicPr>
            <a:picLocks noChangeAspect="1"/>
          </p:cNvPicPr>
          <p:nvPr/>
        </p:nvPicPr>
        <p:blipFill>
          <a:blip r:embed="rId5" cstate="print"/>
          <a:stretch>
            <a:fillRect/>
          </a:stretch>
        </p:blipFill>
        <p:spPr>
          <a:xfrm>
            <a:off x="2500298" y="2920203"/>
            <a:ext cx="2625659" cy="541585"/>
          </a:xfrm>
          <a:prstGeom prst="rect">
            <a:avLst/>
          </a:prstGeom>
        </p:spPr>
      </p:pic>
      <p:pic>
        <p:nvPicPr>
          <p:cNvPr id="5" name="图片 5" descr="textimage76.jpeg"/>
          <p:cNvPicPr>
            <a:picLocks noChangeAspect="1"/>
          </p:cNvPicPr>
          <p:nvPr/>
        </p:nvPicPr>
        <p:blipFill>
          <a:blip r:embed="rId6" cstate="print"/>
          <a:stretch>
            <a:fillRect/>
          </a:stretch>
        </p:blipFill>
        <p:spPr>
          <a:xfrm>
            <a:off x="720000" y="3723129"/>
            <a:ext cx="1494546" cy="406892"/>
          </a:xfrm>
          <a:prstGeom prst="rect">
            <a:avLst/>
          </a:prstGeom>
        </p:spPr>
      </p:pic>
      <p:pic>
        <p:nvPicPr>
          <p:cNvPr id="6" name="图片 6" descr="textimage77.jpeg"/>
          <p:cNvPicPr>
            <a:picLocks noChangeAspect="1"/>
          </p:cNvPicPr>
          <p:nvPr/>
        </p:nvPicPr>
        <p:blipFill>
          <a:blip r:embed="rId7" cstate="print"/>
          <a:stretch>
            <a:fillRect/>
          </a:stretch>
        </p:blipFill>
        <p:spPr>
          <a:xfrm>
            <a:off x="720000" y="5508371"/>
            <a:ext cx="209549" cy="238125"/>
          </a:xfrm>
          <a:prstGeom prst="rect">
            <a:avLst/>
          </a:prstGeom>
        </p:spPr>
      </p:pic>
      <p:pic>
        <p:nvPicPr>
          <p:cNvPr id="7" name="Picture 4" descr="\\a015\吴双婷\线.tif"/>
          <p:cNvPicPr>
            <a:picLocks noChangeAspect="1" noChangeArrowheads="1"/>
          </p:cNvPicPr>
          <p:nvPr/>
        </p:nvPicPr>
        <p:blipFill>
          <a:blip r:embed="rId8" cstate="print"/>
          <a:srcRect/>
          <a:stretch>
            <a:fillRect/>
          </a:stretch>
        </p:blipFill>
        <p:spPr bwMode="auto">
          <a:xfrm>
            <a:off x="714348" y="2348699"/>
            <a:ext cx="1571636"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77063"/>
            <a:ext cx="8316000" cy="6552691"/>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Where to go tomorrow has not been decided.</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明天去哪里还未决定。</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question is when to begin our final examination.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问题是什么时候开始我们的期末考试。</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在“疑问词+不定式”结构中,疑问词有疑问代词who、what、which和疑问副词</a:t>
            </a:r>
            <a:r>
              <a:rPr dirty="0"/>
              <a:t/>
            </a:r>
            <a:br>
              <a:rPr dirty="0"/>
            </a:br>
            <a:r>
              <a:rPr lang="zh-CN" altLang="en-US" sz="1814" kern="0" dirty="0" smtClean="0">
                <a:solidFill>
                  <a:srgbClr val="000000"/>
                </a:solidFill>
                <a:latin typeface="Times New Roman" pitchFamily="65" charset="-122"/>
                <a:ea typeface="宋体" pitchFamily="65" charset="-122"/>
              </a:rPr>
              <a:t>how、when、where等,这种结构在句子中可充当</a:t>
            </a:r>
            <a:r>
              <a:rPr lang="zh-CN" altLang="en-US" sz="1814" u="sng" kern="0" dirty="0" smtClean="0">
                <a:solidFill>
                  <a:srgbClr val="FF0000"/>
                </a:solidFill>
                <a:latin typeface="Times New Roman" pitchFamily="65" charset="-122"/>
                <a:ea typeface="宋体" pitchFamily="65" charset="-122"/>
              </a:rPr>
              <a:t>　 主语　 </a:t>
            </a: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宾语　 </a:t>
            </a:r>
            <a:r>
              <a:rPr lang="zh-CN" altLang="en-US" sz="1814" kern="0" dirty="0" smtClean="0">
                <a:solidFill>
                  <a:srgbClr val="000000"/>
                </a:solidFill>
                <a:latin typeface="Times New Roman" pitchFamily="65" charset="-122"/>
                <a:ea typeface="宋体" pitchFamily="65" charset="-122"/>
              </a:rPr>
              <a:t>或</a:t>
            </a:r>
            <a:r>
              <a:rPr lang="zh-CN" altLang="en-US" sz="1814" u="sng" kern="0" dirty="0" smtClean="0">
                <a:solidFill>
                  <a:srgbClr val="FF0000"/>
                </a:solidFill>
                <a:latin typeface="Times New Roman" pitchFamily="65" charset="-122"/>
                <a:ea typeface="宋体" pitchFamily="65" charset="-122"/>
              </a:rPr>
              <a:t>　 表</a:t>
            </a:r>
            <a:r>
              <a:rPr dirty="0">
                <a:solidFill>
                  <a:srgbClr val="FF0000"/>
                </a:solidFill>
              </a:rPr>
              <a:t/>
            </a:r>
            <a:br>
              <a:rPr dirty="0">
                <a:solidFill>
                  <a:srgbClr val="FF0000"/>
                </a:solidFill>
              </a:rPr>
            </a:br>
            <a:r>
              <a:rPr lang="zh-CN" altLang="en-US" sz="1814" u="sng" kern="0" dirty="0" smtClean="0">
                <a:solidFill>
                  <a:srgbClr val="FF0000"/>
                </a:solidFill>
                <a:latin typeface="Times New Roman" pitchFamily="65" charset="-122"/>
                <a:ea typeface="宋体" pitchFamily="65" charset="-122"/>
              </a:rPr>
              <a:t>语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2359" kern="0" spc="9415"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1-1 (2020浙江,七选五,</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 learned a lot about </a:t>
            </a:r>
            <a:r>
              <a:rPr lang="zh-CN" altLang="en-US" sz="1814" u="sng" kern="0" dirty="0" smtClean="0">
                <a:solidFill>
                  <a:srgbClr val="FF0000"/>
                </a:solidFill>
                <a:latin typeface="Times New Roman" pitchFamily="65" charset="-122"/>
                <a:ea typeface="宋体" pitchFamily="65" charset="-122"/>
              </a:rPr>
              <a:t>　 how　 </a:t>
            </a:r>
            <a:r>
              <a:rPr lang="zh-CN" altLang="en-US" sz="1814" kern="0" dirty="0" smtClean="0">
                <a:solidFill>
                  <a:srgbClr val="000000"/>
                </a:solidFill>
                <a:latin typeface="Times New Roman" pitchFamily="65" charset="-122"/>
                <a:ea typeface="宋体" pitchFamily="65" charset="-122"/>
              </a:rPr>
              <a:t> to extend the life of </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spcBef>
                <a:spcPts val="141"/>
              </a:spcBef>
            </a:pPr>
            <a:r>
              <a:rPr lang="en-US" altLang="zh-CN" kern="0" dirty="0" smtClean="0">
                <a:solidFill>
                  <a:srgbClr val="000000"/>
                </a:solidFill>
                <a:latin typeface="Times New Roman" pitchFamily="65" charset="-122"/>
                <a:ea typeface="宋体" pitchFamily="65" charset="-122"/>
              </a:rPr>
              <a:t>objects and transform them into something new and useful.</a:t>
            </a:r>
            <a:endParaRPr lang="en-US" altLang="zh-CN" dirty="0" smtClean="0"/>
          </a:p>
          <a:p>
            <a:pPr eaLnBrk="0" latinLnBrk="1" hangingPunct="0">
              <a:lnSpc>
                <a:spcPct val="150000"/>
              </a:lnSpc>
              <a:spcBef>
                <a:spcPts val="141"/>
              </a:spcBef>
            </a:pPr>
            <a:r>
              <a:rPr lang="zh-CN" altLang="en-US" kern="0" dirty="0" smtClean="0">
                <a:solidFill>
                  <a:srgbClr val="FF0000"/>
                </a:solidFill>
                <a:latin typeface="Times New Roman" pitchFamily="65" charset="-122"/>
                <a:ea typeface="宋体" pitchFamily="65" charset="-122"/>
              </a:rPr>
              <a:t>解析　考查疑问词。句意</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我学到了很多关于如何延长物品的寿命并将其转变成</a:t>
            </a:r>
            <a:r>
              <a:rPr lang="zh-CN" altLang="en-US" dirty="0" smtClean="0">
                <a:solidFill>
                  <a:srgbClr val="FF0000"/>
                </a:solidFill>
              </a:rPr>
              <a:t/>
            </a:r>
            <a:br>
              <a:rPr lang="zh-CN" altLang="en-US" dirty="0" smtClean="0">
                <a:solidFill>
                  <a:srgbClr val="FF0000"/>
                </a:solidFill>
              </a:rPr>
            </a:br>
            <a:r>
              <a:rPr lang="zh-CN" altLang="en-US" kern="0" dirty="0" smtClean="0">
                <a:solidFill>
                  <a:srgbClr val="FF0000"/>
                </a:solidFill>
                <a:latin typeface="Times New Roman" pitchFamily="65" charset="-122"/>
                <a:ea typeface="宋体" pitchFamily="65" charset="-122"/>
              </a:rPr>
              <a:t>新的有用的东西。设空处表示方式</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意为“如何”。故填</a:t>
            </a:r>
            <a:r>
              <a:rPr lang="en-US" altLang="zh-CN" kern="0" dirty="0" smtClean="0">
                <a:solidFill>
                  <a:srgbClr val="FF0000"/>
                </a:solidFill>
                <a:latin typeface="Times New Roman" pitchFamily="65" charset="-122"/>
                <a:ea typeface="宋体" pitchFamily="65" charset="-122"/>
              </a:rPr>
              <a:t>how</a:t>
            </a:r>
            <a:r>
              <a:rPr lang="zh-CN" altLang="en-US" kern="0" dirty="0" smtClean="0">
                <a:solidFill>
                  <a:srgbClr val="FF0000"/>
                </a:solidFill>
                <a:latin typeface="Times New Roman" pitchFamily="65" charset="-122"/>
                <a:ea typeface="宋体" pitchFamily="65" charset="-122"/>
              </a:rPr>
              <a:t>。</a:t>
            </a:r>
            <a:endParaRPr lang="en-US" altLang="zh-CN"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78.jpeg"/>
          <p:cNvPicPr>
            <a:picLocks noChangeAspect="1"/>
          </p:cNvPicPr>
          <p:nvPr/>
        </p:nvPicPr>
        <p:blipFill>
          <a:blip r:embed="rId4" cstate="print"/>
          <a:stretch>
            <a:fillRect/>
          </a:stretch>
        </p:blipFill>
        <p:spPr>
          <a:xfrm>
            <a:off x="642910" y="2563013"/>
            <a:ext cx="247650" cy="247649"/>
          </a:xfrm>
          <a:prstGeom prst="rect">
            <a:avLst/>
          </a:prstGeom>
        </p:spPr>
      </p:pic>
      <p:pic>
        <p:nvPicPr>
          <p:cNvPr id="4" name="图片 4" descr="textimage79.jpeg"/>
          <p:cNvPicPr>
            <a:picLocks noChangeAspect="1"/>
          </p:cNvPicPr>
          <p:nvPr/>
        </p:nvPicPr>
        <p:blipFill>
          <a:blip r:embed="rId5" cstate="print"/>
          <a:stretch>
            <a:fillRect/>
          </a:stretch>
        </p:blipFill>
        <p:spPr>
          <a:xfrm>
            <a:off x="720000" y="4206087"/>
            <a:ext cx="1495425" cy="504825"/>
          </a:xfrm>
          <a:prstGeom prst="rect">
            <a:avLst/>
          </a:prstGeom>
        </p:spPr>
      </p:pic>
      <p:pic>
        <p:nvPicPr>
          <p:cNvPr id="5" name="图片 5" descr="textimage80.jpeg"/>
          <p:cNvPicPr>
            <a:picLocks noChangeAspect="1"/>
          </p:cNvPicPr>
          <p:nvPr/>
        </p:nvPicPr>
        <p:blipFill>
          <a:blip r:embed="rId6" cstate="print"/>
          <a:stretch>
            <a:fillRect/>
          </a:stretch>
        </p:blipFill>
        <p:spPr>
          <a:xfrm>
            <a:off x="2928926" y="5206219"/>
            <a:ext cx="609600" cy="409574"/>
          </a:xfrm>
          <a:prstGeom prst="rect">
            <a:avLst/>
          </a:prstGeom>
        </p:spPr>
      </p:pic>
      <p:pic>
        <p:nvPicPr>
          <p:cNvPr id="6" name="Picture 4" descr="\\a015\吴双婷\线.tif"/>
          <p:cNvPicPr>
            <a:picLocks noChangeAspect="1" noChangeArrowheads="1"/>
          </p:cNvPicPr>
          <p:nvPr/>
        </p:nvPicPr>
        <p:blipFill>
          <a:blip r:embed="rId7" cstate="print"/>
          <a:srcRect/>
          <a:stretch>
            <a:fillRect/>
          </a:stretch>
        </p:blipFill>
        <p:spPr bwMode="auto">
          <a:xfrm>
            <a:off x="5500694" y="3348831"/>
            <a:ext cx="928694"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7" cstate="print"/>
          <a:srcRect/>
          <a:stretch>
            <a:fillRect/>
          </a:stretch>
        </p:blipFill>
        <p:spPr bwMode="auto">
          <a:xfrm>
            <a:off x="6715140" y="3348831"/>
            <a:ext cx="100013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7" cstate="print"/>
          <a:srcRect/>
          <a:stretch>
            <a:fillRect/>
          </a:stretch>
        </p:blipFill>
        <p:spPr bwMode="auto">
          <a:xfrm>
            <a:off x="8001024" y="3348831"/>
            <a:ext cx="928694"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7" cstate="print"/>
          <a:srcRect/>
          <a:stretch>
            <a:fillRect/>
          </a:stretch>
        </p:blipFill>
        <p:spPr bwMode="auto">
          <a:xfrm>
            <a:off x="714348" y="3777459"/>
            <a:ext cx="500066"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7" cstate="print"/>
          <a:srcRect/>
          <a:stretch>
            <a:fillRect/>
          </a:stretch>
        </p:blipFill>
        <p:spPr bwMode="auto">
          <a:xfrm>
            <a:off x="5500694" y="5206219"/>
            <a:ext cx="92869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9"/>
                                        </p:tgtEl>
                                      </p:cBhvr>
                                    </p:animEffect>
                                    <p:set>
                                      <p:cBhvr>
                                        <p:cTn id="22" dur="1" fill="hold">
                                          <p:stCondLst>
                                            <p:cond delay="19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0"/>
                                        </p:tgtEl>
                                      </p:cBhvr>
                                    </p:animEffect>
                                    <p:set>
                                      <p:cBhvr>
                                        <p:cTn id="27" dur="1" fill="hold">
                                          <p:stCondLst>
                                            <p:cond delay="199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10" end="10"/>
                                            </p:txEl>
                                          </p:spTgt>
                                        </p:tgtEl>
                                        <p:attrNameLst>
                                          <p:attrName>style.visibility</p:attrName>
                                        </p:attrNameLst>
                                      </p:cBhvr>
                                      <p:to>
                                        <p:strVal val="visible"/>
                                      </p:to>
                                    </p:set>
                                    <p:animEffect transition="in" filter="blinds(horizontal)">
                                      <p:cBhvr>
                                        <p:cTn id="32"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745979"/>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 (2020全国Ⅱ,阅读理解C,</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)When you were trying to figure out </a:t>
            </a:r>
            <a:r>
              <a:rPr lang="zh-CN" altLang="en-US" sz="1814" u="sng" kern="0" dirty="0" smtClean="0">
                <a:solidFill>
                  <a:srgbClr val="FF0000"/>
                </a:solidFill>
                <a:latin typeface="Times New Roman" pitchFamily="65" charset="-122"/>
                <a:ea typeface="宋体" pitchFamily="65" charset="-122"/>
              </a:rPr>
              <a:t>　 what　 </a:t>
            </a:r>
            <a:endParaRPr lang="zh-CN" altLang="en-US" dirty="0">
              <a:solidFill>
                <a:srgbClr val="FF0000"/>
              </a:solidFill>
            </a:endParaRPr>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to buy for the environmentalist on your holiday list, fur probably didn't cross your </a:t>
            </a:r>
            <a:r>
              <a:rPr dirty="0"/>
              <a:t/>
            </a:r>
            <a:br>
              <a:rPr dirty="0"/>
            </a:br>
            <a:r>
              <a:rPr lang="zh-CN" altLang="en-US" sz="1814" kern="0" dirty="0" smtClean="0">
                <a:solidFill>
                  <a:srgbClr val="000000"/>
                </a:solidFill>
                <a:latin typeface="Times New Roman" pitchFamily="65" charset="-122"/>
                <a:ea typeface="宋体" pitchFamily="65" charset="-122"/>
              </a:rPr>
              <a:t>mind.</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考查疑问词。句意:当你试图弄清楚为你假日清单上的环保主义者买什么</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时,你可能不会想到皮草。此处用“疑问词+不定式”作宾语,空后不定式to buy</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缺少宾语,意为“什么”。故填what。</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完成句子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1-3 (2019天津,阅读理解B,</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)It seemed an unending journey, but even as a six-</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year-old girl I realized that knowing </a:t>
            </a:r>
            <a:r>
              <a:rPr lang="zh-CN" altLang="en-US" sz="1814" u="sng" kern="0" dirty="0" smtClean="0">
                <a:solidFill>
                  <a:srgbClr val="FF0000"/>
                </a:solidFill>
                <a:latin typeface="Times New Roman" pitchFamily="65" charset="-122"/>
                <a:ea typeface="宋体" pitchFamily="65" charset="-122"/>
              </a:rPr>
              <a:t>　 how to read　 </a:t>
            </a:r>
            <a:r>
              <a:rPr lang="zh-CN" altLang="en-US" sz="1814" kern="0" dirty="0" smtClean="0">
                <a:solidFill>
                  <a:srgbClr val="000000"/>
                </a:solidFill>
                <a:latin typeface="Times New Roman" pitchFamily="65" charset="-122"/>
                <a:ea typeface="宋体" pitchFamily="65" charset="-122"/>
              </a:rPr>
              <a:t>(如何阅读) could open many</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pPr>
            <a:r>
              <a:rPr lang="zh-CN" altLang="en-US" sz="1814" kern="0" dirty="0" smtClean="0">
                <a:solidFill>
                  <a:srgbClr val="000000"/>
                </a:solidFill>
                <a:latin typeface="Times New Roman" pitchFamily="65" charset="-122"/>
                <a:ea typeface="宋体" pitchFamily="65" charset="-122"/>
              </a:rPr>
              <a:t>doors.</a:t>
            </a:r>
            <a:endParaRPr lang="zh-CN" altLang="en-US" sz="2000" dirty="0" smtClean="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 </a:t>
            </a:r>
            <a:endParaRPr lang="zh-CN" altLang="en-US" dirty="0"/>
          </a:p>
        </p:txBody>
      </p:sp>
      <p:pic>
        <p:nvPicPr>
          <p:cNvPr id="3" name="图片 3" descr="textimage81.jpeg"/>
          <p:cNvPicPr>
            <a:picLocks noChangeAspect="1"/>
          </p:cNvPicPr>
          <p:nvPr/>
        </p:nvPicPr>
        <p:blipFill>
          <a:blip r:embed="rId4" cstate="print"/>
          <a:stretch>
            <a:fillRect/>
          </a:stretch>
        </p:blipFill>
        <p:spPr>
          <a:xfrm>
            <a:off x="3533772" y="1510497"/>
            <a:ext cx="609600" cy="409574"/>
          </a:xfrm>
          <a:prstGeom prst="rect">
            <a:avLst/>
          </a:prstGeom>
        </p:spPr>
      </p:pic>
      <p:pic>
        <p:nvPicPr>
          <p:cNvPr id="4" name="图片 4" descr="textimage82.jpeg"/>
          <p:cNvPicPr>
            <a:picLocks noChangeAspect="1"/>
          </p:cNvPicPr>
          <p:nvPr/>
        </p:nvPicPr>
        <p:blipFill>
          <a:blip r:embed="rId4" cstate="print"/>
          <a:stretch>
            <a:fillRect/>
          </a:stretch>
        </p:blipFill>
        <p:spPr>
          <a:xfrm>
            <a:off x="3319458" y="4491839"/>
            <a:ext cx="609600" cy="409574"/>
          </a:xfrm>
          <a:prstGeom prst="rect">
            <a:avLst/>
          </a:prstGeom>
        </p:spPr>
      </p:pic>
      <p:pic>
        <p:nvPicPr>
          <p:cNvPr id="5" name="Picture 4" descr="\\a015\吴双婷\线.tif"/>
          <p:cNvPicPr>
            <a:picLocks noChangeAspect="1" noChangeArrowheads="1"/>
          </p:cNvPicPr>
          <p:nvPr/>
        </p:nvPicPr>
        <p:blipFill>
          <a:blip r:embed="rId5" cstate="print"/>
          <a:srcRect/>
          <a:stretch>
            <a:fillRect/>
          </a:stretch>
        </p:blipFill>
        <p:spPr bwMode="auto">
          <a:xfrm>
            <a:off x="7500958" y="1491443"/>
            <a:ext cx="135732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4071934" y="4920467"/>
            <a:ext cx="171451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687391"/>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2327" kern="0" spc="12597"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|动名词(短语)作主语</a:t>
            </a:r>
            <a:endParaRPr lang="zh-CN" altLang="en-US" dirty="0"/>
          </a:p>
          <a:p>
            <a:pPr marL="0" indent="0" eaLnBrk="0" latinLnBrk="1" hangingPunct="0">
              <a:lnSpc>
                <a:spcPct val="150000"/>
              </a:lnSpc>
              <a:spcBef>
                <a:spcPts val="129"/>
              </a:spcBef>
              <a:buNone/>
            </a:pPr>
            <a:r>
              <a:rPr lang="zh-CN" altLang="en-US" sz="1814" kern="0" dirty="0" smtClean="0">
                <a:solidFill>
                  <a:srgbClr val="000000"/>
                </a:solidFill>
                <a:latin typeface="Times New Roman" pitchFamily="65" charset="-122"/>
                <a:ea typeface="宋体" pitchFamily="65" charset="-122"/>
              </a:rPr>
              <a:t>　　Everyone watches TV and I think lots of people imagine themselves as actors in </a:t>
            </a:r>
            <a:r>
              <a:rPr dirty="0"/>
              <a:t/>
            </a:r>
            <a:br>
              <a:rPr dirty="0"/>
            </a:br>
            <a:r>
              <a:rPr lang="zh-CN" altLang="en-US" sz="1814" kern="0" dirty="0" smtClean="0">
                <a:solidFill>
                  <a:srgbClr val="000000"/>
                </a:solidFill>
                <a:latin typeface="Times New Roman" pitchFamily="65" charset="-122"/>
                <a:ea typeface="宋体" pitchFamily="65" charset="-122"/>
              </a:rPr>
              <a:t>the TV shows, so putting the two together would be great.(教材P31)</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每个人都看电视,我想很多人把自己想象成电视节目中的演员,所以把两者结合</a:t>
            </a:r>
            <a:r>
              <a:rPr dirty="0"/>
              <a:t/>
            </a:r>
            <a:br>
              <a:rPr dirty="0"/>
            </a:br>
            <a:r>
              <a:rPr lang="zh-CN" altLang="en-US" sz="1814" kern="0" dirty="0" smtClean="0">
                <a:solidFill>
                  <a:srgbClr val="000000"/>
                </a:solidFill>
                <a:latin typeface="Times New Roman" pitchFamily="65" charset="-122"/>
                <a:ea typeface="宋体" pitchFamily="65" charset="-122"/>
              </a:rPr>
              <a:t>起来会很棒。</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Keeping track of the money is important to him.</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了解这笔钱的情况对他很重要。</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Doing shopping online wastes a lot of his time.</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上网购物浪费了他很多时间。</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It's a waste of time keeping those useless words in mind.</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000000"/>
                </a:solidFill>
                <a:latin typeface="Times New Roman" pitchFamily="65" charset="-122"/>
                <a:ea typeface="宋体" pitchFamily="65" charset="-122"/>
              </a:rPr>
              <a:t>记住那些没用的话是浪费时间。</a:t>
            </a:r>
            <a:endParaRPr lang="zh-CN" altLang="en-US" dirty="0" smtClean="0"/>
          </a:p>
          <a:p>
            <a:pPr marL="0" indent="0" eaLnBrk="0" latinLnBrk="1" hangingPunct="0">
              <a:lnSpc>
                <a:spcPct val="150000"/>
              </a:lnSpc>
              <a:spcBef>
                <a:spcPts val="141"/>
              </a:spcBef>
              <a:buNone/>
            </a:pPr>
            <a:endParaRPr lang="zh-CN" altLang="en-US" dirty="0"/>
          </a:p>
        </p:txBody>
      </p:sp>
      <p:pic>
        <p:nvPicPr>
          <p:cNvPr id="3" name="图片 3" descr="textimage83.jpeg"/>
          <p:cNvPicPr>
            <a:picLocks noChangeAspect="1"/>
          </p:cNvPicPr>
          <p:nvPr/>
        </p:nvPicPr>
        <p:blipFill>
          <a:blip r:embed="rId4" cstate="print"/>
          <a:stretch>
            <a:fillRect/>
          </a:stretch>
        </p:blipFill>
        <p:spPr>
          <a:xfrm>
            <a:off x="928662" y="1634319"/>
            <a:ext cx="1366108" cy="356973"/>
          </a:xfrm>
          <a:prstGeom prst="rect">
            <a:avLst/>
          </a:prstGeom>
        </p:spPr>
      </p:pic>
      <p:pic>
        <p:nvPicPr>
          <p:cNvPr id="4" name="图片 4" descr="textimage84.jpeg"/>
          <p:cNvPicPr>
            <a:picLocks noChangeAspect="1"/>
          </p:cNvPicPr>
          <p:nvPr/>
        </p:nvPicPr>
        <p:blipFill>
          <a:blip r:embed="rId5" cstate="print"/>
          <a:stretch>
            <a:fillRect/>
          </a:stretch>
        </p:blipFill>
        <p:spPr>
          <a:xfrm>
            <a:off x="642910" y="3777459"/>
            <a:ext cx="209549" cy="238124"/>
          </a:xfrm>
          <a:prstGeom prst="rect">
            <a:avLst/>
          </a:prstGeom>
        </p:spPr>
      </p:pic>
    </p:spTree>
    <p:custDataLst>
      <p:custData r:id="rId1"/>
    </p:custData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848501"/>
            <a:ext cx="8316000" cy="613591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①动名词(短语)作主语多表示一般的、习惯性的、抽象的概念,谓语动词常用</a:t>
            </a:r>
            <a:r>
              <a:rPr lang="zh-CN" altLang="en-US" sz="1814" u="sng" kern="0" dirty="0" smtClean="0">
                <a:solidFill>
                  <a:srgbClr val="000000"/>
                </a:solidFill>
                <a:latin typeface="Times New Roman" pitchFamily="65" charset="-122"/>
                <a:ea typeface="宋体" pitchFamily="65" charset="-122"/>
              </a:rPr>
              <a:t>　 </a:t>
            </a:r>
            <a:r>
              <a:rPr dirty="0"/>
              <a:t/>
            </a:r>
            <a:br>
              <a:rPr dirty="0"/>
            </a:br>
            <a:r>
              <a:rPr lang="zh-CN" altLang="en-US" sz="1814" u="sng" kern="0" dirty="0" smtClean="0">
                <a:solidFill>
                  <a:srgbClr val="FF0000"/>
                </a:solidFill>
                <a:latin typeface="Times New Roman" pitchFamily="65" charset="-122"/>
                <a:ea typeface="宋体" pitchFamily="65" charset="-122"/>
              </a:rPr>
              <a:t>单　 </a:t>
            </a:r>
            <a:r>
              <a:rPr lang="zh-CN" altLang="en-US" sz="1814" kern="0" dirty="0" smtClean="0">
                <a:solidFill>
                  <a:srgbClr val="000000"/>
                </a:solidFill>
                <a:latin typeface="Times New Roman" pitchFamily="65" charset="-122"/>
                <a:ea typeface="宋体" pitchFamily="65" charset="-122"/>
              </a:rPr>
              <a:t>数形式。</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②动名词(短语)作主语时,有时用</a:t>
            </a:r>
            <a:r>
              <a:rPr lang="zh-CN" altLang="en-US" sz="1814" u="sng" kern="0" dirty="0" smtClean="0">
                <a:solidFill>
                  <a:srgbClr val="FF0000"/>
                </a:solidFill>
                <a:latin typeface="Times New Roman" pitchFamily="65" charset="-122"/>
                <a:ea typeface="宋体" pitchFamily="65" charset="-122"/>
              </a:rPr>
              <a:t>　 it　 </a:t>
            </a:r>
            <a:r>
              <a:rPr lang="zh-CN" altLang="en-US" sz="1814" kern="0" dirty="0" smtClean="0">
                <a:solidFill>
                  <a:srgbClr val="000000"/>
                </a:solidFill>
                <a:latin typeface="Times New Roman" pitchFamily="65" charset="-122"/>
                <a:ea typeface="宋体" pitchFamily="65" charset="-122"/>
              </a:rPr>
              <a:t>作形式主语,而把动名词(短语)后置,常见</a:t>
            </a:r>
            <a:r>
              <a:rPr dirty="0"/>
              <a:t/>
            </a:r>
            <a:br>
              <a:rPr dirty="0"/>
            </a:br>
            <a:r>
              <a:rPr lang="zh-CN" altLang="en-US" sz="1814" kern="0" dirty="0" smtClean="0">
                <a:solidFill>
                  <a:srgbClr val="000000"/>
                </a:solidFill>
                <a:latin typeface="Times New Roman" pitchFamily="65" charset="-122"/>
                <a:ea typeface="宋体" pitchFamily="65" charset="-122"/>
              </a:rPr>
              <a:t>结构: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It is</a:t>
            </a:r>
            <a:r>
              <a:rPr lang="zh-CN" altLang="en-US" sz="3829" kern="0" spc="39145"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696"/>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2-1 (2020江苏,任务型阅读,</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Preparing　 </a:t>
            </a:r>
            <a:r>
              <a:rPr lang="zh-CN" altLang="en-US" sz="1814" kern="0" dirty="0" smtClean="0">
                <a:solidFill>
                  <a:srgbClr val="000000"/>
                </a:solidFill>
                <a:latin typeface="Times New Roman" pitchFamily="65" charset="-122"/>
                <a:ea typeface="宋体" pitchFamily="65" charset="-122"/>
              </a:rPr>
              <a:t>(prepare)others for a conversa</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tion of fun is as good as telling a joke yourself when showing your sense of humor.</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考查动名词作主语。句意:让别人为一场有趣的谈话准备好和在展示你的</a:t>
            </a:r>
            <a:endParaRPr lang="en-US" altLang="zh-CN" sz="1814" kern="0" dirty="0" smtClean="0">
              <a:solidFill>
                <a:srgbClr val="FF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FF0000"/>
                </a:solidFill>
                <a:latin typeface="Times New Roman" pitchFamily="65" charset="-122"/>
                <a:ea typeface="宋体" pitchFamily="65" charset="-122"/>
              </a:rPr>
              <a:t>幽默感时自己讲一个笑话一样好。分析句子可知</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本句谓语是系动</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词</a:t>
            </a:r>
            <a:r>
              <a:rPr lang="en-US" altLang="zh-CN" kern="0" dirty="0" smtClean="0">
                <a:solidFill>
                  <a:srgbClr val="FF0000"/>
                </a:solidFill>
                <a:latin typeface="Times New Roman" pitchFamily="65" charset="-122"/>
                <a:ea typeface="宋体" pitchFamily="65" charset="-122"/>
              </a:rPr>
              <a:t>is,</a:t>
            </a:r>
            <a:r>
              <a:rPr lang="zh-CN" altLang="en-US" kern="0" dirty="0" smtClean="0">
                <a:solidFill>
                  <a:srgbClr val="FF0000"/>
                </a:solidFill>
                <a:latin typeface="Times New Roman" pitchFamily="65" charset="-122"/>
                <a:ea typeface="宋体" pitchFamily="65" charset="-122"/>
              </a:rPr>
              <a:t>所以设</a:t>
            </a:r>
            <a:r>
              <a:rPr lang="zh-CN" altLang="en-US" dirty="0" smtClean="0">
                <a:solidFill>
                  <a:srgbClr val="FF0000"/>
                </a:solidFill>
              </a:rPr>
              <a:t/>
            </a:r>
            <a:br>
              <a:rPr lang="zh-CN" altLang="en-US" dirty="0" smtClean="0">
                <a:solidFill>
                  <a:srgbClr val="FF0000"/>
                </a:solidFill>
              </a:rPr>
            </a:br>
            <a:r>
              <a:rPr lang="zh-CN" altLang="en-US" kern="0" dirty="0" smtClean="0">
                <a:solidFill>
                  <a:srgbClr val="FF0000"/>
                </a:solidFill>
                <a:latin typeface="Times New Roman" pitchFamily="65" charset="-122"/>
                <a:ea typeface="宋体" pitchFamily="65" charset="-122"/>
              </a:rPr>
              <a:t>空处作主语</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故用动名词形式。</a:t>
            </a:r>
            <a:endParaRPr lang="zh-CN" altLang="en-US"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85.jpeg"/>
          <p:cNvPicPr>
            <a:picLocks noChangeAspect="1"/>
          </p:cNvPicPr>
          <p:nvPr/>
        </p:nvPicPr>
        <p:blipFill>
          <a:blip r:embed="rId5" cstate="print"/>
          <a:stretch>
            <a:fillRect/>
          </a:stretch>
        </p:blipFill>
        <p:spPr>
          <a:xfrm>
            <a:off x="642910" y="991377"/>
            <a:ext cx="247650" cy="247650"/>
          </a:xfrm>
          <a:prstGeom prst="rect">
            <a:avLst/>
          </a:prstGeom>
        </p:spPr>
      </p:pic>
      <p:pic>
        <p:nvPicPr>
          <p:cNvPr id="4" name="图片 4" descr="textimage86.jpeg"/>
          <p:cNvPicPr>
            <a:picLocks noChangeAspect="1"/>
          </p:cNvPicPr>
          <p:nvPr/>
        </p:nvPicPr>
        <p:blipFill>
          <a:blip r:embed="rId6" cstate="print"/>
          <a:stretch>
            <a:fillRect/>
          </a:stretch>
        </p:blipFill>
        <p:spPr>
          <a:xfrm>
            <a:off x="3357554" y="4439455"/>
            <a:ext cx="609600" cy="409574"/>
          </a:xfrm>
          <a:prstGeom prst="rect">
            <a:avLst/>
          </a:prstGeom>
        </p:spPr>
      </p:pic>
      <p:graphicFrame>
        <p:nvGraphicFramePr>
          <p:cNvPr id="6" name="对象 5"/>
          <p:cNvGraphicFramePr>
            <a:graphicFrameLocks noChangeAspect="1"/>
          </p:cNvGraphicFramePr>
          <p:nvPr/>
        </p:nvGraphicFramePr>
        <p:xfrm>
          <a:off x="1185877" y="2991641"/>
          <a:ext cx="5457825" cy="933449"/>
        </p:xfrm>
        <a:graphic>
          <a:graphicData uri="http://schemas.openxmlformats.org/presentationml/2006/ole">
            <p:oleObj spid="_x0000_s1026" name="Equation" r:id="rId7" imgW="5500800" imgH="940800" progId="">
              <p:embed/>
            </p:oleObj>
          </a:graphicData>
        </a:graphic>
      </p:graphicFrame>
      <p:pic>
        <p:nvPicPr>
          <p:cNvPr id="7" name="Picture 4" descr="\\a015\吴双婷\线.tif"/>
          <p:cNvPicPr>
            <a:picLocks noChangeAspect="1" noChangeArrowheads="1"/>
          </p:cNvPicPr>
          <p:nvPr/>
        </p:nvPicPr>
        <p:blipFill>
          <a:blip r:embed="rId8" cstate="print"/>
          <a:srcRect/>
          <a:stretch>
            <a:fillRect/>
          </a:stretch>
        </p:blipFill>
        <p:spPr bwMode="auto">
          <a:xfrm>
            <a:off x="714348" y="1705757"/>
            <a:ext cx="500066"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8" cstate="print"/>
          <a:srcRect/>
          <a:stretch>
            <a:fillRect/>
          </a:stretch>
        </p:blipFill>
        <p:spPr bwMode="auto">
          <a:xfrm>
            <a:off x="3929058" y="2134385"/>
            <a:ext cx="64294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8" cstate="print"/>
          <a:srcRect/>
          <a:stretch>
            <a:fillRect/>
          </a:stretch>
        </p:blipFill>
        <p:spPr bwMode="auto">
          <a:xfrm>
            <a:off x="4071934" y="4420401"/>
            <a:ext cx="1428760" cy="356870"/>
          </a:xfrm>
          <a:prstGeom prst="rect">
            <a:avLst/>
          </a:prstGeom>
          <a:noFill/>
          <a:ln w="9525">
            <a:noFill/>
            <a:miter lim="800000"/>
            <a:headEnd/>
            <a:tailEnd/>
          </a:ln>
        </p:spPr>
      </p:pic>
    </p:spTree>
    <p:custDataLst>
      <p:custData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blinds(horizontal)">
                                      <p:cBhvr>
                                        <p:cTn id="22" dur="500"/>
                                        <p:tgtEl>
                                          <p:spTgt spid="2">
                                            <p:txEl>
                                              <p:pRg st="7" end="7"/>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animEffect transition="in" filter="blinds(horizontal)">
                                      <p:cBhvr>
                                        <p:cTn id="25"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605894"/>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2-2 (2020全国Ⅰ,阅读理解B,</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)But I imagine that, while money is indeed won-</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derful and necessary, </a:t>
            </a:r>
            <a:r>
              <a:rPr lang="zh-CN" altLang="en-US" sz="1814" u="sng" kern="0" dirty="0" smtClean="0">
                <a:solidFill>
                  <a:srgbClr val="FF0000"/>
                </a:solidFill>
                <a:latin typeface="Times New Roman" pitchFamily="65" charset="-122"/>
                <a:ea typeface="宋体" pitchFamily="65" charset="-122"/>
              </a:rPr>
              <a:t>　 rereading　 </a:t>
            </a:r>
            <a:r>
              <a:rPr lang="zh-CN" altLang="en-US" sz="1814" kern="0" dirty="0" smtClean="0">
                <a:solidFill>
                  <a:srgbClr val="000000"/>
                </a:solidFill>
                <a:latin typeface="Times New Roman" pitchFamily="65" charset="-122"/>
                <a:ea typeface="宋体" pitchFamily="65" charset="-122"/>
              </a:rPr>
              <a:t>(reread)an author's work is the highest currency </a:t>
            </a:r>
            <a:r>
              <a:rPr dirty="0"/>
              <a:t/>
            </a:r>
            <a:br>
              <a:rPr dirty="0"/>
            </a:br>
            <a:r>
              <a:rPr lang="zh-CN" altLang="en-US" sz="1814" kern="0" dirty="0" smtClean="0">
                <a:solidFill>
                  <a:srgbClr val="000000"/>
                </a:solidFill>
                <a:latin typeface="Times New Roman" pitchFamily="65" charset="-122"/>
                <a:ea typeface="宋体" pitchFamily="65" charset="-122"/>
              </a:rPr>
              <a:t>a reader can pay them.</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考查动名词作主语。句意:但我认为,虽然金钱确实是美好和必要的,可是</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重读一位作者的作品是读者能给予他们的最高回报。分析句子可知,设空处作主</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语,谓语是系动词is,故用动名词形式。</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2-3 (2020全国Ⅱ,阅读理解C,</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)Designer Jennifer Anderson admits it took her a</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 while to come around to the opinion that </a:t>
            </a:r>
            <a:r>
              <a:rPr lang="zh-CN" altLang="en-US" sz="1814" u="sng" kern="0" dirty="0" smtClean="0">
                <a:solidFill>
                  <a:srgbClr val="FF0000"/>
                </a:solidFill>
                <a:latin typeface="Times New Roman" pitchFamily="65" charset="-122"/>
                <a:ea typeface="宋体" pitchFamily="65" charset="-122"/>
              </a:rPr>
              <a:t>　 using　 </a:t>
            </a:r>
            <a:r>
              <a:rPr lang="zh-CN" altLang="en-US" sz="1814" kern="0" dirty="0" smtClean="0">
                <a:solidFill>
                  <a:srgbClr val="000000"/>
                </a:solidFill>
                <a:latin typeface="Times New Roman" pitchFamily="65" charset="-122"/>
                <a:ea typeface="宋体" pitchFamily="65" charset="-122"/>
              </a:rPr>
              <a:t>(use)nutria fur for her creations </a:t>
            </a:r>
            <a:r>
              <a:rPr dirty="0"/>
              <a:t/>
            </a:r>
            <a:br>
              <a:rPr dirty="0"/>
            </a:br>
            <a:r>
              <a:rPr lang="zh-CN" altLang="en-US" sz="1814" kern="0" dirty="0" smtClean="0">
                <a:solidFill>
                  <a:srgbClr val="000000"/>
                </a:solidFill>
                <a:latin typeface="Times New Roman" pitchFamily="65" charset="-122"/>
                <a:ea typeface="宋体" pitchFamily="65" charset="-122"/>
              </a:rPr>
              <a:t>is morally acceptable.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考查动名词作主语。句意:设计师Jennifer Anderson承认,她花了一段时间</a:t>
            </a:r>
            <a:endParaRPr lang="en-US" altLang="zh-CN" sz="1814" kern="0" dirty="0" smtClean="0">
              <a:solidFill>
                <a:srgbClr val="FF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FF0000"/>
                </a:solidFill>
                <a:latin typeface="Times New Roman" pitchFamily="65" charset="-122"/>
                <a:ea typeface="宋体" pitchFamily="65" charset="-122"/>
              </a:rPr>
              <a:t>才改变观点</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认为用海狸鼠毛皮制作自己的作品在道德上是可以接受的。同位语</a:t>
            </a:r>
            <a:r>
              <a:rPr lang="zh-CN" altLang="en-US" dirty="0" smtClean="0">
                <a:solidFill>
                  <a:srgbClr val="FF0000"/>
                </a:solidFill>
              </a:rPr>
              <a:t/>
            </a:r>
            <a:br>
              <a:rPr lang="zh-CN" altLang="en-US" dirty="0" smtClean="0">
                <a:solidFill>
                  <a:srgbClr val="FF0000"/>
                </a:solidFill>
              </a:rPr>
            </a:br>
            <a:r>
              <a:rPr lang="zh-CN" altLang="en-US" kern="0" dirty="0" smtClean="0">
                <a:solidFill>
                  <a:srgbClr val="FF0000"/>
                </a:solidFill>
                <a:latin typeface="Times New Roman" pitchFamily="65" charset="-122"/>
                <a:ea typeface="宋体" pitchFamily="65" charset="-122"/>
              </a:rPr>
              <a:t>从句的谓语动词是系动词</a:t>
            </a:r>
            <a:r>
              <a:rPr lang="en-US" altLang="zh-CN" kern="0" dirty="0" smtClean="0">
                <a:solidFill>
                  <a:srgbClr val="FF0000"/>
                </a:solidFill>
                <a:latin typeface="Times New Roman" pitchFamily="65" charset="-122"/>
                <a:ea typeface="宋体" pitchFamily="65" charset="-122"/>
              </a:rPr>
              <a:t>is,</a:t>
            </a:r>
            <a:r>
              <a:rPr lang="zh-CN" altLang="en-US" kern="0" dirty="0" smtClean="0">
                <a:solidFill>
                  <a:srgbClr val="FF0000"/>
                </a:solidFill>
                <a:latin typeface="Times New Roman" pitchFamily="65" charset="-122"/>
                <a:ea typeface="宋体" pitchFamily="65" charset="-122"/>
              </a:rPr>
              <a:t>设空处作主语</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故用动名词形式。</a:t>
            </a:r>
            <a:endParaRPr lang="zh-CN" altLang="en-US"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87.jpeg"/>
          <p:cNvPicPr>
            <a:picLocks noChangeAspect="1"/>
          </p:cNvPicPr>
          <p:nvPr/>
        </p:nvPicPr>
        <p:blipFill>
          <a:blip r:embed="rId4" cstate="print"/>
          <a:stretch>
            <a:fillRect/>
          </a:stretch>
        </p:blipFill>
        <p:spPr>
          <a:xfrm>
            <a:off x="3500430" y="1491443"/>
            <a:ext cx="609600" cy="409574"/>
          </a:xfrm>
          <a:prstGeom prst="rect">
            <a:avLst/>
          </a:prstGeom>
        </p:spPr>
      </p:pic>
      <p:pic>
        <p:nvPicPr>
          <p:cNvPr id="4" name="图片 4" descr="textimage88.jpeg"/>
          <p:cNvPicPr>
            <a:picLocks noChangeAspect="1"/>
          </p:cNvPicPr>
          <p:nvPr/>
        </p:nvPicPr>
        <p:blipFill>
          <a:blip r:embed="rId4" cstate="print"/>
          <a:stretch>
            <a:fillRect/>
          </a:stretch>
        </p:blipFill>
        <p:spPr>
          <a:xfrm>
            <a:off x="3533772" y="4063211"/>
            <a:ext cx="609600" cy="409574"/>
          </a:xfrm>
          <a:prstGeom prst="rect">
            <a:avLst/>
          </a:prstGeom>
        </p:spPr>
      </p:pic>
      <p:pic>
        <p:nvPicPr>
          <p:cNvPr id="5" name="Picture 4" descr="\\a015\吴双婷\线.tif"/>
          <p:cNvPicPr>
            <a:picLocks noChangeAspect="1" noChangeArrowheads="1"/>
          </p:cNvPicPr>
          <p:nvPr/>
        </p:nvPicPr>
        <p:blipFill>
          <a:blip r:embed="rId5" cstate="print"/>
          <a:srcRect/>
          <a:stretch>
            <a:fillRect/>
          </a:stretch>
        </p:blipFill>
        <p:spPr bwMode="auto">
          <a:xfrm>
            <a:off x="2714612" y="1920071"/>
            <a:ext cx="1428760"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4572000" y="4491839"/>
            <a:ext cx="107157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blinds(horizontal)">
                                      <p:cBhvr>
                                        <p:cTn id="25"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3895618"/>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2-4 (2020全国Ⅱ,七选五,</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)In any given office, employees can range from age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22 to 70 and beyond, and </a:t>
            </a:r>
            <a:r>
              <a:rPr lang="zh-CN" altLang="en-US" sz="1814" u="sng" kern="0" dirty="0" smtClean="0">
                <a:solidFill>
                  <a:srgbClr val="FF0000"/>
                </a:solidFill>
                <a:latin typeface="Times New Roman" pitchFamily="65" charset="-122"/>
                <a:ea typeface="宋体" pitchFamily="65" charset="-122"/>
              </a:rPr>
              <a:t>　 finding　 </a:t>
            </a:r>
            <a:r>
              <a:rPr lang="zh-CN" altLang="en-US" sz="1814" kern="0" dirty="0" smtClean="0">
                <a:solidFill>
                  <a:srgbClr val="000000"/>
                </a:solidFill>
                <a:latin typeface="Times New Roman" pitchFamily="65" charset="-122"/>
                <a:ea typeface="宋体" pitchFamily="65" charset="-122"/>
              </a:rPr>
              <a:t>(find)common ground in communication style</a:t>
            </a:r>
            <a:r>
              <a:rPr dirty="0"/>
              <a:t/>
            </a:r>
            <a:br>
              <a:rPr dirty="0"/>
            </a:br>
            <a:r>
              <a:rPr lang="zh-CN" altLang="en-US" sz="1814" kern="0" dirty="0" smtClean="0">
                <a:solidFill>
                  <a:srgbClr val="000000"/>
                </a:solidFill>
                <a:latin typeface="Times New Roman" pitchFamily="65" charset="-122"/>
                <a:ea typeface="宋体" pitchFamily="65" charset="-122"/>
              </a:rPr>
              <a:t> can be a challenge.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考查动名词作主语。句意:在任何一个特定的办公室,员工的年龄范围从2</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2岁到70岁及以上,在沟通方式上找到共同的领域可能是一个挑战。分析句子可</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知,第二个分句的谓语是can be,设空处作主语。故用动名词形式。</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2-5 (</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It　 </a:t>
            </a:r>
            <a:r>
              <a:rPr lang="zh-CN" altLang="en-US" sz="1814" kern="0" dirty="0" smtClean="0">
                <a:solidFill>
                  <a:srgbClr val="000000"/>
                </a:solidFill>
                <a:latin typeface="Times New Roman" pitchFamily="65" charset="-122"/>
                <a:ea typeface="宋体" pitchFamily="65" charset="-122"/>
              </a:rPr>
              <a:t> is no use complaining without taking action.</a:t>
            </a:r>
            <a:endParaRPr lang="zh-CN" altLang="en-US" dirty="0"/>
          </a:p>
          <a:p>
            <a:pPr marL="0" indent="0" eaLnBrk="0" latinLnBrk="1" hangingPunct="0">
              <a:lnSpc>
                <a:spcPct val="150000"/>
              </a:lnSpc>
              <a:spcBef>
                <a:spcPts val="18"/>
              </a:spcBef>
              <a:buNone/>
            </a:pPr>
            <a:r>
              <a:rPr lang="zh-CN" altLang="en-US" sz="1814" kern="0" dirty="0" smtClean="0">
                <a:solidFill>
                  <a:srgbClr val="FF0000"/>
                </a:solidFill>
                <a:latin typeface="Times New Roman" pitchFamily="65" charset="-122"/>
                <a:ea typeface="宋体" pitchFamily="65" charset="-122"/>
              </a:rPr>
              <a:t>解析　考查固定句式。句意:光抱怨而不采取行动是没用的。设空处为形式主</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语,真正的主语是后面的动名词短语,故填It。</a:t>
            </a:r>
            <a:endParaRPr lang="zh-CN" altLang="en-US" dirty="0">
              <a:solidFill>
                <a:srgbClr val="FF0000"/>
              </a:solidFill>
            </a:endParaRPr>
          </a:p>
        </p:txBody>
      </p:sp>
      <p:pic>
        <p:nvPicPr>
          <p:cNvPr id="3" name="图片 3" descr="textimage89.jpeg"/>
          <p:cNvPicPr>
            <a:picLocks noChangeAspect="1"/>
          </p:cNvPicPr>
          <p:nvPr/>
        </p:nvPicPr>
        <p:blipFill>
          <a:blip r:embed="rId4" cstate="print"/>
          <a:stretch>
            <a:fillRect/>
          </a:stretch>
        </p:blipFill>
        <p:spPr>
          <a:xfrm>
            <a:off x="3119850" y="1562881"/>
            <a:ext cx="609600" cy="409574"/>
          </a:xfrm>
          <a:prstGeom prst="rect">
            <a:avLst/>
          </a:prstGeom>
        </p:spPr>
      </p:pic>
      <p:pic>
        <p:nvPicPr>
          <p:cNvPr id="4" name="图片 4" descr="textimage90.jpeg"/>
          <p:cNvPicPr>
            <a:picLocks noChangeAspect="1"/>
          </p:cNvPicPr>
          <p:nvPr/>
        </p:nvPicPr>
        <p:blipFill>
          <a:blip r:embed="rId4" cstate="print"/>
          <a:stretch>
            <a:fillRect/>
          </a:stretch>
        </p:blipFill>
        <p:spPr>
          <a:xfrm>
            <a:off x="1161450" y="4063211"/>
            <a:ext cx="609600" cy="409574"/>
          </a:xfrm>
          <a:prstGeom prst="rect">
            <a:avLst/>
          </a:prstGeom>
        </p:spPr>
      </p:pic>
      <p:pic>
        <p:nvPicPr>
          <p:cNvPr id="6" name="Picture 4" descr="\\a015\吴双婷\线.tif"/>
          <p:cNvPicPr>
            <a:picLocks noChangeAspect="1" noChangeArrowheads="1"/>
          </p:cNvPicPr>
          <p:nvPr/>
        </p:nvPicPr>
        <p:blipFill>
          <a:blip r:embed="rId5" cstate="print"/>
          <a:srcRect/>
          <a:stretch>
            <a:fillRect/>
          </a:stretch>
        </p:blipFill>
        <p:spPr bwMode="auto">
          <a:xfrm>
            <a:off x="3143240" y="1991509"/>
            <a:ext cx="1143008"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1857356" y="4063211"/>
            <a:ext cx="78581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linds(horizontal)">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33474"/>
            <a:ext cx="8316000" cy="5630067"/>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2327" kern="0" spc="12672"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|“the+比较级...,the+比较级...”越</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就越</a:t>
            </a:r>
            <a:r>
              <a:rPr lang="zh-CN" altLang="en-US" sz="1814" kern="0" dirty="0" smtClean="0">
                <a:solidFill>
                  <a:srgbClr val="000000"/>
                </a:solidFill>
                <a:latin typeface="黑体" pitchFamily="65" charset="-122"/>
                <a:ea typeface="宋体" pitchFamily="65" charset="-122"/>
              </a:rPr>
              <a:t>……</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　　However, the more polite you are, the less likely it is you will be attacked.(教材</a:t>
            </a:r>
            <a:r>
              <a:rPr dirty="0"/>
              <a:t/>
            </a:r>
            <a:br>
              <a:rPr dirty="0"/>
            </a:br>
            <a:r>
              <a:rPr lang="zh-CN" altLang="en-US" sz="1814" kern="0" dirty="0" smtClean="0">
                <a:solidFill>
                  <a:srgbClr val="000000"/>
                </a:solidFill>
                <a:latin typeface="Times New Roman" pitchFamily="65" charset="-122"/>
                <a:ea typeface="宋体" pitchFamily="65" charset="-122"/>
              </a:rPr>
              <a:t>P32)</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然而,你越有礼貌,你被攻击的可能性就越小。</a:t>
            </a:r>
            <a:endParaRPr lang="zh-CN" altLang="en-US" dirty="0"/>
          </a:p>
          <a:p>
            <a:pPr marL="0" indent="0" eaLnBrk="0" latinLnBrk="1" hangingPunct="0">
              <a:lnSpc>
                <a:spcPct val="150000"/>
              </a:lnSpc>
              <a:spcBef>
                <a:spcPts val="141"/>
              </a:spcBef>
              <a:buNone/>
            </a:pPr>
            <a:r>
              <a:rPr lang="zh-CN" altLang="en-US" sz="1445" kern="0" spc="204"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情景导学</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warmer the weather is, the better the crops will grow.</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天气越暖和,庄稼长得就越好。</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harder you work, the greater progress you will make.</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你工作越努力,你取得的进步就越大。</a:t>
            </a:r>
            <a:endParaRPr lang="zh-CN" altLang="en-US" dirty="0"/>
          </a:p>
          <a:p>
            <a:pPr marL="0" indent="0" eaLnBrk="0" latinLnBrk="1" hangingPunct="0">
              <a:lnSpc>
                <a:spcPct val="150000"/>
              </a:lnSpc>
              <a:spcBef>
                <a:spcPts val="141"/>
              </a:spcBef>
              <a:buNone/>
            </a:pPr>
            <a:r>
              <a:rPr lang="zh-CN" altLang="en-US" sz="1478" kern="0" spc="471"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归纳拓展</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“the+比较级...,the+比较级...”表示一方随另一方的变化而变化。若后面用一般</a:t>
            </a:r>
            <a:r>
              <a:rPr dirty="0"/>
              <a:t/>
            </a:r>
            <a:br>
              <a:rPr dirty="0"/>
            </a:br>
            <a:r>
              <a:rPr lang="zh-CN" altLang="en-US" sz="1814" kern="0" dirty="0" smtClean="0">
                <a:solidFill>
                  <a:srgbClr val="000000"/>
                </a:solidFill>
                <a:latin typeface="Times New Roman" pitchFamily="65" charset="-122"/>
                <a:ea typeface="宋体" pitchFamily="65" charset="-122"/>
              </a:rPr>
              <a:t>将来时,前面常用</a:t>
            </a:r>
            <a:r>
              <a:rPr lang="zh-CN" altLang="en-US" sz="1814" u="sng" kern="0" dirty="0" smtClean="0">
                <a:solidFill>
                  <a:srgbClr val="FF0000"/>
                </a:solidFill>
                <a:latin typeface="Times New Roman" pitchFamily="65" charset="-122"/>
                <a:ea typeface="宋体" pitchFamily="65" charset="-122"/>
              </a:rPr>
              <a:t>　 一般现在　 </a:t>
            </a:r>
            <a:r>
              <a:rPr lang="zh-CN" altLang="en-US" sz="1814" kern="0" dirty="0" smtClean="0">
                <a:solidFill>
                  <a:srgbClr val="000000"/>
                </a:solidFill>
                <a:latin typeface="Times New Roman" pitchFamily="65" charset="-122"/>
                <a:ea typeface="宋体" pitchFamily="65" charset="-122"/>
              </a:rPr>
              <a:t>时表将来。前后都可以有所省略,特别是在谚</a:t>
            </a:r>
            <a:r>
              <a:rPr dirty="0"/>
              <a:t/>
            </a:r>
            <a:br>
              <a:rPr dirty="0"/>
            </a:br>
            <a:r>
              <a:rPr lang="zh-CN" altLang="en-US" sz="1814" kern="0" dirty="0" smtClean="0">
                <a:solidFill>
                  <a:srgbClr val="000000"/>
                </a:solidFill>
                <a:latin typeface="Times New Roman" pitchFamily="65" charset="-122"/>
                <a:ea typeface="宋体" pitchFamily="65" charset="-122"/>
              </a:rPr>
              <a:t>语、俗语中。</a:t>
            </a:r>
            <a:endParaRPr lang="zh-CN" altLang="en-US" dirty="0"/>
          </a:p>
        </p:txBody>
      </p:sp>
      <p:pic>
        <p:nvPicPr>
          <p:cNvPr id="3" name="图片 3" descr="textimage92.jpeg"/>
          <p:cNvPicPr>
            <a:picLocks noChangeAspect="1"/>
          </p:cNvPicPr>
          <p:nvPr/>
        </p:nvPicPr>
        <p:blipFill>
          <a:blip r:embed="rId4" cstate="print"/>
          <a:stretch>
            <a:fillRect/>
          </a:stretch>
        </p:blipFill>
        <p:spPr>
          <a:xfrm>
            <a:off x="720000" y="2824585"/>
            <a:ext cx="209549" cy="238124"/>
          </a:xfrm>
          <a:prstGeom prst="rect">
            <a:avLst/>
          </a:prstGeom>
        </p:spPr>
      </p:pic>
      <p:pic>
        <p:nvPicPr>
          <p:cNvPr id="4" name="图片 4" descr="textimage93.jpeg"/>
          <p:cNvPicPr>
            <a:picLocks noChangeAspect="1"/>
          </p:cNvPicPr>
          <p:nvPr/>
        </p:nvPicPr>
        <p:blipFill>
          <a:blip r:embed="rId5" cstate="print"/>
          <a:stretch>
            <a:fillRect/>
          </a:stretch>
        </p:blipFill>
        <p:spPr>
          <a:xfrm>
            <a:off x="720000" y="5006462"/>
            <a:ext cx="247650" cy="247649"/>
          </a:xfrm>
          <a:prstGeom prst="rect">
            <a:avLst/>
          </a:prstGeom>
        </p:spPr>
      </p:pic>
      <p:pic>
        <p:nvPicPr>
          <p:cNvPr id="5" name="图片 5" descr="textimage91.jpeg"/>
          <p:cNvPicPr>
            <a:picLocks noChangeAspect="1"/>
          </p:cNvPicPr>
          <p:nvPr/>
        </p:nvPicPr>
        <p:blipFill>
          <a:blip r:embed="rId6" cstate="print"/>
          <a:stretch>
            <a:fillRect/>
          </a:stretch>
        </p:blipFill>
        <p:spPr>
          <a:xfrm>
            <a:off x="1000100" y="1062815"/>
            <a:ext cx="1280232" cy="332860"/>
          </a:xfrm>
          <a:prstGeom prst="rect">
            <a:avLst/>
          </a:prstGeom>
        </p:spPr>
      </p:pic>
      <p:pic>
        <p:nvPicPr>
          <p:cNvPr id="6" name="Picture 4" descr="\\a015\吴双婷\线.tif"/>
          <p:cNvPicPr>
            <a:picLocks noChangeAspect="1" noChangeArrowheads="1"/>
          </p:cNvPicPr>
          <p:nvPr/>
        </p:nvPicPr>
        <p:blipFill>
          <a:blip r:embed="rId7" cstate="print"/>
          <a:srcRect/>
          <a:stretch>
            <a:fillRect/>
          </a:stretch>
        </p:blipFill>
        <p:spPr bwMode="auto">
          <a:xfrm>
            <a:off x="2428860" y="5777723"/>
            <a:ext cx="142876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19939"/>
            <a:ext cx="8316000" cy="5546583"/>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4.</a:t>
            </a:r>
            <a:r>
              <a:rPr lang="zh-CN" altLang="en-US" sz="1814" u="sng" kern="0" dirty="0" smtClean="0">
                <a:solidFill>
                  <a:srgbClr val="FF0000"/>
                </a:solidFill>
                <a:latin typeface="Times New Roman" pitchFamily="65" charset="-122"/>
                <a:ea typeface="宋体" pitchFamily="65" charset="-122"/>
              </a:rPr>
              <a:t>　 convenient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.方便的;近便的→</a:t>
            </a:r>
            <a:r>
              <a:rPr lang="zh-CN" altLang="en-US" sz="1814" u="sng" kern="0" dirty="0" smtClean="0">
                <a:solidFill>
                  <a:srgbClr val="FF0000"/>
                </a:solidFill>
                <a:latin typeface="Times New Roman" pitchFamily="65" charset="-122"/>
                <a:ea typeface="宋体" pitchFamily="65" charset="-122"/>
              </a:rPr>
              <a:t>　 convenience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.方便→</a:t>
            </a:r>
            <a:endParaRPr lang="en-US" altLang="zh-CN" sz="1814" kern="0" dirty="0" smtClean="0">
              <a:solidFill>
                <a:srgbClr val="000000"/>
              </a:solidFill>
              <a:latin typeface="Times New Roman" pitchFamily="65" charset="-122"/>
              <a:ea typeface="宋体" pitchFamily="65" charset="-122"/>
            </a:endParaRPr>
          </a:p>
          <a:p>
            <a:pPr eaLnBrk="0" latinLnBrk="1" hangingPunct="0">
              <a:lnSpc>
                <a:spcPct val="150000"/>
              </a:lnSpc>
              <a:spcBef>
                <a:spcPts val="141"/>
              </a:spcBef>
            </a:pPr>
            <a:r>
              <a:rPr lang="zh-CN" altLang="en-US" sz="1814" u="sng" kern="0" dirty="0" smtClean="0">
                <a:solidFill>
                  <a:srgbClr val="FF0000"/>
                </a:solidFill>
                <a:latin typeface="Times New Roman" pitchFamily="65" charset="-122"/>
                <a:ea typeface="宋体" pitchFamily="65" charset="-122"/>
              </a:rPr>
              <a:t>　 conveniently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adv</a:t>
            </a:r>
            <a:r>
              <a:rPr lang="zh-CN" altLang="en-US" sz="1814" kern="0" dirty="0" smtClean="0">
                <a:solidFill>
                  <a:srgbClr val="000000"/>
                </a:solidFill>
                <a:latin typeface="Times New Roman" pitchFamily="65" charset="-122"/>
                <a:ea typeface="宋体" pitchFamily="65" charset="-122"/>
              </a:rPr>
              <a:t>.方便地</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a:t>
            </a:r>
            <a:r>
              <a:rPr lang="zh-CN" altLang="en-US" sz="1814" u="sng" kern="0" dirty="0" smtClean="0">
                <a:solidFill>
                  <a:srgbClr val="FF0000"/>
                </a:solidFill>
                <a:latin typeface="Times New Roman" pitchFamily="65" charset="-122"/>
                <a:ea typeface="宋体" pitchFamily="65" charset="-122"/>
              </a:rPr>
              <a:t>　 stuck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.卡住;陷(入);困(于)→</a:t>
            </a:r>
            <a:r>
              <a:rPr lang="zh-CN" altLang="en-US" sz="1814" u="sng" kern="0" dirty="0" smtClean="0">
                <a:solidFill>
                  <a:srgbClr val="FF0000"/>
                </a:solidFill>
                <a:latin typeface="Times New Roman" pitchFamily="65" charset="-122"/>
                <a:ea typeface="宋体" pitchFamily="65" charset="-122"/>
              </a:rPr>
              <a:t>　 stick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a:t>
            </a:r>
            <a:r>
              <a:rPr lang="zh-CN" altLang="en-US" sz="1814" kern="0" dirty="0" smtClean="0">
                <a:solidFill>
                  <a:srgbClr val="000000"/>
                </a:solidFill>
                <a:latin typeface="Times New Roman" pitchFamily="65" charset="-122"/>
                <a:ea typeface="宋体" pitchFamily="65" charset="-122"/>
              </a:rPr>
              <a:t>.将</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刺入;(在某物中)卡</a:t>
            </a:r>
            <a:r>
              <a:rPr dirty="0"/>
              <a:t/>
            </a:r>
            <a:br>
              <a:rPr dirty="0"/>
            </a:br>
            <a:r>
              <a:rPr lang="zh-CN" altLang="en-US" sz="1814" kern="0" dirty="0" smtClean="0">
                <a:solidFill>
                  <a:srgbClr val="000000"/>
                </a:solidFill>
                <a:latin typeface="Times New Roman" pitchFamily="65" charset="-122"/>
                <a:ea typeface="宋体" pitchFamily="65" charset="-122"/>
              </a:rPr>
              <a:t>住;粘贴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.枝条;棍状物</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a:t>
            </a:r>
            <a:r>
              <a:rPr lang="zh-CN" altLang="en-US" sz="1814" u="sng" kern="0" dirty="0" smtClean="0">
                <a:solidFill>
                  <a:srgbClr val="FF0000"/>
                </a:solidFill>
                <a:latin typeface="Times New Roman" pitchFamily="65" charset="-122"/>
                <a:ea typeface="宋体" pitchFamily="65" charset="-122"/>
              </a:rPr>
              <a:t>　 benefit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.益处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.使受益 </a:t>
            </a:r>
            <a:r>
              <a:rPr lang="zh-CN" altLang="en-US" sz="1814" i="1" kern="0" dirty="0" smtClean="0">
                <a:solidFill>
                  <a:srgbClr val="000000"/>
                </a:solidFill>
                <a:latin typeface="Times New Roman" pitchFamily="65" charset="-122"/>
                <a:ea typeface="宋体" pitchFamily="65" charset="-122"/>
              </a:rPr>
              <a:t>vi</a:t>
            </a:r>
            <a:r>
              <a:rPr lang="zh-CN" altLang="en-US" sz="1814" kern="0" dirty="0" smtClean="0">
                <a:solidFill>
                  <a:srgbClr val="000000"/>
                </a:solidFill>
                <a:latin typeface="Times New Roman" pitchFamily="65" charset="-122"/>
                <a:ea typeface="宋体" pitchFamily="65" charset="-122"/>
              </a:rPr>
              <a:t>.得益于→</a:t>
            </a:r>
            <a:r>
              <a:rPr lang="zh-CN" altLang="en-US" sz="1814" u="sng" kern="0" dirty="0" smtClean="0">
                <a:solidFill>
                  <a:srgbClr val="FF0000"/>
                </a:solidFill>
                <a:latin typeface="Times New Roman" pitchFamily="65" charset="-122"/>
                <a:ea typeface="宋体" pitchFamily="65" charset="-122"/>
              </a:rPr>
              <a:t>　 beneficial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.有裨益的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a:t>
            </a:r>
            <a:r>
              <a:rPr lang="zh-CN" altLang="en-US" sz="1814" u="sng" kern="0" dirty="0" smtClean="0">
                <a:solidFill>
                  <a:srgbClr val="FF0000"/>
                </a:solidFill>
                <a:latin typeface="Times New Roman" pitchFamily="65" charset="-122"/>
                <a:ea typeface="宋体" pitchFamily="65" charset="-122"/>
              </a:rPr>
              <a:t>　 distance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.距离→</a:t>
            </a:r>
            <a:r>
              <a:rPr lang="zh-CN" altLang="en-US" sz="1814" u="sng" kern="0" dirty="0" smtClean="0">
                <a:solidFill>
                  <a:srgbClr val="FF0000"/>
                </a:solidFill>
                <a:latin typeface="Times New Roman" pitchFamily="65" charset="-122"/>
                <a:ea typeface="宋体" pitchFamily="65" charset="-122"/>
              </a:rPr>
              <a:t>　 distant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.遥远的;冷淡的,疏远的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a:t>
            </a:r>
            <a:r>
              <a:rPr lang="zh-CN" altLang="en-US" sz="1814" u="sng" kern="0" dirty="0" smtClean="0">
                <a:solidFill>
                  <a:srgbClr val="FF0000"/>
                </a:solidFill>
                <a:latin typeface="Times New Roman" pitchFamily="65" charset="-122"/>
                <a:ea typeface="宋体" pitchFamily="65" charset="-122"/>
              </a:rPr>
              <a:t>　 inspire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.鼓舞;激励;启发思考→</a:t>
            </a:r>
            <a:r>
              <a:rPr lang="zh-CN" altLang="en-US" sz="1814" u="sng" kern="0" dirty="0" smtClean="0">
                <a:solidFill>
                  <a:srgbClr val="FF0000"/>
                </a:solidFill>
                <a:latin typeface="Times New Roman" pitchFamily="65" charset="-122"/>
                <a:ea typeface="宋体" pitchFamily="65" charset="-122"/>
              </a:rPr>
              <a:t>　 inspiring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.鼓舞人心的;激励的</a:t>
            </a:r>
            <a:r>
              <a:rPr dirty="0"/>
              <a:t/>
            </a:r>
            <a:br>
              <a:rPr dirty="0"/>
            </a:br>
            <a:r>
              <a:rPr lang="zh-CN" altLang="en-US" sz="1814" kern="0" dirty="0" smtClean="0">
                <a:solidFill>
                  <a:srgbClr val="000000"/>
                </a:solidFill>
                <a:latin typeface="Times New Roman"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　 inspiration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.灵感;鼓舞人心的人(或事物)</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a:t>
            </a:r>
            <a:r>
              <a:rPr lang="zh-CN" altLang="en-US" sz="1814" u="sng" kern="0" dirty="0" smtClean="0">
                <a:solidFill>
                  <a:srgbClr val="FF0000"/>
                </a:solidFill>
                <a:latin typeface="Times New Roman" pitchFamily="65" charset="-122"/>
                <a:ea typeface="宋体" pitchFamily="65" charset="-122"/>
              </a:rPr>
              <a:t>　 access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.通道;(使用、查阅、接近或面见的)机会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.进入;使用;获取→</a:t>
            </a:r>
            <a:r>
              <a:rPr lang="zh-CN" altLang="en-US" sz="1814" u="sng" kern="0" dirty="0" smtClean="0">
                <a:solidFill>
                  <a:srgbClr val="000000"/>
                </a:solidFill>
                <a:latin typeface="Times New Roman" pitchFamily="65" charset="-122"/>
                <a:ea typeface="宋体" pitchFamily="65" charset="-122"/>
              </a:rPr>
              <a:t>    </a:t>
            </a:r>
            <a:r>
              <a:rPr dirty="0"/>
              <a:t/>
            </a:r>
            <a:br>
              <a:rPr dirty="0"/>
            </a:br>
            <a:r>
              <a:rPr lang="zh-CN" altLang="en-US" sz="1814" u="sng" kern="0" dirty="0" smtClean="0">
                <a:solidFill>
                  <a:srgbClr val="FF0000"/>
                </a:solidFill>
                <a:latin typeface="Times New Roman" pitchFamily="65" charset="-122"/>
                <a:ea typeface="宋体" pitchFamily="65" charset="-122"/>
              </a:rPr>
              <a:t> accessible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.可进入的;可接近的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10.</a:t>
            </a:r>
            <a:r>
              <a:rPr lang="zh-CN" altLang="en-US" sz="1814" u="sng" kern="0" dirty="0" smtClean="0">
                <a:solidFill>
                  <a:srgbClr val="FF0000"/>
                </a:solidFill>
                <a:latin typeface="Times New Roman" pitchFamily="65" charset="-122"/>
                <a:ea typeface="宋体" pitchFamily="65" charset="-122"/>
              </a:rPr>
              <a:t>　 press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vt</a:t>
            </a:r>
            <a:r>
              <a:rPr lang="zh-CN" altLang="en-US" sz="1814" kern="0" dirty="0" smtClean="0">
                <a:solidFill>
                  <a:srgbClr val="000000"/>
                </a:solidFill>
                <a:latin typeface="Times New Roman" pitchFamily="65" charset="-122"/>
                <a:ea typeface="宋体" pitchFamily="65" charset="-122"/>
              </a:rPr>
              <a:t>.按;压;敦促→</a:t>
            </a:r>
            <a:r>
              <a:rPr lang="zh-CN" altLang="en-US" sz="1814" u="sng" kern="0" dirty="0" smtClean="0">
                <a:solidFill>
                  <a:srgbClr val="FF0000"/>
                </a:solidFill>
                <a:latin typeface="Times New Roman" pitchFamily="65" charset="-122"/>
                <a:ea typeface="宋体" pitchFamily="65" charset="-122"/>
              </a:rPr>
              <a:t>　 pressure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.压力</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11.</a:t>
            </a:r>
            <a:r>
              <a:rPr lang="zh-CN" altLang="en-US" sz="1814" u="sng" kern="0" dirty="0" smtClean="0">
                <a:solidFill>
                  <a:srgbClr val="FF0000"/>
                </a:solidFill>
                <a:latin typeface="Times New Roman" pitchFamily="65" charset="-122"/>
                <a:ea typeface="宋体" pitchFamily="65" charset="-122"/>
              </a:rPr>
              <a:t>　 privacy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.隐私;私密→</a:t>
            </a:r>
            <a:r>
              <a:rPr lang="zh-CN" altLang="en-US" sz="1814" u="sng" kern="0" dirty="0" smtClean="0">
                <a:solidFill>
                  <a:srgbClr val="FF0000"/>
                </a:solidFill>
                <a:latin typeface="Times New Roman" pitchFamily="65" charset="-122"/>
                <a:ea typeface="宋体" pitchFamily="65" charset="-122"/>
              </a:rPr>
              <a:t>　 private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.私人的;秘密的;私立的→</a:t>
            </a:r>
            <a:r>
              <a:rPr lang="zh-CN" altLang="en-US" sz="1814" u="sng" kern="0" dirty="0" smtClean="0">
                <a:solidFill>
                  <a:srgbClr val="FF0000"/>
                </a:solidFill>
                <a:latin typeface="Times New Roman" pitchFamily="65" charset="-122"/>
                <a:ea typeface="宋体" pitchFamily="65" charset="-122"/>
              </a:rPr>
              <a:t>　 pri-</a:t>
            </a:r>
            <a:r>
              <a:rPr dirty="0">
                <a:solidFill>
                  <a:srgbClr val="FF0000"/>
                </a:solidFill>
              </a:rPr>
              <a:t/>
            </a:r>
            <a:br>
              <a:rPr dirty="0">
                <a:solidFill>
                  <a:srgbClr val="FF0000"/>
                </a:solidFill>
              </a:rPr>
            </a:br>
            <a:r>
              <a:rPr lang="zh-CN" altLang="en-US" sz="1814" u="sng" kern="0" dirty="0" smtClean="0">
                <a:solidFill>
                  <a:srgbClr val="FF0000"/>
                </a:solidFill>
                <a:latin typeface="Times New Roman" pitchFamily="65" charset="-122"/>
                <a:ea typeface="宋体" pitchFamily="65" charset="-122"/>
              </a:rPr>
              <a:t>vately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adv</a:t>
            </a:r>
            <a:r>
              <a:rPr lang="zh-CN" altLang="en-US" sz="1814" kern="0" dirty="0" smtClean="0">
                <a:solidFill>
                  <a:srgbClr val="000000"/>
                </a:solidFill>
                <a:latin typeface="Times New Roman" pitchFamily="65" charset="-122"/>
                <a:ea typeface="宋体" pitchFamily="65" charset="-122"/>
              </a:rPr>
              <a:t>.私下地</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928662" y="919939"/>
            <a:ext cx="1643074"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4786314" y="919939"/>
            <a:ext cx="171451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714348" y="1348567"/>
            <a:ext cx="1785950"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928662" y="1777195"/>
            <a:ext cx="100013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4572000" y="1777195"/>
            <a:ext cx="1143008"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928662" y="2634451"/>
            <a:ext cx="135732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5143504" y="2634451"/>
            <a:ext cx="1428760"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928662" y="3063079"/>
            <a:ext cx="1285884"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3143240" y="3063079"/>
            <a:ext cx="1143008"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928662" y="3491707"/>
            <a:ext cx="1357322"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4786314" y="3491707"/>
            <a:ext cx="1357322" cy="35687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4" cstate="print"/>
          <a:srcRect/>
          <a:stretch>
            <a:fillRect/>
          </a:stretch>
        </p:blipFill>
        <p:spPr bwMode="auto">
          <a:xfrm>
            <a:off x="1000100" y="3920335"/>
            <a:ext cx="1500198" cy="356870"/>
          </a:xfrm>
          <a:prstGeom prst="rect">
            <a:avLst/>
          </a:prstGeom>
          <a:noFill/>
          <a:ln w="9525">
            <a:noFill/>
            <a:miter lim="800000"/>
            <a:headEnd/>
            <a:tailEnd/>
          </a:ln>
        </p:spPr>
      </p:pic>
      <p:pic>
        <p:nvPicPr>
          <p:cNvPr id="15" name="Picture 4" descr="\\a015\吴双婷\线.tif"/>
          <p:cNvPicPr>
            <a:picLocks noChangeAspect="1" noChangeArrowheads="1"/>
          </p:cNvPicPr>
          <p:nvPr/>
        </p:nvPicPr>
        <p:blipFill>
          <a:blip r:embed="rId4" cstate="print"/>
          <a:srcRect/>
          <a:stretch>
            <a:fillRect/>
          </a:stretch>
        </p:blipFill>
        <p:spPr bwMode="auto">
          <a:xfrm>
            <a:off x="928662" y="4348963"/>
            <a:ext cx="1214446" cy="356870"/>
          </a:xfrm>
          <a:prstGeom prst="rect">
            <a:avLst/>
          </a:prstGeom>
          <a:noFill/>
          <a:ln w="9525">
            <a:noFill/>
            <a:miter lim="800000"/>
            <a:headEnd/>
            <a:tailEnd/>
          </a:ln>
        </p:spPr>
      </p:pic>
      <p:pic>
        <p:nvPicPr>
          <p:cNvPr id="16" name="Picture 4" descr="\\a015\吴双婷\线.tif"/>
          <p:cNvPicPr>
            <a:picLocks noChangeAspect="1" noChangeArrowheads="1"/>
          </p:cNvPicPr>
          <p:nvPr/>
        </p:nvPicPr>
        <p:blipFill>
          <a:blip r:embed="rId4" cstate="print"/>
          <a:srcRect/>
          <a:stretch>
            <a:fillRect/>
          </a:stretch>
        </p:blipFill>
        <p:spPr bwMode="auto">
          <a:xfrm>
            <a:off x="714348" y="4777591"/>
            <a:ext cx="1357322" cy="356870"/>
          </a:xfrm>
          <a:prstGeom prst="rect">
            <a:avLst/>
          </a:prstGeom>
          <a:noFill/>
          <a:ln w="9525">
            <a:noFill/>
            <a:miter lim="800000"/>
            <a:headEnd/>
            <a:tailEnd/>
          </a:ln>
        </p:spPr>
      </p:pic>
      <p:pic>
        <p:nvPicPr>
          <p:cNvPr id="17" name="Picture 4" descr="\\a015\吴双婷\线.tif"/>
          <p:cNvPicPr>
            <a:picLocks noChangeAspect="1" noChangeArrowheads="1"/>
          </p:cNvPicPr>
          <p:nvPr/>
        </p:nvPicPr>
        <p:blipFill>
          <a:blip r:embed="rId4" cstate="print"/>
          <a:srcRect/>
          <a:stretch>
            <a:fillRect/>
          </a:stretch>
        </p:blipFill>
        <p:spPr bwMode="auto">
          <a:xfrm>
            <a:off x="1000100" y="5134781"/>
            <a:ext cx="1143008" cy="356870"/>
          </a:xfrm>
          <a:prstGeom prst="rect">
            <a:avLst/>
          </a:prstGeom>
          <a:noFill/>
          <a:ln w="9525">
            <a:noFill/>
            <a:miter lim="800000"/>
            <a:headEnd/>
            <a:tailEnd/>
          </a:ln>
        </p:spPr>
      </p:pic>
      <p:pic>
        <p:nvPicPr>
          <p:cNvPr id="18" name="Picture 4" descr="\\a015\吴双婷\线.tif"/>
          <p:cNvPicPr>
            <a:picLocks noChangeAspect="1" noChangeArrowheads="1"/>
          </p:cNvPicPr>
          <p:nvPr/>
        </p:nvPicPr>
        <p:blipFill>
          <a:blip r:embed="rId4" cstate="print"/>
          <a:srcRect/>
          <a:stretch>
            <a:fillRect/>
          </a:stretch>
        </p:blipFill>
        <p:spPr bwMode="auto">
          <a:xfrm>
            <a:off x="3786182" y="5206219"/>
            <a:ext cx="1357322" cy="356870"/>
          </a:xfrm>
          <a:prstGeom prst="rect">
            <a:avLst/>
          </a:prstGeom>
          <a:noFill/>
          <a:ln w="9525">
            <a:noFill/>
            <a:miter lim="800000"/>
            <a:headEnd/>
            <a:tailEnd/>
          </a:ln>
        </p:spPr>
      </p:pic>
      <p:pic>
        <p:nvPicPr>
          <p:cNvPr id="19" name="Picture 4" descr="\\a015\吴双婷\线.tif"/>
          <p:cNvPicPr>
            <a:picLocks noChangeAspect="1" noChangeArrowheads="1"/>
          </p:cNvPicPr>
          <p:nvPr/>
        </p:nvPicPr>
        <p:blipFill>
          <a:blip r:embed="rId4" cstate="print"/>
          <a:srcRect/>
          <a:stretch>
            <a:fillRect/>
          </a:stretch>
        </p:blipFill>
        <p:spPr bwMode="auto">
          <a:xfrm>
            <a:off x="1000100" y="5634847"/>
            <a:ext cx="1357322" cy="356870"/>
          </a:xfrm>
          <a:prstGeom prst="rect">
            <a:avLst/>
          </a:prstGeom>
          <a:noFill/>
          <a:ln w="9525">
            <a:noFill/>
            <a:miter lim="800000"/>
            <a:headEnd/>
            <a:tailEnd/>
          </a:ln>
        </p:spPr>
      </p:pic>
      <p:pic>
        <p:nvPicPr>
          <p:cNvPr id="20" name="Picture 4" descr="\\a015\吴双婷\线.tif"/>
          <p:cNvPicPr>
            <a:picLocks noChangeAspect="1" noChangeArrowheads="1"/>
          </p:cNvPicPr>
          <p:nvPr/>
        </p:nvPicPr>
        <p:blipFill>
          <a:blip r:embed="rId4" cstate="print"/>
          <a:srcRect/>
          <a:stretch>
            <a:fillRect/>
          </a:stretch>
        </p:blipFill>
        <p:spPr bwMode="auto">
          <a:xfrm>
            <a:off x="3929058" y="5634847"/>
            <a:ext cx="1143008" cy="356870"/>
          </a:xfrm>
          <a:prstGeom prst="rect">
            <a:avLst/>
          </a:prstGeom>
          <a:noFill/>
          <a:ln w="9525">
            <a:noFill/>
            <a:miter lim="800000"/>
            <a:headEnd/>
            <a:tailEnd/>
          </a:ln>
        </p:spPr>
      </p:pic>
      <p:pic>
        <p:nvPicPr>
          <p:cNvPr id="21" name="Picture 4" descr="\\a015\吴双婷\线.tif"/>
          <p:cNvPicPr>
            <a:picLocks noChangeAspect="1" noChangeArrowheads="1"/>
          </p:cNvPicPr>
          <p:nvPr/>
        </p:nvPicPr>
        <p:blipFill>
          <a:blip r:embed="rId4" cstate="print"/>
          <a:srcRect/>
          <a:stretch>
            <a:fillRect/>
          </a:stretch>
        </p:blipFill>
        <p:spPr bwMode="auto">
          <a:xfrm>
            <a:off x="7929586" y="5634847"/>
            <a:ext cx="1000132" cy="356870"/>
          </a:xfrm>
          <a:prstGeom prst="rect">
            <a:avLst/>
          </a:prstGeom>
          <a:noFill/>
          <a:ln w="9525">
            <a:noFill/>
            <a:miter lim="800000"/>
            <a:headEnd/>
            <a:tailEnd/>
          </a:ln>
        </p:spPr>
      </p:pic>
      <p:pic>
        <p:nvPicPr>
          <p:cNvPr id="22" name="Picture 4" descr="\\a015\吴双婷\线.tif"/>
          <p:cNvPicPr>
            <a:picLocks noChangeAspect="1" noChangeArrowheads="1"/>
          </p:cNvPicPr>
          <p:nvPr/>
        </p:nvPicPr>
        <p:blipFill>
          <a:blip r:embed="rId4" cstate="print"/>
          <a:srcRect/>
          <a:stretch>
            <a:fillRect/>
          </a:stretch>
        </p:blipFill>
        <p:spPr bwMode="auto">
          <a:xfrm>
            <a:off x="642910" y="6063475"/>
            <a:ext cx="92869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4"/>
                                        </p:tgtEl>
                                      </p:cBhvr>
                                    </p:animEffect>
                                    <p:set>
                                      <p:cBhvr>
                                        <p:cTn id="62" dur="1" fill="hold">
                                          <p:stCondLst>
                                            <p:cond delay="1999"/>
                                          </p:stCondLst>
                                        </p:cTn>
                                        <p:tgtEl>
                                          <p:spTgt spid="1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5"/>
                                        </p:tgtEl>
                                      </p:cBhvr>
                                    </p:animEffect>
                                    <p:set>
                                      <p:cBhvr>
                                        <p:cTn id="67" dur="1" fill="hold">
                                          <p:stCondLst>
                                            <p:cond delay="1999"/>
                                          </p:stCondLst>
                                        </p:cTn>
                                        <p:tgtEl>
                                          <p:spTgt spid="15"/>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2000"/>
                                        <p:tgtEl>
                                          <p:spTgt spid="16"/>
                                        </p:tgtEl>
                                      </p:cBhvr>
                                    </p:animEffect>
                                    <p:set>
                                      <p:cBhvr>
                                        <p:cTn id="72" dur="1" fill="hold">
                                          <p:stCondLst>
                                            <p:cond delay="1999"/>
                                          </p:stCondLst>
                                        </p:cTn>
                                        <p:tgtEl>
                                          <p:spTgt spid="16"/>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nodeType="clickEffect">
                                  <p:stCondLst>
                                    <p:cond delay="0"/>
                                  </p:stCondLst>
                                  <p:childTnLst>
                                    <p:animEffect transition="out" filter="fade">
                                      <p:cBhvr>
                                        <p:cTn id="76" dur="2000"/>
                                        <p:tgtEl>
                                          <p:spTgt spid="17"/>
                                        </p:tgtEl>
                                      </p:cBhvr>
                                    </p:animEffect>
                                    <p:set>
                                      <p:cBhvr>
                                        <p:cTn id="77" dur="1" fill="hold">
                                          <p:stCondLst>
                                            <p:cond delay="1999"/>
                                          </p:stCondLst>
                                        </p:cTn>
                                        <p:tgtEl>
                                          <p:spTgt spid="17"/>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nodeType="clickEffect">
                                  <p:stCondLst>
                                    <p:cond delay="0"/>
                                  </p:stCondLst>
                                  <p:childTnLst>
                                    <p:animEffect transition="out" filter="fade">
                                      <p:cBhvr>
                                        <p:cTn id="81" dur="2000"/>
                                        <p:tgtEl>
                                          <p:spTgt spid="18"/>
                                        </p:tgtEl>
                                      </p:cBhvr>
                                    </p:animEffect>
                                    <p:set>
                                      <p:cBhvr>
                                        <p:cTn id="82" dur="1" fill="hold">
                                          <p:stCondLst>
                                            <p:cond delay="1999"/>
                                          </p:stCondLst>
                                        </p:cTn>
                                        <p:tgtEl>
                                          <p:spTgt spid="18"/>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nodeType="clickEffect">
                                  <p:stCondLst>
                                    <p:cond delay="0"/>
                                  </p:stCondLst>
                                  <p:childTnLst>
                                    <p:animEffect transition="out" filter="fade">
                                      <p:cBhvr>
                                        <p:cTn id="86" dur="2000"/>
                                        <p:tgtEl>
                                          <p:spTgt spid="19"/>
                                        </p:tgtEl>
                                      </p:cBhvr>
                                    </p:animEffect>
                                    <p:set>
                                      <p:cBhvr>
                                        <p:cTn id="87" dur="1" fill="hold">
                                          <p:stCondLst>
                                            <p:cond delay="1999"/>
                                          </p:stCondLst>
                                        </p:cTn>
                                        <p:tgtEl>
                                          <p:spTgt spid="19"/>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10" presetClass="exit" presetSubtype="0" fill="hold" nodeType="clickEffect">
                                  <p:stCondLst>
                                    <p:cond delay="0"/>
                                  </p:stCondLst>
                                  <p:childTnLst>
                                    <p:animEffect transition="out" filter="fade">
                                      <p:cBhvr>
                                        <p:cTn id="91" dur="2000"/>
                                        <p:tgtEl>
                                          <p:spTgt spid="20"/>
                                        </p:tgtEl>
                                      </p:cBhvr>
                                    </p:animEffect>
                                    <p:set>
                                      <p:cBhvr>
                                        <p:cTn id="92" dur="1" fill="hold">
                                          <p:stCondLst>
                                            <p:cond delay="1999"/>
                                          </p:stCondLst>
                                        </p:cTn>
                                        <p:tgtEl>
                                          <p:spTgt spid="20"/>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0" presetClass="exit" presetSubtype="0" fill="hold" nodeType="clickEffect">
                                  <p:stCondLst>
                                    <p:cond delay="0"/>
                                  </p:stCondLst>
                                  <p:childTnLst>
                                    <p:animEffect transition="out" filter="fade">
                                      <p:cBhvr>
                                        <p:cTn id="96" dur="2000"/>
                                        <p:tgtEl>
                                          <p:spTgt spid="21"/>
                                        </p:tgtEl>
                                      </p:cBhvr>
                                    </p:animEffect>
                                    <p:set>
                                      <p:cBhvr>
                                        <p:cTn id="97" dur="1" fill="hold">
                                          <p:stCondLst>
                                            <p:cond delay="1999"/>
                                          </p:stCondLst>
                                        </p:cTn>
                                        <p:tgtEl>
                                          <p:spTgt spid="21"/>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10" presetClass="exit" presetSubtype="0" fill="hold" nodeType="clickEffect">
                                  <p:stCondLst>
                                    <p:cond delay="0"/>
                                  </p:stCondLst>
                                  <p:childTnLst>
                                    <p:animEffect transition="out" filter="fade">
                                      <p:cBhvr>
                                        <p:cTn id="101" dur="2000"/>
                                        <p:tgtEl>
                                          <p:spTgt spid="22"/>
                                        </p:tgtEl>
                                      </p:cBhvr>
                                    </p:animEffect>
                                    <p:set>
                                      <p:cBhvr>
                                        <p:cTn id="102" dur="1" fill="hold">
                                          <p:stCondLst>
                                            <p:cond delay="19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843475"/>
            <a:ext cx="8316000" cy="6532429"/>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单句语法填空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3-1 (2020全国Ⅰ,阅读理解B,</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)It's true, the </a:t>
            </a:r>
            <a:r>
              <a:rPr lang="zh-CN" altLang="en-US" sz="1814" u="sng" kern="0" dirty="0" smtClean="0">
                <a:solidFill>
                  <a:srgbClr val="FF0000"/>
                </a:solidFill>
                <a:latin typeface="Times New Roman" pitchFamily="65" charset="-122"/>
                <a:ea typeface="宋体" pitchFamily="65" charset="-122"/>
              </a:rPr>
              <a:t>　 older　 </a:t>
            </a:r>
            <a:r>
              <a:rPr lang="zh-CN" altLang="en-US" sz="1814" kern="0" dirty="0" smtClean="0">
                <a:solidFill>
                  <a:srgbClr val="000000"/>
                </a:solidFill>
                <a:latin typeface="Times New Roman" pitchFamily="65" charset="-122"/>
                <a:ea typeface="宋体" pitchFamily="65" charset="-122"/>
              </a:rPr>
              <a:t>(old) I get, the more I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feel time has wings.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考查固定结构。句意:这是真的,年龄越大,我越觉得时间有翅膀。此处是</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“the+比较级..., the+比较级...”结构,表示“越</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就越</a:t>
            </a:r>
            <a:r>
              <a:rPr lang="zh-CN" altLang="en-US" sz="1814" kern="0" dirty="0" smtClean="0">
                <a:solidFill>
                  <a:srgbClr val="FF0000"/>
                </a:solidFill>
                <a:latin typeface="黑体"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”。故填older。</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3-2 (2019浙江,完形填空,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)There are lots of ways to raise awareness for a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cause. Usually, the </a:t>
            </a:r>
            <a:r>
              <a:rPr lang="zh-CN" altLang="en-US" sz="1814" u="sng" kern="0" dirty="0" smtClean="0">
                <a:solidFill>
                  <a:srgbClr val="FF0000"/>
                </a:solidFill>
                <a:latin typeface="Times New Roman" pitchFamily="65" charset="-122"/>
                <a:ea typeface="宋体" pitchFamily="65" charset="-122"/>
              </a:rPr>
              <a:t>　 stranger　 </a:t>
            </a:r>
            <a:r>
              <a:rPr lang="zh-CN" altLang="en-US" sz="1814" kern="0" dirty="0" smtClean="0">
                <a:solidFill>
                  <a:srgbClr val="000000"/>
                </a:solidFill>
                <a:latin typeface="Times New Roman" pitchFamily="65" charset="-122"/>
                <a:ea typeface="宋体" pitchFamily="65" charset="-122"/>
              </a:rPr>
              <a:t> (strange) the idea is, the more it gets noticed.</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考查固定结构。根据“the more it gets noticed”可知,此处是“the+比较</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级...,the+比较级...”结构,表示“想法越奇怪,就越能得到关注”,故填stranger。</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3-3 (2016上海,语法填空B,</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)Up to a certain point, the more stress you are un</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der, the </a:t>
            </a:r>
            <a:r>
              <a:rPr lang="zh-CN" altLang="en-US" sz="1814" u="sng" kern="0" dirty="0" smtClean="0">
                <a:solidFill>
                  <a:srgbClr val="FF0000"/>
                </a:solidFill>
                <a:latin typeface="Times New Roman" pitchFamily="65" charset="-122"/>
                <a:ea typeface="宋体" pitchFamily="65" charset="-122"/>
              </a:rPr>
              <a:t>　 better　 </a:t>
            </a:r>
            <a:r>
              <a:rPr lang="zh-CN" altLang="en-US" sz="1814" kern="0" dirty="0" smtClean="0">
                <a:solidFill>
                  <a:srgbClr val="000000"/>
                </a:solidFill>
                <a:latin typeface="Times New Roman" pitchFamily="65" charset="-122"/>
                <a:ea typeface="宋体" pitchFamily="65" charset="-122"/>
              </a:rPr>
              <a:t>(good) your performance will be.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考查固定结构。句意:到达某一阶段,你承受的压力越大,你的表现就会越</a:t>
            </a:r>
            <a:endParaRPr lang="en-US" altLang="zh-CN" sz="1814" kern="0" dirty="0" smtClean="0">
              <a:solidFill>
                <a:srgbClr val="FF0000"/>
              </a:solidFill>
              <a:latin typeface="Times New Roman" pitchFamily="65" charset="-122"/>
              <a:ea typeface="宋体" pitchFamily="65" charset="-122"/>
            </a:endParaRPr>
          </a:p>
          <a:p>
            <a:pPr eaLnBrk="0" latinLnBrk="1" hangingPunct="0">
              <a:lnSpc>
                <a:spcPct val="150000"/>
              </a:lnSpc>
              <a:spcBef>
                <a:spcPts val="141"/>
              </a:spcBef>
            </a:pPr>
            <a:r>
              <a:rPr lang="zh-CN" altLang="en-US" kern="0" dirty="0" smtClean="0">
                <a:solidFill>
                  <a:srgbClr val="FF0000"/>
                </a:solidFill>
                <a:latin typeface="Times New Roman" pitchFamily="65" charset="-122"/>
                <a:ea typeface="宋体" pitchFamily="65" charset="-122"/>
              </a:rPr>
              <a:t>好。此处是“</a:t>
            </a:r>
            <a:r>
              <a:rPr lang="en-US" altLang="zh-CN" kern="0" dirty="0" smtClean="0">
                <a:solidFill>
                  <a:srgbClr val="FF0000"/>
                </a:solidFill>
                <a:latin typeface="Times New Roman" pitchFamily="65" charset="-122"/>
                <a:ea typeface="宋体" pitchFamily="65" charset="-122"/>
              </a:rPr>
              <a:t>the+</a:t>
            </a:r>
            <a:r>
              <a:rPr lang="zh-CN" altLang="en-US" kern="0" dirty="0" smtClean="0">
                <a:solidFill>
                  <a:srgbClr val="FF0000"/>
                </a:solidFill>
                <a:latin typeface="Times New Roman" pitchFamily="65" charset="-122"/>
                <a:ea typeface="宋体" pitchFamily="65" charset="-122"/>
              </a:rPr>
              <a:t>比较级</a:t>
            </a:r>
            <a:r>
              <a:rPr lang="en-US" altLang="zh-CN" kern="0" dirty="0" smtClean="0">
                <a:solidFill>
                  <a:srgbClr val="FF0000"/>
                </a:solidFill>
                <a:latin typeface="Times New Roman" pitchFamily="65" charset="-122"/>
                <a:ea typeface="宋体" pitchFamily="65" charset="-122"/>
              </a:rPr>
              <a:t>...,the+</a:t>
            </a:r>
            <a:r>
              <a:rPr lang="zh-CN" altLang="en-US" kern="0" dirty="0" smtClean="0">
                <a:solidFill>
                  <a:srgbClr val="FF0000"/>
                </a:solidFill>
                <a:latin typeface="Times New Roman" pitchFamily="65" charset="-122"/>
                <a:ea typeface="宋体" pitchFamily="65" charset="-122"/>
              </a:rPr>
              <a:t>比较级</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结构</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意为“越</a:t>
            </a:r>
            <a:r>
              <a:rPr lang="en-US" altLang="zh-CN" kern="0" dirty="0" smtClean="0">
                <a:solidFill>
                  <a:srgbClr val="FF0000"/>
                </a:solidFill>
                <a:latin typeface="黑体"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就越</a:t>
            </a:r>
            <a:r>
              <a:rPr lang="en-US" altLang="zh-CN" kern="0" dirty="0" smtClean="0">
                <a:solidFill>
                  <a:srgbClr val="FF0000"/>
                </a:solidFill>
                <a:latin typeface="黑体"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a:t>
            </a:r>
            <a:r>
              <a:rPr lang="en-US" altLang="zh-CN" kern="0" dirty="0" smtClean="0">
                <a:solidFill>
                  <a:srgbClr val="FF0000"/>
                </a:solidFill>
                <a:latin typeface="Times New Roman" pitchFamily="65" charset="-122"/>
                <a:ea typeface="宋体" pitchFamily="65" charset="-122"/>
              </a:rPr>
              <a:t>,</a:t>
            </a:r>
            <a:r>
              <a:rPr lang="zh-CN" altLang="en-US" kern="0" dirty="0" smtClean="0">
                <a:solidFill>
                  <a:srgbClr val="FF0000"/>
                </a:solidFill>
                <a:latin typeface="Times New Roman" pitchFamily="65" charset="-122"/>
                <a:ea typeface="宋体" pitchFamily="65" charset="-122"/>
              </a:rPr>
              <a:t>故填</a:t>
            </a:r>
            <a:r>
              <a:rPr lang="zh-CN" altLang="en-US" dirty="0" smtClean="0">
                <a:solidFill>
                  <a:srgbClr val="FF0000"/>
                </a:solidFill>
              </a:rPr>
              <a:t/>
            </a:r>
            <a:br>
              <a:rPr lang="zh-CN" altLang="en-US" dirty="0" smtClean="0">
                <a:solidFill>
                  <a:srgbClr val="FF0000"/>
                </a:solidFill>
              </a:rPr>
            </a:br>
            <a:r>
              <a:rPr lang="zh-CN" altLang="en-US" kern="0" dirty="0" smtClean="0">
                <a:solidFill>
                  <a:srgbClr val="FF0000"/>
                </a:solidFill>
                <a:latin typeface="Times New Roman" pitchFamily="65" charset="-122"/>
                <a:ea typeface="宋体" pitchFamily="65" charset="-122"/>
              </a:rPr>
              <a:t>比较级</a:t>
            </a:r>
            <a:r>
              <a:rPr lang="en-US" altLang="zh-CN" kern="0" dirty="0" smtClean="0">
                <a:solidFill>
                  <a:srgbClr val="FF0000"/>
                </a:solidFill>
                <a:latin typeface="Times New Roman" pitchFamily="65" charset="-122"/>
                <a:ea typeface="宋体" pitchFamily="65" charset="-122"/>
              </a:rPr>
              <a:t>better</a:t>
            </a:r>
            <a:r>
              <a:rPr lang="zh-CN" altLang="en-US" kern="0" dirty="0" smtClean="0">
                <a:solidFill>
                  <a:srgbClr val="FF0000"/>
                </a:solidFill>
                <a:latin typeface="Times New Roman" pitchFamily="65" charset="-122"/>
                <a:ea typeface="宋体" pitchFamily="65" charset="-122"/>
              </a:rPr>
              <a:t>。</a:t>
            </a:r>
            <a:endParaRPr lang="zh-CN" altLang="en-US" dirty="0" smtClean="0">
              <a:solidFill>
                <a:srgbClr val="FF0000"/>
              </a:solidFill>
            </a:endParaRPr>
          </a:p>
          <a:p>
            <a:pPr marL="0" indent="0" eaLnBrk="0" latinLnBrk="1" hangingPunct="0">
              <a:lnSpc>
                <a:spcPct val="150000"/>
              </a:lnSpc>
              <a:spcBef>
                <a:spcPts val="141"/>
              </a:spcBef>
              <a:buNone/>
            </a:pPr>
            <a:endParaRPr lang="zh-CN" altLang="en-US" dirty="0"/>
          </a:p>
        </p:txBody>
      </p:sp>
      <p:pic>
        <p:nvPicPr>
          <p:cNvPr id="3" name="图片 3" descr="textimage94.jpeg"/>
          <p:cNvPicPr>
            <a:picLocks noChangeAspect="1"/>
          </p:cNvPicPr>
          <p:nvPr/>
        </p:nvPicPr>
        <p:blipFill>
          <a:blip r:embed="rId4" cstate="print"/>
          <a:stretch>
            <a:fillRect/>
          </a:stretch>
        </p:blipFill>
        <p:spPr>
          <a:xfrm>
            <a:off x="3500430" y="1348567"/>
            <a:ext cx="609600" cy="409575"/>
          </a:xfrm>
          <a:prstGeom prst="rect">
            <a:avLst/>
          </a:prstGeom>
        </p:spPr>
      </p:pic>
      <p:pic>
        <p:nvPicPr>
          <p:cNvPr id="4" name="图片 4" descr="textimage95.jpeg"/>
          <p:cNvPicPr>
            <a:picLocks noChangeAspect="1"/>
          </p:cNvPicPr>
          <p:nvPr/>
        </p:nvPicPr>
        <p:blipFill>
          <a:blip r:embed="rId5" cstate="print"/>
          <a:stretch>
            <a:fillRect/>
          </a:stretch>
        </p:blipFill>
        <p:spPr>
          <a:xfrm>
            <a:off x="3176582" y="3063079"/>
            <a:ext cx="609600" cy="409574"/>
          </a:xfrm>
          <a:prstGeom prst="rect">
            <a:avLst/>
          </a:prstGeom>
        </p:spPr>
      </p:pic>
      <p:pic>
        <p:nvPicPr>
          <p:cNvPr id="5" name="图片 5" descr="textimage96.jpeg"/>
          <p:cNvPicPr>
            <a:picLocks noChangeAspect="1"/>
          </p:cNvPicPr>
          <p:nvPr/>
        </p:nvPicPr>
        <p:blipFill>
          <a:blip r:embed="rId5" cstate="print"/>
          <a:stretch>
            <a:fillRect/>
          </a:stretch>
        </p:blipFill>
        <p:spPr>
          <a:xfrm>
            <a:off x="3286116" y="4777591"/>
            <a:ext cx="609600" cy="409574"/>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5286380" y="1348567"/>
            <a:ext cx="107157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2500298" y="3491707"/>
            <a:ext cx="135732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6" cstate="print"/>
          <a:srcRect/>
          <a:stretch>
            <a:fillRect/>
          </a:stretch>
        </p:blipFill>
        <p:spPr bwMode="auto">
          <a:xfrm>
            <a:off x="1428728" y="5206219"/>
            <a:ext cx="1143008"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linds(horizontal)">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9" end="9"/>
                                            </p:txEl>
                                          </p:spTgt>
                                        </p:tgtEl>
                                        <p:attrNameLst>
                                          <p:attrName>style.visibility</p:attrName>
                                        </p:attrNameLst>
                                      </p:cBhvr>
                                      <p:to>
                                        <p:strVal val="visible"/>
                                      </p:to>
                                    </p:set>
                                    <p:animEffect transition="in" filter="blinds(horizontal)">
                                      <p:cBhvr>
                                        <p:cTn id="32" dur="500"/>
                                        <p:tgtEl>
                                          <p:spTgt spid="2">
                                            <p:txEl>
                                              <p:pRg st="9" end="9"/>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Effect transition="in" filter="blinds(horizontal)">
                                      <p:cBhvr>
                                        <p:cTn id="35"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37991"/>
            <a:ext cx="8316000" cy="3812967"/>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3208" kern="0" spc="25516"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462"/>
              </a:spcBef>
              <a:buNone/>
            </a:pPr>
            <a:r>
              <a:rPr lang="zh-CN" altLang="en-US" sz="1814" kern="0" dirty="0" smtClean="0">
                <a:solidFill>
                  <a:srgbClr val="000000"/>
                </a:solidFill>
                <a:latin typeface="Times New Roman" pitchFamily="65" charset="-122"/>
                <a:ea typeface="宋体" pitchFamily="65" charset="-122"/>
              </a:rPr>
              <a:t>现在完成时的被动语态</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一、现在完成时的被动语态的结构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观察</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He has been selected to take part in the sports meeting.</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More than 100 famous films have been shown in the city since July.</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归纳</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现在完成时的被动语态的结构为:①</a:t>
            </a:r>
            <a:r>
              <a:rPr lang="zh-CN" altLang="en-US" sz="1814" u="sng" kern="0" dirty="0" smtClean="0">
                <a:solidFill>
                  <a:srgbClr val="FF0000"/>
                </a:solidFill>
                <a:latin typeface="Times New Roman" pitchFamily="65" charset="-122"/>
                <a:ea typeface="宋体" pitchFamily="65" charset="-122"/>
              </a:rPr>
              <a:t>　 have/has been+过去分词　 </a:t>
            </a:r>
            <a:endParaRPr lang="zh-CN" altLang="en-US" dirty="0">
              <a:solidFill>
                <a:srgbClr val="FF0000"/>
              </a:solidFill>
            </a:endParaRPr>
          </a:p>
        </p:txBody>
      </p:sp>
      <p:pic>
        <p:nvPicPr>
          <p:cNvPr id="3" name="图片 3" descr="textimage97.jpeg"/>
          <p:cNvPicPr>
            <a:picLocks noChangeAspect="1"/>
          </p:cNvPicPr>
          <p:nvPr/>
        </p:nvPicPr>
        <p:blipFill>
          <a:blip r:embed="rId4" cstate="print"/>
          <a:stretch>
            <a:fillRect/>
          </a:stretch>
        </p:blipFill>
        <p:spPr>
          <a:xfrm>
            <a:off x="2643174" y="1205691"/>
            <a:ext cx="2066050" cy="426157"/>
          </a:xfrm>
          <a:prstGeom prst="rect">
            <a:avLst/>
          </a:prstGeom>
        </p:spPr>
      </p:pic>
      <p:pic>
        <p:nvPicPr>
          <p:cNvPr id="4" name="Picture 4" descr="\\a015\吴双婷\线.tif"/>
          <p:cNvPicPr>
            <a:picLocks noChangeAspect="1" noChangeArrowheads="1"/>
          </p:cNvPicPr>
          <p:nvPr/>
        </p:nvPicPr>
        <p:blipFill>
          <a:blip r:embed="rId5" cstate="print"/>
          <a:srcRect/>
          <a:stretch>
            <a:fillRect/>
          </a:stretch>
        </p:blipFill>
        <p:spPr bwMode="auto">
          <a:xfrm>
            <a:off x="4286248" y="4348963"/>
            <a:ext cx="271464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91377"/>
            <a:ext cx="8316000" cy="5559407"/>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二、现在完成时的被动语态的用法</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观察</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(1)The house has been cleaned up by my elder brother.</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(2)The machine has been repaired for two hours.</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(3)I will go to play football as soon as the homework has been finished.</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(4)You will take over his job if he has been sent abroad.</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归纳</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1.例句(1)表示被动的动作在说话之前已经②</a:t>
            </a:r>
            <a:r>
              <a:rPr lang="zh-CN" altLang="en-US" sz="1814" u="sng" kern="0" dirty="0" smtClean="0">
                <a:solidFill>
                  <a:srgbClr val="FF0000"/>
                </a:solidFill>
                <a:latin typeface="Times New Roman" pitchFamily="65" charset="-122"/>
                <a:ea typeface="宋体" pitchFamily="65" charset="-122"/>
              </a:rPr>
              <a:t>　 完成　 </a:t>
            </a:r>
            <a:r>
              <a:rPr lang="zh-CN" altLang="en-US" sz="1814" kern="0" dirty="0" smtClean="0">
                <a:solidFill>
                  <a:srgbClr val="000000"/>
                </a:solidFill>
                <a:latin typeface="Times New Roman" pitchFamily="65" charset="-122"/>
                <a:ea typeface="宋体" pitchFamily="65" charset="-122"/>
              </a:rPr>
              <a:t>,强调过去的动作对现在</a:t>
            </a:r>
            <a:r>
              <a:rPr dirty="0"/>
              <a:t/>
            </a:r>
            <a:br>
              <a:rPr dirty="0"/>
            </a:br>
            <a:r>
              <a:rPr lang="zh-CN" altLang="en-US" sz="1814" kern="0" dirty="0" smtClean="0">
                <a:solidFill>
                  <a:srgbClr val="000000"/>
                </a:solidFill>
                <a:latin typeface="Times New Roman" pitchFamily="65" charset="-122"/>
                <a:ea typeface="宋体" pitchFamily="65" charset="-122"/>
              </a:rPr>
              <a:t>造成的影响。</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2.例句(2)表示一个被动的动作开始于过去,持续到③</a:t>
            </a:r>
            <a:r>
              <a:rPr lang="zh-CN" altLang="en-US" sz="1814" u="sng" kern="0" dirty="0" smtClean="0">
                <a:solidFill>
                  <a:srgbClr val="FF0000"/>
                </a:solidFill>
                <a:latin typeface="Times New Roman" pitchFamily="65" charset="-122"/>
                <a:ea typeface="宋体" pitchFamily="65" charset="-122"/>
              </a:rPr>
              <a:t>　 现在　 </a:t>
            </a:r>
            <a:r>
              <a:rPr lang="zh-CN" altLang="en-US" sz="1814" kern="0" dirty="0" smtClean="0">
                <a:solidFill>
                  <a:srgbClr val="000000"/>
                </a:solidFill>
                <a:latin typeface="Times New Roman" pitchFamily="65" charset="-122"/>
                <a:ea typeface="宋体" pitchFamily="65" charset="-122"/>
              </a:rPr>
              <a:t>,并且有可能继续</a:t>
            </a:r>
            <a:r>
              <a:rPr dirty="0"/>
              <a:t/>
            </a:r>
            <a:br>
              <a:rPr dirty="0"/>
            </a:br>
            <a:r>
              <a:rPr lang="zh-CN" altLang="en-US" sz="1814" kern="0" dirty="0" smtClean="0">
                <a:solidFill>
                  <a:srgbClr val="000000"/>
                </a:solidFill>
                <a:latin typeface="Times New Roman" pitchFamily="65" charset="-122"/>
                <a:ea typeface="宋体" pitchFamily="65" charset="-122"/>
              </a:rPr>
              <a:t>持续下去,常与带for或since的时间状语连用,或用于How long...?句型中。</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3.例句(3)(4)表示在④</a:t>
            </a:r>
            <a:r>
              <a:rPr lang="zh-CN" altLang="en-US" sz="1814" u="sng" kern="0" dirty="0" smtClean="0">
                <a:solidFill>
                  <a:srgbClr val="FF0000"/>
                </a:solidFill>
                <a:latin typeface="Times New Roman" pitchFamily="65" charset="-122"/>
                <a:ea typeface="宋体" pitchFamily="65" charset="-122"/>
              </a:rPr>
              <a:t>　 时间或条件　 </a:t>
            </a:r>
            <a:r>
              <a:rPr lang="zh-CN" altLang="en-US" sz="1814" kern="0" dirty="0" smtClean="0">
                <a:solidFill>
                  <a:srgbClr val="000000"/>
                </a:solidFill>
                <a:latin typeface="Times New Roman" pitchFamily="65" charset="-122"/>
                <a:ea typeface="宋体" pitchFamily="65" charset="-122"/>
              </a:rPr>
              <a:t>等状语从句中,表示将来某时已完成的被</a:t>
            </a:r>
            <a:r>
              <a:rPr dirty="0"/>
              <a:t/>
            </a:r>
            <a:br>
              <a:rPr dirty="0"/>
            </a:br>
            <a:r>
              <a:rPr lang="zh-CN" altLang="en-US" sz="1814" kern="0" dirty="0" smtClean="0">
                <a:solidFill>
                  <a:srgbClr val="000000"/>
                </a:solidFill>
                <a:latin typeface="Times New Roman" pitchFamily="65" charset="-122"/>
                <a:ea typeface="宋体" pitchFamily="65" charset="-122"/>
              </a:rPr>
              <a:t>动的动作,即用现在完成时的被动语态代替将来完成时的被动语态。</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5072066" y="3991773"/>
            <a:ext cx="1000132"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5857884" y="4849029"/>
            <a:ext cx="100013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2857488" y="5706285"/>
            <a:ext cx="164307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690002"/>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三、主动语态变成被动语态</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观察</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(1)We have built many houses in the past ten years.</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→Many houses have been built by us in the past ten years.</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(2)We have given him the book.</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→He has been given the book by us.</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→The book has been given to him by us.</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(3)I have made her work hard.</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→She has been made to work hard by me.</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(4)He has thought of a way of doing it.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→A way of doing it has been thought of by him.</a:t>
            </a:r>
            <a:endParaRPr lang="zh-CN" altLang="en-US" dirty="0"/>
          </a:p>
        </p:txBody>
      </p:sp>
    </p:spTree>
    <p:custDataLst>
      <p:custData r:id="rId1"/>
    </p:custData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62815"/>
            <a:ext cx="8316000" cy="5076518"/>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归纳</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1.由(1)可知,只带有⑤</a:t>
            </a:r>
            <a:r>
              <a:rPr lang="zh-CN" altLang="en-US" sz="1814" u="sng" kern="0" dirty="0" smtClean="0">
                <a:solidFill>
                  <a:srgbClr val="FF0000"/>
                </a:solidFill>
                <a:latin typeface="Times New Roman" pitchFamily="65" charset="-122"/>
                <a:ea typeface="宋体" pitchFamily="65" charset="-122"/>
              </a:rPr>
              <a:t>　 一个宾语　 </a:t>
            </a:r>
            <a:r>
              <a:rPr lang="zh-CN" altLang="en-US" sz="1814" kern="0" dirty="0" smtClean="0">
                <a:solidFill>
                  <a:srgbClr val="000000"/>
                </a:solidFill>
                <a:latin typeface="Times New Roman" pitchFamily="65" charset="-122"/>
                <a:ea typeface="宋体" pitchFamily="65" charset="-122"/>
              </a:rPr>
              <a:t>的动词变为被动语态时,将原来的宾语变为</a:t>
            </a:r>
            <a:r>
              <a:rPr dirty="0"/>
              <a:t/>
            </a:r>
            <a:br>
              <a:rPr dirty="0"/>
            </a:br>
            <a:r>
              <a:rPr lang="zh-CN" altLang="en-US" sz="1814" kern="0" dirty="0" smtClean="0">
                <a:solidFill>
                  <a:srgbClr val="000000"/>
                </a:solidFill>
                <a:latin typeface="Times New Roman" pitchFamily="65" charset="-122"/>
                <a:ea typeface="宋体" pitchFamily="65" charset="-122"/>
              </a:rPr>
              <a:t>被动句的主语。</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2.由(2)可知,可跟双宾语的动词,如 give、send、bring、take、teach、show、</a:t>
            </a:r>
            <a:r>
              <a:rPr dirty="0"/>
              <a:t/>
            </a:r>
            <a:br>
              <a:rPr dirty="0"/>
            </a:br>
            <a:r>
              <a:rPr lang="zh-CN" altLang="en-US" sz="1814" kern="0" dirty="0" smtClean="0">
                <a:solidFill>
                  <a:srgbClr val="000000"/>
                </a:solidFill>
                <a:latin typeface="Times New Roman" pitchFamily="65" charset="-122"/>
                <a:ea typeface="宋体" pitchFamily="65" charset="-122"/>
              </a:rPr>
              <a:t>sing、write、read、sell、buy、tell、pay、lend、pass、promise等,变为被动语态</a:t>
            </a:r>
            <a:r>
              <a:rPr dirty="0"/>
              <a:t/>
            </a:r>
            <a:br>
              <a:rPr dirty="0"/>
            </a:br>
            <a:r>
              <a:rPr lang="zh-CN" altLang="en-US" sz="1814" kern="0" dirty="0" smtClean="0">
                <a:solidFill>
                  <a:srgbClr val="000000"/>
                </a:solidFill>
                <a:latin typeface="Times New Roman" pitchFamily="65" charset="-122"/>
                <a:ea typeface="宋体" pitchFamily="65" charset="-122"/>
              </a:rPr>
              <a:t>时,可将其中一个宾语变为主语,另一个⑥</a:t>
            </a:r>
            <a:r>
              <a:rPr lang="zh-CN" altLang="en-US" sz="1814" u="sng" kern="0" dirty="0" smtClean="0">
                <a:solidFill>
                  <a:srgbClr val="FF0000"/>
                </a:solidFill>
                <a:latin typeface="Times New Roman" pitchFamily="65" charset="-122"/>
                <a:ea typeface="宋体" pitchFamily="65" charset="-122"/>
              </a:rPr>
              <a:t>　 保留　 </a:t>
            </a:r>
            <a:r>
              <a:rPr lang="zh-CN" altLang="en-US" sz="1814" kern="0" dirty="0" smtClean="0">
                <a:solidFill>
                  <a:srgbClr val="000000"/>
                </a:solidFill>
                <a:latin typeface="Times New Roman" pitchFamily="65" charset="-122"/>
                <a:ea typeface="宋体" pitchFamily="65" charset="-122"/>
              </a:rPr>
              <a:t>。把直接宾语变为被动句的</a:t>
            </a:r>
            <a:r>
              <a:rPr dirty="0"/>
              <a:t/>
            </a:r>
            <a:br>
              <a:rPr dirty="0"/>
            </a:br>
            <a:r>
              <a:rPr lang="zh-CN" altLang="en-US" sz="1814" kern="0" dirty="0" smtClean="0">
                <a:solidFill>
                  <a:srgbClr val="000000"/>
                </a:solidFill>
                <a:latin typeface="Times New Roman" pitchFamily="65" charset="-122"/>
                <a:ea typeface="宋体" pitchFamily="65" charset="-122"/>
              </a:rPr>
              <a:t>主语时,间接宾语前通常需加⑦</a:t>
            </a:r>
            <a:r>
              <a:rPr lang="zh-CN" altLang="en-US" sz="1814" u="sng" kern="0" dirty="0" smtClean="0">
                <a:solidFill>
                  <a:srgbClr val="FF0000"/>
                </a:solidFill>
                <a:latin typeface="Times New Roman" pitchFamily="65" charset="-122"/>
                <a:ea typeface="宋体" pitchFamily="65" charset="-122"/>
              </a:rPr>
              <a:t>　 介词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3.由(3)可知,带有复合宾语的动词变为被动语态时,要将原来的宾语变为被动句</a:t>
            </a:r>
            <a:r>
              <a:rPr dirty="0"/>
              <a:t/>
            </a:r>
            <a:br>
              <a:rPr dirty="0"/>
            </a:br>
            <a:r>
              <a:rPr lang="zh-CN" altLang="en-US" sz="1814" kern="0" dirty="0" smtClean="0">
                <a:solidFill>
                  <a:srgbClr val="000000"/>
                </a:solidFill>
                <a:latin typeface="Times New Roman" pitchFamily="65" charset="-122"/>
                <a:ea typeface="宋体" pitchFamily="65" charset="-122"/>
              </a:rPr>
              <a:t>的⑧</a:t>
            </a:r>
            <a:r>
              <a:rPr lang="zh-CN" altLang="en-US" sz="1814" u="sng" kern="0" dirty="0" smtClean="0">
                <a:solidFill>
                  <a:srgbClr val="FF0000"/>
                </a:solidFill>
                <a:latin typeface="Times New Roman" pitchFamily="65" charset="-122"/>
                <a:ea typeface="宋体" pitchFamily="65" charset="-122"/>
              </a:rPr>
              <a:t>　 主语　 </a:t>
            </a:r>
            <a:r>
              <a:rPr lang="zh-CN" altLang="en-US" sz="1814" kern="0" dirty="0" smtClean="0">
                <a:solidFill>
                  <a:srgbClr val="000000"/>
                </a:solidFill>
                <a:latin typeface="Times New Roman" pitchFamily="65" charset="-122"/>
                <a:ea typeface="宋体" pitchFamily="65" charset="-122"/>
              </a:rPr>
              <a:t>,原来的宾语补足语变为⑨</a:t>
            </a:r>
            <a:r>
              <a:rPr lang="zh-CN" altLang="en-US" sz="1814" u="sng" kern="0" dirty="0" smtClean="0">
                <a:solidFill>
                  <a:srgbClr val="FF0000"/>
                </a:solidFill>
                <a:latin typeface="Times New Roman" pitchFamily="65" charset="-122"/>
                <a:ea typeface="宋体" pitchFamily="65" charset="-122"/>
              </a:rPr>
              <a:t>　 主语补足语　 </a:t>
            </a:r>
            <a:r>
              <a:rPr lang="zh-CN" altLang="en-US" sz="1814" kern="0" dirty="0" smtClean="0">
                <a:solidFill>
                  <a:srgbClr val="000000"/>
                </a:solidFill>
                <a:latin typeface="Times New Roman" pitchFamily="65" charset="-122"/>
                <a:ea typeface="宋体" pitchFamily="65" charset="-122"/>
              </a:rPr>
              <a:t>。原来省略to的不定</a:t>
            </a:r>
            <a:r>
              <a:rPr dirty="0"/>
              <a:t/>
            </a:r>
            <a:br>
              <a:rPr dirty="0"/>
            </a:br>
            <a:r>
              <a:rPr lang="zh-CN" altLang="en-US" sz="1814" kern="0" dirty="0" smtClean="0">
                <a:solidFill>
                  <a:srgbClr val="000000"/>
                </a:solidFill>
                <a:latin typeface="Times New Roman" pitchFamily="65" charset="-122"/>
                <a:ea typeface="宋体" pitchFamily="65" charset="-122"/>
              </a:rPr>
              <a:t>式作宾语补足语的,在被动语态中要⑩</a:t>
            </a:r>
            <a:r>
              <a:rPr lang="zh-CN" altLang="en-US" sz="1814" u="sng" kern="0" dirty="0" smtClean="0">
                <a:solidFill>
                  <a:srgbClr val="FF0000"/>
                </a:solidFill>
                <a:latin typeface="Times New Roman" pitchFamily="65" charset="-122"/>
                <a:ea typeface="宋体" pitchFamily="65" charset="-122"/>
              </a:rPr>
              <a:t>　 还原to　 </a:t>
            </a:r>
            <a:r>
              <a:rPr lang="zh-CN" altLang="en-US" sz="1814" kern="0" dirty="0" smtClean="0">
                <a:solidFill>
                  <a:srgbClr val="000000"/>
                </a:solidFill>
                <a:latin typeface="Times New Roman" pitchFamily="65" charset="-122"/>
                <a:ea typeface="宋体" pitchFamily="65" charset="-122"/>
              </a:rPr>
              <a: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4.由(4)可知,动词短语是一个不可分割的整体,在被动语态中要保持其完整性,不</a:t>
            </a:r>
            <a:r>
              <a:rPr dirty="0"/>
              <a:t/>
            </a:r>
            <a:br>
              <a:rPr dirty="0"/>
            </a:br>
            <a:r>
              <a:rPr lang="zh-CN" altLang="en-US" sz="1814" kern="0" dirty="0" smtClean="0">
                <a:solidFill>
                  <a:srgbClr val="000000"/>
                </a:solidFill>
                <a:latin typeface="Times New Roman" pitchFamily="65" charset="-122"/>
                <a:ea typeface="宋体" pitchFamily="65" charset="-122"/>
              </a:rPr>
              <a:t>可省略动词短语中的</a:t>
            </a:r>
            <a:r>
              <a:rPr lang="zh-CN" altLang="en-US" sz="1511" kern="0" spc="513"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介词或副词　 </a:t>
            </a:r>
            <a:r>
              <a:rPr lang="zh-CN" altLang="en-US" sz="1814" kern="0" dirty="0" smtClean="0">
                <a:solidFill>
                  <a:srgbClr val="000000"/>
                </a:solidFill>
                <a:latin typeface="Times New Roman" pitchFamily="65" charset="-122"/>
                <a:ea typeface="宋体" pitchFamily="65" charset="-122"/>
              </a:rPr>
              <a:t>。</a:t>
            </a:r>
            <a:endParaRPr lang="zh-CN" altLang="en-US" dirty="0"/>
          </a:p>
        </p:txBody>
      </p:sp>
      <p:pic>
        <p:nvPicPr>
          <p:cNvPr id="3" name="图片 3" descr="textimage98.jpeg"/>
          <p:cNvPicPr>
            <a:picLocks noChangeAspect="1"/>
          </p:cNvPicPr>
          <p:nvPr/>
        </p:nvPicPr>
        <p:blipFill>
          <a:blip r:embed="rId4" cstate="print"/>
          <a:stretch>
            <a:fillRect/>
          </a:stretch>
        </p:blipFill>
        <p:spPr>
          <a:xfrm>
            <a:off x="2793600" y="5768356"/>
            <a:ext cx="257174" cy="257175"/>
          </a:xfrm>
          <a:prstGeom prst="rect">
            <a:avLst/>
          </a:prstGeom>
        </p:spPr>
      </p:pic>
      <p:pic>
        <p:nvPicPr>
          <p:cNvPr id="5" name="Picture 4" descr="\\a015\吴双婷\线.tif"/>
          <p:cNvPicPr>
            <a:picLocks noChangeAspect="1" noChangeArrowheads="1"/>
          </p:cNvPicPr>
          <p:nvPr/>
        </p:nvPicPr>
        <p:blipFill>
          <a:blip r:embed="rId5" cstate="print"/>
          <a:srcRect/>
          <a:stretch>
            <a:fillRect/>
          </a:stretch>
        </p:blipFill>
        <p:spPr bwMode="auto">
          <a:xfrm>
            <a:off x="2857488" y="1491443"/>
            <a:ext cx="1428760"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4714876" y="3205955"/>
            <a:ext cx="100013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3786182" y="3563145"/>
            <a:ext cx="928694"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5" cstate="print"/>
          <a:srcRect/>
          <a:stretch>
            <a:fillRect/>
          </a:stretch>
        </p:blipFill>
        <p:spPr bwMode="auto">
          <a:xfrm>
            <a:off x="1214414" y="4420401"/>
            <a:ext cx="135732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5" cstate="print"/>
          <a:srcRect/>
          <a:stretch>
            <a:fillRect/>
          </a:stretch>
        </p:blipFill>
        <p:spPr bwMode="auto">
          <a:xfrm>
            <a:off x="4857752" y="4420401"/>
            <a:ext cx="1643074"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5" cstate="print"/>
          <a:srcRect/>
          <a:stretch>
            <a:fillRect/>
          </a:stretch>
        </p:blipFill>
        <p:spPr bwMode="auto">
          <a:xfrm>
            <a:off x="4500562" y="4849029"/>
            <a:ext cx="1143008"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5" cstate="print"/>
          <a:srcRect/>
          <a:stretch>
            <a:fillRect/>
          </a:stretch>
        </p:blipFill>
        <p:spPr bwMode="auto">
          <a:xfrm>
            <a:off x="3071802" y="5706285"/>
            <a:ext cx="171451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10"/>
                                        </p:tgtEl>
                                      </p:cBhvr>
                                    </p:animEffect>
                                    <p:set>
                                      <p:cBhvr>
                                        <p:cTn id="32" dur="1" fill="hold">
                                          <p:stCondLst>
                                            <p:cond delay="1999"/>
                                          </p:stCondLst>
                                        </p:cTn>
                                        <p:tgtEl>
                                          <p:spTgt spid="10"/>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1"/>
                                        </p:tgtEl>
                                      </p:cBhvr>
                                    </p:animEffect>
                                    <p:set>
                                      <p:cBhvr>
                                        <p:cTn id="37"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62815"/>
            <a:ext cx="8316000" cy="4277453"/>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四、现在完成时的被动语态需要注意的问题</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观察</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误:How long has this book been bought?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正:How long ago was this book bought?</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No books have been bought since last week.</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归纳</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由finish、buy、start、begin、post、return、borrow、join、marry、open等</a:t>
            </a:r>
            <a:r>
              <a:rPr lang="zh-CN" altLang="en-US" sz="1511" kern="0" spc="513" dirty="0" smtClean="0">
                <a:solidFill>
                  <a:srgbClr val="000000"/>
                </a:solidFill>
                <a:latin typeface="Times New Roman" pitchFamily="65" charset="-122"/>
                <a:ea typeface="宋体" pitchFamily="65" charset="-122"/>
              </a:rPr>
              <a:t> </a:t>
            </a:r>
            <a:r>
              <a:rPr lang="zh-CN" altLang="en-US" sz="1814" u="sng" kern="0" dirty="0" smtClean="0">
                <a:solidFill>
                  <a:srgbClr val="000000"/>
                </a:solidFill>
                <a:latin typeface="Times New Roman" pitchFamily="65" charset="-122"/>
                <a:ea typeface="宋体" pitchFamily="65" charset="-122"/>
              </a:rPr>
              <a:t>　 </a:t>
            </a:r>
            <a:endParaRPr lang="zh-CN" altLang="en-US" dirty="0"/>
          </a:p>
          <a:p>
            <a:pPr marL="0" indent="0" eaLnBrk="0" latinLnBrk="1" hangingPunct="0">
              <a:lnSpc>
                <a:spcPct val="150000"/>
              </a:lnSpc>
              <a:spcBef>
                <a:spcPts val="0"/>
              </a:spcBef>
              <a:buNone/>
            </a:pPr>
            <a:r>
              <a:rPr lang="zh-CN" altLang="en-US" sz="1814" u="sng" kern="0" dirty="0" smtClean="0">
                <a:solidFill>
                  <a:srgbClr val="FF0000"/>
                </a:solidFill>
                <a:latin typeface="Times New Roman" pitchFamily="65" charset="-122"/>
                <a:ea typeface="宋体" pitchFamily="65" charset="-122"/>
              </a:rPr>
              <a:t>非延续性动词　 </a:t>
            </a:r>
            <a:r>
              <a:rPr lang="zh-CN" altLang="en-US" sz="1814" kern="0" dirty="0" smtClean="0">
                <a:solidFill>
                  <a:srgbClr val="000000"/>
                </a:solidFill>
                <a:latin typeface="Times New Roman" pitchFamily="65" charset="-122"/>
                <a:ea typeface="宋体" pitchFamily="65" charset="-122"/>
              </a:rPr>
              <a:t>构成的现在完成时的被动语态不能与表示</a:t>
            </a:r>
            <a:r>
              <a:rPr lang="zh-CN" altLang="en-US" sz="1511" kern="0" spc="513"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一段时间的状</a:t>
            </a:r>
            <a:endParaRPr lang="zh-CN" altLang="en-US" dirty="0">
              <a:solidFill>
                <a:srgbClr val="FF0000"/>
              </a:solidFill>
            </a:endParaRPr>
          </a:p>
          <a:p>
            <a:pPr marL="0" indent="0" eaLnBrk="0" latinLnBrk="1" hangingPunct="0">
              <a:lnSpc>
                <a:spcPct val="150000"/>
              </a:lnSpc>
              <a:spcBef>
                <a:spcPts val="0"/>
              </a:spcBef>
              <a:buNone/>
            </a:pPr>
            <a:r>
              <a:rPr lang="zh-CN" altLang="en-US" sz="1814" u="sng" kern="0" dirty="0" smtClean="0">
                <a:solidFill>
                  <a:srgbClr val="FF0000"/>
                </a:solidFill>
                <a:latin typeface="Times New Roman" pitchFamily="65" charset="-122"/>
                <a:ea typeface="宋体" pitchFamily="65" charset="-122"/>
              </a:rPr>
              <a:t>语　 </a:t>
            </a:r>
            <a:r>
              <a:rPr lang="zh-CN" altLang="en-US" sz="1814" kern="0" dirty="0" smtClean="0">
                <a:solidFill>
                  <a:srgbClr val="000000"/>
                </a:solidFill>
                <a:latin typeface="Times New Roman" pitchFamily="65" charset="-122"/>
                <a:ea typeface="宋体" pitchFamily="65" charset="-122"/>
              </a:rPr>
              <a:t>连用,如for four days、how long等。</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但这类动词在否定句中可与</a:t>
            </a:r>
            <a:r>
              <a:rPr lang="zh-CN" altLang="en-US" sz="1511" kern="0" spc="513" dirty="0" smtClean="0">
                <a:solidFill>
                  <a:srgbClr val="00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since　 </a:t>
            </a:r>
            <a:r>
              <a:rPr lang="zh-CN" altLang="en-US" sz="1814" kern="0" dirty="0" smtClean="0">
                <a:solidFill>
                  <a:srgbClr val="000000"/>
                </a:solidFill>
                <a:latin typeface="Times New Roman" pitchFamily="65" charset="-122"/>
                <a:ea typeface="宋体" pitchFamily="65" charset="-122"/>
              </a:rPr>
              <a:t>或for引出的时间状语连用。</a:t>
            </a:r>
            <a:endParaRPr lang="zh-CN" altLang="en-US" dirty="0"/>
          </a:p>
        </p:txBody>
      </p:sp>
      <p:pic>
        <p:nvPicPr>
          <p:cNvPr id="3" name="图片 3" descr="textimage99.jpeg"/>
          <p:cNvPicPr>
            <a:picLocks noChangeAspect="1"/>
          </p:cNvPicPr>
          <p:nvPr/>
        </p:nvPicPr>
        <p:blipFill>
          <a:blip r:embed="rId4" cstate="print"/>
          <a:stretch>
            <a:fillRect/>
          </a:stretch>
        </p:blipFill>
        <p:spPr>
          <a:xfrm>
            <a:off x="7989412" y="3707716"/>
            <a:ext cx="257175" cy="257175"/>
          </a:xfrm>
          <a:prstGeom prst="rect">
            <a:avLst/>
          </a:prstGeom>
        </p:spPr>
      </p:pic>
      <p:pic>
        <p:nvPicPr>
          <p:cNvPr id="4" name="图片 4" descr="textimage100.jpeg"/>
          <p:cNvPicPr>
            <a:picLocks noChangeAspect="1"/>
          </p:cNvPicPr>
          <p:nvPr/>
        </p:nvPicPr>
        <p:blipFill>
          <a:blip r:embed="rId5" cstate="print"/>
          <a:stretch>
            <a:fillRect/>
          </a:stretch>
        </p:blipFill>
        <p:spPr>
          <a:xfrm>
            <a:off x="6537600" y="4127044"/>
            <a:ext cx="257175" cy="257175"/>
          </a:xfrm>
          <a:prstGeom prst="rect">
            <a:avLst/>
          </a:prstGeom>
        </p:spPr>
      </p:pic>
      <p:pic>
        <p:nvPicPr>
          <p:cNvPr id="5" name="图片 5" descr="textimage101.jpeg"/>
          <p:cNvPicPr>
            <a:picLocks noChangeAspect="1"/>
          </p:cNvPicPr>
          <p:nvPr/>
        </p:nvPicPr>
        <p:blipFill>
          <a:blip r:embed="rId6" cstate="print"/>
          <a:stretch>
            <a:fillRect/>
          </a:stretch>
        </p:blipFill>
        <p:spPr>
          <a:xfrm>
            <a:off x="3484800" y="4983700"/>
            <a:ext cx="257174" cy="257175"/>
          </a:xfrm>
          <a:prstGeom prst="rect">
            <a:avLst/>
          </a:prstGeom>
        </p:spPr>
      </p:pic>
      <p:pic>
        <p:nvPicPr>
          <p:cNvPr id="7" name="Picture 4" descr="\\a015\吴双婷\线.tif"/>
          <p:cNvPicPr>
            <a:picLocks noChangeAspect="1" noChangeArrowheads="1"/>
          </p:cNvPicPr>
          <p:nvPr/>
        </p:nvPicPr>
        <p:blipFill>
          <a:blip r:embed="rId7" cstate="print"/>
          <a:srcRect/>
          <a:stretch>
            <a:fillRect/>
          </a:stretch>
        </p:blipFill>
        <p:spPr bwMode="auto">
          <a:xfrm>
            <a:off x="714348" y="4063211"/>
            <a:ext cx="1643074"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7" cstate="print"/>
          <a:srcRect/>
          <a:stretch>
            <a:fillRect/>
          </a:stretch>
        </p:blipFill>
        <p:spPr bwMode="auto">
          <a:xfrm>
            <a:off x="6858016" y="4063211"/>
            <a:ext cx="171451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7" cstate="print"/>
          <a:srcRect/>
          <a:stretch>
            <a:fillRect/>
          </a:stretch>
        </p:blipFill>
        <p:spPr bwMode="auto">
          <a:xfrm>
            <a:off x="714348" y="4491839"/>
            <a:ext cx="428628"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7" cstate="print"/>
          <a:srcRect/>
          <a:stretch>
            <a:fillRect/>
          </a:stretch>
        </p:blipFill>
        <p:spPr bwMode="auto">
          <a:xfrm>
            <a:off x="3714744" y="4920467"/>
            <a:ext cx="107157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848501"/>
            <a:ext cx="8316000" cy="3983719"/>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2359" kern="0" spc="9415" dirty="0" smtClean="0">
                <a:solidFill>
                  <a:srgbClr val="000000"/>
                </a:solidFill>
                <a:latin typeface="Times New Roman" pitchFamily="65" charset="-122"/>
                <a:ea typeface="宋体" pitchFamily="65" charset="-122"/>
              </a:rPr>
              <a:t> </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单句语法填空</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1.(2020江苏,35,</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)—Do you know anything about Zhang Zhongjing?</a:t>
            </a:r>
            <a:endParaRPr lang="zh-CN" altLang="en-US" dirty="0"/>
          </a:p>
          <a:p>
            <a:pPr marL="0" indent="0" eaLnBrk="0" latinLnBrk="1" hangingPunct="0">
              <a:lnSpc>
                <a:spcPct val="150000"/>
              </a:lnSpc>
              <a:spcBef>
                <a:spcPts val="18"/>
              </a:spcBef>
              <a:buNone/>
            </a:pPr>
            <a:r>
              <a:rPr lang="zh-CN" altLang="en-US" sz="1814" kern="0" dirty="0" smtClean="0">
                <a:solidFill>
                  <a:srgbClr val="000000"/>
                </a:solidFill>
                <a:latin typeface="Times New Roman" pitchFamily="65" charset="-122"/>
                <a:ea typeface="宋体" pitchFamily="65" charset="-122"/>
              </a:rPr>
              <a:t>—By all means. He </a:t>
            </a:r>
            <a:r>
              <a:rPr lang="zh-CN" altLang="en-US" sz="1814" u="sng" kern="0" dirty="0" smtClean="0">
                <a:solidFill>
                  <a:srgbClr val="FF0000"/>
                </a:solidFill>
                <a:latin typeface="Times New Roman" pitchFamily="65" charset="-122"/>
                <a:ea typeface="宋体" pitchFamily="65" charset="-122"/>
              </a:rPr>
              <a:t>　 has been honored　 </a:t>
            </a:r>
            <a:r>
              <a:rPr lang="zh-CN" altLang="en-US" sz="1814" kern="0" dirty="0" smtClean="0">
                <a:solidFill>
                  <a:srgbClr val="000000"/>
                </a:solidFill>
                <a:latin typeface="Times New Roman" pitchFamily="65" charset="-122"/>
                <a:ea typeface="宋体" pitchFamily="65" charset="-122"/>
              </a:rPr>
              <a:t>(honor) as a master doctor since the East-</a:t>
            </a:r>
            <a:r>
              <a:rPr dirty="0"/>
              <a:t/>
            </a:r>
            <a:br>
              <a:rPr dirty="0"/>
            </a:br>
            <a:r>
              <a:rPr lang="zh-CN" altLang="en-US" sz="1814" kern="0" dirty="0" smtClean="0">
                <a:solidFill>
                  <a:srgbClr val="000000"/>
                </a:solidFill>
                <a:latin typeface="Times New Roman" pitchFamily="65" charset="-122"/>
                <a:ea typeface="宋体" pitchFamily="65" charset="-122"/>
              </a:rPr>
              <a:t>ern Han Dynasty. </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考查动词的时态和语态。句意:——你知道张仲景吗?——当然。自东汉</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以来,他一直被尊为“医圣”。根据时间状语since...可知,设空处表示的动作是过</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去发生且持续到现在,与主语He之间是被动关系。故用现在完成时的被动语</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态。</a:t>
            </a:r>
            <a:endParaRPr lang="zh-CN" altLang="en-US" dirty="0">
              <a:solidFill>
                <a:srgbClr val="FF0000"/>
              </a:solidFill>
            </a:endParaRPr>
          </a:p>
        </p:txBody>
      </p:sp>
      <p:pic>
        <p:nvPicPr>
          <p:cNvPr id="3" name="图片 3" descr="textimage103.jpeg"/>
          <p:cNvPicPr>
            <a:picLocks noChangeAspect="1"/>
          </p:cNvPicPr>
          <p:nvPr/>
        </p:nvPicPr>
        <p:blipFill>
          <a:blip r:embed="rId4" cstate="print"/>
          <a:stretch>
            <a:fillRect/>
          </a:stretch>
        </p:blipFill>
        <p:spPr>
          <a:xfrm>
            <a:off x="2247888" y="1867687"/>
            <a:ext cx="609600" cy="409574"/>
          </a:xfrm>
          <a:prstGeom prst="rect">
            <a:avLst/>
          </a:prstGeom>
        </p:spPr>
      </p:pic>
      <p:pic>
        <p:nvPicPr>
          <p:cNvPr id="5" name="图片 6" descr="textimage102.jpeg"/>
          <p:cNvPicPr>
            <a:picLocks noChangeAspect="1"/>
          </p:cNvPicPr>
          <p:nvPr/>
        </p:nvPicPr>
        <p:blipFill>
          <a:blip r:embed="rId5" cstate="print"/>
          <a:stretch>
            <a:fillRect/>
          </a:stretch>
        </p:blipFill>
        <p:spPr>
          <a:xfrm>
            <a:off x="642910" y="848501"/>
            <a:ext cx="1495425" cy="504825"/>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2555776" y="2268141"/>
            <a:ext cx="2160240" cy="36004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blinds(horizontal)">
                                      <p:cBhvr>
                                        <p:cTn id="1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77063"/>
            <a:ext cx="8316000" cy="5596340"/>
          </a:xfrm>
          <a:prstGeom prst="rect">
            <a:avLst/>
          </a:prstGeom>
          <a:noFill/>
        </p:spPr>
        <p:txBody>
          <a:bodyPr wrap="square" lIns="0" tIns="0" rIns="0" bIns="0" rtlCol="0">
            <a:spAutoFit/>
          </a:bodyPr>
          <a:lstStyle/>
          <a:p>
            <a:pPr eaLnBrk="0" latinLnBrk="1" hangingPunct="0">
              <a:lnSpc>
                <a:spcPct val="150000"/>
              </a:lnSpc>
              <a:spcBef>
                <a:spcPts val="141"/>
              </a:spcBef>
            </a:pPr>
            <a:r>
              <a:rPr lang="en-US" altLang="zh-CN" sz="1814" kern="0" dirty="0" smtClean="0">
                <a:solidFill>
                  <a:srgbClr val="000000"/>
                </a:solidFill>
                <a:latin typeface="Times New Roman" pitchFamily="65" charset="-122"/>
                <a:ea typeface="宋体" pitchFamily="65" charset="-122"/>
              </a:rPr>
              <a:t>2.(2020</a:t>
            </a:r>
            <a:r>
              <a:rPr lang="zh-CN" altLang="en-US" sz="1814" kern="0" dirty="0" smtClean="0">
                <a:solidFill>
                  <a:srgbClr val="000000"/>
                </a:solidFill>
                <a:latin typeface="Times New Roman" pitchFamily="65" charset="-122"/>
                <a:ea typeface="宋体" pitchFamily="65" charset="-122"/>
              </a:rPr>
              <a:t>全国新高考</a:t>
            </a:r>
            <a:r>
              <a:rPr lang="en-US" altLang="zh-CN" sz="1814" kern="0" dirty="0" smtClean="0">
                <a:solidFill>
                  <a:srgbClr val="000000"/>
                </a:solidFill>
                <a:latin typeface="Times New Roman" pitchFamily="65" charset="-122"/>
                <a:ea typeface="宋体" pitchFamily="65" charset="-122"/>
              </a:rPr>
              <a:t>Ⅰ,</a:t>
            </a:r>
            <a:r>
              <a:rPr lang="zh-CN" altLang="en-US" sz="1814" kern="0" dirty="0" smtClean="0">
                <a:solidFill>
                  <a:srgbClr val="000000"/>
                </a:solidFill>
                <a:latin typeface="Times New Roman" pitchFamily="65" charset="-122"/>
                <a:ea typeface="宋体" pitchFamily="65" charset="-122"/>
              </a:rPr>
              <a:t>阅读理解</a:t>
            </a:r>
            <a:r>
              <a:rPr lang="en-US" altLang="zh-CN" sz="1814" kern="0" dirty="0" smtClean="0">
                <a:solidFill>
                  <a:srgbClr val="000000"/>
                </a:solidFill>
                <a:latin typeface="Times New Roman" pitchFamily="65" charset="-122"/>
                <a:ea typeface="宋体" pitchFamily="65" charset="-122"/>
              </a:rPr>
              <a:t>C</a:t>
            </a:r>
            <a:r>
              <a:rPr lang="zh-CN" altLang="en-US" sz="1814" kern="0" dirty="0" smtClean="0">
                <a:solidFill>
                  <a:srgbClr val="000000"/>
                </a:solidFill>
                <a:latin typeface="Times New Roman" pitchFamily="65" charset="-122"/>
                <a:ea typeface="宋体" pitchFamily="65" charset="-122"/>
              </a:rPr>
              <a:t>改编</a:t>
            </a:r>
            <a:r>
              <a:rPr lang="en-US" altLang="zh-CN" sz="1814" kern="0" dirty="0" smtClean="0">
                <a:solidFill>
                  <a:srgbClr val="000000"/>
                </a:solidFill>
                <a:latin typeface="Times New Roman" pitchFamily="65" charset="-122"/>
                <a:ea typeface="宋体" pitchFamily="65" charset="-122"/>
              </a:rPr>
              <a:t>,</a:t>
            </a:r>
            <a:r>
              <a:rPr lang="zh-CN" altLang="en-US" sz="2033" kern="0" spc="2766" dirty="0" smtClean="0">
                <a:solidFill>
                  <a:srgbClr val="00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)This book talks about a road trip </a:t>
            </a:r>
            <a:endParaRPr lang="en-US" altLang="zh-CN" sz="2000" dirty="0" smtClean="0"/>
          </a:p>
          <a:p>
            <a:pPr eaLnBrk="0" latinLnBrk="1" hangingPunct="0">
              <a:lnSpc>
                <a:spcPct val="150000"/>
              </a:lnSpc>
            </a:pPr>
            <a:r>
              <a:rPr lang="en-US" altLang="zh-CN" sz="1814" kern="0" dirty="0" smtClean="0">
                <a:solidFill>
                  <a:srgbClr val="000000"/>
                </a:solidFill>
                <a:latin typeface="Times New Roman" pitchFamily="65" charset="-122"/>
                <a:ea typeface="宋体" pitchFamily="65" charset="-122"/>
              </a:rPr>
              <a:t>from Tashkent to </a:t>
            </a:r>
            <a:r>
              <a:rPr lang="en-US" altLang="zh-CN" sz="1814" kern="0" dirty="0" err="1" smtClean="0">
                <a:solidFill>
                  <a:srgbClr val="000000"/>
                </a:solidFill>
                <a:latin typeface="Times New Roman" pitchFamily="65" charset="-122"/>
                <a:ea typeface="宋体" pitchFamily="65" charset="-122"/>
              </a:rPr>
              <a:t>Karakalpakstan</a:t>
            </a:r>
            <a:r>
              <a:rPr lang="en-US" altLang="zh-CN" sz="1814" kern="0" dirty="0" smtClean="0">
                <a:solidFill>
                  <a:srgbClr val="000000"/>
                </a:solidFill>
                <a:latin typeface="Times New Roman" pitchFamily="65" charset="-122"/>
                <a:ea typeface="宋体" pitchFamily="65" charset="-122"/>
              </a:rPr>
              <a:t>, where millions of lives </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have been destroyed</a:t>
            </a:r>
            <a:r>
              <a:rPr lang="zh-CN" altLang="en-US" sz="1814" u="sng" kern="0" dirty="0" smtClean="0">
                <a:solidFill>
                  <a:srgbClr val="FF0000"/>
                </a:solidFill>
                <a:latin typeface="Times New Roman" pitchFamily="65" charset="-122"/>
                <a:ea typeface="宋体" pitchFamily="65" charset="-122"/>
              </a:rPr>
              <a:t>　 </a:t>
            </a:r>
            <a:r>
              <a:rPr lang="en-US" sz="2000" dirty="0" smtClean="0">
                <a:solidFill>
                  <a:srgbClr val="FF0000"/>
                </a:solidFill>
              </a:rPr>
              <a:t/>
            </a:r>
            <a:br>
              <a:rPr lang="en-US" sz="2000" dirty="0" smtClean="0">
                <a:solidFill>
                  <a:srgbClr val="FF0000"/>
                </a:solidFill>
              </a:rPr>
            </a:br>
            <a:r>
              <a:rPr lang="en-US" altLang="zh-CN" sz="1814" kern="0" dirty="0" smtClean="0">
                <a:solidFill>
                  <a:srgbClr val="000000"/>
                </a:solidFill>
                <a:latin typeface="Times New Roman" pitchFamily="65" charset="-122"/>
                <a:ea typeface="宋体" pitchFamily="65" charset="-122"/>
              </a:rPr>
              <a:t>(destroy) by the slow drying up of the sea. </a:t>
            </a:r>
            <a:endParaRPr lang="en-US" altLang="zh-CN" sz="2000" dirty="0" smtClean="0"/>
          </a:p>
          <a:p>
            <a:pPr eaLnBrk="0" latinLnBrk="1" hangingPunct="0">
              <a:lnSpc>
                <a:spcPct val="150000"/>
              </a:lnSpc>
              <a:spcBef>
                <a:spcPts val="141"/>
              </a:spcBef>
            </a:pPr>
            <a:r>
              <a:rPr lang="zh-CN" altLang="en-US" sz="1814" kern="0" dirty="0" smtClean="0">
                <a:solidFill>
                  <a:srgbClr val="FF0000"/>
                </a:solidFill>
                <a:latin typeface="Times New Roman" pitchFamily="65" charset="-122"/>
                <a:ea typeface="宋体" pitchFamily="65" charset="-122"/>
              </a:rPr>
              <a:t>解析　考查动词的时态和语态。句意</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这本书讲述了一段从塔什干到卡拉卡尔帕</a:t>
            </a:r>
            <a:r>
              <a:rPr lang="zh-CN" altLang="en-US" sz="2000" dirty="0" smtClean="0">
                <a:solidFill>
                  <a:srgbClr val="FF0000"/>
                </a:solidFill>
              </a:rPr>
              <a:t/>
            </a:r>
            <a:br>
              <a:rPr lang="zh-CN" altLang="en-US" sz="2000" dirty="0" smtClean="0">
                <a:solidFill>
                  <a:srgbClr val="FF0000"/>
                </a:solidFill>
              </a:rPr>
            </a:br>
            <a:r>
              <a:rPr lang="zh-CN" altLang="en-US" sz="1814" kern="0" dirty="0" smtClean="0">
                <a:solidFill>
                  <a:srgbClr val="FF0000"/>
                </a:solidFill>
                <a:latin typeface="Times New Roman" pitchFamily="65" charset="-122"/>
                <a:ea typeface="宋体" pitchFamily="65" charset="-122"/>
              </a:rPr>
              <a:t>克斯坦的公路旅行</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在那里</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数百万人的生命被缓慢干涸的大海摧毁。设空处表</a:t>
            </a:r>
            <a:endParaRPr lang="zh-CN" altLang="en-US" sz="2000" dirty="0" smtClean="0">
              <a:solidFill>
                <a:srgbClr val="FF0000"/>
              </a:solidFill>
            </a:endParaRPr>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示的动作已经发生,并对现在造成影响,且与从句的主语millions of lives之间是被</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动关系。故用现在完成时的被动语态。</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3.(2019江苏,完形填空改编,</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)Wildlife </a:t>
            </a:r>
            <a:r>
              <a:rPr lang="zh-CN" altLang="en-US" sz="1814" u="sng" kern="0" dirty="0" smtClean="0">
                <a:solidFill>
                  <a:srgbClr val="FF0000"/>
                </a:solidFill>
                <a:latin typeface="Times New Roman" pitchFamily="65" charset="-122"/>
                <a:ea typeface="宋体" pitchFamily="65" charset="-122"/>
              </a:rPr>
              <a:t>　 has been threatened　 </a:t>
            </a:r>
            <a:r>
              <a:rPr lang="zh-CN" altLang="en-US" sz="1814" kern="0" dirty="0" smtClean="0">
                <a:solidFill>
                  <a:srgbClr val="000000"/>
                </a:solidFill>
                <a:latin typeface="Times New Roman" pitchFamily="65" charset="-122"/>
                <a:ea typeface="宋体" pitchFamily="65" charset="-122"/>
              </a:rPr>
              <a:t>(threaten)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greatly in the modern age. There are species (物种) that are disappearing every day.</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考查动词的时态和语态。句意:在现代,野生生物受到了极大的威胁。每</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天都有物种在消失。根据句意可知野生生物在现代已经受到了极大的威胁,导致</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物种正在消失,所以此处用现在完成时表示过去的动作对现在造成的影响,且</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Wildlife和threaten之间是被动关系,故填has been threatened。</a:t>
            </a:r>
            <a:endParaRPr lang="zh-CN" altLang="en-US" dirty="0">
              <a:solidFill>
                <a:srgbClr val="FF0000"/>
              </a:solidFill>
            </a:endParaRPr>
          </a:p>
        </p:txBody>
      </p:sp>
      <p:pic>
        <p:nvPicPr>
          <p:cNvPr id="3" name="图片 3" descr="textimage105.jpeg"/>
          <p:cNvPicPr>
            <a:picLocks noChangeAspect="1"/>
          </p:cNvPicPr>
          <p:nvPr/>
        </p:nvPicPr>
        <p:blipFill>
          <a:blip r:embed="rId4" cstate="print"/>
          <a:stretch>
            <a:fillRect/>
          </a:stretch>
        </p:blipFill>
        <p:spPr>
          <a:xfrm>
            <a:off x="3462334" y="3777459"/>
            <a:ext cx="609600" cy="409574"/>
          </a:xfrm>
          <a:prstGeom prst="rect">
            <a:avLst/>
          </a:prstGeom>
        </p:spPr>
      </p:pic>
      <p:pic>
        <p:nvPicPr>
          <p:cNvPr id="5" name="图片 4" descr="textimage104.jpeg"/>
          <p:cNvPicPr>
            <a:picLocks noChangeAspect="1"/>
          </p:cNvPicPr>
          <p:nvPr/>
        </p:nvPicPr>
        <p:blipFill>
          <a:blip r:embed="rId4" cstate="print"/>
          <a:stretch>
            <a:fillRect/>
          </a:stretch>
        </p:blipFill>
        <p:spPr>
          <a:xfrm>
            <a:off x="4500562" y="848501"/>
            <a:ext cx="609599" cy="409574"/>
          </a:xfrm>
          <a:prstGeom prst="rect">
            <a:avLst/>
          </a:prstGeom>
        </p:spPr>
      </p:pic>
      <p:pic>
        <p:nvPicPr>
          <p:cNvPr id="6" name="Picture 4" descr="\\a015\吴双婷\线.tif"/>
          <p:cNvPicPr>
            <a:picLocks noChangeAspect="1" noChangeArrowheads="1"/>
          </p:cNvPicPr>
          <p:nvPr/>
        </p:nvPicPr>
        <p:blipFill>
          <a:blip r:embed="rId5" cstate="print"/>
          <a:srcRect/>
          <a:stretch>
            <a:fillRect/>
          </a:stretch>
        </p:blipFill>
        <p:spPr bwMode="auto">
          <a:xfrm>
            <a:off x="6072198" y="1277129"/>
            <a:ext cx="2357454"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4929190" y="3777459"/>
            <a:ext cx="2357454"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blinds(horizontal)">
                                      <p:cBhvr>
                                        <p:cTn id="15" dur="5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2000"/>
                                        <p:tgtEl>
                                          <p:spTgt spid="7"/>
                                        </p:tgtEl>
                                      </p:cBhvr>
                                    </p:animEffect>
                                    <p:set>
                                      <p:cBhvr>
                                        <p:cTn id="20" dur="1" fill="hold">
                                          <p:stCondLst>
                                            <p:cond delay="19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blinds(horizontal)">
                                      <p:cBhvr>
                                        <p:cTn id="25"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08032" y="705625"/>
            <a:ext cx="9036000" cy="5594160"/>
          </a:xfrm>
          <a:prstGeom prst="rect">
            <a:avLst/>
          </a:prstGeom>
          <a:noFill/>
        </p:spPr>
        <p:txBody>
          <a:bodyPr wrap="square" lIns="0" tIns="0" rIns="0" bIns="0" rtlCol="0">
            <a:spAutoFit/>
          </a:bodyPr>
          <a:lstStyle/>
          <a:p>
            <a:pPr eaLnBrk="0" latinLnBrk="1" hangingPunct="0">
              <a:lnSpc>
                <a:spcPct val="150000"/>
              </a:lnSpc>
              <a:spcBef>
                <a:spcPts val="141"/>
              </a:spcBef>
            </a:pPr>
            <a:r>
              <a:rPr lang="en-US" altLang="zh-CN" sz="1814" kern="0" dirty="0" smtClean="0">
                <a:solidFill>
                  <a:srgbClr val="000000"/>
                </a:solidFill>
                <a:latin typeface="Times New Roman" pitchFamily="65" charset="-122"/>
                <a:ea typeface="宋体" pitchFamily="65" charset="-122"/>
              </a:rPr>
              <a:t>4.(2019</a:t>
            </a:r>
            <a:r>
              <a:rPr lang="zh-CN" altLang="en-US" sz="1814" kern="0" dirty="0" smtClean="0">
                <a:solidFill>
                  <a:srgbClr val="000000"/>
                </a:solidFill>
                <a:latin typeface="Times New Roman" pitchFamily="65" charset="-122"/>
                <a:ea typeface="宋体" pitchFamily="65" charset="-122"/>
              </a:rPr>
              <a:t>天津</a:t>
            </a:r>
            <a:r>
              <a:rPr lang="en-US" altLang="zh-CN" sz="1814" kern="0" dirty="0" smtClean="0">
                <a:solidFill>
                  <a:srgbClr val="000000"/>
                </a:solidFill>
                <a:latin typeface="Times New Roman" pitchFamily="65" charset="-122"/>
                <a:ea typeface="宋体" pitchFamily="65" charset="-122"/>
              </a:rPr>
              <a:t>3</a:t>
            </a:r>
            <a:r>
              <a:rPr lang="zh-CN" altLang="en-US" sz="1814" kern="0" dirty="0" smtClean="0">
                <a:solidFill>
                  <a:srgbClr val="000000"/>
                </a:solidFill>
                <a:latin typeface="Times New Roman" pitchFamily="65" charset="-122"/>
                <a:ea typeface="宋体" pitchFamily="65" charset="-122"/>
              </a:rPr>
              <a:t>月</a:t>
            </a:r>
            <a:r>
              <a:rPr lang="en-US" altLang="zh-CN" sz="1814" kern="0" dirty="0" smtClean="0">
                <a:solidFill>
                  <a:srgbClr val="000000"/>
                </a:solidFill>
                <a:latin typeface="Times New Roman"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完形填空</a:t>
            </a:r>
            <a:r>
              <a:rPr lang="en-US" altLang="zh-CN" sz="1814" kern="0" dirty="0" smtClean="0">
                <a:solidFill>
                  <a:srgbClr val="000000"/>
                </a:solidFill>
                <a:latin typeface="Times New Roman" pitchFamily="65" charset="-122"/>
                <a:ea typeface="宋体" pitchFamily="65" charset="-122"/>
              </a:rPr>
              <a:t>,</a:t>
            </a:r>
            <a:r>
              <a:rPr lang="zh-CN" altLang="en-US" sz="2033" kern="0" spc="2766" dirty="0" smtClean="0">
                <a:solidFill>
                  <a:srgbClr val="00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 Six years after its </a:t>
            </a:r>
            <a:r>
              <a:rPr lang="en-US" altLang="zh-CN" sz="1814" kern="0" dirty="0" err="1" smtClean="0">
                <a:solidFill>
                  <a:srgbClr val="000000"/>
                </a:solidFill>
                <a:latin typeface="Times New Roman" pitchFamily="65" charset="-122"/>
                <a:ea typeface="宋体" pitchFamily="65" charset="-122"/>
              </a:rPr>
              <a:t>launch,Cuddle</a:t>
            </a:r>
            <a:r>
              <a:rPr lang="en-US" altLang="zh-CN" sz="1814" kern="0" dirty="0" smtClean="0">
                <a:solidFill>
                  <a:srgbClr val="000000"/>
                </a:solidFill>
                <a:latin typeface="Times New Roman" pitchFamily="65" charset="-122"/>
                <a:ea typeface="宋体" pitchFamily="65" charset="-122"/>
              </a:rPr>
              <a:t> Buddies continues to expand. Now over 25,000 stuffed animals </a:t>
            </a:r>
            <a:r>
              <a:rPr lang="zh-CN" altLang="en-US" sz="1814" u="sng" kern="0" dirty="0" smtClean="0">
                <a:solidFill>
                  <a:srgbClr val="FF0000"/>
                </a:solidFill>
                <a:latin typeface="Times New Roman" pitchFamily="65" charset="-122"/>
                <a:ea typeface="宋体" pitchFamily="65" charset="-122"/>
              </a:rPr>
              <a:t>　 </a:t>
            </a:r>
            <a:r>
              <a:rPr lang="en-US" altLang="zh-CN" sz="1814" u="sng" kern="0" dirty="0" smtClean="0">
                <a:solidFill>
                  <a:srgbClr val="FF0000"/>
                </a:solidFill>
                <a:latin typeface="Times New Roman" pitchFamily="65" charset="-122"/>
                <a:ea typeface="宋体" pitchFamily="65" charset="-122"/>
              </a:rPr>
              <a:t>have been donated</a:t>
            </a:r>
            <a:r>
              <a:rPr lang="zh-CN" altLang="en-US" sz="1814" u="sng" kern="0" dirty="0" smtClean="0">
                <a:solidFill>
                  <a:srgbClr val="FF0000"/>
                </a:solidFill>
                <a:latin typeface="Times New Roman" pitchFamily="65" charset="-122"/>
                <a:ea typeface="宋体" pitchFamily="65" charset="-122"/>
              </a:rPr>
              <a:t>　 </a:t>
            </a:r>
            <a:r>
              <a:rPr lang="en-US" altLang="zh-CN" sz="1814" kern="0" dirty="0" smtClean="0">
                <a:solidFill>
                  <a:srgbClr val="000000"/>
                </a:solidFill>
                <a:latin typeface="Times New Roman" pitchFamily="65" charset="-122"/>
                <a:ea typeface="宋体" pitchFamily="65" charset="-122"/>
              </a:rPr>
              <a:t>(donate) to agencies worldwide.</a:t>
            </a:r>
            <a:endParaRPr lang="en-US" altLang="zh-CN" sz="2000" dirty="0" smtClean="0"/>
          </a:p>
          <a:p>
            <a:pPr eaLnBrk="0" latinLnBrk="1" hangingPunct="0">
              <a:lnSpc>
                <a:spcPct val="150000"/>
              </a:lnSpc>
              <a:spcBef>
                <a:spcPts val="141"/>
              </a:spcBef>
            </a:pPr>
            <a:r>
              <a:rPr lang="zh-CN" altLang="en-US" sz="1814" kern="0" dirty="0" smtClean="0">
                <a:solidFill>
                  <a:srgbClr val="FF0000"/>
                </a:solidFill>
                <a:latin typeface="Times New Roman" pitchFamily="65" charset="-122"/>
                <a:ea typeface="宋体" pitchFamily="65" charset="-122"/>
              </a:rPr>
              <a:t>解析　考查动词的时态和语态。句意</a:t>
            </a:r>
            <a:r>
              <a:rPr lang="en-US" altLang="zh-CN" sz="1814" kern="0" dirty="0" smtClean="0">
                <a:solidFill>
                  <a:srgbClr val="FF0000"/>
                </a:solidFill>
                <a:latin typeface="Times New Roman" pitchFamily="65" charset="-122"/>
                <a:ea typeface="宋体" pitchFamily="65" charset="-122"/>
              </a:rPr>
              <a:t>:Cuddle</a:t>
            </a:r>
            <a:r>
              <a:rPr lang="zh-CN" altLang="en-US" sz="1814" kern="0" dirty="0" smtClean="0">
                <a:solidFill>
                  <a:srgbClr val="FF0000"/>
                </a:solidFill>
                <a:latin typeface="Times New Roman" pitchFamily="65" charset="-122"/>
                <a:ea typeface="宋体" pitchFamily="65" charset="-122"/>
              </a:rPr>
              <a:t>　</a:t>
            </a:r>
            <a:r>
              <a:rPr lang="en-US" altLang="zh-CN" sz="1814" kern="0" dirty="0" smtClean="0">
                <a:solidFill>
                  <a:srgbClr val="FF0000"/>
                </a:solidFill>
                <a:latin typeface="Times New Roman" pitchFamily="65" charset="-122"/>
                <a:ea typeface="宋体" pitchFamily="65" charset="-122"/>
              </a:rPr>
              <a:t>Buddies</a:t>
            </a:r>
            <a:r>
              <a:rPr lang="zh-CN" altLang="en-US" sz="1814" kern="0" dirty="0" smtClean="0">
                <a:solidFill>
                  <a:srgbClr val="FF0000"/>
                </a:solidFill>
                <a:latin typeface="Times New Roman" pitchFamily="65" charset="-122"/>
                <a:ea typeface="宋体" pitchFamily="65" charset="-122"/>
              </a:rPr>
              <a:t>发起后六年</a:t>
            </a:r>
            <a:r>
              <a:rPr lang="en-US" altLang="zh-CN" sz="1814" kern="0" dirty="0" smtClean="0">
                <a:solidFill>
                  <a:srgbClr val="FF0000"/>
                </a:solidFill>
                <a:latin typeface="Times New Roman" pitchFamily="65" charset="-122"/>
                <a:ea typeface="宋体" pitchFamily="65" charset="-122"/>
              </a:rPr>
              <a:t>,</a:t>
            </a:r>
            <a:r>
              <a:rPr lang="zh-CN" altLang="en-US" sz="1814" kern="0" dirty="0" smtClean="0">
                <a:solidFill>
                  <a:srgbClr val="FF0000"/>
                </a:solidFill>
                <a:latin typeface="Times New Roman" pitchFamily="65" charset="-122"/>
                <a:ea typeface="宋体" pitchFamily="65" charset="-122"/>
              </a:rPr>
              <a:t>这个项目不</a:t>
            </a:r>
            <a:endParaRPr lang="zh-CN" altLang="en-US" sz="2000" dirty="0" smtClean="0">
              <a:solidFill>
                <a:srgbClr val="FF0000"/>
              </a:solidFill>
            </a:endParaRPr>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断扩大。现在超过25,000个毛绒填充玩具已经被捐赠给世界各地的代理机构。 </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stuffed animals和donate之间是被动关系,且表示过去发生的动作对现在造成的影</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响,故用现在完成时的被动语态。</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5.(2018北京,阅读理解D,</a:t>
            </a:r>
            <a:r>
              <a:rPr lang="zh-CN" altLang="en-US" sz="1968" kern="0" spc="275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)While much of the debate so far </a:t>
            </a:r>
            <a:r>
              <a:rPr lang="zh-CN" altLang="en-US" sz="1814" u="sng" kern="0" dirty="0" smtClean="0">
                <a:solidFill>
                  <a:srgbClr val="FF0000"/>
                </a:solidFill>
                <a:latin typeface="Times New Roman" pitchFamily="65" charset="-122"/>
                <a:ea typeface="宋体" pitchFamily="65" charset="-122"/>
              </a:rPr>
              <a:t>　 has been focused　 </a:t>
            </a:r>
            <a:r>
              <a:rPr lang="zh-CN" altLang="en-US" sz="1814" kern="0" dirty="0" smtClean="0">
                <a:solidFill>
                  <a:srgbClr val="000000"/>
                </a:solidFill>
                <a:latin typeface="Times New Roman" pitchFamily="65" charset="-122"/>
                <a:ea typeface="宋体" pitchFamily="65" charset="-122"/>
              </a:rPr>
              <a:t>(focus)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on the safety of driverless cars(and rightfully so), policymakers also should be talking</a:t>
            </a:r>
            <a:r>
              <a:rPr dirty="0"/>
              <a:t/>
            </a:r>
            <a:br>
              <a:rPr dirty="0"/>
            </a:br>
            <a:r>
              <a:rPr lang="zh-CN" altLang="en-US" sz="1814" kern="0" dirty="0" smtClean="0">
                <a:solidFill>
                  <a:srgbClr val="000000"/>
                </a:solidFill>
                <a:latin typeface="Times New Roman" pitchFamily="65" charset="-122"/>
                <a:ea typeface="宋体" pitchFamily="65" charset="-122"/>
              </a:rPr>
              <a:t> about how self-driving vehicles can help reduce traffic jams, cut emissions (排放) </a:t>
            </a:r>
            <a:r>
              <a:rPr dirty="0"/>
              <a:t/>
            </a:r>
            <a:br>
              <a:rPr dirty="0"/>
            </a:br>
            <a:r>
              <a:rPr lang="zh-CN" altLang="en-US" sz="1814" kern="0" dirty="0" smtClean="0">
                <a:solidFill>
                  <a:srgbClr val="000000"/>
                </a:solidFill>
                <a:latin typeface="Times New Roman" pitchFamily="65" charset="-122"/>
                <a:ea typeface="宋体" pitchFamily="65" charset="-122"/>
              </a:rPr>
              <a:t>and offer more convenient, affordable mobility options.</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考查动词的时态和语态。根据时间状语so far可知,本空应该使用现在完</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成时,又因为主语much of the debate与focus之间是被动关系,故用被动语态。故填</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has been focused。</a:t>
            </a:r>
            <a:endParaRPr lang="zh-CN" altLang="en-US" dirty="0">
              <a:solidFill>
                <a:srgbClr val="FF0000"/>
              </a:solidFill>
            </a:endParaRPr>
          </a:p>
        </p:txBody>
      </p:sp>
      <p:pic>
        <p:nvPicPr>
          <p:cNvPr id="3" name="图片 3" descr="textimage107.jpeg"/>
          <p:cNvPicPr>
            <a:picLocks noChangeAspect="1"/>
          </p:cNvPicPr>
          <p:nvPr/>
        </p:nvPicPr>
        <p:blipFill>
          <a:blip r:embed="rId4" cstate="print"/>
          <a:stretch>
            <a:fillRect/>
          </a:stretch>
        </p:blipFill>
        <p:spPr>
          <a:xfrm>
            <a:off x="2500298" y="3277393"/>
            <a:ext cx="600075" cy="390524"/>
          </a:xfrm>
          <a:prstGeom prst="rect">
            <a:avLst/>
          </a:prstGeom>
        </p:spPr>
      </p:pic>
      <p:pic>
        <p:nvPicPr>
          <p:cNvPr id="5" name="图片 4" descr="textimage106.jpeg"/>
          <p:cNvPicPr>
            <a:picLocks noChangeAspect="1"/>
          </p:cNvPicPr>
          <p:nvPr/>
        </p:nvPicPr>
        <p:blipFill>
          <a:blip r:embed="rId5" cstate="print"/>
          <a:stretch>
            <a:fillRect/>
          </a:stretch>
        </p:blipFill>
        <p:spPr>
          <a:xfrm>
            <a:off x="2676516" y="777063"/>
            <a:ext cx="609600" cy="409574"/>
          </a:xfrm>
          <a:prstGeom prst="rect">
            <a:avLst/>
          </a:prstGeom>
        </p:spPr>
      </p:pic>
      <p:pic>
        <p:nvPicPr>
          <p:cNvPr id="6" name="Picture 4" descr="\\a015\吴双婷\线.tif"/>
          <p:cNvPicPr>
            <a:picLocks noChangeAspect="1" noChangeArrowheads="1"/>
          </p:cNvPicPr>
          <p:nvPr/>
        </p:nvPicPr>
        <p:blipFill>
          <a:blip r:embed="rId6" cstate="print"/>
          <a:srcRect/>
          <a:stretch>
            <a:fillRect/>
          </a:stretch>
        </p:blipFill>
        <p:spPr bwMode="auto">
          <a:xfrm>
            <a:off x="3357554" y="1205691"/>
            <a:ext cx="2286016"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6" cstate="print"/>
          <a:srcRect/>
          <a:stretch>
            <a:fillRect/>
          </a:stretch>
        </p:blipFill>
        <p:spPr bwMode="auto">
          <a:xfrm>
            <a:off x="6143636" y="3348831"/>
            <a:ext cx="214314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blinds(horizontal)">
                                      <p:cBhvr>
                                        <p:cTn id="15" dur="5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2000"/>
                                        <p:tgtEl>
                                          <p:spTgt spid="7"/>
                                        </p:tgtEl>
                                      </p:cBhvr>
                                    </p:animEffect>
                                    <p:set>
                                      <p:cBhvr>
                                        <p:cTn id="20" dur="1" fill="hold">
                                          <p:stCondLst>
                                            <p:cond delay="19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blinds(horizontal)">
                                      <p:cBhvr>
                                        <p:cTn id="25"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33902"/>
            <a:ext cx="8316000" cy="4340034"/>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6.(2018天津,阅读理解A,</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)Use a fire extinguisher only if you </a:t>
            </a:r>
            <a:r>
              <a:rPr lang="zh-CN" altLang="en-US" sz="1814" u="sng" kern="0" dirty="0" smtClean="0">
                <a:solidFill>
                  <a:srgbClr val="FF0000"/>
                </a:solidFill>
                <a:latin typeface="Times New Roman" pitchFamily="65" charset="-122"/>
                <a:ea typeface="宋体" pitchFamily="65" charset="-122"/>
              </a:rPr>
              <a:t>　 have been </a:t>
            </a:r>
            <a:endParaRPr lang="zh-CN" altLang="en-US" sz="2000" dirty="0" smtClean="0">
              <a:solidFill>
                <a:srgbClr val="FF0000"/>
              </a:solidFill>
            </a:endParaRPr>
          </a:p>
          <a:p>
            <a:pPr marL="0" indent="0" eaLnBrk="0" latinLnBrk="1" hangingPunct="0">
              <a:lnSpc>
                <a:spcPct val="150000"/>
              </a:lnSpc>
              <a:spcBef>
                <a:spcPts val="141"/>
              </a:spcBef>
              <a:buNone/>
            </a:pPr>
            <a:r>
              <a:rPr lang="zh-CN" altLang="en-US" sz="1814" u="sng" kern="0" dirty="0" smtClean="0">
                <a:solidFill>
                  <a:srgbClr val="FF0000"/>
                </a:solidFill>
                <a:latin typeface="Times New Roman" pitchFamily="65" charset="-122"/>
                <a:ea typeface="宋体" pitchFamily="65" charset="-122"/>
              </a:rPr>
              <a:t>trained　 </a:t>
            </a:r>
            <a:r>
              <a:rPr lang="zh-CN" altLang="en-US" sz="1814" kern="0" dirty="0" smtClean="0">
                <a:solidFill>
                  <a:srgbClr val="000000"/>
                </a:solidFill>
                <a:latin typeface="Times New Roman" pitchFamily="65" charset="-122"/>
                <a:ea typeface="宋体" pitchFamily="65" charset="-122"/>
              </a:rPr>
              <a:t> (train) to do so.</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考查动词的时态和语态。句意:你只有已经接受过培训才能使用灭火器。</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在条件状语从句中用现在完成时表示将来完成时,且you和train之间是被动关系,</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故用现在完成时的被动语态,即have been trained。</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7.(2017课标全国Ⅰ,阅读理解C,</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)Moran says one of the problems with jazz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today is that the entertainment aspect of the music </a:t>
            </a:r>
            <a:r>
              <a:rPr lang="zh-CN" altLang="en-US" sz="1814" u="sng" kern="0" dirty="0" smtClean="0">
                <a:solidFill>
                  <a:srgbClr val="FF0000"/>
                </a:solidFill>
                <a:latin typeface="Times New Roman" pitchFamily="65" charset="-122"/>
                <a:ea typeface="宋体" pitchFamily="65" charset="-122"/>
              </a:rPr>
              <a:t>　 has been lost　 </a:t>
            </a:r>
            <a:r>
              <a:rPr lang="zh-CN" altLang="en-US" sz="1814" kern="0" dirty="0" smtClean="0">
                <a:solidFill>
                  <a:srgbClr val="000000"/>
                </a:solidFill>
                <a:latin typeface="Times New Roman" pitchFamily="65" charset="-122"/>
                <a:ea typeface="宋体" pitchFamily="65" charset="-122"/>
              </a:rPr>
              <a:t>(lose).</a:t>
            </a:r>
            <a:endParaRPr lang="zh-CN" altLang="en-US" dirty="0"/>
          </a:p>
          <a:p>
            <a:pPr marL="0" indent="0" eaLnBrk="0" latinLnBrk="1" hangingPunct="0">
              <a:lnSpc>
                <a:spcPct val="150000"/>
              </a:lnSpc>
              <a:spcBef>
                <a:spcPts val="141"/>
              </a:spcBef>
              <a:buNone/>
            </a:pPr>
            <a:r>
              <a:rPr lang="zh-CN" altLang="en-US" sz="1814" kern="0" dirty="0" smtClean="0">
                <a:solidFill>
                  <a:srgbClr val="FF0000"/>
                </a:solidFill>
                <a:latin typeface="Times New Roman" pitchFamily="65" charset="-122"/>
                <a:ea typeface="宋体" pitchFamily="65" charset="-122"/>
              </a:rPr>
              <a:t>解析　考查动词的时态和语态。本句强调爵士乐变化对现在的影响,故用现在完</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成时,又因为从句的主语与lose之间是被动关系,故用被动语态。故填has been </a:t>
            </a:r>
            <a:r>
              <a:rPr dirty="0">
                <a:solidFill>
                  <a:srgbClr val="FF0000"/>
                </a:solidFill>
              </a:rPr>
              <a:t/>
            </a:r>
            <a:br>
              <a:rPr dirty="0">
                <a:solidFill>
                  <a:srgbClr val="FF0000"/>
                </a:solidFill>
              </a:rPr>
            </a:br>
            <a:r>
              <a:rPr lang="zh-CN" altLang="en-US" sz="1814" kern="0" dirty="0" smtClean="0">
                <a:solidFill>
                  <a:srgbClr val="FF0000"/>
                </a:solidFill>
                <a:latin typeface="Times New Roman" pitchFamily="65" charset="-122"/>
                <a:ea typeface="宋体" pitchFamily="65" charset="-122"/>
              </a:rPr>
              <a:t>lost。</a:t>
            </a:r>
            <a:endParaRPr lang="zh-CN" altLang="en-US" dirty="0">
              <a:solidFill>
                <a:srgbClr val="FF0000"/>
              </a:solidFill>
            </a:endParaRPr>
          </a:p>
        </p:txBody>
      </p:sp>
      <p:pic>
        <p:nvPicPr>
          <p:cNvPr id="3" name="图片 3" descr="textimage109.jpeg"/>
          <p:cNvPicPr>
            <a:picLocks noChangeAspect="1"/>
          </p:cNvPicPr>
          <p:nvPr/>
        </p:nvPicPr>
        <p:blipFill>
          <a:blip r:embed="rId4" cstate="print"/>
          <a:stretch>
            <a:fillRect/>
          </a:stretch>
        </p:blipFill>
        <p:spPr>
          <a:xfrm>
            <a:off x="3772800" y="3194632"/>
            <a:ext cx="609600" cy="409574"/>
          </a:xfrm>
          <a:prstGeom prst="rect">
            <a:avLst/>
          </a:prstGeom>
        </p:spPr>
      </p:pic>
      <p:pic>
        <p:nvPicPr>
          <p:cNvPr id="5" name="图片 4" descr="textimage108.jpeg"/>
          <p:cNvPicPr>
            <a:picLocks noChangeAspect="1"/>
          </p:cNvPicPr>
          <p:nvPr/>
        </p:nvPicPr>
        <p:blipFill>
          <a:blip r:embed="rId4" cstate="print"/>
          <a:stretch>
            <a:fillRect/>
          </a:stretch>
        </p:blipFill>
        <p:spPr>
          <a:xfrm>
            <a:off x="3143240" y="1062815"/>
            <a:ext cx="609600" cy="409574"/>
          </a:xfrm>
          <a:prstGeom prst="rect">
            <a:avLst/>
          </a:prstGeom>
        </p:spPr>
      </p:pic>
      <p:pic>
        <p:nvPicPr>
          <p:cNvPr id="6" name="Picture 4" descr="\\a015\吴双婷\线.tif"/>
          <p:cNvPicPr>
            <a:picLocks noChangeAspect="1" noChangeArrowheads="1"/>
          </p:cNvPicPr>
          <p:nvPr/>
        </p:nvPicPr>
        <p:blipFill>
          <a:blip r:embed="rId5" cstate="print"/>
          <a:srcRect/>
          <a:stretch>
            <a:fillRect/>
          </a:stretch>
        </p:blipFill>
        <p:spPr bwMode="auto">
          <a:xfrm>
            <a:off x="7000892" y="1134253"/>
            <a:ext cx="135732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714348" y="1562881"/>
            <a:ext cx="928694"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5" cstate="print"/>
          <a:srcRect/>
          <a:stretch>
            <a:fillRect/>
          </a:stretch>
        </p:blipFill>
        <p:spPr bwMode="auto">
          <a:xfrm>
            <a:off x="5357818" y="3706021"/>
            <a:ext cx="178595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linds(horizontal)">
                                      <p:cBhvr>
                                        <p:cTn id="2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2551083"/>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a:t>
            </a:r>
            <a:r>
              <a:rPr lang="zh-CN" altLang="en-US" sz="1814" u="sng" kern="0" dirty="0" smtClean="0">
                <a:solidFill>
                  <a:srgbClr val="FF0000"/>
                </a:solidFill>
                <a:latin typeface="Times New Roman" pitchFamily="65" charset="-122"/>
                <a:ea typeface="宋体" pitchFamily="65" charset="-122"/>
              </a:rPr>
              <a:t>　 theft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.偷(窃);盗窃罪→</a:t>
            </a:r>
            <a:r>
              <a:rPr lang="zh-CN" altLang="en-US" sz="1814" u="sng" kern="0" dirty="0" smtClean="0">
                <a:solidFill>
                  <a:srgbClr val="FF0000"/>
                </a:solidFill>
                <a:latin typeface="Times New Roman" pitchFamily="65" charset="-122"/>
                <a:ea typeface="宋体" pitchFamily="65" charset="-122"/>
              </a:rPr>
              <a:t>　 thief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.小偷;窃贼</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13.</a:t>
            </a:r>
            <a:r>
              <a:rPr lang="zh-CN" altLang="en-US" sz="1814" u="sng" kern="0" dirty="0" smtClean="0">
                <a:solidFill>
                  <a:srgbClr val="FF0000"/>
                </a:solidFill>
                <a:latin typeface="Times New Roman" pitchFamily="65" charset="-122"/>
                <a:ea typeface="宋体" pitchFamily="65" charset="-122"/>
              </a:rPr>
              <a:t>　 rude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.粗鲁的;无礼的→</a:t>
            </a:r>
            <a:r>
              <a:rPr lang="zh-CN" altLang="en-US" sz="1814" u="sng" kern="0" dirty="0" smtClean="0">
                <a:solidFill>
                  <a:srgbClr val="FF0000"/>
                </a:solidFill>
                <a:latin typeface="Times New Roman" pitchFamily="65" charset="-122"/>
                <a:ea typeface="宋体" pitchFamily="65" charset="-122"/>
              </a:rPr>
              <a:t>　 rudeness　 </a:t>
            </a:r>
            <a:r>
              <a:rPr lang="zh-CN" altLang="en-US" sz="1814" kern="0" dirty="0" smtClean="0">
                <a:solidFill>
                  <a:srgbClr val="FF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.粗鲁;无礼→</a:t>
            </a:r>
            <a:r>
              <a:rPr lang="zh-CN" altLang="en-US" sz="1814" u="sng" kern="0" dirty="0" smtClean="0">
                <a:solidFill>
                  <a:srgbClr val="FF0000"/>
                </a:solidFill>
                <a:latin typeface="Times New Roman" pitchFamily="65" charset="-122"/>
                <a:ea typeface="宋体" pitchFamily="65" charset="-122"/>
              </a:rPr>
              <a:t>　 rudely　 </a:t>
            </a:r>
            <a:r>
              <a:rPr lang="zh-CN" altLang="en-US" sz="1814" kern="0" dirty="0" smtClean="0">
                <a:solidFill>
                  <a:srgbClr val="FF0000"/>
                </a:solidFill>
                <a:latin typeface="Times New Roman" pitchFamily="65" charset="-122"/>
                <a:ea typeface="宋体" pitchFamily="65" charset="-122"/>
              </a:rPr>
              <a:t> </a:t>
            </a:r>
            <a:r>
              <a:rPr dirty="0">
                <a:solidFill>
                  <a:srgbClr val="FF0000"/>
                </a:solidFill>
              </a:rPr>
              <a:t/>
            </a:r>
            <a:br>
              <a:rPr dirty="0">
                <a:solidFill>
                  <a:srgbClr val="FF0000"/>
                </a:solidFill>
              </a:rPr>
            </a:br>
            <a:r>
              <a:rPr lang="zh-CN" altLang="en-US" sz="1814" i="1" kern="0" dirty="0" smtClean="0">
                <a:solidFill>
                  <a:srgbClr val="000000"/>
                </a:solidFill>
                <a:latin typeface="Times New Roman" pitchFamily="65" charset="-122"/>
                <a:ea typeface="宋体" pitchFamily="65" charset="-122"/>
              </a:rPr>
              <a:t>adv</a:t>
            </a:r>
            <a:r>
              <a:rPr lang="zh-CN" altLang="en-US" sz="1814" kern="0" dirty="0" smtClean="0">
                <a:solidFill>
                  <a:srgbClr val="000000"/>
                </a:solidFill>
                <a:latin typeface="Times New Roman" pitchFamily="65" charset="-122"/>
                <a:ea typeface="宋体" pitchFamily="65" charset="-122"/>
              </a:rPr>
              <a:t>.粗鲁地;无礼地</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14.</a:t>
            </a:r>
            <a:r>
              <a:rPr lang="zh-CN" altLang="en-US" sz="1814" u="sng" kern="0" dirty="0" smtClean="0">
                <a:solidFill>
                  <a:srgbClr val="FF0000"/>
                </a:solidFill>
                <a:latin typeface="Times New Roman" pitchFamily="65" charset="-122"/>
                <a:ea typeface="宋体" pitchFamily="65" charset="-122"/>
              </a:rPr>
              <a:t>　 particular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.特定的;特别的;讲究的→</a:t>
            </a:r>
            <a:r>
              <a:rPr lang="zh-CN" altLang="en-US" sz="1814" u="sng" kern="0" dirty="0" smtClean="0">
                <a:solidFill>
                  <a:srgbClr val="FF0000"/>
                </a:solidFill>
                <a:latin typeface="Times New Roman" pitchFamily="65" charset="-122"/>
                <a:ea typeface="宋体" pitchFamily="65" charset="-122"/>
              </a:rPr>
              <a:t>　 particularly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adv</a:t>
            </a:r>
            <a:r>
              <a:rPr lang="zh-CN" altLang="en-US" sz="1814" kern="0" dirty="0" smtClean="0">
                <a:solidFill>
                  <a:srgbClr val="000000"/>
                </a:solidFill>
                <a:latin typeface="Times New Roman" pitchFamily="65" charset="-122"/>
                <a:ea typeface="宋体" pitchFamily="65" charset="-122"/>
              </a:rPr>
              <a:t>.特别;尤其</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15.</a:t>
            </a:r>
            <a:r>
              <a:rPr lang="zh-CN" altLang="en-US" sz="1814" u="sng" kern="0" dirty="0" smtClean="0">
                <a:solidFill>
                  <a:srgbClr val="FF0000"/>
                </a:solidFill>
                <a:latin typeface="Times New Roman" pitchFamily="65" charset="-122"/>
                <a:ea typeface="宋体" pitchFamily="65" charset="-122"/>
              </a:rPr>
              <a:t>　 embarrassing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.让人难堪(尴尬;害羞)的→</a:t>
            </a:r>
            <a:r>
              <a:rPr lang="zh-CN" altLang="en-US" sz="1814" u="sng" kern="0" dirty="0" smtClean="0">
                <a:solidFill>
                  <a:srgbClr val="FF0000"/>
                </a:solidFill>
                <a:latin typeface="Times New Roman" pitchFamily="65" charset="-122"/>
                <a:ea typeface="宋体" pitchFamily="65" charset="-122"/>
              </a:rPr>
              <a:t>　 embarrassed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adj</a:t>
            </a:r>
            <a:r>
              <a:rPr lang="zh-CN" altLang="en-US" sz="1814" kern="0" dirty="0" smtClean="0">
                <a:solidFill>
                  <a:srgbClr val="000000"/>
                </a:solidFill>
                <a:latin typeface="Times New Roman" pitchFamily="65" charset="-122"/>
                <a:ea typeface="宋体" pitchFamily="65" charset="-122"/>
              </a:rPr>
              <a:t>.窘迫</a:t>
            </a:r>
            <a:r>
              <a:rPr dirty="0"/>
              <a:t/>
            </a:r>
            <a:br>
              <a:rPr dirty="0"/>
            </a:br>
            <a:r>
              <a:rPr lang="zh-CN" altLang="en-US" sz="1814" kern="0" dirty="0" smtClean="0">
                <a:solidFill>
                  <a:srgbClr val="000000"/>
                </a:solidFill>
                <a:latin typeface="Times New Roman" pitchFamily="65" charset="-122"/>
                <a:ea typeface="宋体" pitchFamily="65" charset="-122"/>
              </a:rPr>
              <a:t>的;难堪的;拮据的→</a:t>
            </a:r>
            <a:r>
              <a:rPr lang="zh-CN" altLang="en-US" sz="1814" u="sng" kern="0" dirty="0" smtClean="0">
                <a:solidFill>
                  <a:srgbClr val="FF0000"/>
                </a:solidFill>
                <a:latin typeface="Times New Roman" pitchFamily="65" charset="-122"/>
                <a:ea typeface="宋体" pitchFamily="65" charset="-122"/>
              </a:rPr>
              <a:t>　 embarrassment　 </a:t>
            </a:r>
            <a:r>
              <a:rPr lang="zh-CN" altLang="en-US" sz="1814" kern="0" dirty="0" smtClean="0">
                <a:solidFill>
                  <a:srgbClr val="000000"/>
                </a:solidFill>
                <a:latin typeface="Times New Roman" pitchFamily="65" charset="-122"/>
                <a:ea typeface="宋体" pitchFamily="65" charset="-122"/>
              </a:rPr>
              <a:t>    </a:t>
            </a:r>
            <a:r>
              <a:rPr lang="zh-CN" altLang="en-US" sz="1814" i="1" kern="0" dirty="0" smtClean="0">
                <a:solidFill>
                  <a:srgbClr val="000000"/>
                </a:solidFill>
                <a:latin typeface="Times New Roman" pitchFamily="65" charset="-122"/>
                <a:ea typeface="宋体" pitchFamily="65" charset="-122"/>
              </a:rPr>
              <a:t>n</a:t>
            </a:r>
            <a:r>
              <a:rPr lang="zh-CN" altLang="en-US" sz="1814" kern="0" dirty="0" smtClean="0">
                <a:solidFill>
                  <a:srgbClr val="000000"/>
                </a:solidFill>
                <a:latin typeface="Times New Roman" pitchFamily="65" charset="-122"/>
                <a:ea typeface="宋体" pitchFamily="65" charset="-122"/>
              </a:rPr>
              <a:t>.窘迫;难堪</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1071538" y="1491443"/>
            <a:ext cx="1000132"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4000496" y="1491443"/>
            <a:ext cx="1000132"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1071538" y="1920071"/>
            <a:ext cx="1000132"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4286248" y="1920071"/>
            <a:ext cx="135732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7072330" y="1920071"/>
            <a:ext cx="135732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1071538" y="2705889"/>
            <a:ext cx="135732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5500694" y="2777327"/>
            <a:ext cx="1571636"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1071538" y="3134517"/>
            <a:ext cx="1857388"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5929322" y="3134517"/>
            <a:ext cx="1714512"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2714612" y="3563145"/>
            <a:ext cx="207170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13515"/>
            <a:ext cx="8316000" cy="3921266"/>
          </a:xfrm>
          <a:prstGeom prst="rect">
            <a:avLst/>
          </a:prstGeom>
          <a:noFill/>
        </p:spPr>
        <p:txBody>
          <a:bodyPr wrap="square" lIns="0" tIns="0" rIns="0" bIns="0" rtlCol="0">
            <a:spAutoFit/>
          </a:bodyPr>
          <a:lstStyle/>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同义句转换</a:t>
            </a:r>
            <a:endParaRPr lang="zh-CN" altLang="en-US" sz="2000" dirty="0" smtClean="0"/>
          </a:p>
          <a:p>
            <a:pPr eaLnBrk="0" latinLnBrk="1" hangingPunct="0">
              <a:lnSpc>
                <a:spcPct val="150000"/>
              </a:lnSpc>
              <a:spcBef>
                <a:spcPts val="141"/>
              </a:spcBef>
            </a:pPr>
            <a:r>
              <a:rPr lang="zh-CN" altLang="en-US" sz="1814" kern="0" dirty="0" smtClean="0">
                <a:solidFill>
                  <a:srgbClr val="000000"/>
                </a:solidFill>
                <a:latin typeface="Times New Roman" pitchFamily="65" charset="-122"/>
                <a:ea typeface="宋体" pitchFamily="65" charset="-122"/>
              </a:rPr>
              <a:t>8.(2017天津,完形填空,</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 feel that I've been given a second life to devote to </a:t>
            </a:r>
            <a:endParaRPr lang="zh-CN" altLang="en-US" sz="2000" dirty="0" smtClean="0"/>
          </a:p>
          <a:p>
            <a:pPr eaLnBrk="0" latinLnBrk="1" hangingPunct="0">
              <a:lnSpc>
                <a:spcPct val="150000"/>
              </a:lnSpc>
            </a:pPr>
            <a:r>
              <a:rPr lang="zh-CN" altLang="en-US" sz="1814" kern="0" dirty="0" smtClean="0">
                <a:solidFill>
                  <a:srgbClr val="000000"/>
                </a:solidFill>
                <a:latin typeface="Times New Roman" pitchFamily="65" charset="-122"/>
                <a:ea typeface="宋体" pitchFamily="65" charset="-122"/>
              </a:rPr>
              <a:t>something that is meaningful and enormous. (变为同义句)</a:t>
            </a:r>
            <a:endParaRPr lang="zh-CN" altLang="en-US" sz="2000" dirty="0" smtClean="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 feel that a second life </a:t>
            </a:r>
            <a:r>
              <a:rPr lang="zh-CN" altLang="en-US" sz="1814" u="sng" kern="0" dirty="0" smtClean="0">
                <a:solidFill>
                  <a:srgbClr val="FF0000"/>
                </a:solidFill>
                <a:latin typeface="Times New Roman" pitchFamily="65" charset="-122"/>
                <a:ea typeface="宋体" pitchFamily="65" charset="-122"/>
              </a:rPr>
              <a:t>　 has been given to　 </a:t>
            </a:r>
            <a:r>
              <a:rPr lang="zh-CN" altLang="en-US" sz="1814" kern="0" dirty="0" smtClean="0">
                <a:solidFill>
                  <a:srgbClr val="000000"/>
                </a:solidFill>
                <a:latin typeface="Times New Roman" pitchFamily="65" charset="-122"/>
                <a:ea typeface="宋体" pitchFamily="65" charset="-122"/>
              </a:rPr>
              <a:t> me to be devoted to something that</a:t>
            </a:r>
            <a:r>
              <a:rPr dirty="0"/>
              <a:t/>
            </a:r>
            <a:br>
              <a:rPr dirty="0"/>
            </a:br>
            <a:r>
              <a:rPr lang="zh-CN" altLang="en-US" sz="1814" kern="0" dirty="0" smtClean="0">
                <a:solidFill>
                  <a:srgbClr val="000000"/>
                </a:solidFill>
                <a:latin typeface="Times New Roman" pitchFamily="65" charset="-122"/>
                <a:ea typeface="宋体" pitchFamily="65" charset="-122"/>
              </a:rPr>
              <a:t> is meaningful and enormous.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9.(2016江苏,任务型阅读,</a:t>
            </a:r>
            <a:r>
              <a:rPr lang="zh-CN" altLang="en-US" sz="2033" kern="0" spc="2766" dirty="0" smtClean="0">
                <a:solidFill>
                  <a:srgbClr val="00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)If I have a “new idea”, I now quickly look to see </a:t>
            </a:r>
            <a:endParaRPr lang="zh-CN" altLang="en-US" dirty="0"/>
          </a:p>
          <a:p>
            <a:pPr marL="0" indent="0" eaLnBrk="0" latinLnBrk="1" hangingPunct="0">
              <a:lnSpc>
                <a:spcPct val="150000"/>
              </a:lnSpc>
              <a:spcBef>
                <a:spcPts val="0"/>
              </a:spcBef>
              <a:buNone/>
            </a:pPr>
            <a:r>
              <a:rPr lang="zh-CN" altLang="en-US" sz="1814" kern="0" dirty="0" smtClean="0">
                <a:solidFill>
                  <a:srgbClr val="000000"/>
                </a:solidFill>
                <a:latin typeface="Times New Roman" pitchFamily="65" charset="-122"/>
                <a:ea typeface="宋体" pitchFamily="65" charset="-122"/>
              </a:rPr>
              <a:t>whether somebody else has already thought of it.(变为同义句)</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→If I have a “new idea”, I now quickly look to see whether </a:t>
            </a:r>
            <a:r>
              <a:rPr lang="zh-CN" altLang="en-US" sz="1814" u="sng" kern="0" dirty="0" smtClean="0">
                <a:solidFill>
                  <a:srgbClr val="FF0000"/>
                </a:solidFill>
                <a:latin typeface="Times New Roman" pitchFamily="65" charset="-122"/>
                <a:ea typeface="宋体" pitchFamily="65" charset="-122"/>
              </a:rPr>
              <a:t>　 it has　 </a:t>
            </a:r>
            <a:r>
              <a:rPr lang="zh-CN" altLang="en-US" sz="1814" kern="0" dirty="0" smtClean="0">
                <a:solidFill>
                  <a:srgbClr val="000000"/>
                </a:solidFill>
                <a:latin typeface="Times New Roman" pitchFamily="65" charset="-122"/>
                <a:ea typeface="宋体" pitchFamily="65" charset="-122"/>
              </a:rPr>
              <a:t> already </a:t>
            </a:r>
            <a:r>
              <a:rPr lang="zh-CN" altLang="en-US" sz="1814" u="sng" kern="0" dirty="0" smtClean="0">
                <a:solidFill>
                  <a:srgbClr val="000000"/>
                </a:solidFill>
                <a:latin typeface="Times New Roman" pitchFamily="65" charset="-122"/>
                <a:ea typeface="宋体" pitchFamily="65" charset="-122"/>
              </a:rPr>
              <a:t>    </a:t>
            </a:r>
            <a:r>
              <a:rPr dirty="0"/>
              <a:t/>
            </a:r>
            <a:br>
              <a:rPr dirty="0"/>
            </a:br>
            <a:r>
              <a:rPr lang="zh-CN" altLang="en-US" sz="1814" u="sng" kern="0" dirty="0" smtClean="0">
                <a:solidFill>
                  <a:srgbClr val="FF0000"/>
                </a:solidFill>
                <a:latin typeface="Times New Roman" pitchFamily="65" charset="-122"/>
                <a:ea typeface="宋体" pitchFamily="65" charset="-122"/>
              </a:rPr>
              <a:t> been thought of　 </a:t>
            </a:r>
            <a:r>
              <a:rPr lang="zh-CN" altLang="en-US" sz="1814" kern="0" dirty="0" smtClean="0">
                <a:solidFill>
                  <a:srgbClr val="FF0000"/>
                </a:solidFill>
                <a:latin typeface="Times New Roman" pitchFamily="65" charset="-122"/>
                <a:ea typeface="宋体" pitchFamily="65" charset="-122"/>
              </a:rPr>
              <a:t> </a:t>
            </a:r>
            <a:r>
              <a:rPr lang="zh-CN" altLang="en-US" sz="1814" kern="0" dirty="0" smtClean="0">
                <a:solidFill>
                  <a:srgbClr val="000000"/>
                </a:solidFill>
                <a:latin typeface="Times New Roman" pitchFamily="65" charset="-122"/>
                <a:ea typeface="宋体" pitchFamily="65" charset="-122"/>
              </a:rPr>
              <a:t>by somebody else.</a:t>
            </a:r>
            <a:endParaRPr lang="zh-CN" altLang="en-US" dirty="0"/>
          </a:p>
        </p:txBody>
      </p:sp>
      <p:pic>
        <p:nvPicPr>
          <p:cNvPr id="3" name="图片 3" descr="textimage111.jpeg"/>
          <p:cNvPicPr>
            <a:picLocks noChangeAspect="1"/>
          </p:cNvPicPr>
          <p:nvPr/>
        </p:nvPicPr>
        <p:blipFill>
          <a:blip r:embed="rId4" cstate="print"/>
          <a:stretch>
            <a:fillRect/>
          </a:stretch>
        </p:blipFill>
        <p:spPr>
          <a:xfrm>
            <a:off x="3176582" y="3439323"/>
            <a:ext cx="609600" cy="409574"/>
          </a:xfrm>
          <a:prstGeom prst="rect">
            <a:avLst/>
          </a:prstGeom>
        </p:spPr>
      </p:pic>
      <p:pic>
        <p:nvPicPr>
          <p:cNvPr id="4" name="图片 4" descr="textimage110.jpeg"/>
          <p:cNvPicPr>
            <a:picLocks noChangeAspect="1"/>
          </p:cNvPicPr>
          <p:nvPr/>
        </p:nvPicPr>
        <p:blipFill>
          <a:blip r:embed="rId4" cstate="print"/>
          <a:stretch>
            <a:fillRect/>
          </a:stretch>
        </p:blipFill>
        <p:spPr>
          <a:xfrm>
            <a:off x="2928926" y="1634319"/>
            <a:ext cx="609600" cy="409574"/>
          </a:xfrm>
          <a:prstGeom prst="rect">
            <a:avLst/>
          </a:prstGeom>
        </p:spPr>
      </p:pic>
      <p:pic>
        <p:nvPicPr>
          <p:cNvPr id="5" name="Picture 4" descr="\\a015\吴双婷\线.tif"/>
          <p:cNvPicPr>
            <a:picLocks noChangeAspect="1" noChangeArrowheads="1"/>
          </p:cNvPicPr>
          <p:nvPr/>
        </p:nvPicPr>
        <p:blipFill>
          <a:blip r:embed="rId5" cstate="print"/>
          <a:srcRect/>
          <a:stretch>
            <a:fillRect/>
          </a:stretch>
        </p:blipFill>
        <p:spPr bwMode="auto">
          <a:xfrm>
            <a:off x="3071802" y="2563013"/>
            <a:ext cx="2214578"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5" cstate="print"/>
          <a:srcRect/>
          <a:stretch>
            <a:fillRect/>
          </a:stretch>
        </p:blipFill>
        <p:spPr bwMode="auto">
          <a:xfrm>
            <a:off x="6500826" y="4277525"/>
            <a:ext cx="107157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5" cstate="print"/>
          <a:srcRect/>
          <a:stretch>
            <a:fillRect/>
          </a:stretch>
        </p:blipFill>
        <p:spPr bwMode="auto">
          <a:xfrm>
            <a:off x="714348" y="4706153"/>
            <a:ext cx="1785950"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77129"/>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Ⅱ.重点短语</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a:t>
            </a:r>
            <a:r>
              <a:rPr lang="zh-CN" altLang="en-US" sz="1814" u="sng" kern="0" dirty="0" smtClean="0">
                <a:solidFill>
                  <a:srgbClr val="FF0000"/>
                </a:solidFill>
                <a:latin typeface="Times New Roman" pitchFamily="65" charset="-122"/>
                <a:ea typeface="宋体" pitchFamily="65" charset="-122"/>
              </a:rPr>
              <a:t>　 blog post　 </a:t>
            </a:r>
            <a:r>
              <a:rPr lang="zh-CN" altLang="en-US" sz="1814" kern="0" dirty="0" smtClean="0">
                <a:solidFill>
                  <a:srgbClr val="000000"/>
                </a:solidFill>
                <a:latin typeface="Times New Roman" pitchFamily="65" charset="-122"/>
                <a:ea typeface="宋体" pitchFamily="65" charset="-122"/>
              </a:rPr>
              <a:t>博文;博客帖子</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2.</a:t>
            </a:r>
            <a:r>
              <a:rPr lang="zh-CN" altLang="en-US" sz="1814" u="sng" kern="0" dirty="0" smtClean="0">
                <a:solidFill>
                  <a:srgbClr val="FF0000"/>
                </a:solidFill>
                <a:latin typeface="Times New Roman" pitchFamily="65" charset="-122"/>
                <a:ea typeface="宋体" pitchFamily="65" charset="-122"/>
              </a:rPr>
              <a:t>　 search engine　 </a:t>
            </a:r>
            <a:r>
              <a:rPr lang="zh-CN" altLang="en-US" sz="1814" kern="0" dirty="0" smtClean="0">
                <a:solidFill>
                  <a:srgbClr val="000000"/>
                </a:solidFill>
                <a:latin typeface="Times New Roman" pitchFamily="65" charset="-122"/>
                <a:ea typeface="宋体" pitchFamily="65" charset="-122"/>
              </a:rPr>
              <a:t>(互联网上的)搜索引擎</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3.</a:t>
            </a:r>
            <a:r>
              <a:rPr lang="zh-CN" altLang="en-US" sz="1814" u="sng" kern="0" dirty="0" smtClean="0">
                <a:solidFill>
                  <a:srgbClr val="FF0000"/>
                </a:solidFill>
                <a:latin typeface="Times New Roman" pitchFamily="65" charset="-122"/>
                <a:ea typeface="宋体" pitchFamily="65" charset="-122"/>
              </a:rPr>
              <a:t>　 look up　 </a:t>
            </a:r>
            <a:r>
              <a:rPr lang="zh-CN" altLang="en-US" sz="1814" kern="0" dirty="0" smtClean="0">
                <a:solidFill>
                  <a:srgbClr val="000000"/>
                </a:solidFill>
                <a:latin typeface="Times New Roman" pitchFamily="65" charset="-122"/>
                <a:ea typeface="宋体" pitchFamily="65" charset="-122"/>
              </a:rPr>
              <a:t>(在词典、参考书中或通过电脑)查阅,查检</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4.</a:t>
            </a:r>
            <a:r>
              <a:rPr lang="zh-CN" altLang="en-US" sz="1814" u="sng" kern="0" dirty="0" smtClean="0">
                <a:solidFill>
                  <a:srgbClr val="FF0000"/>
                </a:solidFill>
                <a:latin typeface="Times New Roman" pitchFamily="65" charset="-122"/>
                <a:ea typeface="宋体" pitchFamily="65" charset="-122"/>
              </a:rPr>
              <a:t>　 identity card　 </a:t>
            </a:r>
            <a:r>
              <a:rPr lang="zh-CN" altLang="en-US" sz="1814" kern="0" dirty="0" smtClean="0">
                <a:solidFill>
                  <a:srgbClr val="000000"/>
                </a:solidFill>
                <a:latin typeface="Times New Roman" pitchFamily="65" charset="-122"/>
                <a:ea typeface="宋体" pitchFamily="65" charset="-122"/>
              </a:rPr>
              <a:t>身份证</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5.</a:t>
            </a:r>
            <a:r>
              <a:rPr lang="zh-CN" altLang="en-US" sz="1814" u="sng" kern="0" dirty="0" smtClean="0">
                <a:solidFill>
                  <a:srgbClr val="FF0000"/>
                </a:solidFill>
                <a:latin typeface="Times New Roman" pitchFamily="65" charset="-122"/>
                <a:ea typeface="宋体" pitchFamily="65" charset="-122"/>
              </a:rPr>
              <a:t>　 keep sb. company　 </a:t>
            </a:r>
            <a:r>
              <a:rPr lang="zh-CN" altLang="en-US" sz="1814" kern="0" dirty="0" smtClean="0">
                <a:solidFill>
                  <a:srgbClr val="000000"/>
                </a:solidFill>
                <a:latin typeface="Times New Roman" pitchFamily="65" charset="-122"/>
                <a:ea typeface="宋体" pitchFamily="65" charset="-122"/>
              </a:rPr>
              <a:t>陪伴某人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6.</a:t>
            </a:r>
            <a:r>
              <a:rPr lang="zh-CN" altLang="en-US" sz="1814" u="sng" kern="0" dirty="0" smtClean="0">
                <a:solidFill>
                  <a:srgbClr val="FF0000"/>
                </a:solidFill>
                <a:latin typeface="Times New Roman" pitchFamily="65" charset="-122"/>
                <a:ea typeface="宋体" pitchFamily="65" charset="-122"/>
              </a:rPr>
              <a:t>　 apply for　 </a:t>
            </a:r>
            <a:r>
              <a:rPr lang="zh-CN" altLang="en-US" sz="1814" kern="0" dirty="0" smtClean="0">
                <a:solidFill>
                  <a:srgbClr val="000000"/>
                </a:solidFill>
                <a:latin typeface="Times New Roman" pitchFamily="65" charset="-122"/>
                <a:ea typeface="宋体" pitchFamily="65" charset="-122"/>
              </a:rPr>
              <a:t>申请</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7.</a:t>
            </a:r>
            <a:r>
              <a:rPr lang="zh-CN" altLang="en-US" sz="1814" u="sng" kern="0" dirty="0" smtClean="0">
                <a:solidFill>
                  <a:srgbClr val="FF0000"/>
                </a:solidFill>
                <a:latin typeface="Times New Roman" pitchFamily="65" charset="-122"/>
                <a:ea typeface="宋体" pitchFamily="65" charset="-122"/>
              </a:rPr>
              <a:t>　 now that　 </a:t>
            </a:r>
            <a:r>
              <a:rPr lang="zh-CN" altLang="en-US" sz="1814" kern="0" dirty="0" smtClean="0">
                <a:solidFill>
                  <a:srgbClr val="000000"/>
                </a:solidFill>
                <a:latin typeface="Times New Roman" pitchFamily="65" charset="-122"/>
                <a:ea typeface="宋体" pitchFamily="65" charset="-122"/>
              </a:rPr>
              <a:t>既然;由于</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8.</a:t>
            </a:r>
            <a:r>
              <a:rPr lang="zh-CN" altLang="en-US" sz="1814" u="sng" kern="0" dirty="0" smtClean="0">
                <a:solidFill>
                  <a:srgbClr val="FF0000"/>
                </a:solidFill>
                <a:latin typeface="Times New Roman" pitchFamily="65" charset="-122"/>
                <a:ea typeface="宋体" pitchFamily="65" charset="-122"/>
              </a:rPr>
              <a:t>　 go through　 </a:t>
            </a:r>
            <a:r>
              <a:rPr lang="zh-CN" altLang="en-US" sz="1814" kern="0" dirty="0" smtClean="0">
                <a:solidFill>
                  <a:srgbClr val="000000"/>
                </a:solidFill>
                <a:latin typeface="Times New Roman" pitchFamily="65" charset="-122"/>
                <a:ea typeface="宋体" pitchFamily="65" charset="-122"/>
              </a:rPr>
              <a:t>经历;度过;通读    </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9.</a:t>
            </a:r>
            <a:r>
              <a:rPr lang="zh-CN" altLang="en-US" sz="1814" u="sng" kern="0" dirty="0" smtClean="0">
                <a:solidFill>
                  <a:srgbClr val="FF0000"/>
                </a:solidFill>
                <a:latin typeface="Times New Roman" pitchFamily="65" charset="-122"/>
                <a:ea typeface="宋体" pitchFamily="65" charset="-122"/>
              </a:rPr>
              <a:t>　 in shape　 </a:t>
            </a:r>
            <a:r>
              <a:rPr lang="zh-CN" altLang="en-US" sz="1814" kern="0" dirty="0" smtClean="0">
                <a:solidFill>
                  <a:srgbClr val="000000"/>
                </a:solidFill>
                <a:latin typeface="Times New Roman" pitchFamily="65" charset="-122"/>
                <a:ea typeface="宋体" pitchFamily="65" charset="-122"/>
              </a:rPr>
              <a:t>状况良好</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10.</a:t>
            </a:r>
            <a:r>
              <a:rPr lang="zh-CN" altLang="en-US" sz="1814" u="sng" kern="0" dirty="0" smtClean="0">
                <a:solidFill>
                  <a:srgbClr val="FF0000"/>
                </a:solidFill>
                <a:latin typeface="Times New Roman" pitchFamily="65" charset="-122"/>
                <a:ea typeface="宋体" pitchFamily="65" charset="-122"/>
              </a:rPr>
              <a:t>　 keep track of　 </a:t>
            </a:r>
            <a:r>
              <a:rPr lang="zh-CN" altLang="en-US" sz="1814" kern="0" dirty="0" smtClean="0">
                <a:solidFill>
                  <a:srgbClr val="000000"/>
                </a:solidFill>
                <a:latin typeface="Times New Roman" pitchFamily="65" charset="-122"/>
                <a:ea typeface="宋体" pitchFamily="65" charset="-122"/>
              </a:rPr>
              <a:t>掌握</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的最新消息;了解</a:t>
            </a:r>
            <a:r>
              <a:rPr lang="zh-CN" altLang="en-US" sz="1814" kern="0" dirty="0" smtClean="0">
                <a:solidFill>
                  <a:srgbClr val="000000"/>
                </a:solidFill>
                <a:latin typeface="黑体" pitchFamily="65" charset="-122"/>
                <a:ea typeface="宋体" pitchFamily="65" charset="-122"/>
              </a:rPr>
              <a:t>……</a:t>
            </a:r>
            <a:r>
              <a:rPr lang="zh-CN" altLang="en-US" sz="1814" kern="0" dirty="0" smtClean="0">
                <a:solidFill>
                  <a:srgbClr val="000000"/>
                </a:solidFill>
                <a:latin typeface="Times New Roman" pitchFamily="65" charset="-122"/>
                <a:ea typeface="宋体" pitchFamily="65" charset="-122"/>
              </a:rPr>
              <a:t>的动态</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11.</a:t>
            </a:r>
            <a:r>
              <a:rPr lang="zh-CN" altLang="en-US" sz="1814" u="sng" kern="0" dirty="0" smtClean="0">
                <a:solidFill>
                  <a:srgbClr val="FF0000"/>
                </a:solidFill>
                <a:latin typeface="Times New Roman" pitchFamily="65" charset="-122"/>
                <a:ea typeface="宋体" pitchFamily="65" charset="-122"/>
              </a:rPr>
              <a:t>　 give out　 </a:t>
            </a:r>
            <a:r>
              <a:rPr lang="zh-CN" altLang="en-US" sz="1814" kern="0" dirty="0" smtClean="0">
                <a:solidFill>
                  <a:srgbClr val="000000"/>
                </a:solidFill>
                <a:latin typeface="Times New Roman" pitchFamily="65" charset="-122"/>
                <a:ea typeface="宋体" pitchFamily="65" charset="-122"/>
              </a:rPr>
              <a:t>公布,宣布;分发;发出</a:t>
            </a:r>
            <a:endParaRPr lang="zh-CN" altLang="en-US" dirty="0"/>
          </a:p>
        </p:txBody>
      </p:sp>
      <p:pic>
        <p:nvPicPr>
          <p:cNvPr id="3" name="Picture 4" descr="\\a015\吴双婷\线.tif"/>
          <p:cNvPicPr>
            <a:picLocks noChangeAspect="1" noChangeArrowheads="1"/>
          </p:cNvPicPr>
          <p:nvPr/>
        </p:nvPicPr>
        <p:blipFill>
          <a:blip r:embed="rId4" cstate="print"/>
          <a:srcRect/>
          <a:stretch>
            <a:fillRect/>
          </a:stretch>
        </p:blipFill>
        <p:spPr bwMode="auto">
          <a:xfrm>
            <a:off x="928662" y="1705757"/>
            <a:ext cx="1357322"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928662" y="2134385"/>
            <a:ext cx="1785950"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928662" y="2563013"/>
            <a:ext cx="1214446"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928662" y="2991641"/>
            <a:ext cx="1714512"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928662" y="3420269"/>
            <a:ext cx="214314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928662" y="3848897"/>
            <a:ext cx="1357322"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928662" y="4277525"/>
            <a:ext cx="1357322"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928662" y="4706153"/>
            <a:ext cx="1500198"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928662" y="5134781"/>
            <a:ext cx="1214446"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1071538" y="5563409"/>
            <a:ext cx="1714512"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1000100" y="5992037"/>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56882"/>
            <a:ext cx="8316000" cy="3439916"/>
          </a:xfrm>
          <a:prstGeom prst="rect">
            <a:avLst/>
          </a:prstGeom>
          <a:noFill/>
        </p:spPr>
        <p:txBody>
          <a:bodyPr wrap="square" lIns="0" tIns="0" rIns="0" bIns="0" rtlCol="0">
            <a:spAutoFit/>
          </a:bodyPr>
          <a:lstStyle/>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12.</a:t>
            </a:r>
            <a:r>
              <a:rPr lang="zh-CN" altLang="en-US" sz="1814" u="sng" kern="0" dirty="0" smtClean="0">
                <a:solidFill>
                  <a:srgbClr val="FF0000"/>
                </a:solidFill>
                <a:latin typeface="Times New Roman" pitchFamily="65" charset="-122"/>
                <a:ea typeface="宋体" pitchFamily="65" charset="-122"/>
              </a:rPr>
              <a:t>　 make fun of　 </a:t>
            </a:r>
            <a:r>
              <a:rPr lang="zh-CN" altLang="en-US" sz="1814" kern="0" dirty="0" smtClean="0">
                <a:solidFill>
                  <a:srgbClr val="000000"/>
                </a:solidFill>
                <a:latin typeface="Times New Roman" pitchFamily="65" charset="-122"/>
                <a:ea typeface="宋体" pitchFamily="65" charset="-122"/>
              </a:rPr>
              <a:t>取笑;戏弄</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13.</a:t>
            </a:r>
            <a:r>
              <a:rPr lang="zh-CN" altLang="en-US" sz="1814" u="sng" kern="0" dirty="0" smtClean="0">
                <a:solidFill>
                  <a:srgbClr val="FF0000"/>
                </a:solidFill>
                <a:latin typeface="Times New Roman" pitchFamily="65" charset="-122"/>
                <a:ea typeface="宋体" pitchFamily="65" charset="-122"/>
              </a:rPr>
              <a:t>　 be familiar with　 </a:t>
            </a:r>
            <a:r>
              <a:rPr lang="zh-CN" altLang="en-US" sz="1814" kern="0" dirty="0" smtClean="0">
                <a:solidFill>
                  <a:srgbClr val="000000"/>
                </a:solidFill>
                <a:latin typeface="Times New Roman" pitchFamily="65" charset="-122"/>
                <a:ea typeface="宋体" pitchFamily="65" charset="-122"/>
              </a:rPr>
              <a:t>熟悉</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14.</a:t>
            </a:r>
            <a:r>
              <a:rPr lang="zh-CN" altLang="en-US" sz="1814" u="sng" kern="0" dirty="0" smtClean="0">
                <a:solidFill>
                  <a:srgbClr val="FF0000"/>
                </a:solidFill>
                <a:latin typeface="Times New Roman" pitchFamily="65" charset="-122"/>
                <a:ea typeface="宋体" pitchFamily="65" charset="-122"/>
              </a:rPr>
              <a:t>　 keep(...)in mind　 </a:t>
            </a:r>
            <a:r>
              <a:rPr lang="zh-CN" altLang="en-US" sz="1814" kern="0" dirty="0" smtClean="0">
                <a:solidFill>
                  <a:srgbClr val="000000"/>
                </a:solidFill>
                <a:latin typeface="Times New Roman" pitchFamily="65" charset="-122"/>
                <a:ea typeface="宋体" pitchFamily="65" charset="-122"/>
              </a:rPr>
              <a:t>牢记</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15.</a:t>
            </a:r>
            <a:r>
              <a:rPr lang="zh-CN" altLang="en-US" sz="1814" u="sng" kern="0" dirty="0" smtClean="0">
                <a:solidFill>
                  <a:srgbClr val="FF0000"/>
                </a:solidFill>
                <a:latin typeface="Times New Roman" pitchFamily="65" charset="-122"/>
                <a:ea typeface="宋体" pitchFamily="65" charset="-122"/>
              </a:rPr>
              <a:t>　 build up　 </a:t>
            </a:r>
            <a:r>
              <a:rPr lang="zh-CN" altLang="en-US" sz="1814" kern="0" dirty="0" smtClean="0">
                <a:solidFill>
                  <a:srgbClr val="000000"/>
                </a:solidFill>
                <a:latin typeface="Times New Roman" pitchFamily="65" charset="-122"/>
                <a:ea typeface="宋体" pitchFamily="65" charset="-122"/>
              </a:rPr>
              <a:t>创建;加强</a:t>
            </a:r>
            <a:endParaRPr lang="zh-CN" altLang="en-US" dirty="0"/>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16.chat with</a:t>
            </a:r>
            <a:r>
              <a:rPr lang="zh-CN" altLang="en-US" sz="1814" u="sng" kern="0" dirty="0" smtClean="0">
                <a:solidFill>
                  <a:srgbClr val="FF0000"/>
                </a:solidFill>
                <a:latin typeface="Times New Roman" pitchFamily="65" charset="-122"/>
                <a:ea typeface="宋体" pitchFamily="65" charset="-122"/>
              </a:rPr>
              <a:t>　 与</a:t>
            </a:r>
            <a:r>
              <a:rPr lang="zh-CN" altLang="en-US" sz="1814" u="sng" kern="0" dirty="0" smtClean="0">
                <a:solidFill>
                  <a:srgbClr val="FF0000"/>
                </a:solidFill>
                <a:latin typeface="黑体" pitchFamily="65" charset="-122"/>
                <a:ea typeface="宋体" pitchFamily="65" charset="-122"/>
              </a:rPr>
              <a:t>……</a:t>
            </a:r>
            <a:r>
              <a:rPr lang="zh-CN" altLang="en-US" sz="1814" u="sng" kern="0" dirty="0" smtClean="0">
                <a:solidFill>
                  <a:srgbClr val="FF0000"/>
                </a:solidFill>
                <a:latin typeface="Times New Roman" pitchFamily="65" charset="-122"/>
                <a:ea typeface="宋体" pitchFamily="65" charset="-122"/>
              </a:rPr>
              <a:t>聊天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17.by the way</a:t>
            </a:r>
            <a:r>
              <a:rPr lang="zh-CN" altLang="en-US" sz="1814" u="sng" kern="0" dirty="0" smtClean="0">
                <a:solidFill>
                  <a:srgbClr val="FF0000"/>
                </a:solidFill>
                <a:latin typeface="Times New Roman" pitchFamily="65" charset="-122"/>
                <a:ea typeface="宋体" pitchFamily="65" charset="-122"/>
              </a:rPr>
              <a:t>　 顺便问一下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18.wait in line</a:t>
            </a:r>
            <a:r>
              <a:rPr lang="zh-CN" altLang="en-US" sz="1814" u="sng" kern="0" dirty="0" smtClean="0">
                <a:solidFill>
                  <a:srgbClr val="FF0000"/>
                </a:solidFill>
                <a:latin typeface="Times New Roman" pitchFamily="65" charset="-122"/>
                <a:ea typeface="宋体" pitchFamily="65" charset="-122"/>
              </a:rPr>
              <a:t>　 排队等候　 </a:t>
            </a:r>
            <a:endParaRPr lang="zh-CN" altLang="en-US" dirty="0">
              <a:solidFill>
                <a:srgbClr val="FF0000"/>
              </a:solidFill>
            </a:endParaRPr>
          </a:p>
          <a:p>
            <a:pPr marL="0" indent="0" eaLnBrk="0" latinLnBrk="1" hangingPunct="0">
              <a:lnSpc>
                <a:spcPct val="150000"/>
              </a:lnSpc>
              <a:spcBef>
                <a:spcPts val="141"/>
              </a:spcBef>
              <a:buNone/>
            </a:pPr>
            <a:r>
              <a:rPr lang="zh-CN" altLang="en-US" sz="1814" kern="0" dirty="0" smtClean="0">
                <a:solidFill>
                  <a:srgbClr val="000000"/>
                </a:solidFill>
                <a:latin typeface="Times New Roman" pitchFamily="65" charset="-122"/>
                <a:ea typeface="宋体" pitchFamily="65" charset="-122"/>
              </a:rPr>
              <a:t>19.out of work</a:t>
            </a:r>
            <a:r>
              <a:rPr lang="zh-CN" altLang="en-US" sz="1814" kern="0" dirty="0" smtClean="0">
                <a:solidFill>
                  <a:srgbClr val="FF0000"/>
                </a:solidFill>
                <a:latin typeface="Times New Roman" pitchFamily="65" charset="-122"/>
                <a:ea typeface="宋体" pitchFamily="65" charset="-122"/>
              </a:rPr>
              <a:t> </a:t>
            </a:r>
            <a:r>
              <a:rPr lang="zh-CN" altLang="en-US" sz="1814" u="sng" kern="0" dirty="0" smtClean="0">
                <a:solidFill>
                  <a:srgbClr val="FF0000"/>
                </a:solidFill>
                <a:latin typeface="Times New Roman" pitchFamily="65" charset="-122"/>
                <a:ea typeface="宋体" pitchFamily="65" charset="-122"/>
              </a:rPr>
              <a:t>　 失业　 </a:t>
            </a:r>
            <a:endParaRPr lang="zh-CN" altLang="en-US" dirty="0">
              <a:solidFill>
                <a:srgbClr val="FF0000"/>
              </a:solidFill>
            </a:endParaRPr>
          </a:p>
        </p:txBody>
      </p:sp>
      <p:pic>
        <p:nvPicPr>
          <p:cNvPr id="3" name="Picture 4" descr="\\a015\吴双婷\线.tif"/>
          <p:cNvPicPr>
            <a:picLocks noChangeAspect="1" noChangeArrowheads="1"/>
          </p:cNvPicPr>
          <p:nvPr/>
        </p:nvPicPr>
        <p:blipFill>
          <a:blip r:embed="rId4" cstate="print"/>
          <a:srcRect/>
          <a:stretch>
            <a:fillRect/>
          </a:stretch>
        </p:blipFill>
        <p:spPr bwMode="auto">
          <a:xfrm>
            <a:off x="1000100" y="1491443"/>
            <a:ext cx="1643074" cy="356870"/>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4" cstate="print"/>
          <a:srcRect/>
          <a:stretch>
            <a:fillRect/>
          </a:stretch>
        </p:blipFill>
        <p:spPr bwMode="auto">
          <a:xfrm>
            <a:off x="1000100" y="1920071"/>
            <a:ext cx="2000264"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1000100" y="2348699"/>
            <a:ext cx="2000264"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1071538" y="2777647"/>
            <a:ext cx="1214446"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1928794" y="3206275"/>
            <a:ext cx="1357322"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2000232" y="3634583"/>
            <a:ext cx="1571636"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2071670" y="4063211"/>
            <a:ext cx="1357322"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2143108" y="4491839"/>
            <a:ext cx="1357322" cy="356870"/>
          </a:xfrm>
          <a:prstGeom prst="rect">
            <a:avLst/>
          </a:prstGeom>
          <a:noFill/>
          <a:ln w="9525">
            <a:noFill/>
            <a:miter lim="800000"/>
            <a:headEnd/>
            <a:tailEnd/>
          </a:ln>
        </p:spPr>
      </p:pic>
    </p:spTree>
    <p:custDataLst>
      <p:custData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43.xml.rels><?xml version="1.0" encoding="UTF-8" standalone="yes"?>
<Relationships xmlns="http://schemas.openxmlformats.org/package/2006/relationships"><Relationship Id="rId1" Type="http://schemas.openxmlformats.org/officeDocument/2006/relationships/customXmlProps" Target="itemProps43.xml"/></Relationships>
</file>

<file path=customXml/_rels/item44.xml.rels><?xml version="1.0" encoding="UTF-8" standalone="yes"?>
<Relationships xmlns="http://schemas.openxmlformats.org/package/2006/relationships"><Relationship Id="rId1" Type="http://schemas.openxmlformats.org/officeDocument/2006/relationships/customXmlProps" Target="itemProps44.xml"/></Relationships>
</file>

<file path=customXml/_rels/item45.xml.rels><?xml version="1.0" encoding="UTF-8" standalone="yes"?>
<Relationships xmlns="http://schemas.openxmlformats.org/package/2006/relationships"><Relationship Id="rId1" Type="http://schemas.openxmlformats.org/officeDocument/2006/relationships/customXmlProps" Target="itemProps45.xml"/></Relationships>
</file>

<file path=customXml/_rels/item46.xml.rels><?xml version="1.0" encoding="UTF-8" standalone="yes"?>
<Relationships xmlns="http://schemas.openxmlformats.org/package/2006/relationships"><Relationship Id="rId1" Type="http://schemas.openxmlformats.org/officeDocument/2006/relationships/customXmlProps" Target="itemProps46.xml"/></Relationships>
</file>

<file path=customXml/_rels/item47.xml.rels><?xml version="1.0" encoding="UTF-8" standalone="yes"?>
<Relationships xmlns="http://schemas.openxmlformats.org/package/2006/relationships"><Relationship Id="rId1" Type="http://schemas.openxmlformats.org/officeDocument/2006/relationships/customXmlProps" Target="itemProps47.xml"/></Relationships>
</file>

<file path=customXml/_rels/item48.xml.rels><?xml version="1.0" encoding="UTF-8" standalone="yes"?>
<Relationships xmlns="http://schemas.openxmlformats.org/package/2006/relationships"><Relationship Id="rId1" Type="http://schemas.openxmlformats.org/officeDocument/2006/relationships/customXmlProps" Target="itemProps48.xml"/></Relationships>
</file>

<file path=customXml/_rels/item49.xml.rels><?xml version="1.0" encoding="UTF-8" standalone="yes"?>
<Relationships xmlns="http://schemas.openxmlformats.org/package/2006/relationships"><Relationship Id="rId1" Type="http://schemas.openxmlformats.org/officeDocument/2006/relationships/customXmlProps" Target="itemProps49.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50.xml.rels><?xml version="1.0" encoding="UTF-8" standalone="yes"?>
<Relationships xmlns="http://schemas.openxmlformats.org/package/2006/relationships"><Relationship Id="rId1" Type="http://schemas.openxmlformats.org/officeDocument/2006/relationships/customXmlProps" Target="itemProps50.xml"/></Relationships>
</file>

<file path=customXml/_rels/item51.xml.rels><?xml version="1.0" encoding="UTF-8" standalone="yes"?>
<Relationships xmlns="http://schemas.openxmlformats.org/package/2006/relationships"><Relationship Id="rId1" Type="http://schemas.openxmlformats.org/officeDocument/2006/relationships/customXmlProps" Target="itemProps51.xml"/></Relationships>
</file>

<file path=customXml/_rels/item52.xml.rels><?xml version="1.0" encoding="UTF-8" standalone="yes"?>
<Relationships xmlns="http://schemas.openxmlformats.org/package/2006/relationships"><Relationship Id="rId1" Type="http://schemas.openxmlformats.org/officeDocument/2006/relationships/customXmlProps" Target="itemProps52.xml"/></Relationships>
</file>

<file path=customXml/_rels/item53.xml.rels><?xml version="1.0" encoding="UTF-8" standalone="yes"?>
<Relationships xmlns="http://schemas.openxmlformats.org/package/2006/relationships"><Relationship Id="rId1" Type="http://schemas.openxmlformats.org/officeDocument/2006/relationships/customXmlProps" Target="itemProps53.xml"/></Relationships>
</file>

<file path=customXml/_rels/item54.xml.rels><?xml version="1.0" encoding="UTF-8" standalone="yes"?>
<Relationships xmlns="http://schemas.openxmlformats.org/package/2006/relationships"><Relationship Id="rId1" Type="http://schemas.openxmlformats.org/officeDocument/2006/relationships/customXmlProps" Target="itemProps54.xml"/></Relationships>
</file>

<file path=customXml/_rels/item55.xml.rels><?xml version="1.0" encoding="UTF-8" standalone="yes"?>
<Relationships xmlns="http://schemas.openxmlformats.org/package/2006/relationships"><Relationship Id="rId1" Type="http://schemas.openxmlformats.org/officeDocument/2006/relationships/customXmlProps" Target="itemProps55.xml"/></Relationships>
</file>

<file path=customXml/_rels/item56.xml.rels><?xml version="1.0" encoding="UTF-8" standalone="yes"?>
<Relationships xmlns="http://schemas.openxmlformats.org/package/2006/relationships"><Relationship Id="rId1" Type="http://schemas.openxmlformats.org/officeDocument/2006/relationships/customXmlProps" Target="itemProps56.xml"/></Relationships>
</file>

<file path=customXml/_rels/item57.xml.rels><?xml version="1.0" encoding="UTF-8" standalone="yes"?>
<Relationships xmlns="http://schemas.openxmlformats.org/package/2006/relationships"><Relationship Id="rId1" Type="http://schemas.openxmlformats.org/officeDocument/2006/relationships/customXmlProps" Target="itemProps57.xml"/></Relationships>
</file>

<file path=customXml/_rels/item58.xml.rels><?xml version="1.0" encoding="UTF-8" standalone="yes"?>
<Relationships xmlns="http://schemas.openxmlformats.org/package/2006/relationships"><Relationship Id="rId1" Type="http://schemas.openxmlformats.org/officeDocument/2006/relationships/customXmlProps" Target="itemProps58.xml"/></Relationships>
</file>

<file path=customXml/_rels/item59.xml.rels><?xml version="1.0" encoding="UTF-8" standalone="yes"?>
<Relationships xmlns="http://schemas.openxmlformats.org/package/2006/relationships"><Relationship Id="rId1" Type="http://schemas.openxmlformats.org/officeDocument/2006/relationships/customXmlProps" Target="itemProps59.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60.xml.rels><?xml version="1.0" encoding="UTF-8" standalone="yes"?>
<Relationships xmlns="http://schemas.openxmlformats.org/package/2006/relationships"><Relationship Id="rId1" Type="http://schemas.openxmlformats.org/officeDocument/2006/relationships/customXmlProps" Target="itemProps60.xml"/></Relationships>
</file>

<file path=customXml/_rels/item61.xml.rels><?xml version="1.0" encoding="UTF-8" standalone="yes"?>
<Relationships xmlns="http://schemas.openxmlformats.org/package/2006/relationships"><Relationship Id="rId1" Type="http://schemas.openxmlformats.org/officeDocument/2006/relationships/customXmlProps" Target="itemProps61.xml"/></Relationships>
</file>

<file path=customXml/_rels/item62.xml.rels><?xml version="1.0" encoding="UTF-8" standalone="yes"?>
<Relationships xmlns="http://schemas.openxmlformats.org/package/2006/relationships"><Relationship Id="rId1" Type="http://schemas.openxmlformats.org/officeDocument/2006/relationships/customXmlProps" Target="itemProps62.xml"/></Relationships>
</file>

<file path=customXml/_rels/item63.xml.rels><?xml version="1.0" encoding="UTF-8" standalone="yes"?>
<Relationships xmlns="http://schemas.openxmlformats.org/package/2006/relationships"><Relationship Id="rId1" Type="http://schemas.openxmlformats.org/officeDocument/2006/relationships/customXmlProps" Target="itemProps63.xml"/></Relationships>
</file>

<file path=customXml/_rels/item64.xml.rels><?xml version="1.0" encoding="UTF-8" standalone="yes"?>
<Relationships xmlns="http://schemas.openxmlformats.org/package/2006/relationships"><Relationship Id="rId1" Type="http://schemas.openxmlformats.org/officeDocument/2006/relationships/customXmlProps" Target="itemProps64.xml"/></Relationships>
</file>

<file path=customXml/_rels/item65.xml.rels><?xml version="1.0" encoding="UTF-8" standalone="yes"?>
<Relationships xmlns="http://schemas.openxmlformats.org/package/2006/relationships"><Relationship Id="rId1" Type="http://schemas.openxmlformats.org/officeDocument/2006/relationships/customXmlProps" Target="itemProps65.xml"/></Relationships>
</file>

<file path=customXml/_rels/item66.xml.rels><?xml version="1.0" encoding="UTF-8" standalone="yes"?>
<Relationships xmlns="http://schemas.openxmlformats.org/package/2006/relationships"><Relationship Id="rId1" Type="http://schemas.openxmlformats.org/officeDocument/2006/relationships/customXmlProps" Target="itemProps66.xml"/></Relationships>
</file>

<file path=customXml/_rels/item67.xml.rels><?xml version="1.0" encoding="UTF-8" standalone="yes"?>
<Relationships xmlns="http://schemas.openxmlformats.org/package/2006/relationships"><Relationship Id="rId1" Type="http://schemas.openxmlformats.org/officeDocument/2006/relationships/customXmlProps" Target="itemProps67.xml"/></Relationships>
</file>

<file path=customXml/_rels/item68.xml.rels><?xml version="1.0" encoding="UTF-8" standalone="yes"?>
<Relationships xmlns="http://schemas.openxmlformats.org/package/2006/relationships"><Relationship Id="rId1" Type="http://schemas.openxmlformats.org/officeDocument/2006/relationships/customXmlProps" Target="itemProps68.xml"/></Relationships>
</file>

<file path=customXml/_rels/item69.xml.rels><?xml version="1.0" encoding="UTF-8" standalone="yes"?>
<Relationships xmlns="http://schemas.openxmlformats.org/package/2006/relationships"><Relationship Id="rId1" Type="http://schemas.openxmlformats.org/officeDocument/2006/relationships/customXmlProps" Target="itemProps69.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70.xml.rels><?xml version="1.0" encoding="UTF-8" standalone="yes"?>
<Relationships xmlns="http://schemas.openxmlformats.org/package/2006/relationships"><Relationship Id="rId1" Type="http://schemas.openxmlformats.org/officeDocument/2006/relationships/customXmlProps" Target="itemProps70.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CustomerInfo>
  <UserName>Administrator</UserName>
  <CompanyName/>
  <MachineID>A666</MachineID>
  <ToolID>ljRTAAAAKGU=</ToolID>
  <Data><![CDATA[bGpSVEFBQUFLR1U9]]></Data>
</CustomerInfo>
</file>

<file path=customXml/item10.xml><?xml version="1.0" encoding="utf-8"?>
<CustomerInfo>
  <UserName>Administrator</UserName>
  <CompanyName/>
  <MachineID>A666</MachineID>
  <ToolID>ljRTAAAAKGU=</ToolID>
  <Data><![CDATA[bGpSVEFBQUFLR1U9]]></Data>
</CustomerInfo>
</file>

<file path=customXml/item11.xml><?xml version="1.0" encoding="utf-8"?>
<CustomerInfo>
  <UserName>Administrator</UserName>
  <CompanyName/>
  <MachineID>A666</MachineID>
  <ToolID>ljRTAAAAKGU=</ToolID>
  <Data><![CDATA[bGpSVEFBQUFLR1U9]]></Data>
</CustomerInfo>
</file>

<file path=customXml/item12.xml><?xml version="1.0" encoding="utf-8"?>
<CustomerInfo>
  <UserName>Administrator</UserName>
  <CompanyName/>
  <MachineID>A666</MachineID>
  <ToolID>ljRTAAAAKGU=</ToolID>
  <Data><![CDATA[bGpSVEFBQUFLR1U9]]></Data>
</CustomerInfo>
</file>

<file path=customXml/item13.xml><?xml version="1.0" encoding="utf-8"?>
<CustomerInfo>
  <UserName>Administrator</UserName>
  <CompanyName/>
  <MachineID>A666</MachineID>
  <ToolID>ljRTAAAAKGU=</ToolID>
  <Data><![CDATA[bGpSVEFBQUFLR1U9]]></Data>
</CustomerInfo>
</file>

<file path=customXml/item14.xml><?xml version="1.0" encoding="utf-8"?>
<CustomerInfo>
  <UserName>Administrator</UserName>
  <CompanyName/>
  <MachineID>A666</MachineID>
  <ToolID>ljRTAAAAKGU=</ToolID>
  <Data><![CDATA[bGpSVEFBQUFLR1U9]]></Data>
</CustomerInfo>
</file>

<file path=customXml/item15.xml><?xml version="1.0" encoding="utf-8"?>
<CustomerInfo>
  <UserName>Administrator</UserName>
  <CompanyName/>
  <MachineID>A666</MachineID>
  <ToolID>ljRTAAAAKGU=</ToolID>
  <Data><![CDATA[bGpSVEFBQUFLR1U9]]></Data>
</CustomerInfo>
</file>

<file path=customXml/item16.xml><?xml version="1.0" encoding="utf-8"?>
<CustomerInfo>
  <UserName>Administrator</UserName>
  <CompanyName/>
  <MachineID>A666</MachineID>
  <ToolID>ljRTAAAAKGU=</ToolID>
  <Data><![CDATA[bGpSVEFBQUFLR1U9]]></Data>
</CustomerInfo>
</file>

<file path=customXml/item17.xml><?xml version="1.0" encoding="utf-8"?>
<CustomerInfo>
  <UserName>Administrator</UserName>
  <CompanyName/>
  <MachineID>A666</MachineID>
  <ToolID>ljRTAAAAKGU=</ToolID>
  <Data><![CDATA[bGpSVEFBQUFLR1U9]]></Data>
</CustomerInfo>
</file>

<file path=customXml/item18.xml><?xml version="1.0" encoding="utf-8"?>
<CustomerInfo>
  <UserName>Administrator</UserName>
  <CompanyName/>
  <MachineID>A666</MachineID>
  <ToolID>ljRTAAAAKGU=</ToolID>
  <Data><![CDATA[bGpSVEFBQUFLR1U9]]></Data>
</CustomerInfo>
</file>

<file path=customXml/item19.xml><?xml version="1.0" encoding="utf-8"?>
<CustomerInfo>
  <UserName>Administrator</UserName>
  <CompanyName/>
  <MachineID>A666</MachineID>
  <ToolID>ljRTAAAAKGU=</ToolID>
  <Data><![CDATA[bGpSVEFBQUFLR1U9]]></Data>
</CustomerInfo>
</file>

<file path=customXml/item2.xml><?xml version="1.0" encoding="utf-8"?>
<CustomerInfo>
  <UserName>Administrator</UserName>
  <CompanyName/>
  <MachineID>A666</MachineID>
  <ToolID>ljRTAAAAKGU=</ToolID>
  <Data><![CDATA[bGpSVEFBQUFLR1U9]]></Data>
</CustomerInfo>
</file>

<file path=customXml/item20.xml><?xml version="1.0" encoding="utf-8"?>
<CustomerInfo>
  <UserName>Administrator</UserName>
  <CompanyName/>
  <MachineID>A666</MachineID>
  <ToolID>ljRTAAAAKGU=</ToolID>
  <Data><![CDATA[bGpSVEFBQUFLR1U9]]></Data>
</CustomerInfo>
</file>

<file path=customXml/item21.xml><?xml version="1.0" encoding="utf-8"?>
<CustomerInfo>
  <UserName>Administrator</UserName>
  <CompanyName/>
  <MachineID>A666</MachineID>
  <ToolID>ljRTAAAAKGU=</ToolID>
  <Data><![CDATA[bGpSVEFBQUFLR1U9]]></Data>
</CustomerInfo>
</file>

<file path=customXml/item22.xml><?xml version="1.0" encoding="utf-8"?>
<CustomerInfo>
  <UserName>Administrator</UserName>
  <CompanyName/>
  <MachineID>A666</MachineID>
  <ToolID>ljRTAAAAKGU=</ToolID>
  <Data><![CDATA[bGpSVEFBQUFLR1U9]]></Data>
</CustomerInfo>
</file>

<file path=customXml/item23.xml><?xml version="1.0" encoding="utf-8"?>
<CustomerInfo>
  <UserName>Administrator</UserName>
  <CompanyName/>
  <MachineID>A666</MachineID>
  <ToolID>ljRTAAAAKGU=</ToolID>
  <Data><![CDATA[bGpSVEFBQUFLR1U9]]></Data>
</CustomerInfo>
</file>

<file path=customXml/item24.xml><?xml version="1.0" encoding="utf-8"?>
<CustomerInfo>
  <UserName>Administrator</UserName>
  <CompanyName/>
  <MachineID>A666</MachineID>
  <ToolID>ljRTAAAAKGU=</ToolID>
  <Data><![CDATA[bGpSVEFBQUFLR1U9]]></Data>
</CustomerInfo>
</file>

<file path=customXml/item25.xml><?xml version="1.0" encoding="utf-8"?>
<CustomerInfo>
  <UserName>Administrator</UserName>
  <CompanyName/>
  <MachineID>A666</MachineID>
  <ToolID>ljRTAAAAKGU=</ToolID>
  <Data><![CDATA[bGpSVEFBQUFLR1U9]]></Data>
</CustomerInfo>
</file>

<file path=customXml/item26.xml><?xml version="1.0" encoding="utf-8"?>
<CustomerInfo>
  <UserName>Administrator</UserName>
  <CompanyName/>
  <MachineID>A666</MachineID>
  <ToolID>ljRTAAAAKGU=</ToolID>
  <Data><![CDATA[bGpSVEFBQUFLR1U9]]></Data>
</CustomerInfo>
</file>

<file path=customXml/item27.xml><?xml version="1.0" encoding="utf-8"?>
<CustomerInfo>
  <UserName>Administrator</UserName>
  <CompanyName/>
  <MachineID>A666</MachineID>
  <ToolID>ljRTAAAAKGU=</ToolID>
  <Data><![CDATA[bGpSVEFBQUFLR1U9]]></Data>
</CustomerInfo>
</file>

<file path=customXml/item28.xml><?xml version="1.0" encoding="utf-8"?>
<CustomerInfo>
  <UserName>Administrator</UserName>
  <CompanyName/>
  <MachineID>A666</MachineID>
  <ToolID>ljRTAAAAKGU=</ToolID>
  <Data><![CDATA[bGpSVEFBQUFLR1U9]]></Data>
</CustomerInfo>
</file>

<file path=customXml/item29.xml><?xml version="1.0" encoding="utf-8"?>
<CustomerInfo>
  <UserName>Administrator</UserName>
  <CompanyName/>
  <MachineID>A666</MachineID>
  <ToolID>ljRTAAAAKGU=</ToolID>
  <Data><![CDATA[bGpSVEFBQUFLR1U9]]></Data>
</CustomerInfo>
</file>

<file path=customXml/item3.xml><?xml version="1.0" encoding="utf-8"?>
<CustomerInfo>
  <UserName>Administrator</UserName>
  <CompanyName/>
  <MachineID>A666</MachineID>
  <ToolID>ljRTAAAAKGU=</ToolID>
  <Data><![CDATA[bGpSVEFBQUFLR1U9]]></Data>
</CustomerInfo>
</file>

<file path=customXml/item30.xml><?xml version="1.0" encoding="utf-8"?>
<CustomerInfo>
  <UserName>Administrator</UserName>
  <CompanyName/>
  <MachineID>A666</MachineID>
  <ToolID>ljRTAAAAKGU=</ToolID>
  <Data><![CDATA[bGpSVEFBQUFLR1U9]]></Data>
</CustomerInfo>
</file>

<file path=customXml/item31.xml><?xml version="1.0" encoding="utf-8"?>
<CustomerInfo>
  <UserName>Administrator</UserName>
  <CompanyName/>
  <MachineID>A666</MachineID>
  <ToolID>ljRTAAAAKGU=</ToolID>
  <Data><![CDATA[bGpSVEFBQUFLR1U9]]></Data>
</CustomerInfo>
</file>

<file path=customXml/item32.xml><?xml version="1.0" encoding="utf-8"?>
<CustomerInfo>
  <UserName>Administrator</UserName>
  <CompanyName/>
  <MachineID>A666</MachineID>
  <ToolID>ljRTAAAAKGU=</ToolID>
  <Data><![CDATA[bGpSVEFBQUFLR1U9]]></Data>
</CustomerInfo>
</file>

<file path=customXml/item33.xml><?xml version="1.0" encoding="utf-8"?>
<CustomerInfo>
  <UserName>Administrator</UserName>
  <CompanyName/>
  <MachineID>A666</MachineID>
  <ToolID>ljRTAAAAKGU=</ToolID>
  <Data><![CDATA[bGpSVEFBQUFLR1U9]]></Data>
</CustomerInfo>
</file>

<file path=customXml/item34.xml><?xml version="1.0" encoding="utf-8"?>
<CustomerInfo>
  <UserName>Administrator</UserName>
  <CompanyName/>
  <MachineID>A666</MachineID>
  <ToolID>ljRTAAAAKGU=</ToolID>
  <Data><![CDATA[bGpSVEFBQUFLR1U9]]></Data>
</CustomerInfo>
</file>

<file path=customXml/item35.xml><?xml version="1.0" encoding="utf-8"?>
<CustomerInfo>
  <UserName>Administrator</UserName>
  <CompanyName/>
  <MachineID>A666</MachineID>
  <ToolID>ljRTAAAAKGU=</ToolID>
  <Data><![CDATA[bGpSVEFBQUFLR1U9]]></Data>
</CustomerInfo>
</file>

<file path=customXml/item36.xml><?xml version="1.0" encoding="utf-8"?>
<CustomerInfo>
  <UserName>Administrator</UserName>
  <CompanyName/>
  <MachineID>A666</MachineID>
  <ToolID>ljRTAAAAKGU=</ToolID>
  <Data><![CDATA[bGpSVEFBQUFLR1U9]]></Data>
</CustomerInfo>
</file>

<file path=customXml/item37.xml><?xml version="1.0" encoding="utf-8"?>
<CustomerInfo>
  <UserName>Administrator</UserName>
  <CompanyName/>
  <MachineID>A666</MachineID>
  <ToolID>ljRTAAAAKGU=</ToolID>
  <Data><![CDATA[bGpSVEFBQUFLR1U9]]></Data>
</CustomerInfo>
</file>

<file path=customXml/item38.xml><?xml version="1.0" encoding="utf-8"?>
<CustomerInfo>
  <UserName>Administrator</UserName>
  <CompanyName/>
  <MachineID>A666</MachineID>
  <ToolID>ljRTAAAAKGU=</ToolID>
  <Data><![CDATA[bGpSVEFBQUFLR1U9]]></Data>
</CustomerInfo>
</file>

<file path=customXml/item39.xml><?xml version="1.0" encoding="utf-8"?>
<CustomerInfo>
  <UserName>Administrator</UserName>
  <CompanyName/>
  <MachineID>A666</MachineID>
  <ToolID>ljRTAAAAKGU=</ToolID>
  <Data><![CDATA[bGpSVEFBQUFLR1U9]]></Data>
</CustomerInfo>
</file>

<file path=customXml/item4.xml><?xml version="1.0" encoding="utf-8"?>
<CustomerInfo>
  <UserName>Administrator</UserName>
  <CompanyName/>
  <MachineID>A666</MachineID>
  <ToolID>ljRTAAAAKGU=</ToolID>
  <Data><![CDATA[bGpSVEFBQUFLR1U9]]></Data>
</CustomerInfo>
</file>

<file path=customXml/item40.xml><?xml version="1.0" encoding="utf-8"?>
<CustomerInfo>
  <UserName>Administrator</UserName>
  <CompanyName/>
  <MachineID>A666</MachineID>
  <ToolID>ljRTAAAAKGU=</ToolID>
  <Data><![CDATA[bGpSVEFBQUFLR1U9]]></Data>
</CustomerInfo>
</file>

<file path=customXml/item41.xml><?xml version="1.0" encoding="utf-8"?>
<CustomerInfo>
  <UserName>Administrator</UserName>
  <CompanyName/>
  <MachineID>A666</MachineID>
  <ToolID>ljRTAAAAKGU=</ToolID>
  <Data><![CDATA[bGpSVEFBQUFLR1U9]]></Data>
</CustomerInfo>
</file>

<file path=customXml/item42.xml><?xml version="1.0" encoding="utf-8"?>
<CustomerInfo>
  <UserName>Administrator</UserName>
  <CompanyName/>
  <MachineID>A666</MachineID>
  <ToolID>ljRTAAAAKGU=</ToolID>
  <Data><![CDATA[bGpSVEFBQUFLR1U9]]></Data>
</CustomerInfo>
</file>

<file path=customXml/item43.xml><?xml version="1.0" encoding="utf-8"?>
<CustomerInfo>
  <UserName>Administrator</UserName>
  <CompanyName/>
  <MachineID>A666</MachineID>
  <ToolID>ljRTAAAAKGU=</ToolID>
  <Data><![CDATA[bGpSVEFBQUFLR1U9]]></Data>
</CustomerInfo>
</file>

<file path=customXml/item44.xml><?xml version="1.0" encoding="utf-8"?>
<CustomerInfo>
  <UserName>Administrator</UserName>
  <CompanyName/>
  <MachineID>A666</MachineID>
  <ToolID>ljRTAAAAKGU=</ToolID>
  <Data><![CDATA[bGpSVEFBQUFLR1U9]]></Data>
</CustomerInfo>
</file>

<file path=customXml/item45.xml><?xml version="1.0" encoding="utf-8"?>
<CustomerInfo>
  <UserName>Administrator</UserName>
  <CompanyName/>
  <MachineID>A666</MachineID>
  <ToolID>ljRTAAAAKGU=</ToolID>
  <Data><![CDATA[bGpSVEFBQUFLR1U9]]></Data>
</CustomerInfo>
</file>

<file path=customXml/item46.xml><?xml version="1.0" encoding="utf-8"?>
<CustomerInfo>
  <UserName>Administrator</UserName>
  <CompanyName/>
  <MachineID>A666</MachineID>
  <ToolID>ljRTAAAAKGU=</ToolID>
  <Data><![CDATA[bGpSVEFBQUFLR1U9]]></Data>
</CustomerInfo>
</file>

<file path=customXml/item47.xml><?xml version="1.0" encoding="utf-8"?>
<CustomerInfo>
  <UserName>Administrator</UserName>
  <CompanyName/>
  <MachineID>A666</MachineID>
  <ToolID>ljRTAAAAKGU=</ToolID>
  <Data><![CDATA[bGpSVEFBQUFLR1U9]]></Data>
</CustomerInfo>
</file>

<file path=customXml/item48.xml><?xml version="1.0" encoding="utf-8"?>
<CustomerInfo>
  <UserName>Administrator</UserName>
  <CompanyName/>
  <MachineID>A666</MachineID>
  <ToolID>ljRTAAAAKGU=</ToolID>
  <Data><![CDATA[bGpSVEFBQUFLR1U9]]></Data>
</CustomerInfo>
</file>

<file path=customXml/item49.xml><?xml version="1.0" encoding="utf-8"?>
<CustomerInfo>
  <UserName>Administrator</UserName>
  <CompanyName/>
  <MachineID>A666</MachineID>
  <ToolID>ljRTAAAAKGU=</ToolID>
  <Data><![CDATA[bGpSVEFBQUFLR1U9]]></Data>
</CustomerInfo>
</file>

<file path=customXml/item5.xml><?xml version="1.0" encoding="utf-8"?>
<CustomerInfo>
  <UserName>Administrator</UserName>
  <CompanyName/>
  <MachineID>A666</MachineID>
  <ToolID>ljRTAAAAKGU=</ToolID>
  <Data><![CDATA[bGpSVEFBQUFLR1U9]]></Data>
</CustomerInfo>
</file>

<file path=customXml/item50.xml><?xml version="1.0" encoding="utf-8"?>
<CustomerInfo>
  <UserName>Administrator</UserName>
  <CompanyName/>
  <MachineID>A666</MachineID>
  <ToolID>ljRTAAAAKGU=</ToolID>
  <Data><![CDATA[bGpSVEFBQUFLR1U9]]></Data>
</CustomerInfo>
</file>

<file path=customXml/item51.xml><?xml version="1.0" encoding="utf-8"?>
<CustomerInfo>
  <UserName>Administrator</UserName>
  <CompanyName/>
  <MachineID>A666</MachineID>
  <ToolID>ljRTAAAAKGU=</ToolID>
  <Data><![CDATA[bGpSVEFBQUFLR1U9]]></Data>
</CustomerInfo>
</file>

<file path=customXml/item52.xml><?xml version="1.0" encoding="utf-8"?>
<CustomerInfo>
  <UserName>Administrator</UserName>
  <CompanyName/>
  <MachineID>A666</MachineID>
  <ToolID>ljRTAAAAKGU=</ToolID>
  <Data><![CDATA[bGpSVEFBQUFLR1U9]]></Data>
</CustomerInfo>
</file>

<file path=customXml/item53.xml><?xml version="1.0" encoding="utf-8"?>
<CustomerInfo>
  <UserName>Administrator</UserName>
  <CompanyName/>
  <MachineID>A666</MachineID>
  <ToolID>ljRTAAAAKGU=</ToolID>
  <Data><![CDATA[bGpSVEFBQUFLR1U9]]></Data>
</CustomerInfo>
</file>

<file path=customXml/item54.xml><?xml version="1.0" encoding="utf-8"?>
<CustomerInfo>
  <UserName>Administrator</UserName>
  <CompanyName/>
  <MachineID>A666</MachineID>
  <ToolID>ljRTAAAAKGU=</ToolID>
  <Data><![CDATA[bGpSVEFBQUFLR1U9]]></Data>
</CustomerInfo>
</file>

<file path=customXml/item55.xml><?xml version="1.0" encoding="utf-8"?>
<CustomerInfo>
  <UserName>Administrator</UserName>
  <CompanyName/>
  <MachineID>A666</MachineID>
  <ToolID>ljRTAAAAKGU=</ToolID>
  <Data><![CDATA[bGpSVEFBQUFLR1U9]]></Data>
</CustomerInfo>
</file>

<file path=customXml/item56.xml><?xml version="1.0" encoding="utf-8"?>
<CustomerInfo>
  <UserName>Administrator</UserName>
  <CompanyName/>
  <MachineID>A666</MachineID>
  <ToolID>ljRTAAAAKGU=</ToolID>
  <Data><![CDATA[bGpSVEFBQUFLR1U9]]></Data>
</CustomerInfo>
</file>

<file path=customXml/item57.xml><?xml version="1.0" encoding="utf-8"?>
<CustomerInfo>
  <UserName>Administrator</UserName>
  <CompanyName/>
  <MachineID>A666</MachineID>
  <ToolID>ljRTAAAAKGU=</ToolID>
  <Data><![CDATA[bGpSVEFBQUFLR1U9]]></Data>
</CustomerInfo>
</file>

<file path=customXml/item58.xml><?xml version="1.0" encoding="utf-8"?>
<CustomerInfo>
  <UserName>Administrator</UserName>
  <CompanyName/>
  <MachineID>A666</MachineID>
  <ToolID>ljRTAAAAKGU=</ToolID>
  <Data><![CDATA[bGpSVEFBQUFLR1U9]]></Data>
</CustomerInfo>
</file>

<file path=customXml/item59.xml><?xml version="1.0" encoding="utf-8"?>
<CustomerInfo>
  <UserName>Administrator</UserName>
  <CompanyName/>
  <MachineID>A666</MachineID>
  <ToolID>ljRTAAAAKGU=</ToolID>
  <Data><![CDATA[bGpSVEFBQUFLR1U9]]></Data>
</CustomerInfo>
</file>

<file path=customXml/item6.xml><?xml version="1.0" encoding="utf-8"?>
<CustomerInfo>
  <UserName>DELL</UserName>
  <CompanyName/>
  <MachineID>A666</MachineID>
  <ToolID>ljRTAAAAKGU=</ToolID>
  <Data><![CDATA[bGpSVEFBQUFLR1U9]]></Data>
</CustomerInfo>
</file>

<file path=customXml/item60.xml><?xml version="1.0" encoding="utf-8"?>
<CustomerInfo>
  <UserName>Administrator</UserName>
  <CompanyName/>
  <MachineID>A666</MachineID>
  <ToolID>ljRTAAAAKGU=</ToolID>
  <Data><![CDATA[bGpSVEFBQUFLR1U9]]></Data>
</CustomerInfo>
</file>

<file path=customXml/item61.xml><?xml version="1.0" encoding="utf-8"?>
<CustomerInfo>
  <UserName>Administrator</UserName>
  <CompanyName/>
  <MachineID>A666</MachineID>
  <ToolID>ljRTAAAAKGU=</ToolID>
  <Data><![CDATA[bGpSVEFBQUFLR1U9]]></Data>
</CustomerInfo>
</file>

<file path=customXml/item62.xml><?xml version="1.0" encoding="utf-8"?>
<CustomerInfo>
  <UserName>Administrator</UserName>
  <CompanyName/>
  <MachineID>A666</MachineID>
  <ToolID>ljRTAAAAKGU=</ToolID>
  <Data><![CDATA[bGpSVEFBQUFLR1U9]]></Data>
</CustomerInfo>
</file>

<file path=customXml/item63.xml><?xml version="1.0" encoding="utf-8"?>
<CustomerInfo>
  <UserName>Administrator</UserName>
  <CompanyName/>
  <MachineID>A666</MachineID>
  <ToolID>ljRTAAAAKGU=</ToolID>
  <Data><![CDATA[bGpSVEFBQUFLR1U9]]></Data>
</CustomerInfo>
</file>

<file path=customXml/item64.xml><?xml version="1.0" encoding="utf-8"?>
<CustomerInfo>
  <UserName>Administrator</UserName>
  <CompanyName/>
  <MachineID>A666</MachineID>
  <ToolID>ljRTAAAAKGU=</ToolID>
  <Data><![CDATA[bGpSVEFBQUFLR1U9]]></Data>
</CustomerInfo>
</file>

<file path=customXml/item65.xml><?xml version="1.0" encoding="utf-8"?>
<CustomerInfo>
  <UserName>Administrator</UserName>
  <CompanyName/>
  <MachineID>A666</MachineID>
  <ToolID>ljRTAAAAKGU=</ToolID>
  <Data><![CDATA[bGpSVEFBQUFLR1U9]]></Data>
</CustomerInfo>
</file>

<file path=customXml/item66.xml><?xml version="1.0" encoding="utf-8"?>
<CustomerInfo>
  <UserName>Administrator</UserName>
  <CompanyName/>
  <MachineID>A666</MachineID>
  <ToolID>ljRTAAAAKGU=</ToolID>
  <Data><![CDATA[bGpSVEFBQUFLR1U9]]></Data>
</CustomerInfo>
</file>

<file path=customXml/item67.xml><?xml version="1.0" encoding="utf-8"?>
<CustomerInfo>
  <UserName>Administrator</UserName>
  <CompanyName/>
  <MachineID>A666</MachineID>
  <ToolID>ljRTAAAAKGU=</ToolID>
  <Data><![CDATA[bGpSVEFBQUFLR1U9]]></Data>
</CustomerInfo>
</file>

<file path=customXml/item68.xml><?xml version="1.0" encoding="utf-8"?>
<CustomerInfo>
  <UserName>Administrator</UserName>
  <CompanyName/>
  <MachineID>A666</MachineID>
  <ToolID>ljRTAAAAKGU=</ToolID>
  <Data><![CDATA[bGpSVEFBQUFLR1U9]]></Data>
</CustomerInfo>
</file>

<file path=customXml/item69.xml><?xml version="1.0" encoding="utf-8"?>
<CustomerInfo>
  <UserName>Administrator</UserName>
  <CompanyName/>
  <MachineID>A666</MachineID>
  <ToolID>ljRTAAAAKGU=</ToolID>
  <Data><![CDATA[bGpSVEFBQUFLR1U9]]></Data>
</CustomerInfo>
</file>

<file path=customXml/item7.xml><?xml version="1.0" encoding="utf-8"?>
<CustomerInfo>
  <UserName>Administrator</UserName>
  <CompanyName/>
  <MachineID>A666</MachineID>
  <ToolID>ljRTAAAAKGU=</ToolID>
  <Data><![CDATA[bGpSVEFBQUFLR1U9]]></Data>
</CustomerInfo>
</file>

<file path=customXml/item70.xml><?xml version="1.0" encoding="utf-8"?>
<CustomerInfo>
  <UserName>Administrator</UserName>
  <CompanyName/>
  <MachineID>A666</MachineID>
  <ToolID>ljRTAAAAKGU=</ToolID>
  <Data><![CDATA[bGpSVEFBQUFLR1U9]]></Data>
</CustomerInfo>
</file>

<file path=customXml/item8.xml><?xml version="1.0" encoding="utf-8"?>
<CustomerInfo>
  <UserName>Administrator</UserName>
  <CompanyName/>
  <MachineID>A666</MachineID>
  <ToolID>ljRTAAAAKGU=</ToolID>
  <Data><![CDATA[bGpSVEFBQUFLR1U9]]></Data>
</CustomerInfo>
</file>

<file path=customXml/item9.xml><?xml version="1.0" encoding="utf-8"?>
<CustomerInfo>
  <UserName>Administrator</UserName>
  <CompanyName/>
  <MachineID>A666</MachineID>
  <ToolID>ljRTAAAAKGU=</ToolID>
  <Data><![CDATA[bGpSVEFBQUFLR1U9]]></Data>
</CustomerInfo>
</file>

<file path=customXml/itemProps1.xml><?xml version="1.0" encoding="utf-8"?>
<ds:datastoreItem xmlns:ds="http://schemas.openxmlformats.org/officeDocument/2006/customXml" ds:itemID="{29E900ED-33CB-4520-9B08-B69EFA71D9A4}">
  <ds:schemaRefs/>
</ds:datastoreItem>
</file>

<file path=customXml/itemProps10.xml><?xml version="1.0" encoding="utf-8"?>
<ds:datastoreItem xmlns:ds="http://schemas.openxmlformats.org/officeDocument/2006/customXml" ds:itemID="{ECE293DE-FF9C-4566-BA9F-F9EADEB39257}">
  <ds:schemaRefs/>
</ds:datastoreItem>
</file>

<file path=customXml/itemProps11.xml><?xml version="1.0" encoding="utf-8"?>
<ds:datastoreItem xmlns:ds="http://schemas.openxmlformats.org/officeDocument/2006/customXml" ds:itemID="{C36D5868-BC25-4ACF-A3FD-BD6FD3788776}">
  <ds:schemaRefs/>
</ds:datastoreItem>
</file>

<file path=customXml/itemProps12.xml><?xml version="1.0" encoding="utf-8"?>
<ds:datastoreItem xmlns:ds="http://schemas.openxmlformats.org/officeDocument/2006/customXml" ds:itemID="{4117F407-54EB-4133-8C33-CF34AA5E454A}">
  <ds:schemaRefs/>
</ds:datastoreItem>
</file>

<file path=customXml/itemProps13.xml><?xml version="1.0" encoding="utf-8"?>
<ds:datastoreItem xmlns:ds="http://schemas.openxmlformats.org/officeDocument/2006/customXml" ds:itemID="{DF0968EA-721E-4C50-A1F5-1F5872408257}">
  <ds:schemaRefs/>
</ds:datastoreItem>
</file>

<file path=customXml/itemProps14.xml><?xml version="1.0" encoding="utf-8"?>
<ds:datastoreItem xmlns:ds="http://schemas.openxmlformats.org/officeDocument/2006/customXml" ds:itemID="{74D989EE-0463-4B37-9AA8-BE73E94FD3B0}">
  <ds:schemaRefs/>
</ds:datastoreItem>
</file>

<file path=customXml/itemProps15.xml><?xml version="1.0" encoding="utf-8"?>
<ds:datastoreItem xmlns:ds="http://schemas.openxmlformats.org/officeDocument/2006/customXml" ds:itemID="{989759FB-2E55-47C5-BDE1-E7FCABD00448}">
  <ds:schemaRefs/>
</ds:datastoreItem>
</file>

<file path=customXml/itemProps16.xml><?xml version="1.0" encoding="utf-8"?>
<ds:datastoreItem xmlns:ds="http://schemas.openxmlformats.org/officeDocument/2006/customXml" ds:itemID="{0989B61F-8AE6-4DD9-B9DE-EE40B8EF14BF}">
  <ds:schemaRefs/>
</ds:datastoreItem>
</file>

<file path=customXml/itemProps17.xml><?xml version="1.0" encoding="utf-8"?>
<ds:datastoreItem xmlns:ds="http://schemas.openxmlformats.org/officeDocument/2006/customXml" ds:itemID="{12542568-68CC-4E21-AF67-A6044DA373D1}">
  <ds:schemaRefs/>
</ds:datastoreItem>
</file>

<file path=customXml/itemProps18.xml><?xml version="1.0" encoding="utf-8"?>
<ds:datastoreItem xmlns:ds="http://schemas.openxmlformats.org/officeDocument/2006/customXml" ds:itemID="{2E246D09-E67B-40FA-BAFF-BD18378EC0B8}">
  <ds:schemaRefs/>
</ds:datastoreItem>
</file>

<file path=customXml/itemProps19.xml><?xml version="1.0" encoding="utf-8"?>
<ds:datastoreItem xmlns:ds="http://schemas.openxmlformats.org/officeDocument/2006/customXml" ds:itemID="{C5A5B2D5-4571-40B5-96C4-26AACE43AD18}">
  <ds:schemaRefs/>
</ds:datastoreItem>
</file>

<file path=customXml/itemProps2.xml><?xml version="1.0" encoding="utf-8"?>
<ds:datastoreItem xmlns:ds="http://schemas.openxmlformats.org/officeDocument/2006/customXml" ds:itemID="{0CFAC5BE-73FF-4754-A814-9AF80E4A52F3}">
  <ds:schemaRefs/>
</ds:datastoreItem>
</file>

<file path=customXml/itemProps20.xml><?xml version="1.0" encoding="utf-8"?>
<ds:datastoreItem xmlns:ds="http://schemas.openxmlformats.org/officeDocument/2006/customXml" ds:itemID="{B034C406-450C-4F17-89DF-2E9BA498C778}">
  <ds:schemaRefs/>
</ds:datastoreItem>
</file>

<file path=customXml/itemProps21.xml><?xml version="1.0" encoding="utf-8"?>
<ds:datastoreItem xmlns:ds="http://schemas.openxmlformats.org/officeDocument/2006/customXml" ds:itemID="{406B559C-8090-4207-AEC2-159A2D3E3502}">
  <ds:schemaRefs/>
</ds:datastoreItem>
</file>

<file path=customXml/itemProps22.xml><?xml version="1.0" encoding="utf-8"?>
<ds:datastoreItem xmlns:ds="http://schemas.openxmlformats.org/officeDocument/2006/customXml" ds:itemID="{E7A993B4-B78A-4DF4-B314-EA977CA4755F}">
  <ds:schemaRefs/>
</ds:datastoreItem>
</file>

<file path=customXml/itemProps23.xml><?xml version="1.0" encoding="utf-8"?>
<ds:datastoreItem xmlns:ds="http://schemas.openxmlformats.org/officeDocument/2006/customXml" ds:itemID="{2F49395F-1648-4CE6-92B8-6434131E755F}">
  <ds:schemaRefs/>
</ds:datastoreItem>
</file>

<file path=customXml/itemProps24.xml><?xml version="1.0" encoding="utf-8"?>
<ds:datastoreItem xmlns:ds="http://schemas.openxmlformats.org/officeDocument/2006/customXml" ds:itemID="{BFDB7106-F7A3-4B4A-86DB-0DFBB17AD83E}">
  <ds:schemaRefs/>
</ds:datastoreItem>
</file>

<file path=customXml/itemProps25.xml><?xml version="1.0" encoding="utf-8"?>
<ds:datastoreItem xmlns:ds="http://schemas.openxmlformats.org/officeDocument/2006/customXml" ds:itemID="{013BBFBD-C802-455B-BC4D-841B59A28C70}">
  <ds:schemaRefs/>
</ds:datastoreItem>
</file>

<file path=customXml/itemProps26.xml><?xml version="1.0" encoding="utf-8"?>
<ds:datastoreItem xmlns:ds="http://schemas.openxmlformats.org/officeDocument/2006/customXml" ds:itemID="{CDA90084-BE8A-41EE-8F33-04445904F1C1}">
  <ds:schemaRefs/>
</ds:datastoreItem>
</file>

<file path=customXml/itemProps27.xml><?xml version="1.0" encoding="utf-8"?>
<ds:datastoreItem xmlns:ds="http://schemas.openxmlformats.org/officeDocument/2006/customXml" ds:itemID="{C1281EDF-4B71-4A8A-BCC8-C24D9245BB10}">
  <ds:schemaRefs/>
</ds:datastoreItem>
</file>

<file path=customXml/itemProps28.xml><?xml version="1.0" encoding="utf-8"?>
<ds:datastoreItem xmlns:ds="http://schemas.openxmlformats.org/officeDocument/2006/customXml" ds:itemID="{D422FF94-3574-4EBC-BDF0-077EB53CA61B}">
  <ds:schemaRefs/>
</ds:datastoreItem>
</file>

<file path=customXml/itemProps29.xml><?xml version="1.0" encoding="utf-8"?>
<ds:datastoreItem xmlns:ds="http://schemas.openxmlformats.org/officeDocument/2006/customXml" ds:itemID="{3F824133-BD9C-49CF-BEEB-533B5EF0BFFD}">
  <ds:schemaRefs/>
</ds:datastoreItem>
</file>

<file path=customXml/itemProps3.xml><?xml version="1.0" encoding="utf-8"?>
<ds:datastoreItem xmlns:ds="http://schemas.openxmlformats.org/officeDocument/2006/customXml" ds:itemID="{48126A2D-5DF3-4449-B5ED-574B48538AF5}">
  <ds:schemaRefs/>
</ds:datastoreItem>
</file>

<file path=customXml/itemProps30.xml><?xml version="1.0" encoding="utf-8"?>
<ds:datastoreItem xmlns:ds="http://schemas.openxmlformats.org/officeDocument/2006/customXml" ds:itemID="{92BE87E9-DF1B-4B33-8736-2BB5B554AC93}">
  <ds:schemaRefs/>
</ds:datastoreItem>
</file>

<file path=customXml/itemProps31.xml><?xml version="1.0" encoding="utf-8"?>
<ds:datastoreItem xmlns:ds="http://schemas.openxmlformats.org/officeDocument/2006/customXml" ds:itemID="{834C99F5-20E3-415C-AFA3-13729CE31A36}">
  <ds:schemaRefs/>
</ds:datastoreItem>
</file>

<file path=customXml/itemProps32.xml><?xml version="1.0" encoding="utf-8"?>
<ds:datastoreItem xmlns:ds="http://schemas.openxmlformats.org/officeDocument/2006/customXml" ds:itemID="{6C949073-858B-46F7-88FA-C34CE4C58695}">
  <ds:schemaRefs/>
</ds:datastoreItem>
</file>

<file path=customXml/itemProps33.xml><?xml version="1.0" encoding="utf-8"?>
<ds:datastoreItem xmlns:ds="http://schemas.openxmlformats.org/officeDocument/2006/customXml" ds:itemID="{2D4C0771-4AD0-4AB3-A29D-FEBF24D041CC}">
  <ds:schemaRefs/>
</ds:datastoreItem>
</file>

<file path=customXml/itemProps34.xml><?xml version="1.0" encoding="utf-8"?>
<ds:datastoreItem xmlns:ds="http://schemas.openxmlformats.org/officeDocument/2006/customXml" ds:itemID="{90C48426-017E-4F4D-9AF7-63DF90DD043B}">
  <ds:schemaRefs/>
</ds:datastoreItem>
</file>

<file path=customXml/itemProps35.xml><?xml version="1.0" encoding="utf-8"?>
<ds:datastoreItem xmlns:ds="http://schemas.openxmlformats.org/officeDocument/2006/customXml" ds:itemID="{697372B7-677F-4195-92FA-11949CEC903A}">
  <ds:schemaRefs/>
</ds:datastoreItem>
</file>

<file path=customXml/itemProps36.xml><?xml version="1.0" encoding="utf-8"?>
<ds:datastoreItem xmlns:ds="http://schemas.openxmlformats.org/officeDocument/2006/customXml" ds:itemID="{A4790171-74C1-4701-86B9-BB899EF8717F}">
  <ds:schemaRefs/>
</ds:datastoreItem>
</file>

<file path=customXml/itemProps37.xml><?xml version="1.0" encoding="utf-8"?>
<ds:datastoreItem xmlns:ds="http://schemas.openxmlformats.org/officeDocument/2006/customXml" ds:itemID="{CE8331E0-7375-4B18-AFE9-C327140311A3}">
  <ds:schemaRefs/>
</ds:datastoreItem>
</file>

<file path=customXml/itemProps38.xml><?xml version="1.0" encoding="utf-8"?>
<ds:datastoreItem xmlns:ds="http://schemas.openxmlformats.org/officeDocument/2006/customXml" ds:itemID="{FC86A41C-B240-4EEA-9F55-CF3881F0CAA3}">
  <ds:schemaRefs/>
</ds:datastoreItem>
</file>

<file path=customXml/itemProps39.xml><?xml version="1.0" encoding="utf-8"?>
<ds:datastoreItem xmlns:ds="http://schemas.openxmlformats.org/officeDocument/2006/customXml" ds:itemID="{52B8AAD5-E0CA-452A-B9DB-DC051BFE0970}">
  <ds:schemaRefs/>
</ds:datastoreItem>
</file>

<file path=customXml/itemProps4.xml><?xml version="1.0" encoding="utf-8"?>
<ds:datastoreItem xmlns:ds="http://schemas.openxmlformats.org/officeDocument/2006/customXml" ds:itemID="{0FAD10D1-7176-4D6A-8047-8B712F7A0149}">
  <ds:schemaRefs/>
</ds:datastoreItem>
</file>

<file path=customXml/itemProps40.xml><?xml version="1.0" encoding="utf-8"?>
<ds:datastoreItem xmlns:ds="http://schemas.openxmlformats.org/officeDocument/2006/customXml" ds:itemID="{88CFA1C2-54F7-4DC7-B145-0FDFF6DE8673}">
  <ds:schemaRefs/>
</ds:datastoreItem>
</file>

<file path=customXml/itemProps41.xml><?xml version="1.0" encoding="utf-8"?>
<ds:datastoreItem xmlns:ds="http://schemas.openxmlformats.org/officeDocument/2006/customXml" ds:itemID="{389F8D95-8732-4647-B091-EBEB9DED414C}">
  <ds:schemaRefs/>
</ds:datastoreItem>
</file>

<file path=customXml/itemProps42.xml><?xml version="1.0" encoding="utf-8"?>
<ds:datastoreItem xmlns:ds="http://schemas.openxmlformats.org/officeDocument/2006/customXml" ds:itemID="{D8BFCA01-B919-4A97-A424-FCDBAC9CAF75}">
  <ds:schemaRefs/>
</ds:datastoreItem>
</file>

<file path=customXml/itemProps43.xml><?xml version="1.0" encoding="utf-8"?>
<ds:datastoreItem xmlns:ds="http://schemas.openxmlformats.org/officeDocument/2006/customXml" ds:itemID="{567C57DD-F4E6-42CF-847B-76776F4CC695}">
  <ds:schemaRefs/>
</ds:datastoreItem>
</file>

<file path=customXml/itemProps44.xml><?xml version="1.0" encoding="utf-8"?>
<ds:datastoreItem xmlns:ds="http://schemas.openxmlformats.org/officeDocument/2006/customXml" ds:itemID="{E3040611-1CB8-4E8F-B039-DED4886E2F95}">
  <ds:schemaRefs/>
</ds:datastoreItem>
</file>

<file path=customXml/itemProps45.xml><?xml version="1.0" encoding="utf-8"?>
<ds:datastoreItem xmlns:ds="http://schemas.openxmlformats.org/officeDocument/2006/customXml" ds:itemID="{3E12A1F1-0A37-4261-8599-17A39469207A}">
  <ds:schemaRefs/>
</ds:datastoreItem>
</file>

<file path=customXml/itemProps46.xml><?xml version="1.0" encoding="utf-8"?>
<ds:datastoreItem xmlns:ds="http://schemas.openxmlformats.org/officeDocument/2006/customXml" ds:itemID="{E79314EA-34A2-4764-9562-1F824053C87C}">
  <ds:schemaRefs/>
</ds:datastoreItem>
</file>

<file path=customXml/itemProps47.xml><?xml version="1.0" encoding="utf-8"?>
<ds:datastoreItem xmlns:ds="http://schemas.openxmlformats.org/officeDocument/2006/customXml" ds:itemID="{2DB6F2A6-9ED0-4CA7-8CB2-6F836CE4BFED}">
  <ds:schemaRefs/>
</ds:datastoreItem>
</file>

<file path=customXml/itemProps48.xml><?xml version="1.0" encoding="utf-8"?>
<ds:datastoreItem xmlns:ds="http://schemas.openxmlformats.org/officeDocument/2006/customXml" ds:itemID="{641E3125-CF48-4BE2-86DD-436ECDC9748F}">
  <ds:schemaRefs/>
</ds:datastoreItem>
</file>

<file path=customXml/itemProps49.xml><?xml version="1.0" encoding="utf-8"?>
<ds:datastoreItem xmlns:ds="http://schemas.openxmlformats.org/officeDocument/2006/customXml" ds:itemID="{3A65AD49-B11C-4064-9496-396D23F787F8}">
  <ds:schemaRefs/>
</ds:datastoreItem>
</file>

<file path=customXml/itemProps5.xml><?xml version="1.0" encoding="utf-8"?>
<ds:datastoreItem xmlns:ds="http://schemas.openxmlformats.org/officeDocument/2006/customXml" ds:itemID="{687601C5-4F80-4ABC-8D4A-C27CF6C70923}">
  <ds:schemaRefs/>
</ds:datastoreItem>
</file>

<file path=customXml/itemProps50.xml><?xml version="1.0" encoding="utf-8"?>
<ds:datastoreItem xmlns:ds="http://schemas.openxmlformats.org/officeDocument/2006/customXml" ds:itemID="{75BAAAA2-7202-48A9-8F7B-FA4FC3EBE3E2}">
  <ds:schemaRefs/>
</ds:datastoreItem>
</file>

<file path=customXml/itemProps51.xml><?xml version="1.0" encoding="utf-8"?>
<ds:datastoreItem xmlns:ds="http://schemas.openxmlformats.org/officeDocument/2006/customXml" ds:itemID="{69F956B8-47F5-4C9A-A619-1F9B26F48F63}">
  <ds:schemaRefs/>
</ds:datastoreItem>
</file>

<file path=customXml/itemProps52.xml><?xml version="1.0" encoding="utf-8"?>
<ds:datastoreItem xmlns:ds="http://schemas.openxmlformats.org/officeDocument/2006/customXml" ds:itemID="{8FB6D44D-23AB-4CD0-94B2-95E4393A8F57}">
  <ds:schemaRefs/>
</ds:datastoreItem>
</file>

<file path=customXml/itemProps53.xml><?xml version="1.0" encoding="utf-8"?>
<ds:datastoreItem xmlns:ds="http://schemas.openxmlformats.org/officeDocument/2006/customXml" ds:itemID="{12B73E05-43EE-4E28-A07C-EF1C2459E42C}">
  <ds:schemaRefs/>
</ds:datastoreItem>
</file>

<file path=customXml/itemProps54.xml><?xml version="1.0" encoding="utf-8"?>
<ds:datastoreItem xmlns:ds="http://schemas.openxmlformats.org/officeDocument/2006/customXml" ds:itemID="{60223877-5F4D-4836-8A29-8633166C7B9F}">
  <ds:schemaRefs/>
</ds:datastoreItem>
</file>

<file path=customXml/itemProps55.xml><?xml version="1.0" encoding="utf-8"?>
<ds:datastoreItem xmlns:ds="http://schemas.openxmlformats.org/officeDocument/2006/customXml" ds:itemID="{69E2394A-74D2-441F-B5ED-6EE39E4A3027}">
  <ds:schemaRefs/>
</ds:datastoreItem>
</file>

<file path=customXml/itemProps56.xml><?xml version="1.0" encoding="utf-8"?>
<ds:datastoreItem xmlns:ds="http://schemas.openxmlformats.org/officeDocument/2006/customXml" ds:itemID="{A19A0AC8-F498-4ACF-B72B-F773195F3BAB}">
  <ds:schemaRefs/>
</ds:datastoreItem>
</file>

<file path=customXml/itemProps57.xml><?xml version="1.0" encoding="utf-8"?>
<ds:datastoreItem xmlns:ds="http://schemas.openxmlformats.org/officeDocument/2006/customXml" ds:itemID="{EF815F4A-1FC0-43B6-A964-5F2930022C65}">
  <ds:schemaRefs/>
</ds:datastoreItem>
</file>

<file path=customXml/itemProps58.xml><?xml version="1.0" encoding="utf-8"?>
<ds:datastoreItem xmlns:ds="http://schemas.openxmlformats.org/officeDocument/2006/customXml" ds:itemID="{FD4EB63C-9CA6-4639-94B4-8D843E15F5A4}">
  <ds:schemaRefs/>
</ds:datastoreItem>
</file>

<file path=customXml/itemProps59.xml><?xml version="1.0" encoding="utf-8"?>
<ds:datastoreItem xmlns:ds="http://schemas.openxmlformats.org/officeDocument/2006/customXml" ds:itemID="{F29019B7-7E4D-4477-A5B2-5BD5D752298D}">
  <ds:schemaRefs/>
</ds:datastoreItem>
</file>

<file path=customXml/itemProps6.xml><?xml version="1.0" encoding="utf-8"?>
<ds:datastoreItem xmlns:ds="http://schemas.openxmlformats.org/officeDocument/2006/customXml" ds:itemID="{742013A7-5EA2-4648-9205-5624B50304A3}">
  <ds:schemaRefs/>
</ds:datastoreItem>
</file>

<file path=customXml/itemProps60.xml><?xml version="1.0" encoding="utf-8"?>
<ds:datastoreItem xmlns:ds="http://schemas.openxmlformats.org/officeDocument/2006/customXml" ds:itemID="{8C42F11D-3AC3-4200-972A-5BA6850C3B18}">
  <ds:schemaRefs/>
</ds:datastoreItem>
</file>

<file path=customXml/itemProps61.xml><?xml version="1.0" encoding="utf-8"?>
<ds:datastoreItem xmlns:ds="http://schemas.openxmlformats.org/officeDocument/2006/customXml" ds:itemID="{293F8752-2A86-47E4-A586-AD97DBE9AF79}">
  <ds:schemaRefs/>
</ds:datastoreItem>
</file>

<file path=customXml/itemProps62.xml><?xml version="1.0" encoding="utf-8"?>
<ds:datastoreItem xmlns:ds="http://schemas.openxmlformats.org/officeDocument/2006/customXml" ds:itemID="{7BCE57BC-5686-40D5-B611-543B678570DB}">
  <ds:schemaRefs/>
</ds:datastoreItem>
</file>

<file path=customXml/itemProps63.xml><?xml version="1.0" encoding="utf-8"?>
<ds:datastoreItem xmlns:ds="http://schemas.openxmlformats.org/officeDocument/2006/customXml" ds:itemID="{82D0959E-4B22-458D-B3C5-ACF5EE1A89C8}">
  <ds:schemaRefs/>
</ds:datastoreItem>
</file>

<file path=customXml/itemProps64.xml><?xml version="1.0" encoding="utf-8"?>
<ds:datastoreItem xmlns:ds="http://schemas.openxmlformats.org/officeDocument/2006/customXml" ds:itemID="{F475A3CC-168B-4DFB-B351-C8DDE510F041}">
  <ds:schemaRefs/>
</ds:datastoreItem>
</file>

<file path=customXml/itemProps65.xml><?xml version="1.0" encoding="utf-8"?>
<ds:datastoreItem xmlns:ds="http://schemas.openxmlformats.org/officeDocument/2006/customXml" ds:itemID="{8C861520-E1E9-4CE8-8B33-9279C8A48ECD}">
  <ds:schemaRefs/>
</ds:datastoreItem>
</file>

<file path=customXml/itemProps66.xml><?xml version="1.0" encoding="utf-8"?>
<ds:datastoreItem xmlns:ds="http://schemas.openxmlformats.org/officeDocument/2006/customXml" ds:itemID="{0DE569B9-AF89-466C-AC3C-95CD4853C097}">
  <ds:schemaRefs/>
</ds:datastoreItem>
</file>

<file path=customXml/itemProps67.xml><?xml version="1.0" encoding="utf-8"?>
<ds:datastoreItem xmlns:ds="http://schemas.openxmlformats.org/officeDocument/2006/customXml" ds:itemID="{71E8681A-EDB2-463E-AAAE-8155C5030972}">
  <ds:schemaRefs/>
</ds:datastoreItem>
</file>

<file path=customXml/itemProps68.xml><?xml version="1.0" encoding="utf-8"?>
<ds:datastoreItem xmlns:ds="http://schemas.openxmlformats.org/officeDocument/2006/customXml" ds:itemID="{7DC4518B-78DD-451A-A290-392D6C6A8A5F}">
  <ds:schemaRefs/>
</ds:datastoreItem>
</file>

<file path=customXml/itemProps69.xml><?xml version="1.0" encoding="utf-8"?>
<ds:datastoreItem xmlns:ds="http://schemas.openxmlformats.org/officeDocument/2006/customXml" ds:itemID="{F12EEFBF-3407-4D16-AB2A-E929308696D2}">
  <ds:schemaRefs/>
</ds:datastoreItem>
</file>

<file path=customXml/itemProps7.xml><?xml version="1.0" encoding="utf-8"?>
<ds:datastoreItem xmlns:ds="http://schemas.openxmlformats.org/officeDocument/2006/customXml" ds:itemID="{E64E5751-86C9-4EF6-8ADF-F3AB92ED2AE4}">
  <ds:schemaRefs/>
</ds:datastoreItem>
</file>

<file path=customXml/itemProps70.xml><?xml version="1.0" encoding="utf-8"?>
<ds:datastoreItem xmlns:ds="http://schemas.openxmlformats.org/officeDocument/2006/customXml" ds:itemID="{C33C3482-3BCB-4E02-9BD4-914E6A409ABA}">
  <ds:schemaRefs/>
</ds:datastoreItem>
</file>

<file path=customXml/itemProps8.xml><?xml version="1.0" encoding="utf-8"?>
<ds:datastoreItem xmlns:ds="http://schemas.openxmlformats.org/officeDocument/2006/customXml" ds:itemID="{B60EC5F1-9D27-4490-8BBB-98E4E8BA902C}">
  <ds:schemaRefs/>
</ds:datastoreItem>
</file>

<file path=customXml/itemProps9.xml><?xml version="1.0" encoding="utf-8"?>
<ds:datastoreItem xmlns:ds="http://schemas.openxmlformats.org/officeDocument/2006/customXml" ds:itemID="{92FD79C6-AB18-4A84-8BD5-3DC8BD21D4B2}">
  <ds:schemaRefs/>
</ds:datastoreItem>
</file>

<file path=docProps/app.xml><?xml version="1.0" encoding="utf-8"?>
<Properties xmlns="http://schemas.openxmlformats.org/officeDocument/2006/extended-properties" xmlns:vt="http://schemas.openxmlformats.org/officeDocument/2006/docPropsVTypes">
  <Template>模板</Template>
  <TotalTime>121</TotalTime>
  <Words>1216</Words>
  <Application>Microsoft Office PowerPoint</Application>
  <PresentationFormat>自定义</PresentationFormat>
  <Paragraphs>581</Paragraphs>
  <Slides>70</Slides>
  <Notes>70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70</vt:i4>
      </vt:variant>
    </vt:vector>
  </HeadingPairs>
  <TitlesOfParts>
    <vt:vector size="72" baseType="lpstr">
      <vt:lpstr>1_Office 主题</vt:lpstr>
      <vt:lpstr>Equation</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幻灯片 45</vt:lpstr>
      <vt:lpstr>幻灯片 46</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lpstr>幻灯片 58</vt:lpstr>
      <vt:lpstr>幻灯片 59</vt:lpstr>
      <vt:lpstr>幻灯片 60</vt:lpstr>
      <vt:lpstr>幻灯片 61</vt:lpstr>
      <vt:lpstr>幻灯片 62</vt:lpstr>
      <vt:lpstr>幻灯片 63</vt:lpstr>
      <vt:lpstr>幻灯片 64</vt:lpstr>
      <vt:lpstr>幻灯片 65</vt:lpstr>
      <vt:lpstr>幻灯片 66</vt:lpstr>
      <vt:lpstr>幻灯片 67</vt:lpstr>
      <vt:lpstr>幻灯片 68</vt:lpstr>
      <vt:lpstr>幻灯片 69</vt:lpstr>
      <vt:lpstr>幻灯片 70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封面标题</dc:title>
  <cp:lastModifiedBy>Administrator</cp:lastModifiedBy>
  <cp:revision>83</cp:revision>
  <dcterms:modified xsi:type="dcterms:W3CDTF">2021-07-01T06:53:35Z</dcterms:modified>
</cp:coreProperties>
</file>