
<file path=[Content_Types].xml><?xml version="1.0" encoding="utf-8"?>
<Types xmlns="http://schemas.openxmlformats.org/package/2006/content-types">
  <Override PartName="/customXml/itemProps35.xml" ContentType="application/vnd.openxmlformats-officedocument.customXmlProperties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customXml/itemProps13.xml" ContentType="application/vnd.openxmlformats-officedocument.customXmlProperties+xml"/>
  <Override PartName="/customXml/itemProps24.xml" ContentType="application/vnd.openxmlformats-officedocument.customXmlProperties+xml"/>
  <Override PartName="/customXml/itemProps60.xml" ContentType="application/vnd.openxmlformats-officedocument.customXmlProperties+xml"/>
  <Override PartName="/ppt/slides/slide36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customXml/itemProps6.xml" ContentType="application/vnd.openxmlformats-officedocument.customXmlProperties+xml"/>
  <Override PartName="/customXml/itemProps29.xml" ContentType="application/vnd.openxmlformats-officedocument.customXmlProperties+xml"/>
  <Override PartName="/customXml/itemProps58.xml" ContentType="application/vnd.openxmlformats-officedocument.customXmlProperties+xml"/>
  <Override PartName="/ppt/notesSlides/notesSlide7.xml" ContentType="application/vnd.openxmlformats-officedocument.presentationml.notesSlide+xml"/>
  <Override PartName="/customXml/itemProps18.xml" ContentType="application/vnd.openxmlformats-officedocument.customXmlProperties+xml"/>
  <Override PartName="/customXml/itemProps36.xml" ContentType="application/vnd.openxmlformats-officedocument.customXmlProperties+xml"/>
  <Override PartName="/customXml/itemProps47.xml" ContentType="application/vnd.openxmlformats-officedocument.customXmlProperties+xml"/>
  <Override PartName="/customXml/itemProps65.xml" ContentType="application/vnd.openxmlformats-officedocument.customXmlProperties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25.xml" ContentType="application/vnd.openxmlformats-officedocument.customXmlProperties+xml"/>
  <Override PartName="/customXml/itemProps54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notesSlides/notesSlide3.xml" ContentType="application/vnd.openxmlformats-officedocument.presentationml.notesSlide+xml"/>
  <Override PartName="/customXml/itemProps14.xml" ContentType="application/vnd.openxmlformats-officedocument.customXmlProperties+xml"/>
  <Override PartName="/customXml/itemProps32.xml" ContentType="application/vnd.openxmlformats-officedocument.customXmlProperties+xml"/>
  <Override PartName="/customXml/itemProps43.xml" ContentType="application/vnd.openxmlformats-officedocument.customXmlProperties+xml"/>
  <Override PartName="/customXml/itemProps61.xml" ContentType="application/vnd.openxmlformats-officedocument.customXmlProperties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customXml/itemProps21.xml" ContentType="application/vnd.openxmlformats-officedocument.customXmlProperties+xml"/>
  <Override PartName="/customXml/itemProps50.xml" ContentType="application/vnd.openxmlformats-officedocument.customXmlProperti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customXml/itemProps10.xml" ContentType="application/vnd.openxmlformats-officedocument.customXmlProperties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customXml/itemProps59.xml" ContentType="application/vnd.openxmlformats-officedocument.customXmlProperties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customXml/itemProps7.xml" ContentType="application/vnd.openxmlformats-officedocument.customXmlProperties+xml"/>
  <Override PartName="/customXml/itemProps48.xml" ContentType="application/vnd.openxmlformats-officedocument.customXmlProperties+xml"/>
  <Override PartName="/customXml/itemProps19.xml" ContentType="application/vnd.openxmlformats-officedocument.customXmlProperties+xml"/>
  <Override PartName="/customXml/itemProps37.xml" ContentType="application/vnd.openxmlformats-officedocument.customXmlProperties+xml"/>
  <Override PartName="/customXml/itemProps55.xml" ContentType="application/vnd.openxmlformats-officedocument.customXmlProperties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15.xml" ContentType="application/vnd.openxmlformats-officedocument.customXmlProperties+xml"/>
  <Override PartName="/customXml/itemProps26.xml" ContentType="application/vnd.openxmlformats-officedocument.customXmlProperties+xml"/>
  <Override PartName="/customXml/itemProps44.xml" ContentType="application/vnd.openxmlformats-officedocument.customXmlProperties+xml"/>
  <Override PartName="/customXml/itemProps62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customXml/itemProps33.xml" ContentType="application/vnd.openxmlformats-officedocument.customXmlProperties+xml"/>
  <Override PartName="/customXml/itemProps5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customXml/itemProps11.xml" ContentType="application/vnd.openxmlformats-officedocument.customXmlProperties+xml"/>
  <Override PartName="/customXml/itemProps22.xml" ContentType="application/vnd.openxmlformats-officedocument.customXmlProperties+xml"/>
  <Override PartName="/customXml/itemProps40.xml" ContentType="application/vnd.openxmlformats-officedocument.customXmlProperti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customXml/itemProps8.xml" ContentType="application/vnd.openxmlformats-officedocument.customXmlProperties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customXml/itemProps38.xml" ContentType="application/vnd.openxmlformats-officedocument.customXmlProperties+xml"/>
  <Override PartName="/customXml/itemProps49.xml" ContentType="application/vnd.openxmlformats-officedocument.customXmlProperties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customXml/itemProps27.xml" ContentType="application/vnd.openxmlformats-officedocument.customXmlProperties+xml"/>
  <Override PartName="/customXml/itemProps56.xml" ContentType="application/vnd.openxmlformats-officedocument.customXmlProperties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customXml/itemProps16.xml" ContentType="application/vnd.openxmlformats-officedocument.customXmlProperties+xml"/>
  <Override PartName="/customXml/itemProps34.xml" ContentType="application/vnd.openxmlformats-officedocument.customXmlProperties+xml"/>
  <Override PartName="/customXml/itemProps45.xml" ContentType="application/vnd.openxmlformats-officedocument.customXmlProperties+xml"/>
  <Override PartName="/customXml/itemProps63.xml" ContentType="application/vnd.openxmlformats-officedocument.customXmlProperties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customXml/itemProps23.xml" ContentType="application/vnd.openxmlformats-officedocument.customXmlProperties+xml"/>
  <Override PartName="/customXml/itemProps41.xml" ContentType="application/vnd.openxmlformats-officedocument.customXmlProperties+xml"/>
  <Override PartName="/customXml/itemProps5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customXml/itemProps12.xml" ContentType="application/vnd.openxmlformats-officedocument.customXmlProperties+xml"/>
  <Override PartName="/customXml/itemProps30.xml" ContentType="application/vnd.openxmlformats-officedocument.customXmlProperties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customXml/itemProps9.xml" ContentType="application/vnd.openxmlformats-officedocument.customXmlProperties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customXml/itemProps39.xml" ContentType="application/vnd.openxmlformats-officedocument.customXmlProperties+xml"/>
  <Override PartName="/customXml/itemProps57.xml" ContentType="application/vnd.openxmlformats-officedocument.customXmlProperties+xml"/>
  <Override PartName="/ppt/notesSlides/notesSlide6.xml" ContentType="application/vnd.openxmlformats-officedocument.presentationml.notesSlide+xml"/>
  <Override PartName="/customXml/itemProps5.xml" ContentType="application/vnd.openxmlformats-officedocument.customXmlProperties+xml"/>
  <Override PartName="/customXml/itemProps17.xml" ContentType="application/vnd.openxmlformats-officedocument.customXmlProperties+xml"/>
  <Override PartName="/customXml/itemProps28.xml" ContentType="application/vnd.openxmlformats-officedocument.customXmlProperties+xml"/>
  <Override PartName="/customXml/itemProps46.xml" ContentType="application/vnd.openxmlformats-officedocument.customXmlProperties+xml"/>
  <Override PartName="/customXml/itemProps64.xml" ContentType="application/vnd.openxmlformats-officedocument.customXmlProperties+xml"/>
  <Override PartName="/ppt/slides/slide8.xml" ContentType="application/vnd.openxmlformats-officedocument.presentationml.slide+xml"/>
  <Override PartName="/customXml/itemProps53.xml" ContentType="application/vnd.openxmlformats-officedocument.customXmlProperties+xml"/>
  <Override PartName="/ppt/slides/slide29.xml" ContentType="application/vnd.openxmlformats-officedocument.presentationml.slide+xml"/>
  <Override PartName="/customXml/itemProps1.xml" ContentType="application/vnd.openxmlformats-officedocument.customXmlProperties+xml"/>
  <Override PartName="/customXml/itemProps42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customXml/itemProps31.xml" ContentType="application/vnd.openxmlformats-officedocument.customXmlProperties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Override PartName="/customXml/itemProps20.xml" ContentType="application/vnd.openxmlformats-officedocument.customXmlProperties+xml"/>
  <Override PartName="/ppt/slides/slide32.xml" ContentType="application/vnd.openxmlformats-officedocument.presentationml.slide+xml"/>
  <Override PartName="/ppt/notesSlides/notesSlide3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66"/>
  </p:sldMasterIdLst>
  <p:notesMasterIdLst>
    <p:notesMasterId r:id="rId132"/>
  </p:notesMasterIdLst>
  <p:sldIdLst>
    <p:sldId id="323" r:id="rId67"/>
    <p:sldId id="258" r:id="rId68"/>
    <p:sldId id="259" r:id="rId69"/>
    <p:sldId id="260" r:id="rId70"/>
    <p:sldId id="261" r:id="rId71"/>
    <p:sldId id="262" r:id="rId72"/>
    <p:sldId id="263" r:id="rId73"/>
    <p:sldId id="264" r:id="rId74"/>
    <p:sldId id="265" r:id="rId75"/>
    <p:sldId id="267" r:id="rId76"/>
    <p:sldId id="268" r:id="rId77"/>
    <p:sldId id="269" r:id="rId78"/>
    <p:sldId id="270" r:id="rId79"/>
    <p:sldId id="271" r:id="rId80"/>
    <p:sldId id="272" r:id="rId81"/>
    <p:sldId id="273" r:id="rId82"/>
    <p:sldId id="274" r:id="rId83"/>
    <p:sldId id="275" r:id="rId84"/>
    <p:sldId id="276" r:id="rId85"/>
    <p:sldId id="277" r:id="rId86"/>
    <p:sldId id="278" r:id="rId87"/>
    <p:sldId id="279" r:id="rId88"/>
    <p:sldId id="280" r:id="rId89"/>
    <p:sldId id="281" r:id="rId90"/>
    <p:sldId id="282" r:id="rId91"/>
    <p:sldId id="283" r:id="rId92"/>
    <p:sldId id="284" r:id="rId93"/>
    <p:sldId id="285" r:id="rId94"/>
    <p:sldId id="286" r:id="rId95"/>
    <p:sldId id="287" r:id="rId96"/>
    <p:sldId id="288" r:id="rId97"/>
    <p:sldId id="289" r:id="rId98"/>
    <p:sldId id="290" r:id="rId99"/>
    <p:sldId id="291" r:id="rId100"/>
    <p:sldId id="292" r:id="rId101"/>
    <p:sldId id="293" r:id="rId102"/>
    <p:sldId id="294" r:id="rId103"/>
    <p:sldId id="295" r:id="rId104"/>
    <p:sldId id="296" r:id="rId105"/>
    <p:sldId id="297" r:id="rId106"/>
    <p:sldId id="298" r:id="rId107"/>
    <p:sldId id="299" r:id="rId108"/>
    <p:sldId id="300" r:id="rId109"/>
    <p:sldId id="301" r:id="rId110"/>
    <p:sldId id="302" r:id="rId111"/>
    <p:sldId id="303" r:id="rId112"/>
    <p:sldId id="304" r:id="rId113"/>
    <p:sldId id="305" r:id="rId114"/>
    <p:sldId id="306" r:id="rId115"/>
    <p:sldId id="307" r:id="rId116"/>
    <p:sldId id="308" r:id="rId117"/>
    <p:sldId id="309" r:id="rId118"/>
    <p:sldId id="310" r:id="rId119"/>
    <p:sldId id="311" r:id="rId120"/>
    <p:sldId id="312" r:id="rId121"/>
    <p:sldId id="313" r:id="rId122"/>
    <p:sldId id="314" r:id="rId123"/>
    <p:sldId id="315" r:id="rId124"/>
    <p:sldId id="316" r:id="rId125"/>
    <p:sldId id="317" r:id="rId126"/>
    <p:sldId id="318" r:id="rId127"/>
    <p:sldId id="319" r:id="rId128"/>
    <p:sldId id="320" r:id="rId129"/>
    <p:sldId id="321" r:id="rId130"/>
    <p:sldId id="322" r:id="rId131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947" autoAdjust="0"/>
  </p:normalViewPr>
  <p:slideViewPr>
    <p:cSldViewPr>
      <p:cViewPr varScale="1">
        <p:scale>
          <a:sx n="108" d="100"/>
          <a:sy n="108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customXml" Target="../customXml/item26.xml"/><Relationship Id="rId117" Type="http://schemas.openxmlformats.org/officeDocument/2006/relationships/slide" Target="slides/slide51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customXml" Target="../customXml/item63.xml"/><Relationship Id="rId68" Type="http://schemas.openxmlformats.org/officeDocument/2006/relationships/slide" Target="slides/slide2.xml"/><Relationship Id="rId84" Type="http://schemas.openxmlformats.org/officeDocument/2006/relationships/slide" Target="slides/slide18.xml"/><Relationship Id="rId89" Type="http://schemas.openxmlformats.org/officeDocument/2006/relationships/slide" Target="slides/slide23.xml"/><Relationship Id="rId112" Type="http://schemas.openxmlformats.org/officeDocument/2006/relationships/slide" Target="slides/slide46.xml"/><Relationship Id="rId133" Type="http://schemas.openxmlformats.org/officeDocument/2006/relationships/presProps" Target="presProps.xml"/><Relationship Id="rId16" Type="http://schemas.openxmlformats.org/officeDocument/2006/relationships/customXml" Target="../customXml/item16.xml"/><Relationship Id="rId107" Type="http://schemas.openxmlformats.org/officeDocument/2006/relationships/slide" Target="slides/slide41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slide" Target="slides/slide8.xml"/><Relationship Id="rId79" Type="http://schemas.openxmlformats.org/officeDocument/2006/relationships/slide" Target="slides/slide13.xml"/><Relationship Id="rId102" Type="http://schemas.openxmlformats.org/officeDocument/2006/relationships/slide" Target="slides/slide36.xml"/><Relationship Id="rId123" Type="http://schemas.openxmlformats.org/officeDocument/2006/relationships/slide" Target="slides/slide57.xml"/><Relationship Id="rId128" Type="http://schemas.openxmlformats.org/officeDocument/2006/relationships/slide" Target="slides/slide62.xml"/><Relationship Id="rId5" Type="http://schemas.openxmlformats.org/officeDocument/2006/relationships/customXml" Target="../customXml/item5.xml"/><Relationship Id="rId90" Type="http://schemas.openxmlformats.org/officeDocument/2006/relationships/slide" Target="slides/slide24.xml"/><Relationship Id="rId95" Type="http://schemas.openxmlformats.org/officeDocument/2006/relationships/slide" Target="slides/slide2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56" Type="http://schemas.openxmlformats.org/officeDocument/2006/relationships/customXml" Target="../customXml/item56.xml"/><Relationship Id="rId64" Type="http://schemas.openxmlformats.org/officeDocument/2006/relationships/customXml" Target="../customXml/item64.xml"/><Relationship Id="rId69" Type="http://schemas.openxmlformats.org/officeDocument/2006/relationships/slide" Target="slides/slide3.xml"/><Relationship Id="rId77" Type="http://schemas.openxmlformats.org/officeDocument/2006/relationships/slide" Target="slides/slide11.xml"/><Relationship Id="rId100" Type="http://schemas.openxmlformats.org/officeDocument/2006/relationships/slide" Target="slides/slide34.xml"/><Relationship Id="rId105" Type="http://schemas.openxmlformats.org/officeDocument/2006/relationships/slide" Target="slides/slide39.xml"/><Relationship Id="rId113" Type="http://schemas.openxmlformats.org/officeDocument/2006/relationships/slide" Target="slides/slide47.xml"/><Relationship Id="rId118" Type="http://schemas.openxmlformats.org/officeDocument/2006/relationships/slide" Target="slides/slide52.xml"/><Relationship Id="rId126" Type="http://schemas.openxmlformats.org/officeDocument/2006/relationships/slide" Target="slides/slide60.xml"/><Relationship Id="rId134" Type="http://schemas.openxmlformats.org/officeDocument/2006/relationships/viewProps" Target="viewProps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slide" Target="slides/slide6.xml"/><Relationship Id="rId80" Type="http://schemas.openxmlformats.org/officeDocument/2006/relationships/slide" Target="slides/slide14.xml"/><Relationship Id="rId85" Type="http://schemas.openxmlformats.org/officeDocument/2006/relationships/slide" Target="slides/slide19.xml"/><Relationship Id="rId93" Type="http://schemas.openxmlformats.org/officeDocument/2006/relationships/slide" Target="slides/slide27.xml"/><Relationship Id="rId98" Type="http://schemas.openxmlformats.org/officeDocument/2006/relationships/slide" Target="slides/slide32.xml"/><Relationship Id="rId121" Type="http://schemas.openxmlformats.org/officeDocument/2006/relationships/slide" Target="slides/slide55.xml"/><Relationship Id="rId3" Type="http://schemas.openxmlformats.org/officeDocument/2006/relationships/customXml" Target="../customXml/item3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46" Type="http://schemas.openxmlformats.org/officeDocument/2006/relationships/customXml" Target="../customXml/item46.xml"/><Relationship Id="rId59" Type="http://schemas.openxmlformats.org/officeDocument/2006/relationships/customXml" Target="../customXml/item59.xml"/><Relationship Id="rId67" Type="http://schemas.openxmlformats.org/officeDocument/2006/relationships/slide" Target="slides/slide1.xml"/><Relationship Id="rId103" Type="http://schemas.openxmlformats.org/officeDocument/2006/relationships/slide" Target="slides/slide37.xml"/><Relationship Id="rId108" Type="http://schemas.openxmlformats.org/officeDocument/2006/relationships/slide" Target="slides/slide42.xml"/><Relationship Id="rId116" Type="http://schemas.openxmlformats.org/officeDocument/2006/relationships/slide" Target="slides/slide50.xml"/><Relationship Id="rId124" Type="http://schemas.openxmlformats.org/officeDocument/2006/relationships/slide" Target="slides/slide58.xml"/><Relationship Id="rId129" Type="http://schemas.openxmlformats.org/officeDocument/2006/relationships/slide" Target="slides/slide63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54" Type="http://schemas.openxmlformats.org/officeDocument/2006/relationships/customXml" Target="../customXml/item54.xml"/><Relationship Id="rId62" Type="http://schemas.openxmlformats.org/officeDocument/2006/relationships/customXml" Target="../customXml/item62.xml"/><Relationship Id="rId70" Type="http://schemas.openxmlformats.org/officeDocument/2006/relationships/slide" Target="slides/slide4.xml"/><Relationship Id="rId75" Type="http://schemas.openxmlformats.org/officeDocument/2006/relationships/slide" Target="slides/slide9.xml"/><Relationship Id="rId83" Type="http://schemas.openxmlformats.org/officeDocument/2006/relationships/slide" Target="slides/slide17.xml"/><Relationship Id="rId88" Type="http://schemas.openxmlformats.org/officeDocument/2006/relationships/slide" Target="slides/slide22.xml"/><Relationship Id="rId91" Type="http://schemas.openxmlformats.org/officeDocument/2006/relationships/slide" Target="slides/slide25.xml"/><Relationship Id="rId96" Type="http://schemas.openxmlformats.org/officeDocument/2006/relationships/slide" Target="slides/slide30.xml"/><Relationship Id="rId111" Type="http://schemas.openxmlformats.org/officeDocument/2006/relationships/slide" Target="slides/slide45.xml"/><Relationship Id="rId132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36" Type="http://schemas.openxmlformats.org/officeDocument/2006/relationships/customXml" Target="../customXml/item36.xml"/><Relationship Id="rId49" Type="http://schemas.openxmlformats.org/officeDocument/2006/relationships/customXml" Target="../customXml/item49.xml"/><Relationship Id="rId57" Type="http://schemas.openxmlformats.org/officeDocument/2006/relationships/customXml" Target="../customXml/item57.xml"/><Relationship Id="rId106" Type="http://schemas.openxmlformats.org/officeDocument/2006/relationships/slide" Target="slides/slide40.xml"/><Relationship Id="rId114" Type="http://schemas.openxmlformats.org/officeDocument/2006/relationships/slide" Target="slides/slide48.xml"/><Relationship Id="rId119" Type="http://schemas.openxmlformats.org/officeDocument/2006/relationships/slide" Target="slides/slide53.xml"/><Relationship Id="rId127" Type="http://schemas.openxmlformats.org/officeDocument/2006/relationships/slide" Target="slides/slide61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44" Type="http://schemas.openxmlformats.org/officeDocument/2006/relationships/customXml" Target="../customXml/item44.xml"/><Relationship Id="rId52" Type="http://schemas.openxmlformats.org/officeDocument/2006/relationships/customXml" Target="../customXml/item52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73" Type="http://schemas.openxmlformats.org/officeDocument/2006/relationships/slide" Target="slides/slide7.xml"/><Relationship Id="rId78" Type="http://schemas.openxmlformats.org/officeDocument/2006/relationships/slide" Target="slides/slide12.xml"/><Relationship Id="rId81" Type="http://schemas.openxmlformats.org/officeDocument/2006/relationships/slide" Target="slides/slide15.xml"/><Relationship Id="rId86" Type="http://schemas.openxmlformats.org/officeDocument/2006/relationships/slide" Target="slides/slide20.xml"/><Relationship Id="rId94" Type="http://schemas.openxmlformats.org/officeDocument/2006/relationships/slide" Target="slides/slide28.xml"/><Relationship Id="rId99" Type="http://schemas.openxmlformats.org/officeDocument/2006/relationships/slide" Target="slides/slide33.xml"/><Relationship Id="rId101" Type="http://schemas.openxmlformats.org/officeDocument/2006/relationships/slide" Target="slides/slide35.xml"/><Relationship Id="rId122" Type="http://schemas.openxmlformats.org/officeDocument/2006/relationships/slide" Target="slides/slide56.xml"/><Relationship Id="rId130" Type="http://schemas.openxmlformats.org/officeDocument/2006/relationships/slide" Target="slides/slide64.xml"/><Relationship Id="rId135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slide" Target="slides/slide43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slide" Target="slides/slide10.xml"/><Relationship Id="rId97" Type="http://schemas.openxmlformats.org/officeDocument/2006/relationships/slide" Target="slides/slide31.xml"/><Relationship Id="rId104" Type="http://schemas.openxmlformats.org/officeDocument/2006/relationships/slide" Target="slides/slide38.xml"/><Relationship Id="rId120" Type="http://schemas.openxmlformats.org/officeDocument/2006/relationships/slide" Target="slides/slide54.xml"/><Relationship Id="rId125" Type="http://schemas.openxmlformats.org/officeDocument/2006/relationships/slide" Target="slides/slide59.xml"/><Relationship Id="rId7" Type="http://schemas.openxmlformats.org/officeDocument/2006/relationships/customXml" Target="../customXml/item7.xml"/><Relationship Id="rId71" Type="http://schemas.openxmlformats.org/officeDocument/2006/relationships/slide" Target="slides/slide5.xml"/><Relationship Id="rId92" Type="http://schemas.openxmlformats.org/officeDocument/2006/relationships/slide" Target="slides/slide26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slideMaster" Target="slideMasters/slideMaster1.xml"/><Relationship Id="rId87" Type="http://schemas.openxmlformats.org/officeDocument/2006/relationships/slide" Target="slides/slide21.xml"/><Relationship Id="rId110" Type="http://schemas.openxmlformats.org/officeDocument/2006/relationships/slide" Target="slides/slide44.xml"/><Relationship Id="rId115" Type="http://schemas.openxmlformats.org/officeDocument/2006/relationships/slide" Target="slides/slide49.xml"/><Relationship Id="rId131" Type="http://schemas.openxmlformats.org/officeDocument/2006/relationships/slide" Target="slides/slide65.xml"/><Relationship Id="rId136" Type="http://schemas.openxmlformats.org/officeDocument/2006/relationships/tableStyles" Target="tableStyles.xml"/><Relationship Id="rId61" Type="http://schemas.openxmlformats.org/officeDocument/2006/relationships/customXml" Target="../customXml/item61.xml"/><Relationship Id="rId82" Type="http://schemas.openxmlformats.org/officeDocument/2006/relationships/slide" Target="slides/slide16.xml"/><Relationship Id="rId19" Type="http://schemas.openxmlformats.org/officeDocument/2006/relationships/customXml" Target="../customXml/item1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2021/7/1 Thursday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1569FB26-FCF9-4974-8A1F-3FEA2E646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571"/>
            <a:ext cx="9180512" cy="68922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2021/7/1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2428860" y="172522"/>
            <a:ext cx="48013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UNIT 4</a:t>
            </a:r>
            <a:r>
              <a:rPr lang="zh-CN" altLang="en-US" sz="2400" dirty="0" smtClean="0">
                <a:latin typeface="黑体" pitchFamily="49" charset="-122"/>
                <a:ea typeface="黑体" pitchFamily="49" charset="-122"/>
              </a:rPr>
              <a:t>　</a:t>
            </a:r>
            <a:r>
              <a:rPr lang="en-US" altLang="zh-CN" sz="2400" dirty="0" smtClean="0">
                <a:latin typeface="黑体" pitchFamily="49" charset="-122"/>
                <a:ea typeface="黑体" pitchFamily="49" charset="-122"/>
              </a:rPr>
              <a:t>HISTORY AND TRADITIONS</a:t>
            </a:r>
            <a:endParaRPr lang="zh-CN" altLang="en-US" sz="2400" dirty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2021/7/1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0" latinLnBrk="1" hangingPunct="0">
              <a:spcBef>
                <a:spcPts val="141"/>
              </a:spcBef>
            </a:pPr>
            <a:r>
              <a:rPr lang="zh-CN" altLang="en-US" sz="2000" b="1" kern="0" dirty="0">
                <a:solidFill>
                  <a:schemeClr val="bg1"/>
                </a:solidFill>
                <a:latin typeface="Times New Roman" pitchFamily="65" charset="-122"/>
                <a:ea typeface="黑体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2" name="图形 1">
            <a:extLst>
              <a:ext uri="{FF2B5EF4-FFF2-40B4-BE49-F238E27FC236}">
                <a16:creationId xmlns="" xmlns:a16="http://schemas.microsoft.com/office/drawing/2014/main" id="{859CB482-DD31-4309-AEFA-FB75508F121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96DAC541-7B7A-43D3-8B79-37D633B846F1}">
                <asvg:svgBlip xmlns="" xmlns:asvg="http://schemas.microsoft.com/office/drawing/2016/SVG/main" r:embed=""/>
              </a:ext>
            </a:extLst>
          </a:blip>
          <a:stretch>
            <a:fillRect/>
          </a:stretch>
        </p:blipFill>
        <p:spPr>
          <a:xfrm>
            <a:off x="-44919" y="0"/>
            <a:ext cx="9225431" cy="7559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4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9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9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9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4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1.xml"/><Relationship Id="rId6" Type="http://schemas.openxmlformats.org/officeDocument/2006/relationships/image" Target="../media/image6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8.xml"/><Relationship Id="rId6" Type="http://schemas.openxmlformats.org/officeDocument/2006/relationships/image" Target="../media/image4.png"/><Relationship Id="rId5" Type="http://schemas.openxmlformats.org/officeDocument/2006/relationships/image" Target="../media/image11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2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2.xml"/><Relationship Id="rId5" Type="http://schemas.openxmlformats.org/officeDocument/2006/relationships/image" Target="../media/image6.jpeg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0.xml"/><Relationship Id="rId6" Type="http://schemas.openxmlformats.org/officeDocument/2006/relationships/image" Target="../media/image4.png"/><Relationship Id="rId5" Type="http://schemas.openxmlformats.org/officeDocument/2006/relationships/image" Target="../media/image8.jpeg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5.xml"/><Relationship Id="rId6" Type="http://schemas.openxmlformats.org/officeDocument/2006/relationships/image" Target="../media/image11.jpeg"/><Relationship Id="rId5" Type="http://schemas.openxmlformats.org/officeDocument/2006/relationships/image" Target="../media/image14.jpeg"/><Relationship Id="rId4" Type="http://schemas.openxmlformats.org/officeDocument/2006/relationships/image" Target="../media/image10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1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3.xml"/><Relationship Id="rId6" Type="http://schemas.openxmlformats.org/officeDocument/2006/relationships/image" Target="../media/image4.png"/><Relationship Id="rId5" Type="http://schemas.openxmlformats.org/officeDocument/2006/relationships/image" Target="../media/image10.jpeg"/><Relationship Id="rId4" Type="http://schemas.openxmlformats.org/officeDocument/2006/relationships/image" Target="../media/image11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6.xml"/><Relationship Id="rId6" Type="http://schemas.openxmlformats.org/officeDocument/2006/relationships/image" Target="../media/image15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.xml"/><Relationship Id="rId6" Type="http://schemas.openxmlformats.org/officeDocument/2006/relationships/image" Target="../media/image4.png"/><Relationship Id="rId5" Type="http://schemas.openxmlformats.org/officeDocument/2006/relationships/image" Target="../media/image10.jpeg"/><Relationship Id="rId4" Type="http://schemas.openxmlformats.org/officeDocument/2006/relationships/image" Target="../media/image11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0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4.xml"/><Relationship Id="rId6" Type="http://schemas.openxmlformats.org/officeDocument/2006/relationships/image" Target="../media/image16.jpeg"/><Relationship Id="rId5" Type="http://schemas.openxmlformats.org/officeDocument/2006/relationships/image" Target="../media/image8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8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5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5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4.xml"/><Relationship Id="rId6" Type="http://schemas.openxmlformats.org/officeDocument/2006/relationships/image" Target="../media/image6.jpeg"/><Relationship Id="rId5" Type="http://schemas.openxmlformats.org/officeDocument/2006/relationships/image" Target="../media/image17.jpeg"/><Relationship Id="rId4" Type="http://schemas.openxmlformats.org/officeDocument/2006/relationships/image" Target="../media/image1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6.xml"/><Relationship Id="rId6" Type="http://schemas.openxmlformats.org/officeDocument/2006/relationships/image" Target="../media/image4.png"/><Relationship Id="rId5" Type="http://schemas.openxmlformats.org/officeDocument/2006/relationships/image" Target="../media/image11.jpeg"/><Relationship Id="rId4" Type="http://schemas.openxmlformats.org/officeDocument/2006/relationships/image" Target="../media/image8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18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1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0.xml"/><Relationship Id="rId6" Type="http://schemas.openxmlformats.org/officeDocument/2006/relationships/image" Target="../media/image6.jpeg"/><Relationship Id="rId5" Type="http://schemas.openxmlformats.org/officeDocument/2006/relationships/image" Target="../media/image19.jpeg"/><Relationship Id="rId4" Type="http://schemas.openxmlformats.org/officeDocument/2006/relationships/image" Target="../media/image10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8.xml"/><Relationship Id="rId6" Type="http://schemas.openxmlformats.org/officeDocument/2006/relationships/image" Target="../media/image4.png"/><Relationship Id="rId5" Type="http://schemas.openxmlformats.org/officeDocument/2006/relationships/image" Target="../media/image11.jpeg"/><Relationship Id="rId4" Type="http://schemas.openxmlformats.org/officeDocument/2006/relationships/image" Target="../media/image8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8.xml"/><Relationship Id="rId5" Type="http://schemas.openxmlformats.org/officeDocument/2006/relationships/image" Target="../media/image4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8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2.xml"/><Relationship Id="rId6" Type="http://schemas.openxmlformats.org/officeDocument/2006/relationships/image" Target="../media/image20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0.xml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6.xml"/><Relationship Id="rId6" Type="http://schemas.openxmlformats.org/officeDocument/2006/relationships/image" Target="../media/image4.png"/><Relationship Id="rId5" Type="http://schemas.openxmlformats.org/officeDocument/2006/relationships/image" Target="../media/image9.jpeg"/><Relationship Id="rId4" Type="http://schemas.openxmlformats.org/officeDocument/2006/relationships/image" Target="../media/image10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8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.xml"/><Relationship Id="rId6" Type="http://schemas.openxmlformats.org/officeDocument/2006/relationships/image" Target="../media/image4.png"/><Relationship Id="rId5" Type="http://schemas.openxmlformats.org/officeDocument/2006/relationships/image" Target="../media/image12.jpeg"/><Relationship Id="rId4" Type="http://schemas.openxmlformats.org/officeDocument/2006/relationships/image" Target="../media/image10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.xml"/><Relationship Id="rId6" Type="http://schemas.openxmlformats.org/officeDocument/2006/relationships/image" Target="../media/image4.png"/><Relationship Id="rId5" Type="http://schemas.openxmlformats.org/officeDocument/2006/relationships/image" Target="../media/image6.jpeg"/><Relationship Id="rId4" Type="http://schemas.openxmlformats.org/officeDocument/2006/relationships/image" Target="../media/image8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7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3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9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7.xml"/><Relationship Id="rId5" Type="http://schemas.openxmlformats.org/officeDocument/2006/relationships/image" Target="../media/image4.png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.xml"/><Relationship Id="rId4" Type="http://schemas.openxmlformats.org/officeDocument/2006/relationships/image" Target="../media/image4.pn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3.xml"/><Relationship Id="rId4" Type="http://schemas.openxmlformats.org/officeDocument/2006/relationships/image" Target="../media/image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2.xml"/><Relationship Id="rId4" Type="http://schemas.openxmlformats.org/officeDocument/2006/relationships/image" Target="../media/image4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9.xml"/><Relationship Id="rId5" Type="http://schemas.openxmlformats.org/officeDocument/2006/relationships/image" Target="../media/image4.png"/><Relationship Id="rId4" Type="http://schemas.openxmlformats.org/officeDocument/2006/relationships/image" Target="../media/image22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.xml"/><Relationship Id="rId5" Type="http://schemas.openxmlformats.org/officeDocument/2006/relationships/image" Target="../media/image4.png"/><Relationship Id="rId4" Type="http://schemas.openxmlformats.org/officeDocument/2006/relationships/image" Target="../media/image23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6.xml"/><Relationship Id="rId5" Type="http://schemas.openxmlformats.org/officeDocument/2006/relationships/image" Target="../media/image4.png"/><Relationship Id="rId4" Type="http://schemas.openxmlformats.org/officeDocument/2006/relationships/image" Target="../media/image24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7.xml"/><Relationship Id="rId5" Type="http://schemas.openxmlformats.org/officeDocument/2006/relationships/image" Target="../media/image4.png"/><Relationship Id="rId4" Type="http://schemas.openxmlformats.org/officeDocument/2006/relationships/image" Target="../media/image25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63.xml"/><Relationship Id="rId5" Type="http://schemas.openxmlformats.org/officeDocument/2006/relationships/image" Target="../media/image4.png"/><Relationship Id="rId4" Type="http://schemas.openxmlformats.org/officeDocument/2006/relationships/image" Target="../media/image26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5.xml"/><Relationship Id="rId6" Type="http://schemas.openxmlformats.org/officeDocument/2006/relationships/image" Target="../media/image9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1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25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40.xml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0.xml"/><Relationship Id="rId6" Type="http://schemas.openxmlformats.org/officeDocument/2006/relationships/image" Target="../media/image4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5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53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1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7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7.xml"/><Relationship Id="rId5" Type="http://schemas.openxmlformats.org/officeDocument/2006/relationships/image" Target="../media/image4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4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customXml" Target="../../customXml/item3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>
            <a:spLocks/>
          </p:cNvSpPr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itchFamily="2" charset="-122"/>
                <a:ea typeface="黑体" pitchFamily="2" charset="-122"/>
                <a:cs typeface="+mj-cs"/>
              </a:rPr>
              <a:t>第二册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itchFamily="2" charset="-122"/>
                <a:ea typeface="黑体" pitchFamily="2" charset="-122"/>
                <a:cs typeface="+mj-cs"/>
              </a:rPr>
              <a:t>人教版</a:t>
            </a:r>
          </a:p>
        </p:txBody>
      </p:sp>
    </p:spTree>
    <p:custDataLst>
      <p:custData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91377"/>
            <a:ext cx="8316000" cy="4264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Ⅲ.经典结构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1.那么,如果它们之间存在差异的话,是哪些地方不一样呢?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So what is the difference between them,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if any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2.以首都伦敦为第一站是个不错的选择,因为它是一个古老的港口城市,其历史可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以一直追溯到罗马时代。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capital city London is a great place to start, as it is an ancient port city that has a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history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dating all the way back to Roman times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3.它的美丽乡村给所有人以激情和灵感,满足各种感官享受。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Its beautiful countryside excites and inspires all,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offering something for each of 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the senses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1848633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28" y="3563145"/>
            <a:ext cx="421484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4942" y="4420401"/>
            <a:ext cx="328614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484902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3388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4.“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绿宝石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爱尔兰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岛”风光宁静秀美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郡县草木葱茏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青山连绵起伏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牛羊点缀其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中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堪称一场名副其实的视觉盛宴。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peaceful landscape of the “Emerald Isle” and its many green counties is a true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feast for the eyes,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with its rolling green hills dotted with sheep and cattle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5.为了有机会体验这一切,可以去一家乡村酒吧,喝一杯葡萄酒或本地的啤酒,放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松身心。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To have a chance of experiencing this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 stop by a village pub and relax with a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glass of wine or a local beer.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28860" y="2705889"/>
            <a:ext cx="550072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991773"/>
            <a:ext cx="407196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62815"/>
            <a:ext cx="8316000" cy="46130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Ⅳ.长难句分析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1.Finally, in the 20th century, the southern part of Ireland broke away from the UK,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which resulted in the full name we have today:the United Kingdom of Great Britain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and  Northern Ireland.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分析:本句是一个主从复合句。the southern part of Ireland是主句的主语。which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引导的是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非限制性定语从句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,修饰前面整个主句的内容。we have today是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省略了关系词that/which的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定语从句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,修饰先行词the full name。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句意:最后,在二十世纪,爱尔兰的南部脱离了联合王国,这形成了今天的英国全称: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大不列颠及北爱尔兰联合王国。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2.Almost everywhere you go in the UK, you will be surrounded by evidence of four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different groups of people who took over at different times throughout history.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3206275"/>
            <a:ext cx="242889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7554" y="3563145"/>
            <a:ext cx="14287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6705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分析:本句是一个主从复合句。everywhere引导的是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状语从句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。who引导的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是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定语从句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,修饰先行词people。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句意:历史上有四个不同民族在不同时期执掌这个国家。无论你身处英国何方,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这些民族的遗迹都随处可见。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3.With all this beauty, it is not surprising that Ireland has developed strong traditions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that include music,dancing, and dining.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分析:本句是一个主从复合句。With all this beauty作原因状语。it是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形式主语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,第一个that引导的从句是真正的主语。主语从句中,traditions后是that引导的</a:t>
            </a:r>
            <a:r>
              <a:rPr dirty="0"/>
              <a:t/>
            </a:r>
            <a:br>
              <a:rPr dirty="0"/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定语从句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句意:有这般美景,爱尔兰形成有影响力的包括音乐、舞蹈与菜肴的传统就不令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人惊奇了。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1491443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920071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8082" y="399177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4849029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0179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Ⅴ.必备语法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过去分词作定语和宾语补足语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1.Most people just use the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shortened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(shorten) name: “the United Kingdom”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or “the UK”.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2.They use the same flag,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known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(know) as the Union Jack, 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3.They had castles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built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(build) all around England, 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4.Judy and I had our car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parked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(park) in an underground car park near Trafal-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gar Square, where we could get our car battery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charged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(charge).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5.We found ourselves very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surprised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(surprise)by the large number of visitors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and the amount of noise at the entrance of the National Gallery.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3208" kern="0" spc="2551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4678" y="234869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3134517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3563145"/>
            <a:ext cx="92869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3991773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4420401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484902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1997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|puzzle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.谜;智力游戏;疑问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.迷惑;使困惑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Getting to know a little bit about British history will help you solve this puzzle. </a:t>
            </a:r>
            <a:r>
              <a:t/>
            </a:r>
            <a:br/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(教材P40)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稍微了解一下英国历史就会帮助你解开这个谜。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She puzzled over/about the postmark on the letter.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她仔细琢磨了信件上的邮戳。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Joe looked puzzled so I repeated the question.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乔看上去迷惑不解,于是我把问题重复了一遍。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This whole business is very puzzling.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这整件事很让人费解。</a:t>
            </a:r>
            <a:endParaRPr lang="zh-CN" altLang="en-US"/>
          </a:p>
        </p:txBody>
      </p:sp>
      <p:pic>
        <p:nvPicPr>
          <p:cNvPr id="3" name="图片 3" descr="textimage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2876" y="1575700"/>
            <a:ext cx="1494546" cy="406892"/>
          </a:xfrm>
          <a:prstGeom prst="rect">
            <a:avLst/>
          </a:prstGeom>
        </p:spPr>
      </p:pic>
      <p:pic>
        <p:nvPicPr>
          <p:cNvPr id="4" name="图片 4" descr="textimage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0" y="3378942"/>
            <a:ext cx="209549" cy="238124"/>
          </a:xfrm>
          <a:prstGeom prst="rect">
            <a:avLst/>
          </a:prstGeom>
        </p:spPr>
      </p:pic>
      <p:pic>
        <p:nvPicPr>
          <p:cNvPr id="5" name="图片 3" descr="textimage1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86116" y="991377"/>
            <a:ext cx="2137488" cy="440892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37969"/>
            <a:ext cx="8316000" cy="65828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①puzzle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about/over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仔细琢磨;苦苦思索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puzzling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.令人迷惑不解的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puzzled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.迷惑不解的;困惑的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④be puzzled about/at对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迷惑不解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59" kern="0" spc="9415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1-1 (2020全国Ⅱ,阅读理解B,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)Some parents will buy any high-tech toy if they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think it will help their child,but researchers said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puzzles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(puzzle) help children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with math-related skills.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考查名词的数。句意:假如一些家长认为任何高科技玩具对孩子有帮助,</a:t>
            </a:r>
            <a:endParaRPr lang="en-US" altLang="zh-CN" sz="1814" kern="0" dirty="0" smtClean="0">
              <a:solidFill>
                <a:srgbClr val="FF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他们就会购买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但研究人员称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智力游戏有助于提高孩子的与数学相关的技能。</a:t>
            </a:r>
            <a:r>
              <a:rPr lang="zh-CN" altLang="en-US" dirty="0" smtClean="0">
                <a:solidFill>
                  <a:srgbClr val="FF0000"/>
                </a:solidFill>
              </a:rPr>
              <a:t/>
            </a:r>
            <a:br>
              <a:rPr lang="zh-CN" altLang="en-US" dirty="0" smtClean="0">
                <a:solidFill>
                  <a:srgbClr val="FF0000"/>
                </a:solidFill>
              </a:rPr>
            </a:b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分析句子结构可知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设空处作宾语从句的主语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,puzzle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为可数名词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且由谓语动词</a:t>
            </a:r>
            <a:r>
              <a:rPr lang="zh-CN" altLang="en-US" dirty="0" smtClean="0">
                <a:solidFill>
                  <a:srgbClr val="FF0000"/>
                </a:solidFill>
              </a:rPr>
              <a:t/>
            </a:r>
            <a:br>
              <a:rPr lang="zh-CN" altLang="en-US" dirty="0" smtClean="0">
                <a:solidFill>
                  <a:srgbClr val="FF0000"/>
                </a:solidFill>
              </a:rPr>
            </a:b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help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可知应用其复数形式。故填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puzzles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919939"/>
            <a:ext cx="247650" cy="247649"/>
          </a:xfrm>
          <a:prstGeom prst="rect">
            <a:avLst/>
          </a:prstGeom>
        </p:spPr>
      </p:pic>
      <p:pic>
        <p:nvPicPr>
          <p:cNvPr id="4" name="图片 4" descr="textimage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0" y="2991641"/>
            <a:ext cx="1495425" cy="504825"/>
          </a:xfrm>
          <a:prstGeom prst="rect">
            <a:avLst/>
          </a:prstGeom>
        </p:spPr>
      </p:pic>
      <p:pic>
        <p:nvPicPr>
          <p:cNvPr id="5" name="图片 5" descr="textimage6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03925" y="3991773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71604" y="1277129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8662" y="170575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00100" y="213438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3504" y="4491839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39084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1-2 (2019江苏,阅读理解B,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)Bob Christiansen became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puzzled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(puzzle)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about something that,oddly,had not troubled anyone before.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考查形容词。句意:鲍勃·克里斯蒂安森变得对一些事很迷惑,奇怪的是这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些事以前没有让任何人烦恼过。became是系动词,其后应用形容词作表语,且主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语是人,故填puzzled。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1-3 (2017课标全国Ⅰ,书面表达,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)Furthermore,when you meet with some 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puzzling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(puzzle)questions,don't hesitate to turn to 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考查形容词。句意:而且,当你遇到一些令你困惑的问题时,尽管向我求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助。修饰指物的名词questions,应用-ing形式的形容词,故填puzzling。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3524" y="1491443"/>
            <a:ext cx="609600" cy="409574"/>
          </a:xfrm>
          <a:prstGeom prst="rect">
            <a:avLst/>
          </a:prstGeom>
        </p:spPr>
      </p:pic>
      <p:pic>
        <p:nvPicPr>
          <p:cNvPr id="4" name="图片 4" descr="textimage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1050" y="3653637"/>
            <a:ext cx="609600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1491443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134649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72509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1-4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)People have long puzzled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over/about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how the Egyptians moved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such huge rocks.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考查介词。句意:人们长期琢磨埃及人是如何移动如此巨大的石头的。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puzzle over/about仔细琢磨;苦苦思索。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2597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|break away from 脱离;背叛;逃脱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Finally, in the 20th century, the southern part of Ireland broke away from the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UK...(教材P40)最后,在二十世纪,爱尔兰的南部脱离了联合王国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Talks with business leaders broke down last night.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昨晚与商界领导人的谈判失败了。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Some families break up because of a lack of money.</a:t>
            </a:r>
            <a:endParaRPr lang="en-US" altLang="zh-CN" sz="1814" kern="0" dirty="0" smtClean="0">
              <a:solidFill>
                <a:srgbClr val="00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一些家庭由于缺钱而破裂。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1481320"/>
            <a:ext cx="609600" cy="409574"/>
          </a:xfrm>
          <a:prstGeom prst="rect">
            <a:avLst/>
          </a:prstGeom>
        </p:spPr>
      </p:pic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1" y="3321701"/>
            <a:ext cx="1565984" cy="409202"/>
          </a:xfrm>
          <a:prstGeom prst="rect">
            <a:avLst/>
          </a:prstGeom>
        </p:spPr>
      </p:pic>
      <p:pic>
        <p:nvPicPr>
          <p:cNvPr id="5" name="图片 5" descr="textimage11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0000" y="4689925"/>
            <a:ext cx="209549" cy="23812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4810" y="1491443"/>
            <a:ext cx="157163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6323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①break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down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失败;出故障;垮掉;使分解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②break in破门而入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③break out(战争、火灾等)爆发;突然开始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④break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up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破碎;结束;解散;拆开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⑤break through突破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⑥break off中断;折断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用适当的介词或副词填空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2-1 (2018北京,阅读理解C,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)It is not surprising that such worms can break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down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polyethylene.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句意:这种幼虫可以分解聚乙烯并不令人惊讶。break down使分解;出故</a:t>
            </a:r>
            <a:endParaRPr lang="en-US" altLang="zh-CN" sz="1814" kern="0" dirty="0" smtClean="0">
              <a:solidFill>
                <a:srgbClr val="FF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障;垮掉。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1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1562881"/>
            <a:ext cx="247650" cy="247650"/>
          </a:xfrm>
          <a:prstGeom prst="rect">
            <a:avLst/>
          </a:prstGeom>
        </p:spPr>
      </p:pic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73524" y="4920467"/>
            <a:ext cx="609600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1920071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3205955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5349095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6761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3208" kern="0" spc="2551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462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Ⅰ.核心单词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(A)写作词汇—写词形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individual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.单独的;个别的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.个人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chief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.最重要的;最高级别的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.(公司或机构的)首领;酋长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nearby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.附近的;邻近的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adv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.在附近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currency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.通货;货币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military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.军事的;军用的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conquer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.占领;征服;控制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battle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.战役;搏斗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.&amp;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.搏斗;奋斗</a:t>
            </a:r>
            <a:endParaRPr lang="zh-CN" altLang="en-US" dirty="0"/>
          </a:p>
        </p:txBody>
      </p:sp>
      <p:pic>
        <p:nvPicPr>
          <p:cNvPr id="3" name="图片 3" descr="textimage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28992" y="1277129"/>
            <a:ext cx="2351802" cy="485097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3134517"/>
            <a:ext cx="164307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3563145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399177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42040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84902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527765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5706285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205691"/>
            <a:ext cx="8316000" cy="56564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2-2 (2017江苏,阅读理解C,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)Such situations have led to calls for the tech gi-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ants to be broken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up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句意:这样的情况导致(人们)呼吁解散这些科技巨头。break up破碎;解散;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拆开。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2-3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)See, your computer has broken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down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again!It doesn't make sense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to buy the cheapest brand of computer just to save a few dollars.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句意:看,你的电脑又出故障了!只为了节省几美元而买最便宜的品牌电脑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是不明智的。break down出故障。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2-4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)为了提高你的英语水平,你首先应该改掉你的坏的学习习惯。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8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In order to improve your English, you should first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break away from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your bad </a:t>
            </a:r>
            <a:endParaRPr lang="en-US" altLang="zh-CN" sz="1814" kern="0" dirty="0" smtClean="0">
              <a:solidFill>
                <a:srgbClr val="00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8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study habits.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8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1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1277129"/>
            <a:ext cx="609600" cy="409575"/>
          </a:xfrm>
          <a:prstGeom prst="rect">
            <a:avLst/>
          </a:prstGeom>
        </p:spPr>
      </p:pic>
      <p:pic>
        <p:nvPicPr>
          <p:cNvPr id="4" name="图片 4" descr="textimage1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2991641"/>
            <a:ext cx="609600" cy="409574"/>
          </a:xfrm>
          <a:prstGeom prst="rect">
            <a:avLst/>
          </a:prstGeom>
        </p:spPr>
      </p:pic>
      <p:pic>
        <p:nvPicPr>
          <p:cNvPr id="5" name="图片 5" descr="textimage1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5134781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1705757"/>
            <a:ext cx="85725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2991641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5563409"/>
            <a:ext cx="207170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39771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2672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|belong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.应在(某处);适应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The four countries that belong to the United Kingdom work together in some ar-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eas. (教材P40)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同属于联合王国的这四个国家在某些领域紧密合作。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She packed her few belongings in a bag and left.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她把她的几件东西装进包里便离开了。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As we all know, lions and tigers belong to the cat family.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众所周知,狮子和老虎属于猫科。</a:t>
            </a:r>
            <a:endParaRPr lang="zh-CN" altLang="en-US" dirty="0"/>
          </a:p>
        </p:txBody>
      </p:sp>
      <p:pic>
        <p:nvPicPr>
          <p:cNvPr id="3" name="图片 3" descr="textimage1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5786" y="1634319"/>
            <a:ext cx="1647733" cy="428410"/>
          </a:xfrm>
          <a:prstGeom prst="rect">
            <a:avLst/>
          </a:prstGeom>
        </p:spPr>
      </p:pic>
      <p:pic>
        <p:nvPicPr>
          <p:cNvPr id="4" name="图片 4" descr="textimage1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0" y="3348831"/>
            <a:ext cx="209549" cy="238124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62815"/>
            <a:ext cx="8316000" cy="52288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①belong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属于(无被动语态,不用于进行时)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belongings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.动产;财物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③a sense of belonging一种归属感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3-1 (2020天津5月,阅读理解D,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)Many people feel like they need a sense of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cultural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belonging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(belong).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考查固定搭配。句意:许多人觉得他们需要一种文化归属感。由固定搭配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a sense of belonging“一种归属感”可知,填belonging。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3-2 (2019浙江,语法填空,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The students feel that they belong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 particu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lar group.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考查介词。句意:学生感觉他们属于一个特定的团体。belong to属于。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2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1837" y="3230632"/>
            <a:ext cx="609600" cy="409574"/>
          </a:xfrm>
          <a:prstGeom prst="rect">
            <a:avLst/>
          </a:prstGeom>
        </p:spPr>
      </p:pic>
      <p:pic>
        <p:nvPicPr>
          <p:cNvPr id="4" name="图片 4" descr="textimage2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9850" y="4978943"/>
            <a:ext cx="609600" cy="409574"/>
          </a:xfrm>
          <a:prstGeom prst="rect">
            <a:avLst/>
          </a:prstGeom>
        </p:spPr>
      </p:pic>
      <p:pic>
        <p:nvPicPr>
          <p:cNvPr id="6" name="图片 5" descr="textimage19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1134253"/>
            <a:ext cx="247650" cy="247649"/>
          </a:xfrm>
          <a:prstGeom prst="rect">
            <a:avLst/>
          </a:prstGeom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672" y="1476053"/>
            <a:ext cx="7200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600" y="1908101"/>
            <a:ext cx="158417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75656" y="3708301"/>
            <a:ext cx="14401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5004445"/>
            <a:ext cx="85725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62815"/>
            <a:ext cx="8316000" cy="530882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3-3 (2017课标全国Ⅰ,阅读理解A,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Lockers are available to store any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-</a:t>
            </a:r>
            <a:endParaRPr lang="zh-CN" altLang="en-US" sz="2000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longings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(belong) during your visit.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考查名词。句意:在你游览的过程中,可以使用有锁存物柜来储存任何财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物。belongings财物。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3-4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)We are forbidden to play on the grass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belonging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(belong) to him.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8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考查现在分词。句意:他不准我们在他的草地上玩耍。分析句子可知,此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处是非谓语动词,belong to无被动语态且不用于进行时,故此处应用现在分词作后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置定语。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2747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|defence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.防御;保卫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They use the same flag, known as the Union Jack, as well as share the same cur-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rency and military defence.(教材P40)除拥有同样的货币和国防,他们还使用同一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面国旗,被称为联合王国国旗。</a:t>
            </a:r>
            <a:endParaRPr lang="zh-CN" altLang="en-US" dirty="0"/>
          </a:p>
        </p:txBody>
      </p:sp>
      <p:pic>
        <p:nvPicPr>
          <p:cNvPr id="3" name="图片 3" descr="textimage2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2796381"/>
            <a:ext cx="609600" cy="409574"/>
          </a:xfrm>
          <a:prstGeom prst="rect">
            <a:avLst/>
          </a:prstGeom>
        </p:spPr>
      </p:pic>
      <p:pic>
        <p:nvPicPr>
          <p:cNvPr id="4" name="图片 4" descr="textimage24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00100" y="4706153"/>
            <a:ext cx="1351670" cy="349685"/>
          </a:xfrm>
          <a:prstGeom prst="rect">
            <a:avLst/>
          </a:prstGeom>
        </p:spPr>
      </p:pic>
      <p:pic>
        <p:nvPicPr>
          <p:cNvPr id="6" name="图片 5" descr="textimage22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000496" y="1134253"/>
            <a:ext cx="609600" cy="409574"/>
          </a:xfrm>
          <a:prstGeom prst="rect">
            <a:avLst/>
          </a:prstGeom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86678" y="1134253"/>
            <a:ext cx="107160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48" y="156288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2848765"/>
            <a:ext cx="14287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134253"/>
            <a:ext cx="8316000" cy="38715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Here we are well defended against/from a surprise attack.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在这里我们受到很好的保护,免受意外攻击。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whole country united in defence of the endangered wildlife.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全国团结起来保护濒危的野生动物。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defence of...为了保护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;为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辩护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②defend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.&amp;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.保卫,防御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.为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辩护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③defend...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from/against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...保护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免受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endParaRPr lang="zh-CN" altLang="en-US" dirty="0"/>
          </a:p>
        </p:txBody>
      </p:sp>
      <p:pic>
        <p:nvPicPr>
          <p:cNvPr id="3" name="图片 3" descr="textimage2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3275151"/>
            <a:ext cx="247650" cy="247649"/>
          </a:xfrm>
          <a:prstGeom prst="rect">
            <a:avLst/>
          </a:prstGeom>
        </p:spPr>
      </p:pic>
      <p:pic>
        <p:nvPicPr>
          <p:cNvPr id="5" name="图片 5" descr="textimage2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1277129"/>
            <a:ext cx="209549" cy="23812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3706021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85918" y="4563277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777063"/>
            <a:ext cx="8316000" cy="568533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4-1 (2020天津,阅读理解B,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)She realized she looked like a child, with her tiny 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figure. “Small does not mean weak,sir,”she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defended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(defend) herself.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考查动词的时态。句意:有着娇小的身材,她意识到她看起来像个孩子。</a:t>
            </a:r>
            <a:endParaRPr lang="zh-CN" altLang="en-US" sz="2000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“小并不意味着弱,先生,”她为自己辩解道。分析句子结构可知,设空处在句中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充当谓语,由第一句的时态和整体语境可知用一般过去时,故填defended。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4-2 (2016四川,七选五,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They help the body defend itself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from/against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some kinds of infections.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考查介词。句意:它们帮助身体抵御一些类型的感染。defend...against/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from...保护</a:t>
            </a:r>
            <a:r>
              <a:rPr lang="zh-CN" altLang="en-US" sz="1814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免受</a:t>
            </a:r>
            <a:r>
              <a:rPr lang="zh-CN" altLang="en-US" sz="1814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4-3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)她为了保护言论自由而勇敢发声。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8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She spoke bravely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in defence of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freedom of speech.</a:t>
            </a:r>
            <a:endParaRPr lang="zh-CN" altLang="en-US" dirty="0"/>
          </a:p>
        </p:txBody>
      </p:sp>
      <p:pic>
        <p:nvPicPr>
          <p:cNvPr id="3" name="图片 3" descr="textimage2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89449" y="3420269"/>
            <a:ext cx="609600" cy="409574"/>
          </a:xfrm>
          <a:prstGeom prst="rect">
            <a:avLst/>
          </a:prstGeom>
        </p:spPr>
      </p:pic>
      <p:pic>
        <p:nvPicPr>
          <p:cNvPr id="4" name="图片 4" descr="textimage2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5582462"/>
            <a:ext cx="609600" cy="409575"/>
          </a:xfrm>
          <a:prstGeom prst="rect">
            <a:avLst/>
          </a:prstGeom>
        </p:spPr>
      </p:pic>
      <p:pic>
        <p:nvPicPr>
          <p:cNvPr id="6" name="图片 4" descr="textimage27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86116" y="1277129"/>
            <a:ext cx="609600" cy="409574"/>
          </a:xfrm>
          <a:prstGeom prst="rect">
            <a:avLst/>
          </a:prstGeom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0628" y="163431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43702" y="3420269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28860" y="5992037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13282"/>
            <a:ext cx="8316000" cy="60360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2327" kern="0" spc="12672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|surround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.围绕;包围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  <a:spcBef>
                <a:spcPts val="129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Almost everywhere you go in the UK, you will be surrounded by evidence of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four different groups of people who took over at different times throughout history.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(教材P40)英国历史上有四个不同民族在不同历史时期执掌这个国家,无论你身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处英国何方,这些民族的遗迹都随处可见。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With the village surrounded by/with mountains, its transportation is not convenient.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由于这个村庄被群山围绕,它的交通不便利。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China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Daily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,2021年3月)China will work to deepen cultural exchanges surrounding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tea and allow more people to enjoy lives accompanied by tea.中国将努力深化围绕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茶的文化交流,让更多的人享受与茶相伴的生活。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①surround...with...用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包围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②be surrounded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by/with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...被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包围/环绕</a:t>
            </a:r>
            <a:endParaRPr lang="zh-CN" altLang="en-US" dirty="0"/>
          </a:p>
        </p:txBody>
      </p:sp>
      <p:pic>
        <p:nvPicPr>
          <p:cNvPr id="3" name="图片 3" descr="textimage3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10" y="3134517"/>
            <a:ext cx="209549" cy="238124"/>
          </a:xfrm>
          <a:prstGeom prst="rect">
            <a:avLst/>
          </a:prstGeom>
        </p:spPr>
      </p:pic>
      <p:pic>
        <p:nvPicPr>
          <p:cNvPr id="4" name="图片 4" descr="textimage3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2910" y="5672950"/>
            <a:ext cx="247650" cy="247649"/>
          </a:xfrm>
          <a:prstGeom prst="rect">
            <a:avLst/>
          </a:prstGeom>
        </p:spPr>
      </p:pic>
      <p:pic>
        <p:nvPicPr>
          <p:cNvPr id="5" name="图片 5" descr="textimage30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285852" y="1062815"/>
            <a:ext cx="1152671" cy="29969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5984" y="6420665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19939"/>
            <a:ext cx="8316000" cy="64851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③surrounding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.周围的;附近的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④surroundings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.环境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5-1 (2020浙江,读后续写,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)The hungry bear followed his nose to our camp,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which was surrounded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by/with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a high wire fence.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考查介词。句意:这只饥饿的熊凭着嗅觉来到我们的营地,营地四周围着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一道高高的铁丝网。be surrounded by/with...被</a:t>
            </a:r>
            <a:r>
              <a:rPr lang="zh-CN" altLang="en-US" sz="1814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包围/环绕。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5-2 (2020全国Ⅲ,语法填空,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)And when he saw the mists rising from the river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and the soft clouds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surrounding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(surround) the mountain tops,he was reduced to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tears.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考查现在分词。句意:当他看到水汽从河上升起,柔软的云环绕着山顶,他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不禁流下了眼泪。分析句子结构可知,此处是“see+宾语+宾补”结构。宾语the</a:t>
            </a:r>
            <a:endParaRPr lang="en-US" altLang="zh-CN" sz="1814" kern="0" dirty="0" smtClean="0">
              <a:solidFill>
                <a:srgbClr val="FF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en-US" altLang="zh-CN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soft clouds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与</a:t>
            </a:r>
            <a:r>
              <a:rPr lang="en-US" altLang="zh-CN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surround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之间是主动关系</a:t>
            </a:r>
            <a:r>
              <a:rPr lang="en-US" altLang="zh-CN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且根据前面的</a:t>
            </a:r>
            <a:r>
              <a:rPr lang="en-US" altLang="zh-CN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rising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可知</a:t>
            </a:r>
            <a:r>
              <a:rPr lang="en-US" altLang="zh-CN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surround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表示的动</a:t>
            </a:r>
            <a:r>
              <a:rPr lang="zh-CN" altLang="en-US" sz="2000" dirty="0" smtClean="0">
                <a:solidFill>
                  <a:srgbClr val="FF0000"/>
                </a:solidFill>
              </a:rPr>
              <a:t/>
            </a:r>
            <a:br>
              <a:rPr lang="zh-CN" altLang="en-US" sz="2000" dirty="0" smtClean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作正在进行</a:t>
            </a:r>
            <a:r>
              <a:rPr lang="en-US" altLang="zh-CN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故用现在分词作宾补。</a:t>
            </a:r>
            <a:endParaRPr lang="zh-CN" altLang="en-US" sz="2000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endParaRPr lang="zh-CN" altLang="en-US" dirty="0"/>
          </a:p>
        </p:txBody>
      </p:sp>
      <p:pic>
        <p:nvPicPr>
          <p:cNvPr id="3" name="图片 3" descr="textimage3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19850" y="2224877"/>
            <a:ext cx="609600" cy="409574"/>
          </a:xfrm>
          <a:prstGeom prst="rect">
            <a:avLst/>
          </a:prstGeom>
        </p:spPr>
      </p:pic>
      <p:pic>
        <p:nvPicPr>
          <p:cNvPr id="4" name="图片 4" descr="textimage34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350250" y="3991773"/>
            <a:ext cx="609600" cy="409575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6050" y="2705889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00298" y="4420401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39084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5-3 (2020全国Ⅱ,书面表达,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Surrounded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(surround) by green trees, the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farm is located at the foot of the hill near our school.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考查过去分词。句意:这个农场位于我们学校附近的一座山脚下,四周绿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树环绕。分析句子结构可知,设空处在句中作状语,且主语the farm与动词sur-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round之间为被动关系,所以此处应用过去分词,故填Surrounded。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5-4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)That means a transparent object doesn't look very different from the 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surrounding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(surround)air or water.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考查形容词。句意:那意味着一个透明的物体看起来和周围的空气或水没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有很大的不同。修饰名词air应用形容词。故填surrounding。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3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0250" y="1491443"/>
            <a:ext cx="609600" cy="409574"/>
          </a:xfrm>
          <a:prstGeom prst="rect">
            <a:avLst/>
          </a:prstGeom>
        </p:spPr>
      </p:pic>
      <p:pic>
        <p:nvPicPr>
          <p:cNvPr id="4" name="图片 4" descr="textimage3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3634583"/>
            <a:ext cx="609600" cy="40957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71934" y="1491443"/>
            <a:ext cx="157163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413464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19939"/>
            <a:ext cx="8316000" cy="56172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2327" kern="0" spc="12747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|charge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.收费;指控;主管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.收费;控告;充电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.猛冲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Judy and I had our car parked in an underground car park near Trafalgar Square,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where we could get our car battery charged. (教材P42)朱迪和我把我们的车停在特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拉法加广场附近的一个地下停车场里,在那里我们可以给我们的车充电。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Beijing currently has more than 1,000 parks, 88 percent of which are open to the pub-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lic free of charge.目前北京有1,000多个公园,其中的80%对公众免费开放。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He will be in charge of the department. =The department will be in the charge of him.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他将主管这个部门。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restaurant charged us $50 for the dish.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这家饭店这道菜收了我们50美元。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①charge sb. (some money)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for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sth.为某物向某人收取(多少)费用</a:t>
            </a:r>
            <a:endParaRPr lang="zh-CN" altLang="en-US" dirty="0"/>
          </a:p>
        </p:txBody>
      </p:sp>
      <p:pic>
        <p:nvPicPr>
          <p:cNvPr id="3" name="图片 3" descr="textimage3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2806585"/>
            <a:ext cx="209549" cy="238124"/>
          </a:xfrm>
          <a:prstGeom prst="rect">
            <a:avLst/>
          </a:prstGeom>
        </p:spPr>
      </p:pic>
      <p:pic>
        <p:nvPicPr>
          <p:cNvPr id="4" name="图片 4" descr="textimage39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0" y="5827118"/>
            <a:ext cx="247650" cy="247649"/>
          </a:xfrm>
          <a:prstGeom prst="rect">
            <a:avLst/>
          </a:prstGeom>
        </p:spPr>
      </p:pic>
      <p:pic>
        <p:nvPicPr>
          <p:cNvPr id="5" name="图片 5" descr="textimage37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000100" y="1062815"/>
            <a:ext cx="1201256" cy="310772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86116" y="6134913"/>
            <a:ext cx="85725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42910" y="1348567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port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.港口(城市)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charge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.收费;指控;主管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.收费;控告;充电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10.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amount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.金额;数量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11.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gallery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.(艺术作品的)展览馆;画廊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12.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approach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.方法;途径;接近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.接近;接洽;着手处理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.靠近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13.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ensure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.保证;确保;担保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14.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landscape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.(陆上,尤指乡村的)风景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15.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ancestor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.祖宗;祖先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16.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position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.位置;姿态;职位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17.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roll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.&amp;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.(使)翻滚;(使)滚动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.卷(轴);翻滚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18.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custom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.风俗;习俗;习惯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19.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transition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.过渡;转变;变迁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1348567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1777195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220582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263445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063079"/>
            <a:ext cx="14287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49170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920335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34896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77759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206219"/>
            <a:ext cx="92869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63484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6063475"/>
            <a:ext cx="157163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②take charge of掌管;负责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③in charge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of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照管;主管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④in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the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charge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of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由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负责/掌管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⑤free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of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charge=for free免费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⑥be charged with=be accused of被控告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6-1 (2020天津5月,阅读理解A,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)If your card has been lost, a fee of ￡5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is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charged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(charge) for the production of a replacement card.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考查动词的时态和语态。句意:如果你的卡丢了,补办卡要收5英镑的制作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费。分析句子结构可知,设空处在主句中充当谓语,由语境可知描述一般事实应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用一般现在时,且主语a fee of ￡5与动词charge之间是被动关系,所以用被动语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态。故填is charged。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4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1837" y="4105288"/>
            <a:ext cx="609600" cy="409574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1920071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2348699"/>
            <a:ext cx="85725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2348699"/>
            <a:ext cx="7143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7290" y="2705889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406321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4491839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6-2 (2020天津5月,阅读理解A,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)Your replacement card will be produced free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of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charge.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考查固定搭配。句意:你的补办卡将免费制作。free of charge免费。故填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of。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6-3 (2020天津5月,阅读表达,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)Suppose you are in charge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of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the Shy and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Mighty Society, what will you do to help other shy people?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考查固定搭配。句意:假设你负责the Shy and Mighty Society,你会做什么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来帮助其他害羞的人?in charge of主管,负责。故填of。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写出下列句中charge的词性和词义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6-4 (2018课标全国Ⅲ,语法填空改编,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The male gorilla screams the loudest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of all. The noise shakes the trees as the male gorilla beats his chest and charges to-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ward me.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zh-CN" altLang="en-US" sz="1814" i="1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v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.猛冲　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4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31837" y="1481320"/>
            <a:ext cx="609600" cy="409574"/>
          </a:xfrm>
          <a:prstGeom prst="rect">
            <a:avLst/>
          </a:prstGeom>
        </p:spPr>
      </p:pic>
      <p:pic>
        <p:nvPicPr>
          <p:cNvPr id="4" name="图片 4" descr="textimage4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65450" y="3229631"/>
            <a:ext cx="609600" cy="409574"/>
          </a:xfrm>
          <a:prstGeom prst="rect">
            <a:avLst/>
          </a:prstGeom>
        </p:spPr>
      </p:pic>
      <p:pic>
        <p:nvPicPr>
          <p:cNvPr id="5" name="图片 5" descr="textimage4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71850" y="5415270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1920071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43702" y="3205955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620635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6-5 (2017江苏,26,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)We choose this hotel because the price for a night here is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down to $20,half of what it used to charge.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zh-CN" altLang="en-US" sz="1814" i="1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v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.收费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2672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|announce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.宣布;通知;声称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When we finally reached the service desk to ask for audio guides, we heard it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announced that there were no audio guides left.(教材P42)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当我们最后到达服务台去要语音导览机时,我们听到通知说没有剩余的语音导览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机了。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There has been no formal announcement made by either government.双方政府都未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做出正式通告。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It is announced that the groups have agreed to stop the war.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据宣布,这些团体已经同意停止战争。</a:t>
            </a:r>
            <a:endParaRPr lang="zh-CN" altLang="en-US" dirty="0"/>
          </a:p>
        </p:txBody>
      </p:sp>
      <p:pic>
        <p:nvPicPr>
          <p:cNvPr id="3" name="图片 3" descr="textimage4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28650" y="1481320"/>
            <a:ext cx="609600" cy="409574"/>
          </a:xfrm>
          <a:prstGeom prst="rect">
            <a:avLst/>
          </a:prstGeom>
        </p:spPr>
      </p:pic>
      <p:pic>
        <p:nvPicPr>
          <p:cNvPr id="4" name="图片 4" descr="textimage4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28662" y="2491575"/>
            <a:ext cx="1565984" cy="407155"/>
          </a:xfrm>
          <a:prstGeom prst="rect">
            <a:avLst/>
          </a:prstGeom>
        </p:spPr>
      </p:pic>
      <p:pic>
        <p:nvPicPr>
          <p:cNvPr id="5" name="图片 5" descr="textimage46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0000" y="4689925"/>
            <a:ext cx="209549" cy="23812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14876" y="199150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74674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Cambridge Dictionary has announced the word of the year 2020 “quarantine(隔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离)”.剑桥词典宣布了2020年度词汇“隔离”。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①It is/was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announced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that...据宣布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announcement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.公告;通告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③make an announcement发表公告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7-1 (2017课标全国Ⅲ,完形填空,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He said the lucky woman will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be 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altLang="zh-CN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an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nounced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(announce)on the website and the trip will be sha-red online.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考查语态。句意:他说那个幸运的女士将在网站上公布出来,这次旅行也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会在线分享。woman和announce之间是被动关系,故用被动语态。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4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2382495"/>
            <a:ext cx="247650" cy="247649"/>
          </a:xfrm>
          <a:prstGeom prst="rect">
            <a:avLst/>
          </a:prstGeom>
        </p:spPr>
      </p:pic>
      <p:pic>
        <p:nvPicPr>
          <p:cNvPr id="4" name="图片 4" descr="textimage4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1050" y="4524616"/>
            <a:ext cx="609600" cy="40957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14480" y="2777327"/>
            <a:ext cx="157163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3134517"/>
            <a:ext cx="200026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4428381"/>
            <a:ext cx="93610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5576" y="4860429"/>
            <a:ext cx="1071570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6281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7-2 (2016天津,完形填空,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As the ceremony was nearing the end, I suddenly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heard the head coach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announcing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(announce), “The highest honor goes to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Cathy!”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考查现在分词。句意:随着仪式接近尾声,我突然听到主教练宣布:“最高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荣誉归凯西!”根据句意可知这里指听到主教练正在宣布,故用announcing。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7-3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One day,armed with a basket of vegetables,he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announced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(an-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nounce)he was going to make stew(炖菜).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考查时态。句意:一天,他准备了一篮子蔬菜,宣布他要做炖菜。根据was可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知此处应用一般过去时,故填announced。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7-4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)据宣布,运动会将在下周二举行。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8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It is announced that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sports meeting will be held next Tuesday.</a:t>
            </a:r>
            <a:endParaRPr lang="zh-CN" altLang="en-US" dirty="0"/>
          </a:p>
        </p:txBody>
      </p:sp>
      <p:pic>
        <p:nvPicPr>
          <p:cNvPr id="3" name="图片 3" descr="textimage5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3194632"/>
            <a:ext cx="609600" cy="409574"/>
          </a:xfrm>
          <a:prstGeom prst="rect">
            <a:avLst/>
          </a:prstGeom>
        </p:spPr>
      </p:pic>
      <p:pic>
        <p:nvPicPr>
          <p:cNvPr id="4" name="图片 4" descr="textimage5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5380271"/>
            <a:ext cx="609600" cy="409574"/>
          </a:xfrm>
          <a:prstGeom prst="rect">
            <a:avLst/>
          </a:prstGeom>
        </p:spPr>
      </p:pic>
      <p:pic>
        <p:nvPicPr>
          <p:cNvPr id="5" name="图片 5" descr="textimage4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43240" y="1134253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1562881"/>
            <a:ext cx="164307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3277393"/>
            <a:ext cx="157163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5849161"/>
            <a:ext cx="235745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34" kern="0" spc="1274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|eager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.热切的;渴望的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3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I was eager/surprised to see...(教材P43)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我渴望/吃惊地看到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Kate was in a hurry to grow up, eager for knowledge and experience.凯特急于长大,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渴望获得知识和经验。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Many students are eager to find a good way to improve their English writing in a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short period.许多学生渴望找到一种在短时间内提高英语写作水平的好方法。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①be eager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for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sth.渴望得到某物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②be eager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to do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sth.渴望做某事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③eagerly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adv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.热切地;渴望地</a:t>
            </a:r>
            <a:endParaRPr lang="zh-CN" altLang="en-US" dirty="0"/>
          </a:p>
        </p:txBody>
      </p:sp>
      <p:pic>
        <p:nvPicPr>
          <p:cNvPr id="3" name="图片 3" descr="textimage5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1487431"/>
            <a:ext cx="1914525" cy="495300"/>
          </a:xfrm>
          <a:prstGeom prst="rect">
            <a:avLst/>
          </a:prstGeom>
        </p:spPr>
      </p:pic>
      <p:pic>
        <p:nvPicPr>
          <p:cNvPr id="4" name="图片 4" descr="textimage53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0" y="2961535"/>
            <a:ext cx="209549" cy="238124"/>
          </a:xfrm>
          <a:prstGeom prst="rect">
            <a:avLst/>
          </a:prstGeom>
        </p:spPr>
      </p:pic>
      <p:pic>
        <p:nvPicPr>
          <p:cNvPr id="5" name="图片 5" descr="textimage54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0000" y="5107412"/>
            <a:ext cx="247650" cy="247649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18" y="5420533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785918" y="584916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④eagerness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.热切;渴望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8-1 (2021浙江1月,阅读理解B,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)Most parents will have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eagerly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(eager)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asked their child about their day, only to meet with a “good”, quickly followed by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“I'm hungry”.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考查副词。句意:大多数父母都将会热切地问他们的孩子一天过得怎么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样,结果得到的回答是一个“好”,紧接着是“我饿了”。分析句子结构可知,设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空处在句中作状语修饰asked,故填副词eagerly。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8-2 (2020浙江1月,书面表达,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)If you are available and have the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eagerness    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(eager), please sign up for it by email.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考查名词。句意:如果您有空并且有这种渴望,请通过电子邮件报名。分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析句子结构可知,设空处在句中作及物动词 have的宾语,故填名词eagerness。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5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19125" y="2355976"/>
            <a:ext cx="609600" cy="409574"/>
          </a:xfrm>
          <a:prstGeom prst="rect">
            <a:avLst/>
          </a:prstGeom>
        </p:spPr>
      </p:pic>
      <p:pic>
        <p:nvPicPr>
          <p:cNvPr id="4" name="图片 4" descr="textimage5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465450" y="4942943"/>
            <a:ext cx="609600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2348699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5206" y="492046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839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8-3 (2020天津5月,阅读理解B,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)He is eager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to show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(show)others his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new skills.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考查不定式。句意:他渴望向其他人展示他的新技能。be eager to do sth.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渴望做某事。故填to show。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2747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|crowded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.拥挤的;挤满的;充满的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Dave could not find a seat in the room. It was very crowded.(教材P46)戴夫在房间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里找不到座位。里面太挤了。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roads are crowded with vehicles of all kinds.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马路上挤满了各种车辆。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Hundreds of thousands of people have crowded into the centre of the city.几十万人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涌入了市中心。</a:t>
            </a:r>
            <a:endParaRPr lang="zh-CN" altLang="en-US" dirty="0"/>
          </a:p>
        </p:txBody>
      </p:sp>
      <p:pic>
        <p:nvPicPr>
          <p:cNvPr id="3" name="图片 3" descr="textimage5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19125" y="1481320"/>
            <a:ext cx="609600" cy="409574"/>
          </a:xfrm>
          <a:prstGeom prst="rect">
            <a:avLst/>
          </a:prstGeom>
        </p:spPr>
      </p:pic>
      <p:pic>
        <p:nvPicPr>
          <p:cNvPr id="4" name="图片 4" descr="textimage5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1" y="3307291"/>
            <a:ext cx="1637422" cy="423612"/>
          </a:xfrm>
          <a:prstGeom prst="rect">
            <a:avLst/>
          </a:prstGeom>
        </p:spPr>
      </p:pic>
      <p:pic>
        <p:nvPicPr>
          <p:cNvPr id="5" name="图片 5" descr="textimage59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0000" y="4689925"/>
            <a:ext cx="209549" cy="23812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57818" y="149144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3279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①crowd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.人群;一群人;民众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.挤满;使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拥挤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②crowd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into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涌入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③a crowd of/crowds of一群/成群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④be crowded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with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挤满;充满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9-1 (2018课标全国Ⅲ,阅读理解B,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)The city was crowded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with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disap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pointed people with no interest in settling down.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考查介词。句意:这个城市充满了失望的人,他们没有兴趣定居下来。be 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crowded with充满。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6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1525839"/>
            <a:ext cx="247650" cy="247649"/>
          </a:xfrm>
          <a:prstGeom prst="rect">
            <a:avLst/>
          </a:prstGeom>
        </p:spPr>
      </p:pic>
      <p:pic>
        <p:nvPicPr>
          <p:cNvPr id="4" name="图片 4" descr="textimage61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64725" y="4105288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2277261"/>
            <a:ext cx="92869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70" y="3134517"/>
            <a:ext cx="92869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5140" y="406321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205691"/>
            <a:ext cx="8316000" cy="59437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9-2 (2017课标全国Ⅱ,语法填空,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It ran for just under seven kilometers and al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lowed people to avoid terrible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crowds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(crowd) on the roads above as they trav-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elled to and from work.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考查名词复数。句意:它只运行不到七公里,让人们避免了上下班时道路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上可怕的拥堵。根据空前面的形容词terrible可知此处填名词,crowd表示“人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群”时,是可数名词,前面没有限定词,所以用复数形式。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单句改错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9-3 (2016课标全国Ⅰ,短文改错改编,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It is always crowding with customers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at meal times.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将crowding改为crowded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考查固定搭配。句意:在吃饭的时间,这里总是挤满了顾客。be crowded 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with充满,挤满。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3208" kern="0" spc="2551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6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4810" y="4225141"/>
            <a:ext cx="609600" cy="409574"/>
          </a:xfrm>
          <a:prstGeom prst="rect">
            <a:avLst/>
          </a:prstGeom>
        </p:spPr>
      </p:pic>
      <p:pic>
        <p:nvPicPr>
          <p:cNvPr id="5" name="图片 5" descr="textimage6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1205691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0430" y="1705757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5135101"/>
            <a:ext cx="292895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(B)阅读词汇—明词义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1.Confucius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孔子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2.mansion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公馆;宅第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3.cemetery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墓地;公墓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4.philosophy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哲学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5.descendant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后裔;后代;子孙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6.heel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足跟;(脚、袜子、鞋等的)后跟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7.kingdom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王国;领域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8.butter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黄油;奶油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涂黄油于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9.honey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蜂蜜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10.courtyard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庭院;院子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11.snack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点心;小吃　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192007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227726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270588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313451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3563145"/>
            <a:ext cx="192882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0166" y="3991773"/>
            <a:ext cx="335758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232" y="449183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4920467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84902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527765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570628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613491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1997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|现在分词(短语)作定语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The capital city London is a great place to start, as it is an ancient port city that </a:t>
            </a:r>
            <a:r>
              <a:t/>
            </a:r>
            <a:br/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has a history dating all the way back to Roman times. (教材P41)以首都伦敦为第一</a:t>
            </a:r>
            <a:r>
              <a:t/>
            </a:r>
            <a:br/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站是个不错的选择,因为它是一个古老的港口城市,其历史可以一直追溯到罗马</a:t>
            </a:r>
            <a:r>
              <a:t/>
            </a:r>
            <a:br/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时代。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Have you seen the bridge being built over the river?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你看见那条河上正在修建的桥了吗?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approaching final examination made all the students feel anxious.临近的期末考</a:t>
            </a:r>
            <a:r>
              <a:t/>
            </a:r>
            <a:br/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试让所有的学生感到焦虑。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China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Daily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,2021年2月)The exciting news came that the smog-prone northern Chi-</a:t>
            </a:r>
            <a:r>
              <a:t/>
            </a:r>
            <a:br/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nese province of Hebei reported a record-low average PM 2.5 density last year.令人</a:t>
            </a:r>
            <a:endParaRPr lang="zh-CN" altLang="en-US"/>
          </a:p>
        </p:txBody>
      </p:sp>
      <p:pic>
        <p:nvPicPr>
          <p:cNvPr id="3" name="图片 3" descr="textimage6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1487292"/>
            <a:ext cx="1819274" cy="495300"/>
          </a:xfrm>
          <a:prstGeom prst="rect">
            <a:avLst/>
          </a:prstGeom>
        </p:spPr>
      </p:pic>
      <p:pic>
        <p:nvPicPr>
          <p:cNvPr id="4" name="图片 4" descr="textimage6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0000" y="3780270"/>
            <a:ext cx="209549" cy="238124"/>
          </a:xfrm>
          <a:prstGeom prst="rect">
            <a:avLst/>
          </a:prstGeom>
        </p:spPr>
      </p:pic>
      <p:pic>
        <p:nvPicPr>
          <p:cNvPr id="5" name="图片 4" descr="textimage64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28992" y="919939"/>
            <a:ext cx="2280364" cy="470362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3776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兴奋的消息传来了,雾霾多发的中国北方省份河北报道去年PM 2.5平均浓度创历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史最低纪录。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①一般来说,现在分词短语作定语时,放在被修饰的名词之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后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;单个现在分词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作定语时,放在被修饰的名词之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前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有些现在分词已经形容词化,常作定语用来修饰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物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,表示“令人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的”。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③如果现在分词表示的动作与被修饰词之间是被动关系,就用它的被动式,即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dirty="0"/>
              <a:t/>
            </a:r>
            <a:br>
              <a:rPr dirty="0"/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being done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,表示正在被做,常作后置定语。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59" kern="0" spc="9415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6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2382495"/>
            <a:ext cx="247650" cy="247649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2705889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86182" y="3134517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3564285"/>
            <a:ext cx="79208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788421"/>
            <a:ext cx="129614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70763"/>
            <a:ext cx="8316000" cy="60531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1-1 (2020全国Ⅰ,阅读理解A,</a:t>
            </a:r>
            <a:r>
              <a:rPr lang="zh-CN" altLang="en-US" sz="2101" kern="0" spc="2698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)All customers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travelling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(travel) on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TransLink services must be in possession of a valid ticket before boarding.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考查非谓语动词。句意:所有使用TransLink服务旅行的乘客在上车前必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须持有有效的车票。句中谓语动词为must be,故此处应填非谓语动词。名词cus-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tomers与动词travel 之间为主动关系,所以用现在分词作后置定语。故填travelling。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1-2 (2020全国Ⅰ,阅读理解C,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)According to most calculations,race walkers 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moving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(move) at a pace of six miles per hour would burn about 800 calories(卡路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里)per hour.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考查非谓语动词。句意:根据大多数计算,竞走者以每小时6英里的速度行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走,每小时大约燃烧800卡路里。句中谓语动词为would burn,故此处应填非谓语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动词。名词race walkers与动词move之间为主动关系,所以用现在分词作后置定</a:t>
            </a:r>
            <a:endParaRPr lang="en-US" altLang="zh-CN" sz="1814" kern="0" dirty="0" smtClean="0">
              <a:solidFill>
                <a:srgbClr val="FF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语。故填moving。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6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16637" y="1482700"/>
            <a:ext cx="609600" cy="409574"/>
          </a:xfrm>
          <a:prstGeom prst="rect">
            <a:avLst/>
          </a:prstGeom>
        </p:spPr>
      </p:pic>
      <p:pic>
        <p:nvPicPr>
          <p:cNvPr id="4" name="图片 4" descr="textimage7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3925" y="3706021"/>
            <a:ext cx="609600" cy="409574"/>
          </a:xfrm>
          <a:prstGeom prst="rect">
            <a:avLst/>
          </a:prstGeom>
        </p:spPr>
      </p:pic>
      <p:pic>
        <p:nvPicPr>
          <p:cNvPr id="5" name="图片 4" descr="textimage6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7224" y="777063"/>
            <a:ext cx="923042" cy="311600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0694" y="1562881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2910" y="4134649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60589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1-3 (2020全国Ⅰ,阅读理解C,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)In fact,anyone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wishing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(wish) to try race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walking should probably first consult a coach or experienced racer to learn proper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technique.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考查非谓语动词。句意:事实上,任何想尝试竞走的人可能都应该先咨询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教练或有经验的竞走者来学习正确的技术。句中谓语动词为should consult,故此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处应填非谓语动词。不定代词anyone与动词wish之间为主动关系,所以用现在分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词作后置定语。故填wishing。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1-4 (2019课标全国Ⅰ,阅读理解A,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)If you are a teenager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living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(live) in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certain parts of the province,you could be eligible(符合条件) for this program.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考查非谓语动词。句意:如果你是生活在本省某些地方的青少年,你就有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可能符合这个项目的条件。teenager与live之间为逻辑上的主动关系,故用现在分</a:t>
            </a:r>
            <a:endParaRPr lang="en-US" altLang="zh-CN" sz="1814" kern="0" dirty="0" smtClean="0">
              <a:solidFill>
                <a:srgbClr val="FF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词作后置定语。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7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03925" y="1510496"/>
            <a:ext cx="609600" cy="409575"/>
          </a:xfrm>
          <a:prstGeom prst="rect">
            <a:avLst/>
          </a:prstGeom>
        </p:spPr>
      </p:pic>
      <p:pic>
        <p:nvPicPr>
          <p:cNvPr id="4" name="图片 4" descr="textimage7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77437" y="4439455"/>
            <a:ext cx="609600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1491443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4491839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3951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1-5 (2019课标全国Ⅱ,语法填空,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When we got a call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saying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(say)she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was short-listed,we thought it was a joke.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考查非谓语动词。句意:当我们接到一个电话说她入围了,我们认为这是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一个玩笑。分析句子结构可知,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　　　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she was short-listed作定语修饰前面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的名词call,且say与call之间为逻辑上的主动关系,故使用现在分词形式。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27" kern="0" spc="12597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|with的复合结构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29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　The peaceful landscape of the “Emerald Isle” and its many green counties is a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true feast for the eyes, with its rolling green hills dotted with sheep and cattle. (教材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P44)“绿宝石岛”风光宁静秀美,郡县草木葱茏,青山连绵起伏,牛羊点缀其中,堪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称一场名副其实的视觉盛宴。</a:t>
            </a:r>
            <a:endParaRPr lang="zh-CN" altLang="en-US" dirty="0"/>
          </a:p>
        </p:txBody>
      </p:sp>
      <p:pic>
        <p:nvPicPr>
          <p:cNvPr id="3" name="图片 3" descr="textimage7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1050" y="1491443"/>
            <a:ext cx="609600" cy="409575"/>
          </a:xfrm>
          <a:prstGeom prst="rect">
            <a:avLst/>
          </a:prstGeom>
        </p:spPr>
      </p:pic>
      <p:pic>
        <p:nvPicPr>
          <p:cNvPr id="4" name="图片 4" descr="textimage74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57224" y="3706021"/>
            <a:ext cx="1494546" cy="39053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57950" y="1491443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62815"/>
            <a:ext cx="8316000" cy="55722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445" kern="0" spc="204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情景导学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With a lot of work to do, he wasn't allowed to go out.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因为有很多工作要做,他没有被允许外出。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With prices going up so fast, we can't afford luxuries.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由于物价上涨很快,我们买不起奢侈品。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With all the things she needed bought, she went home.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买了她需要的所有东西后,她就回家了。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He often sleeps with the windows open.他经常开着窗户睡觉。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On the first day of my first grade, I stood by the door with butterflies in my stomach.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在我上一年级的第一天,我站在门口,心里七上八下的。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478" kern="0" spc="471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①with的复合结构由“with+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宾语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+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宾语补足语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”构成,常在句中作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dirty="0"/>
              <a:t/>
            </a:r>
            <a:br>
              <a:rPr dirty="0"/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状语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,表示伴随、时间、原因等。with的复合结构也可作定语。</a:t>
            </a:r>
            <a:endParaRPr lang="zh-CN" altLang="en-US" dirty="0"/>
          </a:p>
        </p:txBody>
      </p:sp>
      <p:pic>
        <p:nvPicPr>
          <p:cNvPr id="3" name="图片 3" descr="textimage7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0000" y="5443791"/>
            <a:ext cx="247650" cy="247649"/>
          </a:xfrm>
          <a:prstGeom prst="rect">
            <a:avLst/>
          </a:prstGeom>
        </p:spPr>
      </p:pic>
      <p:pic>
        <p:nvPicPr>
          <p:cNvPr id="4" name="图片 5" descr="textimage75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14348" y="1134253"/>
            <a:ext cx="209549" cy="238125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0" y="5777723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4876" y="5777723"/>
            <a:ext cx="164307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6206351"/>
            <a:ext cx="7143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2766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②with的复合结构中的宾语补足语通常由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动词不定式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(表示将来的动作)、</a:t>
            </a:r>
            <a:r>
              <a:rPr dirty="0"/>
              <a:t/>
            </a:r>
            <a:br>
              <a:rPr dirty="0"/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现在分词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(表示主动或正在进行的动作)、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过去分词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(表示被动或已完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成的动作)、形容词、副词、介词短语充当。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2-1 (2020全国Ⅱ,完形填空改编,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)His son thought that there was something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unusual about the painting with a young girl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sitting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(sit) on a garden chair.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考查现在分词作宾语补足语。句意:他的儿子认为一个年轻姑娘坐在花园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椅子上的那幅画有点儿不寻常。分析句子结构可知,with a young girl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　　    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on a garden chair为“with+宾语+宾语补足语”结构,且a young girl与sit之间为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主动关系,故用现在分词sitting。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7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68650" y="3194632"/>
            <a:ext cx="609600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1420005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1920071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1848633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3634903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48501"/>
            <a:ext cx="8316000" cy="47459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2-2 (2020全国Ⅲ,阅读理解C,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)The number of households with three genera-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tions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living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(live) together had risen from 325,000 in 2001 to 419,000 in 2013.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考查现在分词作宾语补足语。句意:三代同堂的家庭数量从2001年的32.5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万户增加到2013年的41.9万户。分析句子结构可知,with three generations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    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　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together为“with+宾语+宾语补足语”结构,且three generations与live之间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为主动关系,故用现在分词living。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2-3 (2019天津,完形填空,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)In my husband's hand was my wallet, with not a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penny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missing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(miss).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考查形容词作宾语补足语。句意:我丈夫手里拿着我的钱包,一分钱也没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丢。分析句子结构可知,此处应用形容词作宾补,说明宾语 a penny的状态,故用 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missing,意为“丢失的”。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7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77449" y="3510761"/>
            <a:ext cx="609600" cy="409574"/>
          </a:xfrm>
          <a:prstGeom prst="rect">
            <a:avLst/>
          </a:prstGeom>
        </p:spPr>
      </p:pic>
      <p:pic>
        <p:nvPicPr>
          <p:cNvPr id="5" name="图片 4" descr="textimage7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71868" y="919939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1348567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7290" y="3920335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777063"/>
            <a:ext cx="8316000" cy="60178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2-4 (2018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课标全国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I,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阅读理解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C,</a:t>
            </a:r>
            <a:r>
              <a:rPr lang="en-US" altLang="zh-CN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)Already well over 400 of the total of 6,800 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languages are close to extinction (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消亡</a:t>
            </a: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), with only a few elderly speakers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en-US" altLang="zh-CN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left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en-US" sz="2000" dirty="0" smtClean="0">
                <a:solidFill>
                  <a:srgbClr val="FF0000"/>
                </a:solidFill>
              </a:rPr>
              <a:t/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altLang="zh-CN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(leave).</a:t>
            </a:r>
            <a:endParaRPr lang="en-US" altLang="zh-CN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考查过去分词作宾语补足语。句意:总共6800种语言中已经有远远超过40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0种濒临消亡,只剩下一些年长的会说这些语言的人。分析句子结构可知, only a 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few elderly speakers与 leave之间为被动关系,故用过去分词作宾语补足语。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2-5 (2018课标全国Ⅲ,书面表达,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)Moreover, with the stadium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built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(build), a wide range of sports events are able to be held.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考查过去分词作宾语补足语。句意:此外,随着体育场的建成,可以举办各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种各样的体育活动。分析句子结构可知, the stadium和 build之间是被动关系,故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用过去分词作宾语补足语。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2-6 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)With a lot of work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to do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(do), I can't go out with you.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8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考查动词不定式作宾语补足语。句意:因为有很多工作要做,我不能和你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一起出去了。根据句意可知此处表示将来的动作,故填动词不定式to do。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8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1050" y="3367885"/>
            <a:ext cx="609600" cy="409574"/>
          </a:xfrm>
          <a:prstGeom prst="rect">
            <a:avLst/>
          </a:prstGeom>
        </p:spPr>
      </p:pic>
      <p:pic>
        <p:nvPicPr>
          <p:cNvPr id="4" name="图片 4" descr="textimage8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61450" y="5582463"/>
            <a:ext cx="609600" cy="409574"/>
          </a:xfrm>
          <a:prstGeom prst="rect">
            <a:avLst/>
          </a:prstGeom>
        </p:spPr>
      </p:pic>
      <p:pic>
        <p:nvPicPr>
          <p:cNvPr id="5" name="图片 4" descr="textimage8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7620" y="848501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127712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334883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5563409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200665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3208" kern="0" spc="2551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462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过去分词作定语和宾语补足语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一、过去分词作定语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(一)过去分词作定语时的位置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injured passengers were sent to hospital quickly.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evidence found by this policeman proved Tom innocent.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There are few tigers left. It is time for the departments concerned to take measures to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protect them from dying out.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1.一般情况下,单个过去分词作①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前置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定语,即放在被修饰词之②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前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。</a:t>
            </a:r>
            <a:endParaRPr lang="zh-CN" altLang="en-US" dirty="0"/>
          </a:p>
        </p:txBody>
      </p:sp>
      <p:pic>
        <p:nvPicPr>
          <p:cNvPr id="3" name="图片 3" descr="textimage8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4678" y="1277129"/>
            <a:ext cx="2494678" cy="51456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9058" y="584916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58" y="5849161"/>
            <a:ext cx="85725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348567"/>
            <a:ext cx="8316000" cy="4686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12.county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(英国、爱尔兰的)郡;(美国的)县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13.feast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盛宴;宴会;节日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14.dot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点;小(圆)点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加点;遍布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15.cattle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牛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16.roar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.&amp;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吼叫;咆哮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17.ocean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大海;海洋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18.scent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气味;气息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19.pub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酒吧;酒馆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20.wine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葡萄酒;果酒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21.beer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(一杯)啤酒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22.stew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炖菜(有肉和蔬菜)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.&amp;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炖;煨　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1348567"/>
            <a:ext cx="342902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1777195"/>
            <a:ext cx="214314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2205823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220582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263445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306307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49170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85918" y="392033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71604" y="434896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4777591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520621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5634847"/>
            <a:ext cx="242889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9190" y="563484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7090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2.过去分词短语作定语时往往作③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后置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定语,即放在被修饰词之④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后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它的作用相当于一个定语从句。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3.注意:有些过去分词表示特定含义时,单独作定语放在被修饰的名词之后,如left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(剩余的)、concerned(有关的)等。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(二)过去分词作定语时的意义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plan put forward at the meeting will be carried out soon. (表示被动和完成)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Our retired soccer coach went to watch us play a game last week.(表示完成)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1.⑤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及物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动词的过去分词作定语往往表示被动和完成。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2.⑥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不及物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动词的过去分词作定语不表示被动,只表示完成。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1491443"/>
            <a:ext cx="92869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491443"/>
            <a:ext cx="76073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5277657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2976" y="5706285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62815"/>
            <a:ext cx="8316000" cy="51534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(三)现在分词与过去分词作定语的区别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cellphone belonging to me was stolen last week.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bridge built in 2020 was designed by a local company.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⑦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现在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分词作定语表示主动或正在进行;而⑧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过去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分词作定语时表示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被动或完成。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(四)done、being done、to be done作定语的区别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meeting held yesterday is very important.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All the members of the team have attended the meeting being held.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It is said that there is a meeting to be held in the hall tomorrow.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205955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3205955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720000" y="1648279"/>
          <a:ext cx="7740000" cy="1414800"/>
        </p:xfrm>
        <a:graphic>
          <a:graphicData uri="http://schemas.openxmlformats.org/drawingml/2006/table">
            <a:tbl>
              <a:tblPr/>
              <a:tblGrid>
                <a:gridCol w="3870000"/>
                <a:gridCol w="3870000"/>
              </a:tblGrid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7" kern="0" dirty="0" smtClean="0">
                          <a:solidFill>
                            <a:srgbClr val="00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done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7" kern="0" dirty="0" smtClean="0">
                          <a:solidFill>
                            <a:srgbClr val="00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被动或⑨</a:t>
                      </a:r>
                      <a:r>
                        <a:rPr lang="zh-CN" altLang="en-US" sz="1417" u="sng" kern="0" dirty="0" smtClean="0">
                          <a:solidFill>
                            <a:srgbClr val="FF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　 完成　 </a:t>
                      </a:r>
                    </a:p>
                  </a:txBody>
                  <a:tcPr marL="45720" marR="45720"/>
                </a:tc>
              </a:tr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7" kern="0" dirty="0" smtClean="0">
                          <a:solidFill>
                            <a:srgbClr val="00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being done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7" kern="0" dirty="0" smtClean="0">
                          <a:solidFill>
                            <a:srgbClr val="00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被动的动作⑩</a:t>
                      </a:r>
                      <a:r>
                        <a:rPr lang="zh-CN" altLang="en-US" sz="1417" u="sng" kern="0" dirty="0" smtClean="0">
                          <a:solidFill>
                            <a:srgbClr val="FF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　 正在进行　 </a:t>
                      </a:r>
                    </a:p>
                  </a:txBody>
                  <a:tcPr marL="45720" marR="45720"/>
                </a:tc>
              </a:tr>
              <a:tr h="4716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7" kern="0" dirty="0" smtClean="0">
                          <a:solidFill>
                            <a:srgbClr val="00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to be done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7" kern="0" dirty="0" smtClean="0">
                          <a:solidFill>
                            <a:srgbClr val="00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被动的动作</a:t>
                      </a:r>
                      <a:r>
                        <a:rPr lang="zh-CN" altLang="en-US" sz="1177" kern="0" spc="397" dirty="0" smtClean="0">
                          <a:solidFill>
                            <a:srgbClr val="00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 </a:t>
                      </a:r>
                      <a:r>
                        <a:rPr lang="zh-CN" altLang="en-US" sz="1417" u="sng" kern="0" dirty="0" smtClean="0">
                          <a:solidFill>
                            <a:srgbClr val="FF0000"/>
                          </a:solidFill>
                          <a:latin typeface="Times New Roman" pitchFamily="65" charset="-122"/>
                          <a:ea typeface="宋体" pitchFamily="65" charset="-122"/>
                        </a:rPr>
                        <a:t>　 将要发生　 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  <p:pic>
        <p:nvPicPr>
          <p:cNvPr id="3" name="图片 3" descr="textimage8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0694" y="2720178"/>
            <a:ext cx="200025" cy="20002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714348" y="848501"/>
            <a:ext cx="64633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170575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213438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263445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二、过去分词作宾语补足语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(一)特征及含义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People are glad to see the problems solved within seven days.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They found all the guests gone when they woke up.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1.及物动词的过去分词作宾语补足语时,与宾语之间有逻辑上的</a:t>
            </a:r>
            <a:r>
              <a:rPr lang="zh-CN" altLang="en-US" sz="1511" kern="0" spc="513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被动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系,表示被动意义或已完成的意义,有时两者兼有。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2.不及物动词的过去分词作宾语补足语时,与宾语之间没有逻辑上的被动关系,只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表示宾语的性质或状态。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(二)过去分词作宾语补足语的几种情况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1.在感官动词(词组)后,如see、watch、observe、find、look at、hear、listen to、</a:t>
            </a:r>
            <a:endParaRPr lang="zh-CN" altLang="en-US" dirty="0"/>
          </a:p>
        </p:txBody>
      </p:sp>
      <p:pic>
        <p:nvPicPr>
          <p:cNvPr id="3" name="图片 3" descr="textimage8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0800" y="4145044"/>
            <a:ext cx="257175" cy="257175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063211"/>
            <a:ext cx="97904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686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feel、notice等。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 often hear the idioms spoken in conversations.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He found his house broken into when he got back home.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如果宾语和动词之间是逻辑上的</a:t>
            </a:r>
            <a:r>
              <a:rPr lang="zh-CN" altLang="en-US" sz="1511" kern="0" spc="513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被动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关系,用过去分词作宾语补足语。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 heard her singing an English song when I passed by her room yesterday.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 heard her  sing an English song just now.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感官动词后也可用现在分词和省略to的不定式作宾语补足语。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2.在使役动词后,如have、make、get、keep、leave等。</a:t>
            </a:r>
            <a:endParaRPr lang="zh-CN" altLang="en-US" dirty="0"/>
          </a:p>
        </p:txBody>
      </p:sp>
      <p:pic>
        <p:nvPicPr>
          <p:cNvPr id="3" name="图片 3" descr="textimage8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45600" y="3707716"/>
            <a:ext cx="257174" cy="257174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3634583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967642"/>
            <a:ext cx="8316000" cy="552446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My elder sister had her wallet stolen on a bus last month.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 made myself known to my new colleagues.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如果宾语和动词之间是逻辑上的</a:t>
            </a:r>
            <a:r>
              <a:rPr lang="zh-CN" altLang="en-US" sz="1511" kern="0" spc="513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被动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关系,用过去分词作宾语补足语,意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为“让/使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被做”。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teacher made me keep my eyes open for these mistakes.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Mother had me go to the shop and buy some salt.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He had us laughing all through the meal.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make后可用省略to的不定式作宾语补足语;have后可用省略to的不定式或现在分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词作宾语补足语。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3.在表示“希望、意愿”等意义的动词后,如like、want、wish、expect等,可省略</a:t>
            </a:r>
            <a:endParaRPr lang="zh-CN" altLang="en-US" dirty="0"/>
          </a:p>
        </p:txBody>
      </p:sp>
      <p:pic>
        <p:nvPicPr>
          <p:cNvPr id="3" name="图片 3" descr="textimage8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45600" y="2833060"/>
            <a:ext cx="257174" cy="2571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14810" y="2705889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过去分词前的to be,从而使语气显得更加坚决。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 teacher doesn't wish such questions (to be) discussed in class.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4.用在“with+宾语+宾语补足语”结构中。该结构通常在句中作时间、方式、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条件、原因等状语。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With his work finished, John went out for a walk.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在“with+宾语+宾语补足语”结构中,如果宾语和动词之间是逻辑上的</a:t>
            </a:r>
            <a:r>
              <a:rPr lang="zh-CN" altLang="en-US" sz="1511" kern="0" spc="513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被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动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关系,应用过去分词作宾语补足语。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在with的复合结构中,也可以用现在分词或不定式作宾语补足语。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2359" kern="0" spc="9415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8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67887" y="4564372"/>
            <a:ext cx="257175" cy="257175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9586" y="4491839"/>
            <a:ext cx="92869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849029"/>
            <a:ext cx="57150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75880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1.(2020全国Ⅰ,短文改错改编,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 like eating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fried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(fry) tomatoes with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eggs, and I thought it must be easy to cook.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句意:我喜欢吃西红柿炒鸡蛋,我认为这一定很容易做。动词fry与名词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tomatoes之间是被动关系,所以此处应用过去分词作定语,故填fried。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2.(2020全国Ⅱ,语法填空改编,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)Orange trees make great gifts and you see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them many times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decorated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(decorate) with red envelopes and messages of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good fortune.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句意:橘子树是很好的礼物,你会经常看到它们上装饰着红包和祝福好运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的信息。句中代词them(指代orange trees)与动词decorate之间为被动关系,所以用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过去分词作宾语补足语。故填decorated。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9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19125" y="1918648"/>
            <a:ext cx="609600" cy="409575"/>
          </a:xfrm>
          <a:prstGeom prst="rect">
            <a:avLst/>
          </a:prstGeom>
        </p:spPr>
      </p:pic>
      <p:pic>
        <p:nvPicPr>
          <p:cNvPr id="4" name="图片 4" descr="textimage91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619125" y="3666959"/>
            <a:ext cx="609600" cy="409574"/>
          </a:xfrm>
          <a:prstGeom prst="rect">
            <a:avLst/>
          </a:prstGeom>
        </p:spPr>
      </p:pic>
      <p:pic>
        <p:nvPicPr>
          <p:cNvPr id="6" name="图片 4" descr="textimage89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2910" y="919939"/>
            <a:ext cx="1495425" cy="504825"/>
          </a:xfrm>
          <a:prstGeom prst="rect">
            <a:avLst/>
          </a:prstGeom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29256" y="192007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357422" y="406321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062815"/>
            <a:ext cx="8316000" cy="517757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3.(2020天津,阅读理解A,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)Many libraries will help you with locally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sup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-</a:t>
            </a:r>
            <a:endParaRPr lang="zh-CN" altLang="en-US" sz="2000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plied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(supply) information about business management.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句意:许多图书馆将帮你找到本地提供的有关商业管理的信息。分析句子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结构可知,设空处作定语修饰名词 information,且information与动词supply之间为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被动关系,所以用过去分词。故填supplied。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4.(2020全国Ⅰ,阅读理解D,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)A study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conducted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(conduct) in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Youngstown,Ohio,for example,discovered that greener areas of the city experienced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less crime.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句意:例如,在俄亥俄州扬斯敦进行的一项研究发现,城市绿化较好的地区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犯罪率较低。分析句子结构可知,主句中谓语动词为discovered,故此处应填非谓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语动词。名词study与动词conduct之间为被动关系,所以用过去分词作后置定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语。故填conducted。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9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24712" y="3194632"/>
            <a:ext cx="609600" cy="409574"/>
          </a:xfrm>
          <a:prstGeom prst="rect">
            <a:avLst/>
          </a:prstGeom>
        </p:spPr>
      </p:pic>
      <p:pic>
        <p:nvPicPr>
          <p:cNvPr id="5" name="图片 5" descr="textimage9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71802" y="1134253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113425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1562881"/>
            <a:ext cx="7143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3277393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777063"/>
            <a:ext cx="8316000" cy="65324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5.(2019课标全国Ⅰ,阅读理解C,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)Data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collected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(collect) from the device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could be used to recognize different participants based on how they typed,with very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low error rates.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句意:从设备上收集的数据能够用于基于他们的打字方式识别不同的参与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者,错误率很低。Data与collect之间为被动关系,故用过去分词作后置定语。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6.(2019课标全国Ⅲ,阅读理解C,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)It took a few youthful and daring business-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men to get the ball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rolling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(roll).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句意:需要几位年轻而勇敢的商人使这球滚动起来。ball与roll之间为主动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关系,故用现在分词作宾语补足语。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7.(2019天津,10,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)Most colleges now offer first-year students a course specially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designed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(design) to help them succeed academically and personally.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句意:大多数大学现在给大学一年级的学生提供一门课程,这门课程是专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门为了帮助他们在学业方面和个人方面取得成功而设计的。course与design之间</a:t>
            </a:r>
            <a:endParaRPr lang="en-US" altLang="zh-CN" sz="1814" kern="0" dirty="0" smtClean="0">
              <a:solidFill>
                <a:srgbClr val="FF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为被动关系,故用过去分词作后置定语。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9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2800" y="2991641"/>
            <a:ext cx="609600" cy="409574"/>
          </a:xfrm>
          <a:prstGeom prst="rect">
            <a:avLst/>
          </a:prstGeom>
        </p:spPr>
      </p:pic>
      <p:pic>
        <p:nvPicPr>
          <p:cNvPr id="4" name="图片 4" descr="textimage9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36725" y="4706153"/>
            <a:ext cx="609600" cy="409574"/>
          </a:xfrm>
          <a:prstGeom prst="rect">
            <a:avLst/>
          </a:prstGeom>
        </p:spPr>
      </p:pic>
      <p:pic>
        <p:nvPicPr>
          <p:cNvPr id="5" name="图片 4" descr="textimage9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14744" y="848501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84850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420269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513478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194780"/>
            <a:ext cx="8316000" cy="51278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(C)拓展词汇—灵活用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puzzle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.谜;智力游戏;疑问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.迷惑;使困惑→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puzzled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.困惑的;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迷惑不解的→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puzzling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.令人迷惑不解的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belong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vi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.应在(某处);适应→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belongings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.动产;财物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defence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.防御;保卫→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defend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.保卫;辩护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legal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.法律的;合法的→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illegal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.违法的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surround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.围绕;包围→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surrounding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.周围的;附近的→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sur-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roundings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.环境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evidence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.证据;证明→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evident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.清楚的;显而易见的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7.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achievement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.成就;成绩;达到→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achieve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.达到;完成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location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.地方;地点;位置→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locate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.找出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的准确位置;确定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的准确地点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634319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163431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3108" y="206294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249157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2491575"/>
            <a:ext cx="178595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292020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292020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348831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43372" y="3348831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77745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3777459"/>
            <a:ext cx="164307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678" y="3777459"/>
            <a:ext cx="114304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420608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463471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00496" y="4634715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063343"/>
            <a:ext cx="185738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506334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49197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5491971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48501"/>
            <a:ext cx="8316000" cy="64939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8.(2019江苏,32,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)China's image is improving steadily, with more countries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recognizing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(recognize) its role in international affairs.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句意:中国的形象正在稳步提升,更多的国家认识到中国在国际事务中的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作用。countries和recognize之间是主动关系,所以用现在分词作宾语补足语,构成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“with+名词+现在分词”结构,故填recognizing。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9.(2019天津3月,阅读理解A,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Each level has a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shared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(share) area with a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TV,a study desk and easy chairs.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句意:每一层都有一个配有一台电视、一张学习桌和几把舒适的椅子的共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享区。area和share之间是被动关系,故应用过去分词作定语。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10.(2019浙江,阅读理解B,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)But at Union Station in Los Angeles last month,a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board went up with dollar bills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attached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(attach) to it with pins.</a:t>
            </a:r>
            <a:endParaRPr lang="en-US" altLang="zh-CN" sz="1814" kern="0" dirty="0" smtClean="0">
              <a:solidFill>
                <a:srgbClr val="00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: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但是上个月在洛杉矶联合车站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立起了一个上面钉着一些美元钞票</a:t>
            </a:r>
            <a:r>
              <a:rPr lang="zh-CN" altLang="en-US" dirty="0" smtClean="0">
                <a:solidFill>
                  <a:srgbClr val="FF0000"/>
                </a:solidFill>
              </a:rPr>
              <a:t/>
            </a:r>
            <a:br>
              <a:rPr lang="zh-CN" altLang="en-US" dirty="0" smtClean="0">
                <a:solidFill>
                  <a:srgbClr val="FF0000"/>
                </a:solidFill>
              </a:rPr>
            </a:b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的公告牌。此处是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with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的复合结构。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bills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和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attach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之间是被动关系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故用过去分词</a:t>
            </a:r>
            <a:r>
              <a:rPr lang="zh-CN" altLang="en-US" dirty="0" smtClean="0">
                <a:solidFill>
                  <a:srgbClr val="FF0000"/>
                </a:solidFill>
              </a:rPr>
              <a:t/>
            </a:r>
            <a:br>
              <a:rPr lang="zh-CN" altLang="en-US" dirty="0" smtClean="0">
                <a:solidFill>
                  <a:srgbClr val="FF0000"/>
                </a:solidFill>
              </a:rPr>
            </a:b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作宾语补足语。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9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36725" y="919939"/>
            <a:ext cx="609600" cy="409575"/>
          </a:xfrm>
          <a:prstGeom prst="rect">
            <a:avLst/>
          </a:prstGeom>
        </p:spPr>
      </p:pic>
      <p:pic>
        <p:nvPicPr>
          <p:cNvPr id="4" name="图片 4" descr="textimage9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39912" y="3010695"/>
            <a:ext cx="609600" cy="409574"/>
          </a:xfrm>
          <a:prstGeom prst="rect">
            <a:avLst/>
          </a:prstGeom>
        </p:spPr>
      </p:pic>
      <p:pic>
        <p:nvPicPr>
          <p:cNvPr id="5" name="图片 5" descr="textimage9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96799" y="4796645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48" y="134856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3063079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71868" y="5206219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390844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11.(2019北京,完形填空,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A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retired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(retire) engineer,76-year-old Wilson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has been offering free rides to college students for the past eight years.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句意:76岁的威尔逊是一位退休的工程师,他在过去的八年里一直在为大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学生提供免费乘车服务。retire是动词,意为“退休”。过去分词retired意为“已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退休的”。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12.(2019江苏,完形填空,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Chris and Tim work at a zoo, helping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endangered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(endanger) cranes with their reproduction.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句意:克里斯和蒂姆在动物园里工作,帮助濒危的鹤繁殖。endangered是形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容词化的过去分词,意为“濒危的”,此处作定语修饰cranes。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10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3124" y="1491443"/>
            <a:ext cx="609600" cy="409574"/>
          </a:xfrm>
          <a:prstGeom prst="rect">
            <a:avLst/>
          </a:prstGeom>
        </p:spPr>
      </p:pic>
      <p:pic>
        <p:nvPicPr>
          <p:cNvPr id="4" name="图片 4" descr="textimage10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3124" y="3634583"/>
            <a:ext cx="609600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00496" y="1491443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363458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13.(2018天津,阅读理解B,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)When I was 17,I read a magazine article about a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museum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called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(call) the McNay, once the home of a watercolorist named Mar-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ian McNay.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句意:当我17岁时,我在杂志上读到一篇文章,是关于一座被称为McNay的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博物馆,它曾经是一位名叫Marian McNay的水彩画家的家。museum与call之间为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被动关系,故用过去分词作后置定语。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14.(2018北京,阅读理解B,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More than 750,000 have graduated from SAC,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with many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seeking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(seek) employment in engineering, aviation, education,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medicine and a wide variety of other professions.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句意:75万多人已经从SAC毕业,其中很多人在工程、航空、教育、医学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以及其他的各种行业中找工作。many与seek之间为主动关系,故用现在分词作宾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语补足语。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102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96799" y="1481320"/>
            <a:ext cx="609600" cy="409574"/>
          </a:xfrm>
          <a:prstGeom prst="rect">
            <a:avLst/>
          </a:prstGeom>
        </p:spPr>
      </p:pic>
      <p:pic>
        <p:nvPicPr>
          <p:cNvPr id="4" name="图片 4" descr="textimage10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96799" y="4068287"/>
            <a:ext cx="609600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1920071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4491839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848501"/>
            <a:ext cx="8316000" cy="61008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15.(2018浙江,阅读理解A,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 In 1812,the year Charles Dickens was born, there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were 66 novels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published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(publish) in Britain.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句意:1812年,也就是查尔斯·狄更斯出生的那一年,在英国出版了66部小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说。novels与publish之间为被动关系,故用过去分词作后置定语。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16.(2018课标全国Ⅱ,阅读理解C,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)But the amount of time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spent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(spend)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in reading each session has declined,  from closer to an hour or more to closer to a 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half hour per session.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句意:但每次用在阅读上的时间有所减少,每次从更接近一小时或更多减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少到更接近半小时。time与spend之间为被动关系,故用过去分词作后置定语。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17.(2018天津,7,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) I need a new passport so I will have to have my photograph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taken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(take). 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句意:我需要一本新护照,因此我将不得不拍照片。photograph与take之间</a:t>
            </a:r>
            <a:endParaRPr lang="en-US" altLang="zh-CN" sz="1814" kern="0" dirty="0" smtClean="0">
              <a:solidFill>
                <a:srgbClr val="FF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为被动关系,因此用过去分词作宾补。have sth. done使某事被做。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104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9512" y="919939"/>
            <a:ext cx="609600" cy="409574"/>
          </a:xfrm>
          <a:prstGeom prst="rect">
            <a:avLst/>
          </a:prstGeom>
        </p:spPr>
      </p:pic>
      <p:pic>
        <p:nvPicPr>
          <p:cNvPr id="4" name="图片 4" descr="textimage105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88000" y="2634451"/>
            <a:ext cx="609600" cy="409574"/>
          </a:xfrm>
          <a:prstGeom prst="rect">
            <a:avLst/>
          </a:prstGeom>
        </p:spPr>
      </p:pic>
      <p:pic>
        <p:nvPicPr>
          <p:cNvPr id="5" name="图片 5" descr="textimage10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36725" y="4796645"/>
            <a:ext cx="609599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3108" y="1348567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263445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5206219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777063"/>
            <a:ext cx="8316000" cy="60751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18.(2018天津,阅读理解C,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)Future 3D food printers could make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processed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(process) food healthier.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句意:未来的3D食物打印机能够使加工的食物更健康。food和process之间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是被动关系,故应用过去分词作定语。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19.(2017北京, 32,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)Jim has retired,but he still remembers the happy time</a:t>
            </a:r>
            <a:r>
              <a:rPr lang="zh-CN" altLang="en-US" sz="1814" u="sng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spent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(spend) with his students.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句意:吉姆已经退休了,但是他依然记得和学生们一起度过的快乐时光。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根据句子结构可知,设空处作名词time的后置定语,动词spend与time之间是被动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关系,应该使用过去分词形式。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20.(2016江苏,28,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)In art criticism,you must assume the artist has a secret mes-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sage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hidden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(hide) within the work.</a:t>
            </a:r>
            <a:endParaRPr lang="en-US" altLang="zh-CN" sz="1814" kern="0" dirty="0" smtClean="0">
              <a:solidFill>
                <a:srgbClr val="000000"/>
              </a:solidFill>
              <a:latin typeface="Times New Roman" pitchFamily="65" charset="-122"/>
              <a:ea typeface="宋体" pitchFamily="65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: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在艺术评论中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你一定认为艺术家在作品中隐藏了一个秘密信息。</a:t>
            </a:r>
            <a:r>
              <a:rPr lang="zh-CN" altLang="en-US" dirty="0" smtClean="0">
                <a:solidFill>
                  <a:srgbClr val="FF0000"/>
                </a:solidFill>
              </a:rPr>
              <a:t/>
            </a:r>
            <a:br>
              <a:rPr lang="zh-CN" altLang="en-US" dirty="0" smtClean="0">
                <a:solidFill>
                  <a:srgbClr val="FF0000"/>
                </a:solidFill>
              </a:rPr>
            </a:b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message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与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hide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之间是被动关系</a:t>
            </a:r>
            <a:r>
              <a:rPr lang="en-US" altLang="zh-CN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,</a:t>
            </a:r>
            <a:r>
              <a:rPr lang="zh-CN" altLang="en-US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故用过去分词作宾语补足语。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pic>
        <p:nvPicPr>
          <p:cNvPr id="3" name="图片 3" descr="textimage107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196799" y="848501"/>
            <a:ext cx="609600" cy="409575"/>
          </a:xfrm>
          <a:prstGeom prst="rect">
            <a:avLst/>
          </a:prstGeom>
        </p:spPr>
      </p:pic>
      <p:pic>
        <p:nvPicPr>
          <p:cNvPr id="4" name="图片 4" descr="textimage108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09525" y="2582067"/>
            <a:ext cx="609600" cy="409574"/>
          </a:xfrm>
          <a:prstGeom prst="rect">
            <a:avLst/>
          </a:prstGeom>
        </p:spPr>
      </p:pic>
      <p:pic>
        <p:nvPicPr>
          <p:cNvPr id="5" name="图片 5" descr="textimage10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1925" y="4725207"/>
            <a:ext cx="609600" cy="409574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84850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2991641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5134781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440000"/>
            <a:ext cx="8316000" cy="43272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21.(2016浙江,10,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)To return to the problem of water pollution,I'd like you to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look at a study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conducted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(conduct) in Australia in 2012.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句意:为了回到水污染问题,我想让你们看一下2012年在澳大利亚进行的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一项研究。study与conduct之间为被动关系,由in 2012可知此项研究已经完成,故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用过去分词作后置定语。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22.(</a:t>
            </a:r>
            <a:r>
              <a:rPr lang="zh-CN" altLang="en-US" sz="2033" kern="0" spc="2766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 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)Back from his two-year medical service in Africa,Dr.Lee was very happy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to see his mother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taken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(take)good care of at home.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解析　句意:在非洲提供了两年的医疗服务,李医生回来后看到他的妈妈在家受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到了很好的照顾,他很高兴。see...done看到</a:t>
            </a:r>
            <a:r>
              <a:rPr lang="zh-CN" altLang="en-US" sz="1814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被做,his mother与take good care 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of之间是被动关系,故用taken。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110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51925" y="1491443"/>
            <a:ext cx="609600" cy="409574"/>
          </a:xfrm>
          <a:prstGeom prst="rect">
            <a:avLst/>
          </a:prstGeom>
        </p:spPr>
      </p:pic>
      <p:pic>
        <p:nvPicPr>
          <p:cNvPr id="4" name="图片 4" descr="textimage11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84725" y="3634583"/>
            <a:ext cx="609599" cy="409574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1920071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406321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134253"/>
            <a:ext cx="8316000" cy="55116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  <a:spcBef>
                <a:spcPts val="141"/>
              </a:spcBef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fascinating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.极有吸引力的;迷人的→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fascinate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.深深吸引;迷住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fascinated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.入迷的;极感兴趣的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10.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announce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.宣布;通知;声称→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announcement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.宣布;通告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11.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generous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.慷慨的;大方的;丰富的→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generosity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.慷慨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12.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eager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.热切的;渴望的→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eagerly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adv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.渴望地;热切地→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eager-</a:t>
            </a:r>
            <a:r>
              <a:rPr dirty="0">
                <a:solidFill>
                  <a:srgbClr val="FF0000"/>
                </a:solidFill>
              </a:rPr>
              <a:t/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ness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.渴望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13.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poet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.诗人→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poem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.诗→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poetry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.诗歌;诗集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14.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greet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.问候;迎接→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greeting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.问候;致意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15.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sensory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 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.感觉的;感官的→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sense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.感觉;意识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.感觉到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16.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striking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 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.引人注目的;显著的→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strike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.碰撞;打;击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.罢工;袭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击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17.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crowd　 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  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  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n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.人群;一群人;民众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vt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.挤满;使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拥挤→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crowded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i="1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adj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.拥</a:t>
            </a:r>
            <a:r>
              <a:rPr dirty="0"/>
              <a:t/>
            </a:r>
            <a:br>
              <a:rPr dirty="0"/>
            </a:b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挤的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134253"/>
            <a:ext cx="164307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113425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562881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1991509"/>
            <a:ext cx="14287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4876" y="2062947"/>
            <a:ext cx="192882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242013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6" y="2420137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2848765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7686" y="2848765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86678" y="2920203"/>
            <a:ext cx="114304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277393"/>
            <a:ext cx="7143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3706021"/>
            <a:ext cx="10715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40" y="3706021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7752" y="370602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134649"/>
            <a:ext cx="114300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6182" y="4134649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563277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4563277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499190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2066" y="4991905"/>
            <a:ext cx="100013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584916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264" y="584916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277129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Ⅱ.重点短语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 similar to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与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相似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hold on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坚持住;抓紧;稍等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3.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join...to...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把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和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连接或联结起来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4.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break away (from sb./sth.)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脱离;背叛;逃脱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5.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belong to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属于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6.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as well as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同(一样也);和;还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7.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be surrounded by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被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包围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8.</a:t>
            </a:r>
            <a:r>
              <a:rPr lang="zh-CN" altLang="en-US" sz="1814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 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take over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接管;接替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9.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leave behind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留下;忘了带;把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抛在后面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10.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date back to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追溯到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11.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keep one's eyes open (for)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留心;留意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1705757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2134385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2563013"/>
            <a:ext cx="14287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2991641"/>
            <a:ext cx="300039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3420269"/>
            <a:ext cx="14287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3848897"/>
            <a:ext cx="150019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4277525"/>
            <a:ext cx="207170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470615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8662" y="5134781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5563409"/>
            <a:ext cx="171451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5992037"/>
            <a:ext cx="292895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720000" y="1205691"/>
            <a:ext cx="8316000" cy="522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12.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add...to...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把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添加到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13.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have an influence on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对</a:t>
            </a:r>
            <a:r>
              <a:rPr lang="zh-CN" altLang="en-US" sz="1814" kern="0" dirty="0" smtClean="0">
                <a:solidFill>
                  <a:srgbClr val="00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有影响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14.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make up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组成;补上;编造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15.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in ruins　 </a:t>
            </a: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毁坏;严重受损;破败不堪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16.lead to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导致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17.refer to...as...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把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称作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18.be known as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作为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而出名;被称为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19.fix one's eyes on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集中目光于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20.attend to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照顾;处理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21.be dotted with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遍布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22.breathe in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吸入;吸气　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41"/>
              </a:spcBef>
              <a:buNone/>
            </a:pPr>
            <a:r>
              <a:rPr lang="zh-CN" altLang="en-US" sz="1814" kern="0" dirty="0" smtClean="0">
                <a:solidFill>
                  <a:srgbClr val="000000"/>
                </a:solidFill>
                <a:latin typeface="Times New Roman" pitchFamily="65" charset="-122"/>
                <a:ea typeface="宋体" pitchFamily="65" charset="-122"/>
              </a:rPr>
              <a:t>23.be more than likely to do...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很可能做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黑体" pitchFamily="65" charset="-122"/>
                <a:ea typeface="宋体" pitchFamily="65" charset="-122"/>
              </a:rPr>
              <a:t>……</a:t>
            </a:r>
            <a:r>
              <a:rPr lang="zh-CN" altLang="en-US" sz="1814" u="sng" kern="0" dirty="0" smtClean="0">
                <a:solidFill>
                  <a:srgbClr val="FF0000"/>
                </a:solidFill>
                <a:latin typeface="Times New Roman" pitchFamily="65" charset="-122"/>
                <a:ea typeface="宋体" pitchFamily="65" charset="-122"/>
              </a:rPr>
              <a:t>　 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205691"/>
            <a:ext cx="14287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1705757"/>
            <a:ext cx="235745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2062947"/>
            <a:ext cx="128588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2491575"/>
            <a:ext cx="121444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43042" y="292020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5984" y="3348831"/>
            <a:ext cx="214314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3777459"/>
            <a:ext cx="278608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4206087"/>
            <a:ext cx="164307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7356" y="4634715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5063343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549197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5920599"/>
            <a:ext cx="200026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custData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ustomerInfo>
  <UserName>Administrator</UserName>
  <CompanyName/>
  <MachineID>A666</MachineID>
  <ToolID>ljRTAAAAKGU=</ToolID>
  <Data><![CDATA[bGpSVEFBQUFLR1U9]]></Data>
</CustomerInfo>
</file>

<file path=customXml/item10.xml><?xml version="1.0" encoding="utf-8"?>
<CustomerInfo>
  <UserName>Administrator</UserName>
  <CompanyName/>
  <MachineID>A666</MachineID>
  <ToolID>ljRTAAAAKGU=</ToolID>
  <Data><![CDATA[bGpSVEFBQUFLR1U9]]></Data>
</CustomerInfo>
</file>

<file path=customXml/item11.xml><?xml version="1.0" encoding="utf-8"?>
<CustomerInfo>
  <UserName>Administrator</UserName>
  <CompanyName/>
  <MachineID>A666</MachineID>
  <ToolID>ljRTAAAAKGU=</ToolID>
  <Data><![CDATA[bGpSVEFBQUFLR1U9]]></Data>
</CustomerInfo>
</file>

<file path=customXml/item12.xml><?xml version="1.0" encoding="utf-8"?>
<CustomerInfo>
  <UserName>Administrator</UserName>
  <CompanyName/>
  <MachineID>A666</MachineID>
  <ToolID>ljRTAAAAKGU=</ToolID>
  <Data><![CDATA[bGpSVEFBQUFLR1U9]]></Data>
</CustomerInfo>
</file>

<file path=customXml/item13.xml><?xml version="1.0" encoding="utf-8"?>
<CustomerInfo>
  <UserName>Administrator</UserName>
  <CompanyName/>
  <MachineID>A666</MachineID>
  <ToolID>ljRTAAAAKGU=</ToolID>
  <Data><![CDATA[bGpSVEFBQUFLR1U9]]></Data>
</CustomerInfo>
</file>

<file path=customXml/item14.xml><?xml version="1.0" encoding="utf-8"?>
<CustomerInfo>
  <UserName>Administrator</UserName>
  <CompanyName/>
  <MachineID>A666</MachineID>
  <ToolID>ljRTAAAAKGU=</ToolID>
  <Data><![CDATA[bGpSVEFBQUFLR1U9]]></Data>
</CustomerInfo>
</file>

<file path=customXml/item15.xml><?xml version="1.0" encoding="utf-8"?>
<CustomerInfo>
  <UserName>Administrator</UserName>
  <CompanyName/>
  <MachineID>A666</MachineID>
  <ToolID>ljRTAAAAKGU=</ToolID>
  <Data><![CDATA[bGpSVEFBQUFLR1U9]]></Data>
</CustomerInfo>
</file>

<file path=customXml/item16.xml><?xml version="1.0" encoding="utf-8"?>
<CustomerInfo>
  <UserName>Administrator</UserName>
  <CompanyName/>
  <MachineID>A666</MachineID>
  <ToolID>ljRTAAAAKGU=</ToolID>
  <Data><![CDATA[bGpSVEFBQUFLR1U9]]></Data>
</CustomerInfo>
</file>

<file path=customXml/item17.xml><?xml version="1.0" encoding="utf-8"?>
<CustomerInfo>
  <UserName>Administrator</UserName>
  <CompanyName/>
  <MachineID>A666</MachineID>
  <ToolID>ljRTAAAAKGU=</ToolID>
  <Data><![CDATA[bGpSVEFBQUFLR1U9]]></Data>
</CustomerInfo>
</file>

<file path=customXml/item18.xml><?xml version="1.0" encoding="utf-8"?>
<CustomerInfo>
  <UserName>Administrator</UserName>
  <CompanyName/>
  <MachineID>A666</MachineID>
  <ToolID>ljRTAAAAKGU=</ToolID>
  <Data><![CDATA[bGpSVEFBQUFLR1U9]]></Data>
</CustomerInfo>
</file>

<file path=customXml/item19.xml><?xml version="1.0" encoding="utf-8"?>
<CustomerInfo>
  <UserName>Administrator</UserName>
  <CompanyName/>
  <MachineID>A666</MachineID>
  <ToolID>ljRTAAAAKGU=</ToolID>
  <Data><![CDATA[bGpSVEFBQUFLR1U9]]></Data>
</CustomerInfo>
</file>

<file path=customXml/item2.xml><?xml version="1.0" encoding="utf-8"?>
<CustomerInfo>
  <UserName>Administrator</UserName>
  <CompanyName/>
  <MachineID>A666</MachineID>
  <ToolID>ljRTAAAAKGU=</ToolID>
  <Data><![CDATA[bGpSVEFBQUFLR1U9]]></Data>
</CustomerInfo>
</file>

<file path=customXml/item20.xml><?xml version="1.0" encoding="utf-8"?>
<CustomerInfo>
  <UserName>Administrator</UserName>
  <CompanyName/>
  <MachineID>A666</MachineID>
  <ToolID>ljRTAAAAKGU=</ToolID>
  <Data><![CDATA[bGpSVEFBQUFLR1U9]]></Data>
</CustomerInfo>
</file>

<file path=customXml/item21.xml><?xml version="1.0" encoding="utf-8"?>
<CustomerInfo>
  <UserName>Administrator</UserName>
  <CompanyName/>
  <MachineID>A666</MachineID>
  <ToolID>ljRTAAAAKGU=</ToolID>
  <Data><![CDATA[bGpSVEFBQUFLR1U9]]></Data>
</CustomerInfo>
</file>

<file path=customXml/item22.xml><?xml version="1.0" encoding="utf-8"?>
<CustomerInfo>
  <UserName>Administrator</UserName>
  <CompanyName/>
  <MachineID>A666</MachineID>
  <ToolID>ljRTAAAAKGU=</ToolID>
  <Data><![CDATA[bGpSVEFBQUFLR1U9]]></Data>
</CustomerInfo>
</file>

<file path=customXml/item23.xml><?xml version="1.0" encoding="utf-8"?>
<CustomerInfo>
  <UserName>Administrator</UserName>
  <CompanyName/>
  <MachineID>A666</MachineID>
  <ToolID>ljRTAAAAKGU=</ToolID>
  <Data><![CDATA[bGpSVEFBQUFLR1U9]]></Data>
</CustomerInfo>
</file>

<file path=customXml/item24.xml><?xml version="1.0" encoding="utf-8"?>
<CustomerInfo>
  <UserName>Administrator</UserName>
  <CompanyName/>
  <MachineID>A666</MachineID>
  <ToolID>ljRTAAAAKGU=</ToolID>
  <Data><![CDATA[bGpSVEFBQUFLR1U9]]></Data>
</CustomerInfo>
</file>

<file path=customXml/item25.xml><?xml version="1.0" encoding="utf-8"?>
<CustomerInfo>
  <UserName>Administrator</UserName>
  <CompanyName/>
  <MachineID>A666</MachineID>
  <ToolID>ljRTAAAAKGU=</ToolID>
  <Data><![CDATA[bGpSVEFBQUFLR1U9]]></Data>
</CustomerInfo>
</file>

<file path=customXml/item26.xml><?xml version="1.0" encoding="utf-8"?>
<CustomerInfo>
  <UserName>Administrator</UserName>
  <CompanyName/>
  <MachineID>A666</MachineID>
  <ToolID>ljRTAAAAKGU=</ToolID>
  <Data><![CDATA[bGpSVEFBQUFLR1U9]]></Data>
</CustomerInfo>
</file>

<file path=customXml/item27.xml><?xml version="1.0" encoding="utf-8"?>
<CustomerInfo>
  <UserName>Administrator</UserName>
  <CompanyName/>
  <MachineID>A666</MachineID>
  <ToolID>ljRTAAAAKGU=</ToolID>
  <Data><![CDATA[bGpSVEFBQUFLR1U9]]></Data>
</CustomerInfo>
</file>

<file path=customXml/item28.xml><?xml version="1.0" encoding="utf-8"?>
<CustomerInfo>
  <UserName>Administrator</UserName>
  <CompanyName/>
  <MachineID>A666</MachineID>
  <ToolID>ljRTAAAAKGU=</ToolID>
  <Data><![CDATA[bGpSVEFBQUFLR1U9]]></Data>
</CustomerInfo>
</file>

<file path=customXml/item29.xml><?xml version="1.0" encoding="utf-8"?>
<CustomerInfo>
  <UserName>Administrator</UserName>
  <CompanyName/>
  <MachineID>A666</MachineID>
  <ToolID>ljRTAAAAKGU=</ToolID>
  <Data><![CDATA[bGpSVEFBQUFLR1U9]]></Data>
</CustomerInfo>
</file>

<file path=customXml/item3.xml><?xml version="1.0" encoding="utf-8"?>
<CustomerInfo>
  <UserName>Administrator</UserName>
  <CompanyName/>
  <MachineID>A666</MachineID>
  <ToolID>ljRTAAAAKGU=</ToolID>
  <Data><![CDATA[bGpSVEFBQUFLR1U9]]></Data>
</CustomerInfo>
</file>

<file path=customXml/item30.xml><?xml version="1.0" encoding="utf-8"?>
<CustomerInfo>
  <UserName>Administrator</UserName>
  <CompanyName/>
  <MachineID>A666</MachineID>
  <ToolID>ljRTAAAAKGU=</ToolID>
  <Data><![CDATA[bGpSVEFBQUFLR1U9]]></Data>
</CustomerInfo>
</file>

<file path=customXml/item31.xml><?xml version="1.0" encoding="utf-8"?>
<CustomerInfo>
  <UserName>Administrator</UserName>
  <CompanyName/>
  <MachineID>A666</MachineID>
  <ToolID>ljRTAAAAKGU=</ToolID>
  <Data><![CDATA[bGpSVEFBQUFLR1U9]]></Data>
</CustomerInfo>
</file>

<file path=customXml/item32.xml><?xml version="1.0" encoding="utf-8"?>
<CustomerInfo>
  <UserName>Administrator</UserName>
  <CompanyName/>
  <MachineID>A666</MachineID>
  <ToolID>ljRTAAAAKGU=</ToolID>
  <Data><![CDATA[bGpSVEFBQUFLR1U9]]></Data>
</CustomerInfo>
</file>

<file path=customXml/item33.xml><?xml version="1.0" encoding="utf-8"?>
<CustomerInfo>
  <UserName>Administrator</UserName>
  <CompanyName/>
  <MachineID>A666</MachineID>
  <ToolID>ljRTAAAAKGU=</ToolID>
  <Data><![CDATA[bGpSVEFBQUFLR1U9]]></Data>
</CustomerInfo>
</file>

<file path=customXml/item34.xml><?xml version="1.0" encoding="utf-8"?>
<CustomerInfo>
  <UserName>Administrator</UserName>
  <CompanyName/>
  <MachineID>A666</MachineID>
  <ToolID>ljRTAAAAKGU=</ToolID>
  <Data><![CDATA[bGpSVEFBQUFLR1U9]]></Data>
</CustomerInfo>
</file>

<file path=customXml/item35.xml><?xml version="1.0" encoding="utf-8"?>
<CustomerInfo>
  <UserName>Administrator</UserName>
  <CompanyName/>
  <MachineID>A666</MachineID>
  <ToolID>ljRTAAAAKGU=</ToolID>
  <Data><![CDATA[bGpSVEFBQUFLR1U9]]></Data>
</CustomerInfo>
</file>

<file path=customXml/item36.xml><?xml version="1.0" encoding="utf-8"?>
<CustomerInfo>
  <UserName>Administrator</UserName>
  <CompanyName/>
  <MachineID>A666</MachineID>
  <ToolID>ljRTAAAAKGU=</ToolID>
  <Data><![CDATA[bGpSVEFBQUFLR1U9]]></Data>
</CustomerInfo>
</file>

<file path=customXml/item37.xml><?xml version="1.0" encoding="utf-8"?>
<CustomerInfo>
  <UserName>Administrator</UserName>
  <CompanyName/>
  <MachineID>A666</MachineID>
  <ToolID>ljRTAAAAKGU=</ToolID>
  <Data><![CDATA[bGpSVEFBQUFLR1U9]]></Data>
</CustomerInfo>
</file>

<file path=customXml/item38.xml><?xml version="1.0" encoding="utf-8"?>
<CustomerInfo>
  <UserName>Administrator</UserName>
  <CompanyName/>
  <MachineID>A666</MachineID>
  <ToolID>ljRTAAAAKGU=</ToolID>
  <Data><![CDATA[bGpSVEFBQUFLR1U9]]></Data>
</CustomerInfo>
</file>

<file path=customXml/item39.xml><?xml version="1.0" encoding="utf-8"?>
<CustomerInfo>
  <UserName>Administrator</UserName>
  <CompanyName/>
  <MachineID>A666</MachineID>
  <ToolID>ljRTAAAAKGU=</ToolID>
  <Data><![CDATA[bGpSVEFBQUFLR1U9]]></Data>
</CustomerInfo>
</file>

<file path=customXml/item4.xml><?xml version="1.0" encoding="utf-8"?>
<CustomerInfo>
  <UserName>Administrator</UserName>
  <CompanyName/>
  <MachineID>A666</MachineID>
  <ToolID>ljRTAAAAKGU=</ToolID>
  <Data><![CDATA[bGpSVEFBQUFLR1U9]]></Data>
</CustomerInfo>
</file>

<file path=customXml/item40.xml><?xml version="1.0" encoding="utf-8"?>
<CustomerInfo>
  <UserName>Administrator</UserName>
  <CompanyName/>
  <MachineID>A666</MachineID>
  <ToolID>ljRTAAAAKGU=</ToolID>
  <Data><![CDATA[bGpSVEFBQUFLR1U9]]></Data>
</CustomerInfo>
</file>

<file path=customXml/item41.xml><?xml version="1.0" encoding="utf-8"?>
<CustomerInfo>
  <UserName>Administrator</UserName>
  <CompanyName/>
  <MachineID>A666</MachineID>
  <ToolID>ljRTAAAAKGU=</ToolID>
  <Data><![CDATA[bGpSVEFBQUFLR1U9]]></Data>
</CustomerInfo>
</file>

<file path=customXml/item42.xml><?xml version="1.0" encoding="utf-8"?>
<CustomerInfo>
  <UserName>Administrator</UserName>
  <CompanyName/>
  <MachineID>A666</MachineID>
  <ToolID>ljRTAAAAKGU=</ToolID>
  <Data><![CDATA[bGpSVEFBQUFLR1U9]]></Data>
</CustomerInfo>
</file>

<file path=customXml/item43.xml><?xml version="1.0" encoding="utf-8"?>
<CustomerInfo>
  <UserName>Administrator</UserName>
  <CompanyName/>
  <MachineID>A666</MachineID>
  <ToolID>ljRTAAAAKGU=</ToolID>
  <Data><![CDATA[bGpSVEFBQUFLR1U9]]></Data>
</CustomerInfo>
</file>

<file path=customXml/item44.xml><?xml version="1.0" encoding="utf-8"?>
<CustomerInfo>
  <UserName>Administrator</UserName>
  <CompanyName/>
  <MachineID>A666</MachineID>
  <ToolID>ljRTAAAAKGU=</ToolID>
  <Data><![CDATA[bGpSVEFBQUFLR1U9]]></Data>
</CustomerInfo>
</file>

<file path=customXml/item45.xml><?xml version="1.0" encoding="utf-8"?>
<CustomerInfo>
  <UserName>Administrator</UserName>
  <CompanyName/>
  <MachineID>A666</MachineID>
  <ToolID>ljRTAAAAKGU=</ToolID>
  <Data><![CDATA[bGpSVEFBQUFLR1U9]]></Data>
</CustomerInfo>
</file>

<file path=customXml/item46.xml><?xml version="1.0" encoding="utf-8"?>
<CustomerInfo>
  <UserName>Administrator</UserName>
  <CompanyName/>
  <MachineID>A666</MachineID>
  <ToolID>ljRTAAAAKGU=</ToolID>
  <Data><![CDATA[bGpSVEFBQUFLR1U9]]></Data>
</CustomerInfo>
</file>

<file path=customXml/item47.xml><?xml version="1.0" encoding="utf-8"?>
<CustomerInfo>
  <UserName>Administrator</UserName>
  <CompanyName/>
  <MachineID>A666</MachineID>
  <ToolID>ljRTAAAAKGU=</ToolID>
  <Data><![CDATA[bGpSVEFBQUFLR1U9]]></Data>
</CustomerInfo>
</file>

<file path=customXml/item48.xml><?xml version="1.0" encoding="utf-8"?>
<CustomerInfo>
  <UserName>Administrator</UserName>
  <CompanyName/>
  <MachineID>A666</MachineID>
  <ToolID>ljRTAAAAKGU=</ToolID>
  <Data><![CDATA[bGpSVEFBQUFLR1U9]]></Data>
</CustomerInfo>
</file>

<file path=customXml/item49.xml><?xml version="1.0" encoding="utf-8"?>
<CustomerInfo>
  <UserName>DELL</UserName>
  <CompanyName/>
  <MachineID>A666</MachineID>
  <ToolID>ljRTAAAAKGU=</ToolID>
  <Data><![CDATA[bGpSVEFBQUFLR1U9]]></Data>
</CustomerInfo>
</file>

<file path=customXml/item5.xml><?xml version="1.0" encoding="utf-8"?>
<CustomerInfo>
  <UserName>Administrator</UserName>
  <CompanyName/>
  <MachineID>A666</MachineID>
  <ToolID>ljRTAAAAKGU=</ToolID>
  <Data><![CDATA[bGpSVEFBQUFLR1U9]]></Data>
</CustomerInfo>
</file>

<file path=customXml/item50.xml><?xml version="1.0" encoding="utf-8"?>
<CustomerInfo>
  <UserName>Administrator</UserName>
  <CompanyName/>
  <MachineID>A666</MachineID>
  <ToolID>ljRTAAAAKGU=</ToolID>
  <Data><![CDATA[bGpSVEFBQUFLR1U9]]></Data>
</CustomerInfo>
</file>

<file path=customXml/item51.xml><?xml version="1.0" encoding="utf-8"?>
<CustomerInfo>
  <UserName>Administrator</UserName>
  <CompanyName/>
  <MachineID>A666</MachineID>
  <ToolID>ljRTAAAAKGU=</ToolID>
  <Data><![CDATA[bGpSVEFBQUFLR1U9]]></Data>
</CustomerInfo>
</file>

<file path=customXml/item52.xml><?xml version="1.0" encoding="utf-8"?>
<CustomerInfo>
  <UserName>Administrator</UserName>
  <CompanyName/>
  <MachineID>A666</MachineID>
  <ToolID>ljRTAAAAKGU=</ToolID>
  <Data><![CDATA[bGpSVEFBQUFLR1U9]]></Data>
</CustomerInfo>
</file>

<file path=customXml/item53.xml><?xml version="1.0" encoding="utf-8"?>
<CustomerInfo>
  <UserName>Administrator</UserName>
  <CompanyName/>
  <MachineID>A666</MachineID>
  <ToolID>ljRTAAAAKGU=</ToolID>
  <Data><![CDATA[bGpSVEFBQUFLR1U9]]></Data>
</CustomerInfo>
</file>

<file path=customXml/item54.xml><?xml version="1.0" encoding="utf-8"?>
<CustomerInfo>
  <UserName>Administrator</UserName>
  <CompanyName/>
  <MachineID>A666</MachineID>
  <ToolID>ljRTAAAAKGU=</ToolID>
  <Data><![CDATA[bGpSVEFBQUFLR1U9]]></Data>
</CustomerInfo>
</file>

<file path=customXml/item55.xml><?xml version="1.0" encoding="utf-8"?>
<CustomerInfo>
  <UserName>Administrator</UserName>
  <CompanyName/>
  <MachineID>A666</MachineID>
  <ToolID>ljRTAAAAKGU=</ToolID>
  <Data><![CDATA[bGpSVEFBQUFLR1U9]]></Data>
</CustomerInfo>
</file>

<file path=customXml/item56.xml><?xml version="1.0" encoding="utf-8"?>
<CustomerInfo>
  <UserName>Administrator</UserName>
  <CompanyName/>
  <MachineID>A666</MachineID>
  <ToolID>ljRTAAAAKGU=</ToolID>
  <Data><![CDATA[bGpSVEFBQUFLR1U9]]></Data>
</CustomerInfo>
</file>

<file path=customXml/item57.xml><?xml version="1.0" encoding="utf-8"?>
<CustomerInfo>
  <UserName>Administrator</UserName>
  <CompanyName/>
  <MachineID>A666</MachineID>
  <ToolID>ljRTAAAAKGU=</ToolID>
  <Data><![CDATA[bGpSVEFBQUFLR1U9]]></Data>
</CustomerInfo>
</file>

<file path=customXml/item58.xml><?xml version="1.0" encoding="utf-8"?>
<CustomerInfo>
  <UserName>Administrator</UserName>
  <CompanyName/>
  <MachineID>A666</MachineID>
  <ToolID>ljRTAAAAKGU=</ToolID>
  <Data><![CDATA[bGpSVEFBQUFLR1U9]]></Data>
</CustomerInfo>
</file>

<file path=customXml/item59.xml><?xml version="1.0" encoding="utf-8"?>
<CustomerInfo>
  <UserName>Administrator</UserName>
  <CompanyName/>
  <MachineID>A666</MachineID>
  <ToolID>ljRTAAAAKGU=</ToolID>
  <Data><![CDATA[bGpSVEFBQUFLR1U9]]></Data>
</CustomerInfo>
</file>

<file path=customXml/item6.xml><?xml version="1.0" encoding="utf-8"?>
<CustomerInfo>
  <UserName>Administrator</UserName>
  <CompanyName/>
  <MachineID>A666</MachineID>
  <ToolID>ljRTAAAAKGU=</ToolID>
  <Data><![CDATA[bGpSVEFBQUFLR1U9]]></Data>
</CustomerInfo>
</file>

<file path=customXml/item60.xml><?xml version="1.0" encoding="utf-8"?>
<CustomerInfo>
  <UserName>Administrator</UserName>
  <CompanyName/>
  <MachineID>A666</MachineID>
  <ToolID>ljRTAAAAKGU=</ToolID>
  <Data><![CDATA[bGpSVEFBQUFLR1U9]]></Data>
</CustomerInfo>
</file>

<file path=customXml/item61.xml><?xml version="1.0" encoding="utf-8"?>
<CustomerInfo>
  <UserName>Administrator</UserName>
  <CompanyName/>
  <MachineID>A666</MachineID>
  <ToolID>ljRTAAAAKGU=</ToolID>
  <Data><![CDATA[bGpSVEFBQUFLR1U9]]></Data>
</CustomerInfo>
</file>

<file path=customXml/item62.xml><?xml version="1.0" encoding="utf-8"?>
<CustomerInfo>
  <UserName>Administrator</UserName>
  <CompanyName/>
  <MachineID>A666</MachineID>
  <ToolID>ljRTAAAAKGU=</ToolID>
  <Data><![CDATA[bGpSVEFBQUFLR1U9]]></Data>
</CustomerInfo>
</file>

<file path=customXml/item63.xml><?xml version="1.0" encoding="utf-8"?>
<CustomerInfo>
  <UserName>Administrator</UserName>
  <CompanyName/>
  <MachineID>A666</MachineID>
  <ToolID>ljRTAAAAKGU=</ToolID>
  <Data><![CDATA[bGpSVEFBQUFLR1U9]]></Data>
</CustomerInfo>
</file>

<file path=customXml/item64.xml><?xml version="1.0" encoding="utf-8"?>
<CustomerInfo>
  <UserName>Administrator</UserName>
  <CompanyName/>
  <MachineID>A666</MachineID>
  <ToolID>ljRTAAAAKGU=</ToolID>
  <Data><![CDATA[bGpSVEFBQUFLR1U9]]></Data>
</CustomerInfo>
</file>

<file path=customXml/item65.xml><?xml version="1.0" encoding="utf-8"?>
<CustomerInfo>
  <UserName>Administrator</UserName>
  <CompanyName/>
  <MachineID>A666</MachineID>
  <ToolID>ljRTAAAAKGU=</ToolID>
  <Data><![CDATA[bGpSVEFBQUFLR1U9]]></Data>
</CustomerInfo>
</file>

<file path=customXml/item7.xml><?xml version="1.0" encoding="utf-8"?>
<CustomerInfo>
  <UserName>Administrator</UserName>
  <CompanyName/>
  <MachineID>A666</MachineID>
  <ToolID>ljRTAAAAKGU=</ToolID>
  <Data><![CDATA[bGpSVEFBQUFLR1U9]]></Data>
</CustomerInfo>
</file>

<file path=customXml/item8.xml><?xml version="1.0" encoding="utf-8"?>
<CustomerInfo>
  <UserName>Administrator</UserName>
  <CompanyName/>
  <MachineID>A666</MachineID>
  <ToolID>ljRTAAAAKGU=</ToolID>
  <Data><![CDATA[bGpSVEFBQUFLR1U9]]></Data>
</CustomerInfo>
</file>

<file path=customXml/item9.xml><?xml version="1.0" encoding="utf-8"?>
<CustomerInfo>
  <UserName>Administrator</UserName>
  <CompanyName/>
  <MachineID>A666</MachineID>
  <ToolID>ljRTAAAAKGU=</ToolID>
  <Data><![CDATA[bGpSVEFBQUFLR1U9]]></Data>
</CustomerInfo>
</file>

<file path=customXml/itemProps1.xml><?xml version="1.0" encoding="utf-8"?>
<ds:datastoreItem xmlns:ds="http://schemas.openxmlformats.org/officeDocument/2006/customXml" ds:itemID="{77B0367F-F3A6-48E4-8201-2E6FB0AA97DB}">
  <ds:schemaRefs/>
</ds:datastoreItem>
</file>

<file path=customXml/itemProps10.xml><?xml version="1.0" encoding="utf-8"?>
<ds:datastoreItem xmlns:ds="http://schemas.openxmlformats.org/officeDocument/2006/customXml" ds:itemID="{39E9FEFA-E96A-446C-8622-103320FEF3D2}">
  <ds:schemaRefs/>
</ds:datastoreItem>
</file>

<file path=customXml/itemProps11.xml><?xml version="1.0" encoding="utf-8"?>
<ds:datastoreItem xmlns:ds="http://schemas.openxmlformats.org/officeDocument/2006/customXml" ds:itemID="{46CB21C9-D891-494C-BEE0-0F157860BD68}">
  <ds:schemaRefs/>
</ds:datastoreItem>
</file>

<file path=customXml/itemProps12.xml><?xml version="1.0" encoding="utf-8"?>
<ds:datastoreItem xmlns:ds="http://schemas.openxmlformats.org/officeDocument/2006/customXml" ds:itemID="{BD936D23-A00E-4156-B855-C6AB35A417F9}">
  <ds:schemaRefs/>
</ds:datastoreItem>
</file>

<file path=customXml/itemProps13.xml><?xml version="1.0" encoding="utf-8"?>
<ds:datastoreItem xmlns:ds="http://schemas.openxmlformats.org/officeDocument/2006/customXml" ds:itemID="{D819B136-1420-4FA2-8F7F-9069BD3D6268}">
  <ds:schemaRefs/>
</ds:datastoreItem>
</file>

<file path=customXml/itemProps14.xml><?xml version="1.0" encoding="utf-8"?>
<ds:datastoreItem xmlns:ds="http://schemas.openxmlformats.org/officeDocument/2006/customXml" ds:itemID="{443B3887-66BF-446C-82CC-C98A82CE92D6}">
  <ds:schemaRefs/>
</ds:datastoreItem>
</file>

<file path=customXml/itemProps15.xml><?xml version="1.0" encoding="utf-8"?>
<ds:datastoreItem xmlns:ds="http://schemas.openxmlformats.org/officeDocument/2006/customXml" ds:itemID="{CA28887C-3466-4334-8B9D-64AEEE71CBB3}">
  <ds:schemaRefs/>
</ds:datastoreItem>
</file>

<file path=customXml/itemProps16.xml><?xml version="1.0" encoding="utf-8"?>
<ds:datastoreItem xmlns:ds="http://schemas.openxmlformats.org/officeDocument/2006/customXml" ds:itemID="{35907E1B-BB80-4F06-8C42-A1C8EEF79FA3}">
  <ds:schemaRefs/>
</ds:datastoreItem>
</file>

<file path=customXml/itemProps17.xml><?xml version="1.0" encoding="utf-8"?>
<ds:datastoreItem xmlns:ds="http://schemas.openxmlformats.org/officeDocument/2006/customXml" ds:itemID="{D80093DE-9E54-46F7-871C-65C7C494AA4D}">
  <ds:schemaRefs/>
</ds:datastoreItem>
</file>

<file path=customXml/itemProps18.xml><?xml version="1.0" encoding="utf-8"?>
<ds:datastoreItem xmlns:ds="http://schemas.openxmlformats.org/officeDocument/2006/customXml" ds:itemID="{1305BC5E-6F1A-47D8-85F4-F079D7EC7984}">
  <ds:schemaRefs/>
</ds:datastoreItem>
</file>

<file path=customXml/itemProps19.xml><?xml version="1.0" encoding="utf-8"?>
<ds:datastoreItem xmlns:ds="http://schemas.openxmlformats.org/officeDocument/2006/customXml" ds:itemID="{3FA23707-0E2F-4888-9276-85ECCCA015DE}">
  <ds:schemaRefs/>
</ds:datastoreItem>
</file>

<file path=customXml/itemProps2.xml><?xml version="1.0" encoding="utf-8"?>
<ds:datastoreItem xmlns:ds="http://schemas.openxmlformats.org/officeDocument/2006/customXml" ds:itemID="{3A37CCCA-62ED-44E2-AD43-2ED8BC5BE7DA}">
  <ds:schemaRefs/>
</ds:datastoreItem>
</file>

<file path=customXml/itemProps20.xml><?xml version="1.0" encoding="utf-8"?>
<ds:datastoreItem xmlns:ds="http://schemas.openxmlformats.org/officeDocument/2006/customXml" ds:itemID="{4AC216A8-BFCC-40A9-83D4-404C1E052074}">
  <ds:schemaRefs/>
</ds:datastoreItem>
</file>

<file path=customXml/itemProps21.xml><?xml version="1.0" encoding="utf-8"?>
<ds:datastoreItem xmlns:ds="http://schemas.openxmlformats.org/officeDocument/2006/customXml" ds:itemID="{6ED53AED-3518-4336-A1B3-7F044C0F9137}">
  <ds:schemaRefs/>
</ds:datastoreItem>
</file>

<file path=customXml/itemProps22.xml><?xml version="1.0" encoding="utf-8"?>
<ds:datastoreItem xmlns:ds="http://schemas.openxmlformats.org/officeDocument/2006/customXml" ds:itemID="{C1464498-5A93-4AA7-8762-A343DAD832B5}">
  <ds:schemaRefs/>
</ds:datastoreItem>
</file>

<file path=customXml/itemProps23.xml><?xml version="1.0" encoding="utf-8"?>
<ds:datastoreItem xmlns:ds="http://schemas.openxmlformats.org/officeDocument/2006/customXml" ds:itemID="{5A27900E-A741-4A36-B3EB-C582E98E1E85}">
  <ds:schemaRefs/>
</ds:datastoreItem>
</file>

<file path=customXml/itemProps24.xml><?xml version="1.0" encoding="utf-8"?>
<ds:datastoreItem xmlns:ds="http://schemas.openxmlformats.org/officeDocument/2006/customXml" ds:itemID="{73668000-AE31-4738-B989-2D46AF7BBC9F}">
  <ds:schemaRefs/>
</ds:datastoreItem>
</file>

<file path=customXml/itemProps25.xml><?xml version="1.0" encoding="utf-8"?>
<ds:datastoreItem xmlns:ds="http://schemas.openxmlformats.org/officeDocument/2006/customXml" ds:itemID="{0A9FFF41-9550-435C-917F-F15ABF345CE3}">
  <ds:schemaRefs/>
</ds:datastoreItem>
</file>

<file path=customXml/itemProps26.xml><?xml version="1.0" encoding="utf-8"?>
<ds:datastoreItem xmlns:ds="http://schemas.openxmlformats.org/officeDocument/2006/customXml" ds:itemID="{AEAE9BE6-488D-4E33-B20E-254F0C5851E3}">
  <ds:schemaRefs/>
</ds:datastoreItem>
</file>

<file path=customXml/itemProps27.xml><?xml version="1.0" encoding="utf-8"?>
<ds:datastoreItem xmlns:ds="http://schemas.openxmlformats.org/officeDocument/2006/customXml" ds:itemID="{B56F8C78-969A-494D-B320-26477A56865F}">
  <ds:schemaRefs/>
</ds:datastoreItem>
</file>

<file path=customXml/itemProps28.xml><?xml version="1.0" encoding="utf-8"?>
<ds:datastoreItem xmlns:ds="http://schemas.openxmlformats.org/officeDocument/2006/customXml" ds:itemID="{FC303FDC-EC86-4963-B225-8F7B28512222}">
  <ds:schemaRefs/>
</ds:datastoreItem>
</file>

<file path=customXml/itemProps29.xml><?xml version="1.0" encoding="utf-8"?>
<ds:datastoreItem xmlns:ds="http://schemas.openxmlformats.org/officeDocument/2006/customXml" ds:itemID="{F372669F-31C6-4AF3-9DE0-52E29A44CEA5}">
  <ds:schemaRefs/>
</ds:datastoreItem>
</file>

<file path=customXml/itemProps3.xml><?xml version="1.0" encoding="utf-8"?>
<ds:datastoreItem xmlns:ds="http://schemas.openxmlformats.org/officeDocument/2006/customXml" ds:itemID="{CD458FFF-2C45-4240-B0C5-C6BDF4C803B9}">
  <ds:schemaRefs/>
</ds:datastoreItem>
</file>

<file path=customXml/itemProps30.xml><?xml version="1.0" encoding="utf-8"?>
<ds:datastoreItem xmlns:ds="http://schemas.openxmlformats.org/officeDocument/2006/customXml" ds:itemID="{32A423D1-2B25-4228-B7C4-935C4393D946}">
  <ds:schemaRefs/>
</ds:datastoreItem>
</file>

<file path=customXml/itemProps31.xml><?xml version="1.0" encoding="utf-8"?>
<ds:datastoreItem xmlns:ds="http://schemas.openxmlformats.org/officeDocument/2006/customXml" ds:itemID="{607FE6ED-402A-4817-B459-EB833FA8FED6}">
  <ds:schemaRefs/>
</ds:datastoreItem>
</file>

<file path=customXml/itemProps32.xml><?xml version="1.0" encoding="utf-8"?>
<ds:datastoreItem xmlns:ds="http://schemas.openxmlformats.org/officeDocument/2006/customXml" ds:itemID="{06C6B27A-9A1E-4089-98F8-B170C988643C}">
  <ds:schemaRefs/>
</ds:datastoreItem>
</file>

<file path=customXml/itemProps33.xml><?xml version="1.0" encoding="utf-8"?>
<ds:datastoreItem xmlns:ds="http://schemas.openxmlformats.org/officeDocument/2006/customXml" ds:itemID="{6986CA28-04A6-4F90-9C0E-3843167245FF}">
  <ds:schemaRefs/>
</ds:datastoreItem>
</file>

<file path=customXml/itemProps34.xml><?xml version="1.0" encoding="utf-8"?>
<ds:datastoreItem xmlns:ds="http://schemas.openxmlformats.org/officeDocument/2006/customXml" ds:itemID="{05CE6CD2-6003-4506-9AD6-B8E61F795A9E}">
  <ds:schemaRefs/>
</ds:datastoreItem>
</file>

<file path=customXml/itemProps35.xml><?xml version="1.0" encoding="utf-8"?>
<ds:datastoreItem xmlns:ds="http://schemas.openxmlformats.org/officeDocument/2006/customXml" ds:itemID="{F3991D31-342D-49A4-A29E-F36ACC91B4E8}">
  <ds:schemaRefs/>
</ds:datastoreItem>
</file>

<file path=customXml/itemProps36.xml><?xml version="1.0" encoding="utf-8"?>
<ds:datastoreItem xmlns:ds="http://schemas.openxmlformats.org/officeDocument/2006/customXml" ds:itemID="{48EBF62E-7BD6-465A-9DB7-765BA241C096}">
  <ds:schemaRefs/>
</ds:datastoreItem>
</file>

<file path=customXml/itemProps37.xml><?xml version="1.0" encoding="utf-8"?>
<ds:datastoreItem xmlns:ds="http://schemas.openxmlformats.org/officeDocument/2006/customXml" ds:itemID="{13CE7032-330B-4A21-9DD4-626A092EC988}">
  <ds:schemaRefs/>
</ds:datastoreItem>
</file>

<file path=customXml/itemProps38.xml><?xml version="1.0" encoding="utf-8"?>
<ds:datastoreItem xmlns:ds="http://schemas.openxmlformats.org/officeDocument/2006/customXml" ds:itemID="{B04A197E-BEAD-4657-B9DE-9ECEE430E8F3}">
  <ds:schemaRefs/>
</ds:datastoreItem>
</file>

<file path=customXml/itemProps39.xml><?xml version="1.0" encoding="utf-8"?>
<ds:datastoreItem xmlns:ds="http://schemas.openxmlformats.org/officeDocument/2006/customXml" ds:itemID="{06D40B2A-9185-4E7E-B697-83EF9E2D725B}">
  <ds:schemaRefs/>
</ds:datastoreItem>
</file>

<file path=customXml/itemProps4.xml><?xml version="1.0" encoding="utf-8"?>
<ds:datastoreItem xmlns:ds="http://schemas.openxmlformats.org/officeDocument/2006/customXml" ds:itemID="{F46CCE0E-A33B-4367-93F0-C74142FDBB2B}">
  <ds:schemaRefs/>
</ds:datastoreItem>
</file>

<file path=customXml/itemProps40.xml><?xml version="1.0" encoding="utf-8"?>
<ds:datastoreItem xmlns:ds="http://schemas.openxmlformats.org/officeDocument/2006/customXml" ds:itemID="{B6E82C82-A3D1-40BE-84CC-AB706C631231}">
  <ds:schemaRefs/>
</ds:datastoreItem>
</file>

<file path=customXml/itemProps41.xml><?xml version="1.0" encoding="utf-8"?>
<ds:datastoreItem xmlns:ds="http://schemas.openxmlformats.org/officeDocument/2006/customXml" ds:itemID="{BFB32A4C-BB44-4CEC-B346-5E87AE4E65AA}">
  <ds:schemaRefs/>
</ds:datastoreItem>
</file>

<file path=customXml/itemProps42.xml><?xml version="1.0" encoding="utf-8"?>
<ds:datastoreItem xmlns:ds="http://schemas.openxmlformats.org/officeDocument/2006/customXml" ds:itemID="{3943BA48-D2F1-4AEE-B654-3A977CE6F8EC}">
  <ds:schemaRefs/>
</ds:datastoreItem>
</file>

<file path=customXml/itemProps43.xml><?xml version="1.0" encoding="utf-8"?>
<ds:datastoreItem xmlns:ds="http://schemas.openxmlformats.org/officeDocument/2006/customXml" ds:itemID="{6DD5B9D4-51CB-4606-9159-35179AF55F94}">
  <ds:schemaRefs/>
</ds:datastoreItem>
</file>

<file path=customXml/itemProps44.xml><?xml version="1.0" encoding="utf-8"?>
<ds:datastoreItem xmlns:ds="http://schemas.openxmlformats.org/officeDocument/2006/customXml" ds:itemID="{D916390F-D336-42CA-AE16-D081B8231526}">
  <ds:schemaRefs/>
</ds:datastoreItem>
</file>

<file path=customXml/itemProps45.xml><?xml version="1.0" encoding="utf-8"?>
<ds:datastoreItem xmlns:ds="http://schemas.openxmlformats.org/officeDocument/2006/customXml" ds:itemID="{2E7F5693-C446-4465-8284-D0FC18FE64B5}">
  <ds:schemaRefs/>
</ds:datastoreItem>
</file>

<file path=customXml/itemProps46.xml><?xml version="1.0" encoding="utf-8"?>
<ds:datastoreItem xmlns:ds="http://schemas.openxmlformats.org/officeDocument/2006/customXml" ds:itemID="{4320B233-867A-44A3-8A76-ABAEAD4EAB68}">
  <ds:schemaRefs/>
</ds:datastoreItem>
</file>

<file path=customXml/itemProps47.xml><?xml version="1.0" encoding="utf-8"?>
<ds:datastoreItem xmlns:ds="http://schemas.openxmlformats.org/officeDocument/2006/customXml" ds:itemID="{D6BF420A-E5B4-4A2C-931D-97EDB2D36D2F}">
  <ds:schemaRefs/>
</ds:datastoreItem>
</file>

<file path=customXml/itemProps48.xml><?xml version="1.0" encoding="utf-8"?>
<ds:datastoreItem xmlns:ds="http://schemas.openxmlformats.org/officeDocument/2006/customXml" ds:itemID="{00D9A5E0-FA7B-478C-8ACB-CF40A120DA5A}">
  <ds:schemaRefs/>
</ds:datastoreItem>
</file>

<file path=customXml/itemProps49.xml><?xml version="1.0" encoding="utf-8"?>
<ds:datastoreItem xmlns:ds="http://schemas.openxmlformats.org/officeDocument/2006/customXml" ds:itemID="{3AD668F0-62B1-4F29-9B59-0E92DA7468DF}">
  <ds:schemaRefs/>
</ds:datastoreItem>
</file>

<file path=customXml/itemProps5.xml><?xml version="1.0" encoding="utf-8"?>
<ds:datastoreItem xmlns:ds="http://schemas.openxmlformats.org/officeDocument/2006/customXml" ds:itemID="{FD94EFAE-0360-407F-8701-37BDBBABB15A}">
  <ds:schemaRefs/>
</ds:datastoreItem>
</file>

<file path=customXml/itemProps50.xml><?xml version="1.0" encoding="utf-8"?>
<ds:datastoreItem xmlns:ds="http://schemas.openxmlformats.org/officeDocument/2006/customXml" ds:itemID="{F7B43563-C242-4796-8B90-395EC8371692}">
  <ds:schemaRefs/>
</ds:datastoreItem>
</file>

<file path=customXml/itemProps51.xml><?xml version="1.0" encoding="utf-8"?>
<ds:datastoreItem xmlns:ds="http://schemas.openxmlformats.org/officeDocument/2006/customXml" ds:itemID="{5A3D6215-CEC9-4F99-87AA-726D292C3322}">
  <ds:schemaRefs/>
</ds:datastoreItem>
</file>

<file path=customXml/itemProps52.xml><?xml version="1.0" encoding="utf-8"?>
<ds:datastoreItem xmlns:ds="http://schemas.openxmlformats.org/officeDocument/2006/customXml" ds:itemID="{E8AA0E49-F354-4276-A348-6475D5E2BCC2}">
  <ds:schemaRefs/>
</ds:datastoreItem>
</file>

<file path=customXml/itemProps53.xml><?xml version="1.0" encoding="utf-8"?>
<ds:datastoreItem xmlns:ds="http://schemas.openxmlformats.org/officeDocument/2006/customXml" ds:itemID="{C80F6052-A911-4C88-9EA6-F9589F02FF14}">
  <ds:schemaRefs/>
</ds:datastoreItem>
</file>

<file path=customXml/itemProps54.xml><?xml version="1.0" encoding="utf-8"?>
<ds:datastoreItem xmlns:ds="http://schemas.openxmlformats.org/officeDocument/2006/customXml" ds:itemID="{0159AC5B-2736-4702-8B77-02C72DDA5B9F}">
  <ds:schemaRefs/>
</ds:datastoreItem>
</file>

<file path=customXml/itemProps55.xml><?xml version="1.0" encoding="utf-8"?>
<ds:datastoreItem xmlns:ds="http://schemas.openxmlformats.org/officeDocument/2006/customXml" ds:itemID="{D850726E-913E-4124-9FD2-1DA7CAFBD9AE}">
  <ds:schemaRefs/>
</ds:datastoreItem>
</file>

<file path=customXml/itemProps56.xml><?xml version="1.0" encoding="utf-8"?>
<ds:datastoreItem xmlns:ds="http://schemas.openxmlformats.org/officeDocument/2006/customXml" ds:itemID="{ACF2F7DF-6E84-4572-B68B-7646A4A9648A}">
  <ds:schemaRefs/>
</ds:datastoreItem>
</file>

<file path=customXml/itemProps57.xml><?xml version="1.0" encoding="utf-8"?>
<ds:datastoreItem xmlns:ds="http://schemas.openxmlformats.org/officeDocument/2006/customXml" ds:itemID="{E776BF69-C7CA-4B32-9911-7455407CD2A0}">
  <ds:schemaRefs/>
</ds:datastoreItem>
</file>

<file path=customXml/itemProps58.xml><?xml version="1.0" encoding="utf-8"?>
<ds:datastoreItem xmlns:ds="http://schemas.openxmlformats.org/officeDocument/2006/customXml" ds:itemID="{726DAEC2-674B-47F5-AD10-53A02522C1DC}">
  <ds:schemaRefs/>
</ds:datastoreItem>
</file>

<file path=customXml/itemProps59.xml><?xml version="1.0" encoding="utf-8"?>
<ds:datastoreItem xmlns:ds="http://schemas.openxmlformats.org/officeDocument/2006/customXml" ds:itemID="{D66B8A5D-BDBD-4625-8699-5A3EEC8B2D7A}">
  <ds:schemaRefs/>
</ds:datastoreItem>
</file>

<file path=customXml/itemProps6.xml><?xml version="1.0" encoding="utf-8"?>
<ds:datastoreItem xmlns:ds="http://schemas.openxmlformats.org/officeDocument/2006/customXml" ds:itemID="{97B1ED97-ED06-4D78-ABA8-8DA0CA552184}">
  <ds:schemaRefs/>
</ds:datastoreItem>
</file>

<file path=customXml/itemProps60.xml><?xml version="1.0" encoding="utf-8"?>
<ds:datastoreItem xmlns:ds="http://schemas.openxmlformats.org/officeDocument/2006/customXml" ds:itemID="{285EA555-FB22-4502-9A1C-507EFF27A178}">
  <ds:schemaRefs/>
</ds:datastoreItem>
</file>

<file path=customXml/itemProps61.xml><?xml version="1.0" encoding="utf-8"?>
<ds:datastoreItem xmlns:ds="http://schemas.openxmlformats.org/officeDocument/2006/customXml" ds:itemID="{421500A6-04BC-41DE-8F8C-F44A6DC7FEE3}">
  <ds:schemaRefs/>
</ds:datastoreItem>
</file>

<file path=customXml/itemProps62.xml><?xml version="1.0" encoding="utf-8"?>
<ds:datastoreItem xmlns:ds="http://schemas.openxmlformats.org/officeDocument/2006/customXml" ds:itemID="{D2508229-9416-4F12-BE47-D465A9139327}">
  <ds:schemaRefs/>
</ds:datastoreItem>
</file>

<file path=customXml/itemProps63.xml><?xml version="1.0" encoding="utf-8"?>
<ds:datastoreItem xmlns:ds="http://schemas.openxmlformats.org/officeDocument/2006/customXml" ds:itemID="{824779AB-0512-4D06-83BC-9DD4EF2BA359}">
  <ds:schemaRefs/>
</ds:datastoreItem>
</file>

<file path=customXml/itemProps64.xml><?xml version="1.0" encoding="utf-8"?>
<ds:datastoreItem xmlns:ds="http://schemas.openxmlformats.org/officeDocument/2006/customXml" ds:itemID="{65AC8C0C-C45A-41D9-91A8-AF23D2D63151}">
  <ds:schemaRefs/>
</ds:datastoreItem>
</file>

<file path=customXml/itemProps65.xml><?xml version="1.0" encoding="utf-8"?>
<ds:datastoreItem xmlns:ds="http://schemas.openxmlformats.org/officeDocument/2006/customXml" ds:itemID="{6C376F26-68F9-4EC1-993B-09984B6F81F4}">
  <ds:schemaRefs/>
</ds:datastoreItem>
</file>

<file path=customXml/itemProps7.xml><?xml version="1.0" encoding="utf-8"?>
<ds:datastoreItem xmlns:ds="http://schemas.openxmlformats.org/officeDocument/2006/customXml" ds:itemID="{CB185941-1983-4105-A05F-EDC9C48159CE}">
  <ds:schemaRefs/>
</ds:datastoreItem>
</file>

<file path=customXml/itemProps8.xml><?xml version="1.0" encoding="utf-8"?>
<ds:datastoreItem xmlns:ds="http://schemas.openxmlformats.org/officeDocument/2006/customXml" ds:itemID="{C26B353C-DFBD-4AA5-8B61-F8890B1EBCC8}">
  <ds:schemaRefs/>
</ds:datastoreItem>
</file>

<file path=customXml/itemProps9.xml><?xml version="1.0" encoding="utf-8"?>
<ds:datastoreItem xmlns:ds="http://schemas.openxmlformats.org/officeDocument/2006/customXml" ds:itemID="{1F81652B-2D5B-47A5-8C09-DBEF72334BA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模板</Template>
  <TotalTime>1946</TotalTime>
  <Words>974</Words>
  <Application>Microsoft Office PowerPoint</Application>
  <PresentationFormat>自定义</PresentationFormat>
  <Paragraphs>564</Paragraphs>
  <Slides>65</Slides>
  <Notes>65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65</vt:i4>
      </vt:variant>
    </vt:vector>
  </HeadingPairs>
  <TitlesOfParts>
    <vt:vector size="66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  <vt:lpstr>幻灯片 45</vt:lpstr>
      <vt:lpstr>幻灯片 46</vt:lpstr>
      <vt:lpstr>幻灯片 47</vt:lpstr>
      <vt:lpstr>幻灯片 48</vt:lpstr>
      <vt:lpstr>幻灯片 49</vt:lpstr>
      <vt:lpstr>幻灯片 50</vt:lpstr>
      <vt:lpstr>幻灯片 51</vt:lpstr>
      <vt:lpstr>幻灯片 52</vt:lpstr>
      <vt:lpstr>幻灯片 53</vt:lpstr>
      <vt:lpstr>幻灯片 54</vt:lpstr>
      <vt:lpstr>幻灯片 55</vt:lpstr>
      <vt:lpstr>幻灯片 56</vt:lpstr>
      <vt:lpstr>幻灯片 57</vt:lpstr>
      <vt:lpstr>幻灯片 58</vt:lpstr>
      <vt:lpstr>幻灯片 59</vt:lpstr>
      <vt:lpstr>幻灯片 60</vt:lpstr>
      <vt:lpstr>幻灯片 61</vt:lpstr>
      <vt:lpstr>幻灯片 62</vt:lpstr>
      <vt:lpstr>幻灯片 63</vt:lpstr>
      <vt:lpstr>幻灯片 64</vt:lpstr>
      <vt:lpstr>幻灯片 65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cp:lastModifiedBy>Administrator</cp:lastModifiedBy>
  <cp:revision>80</cp:revision>
  <dcterms:modified xsi:type="dcterms:W3CDTF">2021-07-01T07:43:33Z</dcterms:modified>
</cp:coreProperties>
</file>