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9" r:id="rId3"/>
    <p:sldId id="260" r:id="rId4"/>
    <p:sldId id="261" r:id="rId5"/>
    <p:sldId id="263" r:id="rId6"/>
    <p:sldId id="264" r:id="rId7"/>
    <p:sldId id="265" r:id="rId8"/>
    <p:sldId id="266" r:id="rId9"/>
    <p:sldId id="288" r:id="rId10"/>
    <p:sldId id="267" r:id="rId11"/>
    <p:sldId id="268" r:id="rId12"/>
    <p:sldId id="270" r:id="rId13"/>
    <p:sldId id="271" r:id="rId14"/>
    <p:sldId id="273" r:id="rId15"/>
    <p:sldId id="274" r:id="rId16"/>
    <p:sldId id="275" r:id="rId17"/>
    <p:sldId id="276" r:id="rId18"/>
    <p:sldId id="277" r:id="rId19"/>
    <p:sldId id="279" r:id="rId20"/>
    <p:sldId id="289" r:id="rId21"/>
    <p:sldId id="280" r:id="rId22"/>
    <p:sldId id="281" r:id="rId23"/>
    <p:sldId id="282" r:id="rId24"/>
    <p:sldId id="290" r:id="rId25"/>
    <p:sldId id="283" r:id="rId26"/>
    <p:sldId id="285" r:id="rId27"/>
    <p:sldId id="286" r:id="rId28"/>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505F2C04-C923-438B-8C0F-E0CD2BADF298}">
      <wppc:fontMiss xmlns:wppc="http://www.wps.cn/officeDocument/PresentationCustomData" xmlns=""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142" autoAdjust="0"/>
  </p:normalViewPr>
  <p:slideViewPr>
    <p:cSldViewPr>
      <p:cViewPr varScale="1">
        <p:scale>
          <a:sx n="114" d="100"/>
          <a:sy n="114" d="100"/>
        </p:scale>
        <p:origin x="-155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2020/1/17 Friday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extLst>
      <p:ext uri="{BB962C8B-B14F-4D97-AF65-F5344CB8AC3E}">
        <p14:creationId xmlns="" xmlns:p14="http://schemas.microsoft.com/office/powerpoint/2010/main" val="108585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290485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686920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75284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504996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981398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0226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503809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883424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991236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690728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800250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34190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961743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09760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036635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0865715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5135971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8723376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9292833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408255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336206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96432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61204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349804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160870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4154840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5932877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7" name="TextBox 6"/>
          <p:cNvSpPr txBox="1"/>
          <p:nvPr userDrawn="1"/>
        </p:nvSpPr>
        <p:spPr>
          <a:xfrm>
            <a:off x="1643042" y="251917"/>
            <a:ext cx="6951146" cy="461665"/>
          </a:xfrm>
          <a:prstGeom prst="rect">
            <a:avLst/>
          </a:prstGeom>
          <a:noFill/>
        </p:spPr>
        <p:txBody>
          <a:bodyPr wrap="square" rtlCol="0">
            <a:spAutoFit/>
          </a:bodyPr>
          <a:lstStyle/>
          <a:p>
            <a:pPr algn="ctr">
              <a:spcBef>
                <a:spcPct val="0"/>
              </a:spcBef>
              <a:defRPr/>
            </a:pP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UNIT 1　FESTIVALS AND CELEBRATIONS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4.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6.jpeg"/></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a:t>
            </a:r>
            <a:r>
              <a:rPr lang="zh-CN" altLang="en-US" sz="9600" dirty="0" smtClean="0">
                <a:solidFill>
                  <a:schemeClr val="bg1"/>
                </a:solidFill>
                <a:latin typeface="黑体" panose="02010609060101010101" pitchFamily="65" charset="-122"/>
                <a:ea typeface="黑体" panose="02010609060101010101" pitchFamily="65" charset="-122"/>
                <a:cs typeface="+mj-cs"/>
              </a:rPr>
              <a:t>第三册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88955"/>
            <a:ext cx="8467200" cy="293138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dress sb. up as...把某人装扮成</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dress sb./oneself in sth.给某人/自己穿上某物</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dress for/as穿</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的服装</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dressed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.穿着衣服;穿着</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服装</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be/get dressed in...穿着</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的服装</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well-dressed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.穿着讲究的</a:t>
            </a:r>
            <a:endParaRPr lang="zh-CN" altLang="en-US" sz="2000" dirty="0" smtClean="0"/>
          </a:p>
        </p:txBody>
      </p:sp>
      <p:pic>
        <p:nvPicPr>
          <p:cNvPr id="4" name="图片 3" descr="textimage4.jpeg"/>
          <p:cNvPicPr>
            <a:picLocks noChangeAspect="1"/>
          </p:cNvPicPr>
          <p:nvPr/>
        </p:nvPicPr>
        <p:blipFill>
          <a:blip r:embed="rId3" cstate="print"/>
          <a:stretch>
            <a:fillRect/>
          </a:stretch>
        </p:blipFill>
        <p:spPr>
          <a:xfrm>
            <a:off x="642910" y="1114534"/>
            <a:ext cx="219075" cy="21907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3" descr="textimage5.jpeg"/>
          <p:cNvPicPr>
            <a:picLocks noChangeAspect="1"/>
          </p:cNvPicPr>
          <p:nvPr/>
        </p:nvPicPr>
        <p:blipFill>
          <a:blip r:embed="rId3" cstate="print"/>
          <a:stretch>
            <a:fillRect/>
          </a:stretch>
        </p:blipFill>
        <p:spPr>
          <a:xfrm>
            <a:off x="571472" y="1117827"/>
            <a:ext cx="895130" cy="302178"/>
          </a:xfrm>
          <a:prstGeom prst="rect">
            <a:avLst/>
          </a:prstGeom>
        </p:spPr>
      </p:pic>
      <p:sp>
        <p:nvSpPr>
          <p:cNvPr id="4" name="TextBox 2"/>
          <p:cNvSpPr txBox="1"/>
          <p:nvPr/>
        </p:nvSpPr>
        <p:spPr>
          <a:xfrm>
            <a:off x="540000" y="1524510"/>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1-1 (2015福建,阅读理解A</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)Teams of four, dressed </a:t>
            </a:r>
            <a:r>
              <a:rPr lang="zh-CN" altLang="en-US" sz="1815" u="sng" kern="0" dirty="0" smtClean="0">
                <a:solidFill>
                  <a:srgbClr val="FF0000"/>
                </a:solidFill>
                <a:latin typeface="Times New Roman" panose="02020603050405020304" pitchFamily="65" charset="-122"/>
                <a:ea typeface="宋体" panose="02010600030101010101" pitchFamily="2" charset="-122"/>
              </a:rPr>
              <a:t>　in    </a:t>
            </a:r>
            <a:r>
              <a:rPr lang="zh-CN" altLang="en-US" sz="1815" kern="0" dirty="0" smtClean="0">
                <a:solidFill>
                  <a:srgbClr val="000000"/>
                </a:solidFill>
                <a:latin typeface="Times New Roman" panose="02020603050405020304" pitchFamily="65" charset="-122"/>
                <a:ea typeface="宋体" panose="02010600030101010101" pitchFamily="2" charset="-122"/>
              </a:rPr>
              <a:t> a variety of strange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and funny clothes, roll a complete cheese along a 50-metre course.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句意:四人一组,穿着各种奇怪有趣的衣服,沿着一个50米的赛道滚动一个完</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整的奶酪。be dressed in意为“穿着</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的服装”,此处为过去分词短语作状语。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(2015陕西,阅读理解D,</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)Previous generations concentrated on getting chil-</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dren to school on time, fed, </a:t>
            </a:r>
            <a:r>
              <a:rPr lang="zh-CN" altLang="en-US" sz="1815" u="sng" kern="0" dirty="0" smtClean="0">
                <a:solidFill>
                  <a:srgbClr val="FF0000"/>
                </a:solidFill>
                <a:latin typeface="Times New Roman" panose="02020603050405020304" pitchFamily="65" charset="-122"/>
                <a:ea typeface="宋体" panose="02010600030101010101" pitchFamily="2" charset="-122"/>
              </a:rPr>
              <a:t>　dressed    </a:t>
            </a:r>
            <a:r>
              <a:rPr lang="zh-CN" altLang="en-US" sz="1815" kern="0" dirty="0" smtClean="0">
                <a:solidFill>
                  <a:srgbClr val="000000"/>
                </a:solidFill>
                <a:latin typeface="Times New Roman" panose="02020603050405020304" pitchFamily="65" charset="-122"/>
                <a:ea typeface="宋体" panose="02010600030101010101" pitchFamily="2" charset="-122"/>
              </a:rPr>
              <a:t>(dress) and ready to learn.</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句意:前几代人把精力都集中到让孩子按时上学、吃饭、穿衣服、准备学</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习上了。设空处与前后的to school、fed、ready to...均作宾语补足语,dress与宾语</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children之间是被动关系。故用dress的过去分词形式。</a:t>
            </a:r>
            <a:endParaRPr lang="zh-CN" altLang="en-US" dirty="0"/>
          </a:p>
        </p:txBody>
      </p:sp>
      <p:pic>
        <p:nvPicPr>
          <p:cNvPr id="5" name="Picture 4" descr="\\a015\吴双婷\线.tif"/>
          <p:cNvPicPr>
            <a:picLocks noChangeAspect="1" noChangeArrowheads="1"/>
          </p:cNvPicPr>
          <p:nvPr/>
        </p:nvPicPr>
        <p:blipFill>
          <a:blip r:embed="rId4" cstate="print"/>
          <a:srcRect/>
          <a:stretch>
            <a:fillRect/>
          </a:stretch>
        </p:blipFill>
        <p:spPr bwMode="auto">
          <a:xfrm>
            <a:off x="6084168" y="1934210"/>
            <a:ext cx="648071" cy="34353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089041" y="4022291"/>
            <a:ext cx="11705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98815"/>
            <a:ext cx="8467200" cy="5459730"/>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1-3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)It is the same instinct that drives people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dress    </a:t>
            </a:r>
            <a:r>
              <a:rPr lang="en-US" altLang="zh-CN" sz="1815" kern="0" dirty="0" smtClean="0">
                <a:solidFill>
                  <a:srgbClr val="000000"/>
                </a:solidFill>
                <a:latin typeface="Times New Roman" panose="02020603050405020304" pitchFamily="65" charset="-122"/>
                <a:ea typeface="宋体" panose="02010600030101010101" pitchFamily="2" charset="-122"/>
              </a:rPr>
              <a:t>(dress) one way at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home and another way at work.</a:t>
            </a:r>
            <a:endParaRPr lang="en-US" altLang="zh-CN" sz="2000" dirty="0" smtClean="0"/>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同样的本能驱使人们在家里以一种方式穿衣服</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在工作时以另一种方</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式穿衣服。drive sb. to do sth.意为“驱使某人做某事”。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)It doesn’t mean that you should dress </a:t>
            </a:r>
            <a:r>
              <a:rPr lang="zh-CN" altLang="en-US" sz="1815" u="sng" kern="0" dirty="0" smtClean="0">
                <a:solidFill>
                  <a:srgbClr val="FF0000"/>
                </a:solidFill>
                <a:latin typeface="Times New Roman" panose="02020603050405020304" pitchFamily="65" charset="-122"/>
                <a:ea typeface="宋体" panose="02010600030101010101" pitchFamily="2" charset="-122"/>
              </a:rPr>
              <a:t>　as    </a:t>
            </a:r>
            <a:r>
              <a:rPr lang="zh-CN" altLang="en-US" sz="1815" kern="0" dirty="0" smtClean="0">
                <a:solidFill>
                  <a:srgbClr val="000000"/>
                </a:solidFill>
                <a:latin typeface="Times New Roman" panose="02020603050405020304" pitchFamily="65" charset="-122"/>
                <a:ea typeface="宋体" panose="02010600030101010101" pitchFamily="2" charset="-122"/>
              </a:rPr>
              <a:t> a superhero for your next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job interview.</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句意:这并不意味着你应该在下一次求职面试时穿得像个超级英雄。dress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as...意为“穿</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的服装”。</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微写作</a:t>
            </a:r>
            <a:endParaRPr lang="zh-CN" altLang="en-US" sz="2000" b="1"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1-5(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儿子穿着讲究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骄傲地在中间挥手</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而后面的父亲向前弯腰拿着夹克</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前</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面的母亲铺开地毯</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满头大汗。</a:t>
            </a:r>
            <a:endParaRPr lang="zh-CN" altLang="en-US" sz="2000" dirty="0" smtClean="0"/>
          </a:p>
          <a:p>
            <a:pPr eaLnBrk="0" latinLnBrk="1" hangingPunct="0">
              <a:lnSpc>
                <a:spcPct val="150000"/>
              </a:lnSpc>
            </a:pPr>
            <a:r>
              <a:rPr lang="en-US" altLang="zh-CN" sz="1815" kern="0" dirty="0" smtClean="0">
                <a:solidFill>
                  <a:srgbClr val="FF0000"/>
                </a:solidFill>
                <a:latin typeface="Times New Roman" panose="02020603050405020304" pitchFamily="65" charset="-122"/>
                <a:ea typeface="宋体" panose="02010600030101010101" pitchFamily="2" charset="-122"/>
              </a:rPr>
              <a:t>The son, well-dressed, waves proudly in the middle while the father behind bends for-</a:t>
            </a:r>
            <a:r>
              <a:rPr lang="en-US" altLang="en-US" sz="1815" kern="0" dirty="0" smtClean="0">
                <a:solidFill>
                  <a:srgbClr val="FF0000"/>
                </a:solidFill>
                <a:latin typeface="Times New Roman" panose="02020603050405020304" pitchFamily="65" charset="-122"/>
                <a:ea typeface="宋体" panose="02010600030101010101" pitchFamily="2" charset="-122"/>
              </a:rPr>
              <a:t/>
            </a:r>
            <a:br>
              <a:rPr lang="en-US" altLang="en-US" sz="1815" kern="0" dirty="0" smtClean="0">
                <a:solidFill>
                  <a:srgbClr val="FF0000"/>
                </a:solidFill>
                <a:latin typeface="Times New Roman" panose="02020603050405020304" pitchFamily="65" charset="-122"/>
                <a:ea typeface="宋体" panose="02010600030101010101" pitchFamily="2" charset="-122"/>
              </a:rPr>
            </a:br>
            <a:r>
              <a:rPr lang="en-US" altLang="zh-CN" sz="1815" kern="0" dirty="0" smtClean="0">
                <a:solidFill>
                  <a:srgbClr val="FF0000"/>
                </a:solidFill>
                <a:latin typeface="Times New Roman" panose="02020603050405020304" pitchFamily="65" charset="-122"/>
                <a:ea typeface="宋体" panose="02010600030101010101" pitchFamily="2" charset="-122"/>
              </a:rPr>
              <a:t>ward to hold the jacket and the mother in front rolls out the carpet, sweating.</a:t>
            </a:r>
          </a:p>
        </p:txBody>
      </p:sp>
      <p:pic>
        <p:nvPicPr>
          <p:cNvPr id="3" name="Picture 4" descr="\\a015\吴双婷\线.tif"/>
          <p:cNvPicPr>
            <a:picLocks noChangeAspect="1" noChangeArrowheads="1"/>
          </p:cNvPicPr>
          <p:nvPr/>
        </p:nvPicPr>
        <p:blipFill>
          <a:blip r:embed="rId3" cstate="print"/>
          <a:srcRect/>
          <a:stretch>
            <a:fillRect/>
          </a:stretch>
        </p:blipFill>
        <p:spPr bwMode="auto">
          <a:xfrm>
            <a:off x="5402581" y="1020011"/>
            <a:ext cx="1203960"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436096" y="2680970"/>
            <a:ext cx="720080"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5"/>
                                        </p:tgtEl>
                                      </p:cBhvr>
                                    </p:animEffect>
                                    <p:set>
                                      <p:cBhvr>
                                        <p:cTn id="20" dur="1" fill="hold">
                                          <p:stCondLst>
                                            <p:cond delay="19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fade">
                                      <p:cBhvr>
                                        <p:cTn id="30"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467200" cy="3483582"/>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range </a:t>
            </a:r>
            <a:r>
              <a:rPr lang="zh-CN" altLang="en-US" i="1" dirty="0" smtClean="0">
                <a:solidFill>
                  <a:schemeClr val="tx2"/>
                </a:solidFill>
                <a:latin typeface="Adobe 黑体 Std R" pitchFamily="34" charset="-122"/>
                <a:ea typeface="Adobe 黑体 Std R" pitchFamily="34" charset="-122"/>
              </a:rPr>
              <a:t>n.</a:t>
            </a:r>
            <a:r>
              <a:rPr lang="zh-CN" altLang="en-US" dirty="0" smtClean="0">
                <a:solidFill>
                  <a:schemeClr val="tx2"/>
                </a:solidFill>
                <a:latin typeface="Adobe 黑体 Std R" pitchFamily="34" charset="-122"/>
                <a:ea typeface="Adobe 黑体 Std R" pitchFamily="34" charset="-122"/>
              </a:rPr>
              <a:t>一系列;范围、界限 </a:t>
            </a:r>
            <a:r>
              <a:rPr lang="zh-CN" altLang="en-US" i="1" dirty="0" smtClean="0">
                <a:solidFill>
                  <a:schemeClr val="tx2"/>
                </a:solidFill>
                <a:latin typeface="Adobe 黑体 Std R" pitchFamily="34" charset="-122"/>
                <a:ea typeface="Adobe 黑体 Std R" pitchFamily="34" charset="-122"/>
              </a:rPr>
              <a:t>vi.</a:t>
            </a:r>
            <a:r>
              <a:rPr lang="zh-CN" altLang="en-US" dirty="0" smtClean="0">
                <a:solidFill>
                  <a:schemeClr val="tx2"/>
                </a:solidFill>
                <a:latin typeface="Adobe 黑体 Std R" pitchFamily="34" charset="-122"/>
                <a:ea typeface="Adobe 黑体 Std R" pitchFamily="34" charset="-122"/>
              </a:rPr>
              <a:t>包括;(在一定范围内)变化</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①They have </a:t>
            </a:r>
            <a:r>
              <a:rPr lang="zh-CN" altLang="en-US" sz="1815" u="sng" kern="0" dirty="0" smtClean="0">
                <a:solidFill>
                  <a:srgbClr val="FF0000"/>
                </a:solidFill>
                <a:latin typeface="Times New Roman" panose="02020603050405020304" pitchFamily="65" charset="-122"/>
                <a:ea typeface="宋体" panose="02010600030101010101" pitchFamily="2" charset="-122"/>
              </a:rPr>
              <a:t>　a wide range of    </a:t>
            </a:r>
            <a:r>
              <a:rPr lang="zh-CN" altLang="en-US" sz="1815" kern="0" dirty="0" smtClean="0">
                <a:solidFill>
                  <a:srgbClr val="000000"/>
                </a:solidFill>
                <a:latin typeface="Times New Roman" panose="02020603050405020304" pitchFamily="65" charset="-122"/>
                <a:ea typeface="宋体" panose="02010600030101010101" pitchFamily="2" charset="-122"/>
              </a:rPr>
              <a:t> origins, such as the seasons of the year, religions,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famous figures, and important events.(教材P4)</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它们有各种各样的起源,比如一年中的季节、宗教、著名人物和重要事件。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②The exchange program between the UK and China may affect various schools rang-</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from kindergarten to high school.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英国和中国之间的交流计划可能会影响</a:t>
            </a:r>
            <a:r>
              <a:rPr lang="zh-CN" altLang="en-US" sz="1815" u="sng" kern="0" dirty="0" smtClean="0">
                <a:solidFill>
                  <a:srgbClr val="FF0000"/>
                </a:solidFill>
                <a:latin typeface="Times New Roman" panose="02020603050405020304" pitchFamily="65" charset="-122"/>
                <a:ea typeface="宋体" panose="02010600030101010101" pitchFamily="2" charset="-122"/>
              </a:rPr>
              <a:t>　从    </a:t>
            </a:r>
            <a:r>
              <a:rPr lang="zh-CN" altLang="en-US" sz="1815" kern="0" dirty="0" smtClean="0">
                <a:solidFill>
                  <a:srgbClr val="000000"/>
                </a:solidFill>
                <a:latin typeface="Times New Roman" panose="02020603050405020304" pitchFamily="65" charset="-122"/>
                <a:ea typeface="宋体" panose="02010600030101010101" pitchFamily="2" charset="-122"/>
              </a:rPr>
              <a:t>幼儿园</a:t>
            </a:r>
            <a:r>
              <a:rPr lang="zh-CN" altLang="en-US" sz="1815" u="sng" kern="0" dirty="0" smtClean="0">
                <a:solidFill>
                  <a:srgbClr val="FF0000"/>
                </a:solidFill>
                <a:latin typeface="Times New Roman" panose="02020603050405020304" pitchFamily="65" charset="-122"/>
                <a:ea typeface="宋体" panose="02010600030101010101" pitchFamily="2" charset="-122"/>
              </a:rPr>
              <a:t>　到    </a:t>
            </a:r>
            <a:r>
              <a:rPr lang="zh-CN" altLang="en-US" sz="1815" kern="0" dirty="0" smtClean="0">
                <a:solidFill>
                  <a:srgbClr val="000000"/>
                </a:solidFill>
                <a:latin typeface="Times New Roman" panose="02020603050405020304" pitchFamily="65" charset="-122"/>
                <a:ea typeface="宋体" panose="02010600030101010101" pitchFamily="2" charset="-122"/>
              </a:rPr>
              <a:t>高中的各类学校。</a:t>
            </a:r>
            <a:endParaRPr lang="zh-CN" altLang="en-US" dirty="0"/>
          </a:p>
        </p:txBody>
      </p:sp>
      <p:pic>
        <p:nvPicPr>
          <p:cNvPr id="4" name="图片 4" descr="textimage7.jpeg"/>
          <p:cNvPicPr>
            <a:picLocks noChangeAspect="1"/>
          </p:cNvPicPr>
          <p:nvPr/>
        </p:nvPicPr>
        <p:blipFill>
          <a:blip r:embed="rId3" cstate="print"/>
          <a:stretch>
            <a:fillRect/>
          </a:stretch>
        </p:blipFill>
        <p:spPr>
          <a:xfrm>
            <a:off x="540000" y="1596052"/>
            <a:ext cx="190500" cy="219075"/>
          </a:xfrm>
          <a:prstGeom prst="rect">
            <a:avLst/>
          </a:prstGeom>
        </p:spPr>
      </p:pic>
      <p:pic>
        <p:nvPicPr>
          <p:cNvPr id="5" name="图片 3" descr="textimage6.jpeg"/>
          <p:cNvPicPr>
            <a:picLocks noChangeAspect="1"/>
          </p:cNvPicPr>
          <p:nvPr/>
        </p:nvPicPr>
        <p:blipFill>
          <a:blip r:embed="rId4" cstate="print"/>
          <a:stretch>
            <a:fillRect/>
          </a:stretch>
        </p:blipFill>
        <p:spPr>
          <a:xfrm>
            <a:off x="490496" y="1157988"/>
            <a:ext cx="1081108" cy="293366"/>
          </a:xfrm>
          <a:prstGeom prst="rect">
            <a:avLst/>
          </a:prstGeom>
        </p:spPr>
      </p:pic>
      <p:cxnSp>
        <p:nvCxnSpPr>
          <p:cNvPr id="6" name="直接连接符 5"/>
          <p:cNvCxnSpPr/>
          <p:nvPr/>
        </p:nvCxnSpPr>
        <p:spPr>
          <a:xfrm rot="5400000">
            <a:off x="1490795" y="1317849"/>
            <a:ext cx="308961" cy="4467"/>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2"/>
          <p:cNvSpPr txBox="1"/>
          <p:nvPr/>
        </p:nvSpPr>
        <p:spPr>
          <a:xfrm>
            <a:off x="540000" y="4521417"/>
            <a:ext cx="8467200" cy="1256306"/>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range of...一系列</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range from...to...从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之间变化;包括从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之间</a:t>
            </a:r>
            <a:endParaRPr lang="zh-CN" altLang="en-US" dirty="0"/>
          </a:p>
        </p:txBody>
      </p:sp>
      <p:pic>
        <p:nvPicPr>
          <p:cNvPr id="8" name="图片 3" descr="textimage8.jpeg"/>
          <p:cNvPicPr>
            <a:picLocks noChangeAspect="1"/>
          </p:cNvPicPr>
          <p:nvPr/>
        </p:nvPicPr>
        <p:blipFill>
          <a:blip r:embed="rId5" cstate="print"/>
          <a:stretch>
            <a:fillRect/>
          </a:stretch>
        </p:blipFill>
        <p:spPr>
          <a:xfrm>
            <a:off x="642910" y="4621543"/>
            <a:ext cx="219075" cy="219075"/>
          </a:xfrm>
          <a:prstGeom prst="rect">
            <a:avLst/>
          </a:prstGeom>
        </p:spPr>
      </p:pic>
      <p:pic>
        <p:nvPicPr>
          <p:cNvPr id="9" name="Picture 4" descr="\\a015\吴双婷\线.tif"/>
          <p:cNvPicPr>
            <a:picLocks noChangeAspect="1" noChangeArrowheads="1"/>
          </p:cNvPicPr>
          <p:nvPr/>
        </p:nvPicPr>
        <p:blipFill>
          <a:blip r:embed="rId6" cstate="print"/>
          <a:srcRect/>
          <a:stretch>
            <a:fillRect/>
          </a:stretch>
        </p:blipFill>
        <p:spPr bwMode="auto">
          <a:xfrm>
            <a:off x="1755541" y="1919171"/>
            <a:ext cx="193253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4422541" y="3976571"/>
            <a:ext cx="71333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6" cstate="print"/>
          <a:srcRect/>
          <a:stretch>
            <a:fillRect/>
          </a:stretch>
        </p:blipFill>
        <p:spPr bwMode="auto">
          <a:xfrm>
            <a:off x="5796136" y="3983990"/>
            <a:ext cx="726585"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par>
                                <p:cTn id="23" presetID="10"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9443"/>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完成句子</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(2019课标全国Ⅰ,语法填空,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 </a:t>
            </a:r>
            <a:r>
              <a:rPr lang="zh-CN" altLang="en-US" sz="1815" kern="0" dirty="0" smtClean="0">
                <a:solidFill>
                  <a:srgbClr val="000000"/>
                </a:solidFill>
                <a:latin typeface="Times New Roman" panose="02020603050405020304" pitchFamily="65" charset="-122"/>
                <a:ea typeface="宋体" panose="02010600030101010101" pitchFamily="2" charset="-122"/>
              </a:rPr>
              <a:t>)While they are rare north of 88</a:t>
            </a:r>
            <a:r>
              <a:rPr lang="zh-CN" altLang="en-US" sz="1815" kern="0" dirty="0" smtClean="0">
                <a:solidFill>
                  <a:srgbClr val="000000"/>
                </a:solidFill>
                <a:latin typeface="Arial Narrow" pitchFamily="65" charset="-122"/>
                <a:ea typeface="Arial Unicode MS" pitchFamily="65"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 there is evi-</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dence that </a:t>
            </a:r>
            <a:r>
              <a:rPr lang="zh-CN" altLang="en-US" sz="1815" u="sng" kern="0" dirty="0" smtClean="0">
                <a:solidFill>
                  <a:srgbClr val="FF0000"/>
                </a:solidFill>
                <a:latin typeface="Times New Roman" panose="02020603050405020304" pitchFamily="65" charset="-122"/>
                <a:ea typeface="宋体" panose="02010600030101010101" pitchFamily="2" charset="-122"/>
              </a:rPr>
              <a:t>　they range all the way across the Arctic    </a:t>
            </a:r>
            <a:r>
              <a:rPr lang="zh-CN" altLang="en-US" sz="1815" kern="0" dirty="0" smtClean="0">
                <a:solidFill>
                  <a:srgbClr val="000000"/>
                </a:solidFill>
                <a:latin typeface="Times New Roman" panose="02020603050405020304" pitchFamily="65" charset="-122"/>
                <a:ea typeface="宋体" panose="02010600030101010101" pitchFamily="2" charset="-122"/>
              </a:rPr>
              <a:t>(它们的活动范围遍及整个北</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极), and as far south as James Bay in Canada.</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sz="2000" b="1"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2-2 (2018</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Ⅲ,</a:t>
            </a:r>
            <a:r>
              <a:rPr lang="zh-CN" altLang="en-US" sz="1815" kern="0" dirty="0" smtClean="0">
                <a:solidFill>
                  <a:srgbClr val="000000"/>
                </a:solidFill>
                <a:latin typeface="Times New Roman" panose="02020603050405020304" pitchFamily="65" charset="-122"/>
                <a:ea typeface="宋体" panose="02010600030101010101" pitchFamily="2" charset="-122"/>
              </a:rPr>
              <a:t>书面表达</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en-US" altLang="zh-CN" sz="1815" kern="0" dirty="0" smtClean="0">
                <a:solidFill>
                  <a:srgbClr val="000000"/>
                </a:solidFill>
                <a:latin typeface="Times New Roman" panose="02020603050405020304" pitchFamily="65" charset="-122"/>
                <a:ea typeface="宋体" panose="02010600030101010101" pitchFamily="2" charset="-122"/>
              </a:rPr>
              <a:t>)Moreover, with the stadium set up,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a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wide range of sports events are able to be held, of which ping-pong and football, as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well as running competitions enjoy great popularity.</a:t>
            </a:r>
            <a:endParaRPr lang="en-US" altLang="zh-CN" sz="2000" dirty="0" smtClean="0"/>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此外</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随着体育场的建立</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可以举办各种各样的体育赛事</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其中乒乓</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球、足球和跑步比赛非常受欢迎。</a:t>
            </a:r>
            <a:r>
              <a:rPr lang="en-US" altLang="zh-CN" sz="1815" kern="0" dirty="0" smtClean="0">
                <a:solidFill>
                  <a:srgbClr val="000000"/>
                </a:solidFill>
                <a:latin typeface="Times New Roman" panose="02020603050405020304" pitchFamily="65" charset="-122"/>
                <a:ea typeface="宋体" panose="02010600030101010101" pitchFamily="2" charset="-122"/>
              </a:rPr>
              <a:t>a wide range of</a:t>
            </a:r>
            <a:r>
              <a:rPr lang="zh-CN" altLang="en-US" sz="1815" kern="0" dirty="0" smtClean="0">
                <a:solidFill>
                  <a:srgbClr val="000000"/>
                </a:solidFill>
                <a:latin typeface="Times New Roman" panose="02020603050405020304" pitchFamily="65" charset="-122"/>
                <a:ea typeface="宋体" panose="02010600030101010101" pitchFamily="2" charset="-122"/>
              </a:rPr>
              <a:t>意为“各种各样的”。</a:t>
            </a:r>
            <a:endParaRPr lang="zh-CN" altLang="en-US" sz="2000" dirty="0" smtClean="0"/>
          </a:p>
        </p:txBody>
      </p:sp>
      <p:pic>
        <p:nvPicPr>
          <p:cNvPr id="3" name="图片 3" descr="textimage5.jpeg"/>
          <p:cNvPicPr>
            <a:picLocks noChangeAspect="1"/>
          </p:cNvPicPr>
          <p:nvPr/>
        </p:nvPicPr>
        <p:blipFill>
          <a:blip r:embed="rId3" cstate="print"/>
          <a:stretch>
            <a:fillRect/>
          </a:stretch>
        </p:blipFill>
        <p:spPr>
          <a:xfrm>
            <a:off x="571472" y="1062815"/>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1534561" y="2315411"/>
            <a:ext cx="4073759"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740352" y="3542030"/>
            <a:ext cx="611168"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28596" y="1040674"/>
            <a:ext cx="8578604" cy="2137508"/>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2-3 (2017北京,30,</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)The national park has a large collection of wildlife,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2000" u="sng" dirty="0" smtClean="0">
                <a:solidFill>
                  <a:srgbClr val="FF0000"/>
                </a:solidFill>
              </a:rPr>
              <a:t>ranging</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(range) from butterflies to elephants.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句意:国家公园里有大量的野生动物,从蝴蝶到大象(种类繁多)。range意为</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“包括(各种不同的事物)”,和wildlife之间是主动关系,应该使用现在分词形式作</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状语。</a:t>
            </a:r>
            <a:endParaRPr lang="zh-CN" altLang="en-US" dirty="0"/>
          </a:p>
        </p:txBody>
      </p:sp>
      <p:pic>
        <p:nvPicPr>
          <p:cNvPr id="4" name="Picture 4" descr="\\a015\吴双婷\线.tif"/>
          <p:cNvPicPr>
            <a:picLocks noChangeAspect="1" noChangeArrowheads="1"/>
          </p:cNvPicPr>
          <p:nvPr/>
        </p:nvPicPr>
        <p:blipFill>
          <a:blip r:embed="rId3" cstate="print"/>
          <a:srcRect/>
          <a:stretch>
            <a:fillRect/>
          </a:stretch>
        </p:blipFill>
        <p:spPr bwMode="auto">
          <a:xfrm>
            <a:off x="7668344" y="1116013"/>
            <a:ext cx="1080120"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777195"/>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①Can you read this figure?Is it a three or an eight?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你能看懂这个 </a:t>
            </a:r>
            <a:r>
              <a:rPr lang="zh-CN" altLang="en-US" sz="1815" u="sng" kern="0" dirty="0" smtClean="0">
                <a:solidFill>
                  <a:srgbClr val="FF0000"/>
                </a:solidFill>
                <a:latin typeface="Times New Roman" panose="02020603050405020304" pitchFamily="65" charset="-122"/>
                <a:ea typeface="宋体" panose="02010600030101010101" pitchFamily="2" charset="-122"/>
              </a:rPr>
              <a:t>　数字    </a:t>
            </a:r>
            <a:r>
              <a:rPr lang="zh-CN" altLang="en-US" sz="1815" kern="0" dirty="0" smtClean="0">
                <a:solidFill>
                  <a:srgbClr val="000000"/>
                </a:solidFill>
                <a:latin typeface="Times New Roman" panose="02020603050405020304" pitchFamily="65" charset="-122"/>
                <a:ea typeface="宋体" panose="02010600030101010101" pitchFamily="2" charset="-122"/>
              </a:rPr>
              <a:t> 吗?它是3还是8?</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②She does exercise every morning to</a:t>
            </a:r>
            <a:r>
              <a:rPr lang="zh-CN" altLang="en-US" sz="1815" u="sng" kern="0" dirty="0" smtClean="0">
                <a:solidFill>
                  <a:srgbClr val="FF0000"/>
                </a:solidFill>
                <a:latin typeface="Times New Roman" panose="02020603050405020304" pitchFamily="65" charset="-122"/>
                <a:ea typeface="宋体" panose="02010600030101010101" pitchFamily="2" charset="-122"/>
              </a:rPr>
              <a:t> 　keep her figure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她每天早上做运动以保持身材。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 can’t </a:t>
            </a:r>
            <a:r>
              <a:rPr lang="zh-CN" altLang="en-US" sz="1815" u="sng" kern="0" dirty="0" smtClean="0">
                <a:solidFill>
                  <a:srgbClr val="FF0000"/>
                </a:solidFill>
                <a:latin typeface="Times New Roman" panose="02020603050405020304" pitchFamily="65" charset="-122"/>
                <a:ea typeface="宋体" panose="02010600030101010101" pitchFamily="2" charset="-122"/>
              </a:rPr>
              <a:t>　figure out    </a:t>
            </a:r>
            <a:r>
              <a:rPr lang="zh-CN" altLang="en-US" sz="1815" kern="0" dirty="0" smtClean="0">
                <a:solidFill>
                  <a:srgbClr val="000000"/>
                </a:solidFill>
                <a:latin typeface="Times New Roman" panose="02020603050405020304" pitchFamily="65" charset="-122"/>
                <a:ea typeface="宋体" panose="02010600030101010101" pitchFamily="2" charset="-122"/>
              </a:rPr>
              <a:t>why he quit his job.</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我琢磨不透他为什么要辞掉工作。</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keep one</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s figure保持身材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figure (that)...认为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figure on计划;打算;预料到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figure out计算;弄懂;弄清楚</a:t>
            </a:r>
            <a:endParaRPr lang="zh-CN" altLang="en-US" dirty="0"/>
          </a:p>
        </p:txBody>
      </p:sp>
      <p:pic>
        <p:nvPicPr>
          <p:cNvPr id="3" name="图片 3" descr="textimage11.jpeg"/>
          <p:cNvPicPr>
            <a:picLocks noChangeAspect="1"/>
          </p:cNvPicPr>
          <p:nvPr/>
        </p:nvPicPr>
        <p:blipFill>
          <a:blip r:embed="rId3" cstate="print"/>
          <a:stretch>
            <a:fillRect/>
          </a:stretch>
        </p:blipFill>
        <p:spPr>
          <a:xfrm>
            <a:off x="604897" y="4390701"/>
            <a:ext cx="219075" cy="219075"/>
          </a:xfrm>
          <a:prstGeom prst="rect">
            <a:avLst/>
          </a:prstGeom>
        </p:spPr>
      </p:pic>
      <p:sp>
        <p:nvSpPr>
          <p:cNvPr id="4" name="TextBox 2"/>
          <p:cNvSpPr txBox="1"/>
          <p:nvPr/>
        </p:nvSpPr>
        <p:spPr>
          <a:xfrm>
            <a:off x="428596" y="942928"/>
            <a:ext cx="8467200" cy="8362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dirty="0" smtClean="0">
                <a:solidFill>
                  <a:schemeClr val="tx2"/>
                </a:solidFill>
                <a:latin typeface="Adobe 黑体 Std R" pitchFamily="34" charset="-122"/>
                <a:ea typeface="Adobe 黑体 Std R" pitchFamily="34" charset="-122"/>
              </a:rPr>
              <a:t>                    </a:t>
            </a:r>
            <a:r>
              <a:rPr lang="en-US" altLang="zh-CN" dirty="0" err="1" smtClean="0">
                <a:solidFill>
                  <a:schemeClr val="tx2"/>
                </a:solidFill>
                <a:latin typeface="Adobe 黑体 Std R" pitchFamily="34" charset="-122"/>
                <a:ea typeface="Adobe 黑体 Std R" pitchFamily="34" charset="-122"/>
              </a:rPr>
              <a:t>figur</a:t>
            </a:r>
            <a:r>
              <a:rPr lang="zh-CN" altLang="en-US" dirty="0" smtClean="0">
                <a:solidFill>
                  <a:schemeClr val="tx2"/>
                </a:solidFill>
                <a:latin typeface="Adobe 黑体 Std R" pitchFamily="34" charset="-122"/>
                <a:ea typeface="Adobe 黑体 Std R" pitchFamily="34" charset="-122"/>
              </a:rPr>
              <a:t>e </a:t>
            </a:r>
            <a:r>
              <a:rPr lang="zh-CN" altLang="en-US" i="1" dirty="0" smtClean="0">
                <a:solidFill>
                  <a:schemeClr val="tx2"/>
                </a:solidFill>
                <a:latin typeface="Adobe 黑体 Std R" pitchFamily="34" charset="-122"/>
                <a:ea typeface="Adobe 黑体 Std R" pitchFamily="34" charset="-122"/>
              </a:rPr>
              <a:t>n.</a:t>
            </a:r>
            <a:r>
              <a:rPr lang="zh-CN" altLang="en-US" dirty="0" smtClean="0">
                <a:solidFill>
                  <a:schemeClr val="tx2"/>
                </a:solidFill>
                <a:latin typeface="Adobe 黑体 Std R" pitchFamily="34" charset="-122"/>
                <a:ea typeface="Adobe 黑体 Std R" pitchFamily="34" charset="-122"/>
              </a:rPr>
              <a:t>人物;数字;身材 </a:t>
            </a:r>
            <a:r>
              <a:rPr lang="zh-CN" altLang="en-US" i="1" dirty="0" smtClean="0">
                <a:solidFill>
                  <a:schemeClr val="tx2"/>
                </a:solidFill>
                <a:latin typeface="Adobe 黑体 Std R" pitchFamily="34" charset="-122"/>
                <a:ea typeface="Adobe 黑体 Std R" pitchFamily="34" charset="-122"/>
              </a:rPr>
              <a:t>vt.</a:t>
            </a:r>
            <a:r>
              <a:rPr lang="zh-CN" altLang="en-US" dirty="0" smtClean="0">
                <a:solidFill>
                  <a:schemeClr val="tx2"/>
                </a:solidFill>
                <a:latin typeface="Adobe 黑体 Std R" pitchFamily="34" charset="-122"/>
                <a:ea typeface="Adobe 黑体 Std R" pitchFamily="34" charset="-122"/>
              </a:rPr>
              <a:t>认为;认定</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p:txBody>
      </p:sp>
      <p:pic>
        <p:nvPicPr>
          <p:cNvPr id="5" name="图片 3" descr="textimage9.jpeg"/>
          <p:cNvPicPr>
            <a:picLocks noChangeAspect="1"/>
          </p:cNvPicPr>
          <p:nvPr/>
        </p:nvPicPr>
        <p:blipFill>
          <a:blip r:embed="rId4" cstate="print"/>
          <a:stretch>
            <a:fillRect/>
          </a:stretch>
        </p:blipFill>
        <p:spPr>
          <a:xfrm>
            <a:off x="539552" y="1044005"/>
            <a:ext cx="1084666" cy="288032"/>
          </a:xfrm>
          <a:prstGeom prst="rect">
            <a:avLst/>
          </a:prstGeom>
        </p:spPr>
      </p:pic>
      <p:cxnSp>
        <p:nvCxnSpPr>
          <p:cNvPr id="6" name="直接连接符 5"/>
          <p:cNvCxnSpPr/>
          <p:nvPr/>
        </p:nvCxnSpPr>
        <p:spPr>
          <a:xfrm rot="5400000">
            <a:off x="1461073" y="1137222"/>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图片 4" descr="textimage10.jpeg"/>
          <p:cNvPicPr>
            <a:picLocks noChangeAspect="1"/>
          </p:cNvPicPr>
          <p:nvPr/>
        </p:nvPicPr>
        <p:blipFill>
          <a:blip r:embed="rId5" cstate="print"/>
          <a:stretch>
            <a:fillRect/>
          </a:stretch>
        </p:blipFill>
        <p:spPr>
          <a:xfrm>
            <a:off x="498909" y="1466504"/>
            <a:ext cx="190500" cy="219075"/>
          </a:xfrm>
          <a:prstGeom prst="rect">
            <a:avLst/>
          </a:prstGeom>
        </p:spPr>
      </p:pic>
      <p:pic>
        <p:nvPicPr>
          <p:cNvPr id="8" name="Picture 4" descr="\\a015\吴双婷\线.tif"/>
          <p:cNvPicPr>
            <a:picLocks noChangeAspect="1" noChangeArrowheads="1"/>
          </p:cNvPicPr>
          <p:nvPr/>
        </p:nvPicPr>
        <p:blipFill>
          <a:blip r:embed="rId6" cstate="print"/>
          <a:srcRect/>
          <a:stretch>
            <a:fillRect/>
          </a:stretch>
        </p:blipFill>
        <p:spPr bwMode="auto">
          <a:xfrm>
            <a:off x="1953661" y="2201111"/>
            <a:ext cx="97241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4067944" y="2635250"/>
            <a:ext cx="1898517" cy="343535"/>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1549801" y="3458411"/>
            <a:ext cx="137627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2000"/>
                                        <p:tgtEl>
                                          <p:spTgt spid="2">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fade">
                                      <p:cBhvr>
                                        <p:cTn id="31" dur="2000"/>
                                        <p:tgtEl>
                                          <p:spTgt spid="2">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fade">
                                      <p:cBhvr>
                                        <p:cTn id="34" dur="2000"/>
                                        <p:tgtEl>
                                          <p:spTgt spid="2">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0034" y="1491443"/>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(2019课标全国Ⅰ,语法填空改编,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)It is difficult to figure </a:t>
            </a:r>
            <a:r>
              <a:rPr lang="zh-CN" altLang="en-US" sz="1815" u="sng" kern="0" dirty="0" smtClean="0">
                <a:solidFill>
                  <a:srgbClr val="FF0000"/>
                </a:solidFill>
                <a:latin typeface="Times New Roman" panose="02020603050405020304" pitchFamily="65" charset="-122"/>
                <a:ea typeface="宋体" panose="02010600030101010101" pitchFamily="2" charset="-122"/>
              </a:rPr>
              <a:t>　out    </a:t>
            </a:r>
            <a:r>
              <a:rPr lang="zh-CN" altLang="en-US" sz="1815" kern="0" dirty="0" smtClean="0">
                <a:solidFill>
                  <a:srgbClr val="000000"/>
                </a:solidFill>
                <a:latin typeface="Times New Roman" panose="02020603050405020304" pitchFamily="65" charset="-122"/>
                <a:ea typeface="宋体" panose="02010600030101010101" pitchFamily="2" charset="-122"/>
              </a:rPr>
              <a:t> a global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population of polar bears as much of the range has been poorly studied.</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句意:由于对许多区域调查得不够充分,很难计算出全球北极熊的数量。</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figure out意为“计算”,为固定搭配。</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写出下列句中黑体词或语块的语义</a:t>
            </a:r>
            <a:endParaRPr lang="zh-CN" altLang="en-US" sz="2000" b="1"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3-2 (2016</a:t>
            </a:r>
            <a:r>
              <a:rPr lang="zh-CN" altLang="en-US" sz="1815" kern="0" dirty="0" smtClean="0">
                <a:solidFill>
                  <a:srgbClr val="000000"/>
                </a:solidFill>
                <a:latin typeface="Times New Roman" panose="02020603050405020304" pitchFamily="65" charset="-122"/>
                <a:ea typeface="宋体" panose="02010600030101010101" pitchFamily="2" charset="-122"/>
              </a:rPr>
              <a:t>北京</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书面表达</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)As for my </a:t>
            </a:r>
            <a:r>
              <a:rPr lang="en-US" altLang="zh-CN" sz="1815" kern="0" dirty="0" err="1" smtClean="0">
                <a:solidFill>
                  <a:srgbClr val="000000"/>
                </a:solidFill>
                <a:latin typeface="Times New Roman" panose="02020603050405020304" pitchFamily="65" charset="-122"/>
                <a:ea typeface="宋体" panose="02010600030101010101" pitchFamily="2" charset="-122"/>
              </a:rPr>
              <a:t>favourite</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b="1" kern="0" dirty="0" smtClean="0">
                <a:solidFill>
                  <a:srgbClr val="000000"/>
                </a:solidFill>
                <a:latin typeface="Times New Roman" panose="02020603050405020304" pitchFamily="65" charset="-122"/>
                <a:ea typeface="宋体" panose="02010600030101010101" pitchFamily="2" charset="-122"/>
              </a:rPr>
              <a:t>figure</a:t>
            </a:r>
            <a:r>
              <a:rPr lang="en-US" altLang="zh-CN" sz="1815" kern="0" dirty="0" smtClean="0">
                <a:solidFill>
                  <a:srgbClr val="000000"/>
                </a:solidFill>
                <a:latin typeface="Times New Roman" panose="02020603050405020304" pitchFamily="65" charset="-122"/>
                <a:ea typeface="宋体" panose="02010600030101010101" pitchFamily="2" charset="-122"/>
              </a:rPr>
              <a:t> in Chinese history, it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must be Wei Yuan, a great thinker in the late Qing Dynasty.</a:t>
            </a:r>
            <a:r>
              <a:rPr lang="zh-CN" altLang="en-US" sz="1815" u="sng" kern="0" dirty="0" smtClean="0">
                <a:solidFill>
                  <a:srgbClr val="FF0000"/>
                </a:solidFill>
                <a:latin typeface="Times New Roman" panose="02020603050405020304" pitchFamily="65" charset="-122"/>
                <a:ea typeface="宋体" panose="02010600030101010101" pitchFamily="2" charset="-122"/>
              </a:rPr>
              <a:t>　人物    </a:t>
            </a: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3-3(2015</a:t>
            </a:r>
            <a:r>
              <a:rPr lang="zh-CN" altLang="en-US" sz="1815" kern="0" dirty="0" smtClean="0">
                <a:solidFill>
                  <a:srgbClr val="000000"/>
                </a:solidFill>
                <a:latin typeface="Times New Roman" panose="02020603050405020304" pitchFamily="65" charset="-122"/>
                <a:ea typeface="宋体" panose="02010600030101010101" pitchFamily="2" charset="-122"/>
              </a:rPr>
              <a:t>福建</a:t>
            </a:r>
            <a:r>
              <a:rPr lang="en-US" altLang="zh-CN" sz="1815" kern="0" dirty="0" smtClean="0">
                <a:solidFill>
                  <a:srgbClr val="000000"/>
                </a:solidFill>
                <a:latin typeface="Times New Roman" panose="02020603050405020304" pitchFamily="65" charset="-122"/>
                <a:ea typeface="宋体" panose="02010600030101010101" pitchFamily="2" charset="-122"/>
              </a:rPr>
              <a:t>,30,</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en-US" altLang="zh-CN" sz="1815" kern="0" dirty="0" smtClean="0">
                <a:solidFill>
                  <a:srgbClr val="000000"/>
                </a:solidFill>
                <a:latin typeface="Times New Roman" panose="02020603050405020304" pitchFamily="65" charset="-122"/>
                <a:ea typeface="宋体" panose="02010600030101010101" pitchFamily="2" charset="-122"/>
              </a:rPr>
              <a:t>)—I wonder how Mary has </a:t>
            </a:r>
            <a:r>
              <a:rPr lang="en-US" altLang="zh-CN" sz="1815" b="1" kern="0" dirty="0" smtClean="0">
                <a:solidFill>
                  <a:srgbClr val="000000"/>
                </a:solidFill>
                <a:latin typeface="Times New Roman" panose="02020603050405020304" pitchFamily="65" charset="-122"/>
                <a:ea typeface="宋体" panose="02010600030101010101" pitchFamily="2" charset="-122"/>
              </a:rPr>
              <a:t>kept her figure</a:t>
            </a:r>
            <a:r>
              <a:rPr lang="en-US" altLang="zh-CN" sz="1815" kern="0" dirty="0" smtClean="0">
                <a:solidFill>
                  <a:srgbClr val="000000"/>
                </a:solidFill>
                <a:latin typeface="Times New Roman" panose="02020603050405020304" pitchFamily="65" charset="-122"/>
                <a:ea typeface="宋体" panose="02010600030101010101" pitchFamily="2" charset="-122"/>
              </a:rPr>
              <a:t> after all these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years.</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—By working out every day.</a:t>
            </a:r>
            <a:r>
              <a:rPr lang="zh-CN" altLang="en-US" sz="1815" u="sng" kern="0" dirty="0" smtClean="0">
                <a:solidFill>
                  <a:srgbClr val="FF0000"/>
                </a:solidFill>
                <a:latin typeface="Times New Roman" panose="02020603050405020304" pitchFamily="65" charset="-122"/>
                <a:ea typeface="宋体" panose="02010600030101010101" pitchFamily="2" charset="-122"/>
              </a:rPr>
              <a:t>保持身材    </a:t>
            </a:r>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6876256" y="1926590"/>
            <a:ext cx="792088" cy="34353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5992261" y="4418673"/>
            <a:ext cx="95717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203848" y="5652770"/>
            <a:ext cx="1406252"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1831"/>
            <a:ext cx="8467200" cy="460645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in spite of不管;尽管</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①Another example is Halloween, which slowly became an exciting festival for chil-</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dren, </a:t>
            </a:r>
            <a:r>
              <a:rPr lang="zh-CN" altLang="en-US" sz="1815" u="sng" kern="0" dirty="0" smtClean="0">
                <a:solidFill>
                  <a:srgbClr val="FF0000"/>
                </a:solidFill>
                <a:latin typeface="Times New Roman" panose="02020603050405020304" pitchFamily="65" charset="-122"/>
                <a:ea typeface="宋体" panose="02010600030101010101" pitchFamily="2" charset="-122"/>
              </a:rPr>
              <a:t>　in spite of    </a:t>
            </a:r>
            <a:r>
              <a:rPr lang="zh-CN" altLang="en-US" sz="1815" kern="0" dirty="0" smtClean="0">
                <a:solidFill>
                  <a:srgbClr val="000000"/>
                </a:solidFill>
                <a:latin typeface="Times New Roman" panose="02020603050405020304" pitchFamily="65" charset="-122"/>
                <a:ea typeface="宋体" panose="02010600030101010101" pitchFamily="2" charset="-122"/>
              </a:rPr>
              <a:t> its religious origins.(教材P4)</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另一个例子是万圣节前夕,尽管它起源于宗教,但它慢慢地变成了一个令孩子们兴</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奋的节日。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②Though/Although we tried our best, we lost again.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u="sng" kern="0" dirty="0" smtClean="0">
                <a:solidFill>
                  <a:srgbClr val="FF0000"/>
                </a:solidFill>
                <a:latin typeface="Times New Roman" panose="02020603050405020304" pitchFamily="65" charset="-122"/>
                <a:ea typeface="宋体" panose="02010600030101010101" pitchFamily="2" charset="-122"/>
              </a:rPr>
              <a:t>　尽管    </a:t>
            </a:r>
            <a:r>
              <a:rPr lang="zh-CN" altLang="en-US" sz="1815" kern="0" dirty="0" smtClean="0">
                <a:solidFill>
                  <a:srgbClr val="000000"/>
                </a:solidFill>
                <a:latin typeface="Times New Roman" panose="02020603050405020304" pitchFamily="65" charset="-122"/>
                <a:ea typeface="宋体" panose="02010600030101010101" pitchFamily="2" charset="-122"/>
              </a:rPr>
              <a:t> 我们尽力了,但又失败了。</a:t>
            </a:r>
            <a:endParaRPr lang="zh-CN" altLang="en-US" sz="2000" dirty="0" smtClean="0"/>
          </a:p>
          <a:p>
            <a:pPr eaLnBrk="0" latinLnBrk="1" hangingPunct="0">
              <a:lnSpc>
                <a:spcPct val="150000"/>
              </a:lnSpc>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in spite of=despite不管;尽管</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although/though=in spite of the fact that虽然;尽管</a:t>
            </a:r>
            <a:endParaRPr lang="zh-CN" altLang="en-US" sz="2000" dirty="0" smtClean="0"/>
          </a:p>
        </p:txBody>
      </p:sp>
      <p:pic>
        <p:nvPicPr>
          <p:cNvPr id="4" name="图片 4" descr="textimage13.jpeg"/>
          <p:cNvPicPr>
            <a:picLocks noChangeAspect="1"/>
          </p:cNvPicPr>
          <p:nvPr/>
        </p:nvPicPr>
        <p:blipFill>
          <a:blip r:embed="rId3" cstate="print"/>
          <a:stretch>
            <a:fillRect/>
          </a:stretch>
        </p:blipFill>
        <p:spPr>
          <a:xfrm>
            <a:off x="533286" y="1659258"/>
            <a:ext cx="190500" cy="219075"/>
          </a:xfrm>
          <a:prstGeom prst="rect">
            <a:avLst/>
          </a:prstGeom>
        </p:spPr>
      </p:pic>
      <p:pic>
        <p:nvPicPr>
          <p:cNvPr id="5" name="图片 3" descr="textimage12.jpeg"/>
          <p:cNvPicPr>
            <a:picLocks noChangeAspect="1"/>
          </p:cNvPicPr>
          <p:nvPr/>
        </p:nvPicPr>
        <p:blipFill>
          <a:blip r:embed="rId4" cstate="print"/>
          <a:stretch>
            <a:fillRect/>
          </a:stretch>
        </p:blipFill>
        <p:spPr>
          <a:xfrm>
            <a:off x="470162" y="1218404"/>
            <a:ext cx="1084318" cy="291307"/>
          </a:xfrm>
          <a:prstGeom prst="rect">
            <a:avLst/>
          </a:prstGeom>
        </p:spPr>
      </p:pic>
      <p:cxnSp>
        <p:nvCxnSpPr>
          <p:cNvPr id="6" name="直接连接符 5"/>
          <p:cNvCxnSpPr/>
          <p:nvPr/>
        </p:nvCxnSpPr>
        <p:spPr>
          <a:xfrm rot="5400000">
            <a:off x="1482482" y="1357938"/>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图片 3" descr="textimage14.jpeg"/>
          <p:cNvPicPr>
            <a:picLocks noChangeAspect="1"/>
          </p:cNvPicPr>
          <p:nvPr/>
        </p:nvPicPr>
        <p:blipFill>
          <a:blip r:embed="rId5" cstate="print"/>
          <a:stretch>
            <a:fillRect/>
          </a:stretch>
        </p:blipFill>
        <p:spPr>
          <a:xfrm>
            <a:off x="558398" y="4566829"/>
            <a:ext cx="219075" cy="219075"/>
          </a:xfrm>
          <a:prstGeom prst="rect">
            <a:avLst/>
          </a:prstGeom>
        </p:spPr>
      </p:pic>
      <p:pic>
        <p:nvPicPr>
          <p:cNvPr id="8" name="Picture 4" descr="\\a015\吴双婷\线.tif"/>
          <p:cNvPicPr>
            <a:picLocks noChangeAspect="1" noChangeArrowheads="1"/>
          </p:cNvPicPr>
          <p:nvPr/>
        </p:nvPicPr>
        <p:blipFill>
          <a:blip r:embed="rId6" cstate="print"/>
          <a:srcRect/>
          <a:stretch>
            <a:fillRect/>
          </a:stretch>
        </p:blipFill>
        <p:spPr bwMode="auto">
          <a:xfrm>
            <a:off x="1024021" y="2399231"/>
            <a:ext cx="142961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521101" y="4052771"/>
            <a:ext cx="95717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2000"/>
                                        <p:tgtEl>
                                          <p:spTgt spid="2">
                                            <p:txEl>
                                              <p:pRg st="6" end="6"/>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7" end="7"/>
                                            </p:txEl>
                                          </p:spTgt>
                                        </p:tgtEl>
                                        <p:attrNameLst>
                                          <p:attrName>style.visibility</p:attrName>
                                        </p:attrNameLst>
                                      </p:cBhvr>
                                      <p:to>
                                        <p:strVal val="visible"/>
                                      </p:to>
                                    </p:set>
                                    <p:animEffect transition="in" filter="fade">
                                      <p:cBhvr>
                                        <p:cTn id="20" dur="2000"/>
                                        <p:tgtEl>
                                          <p:spTgt spid="2">
                                            <p:txEl>
                                              <p:pRg st="7" end="7"/>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fade">
                                      <p:cBhvr>
                                        <p:cTn id="23" dur="2000"/>
                                        <p:tgtEl>
                                          <p:spTgt spid="2">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37302"/>
            <a:ext cx="8467200" cy="37795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同义句转换</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(2019天津,5,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)In spite of all the problems, several of the players produced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excellent performances.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Despite    </a:t>
            </a:r>
            <a:r>
              <a:rPr lang="zh-CN" altLang="en-US" sz="1815" kern="0" dirty="0" smtClean="0">
                <a:solidFill>
                  <a:srgbClr val="000000"/>
                </a:solidFill>
                <a:latin typeface="Times New Roman" panose="02020603050405020304" pitchFamily="65" charset="-122"/>
                <a:ea typeface="宋体" panose="02010600030101010101" pitchFamily="2" charset="-122"/>
              </a:rPr>
              <a:t> all the problems, several of the players produced excellent perfor-</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mances.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(2019北京,阅读理解B,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)Although she founded her company early on in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life, she wasn’t driven primarily by profit.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In spite of    </a:t>
            </a:r>
            <a:r>
              <a:rPr lang="zh-CN" altLang="en-US" sz="1815" kern="0" dirty="0" smtClean="0">
                <a:solidFill>
                  <a:srgbClr val="000000"/>
                </a:solidFill>
                <a:latin typeface="Times New Roman" panose="02020603050405020304" pitchFamily="65" charset="-122"/>
                <a:ea typeface="宋体" panose="02010600030101010101" pitchFamily="2" charset="-122"/>
              </a:rPr>
              <a:t> the fact that she founded her company early on in life, she wasn’t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driven primarily by profit. </a:t>
            </a:r>
            <a:endParaRPr lang="zh-CN" altLang="en-US" dirty="0"/>
          </a:p>
        </p:txBody>
      </p:sp>
      <p:pic>
        <p:nvPicPr>
          <p:cNvPr id="5" name="图片 3" descr="textimage5.jpeg"/>
          <p:cNvPicPr>
            <a:picLocks noChangeAspect="1"/>
          </p:cNvPicPr>
          <p:nvPr/>
        </p:nvPicPr>
        <p:blipFill>
          <a:blip r:embed="rId3" cstate="print"/>
          <a:stretch>
            <a:fillRect/>
          </a:stretch>
        </p:blipFill>
        <p:spPr>
          <a:xfrm>
            <a:off x="571472" y="1117827"/>
            <a:ext cx="895130" cy="302178"/>
          </a:xfrm>
          <a:prstGeom prst="rect">
            <a:avLst/>
          </a:prstGeom>
        </p:spPr>
      </p:pic>
      <p:pic>
        <p:nvPicPr>
          <p:cNvPr id="6" name="Picture 4" descr="\\a015\吴双婷\线.tif"/>
          <p:cNvPicPr>
            <a:picLocks noChangeAspect="1" noChangeArrowheads="1"/>
          </p:cNvPicPr>
          <p:nvPr/>
        </p:nvPicPr>
        <p:blipFill>
          <a:blip r:embed="rId4" cstate="print"/>
          <a:srcRect/>
          <a:stretch>
            <a:fillRect/>
          </a:stretch>
        </p:blipFill>
        <p:spPr bwMode="auto">
          <a:xfrm>
            <a:off x="818281" y="2696411"/>
            <a:ext cx="118577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818281" y="4372811"/>
            <a:ext cx="13991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2239"/>
            <a:ext cx="8467200" cy="5295680"/>
          </a:xfrm>
          <a:prstGeom prst="rect">
            <a:avLst/>
          </a:prstGeom>
          <a:noFill/>
        </p:spPr>
        <p:txBody>
          <a:bodyPr wrap="square" lIns="0" tIns="0" rIns="0" bIns="0" rtlCol="0">
            <a:spAutoFit/>
          </a:bodyPr>
          <a:lstStyle/>
          <a:p>
            <a:pPr algn="ctr">
              <a:lnSpc>
                <a:spcPct val="150000"/>
              </a:lnSpc>
              <a:spcBef>
                <a:spcPct val="0"/>
              </a:spcBef>
              <a:defRPr/>
            </a:pPr>
            <a:r>
              <a:rPr lang="zh-CN" altLang="en-US" sz="2400" dirty="0" smtClean="0">
                <a:latin typeface="Times New Roman" panose="02020603050405020304" pitchFamily="18" charset="0"/>
                <a:ea typeface="黑体" panose="02010609060101010101" pitchFamily="65" charset="-122"/>
                <a:cs typeface="Times New Roman" panose="02020603050405020304" pitchFamily="18" charset="0"/>
              </a:rPr>
              <a:t>Part 1　Listening and Speaking &amp;Reading and Thinking</a:t>
            </a:r>
            <a:endParaRPr lang="en-US" altLang="zh-CN" sz="2400" dirty="0" smtClean="0">
              <a:latin typeface="Times New Roman" panose="02020603050405020304" pitchFamily="18" charset="0"/>
              <a:ea typeface="黑体" panose="02010609060101010101" pitchFamily="65" charset="-122"/>
              <a:cs typeface="Times New Roman" panose="02020603050405020304" pitchFamily="18" charset="0"/>
            </a:endParaRPr>
          </a:p>
          <a:p>
            <a:pPr marL="0" indent="0" eaLnBrk="0" latinLnBrk="1" hangingPunct="0">
              <a:lnSpc>
                <a:spcPct val="150000"/>
              </a:lnSpc>
              <a:spcBef>
                <a:spcPts val="0"/>
              </a:spcBef>
              <a:buNone/>
            </a:pPr>
            <a:endParaRPr lang="en-US" altLang="zh-CN" sz="2400" kern="0" dirty="0" smtClean="0">
              <a:solidFill>
                <a:srgbClr val="000000"/>
              </a:solidFill>
              <a:latin typeface="Times New Roman" panose="02020603050405020304" pitchFamily="18" charset="0"/>
              <a:ea typeface="黑体" panose="02010609060101010101" pitchFamily="65" charset="-122"/>
              <a:cs typeface="Times New Roman" panose="02020603050405020304" pitchFamily="18" charset="0"/>
            </a:endParaRPr>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Ⅰ.核心单词</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1.lantern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灯笼;提灯    </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2.costume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(某地或某历史时期的)服装;戏装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　march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.行进;前进;示威游行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　congratulate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.向(某人)道贺;(因某事)为自己感到自豪→ </a:t>
            </a:r>
            <a:r>
              <a:rPr lang="zh-CN" altLang="en-US" sz="1815" u="sng" kern="0" dirty="0" smtClean="0">
                <a:solidFill>
                  <a:srgbClr val="FF0000"/>
                </a:solidFill>
                <a:latin typeface="Times New Roman" panose="02020603050405020304" pitchFamily="65" charset="-122"/>
                <a:ea typeface="宋体" panose="02010600030101010101" pitchFamily="2" charset="-122"/>
              </a:rPr>
              <a:t>　congratulation     </a:t>
            </a:r>
            <a:br>
              <a:rPr lang="zh-CN" altLang="en-US" sz="1815" u="sng" kern="0" dirty="0" smtClean="0">
                <a:solidFill>
                  <a:srgbClr val="FF0000"/>
                </a:solidFill>
                <a:latin typeface="Times New Roman" panose="02020603050405020304" pitchFamily="65" charset="-122"/>
                <a:ea typeface="宋体" panose="02010600030101010101" pitchFamily="2" charset="-122"/>
              </a:rPr>
            </a:b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.祝贺;恭喜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5.riddle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谜语;神秘事件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　range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.一系列;范围、界限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.包括;(在一定范围内)变化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　origin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.起源;起因;出身→ </a:t>
            </a:r>
            <a:r>
              <a:rPr lang="zh-CN" altLang="en-US" sz="1815" u="sng" kern="0" dirty="0" smtClean="0">
                <a:solidFill>
                  <a:srgbClr val="FF0000"/>
                </a:solidFill>
                <a:latin typeface="Times New Roman" panose="02020603050405020304" pitchFamily="65" charset="-122"/>
                <a:ea typeface="宋体" panose="02010600030101010101" pitchFamily="2" charset="-122"/>
              </a:rPr>
              <a:t>　original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.原来的;起初的→</a:t>
            </a:r>
            <a:r>
              <a:rPr lang="zh-CN" altLang="en-US" sz="1815" u="sng" kern="0" dirty="0" smtClean="0">
                <a:solidFill>
                  <a:srgbClr val="FF0000"/>
                </a:solidFill>
                <a:latin typeface="Times New Roman" panose="02020603050405020304" pitchFamily="65" charset="-122"/>
                <a:ea typeface="宋体" panose="02010600030101010101" pitchFamily="2" charset="-122"/>
              </a:rPr>
              <a:t> 　originally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.原来;起初</a:t>
            </a:r>
            <a:endParaRPr lang="zh-CN" altLang="en-US" sz="2000" dirty="0" smtClean="0"/>
          </a:p>
        </p:txBody>
      </p:sp>
      <p:pic>
        <p:nvPicPr>
          <p:cNvPr id="3" name="图片 3" descr="textimage0.jpeg"/>
          <p:cNvPicPr>
            <a:picLocks noChangeAspect="1"/>
          </p:cNvPicPr>
          <p:nvPr/>
        </p:nvPicPr>
        <p:blipFill>
          <a:blip r:embed="rId3" cstate="print"/>
          <a:stretch>
            <a:fillRect/>
          </a:stretch>
        </p:blipFill>
        <p:spPr>
          <a:xfrm>
            <a:off x="3643306" y="1491443"/>
            <a:ext cx="1836184" cy="388060"/>
          </a:xfrm>
          <a:prstGeom prst="rect">
            <a:avLst/>
          </a:prstGeom>
        </p:spPr>
      </p:pic>
      <p:pic>
        <p:nvPicPr>
          <p:cNvPr id="7" name="Picture 4" descr="\\a015\吴双婷\线.tif"/>
          <p:cNvPicPr>
            <a:picLocks noChangeAspect="1" noChangeArrowheads="1"/>
          </p:cNvPicPr>
          <p:nvPr/>
        </p:nvPicPr>
        <p:blipFill>
          <a:blip r:embed="rId4" cstate="print"/>
          <a:srcRect/>
          <a:stretch>
            <a:fillRect/>
          </a:stretch>
        </p:blipFill>
        <p:spPr bwMode="auto">
          <a:xfrm>
            <a:off x="1554563" y="2395422"/>
            <a:ext cx="1493437"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687914" y="2801821"/>
            <a:ext cx="372704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702084" y="3212197"/>
            <a:ext cx="1104037"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697323" y="3647172"/>
            <a:ext cx="1617252"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6639349" y="3652719"/>
            <a:ext cx="1869651"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454561" y="4466322"/>
            <a:ext cx="1987139"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687799" y="4898122"/>
            <a:ext cx="1026702"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694139" y="5305309"/>
            <a:ext cx="1026711" cy="347208"/>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3710397" y="5310872"/>
            <a:ext cx="1229903" cy="343678"/>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6966359" y="5301346"/>
            <a:ext cx="1479141" cy="3511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2"/>
                                        </p:tgtEl>
                                      </p:cBhvr>
                                    </p:animEffect>
                                    <p:set>
                                      <p:cBhvr>
                                        <p:cTn id="32" dur="1" fill="hold">
                                          <p:stCondLst>
                                            <p:cond delay="19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3"/>
                                        </p:tgtEl>
                                      </p:cBhvr>
                                    </p:animEffect>
                                    <p:set>
                                      <p:cBhvr>
                                        <p:cTn id="37" dur="1" fill="hold">
                                          <p:stCondLst>
                                            <p:cond delay="1999"/>
                                          </p:stCondLst>
                                        </p:cTn>
                                        <p:tgtEl>
                                          <p:spTgt spid="1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4"/>
                                        </p:tgtEl>
                                      </p:cBhvr>
                                    </p:animEffect>
                                    <p:set>
                                      <p:cBhvr>
                                        <p:cTn id="42" dur="1" fill="hold">
                                          <p:stCondLst>
                                            <p:cond delay="1999"/>
                                          </p:stCondLst>
                                        </p:cTn>
                                        <p:tgtEl>
                                          <p:spTgt spid="1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5"/>
                                        </p:tgtEl>
                                      </p:cBhvr>
                                    </p:animEffect>
                                    <p:set>
                                      <p:cBhvr>
                                        <p:cTn id="47" dur="1" fill="hold">
                                          <p:stCondLst>
                                            <p:cond delay="1999"/>
                                          </p:stCondLst>
                                        </p:cTn>
                                        <p:tgtEl>
                                          <p:spTgt spid="1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6"/>
                                        </p:tgtEl>
                                      </p:cBhvr>
                                    </p:animEffect>
                                    <p:set>
                                      <p:cBhvr>
                                        <p:cTn id="5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02253"/>
            <a:ext cx="8467200" cy="460645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with复合结构</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①Festivals are becoming more and more commercial, with businesses taking advan-</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tage of the celebrations.(教材P5)</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u="sng" kern="0" dirty="0" smtClean="0">
                <a:solidFill>
                  <a:srgbClr val="FF0000"/>
                </a:solidFill>
                <a:latin typeface="Times New Roman" panose="02020603050405020304" pitchFamily="65" charset="-122"/>
                <a:ea typeface="宋体" panose="02010600030101010101" pitchFamily="2" charset="-122"/>
              </a:rPr>
              <a:t>　由于商家利用这些庆祝活动    </a:t>
            </a:r>
            <a:r>
              <a:rPr lang="zh-CN" altLang="en-US" sz="1815" kern="0" dirty="0" smtClean="0">
                <a:solidFill>
                  <a:srgbClr val="000000"/>
                </a:solidFill>
                <a:latin typeface="Times New Roman" panose="02020603050405020304" pitchFamily="65" charset="-122"/>
                <a:ea typeface="宋体" panose="02010600030101010101" pitchFamily="2" charset="-122"/>
              </a:rPr>
              <a:t>,节日正变得越来越商业化。</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②The hero died </a:t>
            </a:r>
            <a:r>
              <a:rPr lang="zh-CN" altLang="en-US" sz="1815" u="sng" kern="0" dirty="0" smtClean="0">
                <a:solidFill>
                  <a:srgbClr val="FF0000"/>
                </a:solidFill>
                <a:latin typeface="Times New Roman" panose="02020603050405020304" pitchFamily="65" charset="-122"/>
                <a:ea typeface="宋体" panose="02010600030101010101" pitchFamily="2" charset="-122"/>
              </a:rPr>
              <a:t>　with    </a:t>
            </a:r>
            <a:r>
              <a:rPr lang="zh-CN" altLang="en-US" sz="1815" kern="0" dirty="0" smtClean="0">
                <a:solidFill>
                  <a:srgbClr val="000000"/>
                </a:solidFill>
                <a:latin typeface="Times New Roman" panose="02020603050405020304" pitchFamily="65" charset="-122"/>
                <a:ea typeface="宋体" panose="02010600030101010101" pitchFamily="2" charset="-122"/>
              </a:rPr>
              <a:t> his daughter still a schoolgirl.</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这位英雄去世时,他的女儿还是个学生。</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③The teacher came in with some papers in his hand.</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老师进来了, </a:t>
            </a:r>
            <a:r>
              <a:rPr lang="zh-CN" altLang="en-US" sz="1815" u="sng" kern="0" dirty="0" smtClean="0">
                <a:solidFill>
                  <a:srgbClr val="FF0000"/>
                </a:solidFill>
                <a:latin typeface="Times New Roman" panose="02020603050405020304" pitchFamily="65" charset="-122"/>
                <a:ea typeface="宋体" panose="02010600030101010101" pitchFamily="2" charset="-122"/>
              </a:rPr>
              <a:t>　手里拿着一些试卷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④</a:t>
            </a:r>
            <a:r>
              <a:rPr lang="zh-CN" altLang="en-US" sz="1815" u="sng" kern="0" dirty="0" smtClean="0">
                <a:solidFill>
                  <a:srgbClr val="FF0000"/>
                </a:solidFill>
                <a:latin typeface="Times New Roman" panose="02020603050405020304" pitchFamily="65" charset="-122"/>
                <a:ea typeface="宋体" panose="02010600030101010101" pitchFamily="2" charset="-122"/>
              </a:rPr>
              <a:t>　With the problem settled    </a:t>
            </a:r>
            <a:r>
              <a:rPr lang="zh-CN" altLang="en-US" sz="1815" kern="0" dirty="0" smtClean="0">
                <a:solidFill>
                  <a:srgbClr val="000000"/>
                </a:solidFill>
                <a:latin typeface="Times New Roman" panose="02020603050405020304" pitchFamily="65" charset="-122"/>
                <a:ea typeface="宋体" panose="02010600030101010101" pitchFamily="2" charset="-122"/>
              </a:rPr>
              <a:t>, we went on smoothly.</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由于问题得到了解决,我们进展得很顺利。</a:t>
            </a:r>
            <a:endParaRPr lang="zh-CN" altLang="en-US" sz="2000" dirty="0" smtClean="0"/>
          </a:p>
        </p:txBody>
      </p:sp>
      <p:pic>
        <p:nvPicPr>
          <p:cNvPr id="4" name="图片 4" descr="textimage16.jpeg"/>
          <p:cNvPicPr>
            <a:picLocks noChangeAspect="1"/>
          </p:cNvPicPr>
          <p:nvPr/>
        </p:nvPicPr>
        <p:blipFill>
          <a:blip r:embed="rId3" cstate="print"/>
          <a:stretch>
            <a:fillRect/>
          </a:stretch>
        </p:blipFill>
        <p:spPr>
          <a:xfrm>
            <a:off x="540000" y="1596133"/>
            <a:ext cx="190500" cy="219075"/>
          </a:xfrm>
          <a:prstGeom prst="rect">
            <a:avLst/>
          </a:prstGeom>
        </p:spPr>
      </p:pic>
      <p:pic>
        <p:nvPicPr>
          <p:cNvPr id="5" name="图片 3" descr="textimage15.jpeg"/>
          <p:cNvPicPr>
            <a:picLocks noChangeAspect="1"/>
          </p:cNvPicPr>
          <p:nvPr/>
        </p:nvPicPr>
        <p:blipFill>
          <a:blip r:embed="rId4" cstate="print"/>
          <a:stretch>
            <a:fillRect/>
          </a:stretch>
        </p:blipFill>
        <p:spPr>
          <a:xfrm>
            <a:off x="467776" y="1166919"/>
            <a:ext cx="1103828" cy="296550"/>
          </a:xfrm>
          <a:prstGeom prst="rect">
            <a:avLst/>
          </a:prstGeom>
        </p:spPr>
      </p:pic>
      <p:cxnSp>
        <p:nvCxnSpPr>
          <p:cNvPr id="6" name="直接连接符 5"/>
          <p:cNvCxnSpPr/>
          <p:nvPr/>
        </p:nvCxnSpPr>
        <p:spPr>
          <a:xfrm rot="5400000">
            <a:off x="1482482" y="1296637"/>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4" descr="\\a015\吴双婷\线.tif"/>
          <p:cNvPicPr>
            <a:picLocks noChangeAspect="1" noChangeArrowheads="1"/>
          </p:cNvPicPr>
          <p:nvPr/>
        </p:nvPicPr>
        <p:blipFill>
          <a:blip r:embed="rId5" cstate="print"/>
          <a:srcRect/>
          <a:stretch>
            <a:fillRect/>
          </a:stretch>
        </p:blipFill>
        <p:spPr bwMode="auto">
          <a:xfrm>
            <a:off x="536341" y="2810711"/>
            <a:ext cx="3220319"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2067961" y="3191711"/>
            <a:ext cx="95717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1793641" y="4433771"/>
            <a:ext cx="232115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772561" y="4868111"/>
            <a:ext cx="274025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91474"/>
            <a:ext cx="8467200" cy="1954959"/>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with复合结构的构成:</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with+宾语+</a:t>
            </a:r>
            <a:r>
              <a:rPr lang="zh-CN" altLang="en-US" sz="4840" kern="0" spc="31383"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17.jpeg"/>
          <p:cNvPicPr>
            <a:picLocks noChangeAspect="1"/>
          </p:cNvPicPr>
          <p:nvPr/>
        </p:nvPicPr>
        <p:blipFill>
          <a:blip r:embed="rId4" cstate="print"/>
          <a:stretch>
            <a:fillRect/>
          </a:stretch>
        </p:blipFill>
        <p:spPr>
          <a:xfrm>
            <a:off x="642910" y="1119975"/>
            <a:ext cx="219075" cy="219075"/>
          </a:xfrm>
          <a:prstGeom prst="rect">
            <a:avLst/>
          </a:prstGeom>
        </p:spPr>
      </p:pic>
      <p:graphicFrame>
        <p:nvGraphicFramePr>
          <p:cNvPr id="5" name="对象 4"/>
          <p:cNvGraphicFramePr>
            <a:graphicFrameLocks noChangeAspect="1"/>
          </p:cNvGraphicFramePr>
          <p:nvPr/>
        </p:nvGraphicFramePr>
        <p:xfrm>
          <a:off x="1785918" y="1977231"/>
          <a:ext cx="4600575" cy="1228724"/>
        </p:xfrm>
        <a:graphic>
          <a:graphicData uri="http://schemas.openxmlformats.org/presentationml/2006/ole">
            <p:oleObj spid="_x0000_s1030" name="Equation" r:id="rId5" imgW="121615200" imgH="32613600"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62426"/>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(2019课标全国Ⅰ,完形填空,</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 find a clean mountain, </a:t>
            </a:r>
            <a:r>
              <a:rPr lang="zh-CN" altLang="en-US" sz="1815" u="sng" kern="0" dirty="0" smtClean="0">
                <a:solidFill>
                  <a:srgbClr val="FF0000"/>
                </a:solidFill>
                <a:latin typeface="Times New Roman" panose="02020603050405020304" pitchFamily="65" charset="-122"/>
                <a:ea typeface="宋体" panose="02010600030101010101" pitchFamily="2" charset="-122"/>
              </a:rPr>
              <a:t>　with    </a:t>
            </a:r>
            <a:r>
              <a:rPr lang="zh-CN" altLang="en-US" sz="1815" kern="0" dirty="0" smtClean="0">
                <a:solidFill>
                  <a:srgbClr val="000000"/>
                </a:solidFill>
                <a:latin typeface="Times New Roman" panose="02020603050405020304" pitchFamily="65" charset="-122"/>
                <a:ea typeface="宋体" panose="02010600030101010101" pitchFamily="2" charset="-122"/>
              </a:rPr>
              <a:t> toilets at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camps and along the paths.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句意:我发现一座干净的山,营地和沿路都有厕所。此处为“with+宾语+介</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词短语”的复合结构,此处在句中作定语,修饰mountain。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(2019江苏,32,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)China</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s image is improving steadily, with more countries </a:t>
            </a:r>
            <a:r>
              <a:rPr dirty="0"/>
              <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　recognizing    </a:t>
            </a:r>
            <a:r>
              <a:rPr lang="zh-CN" altLang="en-US" sz="1815" kern="0" dirty="0" smtClean="0">
                <a:solidFill>
                  <a:srgbClr val="000000"/>
                </a:solidFill>
                <a:latin typeface="Times New Roman" panose="02020603050405020304" pitchFamily="65" charset="-122"/>
                <a:ea typeface="宋体" panose="02010600030101010101" pitchFamily="2" charset="-122"/>
              </a:rPr>
              <a:t>(recognize)its role in international affairs.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句意:随着更多的国家认识到中国在国际事务中的作用,中国的形象正在稳</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步提升。 more countries和recognize之间是逻辑上的主动关系,故用现在分词形</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974951"/>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6594241" y="1705811"/>
            <a:ext cx="957179"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36341" y="3801311"/>
            <a:ext cx="15515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05691"/>
            <a:ext cx="8467200" cy="4199890"/>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5-3 (2018</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C,</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)Already well over 400 of the total of 6,800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languages are close to extinction(</a:t>
            </a:r>
            <a:r>
              <a:rPr lang="zh-CN" altLang="en-US" sz="1815" kern="0" dirty="0" smtClean="0">
                <a:solidFill>
                  <a:srgbClr val="000000"/>
                </a:solidFill>
                <a:latin typeface="Times New Roman" panose="02020603050405020304" pitchFamily="65" charset="-122"/>
                <a:ea typeface="宋体" panose="02010600030101010101" pitchFamily="2" charset="-122"/>
              </a:rPr>
              <a:t>消亡</a:t>
            </a:r>
            <a:r>
              <a:rPr lang="en-US" altLang="zh-CN" sz="1815" kern="0" dirty="0" smtClean="0">
                <a:solidFill>
                  <a:srgbClr val="000000"/>
                </a:solidFill>
                <a:latin typeface="Times New Roman" panose="02020603050405020304" pitchFamily="65" charset="-122"/>
                <a:ea typeface="宋体" panose="02010600030101010101" pitchFamily="2" charset="-122"/>
              </a:rPr>
              <a:t>), with only a few elderly speakers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left    </a:t>
            </a:r>
            <a:r>
              <a:rPr lang="en-US" altLang="en-US" sz="1815" u="sng" kern="0" dirty="0" smtClean="0">
                <a:solidFill>
                  <a:srgbClr val="FF0000"/>
                </a:solidFill>
                <a:latin typeface="Times New Roman" panose="02020603050405020304" pitchFamily="65" charset="-122"/>
                <a:ea typeface="宋体" panose="02010600030101010101" pitchFamily="2" charset="-122"/>
              </a:rPr>
              <a:t/>
            </a:r>
            <a:br>
              <a:rPr lang="en-US" altLang="en-US" sz="1815" u="sng" kern="0" dirty="0" smtClean="0">
                <a:solidFill>
                  <a:srgbClr val="FF0000"/>
                </a:solidFill>
                <a:latin typeface="Times New Roman" panose="02020603050405020304" pitchFamily="65" charset="-122"/>
                <a:ea typeface="宋体" panose="02010600030101010101" pitchFamily="2" charset="-122"/>
              </a:rPr>
            </a:br>
            <a:r>
              <a:rPr lang="en-US" altLang="zh-CN" sz="1815" kern="0" dirty="0" smtClean="0">
                <a:solidFill>
                  <a:srgbClr val="000000"/>
                </a:solidFill>
                <a:latin typeface="Times New Roman" panose="02020603050405020304" pitchFamily="65" charset="-122"/>
                <a:ea typeface="宋体" panose="02010600030101010101" pitchFamily="2" charset="-122"/>
              </a:rPr>
              <a:t>(leave).</a:t>
            </a:r>
            <a:endParaRPr lang="en-US" altLang="zh-CN" sz="2000" dirty="0" smtClean="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句意:在总共6,800种语言中,已经有超过400种濒临消亡,只剩少数老年人会</a:t>
            </a:r>
            <a:r>
              <a:rPr dirty="0" smtClean="0"/>
              <a:t/>
            </a:r>
            <a:br>
              <a:rPr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说了。考查with复合结构,leave与speakers之间是逻辑上的被动关系,故用过去分词</a:t>
            </a:r>
            <a:r>
              <a:rPr dirty="0" smtClean="0"/>
              <a:t/>
            </a:r>
            <a:br>
              <a:rPr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形式。</a:t>
            </a:r>
            <a:endParaRPr lang="zh-CN" altLang="en-US"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(2019天津,完形填空,</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)In my husband</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s hand was my wallet, with not a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penny </a:t>
            </a:r>
            <a:r>
              <a:rPr lang="zh-CN" altLang="en-US" sz="1815" u="sng" kern="0" dirty="0" smtClean="0">
                <a:solidFill>
                  <a:srgbClr val="FF0000"/>
                </a:solidFill>
                <a:latin typeface="Times New Roman" panose="02020603050405020304" pitchFamily="65" charset="-122"/>
                <a:ea typeface="宋体" panose="02010600030101010101" pitchFamily="2" charset="-122"/>
              </a:rPr>
              <a:t>　missing    </a:t>
            </a:r>
            <a:r>
              <a:rPr lang="zh-CN" altLang="en-US" sz="1815" kern="0" dirty="0" smtClean="0">
                <a:solidFill>
                  <a:srgbClr val="000000"/>
                </a:solidFill>
                <a:latin typeface="Times New Roman" panose="02020603050405020304" pitchFamily="65" charset="-122"/>
                <a:ea typeface="宋体" panose="02010600030101010101" pitchFamily="2" charset="-122"/>
              </a:rPr>
              <a:t>(miss).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句意:我丈夫手里拿着我的钱包,一便士也没丢。此处应用形容词作宾语补</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足语,表示“丢失的”,故填missing。</a:t>
            </a:r>
            <a:endParaRPr lang="zh-CN" altLang="en-US" dirty="0"/>
          </a:p>
        </p:txBody>
      </p:sp>
      <p:pic>
        <p:nvPicPr>
          <p:cNvPr id="5" name="Picture 4" descr="\\a015\吴双婷\线.tif"/>
          <p:cNvPicPr>
            <a:picLocks noChangeAspect="1" noChangeArrowheads="1"/>
          </p:cNvPicPr>
          <p:nvPr/>
        </p:nvPicPr>
        <p:blipFill>
          <a:blip r:embed="rId3" cstate="print"/>
          <a:srcRect/>
          <a:stretch>
            <a:fillRect/>
          </a:stretch>
        </p:blipFill>
        <p:spPr bwMode="auto">
          <a:xfrm>
            <a:off x="7280041" y="1637231"/>
            <a:ext cx="95717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1100221" y="4136591"/>
            <a:ext cx="123149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318280" cy="5021952"/>
          </a:xfrm>
          <a:prstGeom prst="rect">
            <a:avLst/>
          </a:prstGeom>
          <a:noFill/>
        </p:spPr>
        <p:txBody>
          <a:bodyPr wrap="square" lIns="0" tIns="0" rIns="0" bIns="0" rtlCol="0">
            <a:spAutoFit/>
          </a:bodyPr>
          <a:lstStyle/>
          <a:p>
            <a:pPr inden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occasion </a:t>
            </a:r>
            <a:r>
              <a:rPr lang="zh-CN" altLang="en-US" i="1" dirty="0" smtClean="0">
                <a:solidFill>
                  <a:schemeClr val="tx2"/>
                </a:solidFill>
                <a:latin typeface="Adobe 黑体 Std R" pitchFamily="34" charset="-122"/>
                <a:ea typeface="Adobe 黑体 Std R" pitchFamily="34" charset="-122"/>
              </a:rPr>
              <a:t>n</a:t>
            </a:r>
            <a:r>
              <a:rPr lang="zh-CN" altLang="en-US" dirty="0" smtClean="0">
                <a:solidFill>
                  <a:schemeClr val="tx2"/>
                </a:solidFill>
                <a:latin typeface="Adobe 黑体 Std R" pitchFamily="34" charset="-122"/>
                <a:ea typeface="Adobe 黑体 Std R" pitchFamily="34" charset="-122"/>
              </a:rPr>
              <a:t>.特别的事情(或仪式、庆典);(适当的)机会;……的时候;场合;理由</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①They are </a:t>
            </a:r>
            <a:r>
              <a:rPr lang="zh-CN" altLang="en-US" sz="1815" u="sng" kern="0" dirty="0" smtClean="0">
                <a:solidFill>
                  <a:srgbClr val="FF0000"/>
                </a:solidFill>
                <a:latin typeface="Times New Roman" panose="02020603050405020304" pitchFamily="65" charset="-122"/>
                <a:ea typeface="宋体" panose="02010600030101010101" pitchFamily="2" charset="-122"/>
              </a:rPr>
              <a:t>　occasions that    </a:t>
            </a:r>
            <a:r>
              <a:rPr lang="zh-CN" altLang="en-US" sz="1815" kern="0" dirty="0" smtClean="0">
                <a:solidFill>
                  <a:srgbClr val="000000"/>
                </a:solidFill>
                <a:latin typeface="Times New Roman" panose="02020603050405020304" pitchFamily="65" charset="-122"/>
                <a:ea typeface="宋体" panose="02010600030101010101" pitchFamily="2" charset="-122"/>
              </a:rPr>
              <a:t> allow us to relax and enjoy life, and forget about our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work for a little while.(教材P5)</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它们是让我们放松和享受生活并且暂时忘记工作的机会。</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②What will they say when they meet on a formal occasion?</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当他们 </a:t>
            </a:r>
            <a:r>
              <a:rPr lang="zh-CN" altLang="en-US" sz="1815" u="sng" kern="0" dirty="0" smtClean="0">
                <a:solidFill>
                  <a:srgbClr val="FF0000"/>
                </a:solidFill>
                <a:latin typeface="Times New Roman" panose="02020603050405020304" pitchFamily="65" charset="-122"/>
                <a:ea typeface="宋体" panose="02010600030101010101" pitchFamily="2" charset="-122"/>
              </a:rPr>
              <a:t>　在正式场合    </a:t>
            </a:r>
            <a:r>
              <a:rPr lang="zh-CN" altLang="en-US" sz="1815" kern="0" dirty="0" smtClean="0">
                <a:solidFill>
                  <a:srgbClr val="000000"/>
                </a:solidFill>
                <a:latin typeface="Times New Roman" panose="02020603050405020304" pitchFamily="65" charset="-122"/>
                <a:ea typeface="宋体" panose="02010600030101010101" pitchFamily="2" charset="-122"/>
              </a:rPr>
              <a:t>见面的时候,他们会说什么?</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③I occasionally go to a local jazz evening with a friend.</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我 </a:t>
            </a:r>
            <a:r>
              <a:rPr lang="zh-CN" altLang="en-US" sz="1815" u="sng" kern="0" dirty="0" smtClean="0">
                <a:solidFill>
                  <a:srgbClr val="FF0000"/>
                </a:solidFill>
                <a:latin typeface="Times New Roman" panose="02020603050405020304" pitchFamily="65" charset="-122"/>
                <a:ea typeface="宋体" panose="02010600030101010101" pitchFamily="2" charset="-122"/>
              </a:rPr>
              <a:t>　有时/偶尔    </a:t>
            </a:r>
            <a:r>
              <a:rPr lang="zh-CN" altLang="en-US" sz="1815" kern="0" dirty="0" smtClean="0">
                <a:solidFill>
                  <a:srgbClr val="000000"/>
                </a:solidFill>
                <a:latin typeface="Times New Roman" panose="02020603050405020304" pitchFamily="65" charset="-122"/>
                <a:ea typeface="宋体" panose="02010600030101010101" pitchFamily="2" charset="-122"/>
              </a:rPr>
              <a:t>和朋友去当地的爵士乐晚会。</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④I still remembered </a:t>
            </a:r>
            <a:r>
              <a:rPr lang="zh-CN" altLang="en-US" sz="1815" u="sng" kern="0" dirty="0" smtClean="0">
                <a:solidFill>
                  <a:srgbClr val="FF0000"/>
                </a:solidFill>
                <a:latin typeface="Times New Roman" panose="02020603050405020304" pitchFamily="65" charset="-122"/>
                <a:ea typeface="宋体" panose="02010600030101010101" pitchFamily="2" charset="-122"/>
              </a:rPr>
              <a:t>　the occasion when    </a:t>
            </a:r>
            <a:r>
              <a:rPr lang="zh-CN" altLang="en-US" sz="1815" kern="0" dirty="0" smtClean="0">
                <a:solidFill>
                  <a:srgbClr val="000000"/>
                </a:solidFill>
                <a:latin typeface="Times New Roman" panose="02020603050405020304" pitchFamily="65" charset="-122"/>
                <a:ea typeface="宋体" panose="02010600030101010101" pitchFamily="2" charset="-122"/>
              </a:rPr>
              <a:t> we heard that you were ill.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我仍然记得我们听到你病了的时候。</a:t>
            </a:r>
            <a:endParaRPr lang="zh-CN" altLang="en-US" sz="2000" dirty="0" smtClean="0"/>
          </a:p>
        </p:txBody>
      </p:sp>
      <p:pic>
        <p:nvPicPr>
          <p:cNvPr id="4" name="图片 4" descr="textimage19.jpeg"/>
          <p:cNvPicPr>
            <a:picLocks noChangeAspect="1"/>
          </p:cNvPicPr>
          <p:nvPr/>
        </p:nvPicPr>
        <p:blipFill>
          <a:blip r:embed="rId3" cstate="print"/>
          <a:stretch>
            <a:fillRect/>
          </a:stretch>
        </p:blipFill>
        <p:spPr>
          <a:xfrm>
            <a:off x="540000" y="2008135"/>
            <a:ext cx="190500" cy="219075"/>
          </a:xfrm>
          <a:prstGeom prst="rect">
            <a:avLst/>
          </a:prstGeom>
        </p:spPr>
      </p:pic>
      <p:pic>
        <p:nvPicPr>
          <p:cNvPr id="5" name="图片 3" descr="textimage18.jpeg"/>
          <p:cNvPicPr>
            <a:picLocks noChangeAspect="1"/>
          </p:cNvPicPr>
          <p:nvPr/>
        </p:nvPicPr>
        <p:blipFill>
          <a:blip r:embed="rId4" cstate="print"/>
          <a:stretch>
            <a:fillRect/>
          </a:stretch>
        </p:blipFill>
        <p:spPr>
          <a:xfrm>
            <a:off x="461848" y="1155813"/>
            <a:ext cx="1134196" cy="304710"/>
          </a:xfrm>
          <a:prstGeom prst="rect">
            <a:avLst/>
          </a:prstGeom>
        </p:spPr>
      </p:pic>
      <p:cxnSp>
        <p:nvCxnSpPr>
          <p:cNvPr id="6" name="直接连接符 5"/>
          <p:cNvCxnSpPr/>
          <p:nvPr/>
        </p:nvCxnSpPr>
        <p:spPr>
          <a:xfrm rot="5400000">
            <a:off x="1557766" y="1286500"/>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4" descr="\\a015\吴双婷\线.tif"/>
          <p:cNvPicPr>
            <a:picLocks noChangeAspect="1" noChangeArrowheads="1"/>
          </p:cNvPicPr>
          <p:nvPr/>
        </p:nvPicPr>
        <p:blipFill>
          <a:blip r:embed="rId5" cstate="print"/>
          <a:srcRect/>
          <a:stretch>
            <a:fillRect/>
          </a:stretch>
        </p:blipFill>
        <p:spPr bwMode="auto">
          <a:xfrm>
            <a:off x="1586021" y="2327946"/>
            <a:ext cx="1835359"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1260241" y="3999431"/>
            <a:ext cx="162773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818281" y="4807151"/>
            <a:ext cx="146771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2502301" y="5233871"/>
            <a:ext cx="219161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88955"/>
            <a:ext cx="8467200" cy="3350148"/>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⑤This is not </a:t>
            </a:r>
            <a:r>
              <a:rPr lang="zh-CN" altLang="en-US" sz="1815" u="sng" kern="0" dirty="0" smtClean="0">
                <a:solidFill>
                  <a:srgbClr val="FF0000"/>
                </a:solidFill>
                <a:latin typeface="Times New Roman" panose="02020603050405020304" pitchFamily="65" charset="-122"/>
                <a:ea typeface="宋体" panose="02010600030101010101" pitchFamily="2" charset="-122"/>
              </a:rPr>
              <a:t>　an easy occasion where    </a:t>
            </a:r>
            <a:r>
              <a:rPr lang="zh-CN" altLang="en-US" sz="1815" kern="0" dirty="0" smtClean="0">
                <a:solidFill>
                  <a:srgbClr val="000000"/>
                </a:solidFill>
                <a:latin typeface="Times New Roman" panose="02020603050405020304" pitchFamily="65" charset="-122"/>
                <a:ea typeface="宋体" panose="02010600030101010101" pitchFamily="2" charset="-122"/>
              </a:rPr>
              <a:t> you must take things seriously.</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这不是一个轻松的场合,你必须认真对待事情。</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 a/an...occasion在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时刻/场合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occasional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.偶尔的;偶然的;临时的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occasionally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.偶尔=on occasion偶尔,有时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occasion作先行词,其后跟定语从句时,如果引导词在定语从句中作状语,当先行词</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表示时间时,应用关系副词when;当先行词表示地点时,应用关系副词where。</a:t>
            </a:r>
            <a:endParaRPr lang="zh-CN" altLang="en-US" sz="2000" dirty="0" smtClean="0"/>
          </a:p>
        </p:txBody>
      </p:sp>
      <p:pic>
        <p:nvPicPr>
          <p:cNvPr id="3" name="图片 3" descr="textimage20.jpeg"/>
          <p:cNvPicPr>
            <a:picLocks noChangeAspect="1"/>
          </p:cNvPicPr>
          <p:nvPr/>
        </p:nvPicPr>
        <p:blipFill>
          <a:blip r:embed="rId3" cstate="print"/>
          <a:stretch>
            <a:fillRect/>
          </a:stretch>
        </p:blipFill>
        <p:spPr>
          <a:xfrm>
            <a:off x="629836" y="1970122"/>
            <a:ext cx="219075" cy="219075"/>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1770781" y="1035251"/>
            <a:ext cx="26564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2000"/>
                                        <p:tgtEl>
                                          <p:spTgt spid="2">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2000"/>
                                        <p:tgtEl>
                                          <p:spTgt spid="2">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2000"/>
                                        <p:tgtEl>
                                          <p:spTgt spid="2">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2000"/>
                                        <p:tgtEl>
                                          <p:spTgt spid="2">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91443"/>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(2019浙江,阅读理解A改编,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Only </a:t>
            </a:r>
            <a:r>
              <a:rPr lang="zh-CN" altLang="en-US" sz="1815" u="sng" kern="0" dirty="0" smtClean="0">
                <a:solidFill>
                  <a:srgbClr val="FF0000"/>
                </a:solidFill>
                <a:latin typeface="Times New Roman" panose="02020603050405020304" pitchFamily="65" charset="-122"/>
                <a:ea typeface="宋体" panose="02010600030101010101" pitchFamily="2" charset="-122"/>
              </a:rPr>
              <a:t>　on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special occasions would they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take it out and let us hold it in our hands.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句意:只有在特殊场合,他们才会把它拿出来,让我们把它握在手里。本句为</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介词短语放在句首的倒装句,Only修饰介词短语,on special occasions意为“在特殊</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场合”。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(2019天津,阅读理解B,</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 </a:t>
            </a:r>
            <a:r>
              <a:rPr lang="zh-CN" altLang="en-US" sz="1815" u="sng" kern="0" dirty="0" smtClean="0">
                <a:solidFill>
                  <a:srgbClr val="FF0000"/>
                </a:solidFill>
                <a:latin typeface="Times New Roman" panose="02020603050405020304" pitchFamily="65" charset="-122"/>
                <a:ea typeface="宋体" panose="02010600030101010101" pitchFamily="2" charset="-122"/>
              </a:rPr>
              <a:t>　Occasionally   </a:t>
            </a:r>
            <a:r>
              <a:rPr lang="zh-CN" altLang="en-US" sz="1815" kern="0" dirty="0" smtClean="0">
                <a:solidFill>
                  <a:srgbClr val="000000"/>
                </a:solidFill>
                <a:latin typeface="Times New Roman" panose="02020603050405020304" pitchFamily="65" charset="-122"/>
                <a:ea typeface="宋体" panose="02010600030101010101" pitchFamily="2" charset="-122"/>
              </a:rPr>
              <a:t>(occasion), I would read a novel</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that was assigned, but I didn</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t enjoy this type of reading.</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句意:偶尔,我会读一本指定的小说,但我不喜欢这种类型的阅读。设空处作</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状语,修饰整个句子,故用副词形式。</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5" name="Picture 4" descr="\\a015\吴双婷\线.tif"/>
          <p:cNvPicPr>
            <a:picLocks noChangeAspect="1" noChangeArrowheads="1"/>
          </p:cNvPicPr>
          <p:nvPr/>
        </p:nvPicPr>
        <p:blipFill>
          <a:blip r:embed="rId4" cstate="print"/>
          <a:srcRect/>
          <a:stretch>
            <a:fillRect/>
          </a:stretch>
        </p:blipFill>
        <p:spPr bwMode="auto">
          <a:xfrm>
            <a:off x="4932040" y="1926590"/>
            <a:ext cx="720079" cy="34353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3923928" y="3981450"/>
            <a:ext cx="1656184" cy="37492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91377"/>
            <a:ext cx="8467200" cy="5334635"/>
          </a:xfrm>
          <a:prstGeom prst="rect">
            <a:avLst/>
          </a:prstGeom>
          <a:noFill/>
        </p:spPr>
        <p:txBody>
          <a:bodyPr wrap="square" lIns="0" tIns="0" rIns="0" bIns="0" rtlCol="0">
            <a:spAutoFit/>
          </a:bodyPr>
          <a:lstStyle/>
          <a:p>
            <a:pPr eaLnBrk="0" latinLnBrk="1" hangingPunct="0">
              <a:lnSpc>
                <a:spcPts val="3200"/>
              </a:lnSpc>
            </a:pPr>
            <a:r>
              <a:rPr lang="en-US" altLang="zh-CN" sz="1815" kern="0" dirty="0" smtClean="0">
                <a:solidFill>
                  <a:srgbClr val="000000"/>
                </a:solidFill>
                <a:latin typeface="Times New Roman" panose="02020603050405020304" pitchFamily="65" charset="-122"/>
                <a:ea typeface="宋体" panose="02010600030101010101" pitchFamily="2" charset="-122"/>
              </a:rPr>
              <a:t>6-3 (2018</a:t>
            </a:r>
            <a:r>
              <a:rPr lang="zh-CN" altLang="en-US" sz="1815" kern="0" dirty="0" smtClean="0">
                <a:solidFill>
                  <a:srgbClr val="000000"/>
                </a:solidFill>
                <a:latin typeface="Times New Roman" panose="02020603050405020304" pitchFamily="65" charset="-122"/>
                <a:ea typeface="宋体" panose="02010600030101010101" pitchFamily="2" charset="-122"/>
              </a:rPr>
              <a:t>江苏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完形填空</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)They planned to keep the budget low by living on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boiled noodles, with the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occasional     </a:t>
            </a:r>
            <a:r>
              <a:rPr lang="en-US" altLang="zh-CN" sz="1815" kern="0" dirty="0" smtClean="0">
                <a:solidFill>
                  <a:srgbClr val="000000"/>
                </a:solidFill>
                <a:latin typeface="Times New Roman" panose="02020603050405020304" pitchFamily="65" charset="-122"/>
                <a:ea typeface="宋体" panose="02010600030101010101" pitchFamily="2" charset="-122"/>
              </a:rPr>
              <a:t>(occasion) hamburger shop treat.</a:t>
            </a:r>
            <a:endParaRPr lang="en-US" altLang="zh-CN" sz="2000" dirty="0" smtClean="0"/>
          </a:p>
          <a:p>
            <a:pPr eaLnBrk="0" latinLnBrk="1" hangingPunct="0">
              <a:lnSpc>
                <a:spcPts val="32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他们计划靠吃煮面条来维持低预算</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偶尔也会去汉堡包店吃顿好的。</a:t>
            </a:r>
            <a:endParaRPr lang="zh-CN" altLang="en-US" sz="2000" dirty="0" smtClean="0"/>
          </a:p>
          <a:p>
            <a:pPr marL="0" indent="0" eaLnBrk="0" latinLnBrk="1" hangingPunct="0">
              <a:lnSpc>
                <a:spcPts val="32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设空处作定语,修饰后面的名词treat,故用形容词形式。</a:t>
            </a:r>
            <a:endParaRPr lang="zh-CN" altLang="en-US" dirty="0"/>
          </a:p>
          <a:p>
            <a:pPr marL="0" indent="0" eaLnBrk="0" latinLnBrk="1" hangingPunct="0">
              <a:lnSpc>
                <a:spcPts val="32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6-4 (2015安徽,阅读理解E,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)Sharing bread, whether during </a:t>
            </a:r>
            <a:r>
              <a:rPr lang="zh-CN" altLang="en-US" sz="1815" u="sng" kern="0" dirty="0" smtClean="0">
                <a:solidFill>
                  <a:srgbClr val="FF0000"/>
                </a:solidFill>
                <a:latin typeface="Times New Roman" panose="02020603050405020304" pitchFamily="65" charset="-122"/>
                <a:ea typeface="宋体" panose="02010600030101010101" pitchFamily="2" charset="-122"/>
              </a:rPr>
              <a:t>　a    </a:t>
            </a:r>
            <a:r>
              <a:rPr lang="zh-CN" altLang="en-US" sz="1815" kern="0" dirty="0" smtClean="0">
                <a:solidFill>
                  <a:srgbClr val="000000"/>
                </a:solidFill>
                <a:latin typeface="Times New Roman" panose="02020603050405020304" pitchFamily="65" charset="-122"/>
                <a:ea typeface="宋体" panose="02010600030101010101" pitchFamily="2" charset="-122"/>
              </a:rPr>
              <a:t> special occa-</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sion or at the family dinner table, is a common symbol of togetherness.</a:t>
            </a:r>
            <a:endParaRPr lang="zh-CN" altLang="en-US" dirty="0"/>
          </a:p>
          <a:p>
            <a:pPr marL="0" indent="0" eaLnBrk="0" latinLnBrk="1" hangingPunct="0">
              <a:lnSpc>
                <a:spcPts val="32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句意:分享面包,无论是在一个特殊时刻还是在家庭餐桌上,都是常见的亲密</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无间的象征。occasion意为“时刻”时为可数名词,此处表示“一个特殊的时刻”,</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表泛指,故填a。</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ts val="3200"/>
              </a:lnSpc>
            </a:pPr>
            <a:r>
              <a:rPr lang="zh-CN" altLang="en-US" sz="1815" b="1"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b="1" dirty="0" smtClean="0"/>
          </a:p>
          <a:p>
            <a:pPr eaLnBrk="0" latinLnBrk="1" hangingPunct="0">
              <a:lnSpc>
                <a:spcPts val="3200"/>
              </a:lnSpc>
            </a:pPr>
            <a:r>
              <a:rPr lang="en-US" altLang="zh-CN" sz="1815" kern="0" dirty="0" smtClean="0">
                <a:solidFill>
                  <a:srgbClr val="000000"/>
                </a:solidFill>
                <a:latin typeface="Times New Roman" panose="02020603050405020304" pitchFamily="65" charset="-122"/>
                <a:ea typeface="宋体" panose="02010600030101010101" pitchFamily="2" charset="-122"/>
              </a:rPr>
              <a:t>6-5 (2017</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Ⅱ,</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A,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这次盛会将是中国国家大剧院首次访问</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英国。</a:t>
            </a:r>
            <a:endParaRPr lang="zh-CN" altLang="en-US" sz="2000" dirty="0" smtClean="0"/>
          </a:p>
          <a:p>
            <a:pPr eaLnBrk="0" latinLnBrk="1" hangingPunct="0">
              <a:lnSpc>
                <a:spcPts val="3200"/>
              </a:lnSpc>
            </a:pP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This great occasion    </a:t>
            </a:r>
            <a:r>
              <a:rPr lang="en-US" altLang="zh-CN" sz="1815" kern="0" dirty="0" smtClean="0">
                <a:solidFill>
                  <a:srgbClr val="000000"/>
                </a:solidFill>
                <a:latin typeface="Times New Roman" panose="02020603050405020304" pitchFamily="65" charset="-122"/>
                <a:ea typeface="宋体" panose="02010600030101010101" pitchFamily="2" charset="-122"/>
              </a:rPr>
              <a:t> will be the National Theatre of China’s first visit to the UK.</a:t>
            </a:r>
            <a:endParaRPr lang="en-US" altLang="zh-CN"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2795689" y="1428786"/>
            <a:ext cx="1494371"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6804248" y="2635250"/>
            <a:ext cx="576063"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21101" y="5896811"/>
            <a:ext cx="226781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4"/>
                                        </p:tgtEl>
                                      </p:cBhvr>
                                    </p:animEffect>
                                    <p:set>
                                      <p:cBhvr>
                                        <p:cTn id="20" dur="1" fill="hold">
                                          <p:stCondLst>
                                            <p:cond delay="19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2000"/>
                                        <p:tgtEl>
                                          <p:spTgt spid="5"/>
                                        </p:tgtEl>
                                      </p:cBhvr>
                                    </p:animEffect>
                                    <p:set>
                                      <p:cBhvr>
                                        <p:cTn id="30"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33798"/>
            <a:ext cx="8467200" cy="5443991"/>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religion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.宗教;宗教信仰→ </a:t>
            </a:r>
            <a:r>
              <a:rPr lang="zh-CN" altLang="en-US" sz="1815" u="sng" kern="0" dirty="0" smtClean="0">
                <a:solidFill>
                  <a:srgbClr val="FF0000"/>
                </a:solidFill>
                <a:latin typeface="Times New Roman" panose="02020603050405020304" pitchFamily="65" charset="-122"/>
                <a:ea typeface="宋体" panose="02010600030101010101" pitchFamily="2" charset="-122"/>
              </a:rPr>
              <a:t>　religious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.宗教的;笃信宗教的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　figure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.人物;数字;身材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.认为;认定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　charm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.魅力;迷人的特征;咒语→ </a:t>
            </a:r>
            <a:r>
              <a:rPr lang="zh-CN" altLang="en-US" sz="1815" u="sng" kern="0" dirty="0" smtClean="0">
                <a:solidFill>
                  <a:srgbClr val="FF0000"/>
                </a:solidFill>
                <a:latin typeface="Times New Roman" panose="02020603050405020304" pitchFamily="65" charset="-122"/>
                <a:ea typeface="宋体" panose="02010600030101010101" pitchFamily="2" charset="-122"/>
              </a:rPr>
              <a:t>　charming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.令人着迷的;迷人的;吸</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引人的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　joy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.高兴;喜悦→ </a:t>
            </a:r>
            <a:r>
              <a:rPr lang="zh-CN" altLang="en-US" sz="1815" u="sng" kern="0" dirty="0" smtClean="0">
                <a:solidFill>
                  <a:srgbClr val="FF0000"/>
                </a:solidFill>
                <a:latin typeface="Times New Roman" panose="02020603050405020304" pitchFamily="65" charset="-122"/>
                <a:ea typeface="宋体" panose="02010600030101010101" pitchFamily="2" charset="-122"/>
              </a:rPr>
              <a:t>　joyful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.高兴的;快乐的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12.harvest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收获季节;收获;收成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收割(庄稼);捕猎(动物、鱼)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　agricultural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.农业(劳动/生产)→ </a:t>
            </a:r>
            <a:r>
              <a:rPr lang="zh-CN" altLang="en-US" sz="1815" u="sng" kern="0" dirty="0" smtClean="0">
                <a:solidFill>
                  <a:srgbClr val="FF0000"/>
                </a:solidFill>
                <a:latin typeface="Times New Roman" panose="02020603050405020304" pitchFamily="65" charset="-122"/>
                <a:ea typeface="宋体" panose="02010600030101010101" pitchFamily="2" charset="-122"/>
              </a:rPr>
              <a:t>　agriculture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.农业;农艺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14.crop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庄稼;作物;一季的收成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　gather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.聚集;集合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.聚集;搜集;收割</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16.grateful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感激的;表示感谢的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FF0000"/>
                </a:solidFill>
                <a:latin typeface="Times New Roman" panose="02020603050405020304" pitchFamily="65" charset="-122"/>
                <a:ea typeface="宋体" panose="02010600030101010101" pitchFamily="2" charset="-122"/>
              </a:rPr>
              <a:t>　feature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为特色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.特色;特征;特点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FF0000"/>
                </a:solidFill>
                <a:latin typeface="Times New Roman" panose="02020603050405020304" pitchFamily="65" charset="-122"/>
                <a:ea typeface="宋体" panose="02010600030101010101" pitchFamily="2" charset="-122"/>
              </a:rPr>
              <a:t>　decorate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.装饰;装潢→ </a:t>
            </a:r>
            <a:r>
              <a:rPr lang="zh-CN" altLang="en-US" sz="1815" u="sng" kern="0" dirty="0" smtClean="0">
                <a:solidFill>
                  <a:srgbClr val="FF0000"/>
                </a:solidFill>
                <a:latin typeface="Times New Roman" panose="02020603050405020304" pitchFamily="65" charset="-122"/>
                <a:ea typeface="宋体" panose="02010600030101010101" pitchFamily="2" charset="-122"/>
              </a:rPr>
              <a:t>　decoration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.装饰品</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19.church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(基督教的)教堂;礼拜堂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711601" y="852371"/>
            <a:ext cx="117053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3835801" y="852371"/>
            <a:ext cx="1277219"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711601" y="1271471"/>
            <a:ext cx="101813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841141" y="1690571"/>
            <a:ext cx="1104037"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4605421" y="1698191"/>
            <a:ext cx="1376279"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818281" y="2528771"/>
            <a:ext cx="78953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3073801" y="2521151"/>
            <a:ext cx="103337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1691680" y="2940251"/>
            <a:ext cx="2461220"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4860033" y="2950894"/>
            <a:ext cx="3217168"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810661" y="3351731"/>
            <a:ext cx="1574399"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4613041" y="3351731"/>
            <a:ext cx="1490579"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3" cstate="print"/>
          <a:srcRect/>
          <a:stretch>
            <a:fillRect/>
          </a:stretch>
        </p:blipFill>
        <p:spPr bwMode="auto">
          <a:xfrm>
            <a:off x="1451703" y="3773854"/>
            <a:ext cx="2685957" cy="343678"/>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3" cstate="print"/>
          <a:srcRect/>
          <a:stretch>
            <a:fillRect/>
          </a:stretch>
        </p:blipFill>
        <p:spPr bwMode="auto">
          <a:xfrm>
            <a:off x="818281" y="4182311"/>
            <a:ext cx="1071479" cy="343678"/>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3" cstate="print"/>
          <a:srcRect/>
          <a:stretch>
            <a:fillRect/>
          </a:stretch>
        </p:blipFill>
        <p:spPr bwMode="auto">
          <a:xfrm>
            <a:off x="1924143" y="4599672"/>
            <a:ext cx="2426877" cy="343678"/>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3" cstate="print"/>
          <a:srcRect/>
          <a:stretch>
            <a:fillRect/>
          </a:stretch>
        </p:blipFill>
        <p:spPr bwMode="auto">
          <a:xfrm>
            <a:off x="825901" y="5012891"/>
            <a:ext cx="1104037" cy="343678"/>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3" cstate="print"/>
          <a:srcRect/>
          <a:stretch>
            <a:fillRect/>
          </a:stretch>
        </p:blipFill>
        <p:spPr bwMode="auto">
          <a:xfrm>
            <a:off x="811623" y="5430252"/>
            <a:ext cx="1276257" cy="343678"/>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3" cstate="print"/>
          <a:srcRect/>
          <a:stretch>
            <a:fillRect/>
          </a:stretch>
        </p:blipFill>
        <p:spPr bwMode="auto">
          <a:xfrm>
            <a:off x="3591961" y="5431991"/>
            <a:ext cx="1475339" cy="343678"/>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3" cstate="print"/>
          <a:srcRect/>
          <a:stretch>
            <a:fillRect/>
          </a:stretch>
        </p:blipFill>
        <p:spPr bwMode="auto">
          <a:xfrm>
            <a:off x="1674587" y="5826492"/>
            <a:ext cx="2783113"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23939"/>
            <a:ext cx="8467200" cy="5443991"/>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FF0000"/>
                </a:solidFill>
                <a:latin typeface="Times New Roman" panose="02020603050405020304" pitchFamily="65" charset="-122"/>
                <a:ea typeface="宋体" panose="02010600030101010101" pitchFamily="2" charset="-122"/>
              </a:rPr>
              <a:t>　significant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.有重大意义的;显著的→ </a:t>
            </a:r>
            <a:r>
              <a:rPr lang="zh-CN" altLang="en-US" sz="1815" u="sng" kern="0" dirty="0" smtClean="0">
                <a:solidFill>
                  <a:srgbClr val="FF0000"/>
                </a:solidFill>
                <a:latin typeface="Times New Roman" panose="02020603050405020304" pitchFamily="65" charset="-122"/>
                <a:ea typeface="宋体" panose="02010600030101010101" pitchFamily="2" charset="-122"/>
              </a:rPr>
              <a:t>　significance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.(尤指对将来有影</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响的)重要性,意义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a:t>
            </a:r>
            <a:r>
              <a:rPr lang="zh-CN" altLang="en-US" sz="1815" u="sng" kern="0" dirty="0" smtClean="0">
                <a:solidFill>
                  <a:srgbClr val="FF0000"/>
                </a:solidFill>
                <a:latin typeface="Times New Roman" panose="02020603050405020304" pitchFamily="65" charset="-122"/>
                <a:ea typeface="宋体" panose="02010600030101010101" pitchFamily="2" charset="-122"/>
              </a:rPr>
              <a:t>　fade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.逐渐消失;(使)褪色;(身体)变得虚弱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t>
            </a:r>
            <a:r>
              <a:rPr lang="zh-CN" altLang="en-US" sz="1815" u="sng" kern="0" dirty="0" smtClean="0">
                <a:solidFill>
                  <a:srgbClr val="FF0000"/>
                </a:solidFill>
                <a:latin typeface="Times New Roman" panose="02020603050405020304" pitchFamily="65" charset="-122"/>
                <a:ea typeface="宋体" panose="02010600030101010101" pitchFamily="2" charset="-122"/>
              </a:rPr>
              <a:t>　typical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.典型的;有代表性的;平常的→ </a:t>
            </a:r>
            <a:r>
              <a:rPr lang="zh-CN" altLang="en-US" sz="1815" u="sng" kern="0" dirty="0" smtClean="0">
                <a:solidFill>
                  <a:srgbClr val="FF0000"/>
                </a:solidFill>
                <a:latin typeface="Times New Roman" panose="02020603050405020304" pitchFamily="65" charset="-122"/>
                <a:ea typeface="宋体" panose="02010600030101010101" pitchFamily="2" charset="-122"/>
              </a:rPr>
              <a:t>　typically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.通常;一般;典型地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a:t>
            </a:r>
            <a:r>
              <a:rPr lang="zh-CN" altLang="en-US" sz="1815" u="sng" kern="0" dirty="0" smtClean="0">
                <a:solidFill>
                  <a:srgbClr val="FF0000"/>
                </a:solidFill>
                <a:latin typeface="Times New Roman" panose="02020603050405020304" pitchFamily="65" charset="-122"/>
                <a:ea typeface="宋体" panose="02010600030101010101" pitchFamily="2" charset="-122"/>
              </a:rPr>
              <a:t>　commercial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.商业(化)的;以获利为目的的→ </a:t>
            </a:r>
            <a:r>
              <a:rPr lang="zh-CN" altLang="en-US" sz="1815" u="sng" kern="0" dirty="0" smtClean="0">
                <a:solidFill>
                  <a:srgbClr val="FF0000"/>
                </a:solidFill>
                <a:latin typeface="Times New Roman" panose="02020603050405020304" pitchFamily="65" charset="-122"/>
                <a:ea typeface="宋体" panose="02010600030101010101" pitchFamily="2" charset="-122"/>
              </a:rPr>
              <a:t>　commercialise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.使商业</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化;利用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牟利→ </a:t>
            </a:r>
            <a:r>
              <a:rPr lang="zh-CN" altLang="en-US" sz="1815" u="sng" kern="0" dirty="0" smtClean="0">
                <a:solidFill>
                  <a:srgbClr val="FF0000"/>
                </a:solidFill>
                <a:latin typeface="Times New Roman" panose="02020603050405020304" pitchFamily="65" charset="-122"/>
                <a:ea typeface="宋体" panose="02010600030101010101" pitchFamily="2" charset="-122"/>
              </a:rPr>
              <a:t>　commercialisation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.商业化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24.medium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media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　媒介;手段;方法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中等的;中号的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a:t>
            </a:r>
            <a:r>
              <a:rPr lang="zh-CN" altLang="en-US" sz="1815" u="sng" kern="0" dirty="0" smtClean="0">
                <a:solidFill>
                  <a:srgbClr val="FF0000"/>
                </a:solidFill>
                <a:latin typeface="Times New Roman" panose="02020603050405020304" pitchFamily="65" charset="-122"/>
                <a:ea typeface="宋体" panose="02010600030101010101" pitchFamily="2" charset="-122"/>
              </a:rPr>
              <a:t>　reflect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.显示;反映;反射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a:t>
            </a:r>
            <a:r>
              <a:rPr lang="zh-CN" altLang="en-US" sz="1815" u="sng" kern="0" dirty="0" smtClean="0">
                <a:solidFill>
                  <a:srgbClr val="FF0000"/>
                </a:solidFill>
                <a:latin typeface="Times New Roman" panose="02020603050405020304" pitchFamily="65" charset="-122"/>
                <a:ea typeface="宋体" panose="02010600030101010101" pitchFamily="2" charset="-122"/>
              </a:rPr>
              <a:t>　belief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.信仰;信心;信任→ </a:t>
            </a:r>
            <a:r>
              <a:rPr lang="zh-CN" altLang="en-US" sz="1815" u="sng" kern="0" dirty="0" smtClean="0">
                <a:solidFill>
                  <a:srgbClr val="FF0000"/>
                </a:solidFill>
                <a:latin typeface="Times New Roman" panose="02020603050405020304" pitchFamily="65" charset="-122"/>
                <a:ea typeface="宋体" panose="02010600030101010101" pitchFamily="2" charset="-122"/>
              </a:rPr>
              <a:t>　believe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.相信;认定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27.</a:t>
            </a:r>
            <a:r>
              <a:rPr lang="zh-CN" altLang="en-US" sz="1815" u="sng" kern="0" dirty="0" smtClean="0">
                <a:solidFill>
                  <a:srgbClr val="FF0000"/>
                </a:solidFill>
                <a:latin typeface="Times New Roman" panose="02020603050405020304" pitchFamily="65" charset="-122"/>
                <a:ea typeface="宋体" panose="02010600030101010101" pitchFamily="2" charset="-122"/>
              </a:rPr>
              <a:t>　faith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.宗教信仰;信任;相信→ </a:t>
            </a:r>
            <a:r>
              <a:rPr lang="zh-CN" altLang="en-US" sz="1815" u="sng" kern="0" dirty="0" smtClean="0">
                <a:solidFill>
                  <a:srgbClr val="FF0000"/>
                </a:solidFill>
                <a:latin typeface="Times New Roman" panose="02020603050405020304" pitchFamily="65" charset="-122"/>
                <a:ea typeface="宋体" panose="02010600030101010101" pitchFamily="2" charset="-122"/>
              </a:rPr>
              <a:t>　faithful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.忠实的;忠诚的→ </a:t>
            </a:r>
            <a:r>
              <a:rPr lang="zh-CN" altLang="en-US" sz="1815" u="sng" kern="0" dirty="0" smtClean="0">
                <a:solidFill>
                  <a:srgbClr val="FF0000"/>
                </a:solidFill>
                <a:latin typeface="Times New Roman" panose="02020603050405020304" pitchFamily="65" charset="-122"/>
                <a:ea typeface="宋体" panose="02010600030101010101" pitchFamily="2" charset="-122"/>
              </a:rPr>
              <a:t>　faithfully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.忠实地;忠诚地</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28.</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occasion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i="1" kern="0" dirty="0" smtClean="0">
                <a:solidFill>
                  <a:srgbClr val="000000"/>
                </a:solidFill>
                <a:latin typeface="Times New Roman" panose="02020603050405020304" pitchFamily="65" charset="-122"/>
                <a:ea typeface="宋体" panose="02010600030101010101" pitchFamily="2" charset="-122"/>
              </a:rPr>
              <a:t>n</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特别的事情</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或仪式、庆典</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适当的</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机会→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occasional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i="1" kern="0" dirty="0" smtClean="0">
                <a:solidFill>
                  <a:srgbClr val="000000"/>
                </a:solidFill>
                <a:latin typeface="Times New Roman" panose="02020603050405020304" pitchFamily="65" charset="-122"/>
                <a:ea typeface="宋体" panose="02010600030101010101" pitchFamily="2" charset="-122"/>
              </a:rPr>
              <a:t>adj</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sz="2000" dirty="0" smtClean="0"/>
              <a:t/>
            </a:r>
            <a:br>
              <a:rPr 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偶尔的</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偶然的→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occasionally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i="1" kern="0" dirty="0" smtClean="0">
                <a:solidFill>
                  <a:srgbClr val="000000"/>
                </a:solidFill>
                <a:latin typeface="Times New Roman" panose="02020603050405020304" pitchFamily="65" charset="-122"/>
                <a:ea typeface="宋体" panose="02010600030101010101" pitchFamily="2" charset="-122"/>
              </a:rPr>
              <a:t>adv</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偶然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偶尔</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有时候</a:t>
            </a:r>
            <a:endParaRPr lang="zh-CN" altLang="en-US"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825901" y="859991"/>
            <a:ext cx="142961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5039761" y="859991"/>
            <a:ext cx="1627739"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827584" y="1675331"/>
            <a:ext cx="848817"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818281" y="2102051"/>
            <a:ext cx="1104037"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220073" y="2079191"/>
            <a:ext cx="1302648"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818281" y="2498291"/>
            <a:ext cx="157439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5724129" y="2513531"/>
            <a:ext cx="1903492"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2471821" y="2917391"/>
            <a:ext cx="220685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2123727" y="3328871"/>
            <a:ext cx="1023333"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3203849" y="3328871"/>
            <a:ext cx="2069192"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5652120" y="3336491"/>
            <a:ext cx="1899300"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3" cstate="print"/>
          <a:srcRect/>
          <a:stretch>
            <a:fillRect/>
          </a:stretch>
        </p:blipFill>
        <p:spPr bwMode="auto">
          <a:xfrm>
            <a:off x="825901" y="3740351"/>
            <a:ext cx="1104037" cy="343678"/>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3" cstate="print"/>
          <a:srcRect/>
          <a:stretch>
            <a:fillRect/>
          </a:stretch>
        </p:blipFill>
        <p:spPr bwMode="auto">
          <a:xfrm>
            <a:off x="833521" y="4159451"/>
            <a:ext cx="987659" cy="343678"/>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3" cstate="print"/>
          <a:srcRect/>
          <a:stretch>
            <a:fillRect/>
          </a:stretch>
        </p:blipFill>
        <p:spPr bwMode="auto">
          <a:xfrm>
            <a:off x="3828181" y="4151831"/>
            <a:ext cx="1140059" cy="343678"/>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3" cstate="print"/>
          <a:srcRect/>
          <a:stretch>
            <a:fillRect/>
          </a:stretch>
        </p:blipFill>
        <p:spPr bwMode="auto">
          <a:xfrm>
            <a:off x="825901" y="4578551"/>
            <a:ext cx="926699" cy="343678"/>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3" cstate="print"/>
          <a:srcRect/>
          <a:stretch>
            <a:fillRect/>
          </a:stretch>
        </p:blipFill>
        <p:spPr bwMode="auto">
          <a:xfrm>
            <a:off x="4178701" y="4578551"/>
            <a:ext cx="1178159" cy="343678"/>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3" cstate="print"/>
          <a:srcRect/>
          <a:stretch>
            <a:fillRect/>
          </a:stretch>
        </p:blipFill>
        <p:spPr bwMode="auto">
          <a:xfrm>
            <a:off x="7462921" y="4586171"/>
            <a:ext cx="1406759" cy="343678"/>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3" cstate="print"/>
          <a:srcRect/>
          <a:stretch>
            <a:fillRect/>
          </a:stretch>
        </p:blipFill>
        <p:spPr bwMode="auto">
          <a:xfrm>
            <a:off x="827583" y="5409131"/>
            <a:ext cx="1313637" cy="343678"/>
          </a:xfrm>
          <a:prstGeom prst="rect">
            <a:avLst/>
          </a:prstGeom>
          <a:noFill/>
          <a:ln w="9525">
            <a:noFill/>
            <a:miter lim="800000"/>
            <a:headEnd/>
            <a:tailEnd/>
          </a:ln>
        </p:spPr>
      </p:pic>
      <p:pic>
        <p:nvPicPr>
          <p:cNvPr id="21" name="Picture 4" descr="\\a015\吴双婷\线.tif"/>
          <p:cNvPicPr>
            <a:picLocks noChangeAspect="1" noChangeArrowheads="1"/>
          </p:cNvPicPr>
          <p:nvPr/>
        </p:nvPicPr>
        <p:blipFill>
          <a:blip r:embed="rId3" cstate="print"/>
          <a:srcRect/>
          <a:stretch>
            <a:fillRect/>
          </a:stretch>
        </p:blipFill>
        <p:spPr bwMode="auto">
          <a:xfrm>
            <a:off x="6624721" y="5424371"/>
            <a:ext cx="1498199" cy="343678"/>
          </a:xfrm>
          <a:prstGeom prst="rect">
            <a:avLst/>
          </a:prstGeom>
          <a:noFill/>
          <a:ln w="9525">
            <a:noFill/>
            <a:miter lim="800000"/>
            <a:headEnd/>
            <a:tailEnd/>
          </a:ln>
        </p:spPr>
      </p:pic>
      <p:pic>
        <p:nvPicPr>
          <p:cNvPr id="22" name="Picture 4" descr="\\a015\吴双婷\线.tif"/>
          <p:cNvPicPr>
            <a:picLocks noChangeAspect="1" noChangeArrowheads="1"/>
          </p:cNvPicPr>
          <p:nvPr/>
        </p:nvPicPr>
        <p:blipFill>
          <a:blip r:embed="rId3" cstate="print"/>
          <a:srcRect/>
          <a:stretch>
            <a:fillRect/>
          </a:stretch>
        </p:blipFill>
        <p:spPr bwMode="auto">
          <a:xfrm>
            <a:off x="2250841" y="5828231"/>
            <a:ext cx="163535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1"/>
                                        </p:tgtEl>
                                      </p:cBhvr>
                                    </p:animEffect>
                                    <p:set>
                                      <p:cBhvr>
                                        <p:cTn id="97" dur="1" fill="hold">
                                          <p:stCondLst>
                                            <p:cond delay="1999"/>
                                          </p:stCondLst>
                                        </p:cTn>
                                        <p:tgtEl>
                                          <p:spTgt spid="21"/>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2"/>
                                        </p:tgtEl>
                                      </p:cBhvr>
                                    </p:animEffect>
                                    <p:set>
                                      <p:cBhvr>
                                        <p:cTn id="102" dur="1" fill="hold">
                                          <p:stCondLst>
                                            <p:cond delay="1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33956" y="833798"/>
            <a:ext cx="8467200" cy="5443991"/>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Ⅱ.重点短语</a:t>
            </a:r>
            <a:endParaRPr lang="zh-CN" altLang="en-US" b="1"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1.Chinese Lantern Festival </a:t>
            </a:r>
            <a:r>
              <a:rPr lang="zh-CN" altLang="en-US" sz="1815" u="sng" kern="0" dirty="0" smtClean="0">
                <a:solidFill>
                  <a:srgbClr val="FF0000"/>
                </a:solidFill>
                <a:latin typeface="Times New Roman" panose="02020603050405020304" pitchFamily="65" charset="-122"/>
                <a:ea typeface="宋体" panose="02010600030101010101" pitchFamily="2" charset="-122"/>
              </a:rPr>
              <a:t>　中国元宵节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　dress(sb.)up    </a:t>
            </a:r>
            <a:r>
              <a:rPr lang="zh-CN" altLang="en-US" sz="1815" kern="0" dirty="0" smtClean="0">
                <a:solidFill>
                  <a:srgbClr val="000000"/>
                </a:solidFill>
                <a:latin typeface="Times New Roman" panose="02020603050405020304" pitchFamily="65" charset="-122"/>
                <a:ea typeface="宋体" panose="02010600030101010101" pitchFamily="2" charset="-122"/>
              </a:rPr>
              <a:t>穿上盛装;装扮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　after all    </a:t>
            </a:r>
            <a:r>
              <a:rPr lang="zh-CN" altLang="en-US" sz="1815" kern="0" dirty="0" smtClean="0">
                <a:solidFill>
                  <a:srgbClr val="000000"/>
                </a:solidFill>
                <a:latin typeface="Times New Roman" panose="02020603050405020304" pitchFamily="65" charset="-122"/>
                <a:ea typeface="宋体" panose="02010600030101010101" pitchFamily="2" charset="-122"/>
              </a:rPr>
              <a:t>毕竟;别忘了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4.have a great time </a:t>
            </a:r>
            <a:r>
              <a:rPr lang="zh-CN" altLang="en-US" sz="1815" u="sng" kern="0" dirty="0" smtClean="0">
                <a:solidFill>
                  <a:srgbClr val="FF0000"/>
                </a:solidFill>
                <a:latin typeface="Times New Roman" panose="02020603050405020304" pitchFamily="65" charset="-122"/>
                <a:ea typeface="宋体" panose="02010600030101010101" pitchFamily="2" charset="-122"/>
              </a:rPr>
              <a:t>　玩得开心/愉快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5.take part in </a:t>
            </a:r>
            <a:r>
              <a:rPr lang="zh-CN" altLang="en-US" sz="1815" u="sng" kern="0" dirty="0" smtClean="0">
                <a:solidFill>
                  <a:srgbClr val="FF0000"/>
                </a:solidFill>
                <a:latin typeface="Times New Roman" panose="02020603050405020304" pitchFamily="65" charset="-122"/>
                <a:ea typeface="宋体" panose="02010600030101010101" pitchFamily="2" charset="-122"/>
              </a:rPr>
              <a:t>　参加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6.all around the world </a:t>
            </a:r>
            <a:r>
              <a:rPr lang="zh-CN" altLang="en-US" sz="1815" u="sng" kern="0" dirty="0" smtClean="0">
                <a:solidFill>
                  <a:srgbClr val="FF0000"/>
                </a:solidFill>
                <a:latin typeface="Times New Roman" panose="02020603050405020304" pitchFamily="65" charset="-122"/>
                <a:ea typeface="宋体" panose="02010600030101010101" pitchFamily="2" charset="-122"/>
              </a:rPr>
              <a:t>　全世界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　a range of  </a:t>
            </a:r>
            <a:r>
              <a:rPr lang="zh-CN" altLang="en-US" sz="1815" kern="0" dirty="0" smtClean="0">
                <a:solidFill>
                  <a:srgbClr val="000000"/>
                </a:solidFill>
                <a:latin typeface="Times New Roman" panose="02020603050405020304" pitchFamily="65" charset="-122"/>
                <a:ea typeface="宋体" panose="02010600030101010101" pitchFamily="2" charset="-122"/>
              </a:rPr>
              <a:t>  一系列</a:t>
            </a: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range from...to...    </a:t>
            </a:r>
            <a:r>
              <a:rPr lang="zh-CN" altLang="en-US" sz="1815" kern="0" dirty="0" smtClean="0">
                <a:solidFill>
                  <a:srgbClr val="000000"/>
                </a:solidFill>
                <a:latin typeface="Times New Roman" panose="02020603050405020304" pitchFamily="65" charset="-122"/>
                <a:ea typeface="宋体" panose="02010600030101010101" pitchFamily="2" charset="-122"/>
              </a:rPr>
              <a:t>包括从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之间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　the Mid-Autumn Festival    </a:t>
            </a:r>
            <a:r>
              <a:rPr lang="zh-CN" altLang="en-US" sz="1815" kern="0" dirty="0" smtClean="0">
                <a:solidFill>
                  <a:srgbClr val="000000"/>
                </a:solidFill>
                <a:latin typeface="Times New Roman" panose="02020603050405020304" pitchFamily="65" charset="-122"/>
                <a:ea typeface="宋体" panose="02010600030101010101" pitchFamily="2" charset="-122"/>
              </a:rPr>
              <a:t>中秋节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10.play a...role in...</a:t>
            </a:r>
            <a:r>
              <a:rPr lang="zh-CN" altLang="en-US" sz="1815" u="sng" kern="0" dirty="0" smtClean="0">
                <a:solidFill>
                  <a:srgbClr val="FF0000"/>
                </a:solidFill>
                <a:latin typeface="Times New Roman" panose="02020603050405020304" pitchFamily="65" charset="-122"/>
                <a:ea typeface="宋体" panose="02010600030101010101" pitchFamily="2" charset="-122"/>
              </a:rPr>
              <a:t>　在……方面起……作用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11.over time </a:t>
            </a:r>
            <a:r>
              <a:rPr lang="zh-CN" altLang="en-US" sz="1815" u="sng" kern="0" dirty="0" smtClean="0">
                <a:solidFill>
                  <a:srgbClr val="FF0000"/>
                </a:solidFill>
                <a:latin typeface="Times New Roman" panose="02020603050405020304" pitchFamily="65" charset="-122"/>
                <a:ea typeface="宋体" panose="02010600030101010101" pitchFamily="2" charset="-122"/>
              </a:rPr>
              <a:t>　随着时间的推移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　fade away    </a:t>
            </a:r>
            <a:r>
              <a:rPr lang="zh-CN" altLang="en-US" sz="1815" kern="0" dirty="0" smtClean="0">
                <a:solidFill>
                  <a:srgbClr val="000000"/>
                </a:solidFill>
                <a:latin typeface="Times New Roman" panose="02020603050405020304" pitchFamily="65" charset="-122"/>
                <a:ea typeface="宋体" panose="02010600030101010101" pitchFamily="2" charset="-122"/>
              </a:rPr>
              <a:t>逐渐消失;(身体)变得虚弱</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3035701" y="1279091"/>
            <a:ext cx="169631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703981" y="1690571"/>
            <a:ext cx="1582019"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696361" y="2102051"/>
            <a:ext cx="116291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2319421" y="2505911"/>
            <a:ext cx="192491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770781" y="2940251"/>
            <a:ext cx="1104037"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2616601" y="3336491"/>
            <a:ext cx="121625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711601" y="3755591"/>
            <a:ext cx="1261979"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703981" y="4182311"/>
            <a:ext cx="200111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696361" y="4578551"/>
            <a:ext cx="2831699"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2267745" y="5080836"/>
            <a:ext cx="2814796"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1691681" y="5424371"/>
            <a:ext cx="2141180"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3" cstate="print"/>
          <a:srcRect/>
          <a:stretch>
            <a:fillRect/>
          </a:stretch>
        </p:blipFill>
        <p:spPr bwMode="auto">
          <a:xfrm>
            <a:off x="818281" y="5843471"/>
            <a:ext cx="13991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88955"/>
            <a:ext cx="8467200" cy="293138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13.drive away </a:t>
            </a:r>
            <a:r>
              <a:rPr lang="zh-CN" altLang="en-US" sz="1815" u="sng" kern="0" dirty="0" smtClean="0">
                <a:solidFill>
                  <a:srgbClr val="FF0000"/>
                </a:solidFill>
                <a:latin typeface="Times New Roman" panose="02020603050405020304" pitchFamily="65" charset="-122"/>
                <a:ea typeface="宋体" panose="02010600030101010101" pitchFamily="2" charset="-122"/>
              </a:rPr>
              <a:t>　赶跑;驱车离开;驱车送走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FF0000"/>
                </a:solidFill>
                <a:latin typeface="Times New Roman" panose="02020603050405020304" pitchFamily="65" charset="-122"/>
                <a:ea typeface="宋体" panose="02010600030101010101" pitchFamily="2" charset="-122"/>
              </a:rPr>
              <a:t>　give up    </a:t>
            </a:r>
            <a:r>
              <a:rPr lang="zh-CN" altLang="en-US" sz="1815" kern="0" dirty="0" smtClean="0">
                <a:solidFill>
                  <a:srgbClr val="000000"/>
                </a:solidFill>
                <a:latin typeface="Times New Roman" panose="02020603050405020304" pitchFamily="65" charset="-122"/>
                <a:ea typeface="宋体" panose="02010600030101010101" pitchFamily="2" charset="-122"/>
              </a:rPr>
              <a:t>放弃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　in spite of    </a:t>
            </a:r>
            <a:r>
              <a:rPr lang="zh-CN" altLang="en-US" sz="1815" kern="0" dirty="0" smtClean="0">
                <a:solidFill>
                  <a:srgbClr val="000000"/>
                </a:solidFill>
                <a:latin typeface="Times New Roman" panose="02020603050405020304" pitchFamily="65" charset="-122"/>
                <a:ea typeface="宋体" panose="02010600030101010101" pitchFamily="2" charset="-122"/>
              </a:rPr>
              <a:t>不管;尽管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FF0000"/>
                </a:solidFill>
                <a:latin typeface="Times New Roman" panose="02020603050405020304" pitchFamily="65" charset="-122"/>
                <a:ea typeface="宋体" panose="02010600030101010101" pitchFamily="2" charset="-122"/>
              </a:rPr>
              <a:t>　take advantage of    </a:t>
            </a:r>
            <a:r>
              <a:rPr lang="zh-CN" altLang="en-US" sz="1815" kern="0" dirty="0" smtClean="0">
                <a:solidFill>
                  <a:srgbClr val="000000"/>
                </a:solidFill>
                <a:latin typeface="Times New Roman" panose="02020603050405020304" pitchFamily="65" charset="-122"/>
                <a:ea typeface="宋体" panose="02010600030101010101" pitchFamily="2" charset="-122"/>
              </a:rPr>
              <a:t>利用;欺骗;占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的便宜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FF0000"/>
                </a:solidFill>
                <a:latin typeface="Times New Roman" panose="02020603050405020304" pitchFamily="65" charset="-122"/>
                <a:ea typeface="宋体" panose="02010600030101010101" pitchFamily="2" charset="-122"/>
              </a:rPr>
              <a:t>　the media    </a:t>
            </a:r>
            <a:r>
              <a:rPr lang="zh-CN" altLang="en-US" sz="1815" kern="0" dirty="0" smtClean="0">
                <a:solidFill>
                  <a:srgbClr val="000000"/>
                </a:solidFill>
                <a:latin typeface="Times New Roman" panose="02020603050405020304" pitchFamily="65" charset="-122"/>
                <a:ea typeface="宋体" panose="02010600030101010101" pitchFamily="2" charset="-122"/>
              </a:rPr>
              <a:t>大众传播媒介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18.come from </a:t>
            </a:r>
            <a:r>
              <a:rPr lang="zh-CN" altLang="en-US" sz="1815" u="sng" kern="0" dirty="0" smtClean="0">
                <a:solidFill>
                  <a:srgbClr val="FF0000"/>
                </a:solidFill>
                <a:latin typeface="Times New Roman" panose="02020603050405020304" pitchFamily="65" charset="-122"/>
                <a:ea typeface="宋体" panose="02010600030101010101" pitchFamily="2" charset="-122"/>
              </a:rPr>
              <a:t>　来自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FF0000"/>
                </a:solidFill>
                <a:latin typeface="Times New Roman" panose="02020603050405020304" pitchFamily="65" charset="-122"/>
                <a:ea typeface="宋体" panose="02010600030101010101" pitchFamily="2" charset="-122"/>
              </a:rPr>
              <a:t>　have sth. in common    </a:t>
            </a:r>
            <a:r>
              <a:rPr lang="zh-CN" altLang="en-US" sz="1815" kern="0" dirty="0" smtClean="0">
                <a:solidFill>
                  <a:srgbClr val="000000"/>
                </a:solidFill>
                <a:latin typeface="Times New Roman" panose="02020603050405020304" pitchFamily="65" charset="-122"/>
                <a:ea typeface="宋体" panose="02010600030101010101" pitchFamily="2" charset="-122"/>
              </a:rPr>
              <a:t>(兴趣、想法等方面)相同;有相同的特征</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1869841" y="1015685"/>
            <a:ext cx="294599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813543" y="1443076"/>
            <a:ext cx="1152417"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825901" y="1865831"/>
            <a:ext cx="139151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825901" y="2277311"/>
            <a:ext cx="209255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810661" y="2681171"/>
            <a:ext cx="1368659"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862221" y="3069791"/>
            <a:ext cx="107147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818281" y="3511751"/>
            <a:ext cx="238211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399299"/>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Ⅲ.经典结构</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1.别忘了,正如你所知,我喜欢跳舞!</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After all, </a:t>
            </a:r>
            <a:r>
              <a:rPr lang="zh-CN" altLang="en-US" sz="1815" u="sng" kern="0" dirty="0" smtClean="0">
                <a:solidFill>
                  <a:srgbClr val="FF0000"/>
                </a:solidFill>
                <a:latin typeface="Times New Roman" panose="02020603050405020304" pitchFamily="65" charset="-122"/>
                <a:ea typeface="宋体" panose="02010600030101010101" pitchFamily="2" charset="-122"/>
              </a:rPr>
              <a:t>　as you know    </a:t>
            </a:r>
            <a:r>
              <a:rPr lang="zh-CN" altLang="en-US" sz="1815" kern="0" dirty="0" smtClean="0">
                <a:solidFill>
                  <a:srgbClr val="000000"/>
                </a:solidFill>
                <a:latin typeface="Times New Roman" panose="02020603050405020304" pitchFamily="65" charset="-122"/>
                <a:ea typeface="宋体" panose="02010600030101010101" pitchFamily="2" charset="-122"/>
              </a:rPr>
              <a:t>, I love to dance!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2.然而,无论它们可能看起来多么不同,但在世界各地,分享快乐、感恩、爱或和平</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的精神在所有节日中都是相同的。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However,</a:t>
            </a:r>
            <a:r>
              <a:rPr lang="zh-CN" altLang="en-US" sz="1815" u="sng" kern="0" dirty="0" smtClean="0">
                <a:solidFill>
                  <a:srgbClr val="FF0000"/>
                </a:solidFill>
                <a:latin typeface="Times New Roman" panose="02020603050405020304" pitchFamily="65" charset="-122"/>
                <a:ea typeface="宋体" panose="02010600030101010101" pitchFamily="2" charset="-122"/>
              </a:rPr>
              <a:t> 　no matter how different they may seem    </a:t>
            </a:r>
            <a:r>
              <a:rPr lang="zh-CN" altLang="en-US" sz="1815" kern="0" dirty="0" smtClean="0">
                <a:solidFill>
                  <a:srgbClr val="000000"/>
                </a:solidFill>
                <a:latin typeface="Times New Roman" panose="02020603050405020304" pitchFamily="65" charset="-122"/>
                <a:ea typeface="宋体" panose="02010600030101010101" pitchFamily="2" charset="-122"/>
              </a:rPr>
              <a:t>, all over the world, the spirit of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sharing joy, gratitude, love, or peace is common in all festivals.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3.在所有的传统节日中,几乎每一种文化都有丰收节。</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　Of all the traditional festivals    </a:t>
            </a:r>
            <a:r>
              <a:rPr lang="zh-CN" altLang="en-US" sz="1815" kern="0" dirty="0" smtClean="0">
                <a:solidFill>
                  <a:srgbClr val="000000"/>
                </a:solidFill>
                <a:latin typeface="Times New Roman" panose="02020603050405020304" pitchFamily="65" charset="-122"/>
                <a:ea typeface="宋体" panose="02010600030101010101" pitchFamily="2" charset="-122"/>
              </a:rPr>
              <a:t>, the harvest festival can be found in almost every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culture.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4.由于商家利用这些庆祝活动,节日正变得越来越商业化。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Festivals are becoming more and more commercial, </a:t>
            </a:r>
            <a:r>
              <a:rPr lang="zh-CN" altLang="en-US" sz="1815" u="sng" kern="0" dirty="0" smtClean="0">
                <a:solidFill>
                  <a:srgbClr val="FF0000"/>
                </a:solidFill>
                <a:latin typeface="Times New Roman" panose="02020603050405020304" pitchFamily="65" charset="-122"/>
                <a:ea typeface="宋体" panose="02010600030101010101" pitchFamily="2" charset="-122"/>
              </a:rPr>
              <a:t>　with businesses taking advan-</a:t>
            </a:r>
            <a:br>
              <a:rPr lang="zh-CN" altLang="en-US" sz="1815" u="sng" kern="0" dirty="0" smtClean="0">
                <a:solidFill>
                  <a:srgbClr val="FF0000"/>
                </a:solidFill>
                <a:latin typeface="Times New Roman" panose="02020603050405020304" pitchFamily="65" charset="-122"/>
                <a:ea typeface="宋体" panose="02010600030101010101" pitchFamily="2" charset="-122"/>
              </a:rPr>
            </a:br>
            <a:r>
              <a:rPr lang="zh-CN" altLang="en-US" sz="1815" u="sng" kern="0" dirty="0" smtClean="0">
                <a:solidFill>
                  <a:srgbClr val="FF0000"/>
                </a:solidFill>
                <a:latin typeface="Times New Roman" panose="02020603050405020304" pitchFamily="65" charset="-122"/>
                <a:ea typeface="宋体" panose="02010600030101010101" pitchFamily="2" charset="-122"/>
              </a:rPr>
              <a:t>tage of the celebrations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1397401" y="1721051"/>
            <a:ext cx="1662431"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1420261" y="2947871"/>
            <a:ext cx="4159851"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543961" y="4197551"/>
            <a:ext cx="313649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5344561" y="5431991"/>
            <a:ext cx="300695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498241" y="5851091"/>
            <a:ext cx="239735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30815"/>
            <a:ext cx="8467200" cy="167507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5.网上购物网站和社交媒体应用程序已经使公众为他们爱的人在礼物上花更多的</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钱变得更加容易。</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Online shopping websites and social media apps </a:t>
            </a:r>
            <a:r>
              <a:rPr lang="zh-CN" altLang="en-US" sz="1815" u="sng" kern="0" dirty="0" smtClean="0">
                <a:solidFill>
                  <a:srgbClr val="FF0000"/>
                </a:solidFill>
                <a:latin typeface="Times New Roman" panose="02020603050405020304" pitchFamily="65" charset="-122"/>
                <a:ea typeface="宋体" panose="02010600030101010101" pitchFamily="2" charset="-122"/>
              </a:rPr>
              <a:t>　have made it much easier    </a:t>
            </a:r>
            <a:r>
              <a:rPr lang="zh-CN" altLang="en-US" sz="1815" kern="0" dirty="0" smtClean="0">
                <a:solidFill>
                  <a:srgbClr val="000000"/>
                </a:solidFill>
                <a:latin typeface="Times New Roman" panose="02020603050405020304" pitchFamily="65" charset="-122"/>
                <a:ea typeface="宋体" panose="02010600030101010101" pitchFamily="2" charset="-122"/>
              </a:rPr>
              <a:t> for the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public to spend more on gifts for their loved ones.</a:t>
            </a:r>
            <a:endParaRPr lang="zh-CN" altLang="en-US" dirty="0"/>
          </a:p>
        </p:txBody>
      </p:sp>
      <p:pic>
        <p:nvPicPr>
          <p:cNvPr id="8" name="Picture 4" descr="\\a015\吴双婷\线.tif"/>
          <p:cNvPicPr>
            <a:picLocks noChangeAspect="1" noChangeArrowheads="1"/>
          </p:cNvPicPr>
          <p:nvPr/>
        </p:nvPicPr>
        <p:blipFill>
          <a:blip r:embed="rId3" cstate="print"/>
          <a:srcRect/>
          <a:stretch>
            <a:fillRect/>
          </a:stretch>
        </p:blipFill>
        <p:spPr bwMode="auto">
          <a:xfrm>
            <a:off x="5039761" y="1884507"/>
            <a:ext cx="2808839"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57158" y="1510435"/>
            <a:ext cx="8467200" cy="4784067"/>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dirty="0" smtClean="0">
                <a:solidFill>
                  <a:schemeClr val="tx2"/>
                </a:solidFill>
              </a:rPr>
              <a:t>                          </a:t>
            </a:r>
            <a:r>
              <a:rPr lang="zh-CN" altLang="en-US" dirty="0" smtClean="0">
                <a:solidFill>
                  <a:schemeClr val="tx2"/>
                </a:solidFill>
                <a:latin typeface="Adobe 黑体 Std R" pitchFamily="34" charset="-122"/>
                <a:ea typeface="Adobe 黑体 Std R" pitchFamily="34" charset="-122"/>
              </a:rPr>
              <a:t>dress (sb.) up穿上盛装;装扮</a:t>
            </a:r>
          </a:p>
          <a:p>
            <a:pPr marL="0" indent="0" eaLnBrk="0" latinLnBrk="1" hangingPunct="0">
              <a:lnSpc>
                <a:spcPct val="150000"/>
              </a:lnSpc>
              <a:spcBef>
                <a:spcPts val="785"/>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FF0000"/>
                </a:solidFill>
                <a:latin typeface="Times New Roman" panose="02020603050405020304" pitchFamily="65" charset="-122"/>
                <a:ea typeface="宋体" panose="02010600030101010101" pitchFamily="2" charset="-122"/>
              </a:rPr>
              <a:t>　dress up    </a:t>
            </a:r>
            <a:r>
              <a:rPr lang="zh-CN" altLang="en-US" sz="1815" kern="0" dirty="0" smtClean="0">
                <a:solidFill>
                  <a:srgbClr val="000000"/>
                </a:solidFill>
                <a:latin typeface="Times New Roman" panose="02020603050405020304" pitchFamily="65" charset="-122"/>
                <a:ea typeface="宋体" panose="02010600030101010101" pitchFamily="2" charset="-122"/>
              </a:rPr>
              <a:t> in carnival costumes (教材P2)</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穿上狂欢节的服装</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②They tried to dress him up as a “national hero”.</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他们试图把他 </a:t>
            </a:r>
            <a:r>
              <a:rPr lang="zh-CN" altLang="en-US" sz="1815" u="sng" kern="0" dirty="0" smtClean="0">
                <a:solidFill>
                  <a:srgbClr val="FF0000"/>
                </a:solidFill>
                <a:latin typeface="Times New Roman" panose="02020603050405020304" pitchFamily="65" charset="-122"/>
                <a:ea typeface="宋体" panose="02010600030101010101" pitchFamily="2" charset="-122"/>
              </a:rPr>
              <a:t>　装扮成    </a:t>
            </a:r>
            <a:r>
              <a:rPr lang="zh-CN" altLang="en-US" sz="1815" kern="0" dirty="0" smtClean="0">
                <a:solidFill>
                  <a:srgbClr val="000000"/>
                </a:solidFill>
                <a:latin typeface="Times New Roman" panose="02020603050405020304" pitchFamily="65" charset="-122"/>
                <a:ea typeface="宋体" panose="02010600030101010101" pitchFamily="2" charset="-122"/>
              </a:rPr>
              <a:t>一个“民族英雄”。</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③She bathed her daughter and dressed her in clean clothes.</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她给她女儿洗澡并 </a:t>
            </a:r>
            <a:r>
              <a:rPr lang="zh-CN" altLang="en-US" sz="1815" u="sng" kern="0" dirty="0" smtClean="0">
                <a:solidFill>
                  <a:srgbClr val="FF0000"/>
                </a:solidFill>
                <a:latin typeface="Times New Roman" panose="02020603050405020304" pitchFamily="65" charset="-122"/>
                <a:ea typeface="宋体" panose="02010600030101010101" pitchFamily="2" charset="-122"/>
              </a:rPr>
              <a:t>　给她穿上    </a:t>
            </a:r>
            <a:r>
              <a:rPr lang="zh-CN" altLang="en-US" sz="1815" kern="0" dirty="0" smtClean="0">
                <a:solidFill>
                  <a:srgbClr val="000000"/>
                </a:solidFill>
                <a:latin typeface="Times New Roman" panose="02020603050405020304" pitchFamily="65" charset="-122"/>
                <a:ea typeface="宋体" panose="02010600030101010101" pitchFamily="2" charset="-122"/>
              </a:rPr>
              <a:t>干净的衣服。</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④I started to </a:t>
            </a:r>
            <a:r>
              <a:rPr lang="zh-CN" altLang="en-US" sz="1815" u="sng" kern="0" dirty="0" smtClean="0">
                <a:solidFill>
                  <a:srgbClr val="FF0000"/>
                </a:solidFill>
                <a:latin typeface="Times New Roman" panose="02020603050405020304" pitchFamily="65" charset="-122"/>
                <a:ea typeface="宋体" panose="02010600030101010101" pitchFamily="2" charset="-122"/>
              </a:rPr>
              <a:t>　dress for    </a:t>
            </a:r>
            <a:r>
              <a:rPr lang="zh-CN" altLang="en-US" sz="1815" kern="0" dirty="0" smtClean="0">
                <a:solidFill>
                  <a:srgbClr val="000000"/>
                </a:solidFill>
                <a:latin typeface="Times New Roman" panose="02020603050405020304" pitchFamily="65" charset="-122"/>
                <a:ea typeface="宋体" panose="02010600030101010101" pitchFamily="2" charset="-122"/>
              </a:rPr>
              <a:t> cold weather. </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我开始穿上防寒的衣服。</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⑤He was casually dressed in jeans and a T-shirt.</a:t>
            </a:r>
            <a:endParaRPr lang="zh-CN" altLang="en-US" sz="2000" dirty="0" smtClean="0"/>
          </a:p>
          <a:p>
            <a:pPr eaLnBrk="0" latinLnBrk="1" hangingPunct="0">
              <a:lnSpc>
                <a:spcPts val="3000"/>
              </a:lnSpc>
            </a:pPr>
            <a:r>
              <a:rPr lang="zh-CN" altLang="en-US" sz="1815" kern="0" dirty="0" smtClean="0">
                <a:solidFill>
                  <a:srgbClr val="000000"/>
                </a:solidFill>
                <a:latin typeface="Times New Roman" panose="02020603050405020304" pitchFamily="65" charset="-122"/>
                <a:ea typeface="宋体" panose="02010600030101010101" pitchFamily="2" charset="-122"/>
              </a:rPr>
              <a:t>他随意地 </a:t>
            </a:r>
            <a:r>
              <a:rPr lang="zh-CN" altLang="en-US" sz="1815" u="sng" kern="0" dirty="0" smtClean="0">
                <a:solidFill>
                  <a:srgbClr val="FF0000"/>
                </a:solidFill>
                <a:latin typeface="Times New Roman" panose="02020603050405020304" pitchFamily="65" charset="-122"/>
                <a:ea typeface="宋体" panose="02010600030101010101" pitchFamily="2" charset="-122"/>
              </a:rPr>
              <a:t>　穿着    </a:t>
            </a:r>
            <a:r>
              <a:rPr lang="zh-CN" altLang="en-US" sz="1815" kern="0" dirty="0" smtClean="0">
                <a:solidFill>
                  <a:srgbClr val="000000"/>
                </a:solidFill>
                <a:latin typeface="Times New Roman" panose="02020603050405020304" pitchFamily="65" charset="-122"/>
                <a:ea typeface="宋体" panose="02010600030101010101" pitchFamily="2" charset="-122"/>
              </a:rPr>
              <a:t>牛仔裤和T恤衫。</a:t>
            </a:r>
            <a:endParaRPr lang="zh-CN" altLang="en-US" sz="2000" dirty="0" smtClean="0"/>
          </a:p>
        </p:txBody>
      </p:sp>
      <p:pic>
        <p:nvPicPr>
          <p:cNvPr id="6" name="图片 6" descr="textimage2.jpeg"/>
          <p:cNvPicPr>
            <a:picLocks noChangeAspect="1"/>
          </p:cNvPicPr>
          <p:nvPr/>
        </p:nvPicPr>
        <p:blipFill>
          <a:blip r:embed="rId3" cstate="print"/>
          <a:stretch>
            <a:fillRect/>
          </a:stretch>
        </p:blipFill>
        <p:spPr>
          <a:xfrm>
            <a:off x="500034" y="1598499"/>
            <a:ext cx="1053564" cy="290268"/>
          </a:xfrm>
          <a:prstGeom prst="rect">
            <a:avLst/>
          </a:prstGeom>
        </p:spPr>
      </p:pic>
      <p:pic>
        <p:nvPicPr>
          <p:cNvPr id="7" name="图片 7" descr="textimage3.jpeg"/>
          <p:cNvPicPr>
            <a:picLocks noChangeAspect="1"/>
          </p:cNvPicPr>
          <p:nvPr/>
        </p:nvPicPr>
        <p:blipFill>
          <a:blip r:embed="rId4" cstate="print"/>
          <a:stretch>
            <a:fillRect/>
          </a:stretch>
        </p:blipFill>
        <p:spPr>
          <a:xfrm>
            <a:off x="435784" y="2140303"/>
            <a:ext cx="190500" cy="219075"/>
          </a:xfrm>
          <a:prstGeom prst="rect">
            <a:avLst/>
          </a:prstGeom>
        </p:spPr>
      </p:pic>
      <p:pic>
        <p:nvPicPr>
          <p:cNvPr id="8" name="图片 5" descr="textimage1.jpeg"/>
          <p:cNvPicPr>
            <a:picLocks noChangeAspect="1"/>
          </p:cNvPicPr>
          <p:nvPr/>
        </p:nvPicPr>
        <p:blipFill>
          <a:blip r:embed="rId5" cstate="print"/>
          <a:stretch>
            <a:fillRect/>
          </a:stretch>
        </p:blipFill>
        <p:spPr>
          <a:xfrm>
            <a:off x="3643306" y="991377"/>
            <a:ext cx="1838312" cy="388510"/>
          </a:xfrm>
          <a:prstGeom prst="rect">
            <a:avLst/>
          </a:prstGeom>
        </p:spPr>
      </p:pic>
      <p:cxnSp>
        <p:nvCxnSpPr>
          <p:cNvPr id="11" name="直接连接符 10"/>
          <p:cNvCxnSpPr/>
          <p:nvPr/>
        </p:nvCxnSpPr>
        <p:spPr>
          <a:xfrm rot="5400000">
            <a:off x="1472582" y="1732471"/>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4" descr="\\a015\吴双婷\线.tif"/>
          <p:cNvPicPr>
            <a:picLocks noChangeAspect="1" noChangeArrowheads="1"/>
          </p:cNvPicPr>
          <p:nvPr/>
        </p:nvPicPr>
        <p:blipFill>
          <a:blip r:embed="rId6" cstate="print"/>
          <a:srcRect/>
          <a:stretch>
            <a:fillRect/>
          </a:stretch>
        </p:blipFill>
        <p:spPr bwMode="auto">
          <a:xfrm>
            <a:off x="611560" y="2437331"/>
            <a:ext cx="1240100"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6" cstate="print"/>
          <a:srcRect/>
          <a:stretch>
            <a:fillRect/>
          </a:stretch>
        </p:blipFill>
        <p:spPr bwMode="auto">
          <a:xfrm>
            <a:off x="1785918" y="3627049"/>
            <a:ext cx="1163022" cy="293286"/>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6" cstate="print"/>
          <a:srcRect/>
          <a:stretch>
            <a:fillRect/>
          </a:stretch>
        </p:blipFill>
        <p:spPr bwMode="auto">
          <a:xfrm>
            <a:off x="2195737" y="4328198"/>
            <a:ext cx="1469484" cy="343678"/>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6" cstate="print"/>
          <a:srcRect/>
          <a:stretch>
            <a:fillRect/>
          </a:stretch>
        </p:blipFill>
        <p:spPr bwMode="auto">
          <a:xfrm>
            <a:off x="1619672" y="4723331"/>
            <a:ext cx="1260688" cy="343678"/>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6" cstate="print"/>
          <a:srcRect/>
          <a:stretch>
            <a:fillRect/>
          </a:stretch>
        </p:blipFill>
        <p:spPr bwMode="auto">
          <a:xfrm>
            <a:off x="1300269" y="5867438"/>
            <a:ext cx="96287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2"/>
                                        </p:tgtEl>
                                      </p:cBhvr>
                                    </p:animEffect>
                                    <p:set>
                                      <p:cBhvr>
                                        <p:cTn id="7" dur="1" fill="hold">
                                          <p:stCondLst>
                                            <p:cond delay="19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3"/>
                                        </p:tgtEl>
                                      </p:cBhvr>
                                    </p:animEffect>
                                    <p:set>
                                      <p:cBhvr>
                                        <p:cTn id="12" dur="1" fill="hold">
                                          <p:stCondLst>
                                            <p:cond delay="19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4"/>
                                        </p:tgtEl>
                                      </p:cBhvr>
                                    </p:animEffect>
                                    <p:set>
                                      <p:cBhvr>
                                        <p:cTn id="17" dur="1" fill="hold">
                                          <p:stCondLst>
                                            <p:cond delay="19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5"/>
                                        </p:tgtEl>
                                      </p:cBhvr>
                                    </p:animEffect>
                                    <p:set>
                                      <p:cBhvr>
                                        <p:cTn id="22" dur="1" fill="hold">
                                          <p:stCondLst>
                                            <p:cond delay="1999"/>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6"/>
                                        </p:tgtEl>
                                      </p:cBhvr>
                                    </p:animEffect>
                                    <p:set>
                                      <p:cBhvr>
                                        <p:cTn id="2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2021版高中同步疑难破PPT模板</Template>
  <TotalTime>51</TotalTime>
  <Words>506</Words>
  <Application>Microsoft Office PowerPoint</Application>
  <PresentationFormat>自定义</PresentationFormat>
  <Paragraphs>201</Paragraphs>
  <Slides>27</Slides>
  <Notes>27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29" baseType="lpstr">
      <vt:lpstr>1_Office 主题</vt:lpstr>
      <vt:lpstr>Equation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80</cp:revision>
  <dcterms:created xsi:type="dcterms:W3CDTF">2020-01-13T01:52:00Z</dcterms:created>
  <dcterms:modified xsi:type="dcterms:W3CDTF">2020-01-17T02:52:47Z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