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256" r:id="rId2"/>
    <p:sldId id="259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81" r:id="rId12"/>
    <p:sldId id="269" r:id="rId13"/>
    <p:sldId id="270" r:id="rId14"/>
    <p:sldId id="271" r:id="rId15"/>
    <p:sldId id="273" r:id="rId16"/>
    <p:sldId id="274" r:id="rId17"/>
    <p:sldId id="275" r:id="rId18"/>
    <p:sldId id="282" r:id="rId19"/>
    <p:sldId id="277" r:id="rId20"/>
    <p:sldId id="278" r:id="rId21"/>
    <p:sldId id="279" r:id="rId22"/>
    <p:sldId id="280" r:id="rId23"/>
    <p:sldId id="283" r:id="rId24"/>
  </p:sldIdLst>
  <p:sldSz cx="9144000" cy="6840538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8142" autoAdjust="0"/>
  </p:normalViewPr>
  <p:slideViewPr>
    <p:cSldViewPr>
      <p:cViewPr varScale="1">
        <p:scale>
          <a:sx n="114" d="100"/>
          <a:sy n="114" d="100"/>
        </p:scale>
        <p:origin x="-15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E16A1-CD54-44AD-AAEF-7C0100267705}" type="datetimeFigureOut">
              <a:rPr lang="zh-CN" altLang="en-US" smtClean="0"/>
              <a:pPr/>
              <a:t>2020/1/17 Friday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C518D-AE7E-41F4-BDAF-13DD522B5C6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428196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1613239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5100790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41924772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8595321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6034593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305561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3374871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4121711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6094808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4111782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201584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0954760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4083577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1149928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544194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4234461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760656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644710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2574443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3970065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909357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4221835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648402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2020/1/17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643042" y="251917"/>
            <a:ext cx="6951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zh-CN" altLang="en-US" sz="2400" b="1" dirty="0" smtClean="0"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UNIT 1　FESTIVALS AND CELEBRATIONS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2020/1/17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2020/1/17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"/>
          <p:cNvSpPr txBox="1">
            <a:spLocks noChangeArrowheads="1"/>
          </p:cNvSpPr>
          <p:nvPr/>
        </p:nvSpPr>
        <p:spPr bwMode="auto">
          <a:xfrm>
            <a:off x="1285852" y="206835"/>
            <a:ext cx="3500462" cy="42735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l" eaLnBrk="0" latinLnBrk="1" hangingPunct="0">
              <a:spcBef>
                <a:spcPts val="140"/>
              </a:spcBef>
            </a:pPr>
            <a:r>
              <a:rPr lang="zh-CN" altLang="en-US" sz="2000" b="1" kern="0" dirty="0" smtClean="0">
                <a:solidFill>
                  <a:schemeClr val="bg1"/>
                </a:solidFill>
                <a:latin typeface="Times New Roman" panose="02020603050405020304" pitchFamily="65" charset="-122"/>
                <a:ea typeface="黑体" panose="02010609060101010101" pitchFamily="65" charset="-122"/>
              </a:rPr>
              <a:t>第1讲　描述运动的基本概念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pic>
        <p:nvPicPr>
          <p:cNvPr id="8194" name="Picture 2" descr="C:\Users\dell\Desktop\图片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6228581"/>
            <a:ext cx="9721080" cy="6411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dell\Desktop\21123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58" y="0"/>
            <a:ext cx="9144000" cy="81438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/>
          <p:nvPr/>
        </p:nvSpPr>
        <p:spPr>
          <a:xfrm>
            <a:off x="1916988" y="5580509"/>
            <a:ext cx="6111396" cy="6564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algn="ctr">
              <a:lnSpc>
                <a:spcPct val="170000"/>
              </a:lnSpc>
              <a:spcBef>
                <a:spcPct val="0"/>
              </a:spcBef>
              <a:defRPr/>
            </a:pPr>
            <a:r>
              <a:rPr lang="zh-CN" altLang="en-US" sz="14400" dirty="0" smtClean="0">
                <a:solidFill>
                  <a:schemeClr val="bg1"/>
                </a:solidFill>
                <a:latin typeface="黑体" panose="02010609060101010101" pitchFamily="65" charset="-122"/>
                <a:ea typeface="黑体" panose="02010609060101010101" pitchFamily="65" charset="-122"/>
              </a:rPr>
              <a:t>高中英语  </a:t>
            </a:r>
            <a:r>
              <a:rPr kumimoji="0" lang="zh-CN" altLang="en-US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必修</a:t>
            </a:r>
            <a:r>
              <a:rPr lang="zh-CN" altLang="en-US" sz="9600" dirty="0" smtClean="0">
                <a:solidFill>
                  <a:schemeClr val="bg1"/>
                </a:solidFill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第三册</a:t>
            </a:r>
            <a:r>
              <a:rPr kumimoji="0" lang="en-US" altLang="zh-CN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 </a:t>
            </a:r>
            <a:r>
              <a:rPr kumimoji="0" lang="zh-CN" altLang="en-US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人教版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070253"/>
            <a:ext cx="8467200" cy="33597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1-5 (2017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课标全国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Ⅰ,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语法填空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)Even worse, the amount of fast food that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people eat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goes up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更糟糕的是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人们吃的快餐的数量上升了。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go up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意为“上升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;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上涨”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符合句意。主语为the amount of fast food,故谓语动词用单数形式。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1-6 (2016天津,阅读理解B,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)But footsteps can be muddied and they can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go </a:t>
            </a:r>
            <a:b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</a:b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off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in different directions.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句意:但足迹会被弄乱,它们会朝不同的方向离开。go off意为“离开”,符</a:t>
            </a:r>
            <a:r>
              <a:rPr dirty="0" smtClean="0"/>
              <a:t/>
            </a:r>
            <a:br>
              <a:rPr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合句意。</a:t>
            </a:r>
            <a:endParaRPr lang="zh-CN" altLang="en-US" dirty="0"/>
          </a:p>
        </p:txBody>
      </p:sp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1701" y="1507691"/>
            <a:ext cx="12010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2764790"/>
            <a:ext cx="528112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8241" y="3168851"/>
            <a:ext cx="5380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006617"/>
            <a:ext cx="8467200" cy="46064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  except for除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之外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①Anyway,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except for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that, everything was fine. I’m really looking forward to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next festival.(教材P7)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不管怎样,除此之外,一切都好,我非常期待着下一个节日。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②I couldn’t have accepted anything except a job in New York.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我本不可能接受任何东西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除了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一份在纽约的工作。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③Besides working as a teacher, he also writes novels in his spare time.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除了当老师之外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,他在业余时间还写小说。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Apart from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their house in London, they also have a villa in Spain.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他们在伦敦有一座房子,此外在西班牙还有一座别墅。</a:t>
            </a:r>
            <a:endParaRPr lang="zh-CN" altLang="en-US" sz="2000" dirty="0" smtClean="0"/>
          </a:p>
        </p:txBody>
      </p:sp>
      <p:pic>
        <p:nvPicPr>
          <p:cNvPr id="4" name="图片 4" descr="textimage7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1547641"/>
            <a:ext cx="190500" cy="219075"/>
          </a:xfrm>
          <a:prstGeom prst="rect">
            <a:avLst/>
          </a:prstGeom>
        </p:spPr>
      </p:pic>
      <p:pic>
        <p:nvPicPr>
          <p:cNvPr id="5" name="图片 3" descr="textimage6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0496" y="1103430"/>
            <a:ext cx="1081108" cy="293366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 rot="5400000">
            <a:off x="1557766" y="1263291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26001" y="1873451"/>
            <a:ext cx="14296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73801" y="3534611"/>
            <a:ext cx="9876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8721" y="4365191"/>
            <a:ext cx="20849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2561" y="4769051"/>
            <a:ext cx="14829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991377"/>
            <a:ext cx="8467200" cy="20938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380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except除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之外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besides除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之外(还);此外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apart from除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之外(都);除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之外(还);此外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易混辨析</a:t>
            </a:r>
            <a:endParaRPr lang="zh-CN" altLang="en-US" dirty="0"/>
          </a:p>
        </p:txBody>
      </p:sp>
      <p:graphicFrame>
        <p:nvGraphicFramePr>
          <p:cNvPr id="3" name="表格 3"/>
          <p:cNvGraphicFramePr>
            <a:graphicFrameLocks noGrp="1"/>
          </p:cNvGraphicFramePr>
          <p:nvPr/>
        </p:nvGraphicFramePr>
        <p:xfrm>
          <a:off x="571472" y="3202862"/>
          <a:ext cx="7740000" cy="1717605"/>
        </p:xfrm>
        <a:graphic>
          <a:graphicData uri="http://schemas.openxmlformats.org/drawingml/2006/table">
            <a:tbl>
              <a:tblPr/>
              <a:tblGrid>
                <a:gridCol w="1708860"/>
                <a:gridCol w="6031140"/>
              </a:tblGrid>
              <a:tr h="774405"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except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除</a:t>
                      </a: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黑体" panose="02010609060101010101" pitchFamily="65" charset="-122"/>
                          <a:ea typeface="宋体" panose="02010600030101010101" pitchFamily="2" charset="-122"/>
                        </a:rPr>
                        <a:t>……</a:t>
                      </a: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之外,除去和非除去的属于同类事物,常与all,every,no,none,nothing等含有整体、肯定或否定意义的词连用,也可以连接从句。</a:t>
                      </a:r>
                    </a:p>
                  </a:txBody>
                  <a:tcPr marL="45720" marR="45720"/>
                </a:tc>
              </a:tr>
              <a:tr h="471600"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besides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除</a:t>
                      </a: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黑体" panose="02010609060101010101" pitchFamily="65" charset="-122"/>
                          <a:ea typeface="宋体" panose="02010600030101010101" pitchFamily="2" charset="-122"/>
                        </a:rPr>
                        <a:t>……</a:t>
                      </a: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之外(还),介词,表示包含关系;此外,副词。</a:t>
                      </a:r>
                    </a:p>
                  </a:txBody>
                  <a:tcPr marL="45720" marR="45720"/>
                </a:tc>
              </a:tr>
              <a:tr h="471600"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beside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在旁边,介词。</a:t>
                      </a:r>
                    </a:p>
                  </a:txBody>
                  <a:tcPr marL="45720" marR="45720"/>
                </a:tc>
              </a:tr>
            </a:tbl>
          </a:graphicData>
        </a:graphic>
      </p:graphicFrame>
      <p:pic>
        <p:nvPicPr>
          <p:cNvPr id="4" name="图片 4" descr="textimage8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19878"/>
            <a:ext cx="219075" cy="219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517072"/>
            <a:ext cx="8467200" cy="46196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2-1 (2019课标全国Ⅰ,阅读理解B,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)“...Vote for...me...” Except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for    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some stumbles, Chris is doing amazingly well.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句意:“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投票给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”,除了有一些结巴,Chris做得惊人得好。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except for意为“除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之外”。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用</a:t>
            </a:r>
            <a:r>
              <a:rPr lang="en-US" altLang="zh-CN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except, besides, beside</a:t>
            </a: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填空</a:t>
            </a:r>
            <a:endParaRPr lang="zh-CN" altLang="en-US" sz="2000" b="1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2-2 (2019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课标全国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Ⅰ,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书面表达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 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Besides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having a good knowledge of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Chinese paintings because of my familiarity with Chinese painting culture, I can get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foreigners and the locals to know more about it.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此外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由于我熟悉国画文化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我对国画有很好的了解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我可以让外国人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和当地人更多地了解国画。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besides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意为“此外”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为副词。</a:t>
            </a:r>
            <a:endParaRPr lang="zh-CN" altLang="en-US" sz="2000" dirty="0" smtClean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980109"/>
            <a:ext cx="792088" cy="383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73575" y="4037330"/>
            <a:ext cx="1178545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31831"/>
            <a:ext cx="8467200" cy="5039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2-3 (2018江苏,任务型阅读,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Besides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tickets, some jazz lovers will pay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their fares to and from the events.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句意:除了门票,一些爵士乐爱好者还将支付往返活动的车费。besides意为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“除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之外(还)”,表示包含关系。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2-4 (2018浙江,读后续写改编,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)For a few minutes my horse slowed down to a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trot and then stopped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beside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 river.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句意:有几分钟,我的马放慢脚步小跑起来,然后在河边停了下来。beside表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示“在旁边”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为介词。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2-5 (2015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课标全国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Ⅰ,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阅读理解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)Our monthly talks start at 19:30 on the first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Thursday of each month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except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August.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除了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月份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我们每月的会谈在每个月第一个星期四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19:30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开始。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except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意为“除</a:t>
            </a:r>
            <a:r>
              <a:rPr lang="en-US" altLang="zh-CN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之外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都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)”,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表示除去和非除去的属于同类事物。</a:t>
            </a:r>
            <a:endParaRPr lang="zh-CN" altLang="en-US" sz="2000" dirty="0" smtClean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1172210"/>
            <a:ext cx="1152128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32781" y="3245051"/>
            <a:ext cx="10562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2821" y="4906211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540000" y="1484140"/>
            <a:ext cx="8467200" cy="50293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ts val="32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动词-ing作表语和定语</a:t>
            </a:r>
            <a:endParaRPr lang="zh-CN" altLang="en-US" dirty="0"/>
          </a:p>
          <a:p>
            <a:pPr marL="0" indent="0" eaLnBrk="0" latinLnBrk="1" hangingPunct="0">
              <a:lnSpc>
                <a:spcPts val="32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1.动词-ing作表语,包括现在分词和动名词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ts val="32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(1)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现在分词作表语</a:t>
            </a:r>
            <a:endParaRPr lang="zh-CN" altLang="en-US" sz="2000" dirty="0" smtClean="0"/>
          </a:p>
          <a:p>
            <a:pPr eaLnBrk="0" latinLnBrk="1" hangingPunct="0">
              <a:lnSpc>
                <a:spcPts val="32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观察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】</a:t>
            </a:r>
            <a:endParaRPr lang="zh-CN" altLang="en-US" sz="2000" dirty="0" smtClean="0"/>
          </a:p>
          <a:p>
            <a:pPr eaLnBrk="0" latinLnBrk="1" hangingPunct="0">
              <a:lnSpc>
                <a:spcPts val="32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don’t think the lecture is very interesting.</a:t>
            </a:r>
            <a:endParaRPr lang="en-US" altLang="zh-CN" sz="2000" dirty="0" smtClean="0"/>
          </a:p>
          <a:p>
            <a:pPr eaLnBrk="0" latinLnBrk="1" hangingPunct="0">
              <a:lnSpc>
                <a:spcPts val="32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我觉得这个讲座不太有趣。</a:t>
            </a:r>
            <a:endParaRPr lang="zh-CN" altLang="en-US" sz="2000" dirty="0" smtClean="0"/>
          </a:p>
          <a:p>
            <a:pPr eaLnBrk="0" latinLnBrk="1" hangingPunct="0">
              <a:lnSpc>
                <a:spcPts val="32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This movie was so exciting that I didn’t sleep all night.</a:t>
            </a:r>
            <a:endParaRPr lang="en-US" altLang="zh-CN" sz="2000" dirty="0" smtClean="0"/>
          </a:p>
          <a:p>
            <a:pPr eaLnBrk="0" latinLnBrk="1" hangingPunct="0">
              <a:lnSpc>
                <a:spcPts val="32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这部电影真令人激动以至于我整晚都没有睡觉。</a:t>
            </a:r>
            <a:endParaRPr lang="zh-CN" altLang="en-US" sz="2000" dirty="0" smtClean="0"/>
          </a:p>
          <a:p>
            <a:pPr eaLnBrk="0" latinLnBrk="1" hangingPunct="0">
              <a:lnSpc>
                <a:spcPts val="32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report was so inspiring. We all talked about it warmly.</a:t>
            </a:r>
            <a:endParaRPr lang="en-US" altLang="zh-CN" sz="2000" dirty="0" smtClean="0"/>
          </a:p>
          <a:p>
            <a:pPr eaLnBrk="0" latinLnBrk="1" hangingPunct="0">
              <a:lnSpc>
                <a:spcPts val="32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这份报告那么鼓舞人心。我们都热烈地谈论它。</a:t>
            </a:r>
            <a:endParaRPr lang="zh-CN" altLang="en-US" sz="2000" dirty="0" smtClean="0"/>
          </a:p>
          <a:p>
            <a:pPr eaLnBrk="0" latinLnBrk="1" hangingPunct="0">
              <a:lnSpc>
                <a:spcPts val="32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dialogue is amusing but the plot is weak.</a:t>
            </a:r>
            <a:endParaRPr lang="en-US" altLang="zh-CN" sz="2000" dirty="0" smtClean="0"/>
          </a:p>
          <a:p>
            <a:pPr eaLnBrk="0" latinLnBrk="1" hangingPunct="0">
              <a:lnSpc>
                <a:spcPts val="32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对白有趣但情节不能令人信服。</a:t>
            </a:r>
            <a:endParaRPr lang="zh-CN" altLang="en-US" sz="2000" dirty="0" smtClean="0"/>
          </a:p>
        </p:txBody>
      </p:sp>
      <p:pic>
        <p:nvPicPr>
          <p:cNvPr id="4" name="图片 3" descr="textimage9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43306" y="991377"/>
            <a:ext cx="1838447" cy="3885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982584"/>
            <a:ext cx="8467200" cy="46064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】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现在分词作表语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往往具有形容词的性质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说明主语的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性质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特征    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等。这类词有“令人</a:t>
            </a:r>
            <a:r>
              <a:rPr lang="en-US" altLang="zh-CN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”的含义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常修饰③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物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(2)动名词作表语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【观察】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①One of his weaknesses is telling lies.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他的缺点之一就是说谎。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②His full-time job is teaching.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他的全职工作是教学。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【归纳】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动名词作表语多表示抽象性的或④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习惯性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的动作,一般说明主语的⑤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内容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1431290"/>
            <a:ext cx="917848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5" y="1416050"/>
            <a:ext cx="1121956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835150"/>
            <a:ext cx="714380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5165090"/>
            <a:ext cx="1219572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5157470"/>
            <a:ext cx="987976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956955"/>
            <a:ext cx="8467200" cy="46064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2.动词-ing作定语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①His letter poses a number of puzzling questions.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他的信中提出了许多令人困惑的问题。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②He was moving at surprising speed for a man of his years.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他以对于他那个年纪的人来说令人吃惊的速度移动。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③A young man writing novels came to speak to us yesterday.=A young man who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writes novels came to speak to us yesterday.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一位写小说的年轻人昨天来和我们交谈。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④He stood beside the swimming pool, preparing to dive in.=He stood beside the pool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for swimming, preparing to dive in.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他站在游泳池旁,准备跳进去。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062815"/>
            <a:ext cx="8467200" cy="20948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【归纳】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(1)现在分词作定语时,它表示和被修饰词之间有逻辑上的⑥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主动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关系。单个</a:t>
            </a:r>
            <a:r>
              <a:rPr dirty="0" smtClean="0"/>
              <a:t/>
            </a:r>
            <a:br>
              <a:rPr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的现在分词作定语往往放在被修饰词的前面,现在分词短语作定语往往放在被修</a:t>
            </a:r>
            <a:r>
              <a:rPr dirty="0" smtClean="0"/>
              <a:t/>
            </a:r>
            <a:br>
              <a:rPr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饰词的后面,相当于一个⑦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定语从句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(2)动名词作定语表示被修饰词的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⑧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用途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在意义上相当于“名词+for+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⑨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doing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”。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1492250"/>
            <a:ext cx="1037868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2338070"/>
            <a:ext cx="1466448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2747364"/>
            <a:ext cx="720080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2763251"/>
            <a:ext cx="720080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491443"/>
            <a:ext cx="8467200" cy="41998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1.(2019课标全国Ⅱ,阅读理解B改编,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)Handing out sliced oranges to kids who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are thirsty can be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exciting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(excite).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句意:向口渴的孩子分发切好的橙子是令人兴奋的。主语是动名词短语,设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空处作表语,说明主语的特征。故用现在分词形式。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2.(2019课标全国Ⅰ,阅读理解A改编,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)If you are a teenager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living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(live) in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certain parts of the province, you could be eligible(符合条件) for this program.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句意:如果你是一个生活在该省某些地区的青少年,你就可能符合这个项目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的条件。live与a teenager之间是主动关系。故用现在分词短语living in certain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parts of the province作定语修饰a teenager。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8921" y="2368751"/>
            <a:ext cx="12543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3595370"/>
            <a:ext cx="1008112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848501"/>
            <a:ext cx="8467200" cy="54655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0" algn="ctr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zh-CN" altLang="en-US" sz="2400" dirty="0" smtClean="0"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Part 2　Discovering Useful Structures &amp;Listening and Talking</a:t>
            </a:r>
            <a:endParaRPr lang="en-US" altLang="zh-CN" sz="2400" dirty="0" smtClean="0">
              <a:latin typeface="Times New Roman" panose="02020603050405020304" pitchFamily="18" charset="0"/>
              <a:ea typeface="黑体" panose="02010609060101010101" pitchFamily="65" charset="-122"/>
              <a:cs typeface="Times New Roman" panose="02020603050405020304" pitchFamily="18" charset="0"/>
            </a:endParaRPr>
          </a:p>
          <a:p>
            <a:pPr indent="0" algn="ctr">
              <a:lnSpc>
                <a:spcPts val="3100"/>
              </a:lnSpc>
              <a:spcBef>
                <a:spcPct val="0"/>
              </a:spcBef>
              <a:buNone/>
              <a:defRPr/>
            </a:pPr>
            <a:endParaRPr lang="en-US" altLang="zh-CN" sz="2400" b="1" kern="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65" charset="-122"/>
              <a:cs typeface="Times New Roman" panose="02020603050405020304" pitchFamily="18" charset="0"/>
            </a:endParaRPr>
          </a:p>
          <a:p>
            <a:pPr indent="0">
              <a:lnSpc>
                <a:spcPts val="3200"/>
              </a:lnSpc>
              <a:spcBef>
                <a:spcPct val="0"/>
              </a:spcBef>
              <a:buNone/>
              <a:defRPr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Ⅰ.核心单词</a:t>
            </a:r>
            <a:endParaRPr lang="zh-CN" altLang="en-US" b="1" dirty="0"/>
          </a:p>
          <a:p>
            <a:pPr marL="0" indent="0" eaLnBrk="0" latinLnBrk="1" hangingPunct="0">
              <a:lnSpc>
                <a:spcPts val="32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atmosphere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.气氛;氛围;(地球的)大气(层)</a:t>
            </a:r>
            <a:endParaRPr lang="zh-CN" altLang="en-US" dirty="0"/>
          </a:p>
          <a:p>
            <a:pPr marL="0" indent="0" eaLnBrk="0" latinLnBrk="1" hangingPunct="0">
              <a:lnSpc>
                <a:spcPts val="32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lunar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.阴历的;月球的;月亮的</a:t>
            </a:r>
            <a:endParaRPr lang="zh-CN" altLang="en-US" dirty="0"/>
          </a:p>
          <a:p>
            <a:pPr marL="0" indent="0" eaLnBrk="0" latinLnBrk="1" hangingPunct="0">
              <a:lnSpc>
                <a:spcPts val="32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3.eve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前夕;前一天   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</a:t>
            </a:r>
            <a:endParaRPr lang="zh-CN" altLang="en-US" dirty="0"/>
          </a:p>
          <a:p>
            <a:pPr marL="0" indent="0" eaLnBrk="0" latinLnBrk="1" hangingPunct="0">
              <a:lnSpc>
                <a:spcPts val="32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envelope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.信封;塑料封套</a:t>
            </a:r>
            <a:endParaRPr lang="zh-CN" altLang="en-US" dirty="0"/>
          </a:p>
          <a:p>
            <a:pPr marL="0" indent="0" eaLnBrk="0" latinLnBrk="1" hangingPunct="0">
              <a:lnSpc>
                <a:spcPts val="32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merry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.愉快的;高兴的</a:t>
            </a:r>
            <a:endParaRPr lang="zh-CN" altLang="en-US" dirty="0"/>
          </a:p>
          <a:p>
            <a:pPr marL="0" indent="0" eaLnBrk="0" latinLnBrk="1" hangingPunct="0">
              <a:lnSpc>
                <a:spcPts val="32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6.pudding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布丁;(餐末的)甜食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ts val="32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roast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.烤的;焙的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.烘烤;焙</a:t>
            </a:r>
            <a:endParaRPr lang="zh-CN" altLang="en-US" dirty="0"/>
          </a:p>
          <a:p>
            <a:pPr marL="0" indent="0" eaLnBrk="0" latinLnBrk="1" hangingPunct="0">
              <a:lnSpc>
                <a:spcPts val="32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8.turkey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火鸡;火鸡肉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ts val="32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9.firework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烟火;烟花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;[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pl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.]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烟花表演    </a:t>
            </a:r>
          </a:p>
          <a:p>
            <a:pPr marL="0" indent="0" eaLnBrk="0" latinLnBrk="1" hangingPunct="0">
              <a:lnSpc>
                <a:spcPts val="32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frank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.坦率的;直率的→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frankly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.坦率地;老实说</a:t>
            </a:r>
            <a:endParaRPr lang="zh-CN" altLang="en-US" dirty="0"/>
          </a:p>
        </p:txBody>
      </p:sp>
      <p:pic>
        <p:nvPicPr>
          <p:cNvPr id="5" name="图片 3" descr="textimage0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43306" y="1465492"/>
            <a:ext cx="1836184" cy="388060"/>
          </a:xfrm>
          <a:prstGeom prst="rect">
            <a:avLst/>
          </a:prstGeom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1601" y="2223971"/>
            <a:ext cx="15426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5251" y="2624021"/>
            <a:ext cx="9774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7701" y="3043121"/>
            <a:ext cx="17077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8901" y="3436821"/>
            <a:ext cx="13076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551" y="3855921"/>
            <a:ext cx="10536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9987" y="4248834"/>
            <a:ext cx="232686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87" y="4655234"/>
            <a:ext cx="91716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8537" y="5061634"/>
            <a:ext cx="178076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08151" y="5461684"/>
            <a:ext cx="1460500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70701" y="5475171"/>
            <a:ext cx="13965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2099" y="5882372"/>
            <a:ext cx="101400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99301" y="5881571"/>
            <a:ext cx="11489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61410"/>
            <a:ext cx="8467200" cy="41998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3.(2019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课标全国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Ⅰ,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七选五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 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)According to recent </a:t>
            </a:r>
            <a:r>
              <a:rPr lang="en-US" altLang="zh-CN" sz="1815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studies,the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answer is a big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YES,if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 air quality in your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camping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(camp) area is good.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根据最近的研究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如果你露营区的空气质量好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答案是非常肯定的。设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空处作定语修饰名词area,表示此区域的用途是“露营”。故用动名词形式。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4.(2019课标全国Ⅱ,阅读理解D改编,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)Bacteria are an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annoying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(annoy)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problem for astronauts. The microorganisms(微生物) from our bodies grow uncontrol-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lably on surfaces of the International Space Station.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句意:细菌对宇航员来说是个令人烦恼的问题。我们体内的微生物在国际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空间站的表面不受控制地生长。设空处作定语修饰名词problem,意为“令人烦恼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的”。故用现在分词作定语。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1921" y="1614371"/>
            <a:ext cx="12543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3" y="2856230"/>
            <a:ext cx="1289328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51550"/>
            <a:ext cx="8467200" cy="3779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5.(2019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课标全国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Ⅱ,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七选五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 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)Like the child on the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diving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(dive) board, you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will stay undecided.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就像跳水板上的孩子一样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你会犹豫不决。设空处作定语修饰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board,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表示板子的用途是“跳水”。故用动名词作定语。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6.(2019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课标全国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Ⅱ,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语法填空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 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)When we got a call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saying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(say) she was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short-listed, we thought it was a joke.</a:t>
            </a:r>
            <a:endParaRPr lang="en-US" altLang="zh-CN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句意:当我们接到一个说她入围了的电话时,我们认为这是个玩笑。设空处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作a call的后置定语。名词call与动词say之间为逻辑上的主动关系,故填现在分词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saying,相当于which said。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179830"/>
            <a:ext cx="977920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9" y="2848610"/>
            <a:ext cx="1012592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099831"/>
            <a:ext cx="8467200" cy="46196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7.(2019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天津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阅读理解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改编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)And the story poses an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interesting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(interest)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question: why do some people discover new vitality and creativity to the end of their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days?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这个故事提出了一个有趣的问题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为什么有些人会在生命晚年发现新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的生命力和创造力呢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?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设空处作定语修饰名词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question,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意为“令人感兴趣的”。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故用现在分词作定语。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8.(2019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北京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完形填空改编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)Since he first started volunteering his car to the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young people, Wilson has covered an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astonishing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(astonish) 64,000 miles.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自从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Wilson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开始自愿为年轻人提供他的汽车以来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他已经行驶了令人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吃惊的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64,000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英里。设空处作定语修饰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64,000 miles,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意为“令人吃惊的”。故用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现在分词形式。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9" y="1126490"/>
            <a:ext cx="1282472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11061" y="4037531"/>
            <a:ext cx="15439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28596" y="1089972"/>
            <a:ext cx="8572560" cy="41998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9.(2019天津,阅读理解C改编, 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★★★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)Predators at the top of a food web had a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surprising 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endParaRPr lang="en-US" altLang="zh-CN" sz="1815" u="sng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(surprise) amount of control over the size of populations of other species—including species they did not directly attack.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句意:食物网顶端的捕食者对其他物种的数量规模有着惊人的控制力——包括它们没有直接攻击的物种。设空处作定语修饰amount,表示“令人吃惊的”。故用现在分词形式。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10.(2018浙江,完形填空,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)Since his regular job was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boring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(bore), I asked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him why he just didn’t do his sideline full-time.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句意:由于他的日常工作很无聊,我就问他为什么不全职做他的副业。设空处作表语,说明物的特征。故用现在分词形式。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188021"/>
            <a:ext cx="1165097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3602990"/>
            <a:ext cx="1011828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966815"/>
            <a:ext cx="8467200" cy="50252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Ⅱ.重点短语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1.the Lunar New Year’s Eve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除夕夜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2.get together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团聚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3.red envelope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红包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Christmas carol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圣诞颂歌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Merry Christmas!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圣诞快乐!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6.take place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发生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7.reach up to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高达……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8.wash away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冲走;冲掉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mashed potatoes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土豆泥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roast turkey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烤火鸡肉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be frank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坦白说;坦率地说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72251" y="1404821"/>
            <a:ext cx="12378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6501" y="1811221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37151" y="2236671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251" y="2655771"/>
            <a:ext cx="19236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251" y="3074871"/>
            <a:ext cx="21395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57751" y="3474921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9351" y="3887671"/>
            <a:ext cx="14156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72051" y="4319471"/>
            <a:ext cx="15172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251" y="4732221"/>
            <a:ext cx="19807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9551" y="5151321"/>
            <a:ext cx="15553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9551" y="5557721"/>
            <a:ext cx="14727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028393"/>
            <a:ext cx="8467200" cy="46064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12.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go off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爆炸;走火;离开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13.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frighten away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吓走;吓跑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14.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except for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除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之外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Ⅲ.</a:t>
            </a: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经典结构</a:t>
            </a:r>
            <a:endParaRPr lang="zh-CN" altLang="en-US" sz="2000" b="1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走在街上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享受着轻松的气氛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真是太有趣了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!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 was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great fun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walking along the streets,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enjoying the relaxing atmosphere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!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这是因为西红柿里的汁液对使表面清洁确实有好处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!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This is because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 juice from tomatoes is really good for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making surfaces </a:t>
            </a:r>
            <a:r>
              <a:rPr lang="en-US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/>
            </a:r>
            <a:br>
              <a:rPr lang="en-US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</a:b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clean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!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是的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嗯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我住的地方似乎有很多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! 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Yes, well,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there seemed to be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 lot of them in my area!</a:t>
            </a:r>
            <a:endParaRPr lang="en-US" altLang="zh-CN" sz="2000" dirty="0" smtClean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9551" y="1074621"/>
            <a:ext cx="10219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6851" y="1487371"/>
            <a:ext cx="17521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799" y="1897746"/>
            <a:ext cx="140135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37051" y="3144721"/>
            <a:ext cx="12886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13701" y="3144721"/>
            <a:ext cx="35555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8401" y="3963871"/>
            <a:ext cx="19045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5951" y="3963871"/>
            <a:ext cx="17902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051" y="4382971"/>
            <a:ext cx="7488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1701" y="5202121"/>
            <a:ext cx="21839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998815"/>
            <a:ext cx="8467200" cy="33501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Ⅳ.必备语法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1.The performances were just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amazing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(amaze).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2.And I get lucky money in red envelops from my parents and relatives, so it’s al-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ways an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exciting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(excite) time for me.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3.I just can’t take my eyes off the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shining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(shine) lights on the Christmas trees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everywhere.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4.Another example is Halloween, which slowly became an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exciting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(excite)festival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for children, in spite of its religious origins.</a:t>
            </a:r>
            <a:endParaRPr lang="zh-CN" altLang="en-US" dirty="0"/>
          </a:p>
        </p:txBody>
      </p:sp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02401" y="1468321"/>
            <a:ext cx="12886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08501" y="2274771"/>
            <a:ext cx="12441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23101" y="2687521"/>
            <a:ext cx="11679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88451" y="3538421"/>
            <a:ext cx="12124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562881"/>
            <a:ext cx="8467200" cy="4290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   go off爆炸;走火;离开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785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①But, to be frank, the fireworks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going off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throughout the night were really annoy-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ing.(教材P7)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但是坦白说,放一整晚的烟花真的很烦人。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②The teacher didn’t tell the students to write on the paper yet, but John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went a-</a:t>
            </a:r>
            <a:b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</a:b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head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and wrote his name.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老师还没告诉学生们在纸上写,但是约翰就开始写了他的名字。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③It’s well-known that the price of oil has gone up again. I can’t afford to drive.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众所周知,油价已经再次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上涨了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。我没有足够的钱开车了。</a:t>
            </a:r>
            <a:endParaRPr lang="zh-CN" altLang="en-US" dirty="0"/>
          </a:p>
        </p:txBody>
      </p:sp>
      <p:pic>
        <p:nvPicPr>
          <p:cNvPr id="4" name="图片 4" descr="textimage3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2199412"/>
            <a:ext cx="190500" cy="219075"/>
          </a:xfrm>
          <a:prstGeom prst="rect">
            <a:avLst/>
          </a:prstGeom>
        </p:spPr>
      </p:pic>
      <p:pic>
        <p:nvPicPr>
          <p:cNvPr id="5" name="图片 5" descr="textimage1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43306" y="991377"/>
            <a:ext cx="1838312" cy="388510"/>
          </a:xfrm>
          <a:prstGeom prst="rect">
            <a:avLst/>
          </a:prstGeom>
        </p:spPr>
      </p:pic>
      <p:pic>
        <p:nvPicPr>
          <p:cNvPr id="6" name="图片 6" descr="textimage2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034" y="1652594"/>
            <a:ext cx="1053564" cy="290268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 rot="5400000">
            <a:off x="1557766" y="1786566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69101" y="2535121"/>
            <a:ext cx="13457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47585" y="3754120"/>
            <a:ext cx="1106170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8950" y="4166870"/>
            <a:ext cx="770682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40451" y="5424371"/>
            <a:ext cx="11870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845491"/>
            <a:ext cx="8467200" cy="59885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④If you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go against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laws of nature, nature will punish you.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如果你违背了自然规律,大自然就会惩罚你。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⑤He was going through a very difficult time.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他正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经历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一段非常艰难的时期。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go ahead先走;进行;开始做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go up上涨;上升;增加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go by流逝;遵循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go over仔细检查;反复研究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go against违反;违背;对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不利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go beyond超出,超过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go through经历;经受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go after追求;谋求;追赶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360" kern="0" spc="9415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endParaRPr lang="zh-CN" altLang="en-US" dirty="0"/>
          </a:p>
        </p:txBody>
      </p:sp>
      <p:pic>
        <p:nvPicPr>
          <p:cNvPr id="3" name="图片 3" descr="textimage4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10" y="2617066"/>
            <a:ext cx="219075" cy="219075"/>
          </a:xfrm>
          <a:prstGeom prst="rect">
            <a:avLst/>
          </a:prstGeom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46601" y="884121"/>
            <a:ext cx="14410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10051" y="2109671"/>
            <a:ext cx="9647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446483"/>
            <a:ext cx="8467200" cy="41998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用含有go的短语的适当形式填空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1-1 (2019天津,阅读理解D,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)Those who tend to think back can hardly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go ahead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句意:那些常常回忆过去的人几乎不能走在前面。go ahead意为“走在前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面”,符合句意。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1-2 (2019北京,完形填空,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)Although the programme asks the members only to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drive students to and from their classes, Wilson often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goes beyond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 ensure the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welfare and safety of the students.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句意:虽然该项目只要求成员开车接送学生上下课,但为了确保学生的幸福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和安全,Wilson常超越这一要求。go beyond意为“超出;超过”,符合句意,且主语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是第三人称单数,时态与从句一致,故填goes beyond。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1888691"/>
            <a:ext cx="1098848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1721" y="3549851"/>
            <a:ext cx="16201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09691"/>
            <a:ext cx="8467200" cy="5039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1-3 (2019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江苏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阅读理解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改编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★★★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)Whatever change is happening today is the re-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sult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of great technological progress,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going against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which will be like trying to turn </a:t>
            </a:r>
            <a:endParaRPr lang="en-US" altLang="zh-CN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clock back.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句意:无论今天发生什么变化都是巨大技术进步的结果,与之背道而驰就像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试图让时钟转回来一样。go against意为“违背;违反”,符合句意,going against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which在定语从句中作主语,故用动名词形式。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1-4 (2019课标全国Ⅰ,完形填空,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)This view is especially evident on Kiliman-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jaro as climbers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go through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five ecosystems(生态系统) in the space of a few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kilometers.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句意:当登山者在几公里的空间内就能穿越五个生态系统时,这种景象在乞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力马扎罗山上特别明显。go through意为“经历;经过”,符合句意,且在从句中作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谓语,主语是复数形式,时态与主句时态一致,故填go through。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73901" y="1554365"/>
            <a:ext cx="17039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99381" y="4061345"/>
            <a:ext cx="15362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2021版高中同步疑难破PPT模板</Template>
  <TotalTime>15</TotalTime>
  <Words>684</Words>
  <Application>Microsoft Office PowerPoint</Application>
  <PresentationFormat>自定义</PresentationFormat>
  <Paragraphs>170</Paragraphs>
  <Slides>23</Slides>
  <Notes>23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4" baseType="lpstr">
      <vt:lpstr>1_Office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封面标题</dc:title>
  <dc:creator/>
  <cp:lastModifiedBy>Administrator</cp:lastModifiedBy>
  <cp:revision>41</cp:revision>
  <dcterms:created xsi:type="dcterms:W3CDTF">2020-01-13T07:27:00Z</dcterms:created>
  <dcterms:modified xsi:type="dcterms:W3CDTF">2020-01-17T01:49:50Z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2052-11.1.0.9305</vt:lpwstr>
  </property>
</Properties>
</file>