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56" r:id="rId2"/>
    <p:sldId id="259" r:id="rId3"/>
    <p:sldId id="260" r:id="rId4"/>
    <p:sldId id="261" r:id="rId5"/>
    <p:sldId id="262" r:id="rId6"/>
    <p:sldId id="264" r:id="rId7"/>
    <p:sldId id="265" r:id="rId8"/>
    <p:sldId id="266" r:id="rId9"/>
    <p:sldId id="267" r:id="rId10"/>
    <p:sldId id="281" r:id="rId11"/>
    <p:sldId id="268" r:id="rId12"/>
    <p:sldId id="269" r:id="rId13"/>
    <p:sldId id="270" r:id="rId14"/>
    <p:sldId id="282" r:id="rId15"/>
    <p:sldId id="271" r:id="rId16"/>
    <p:sldId id="272" r:id="rId17"/>
    <p:sldId id="273" r:id="rId18"/>
    <p:sldId id="283" r:id="rId19"/>
    <p:sldId id="274" r:id="rId20"/>
    <p:sldId id="275" r:id="rId21"/>
    <p:sldId id="276" r:id="rId22"/>
    <p:sldId id="284" r:id="rId23"/>
    <p:sldId id="277" r:id="rId24"/>
    <p:sldId id="285" r:id="rId25"/>
    <p:sldId id="279" r:id="rId26"/>
    <p:sldId id="280" r:id="rId27"/>
  </p:sldIdLst>
  <p:sldSz cx="9144000" cy="6840538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8142" autoAdjust="0"/>
  </p:normalViewPr>
  <p:slideViewPr>
    <p:cSldViewPr>
      <p:cViewPr>
        <p:scale>
          <a:sx n="125" d="100"/>
          <a:sy n="125" d="100"/>
        </p:scale>
        <p:origin x="-12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E16A1-CD54-44AD-AAEF-7C0100267705}" type="datetimeFigureOut">
              <a:rPr lang="zh-CN" altLang="en-US" smtClean="0"/>
              <a:pPr/>
              <a:t>2020/1/16 Thursday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C518D-AE7E-41F4-BDAF-13DD522B5C6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2020/1/16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643042" y="251917"/>
            <a:ext cx="6951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zh-CN" altLang="en-US" sz="2400" b="1" dirty="0" smtClean="0"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UNIT 1　FESTIVALS AND CELEBRATIONS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2020/1/16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2020/1/16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"/>
          <p:cNvSpPr txBox="1">
            <a:spLocks noChangeArrowheads="1"/>
          </p:cNvSpPr>
          <p:nvPr/>
        </p:nvSpPr>
        <p:spPr bwMode="auto">
          <a:xfrm>
            <a:off x="1285852" y="206835"/>
            <a:ext cx="3500462" cy="42735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l" eaLnBrk="0" latinLnBrk="1" hangingPunct="0">
              <a:spcBef>
                <a:spcPts val="140"/>
              </a:spcBef>
            </a:pPr>
            <a:r>
              <a:rPr lang="zh-CN" altLang="en-US" sz="2000" b="1" kern="0" dirty="0" smtClean="0">
                <a:solidFill>
                  <a:schemeClr val="bg1"/>
                </a:solidFill>
                <a:latin typeface="Times New Roman" panose="02020603050405020304" pitchFamily="65" charset="-122"/>
                <a:ea typeface="黑体" panose="02010609060101010101" pitchFamily="65" charset="-122"/>
              </a:rPr>
              <a:t>第1讲　描述运动的基本概念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pic>
        <p:nvPicPr>
          <p:cNvPr id="8194" name="Picture 2" descr="C:\Users\dell\Desktop\图片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24544" y="6228581"/>
            <a:ext cx="9721080" cy="641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dell\Desktop\21123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058" y="0"/>
            <a:ext cx="9144000" cy="814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4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/>
          <p:nvPr/>
        </p:nvSpPr>
        <p:spPr>
          <a:xfrm>
            <a:off x="1916988" y="5580509"/>
            <a:ext cx="6111396" cy="6564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algn="ctr">
              <a:lnSpc>
                <a:spcPct val="170000"/>
              </a:lnSpc>
              <a:spcBef>
                <a:spcPct val="0"/>
              </a:spcBef>
              <a:defRPr/>
            </a:pPr>
            <a:r>
              <a:rPr lang="zh-CN" altLang="en-US" sz="14400" dirty="0" smtClean="0">
                <a:solidFill>
                  <a:schemeClr val="bg1"/>
                </a:solidFill>
                <a:latin typeface="黑体" panose="02010609060101010101" pitchFamily="65" charset="-122"/>
                <a:ea typeface="黑体" panose="02010609060101010101" pitchFamily="65" charset="-122"/>
              </a:rPr>
              <a:t>高中英语  </a:t>
            </a:r>
            <a:r>
              <a:rPr kumimoji="0" lang="zh-CN" altLang="en-US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必修</a:t>
            </a:r>
            <a:r>
              <a:rPr lang="zh-CN" altLang="en-US" sz="9600" dirty="0" smtClean="0">
                <a:solidFill>
                  <a:schemeClr val="bg1"/>
                </a:solidFill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第三册</a:t>
            </a:r>
            <a:r>
              <a:rPr kumimoji="0" lang="en-US" altLang="zh-CN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 </a:t>
            </a:r>
            <a:r>
              <a:rPr kumimoji="0" lang="zh-CN" altLang="en-US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人教版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099831"/>
            <a:ext cx="8467200" cy="46064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  set off出发;动身;启程;引发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①On the first day, I set off to the games early with my friend Burin.(教材P8)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第一天,我和我的朋友布林很早就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出发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去看比赛了。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②They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set up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 working party to look into the issue.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他们设立了一个工作组来调查这个问题。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③She listened attentively and set down every word he said. 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她专心听着,把他说的每一个字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记下来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④He has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set aside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some money for his child’s education.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他已经为孩子的教育留出了一些钱。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</p:txBody>
      </p:sp>
      <p:pic>
        <p:nvPicPr>
          <p:cNvPr id="4" name="图片 4" descr="textimage7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1625009"/>
            <a:ext cx="190500" cy="219075"/>
          </a:xfrm>
          <a:prstGeom prst="rect">
            <a:avLst/>
          </a:prstGeom>
        </p:spPr>
      </p:pic>
      <p:pic>
        <p:nvPicPr>
          <p:cNvPr id="5" name="图片 3" descr="textimage6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0496" y="1171269"/>
            <a:ext cx="1081108" cy="293366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 rot="5400000">
            <a:off x="1557766" y="1331130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87140" y="2376371"/>
            <a:ext cx="1021080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0721" y="2780231"/>
            <a:ext cx="9800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4741" y="4022291"/>
            <a:ext cx="1152698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3121" y="4441391"/>
            <a:ext cx="12772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93410"/>
            <a:ext cx="8467200" cy="25126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set up建立;创立;开办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set down记下;登记;让某人下车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set aside省出,留出(钱或时间),把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放在一旁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set about开始/着手做某事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set out出发,开始;安排;摆放</a:t>
            </a:r>
            <a:endParaRPr lang="zh-CN" altLang="en-US" dirty="0"/>
          </a:p>
        </p:txBody>
      </p:sp>
      <p:pic>
        <p:nvPicPr>
          <p:cNvPr id="3" name="图片 3" descr="textimage8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10" y="1321911"/>
            <a:ext cx="219075" cy="21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46483"/>
            <a:ext cx="8467200" cy="41998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用适当的介、副词填空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2-1 (2019北京,阅读理解B,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)Alice Moore is a teenager entrepreneur(创业者),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who in May 2015 set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up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her business AilieCandy.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句意:Alice Moore是一个青少年创业者,她在2015年5月创办了自己的企业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AilieCandy。set up创办,符合题意。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2-2 (2018课标全国Ⅱ,阅读理解C改编,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)Data shows that kids and teens who do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read frequently, compared to infrequent readers, have more books in the home, and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parents will set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aside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time for them to read.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句意:数据显示,与不经常阅读的人相比,经常阅读的孩子和青少年在家里有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更多的书,父母会留出时间让他们阅读。set aside留出,符合题意。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32781" y="2307791"/>
            <a:ext cx="6904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68901" y="4380431"/>
            <a:ext cx="9419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09691"/>
            <a:ext cx="8467200" cy="5039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2-3 (2017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课标全国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Ⅲ,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七选五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)If you want time to have breakfast with your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family, save some time the night before by setting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out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clothes, shoes, and bags.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如果你想有时间和家人一起吃早餐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那就在前一天晚上把衣服、鞋子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和书包摆放好,省点时间。set out安排;摆放,符合题意。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2-4 (2016课标全国Ⅰ,阅读理解A,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)Her simple act landed Parks in prison. But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 also set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off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 Montgomery bus boycott.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句意:她的简单行为促使Parks进了监狱。但它也引发了蒙哥马利巴士抵制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运动。set off引发,符合题意。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2-5 ( 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)Ralph W. Emerson would always set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down  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new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ideas that occurred to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him.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句意:Ralph W. Emerson总是把他想到的新想法记下来。set down记下,符合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题意。 </a:t>
            </a:r>
            <a:endParaRPr lang="zh-CN" altLang="en-US" dirty="0"/>
          </a:p>
        </p:txBody>
      </p:sp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61681" y="1545791"/>
            <a:ext cx="8352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5021" y="3214571"/>
            <a:ext cx="7895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9" y="4464050"/>
            <a:ext cx="936104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41691"/>
            <a:ext cx="8467200" cy="33501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                      fancy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.花哨的;精致的;昂贵的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.想要;倾慕;自认为是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①I saw a lot of people wearing fancy Mongolian robes.(教材P8)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我看到很多人穿着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花哨的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蒙古长袍。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②They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fancy that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they are entitled to do just as they like. 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他们认为他们有权为所欲为。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③It’s known to me that he took a fancy to the tie.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据我所知,他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看中了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这条领带。</a:t>
            </a:r>
            <a:endParaRPr lang="zh-CN" altLang="en-US" sz="2000" dirty="0" smtClean="0"/>
          </a:p>
        </p:txBody>
      </p:sp>
      <p:pic>
        <p:nvPicPr>
          <p:cNvPr id="4" name="图片 4" descr="textimage10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6660" y="1678691"/>
            <a:ext cx="190500" cy="219075"/>
          </a:xfrm>
          <a:prstGeom prst="rect">
            <a:avLst/>
          </a:prstGeom>
        </p:spPr>
      </p:pic>
      <p:pic>
        <p:nvPicPr>
          <p:cNvPr id="5" name="图片 3" descr="textimage9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625" y="1228503"/>
            <a:ext cx="1084666" cy="292860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 rot="5400000">
            <a:off x="1557766" y="1379101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88001" y="2422091"/>
            <a:ext cx="12010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3101" y="2833571"/>
            <a:ext cx="13838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6021" y="4075631"/>
            <a:ext cx="11629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00034" y="1193410"/>
            <a:ext cx="8467200" cy="25126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fancy yourself(as)...自认为是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fancy doing想要做某事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fancy that认为/想象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fancy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.想象(力);爱好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take a fancy to喜欢上,爱上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</p:txBody>
      </p:sp>
      <p:pic>
        <p:nvPicPr>
          <p:cNvPr id="3" name="图片 3" descr="textimage11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2944" y="1321911"/>
            <a:ext cx="219075" cy="21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562881"/>
            <a:ext cx="8467200" cy="3779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3-1 (2015安徽,书面表达改编,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)You should fancy yourself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as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interview-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er, so that you’ll feel better.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句意:你应该自认为是一位采访者,这样你会感觉好些。fancy yourself as...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自认为是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。故用介词as。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3-2 ( 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)Is that her point in settling here? Surely as a woman she has simply taken </a:t>
            </a:r>
            <a:r>
              <a:rPr dirty="0"/>
              <a:t/>
            </a:r>
            <a:br>
              <a:rPr dirty="0"/>
            </a:b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fancy to the place.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句意:这就是她在这里定居的目的吗? 当然,作为一个女人,她只是爱上了这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个地方。take a fancy to意为“爱上;喜欢上”,为固定搭配。故用不定冠词a。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2010410"/>
            <a:ext cx="590581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101" y="4068011"/>
            <a:ext cx="5685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336286"/>
            <a:ext cx="8467200" cy="2519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写出下面黑体词的词性和词义</a:t>
            </a:r>
            <a:endParaRPr lang="zh-CN" altLang="en-US" b="1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3-3 (2019课标全国Ⅲ,阅读理解C,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)But the phrase “penny paper” caught the </a:t>
            </a:r>
            <a:r>
              <a:rPr dirty="0" smtClean="0"/>
              <a:t/>
            </a:r>
            <a:br>
              <a:rPr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public’s fancy, and soon there would be papers that did indeed sell for only a penny. </a:t>
            </a:r>
            <a:r>
              <a:rPr dirty="0" smtClean="0"/>
              <a:t/>
            </a:r>
            <a:br>
              <a:rPr dirty="0" smtClean="0"/>
            </a:b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名词,爱好    </a:t>
            </a: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3-4 (2016课标全国Ⅰ,语法填空, 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)Chengdu has dozens of new millionaires, A-</a:t>
            </a:r>
            <a:r>
              <a:rPr dirty="0" smtClean="0"/>
              <a:t/>
            </a:r>
            <a:br>
              <a:rPr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sia’s biggest building and fancy new hotels.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形容词,豪华的    </a:t>
            </a:r>
          </a:p>
        </p:txBody>
      </p:sp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961" y="2597351"/>
            <a:ext cx="15286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04481" y="3443171"/>
            <a:ext cx="19249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05691"/>
            <a:ext cx="8467200" cy="41876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   moment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.片刻;瞬间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①That was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the moment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started to understand why people say “Horses are at the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heart of Mongolian culture”.(教材P8)(the moment作先行词,其后是省略了when的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定语从句)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那一瞬间我开始明白为什么人们说“马是蒙古文化的核心”。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②She looked up for a moment, and then continued drawing.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她抬头看了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一会儿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,然后继续画画。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③The moment I saw her, I recognized her.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　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看到她,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就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认出了她。</a:t>
            </a:r>
            <a:endParaRPr lang="zh-CN" altLang="en-US" sz="2000" dirty="0" smtClean="0"/>
          </a:p>
        </p:txBody>
      </p:sp>
      <p:pic>
        <p:nvPicPr>
          <p:cNvPr id="4" name="图片 4" descr="textimage13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1722383"/>
            <a:ext cx="190500" cy="219075"/>
          </a:xfrm>
          <a:prstGeom prst="rect">
            <a:avLst/>
          </a:prstGeom>
        </p:spPr>
      </p:pic>
      <p:pic>
        <p:nvPicPr>
          <p:cNvPr id="5" name="图片 3" descr="textimage12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0162" y="1277129"/>
            <a:ext cx="1084318" cy="291307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 rot="5400000">
            <a:off x="1557766" y="1416663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18381" y="2063951"/>
            <a:ext cx="16048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25061" y="4121351"/>
            <a:ext cx="11552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7321" y="4959551"/>
            <a:ext cx="7666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11801" y="4959551"/>
            <a:ext cx="6904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31831"/>
            <a:ext cx="8467200" cy="29313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for the moment暂时;目前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for a moment=for a while一会儿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a moment立刻;马上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at the moment此刻;目前;眼下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at that/this moment在那/此时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moment/minute...一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就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(引导时间状语从句)</a:t>
            </a:r>
            <a:endParaRPr lang="zh-CN" altLang="en-US" dirty="0"/>
          </a:p>
        </p:txBody>
      </p:sp>
      <p:pic>
        <p:nvPicPr>
          <p:cNvPr id="3" name="图片 3" descr="textimage1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5028" y="1260332"/>
            <a:ext cx="219075" cy="21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874452"/>
            <a:ext cx="8467200" cy="50860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0" algn="ctr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zh-CN" altLang="en-US" sz="2400" dirty="0" smtClean="0"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Part 3　Reading for Writing, Assessing Your Progress &amp;Video Time</a:t>
            </a: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endParaRPr lang="en-US" altLang="zh-CN" sz="3305" kern="0" spc="25793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Ⅰ.核心单词</a:t>
            </a:r>
            <a:endParaRPr lang="zh-CN" altLang="en-US" b="1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1.inner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内部的;里面的;内心的    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2.autonomous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自治的;有自治权的    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3.region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地区;区域;地带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represent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.象征;代表;相当于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wrestling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.摔跤运动→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wrestle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.摔跤;奋力对付→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wrestler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摔跤运动员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fancy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.花哨的;精致的;昂贵的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.想要;倾慕;自认为是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7.eagle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雕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</p:txBody>
      </p:sp>
      <p:pic>
        <p:nvPicPr>
          <p:cNvPr id="4" name="图片 3" descr="textimage0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43306" y="1532011"/>
            <a:ext cx="1836184" cy="388060"/>
          </a:xfrm>
          <a:prstGeom prst="rect">
            <a:avLst/>
          </a:prstGeom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57421" y="2612591"/>
            <a:ext cx="27326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27981" y="3046931"/>
            <a:ext cx="24430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6941" y="3450791"/>
            <a:ext cx="19934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755" y="3875772"/>
            <a:ext cx="131054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9221" y="4288991"/>
            <a:ext cx="13076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39561" y="4288991"/>
            <a:ext cx="11705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8581" y="4288991"/>
            <a:ext cx="12543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3981" y="5119571"/>
            <a:ext cx="9876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12641" y="5523431"/>
            <a:ext cx="7133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53072"/>
            <a:ext cx="8467200" cy="3779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4-1 (2019课标全国Ⅱ,七选五改编,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)So, slow down and think what you really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want to do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moment.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句意:所以,放慢脚步,想想此刻你真正想做什么。at the moment此刻,符合题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4-2(2018北京,书面表达, 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)Next came the moment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when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asked them to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have a try themselves.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句意:接着来到了我让他们自己试一试的时候。the moment为先行词,设空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处引导定语从句并在从句中作时间状语,故填when。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34561" y="2307791"/>
            <a:ext cx="66117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3557270"/>
            <a:ext cx="1008112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099831"/>
            <a:ext cx="8467200" cy="46196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4-3 (2017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天津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,3,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)—I want to see Mr. White. We have an appointment.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—I’m sorry, but he is not available at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moment, for the meeting hasn’t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ended.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:——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我想见怀特先生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我们已经约好了。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——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对不起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但他现在没空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因为会议还没有结束。at the moment眼下;此刻,符合题意。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4-4 (2015天津,阅读理解D改编,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)He looked at me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for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moment, and then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wrote a sentence containing the best advice I’ve ever had: Be bold and brave—and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strong forces will come to your aid.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句意:他看了我一会儿,然后写了一句话,其中包含了我所得到的最好的建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议:自信些,勇敢些——强大的力量会来帮助你的。for a moment一会儿,符合题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意。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4421" y="1538171"/>
            <a:ext cx="7895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3199130"/>
            <a:ext cx="617240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21972"/>
            <a:ext cx="8467200" cy="2519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4-5 (2015湖南,阅读理解A,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)The real problem is that some pedestrians seem to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be, at least for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the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moment, in worlds of their own that are, to them, much more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important than the welfare of others.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句意:真正的问题是,至少在目前,一些行人似乎生活在他们自己的世界里,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对他们来说,他们自己的世界比其他人的安全与健康重要得多。for the moment目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前;暂时,符合题意。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62221" y="1568651"/>
            <a:ext cx="7819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61410"/>
            <a:ext cx="8467200" cy="41876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  respect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.尊重;尊敬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①It is a day for people in China to show respect to seniors.(教材P10)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这是中国人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尊敬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长辈的一天。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②The youngsters are to be taught to have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respect for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social moral standards.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要教育年轻人尊重社会道德标准。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③I thought I should talk to you in person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out of respect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for you.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出于对你的尊重,我觉得我应该亲自与你谈谈。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④The children in our family are always respectful to their elders.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我们家的孩子对长辈总是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恭恭敬敬的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dirty="0"/>
          </a:p>
        </p:txBody>
      </p:sp>
      <p:pic>
        <p:nvPicPr>
          <p:cNvPr id="4" name="图片 4" descr="textimage16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1686914"/>
            <a:ext cx="190500" cy="219075"/>
          </a:xfrm>
          <a:prstGeom prst="rect">
            <a:avLst/>
          </a:prstGeom>
        </p:spPr>
      </p:pic>
      <p:pic>
        <p:nvPicPr>
          <p:cNvPr id="6" name="图片 3" descr="textimage15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776" y="1238108"/>
            <a:ext cx="1103828" cy="296550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 rot="5400000">
            <a:off x="1557766" y="1374315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40301" y="2437331"/>
            <a:ext cx="9266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07301" y="2864051"/>
            <a:ext cx="14753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07301" y="3687011"/>
            <a:ext cx="17344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19521" y="4929071"/>
            <a:ext cx="16201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93410"/>
            <a:ext cx="8467200" cy="25126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have respect for对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尊重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out of respect出于尊重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with respect to/in respect of关于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;就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而言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respectable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体面的;值得尊敬的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respectful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.表示敬意的;尊敬的</a:t>
            </a:r>
            <a:endParaRPr lang="zh-CN" altLang="en-US" sz="2000" dirty="0" smtClean="0"/>
          </a:p>
        </p:txBody>
      </p:sp>
      <p:pic>
        <p:nvPicPr>
          <p:cNvPr id="5" name="图片 5" descr="textimage17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341546"/>
            <a:ext cx="219075" cy="21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91443"/>
            <a:ext cx="8467200" cy="3779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5-1(2018浙江,七选五,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)Let them know that you are there to help in any way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that is acceptable, while still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respecting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(respect) the privacy of your neighbor.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句意:让他们知道你去那儿是为了用任何可以接受的方式来帮忙,同时仍然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尊重你邻居的隐私。respect与其逻辑主语you之间为主动关系,故用现在分词。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5-2(2017课标全国Ⅱ,阅读理解B,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)We were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respectful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respect) of craft(技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艺)and focused on digging into the characters we were going to play.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句意:我们尊重技艺,并专注于挖掘我们将要扮演的角色。be respectful of...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尊重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。故用形容词respectful。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88101" y="2361131"/>
            <a:ext cx="14219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3618230"/>
            <a:ext cx="1299984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99320"/>
            <a:ext cx="8467200" cy="3779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5-3(2016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课标全国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Ⅱ,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七选五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 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)It starts with looking inside yourself and under-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standing who you are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with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respect to the natural world and how you approach the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gardening process.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它开始于深刻剖析自己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明白就自然界而言你是个什么样的人以及你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是如何处理种植花木的过程的。with respect to意为“就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而言”。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5-4 (2015福建,短文填词,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 other person will have more respect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for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you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in the future if you do that.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句意:如果你那样做,另一个人将来会更尊重你。have respect for...意为“对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尊重”。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641" y="1637231"/>
            <a:ext cx="9266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3348261"/>
            <a:ext cx="720080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018534"/>
            <a:ext cx="8467200" cy="41876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absolutely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.绝对地;完全地→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absolute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.完全的;绝对的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moment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.片刻;瞬间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10.pot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罐;壶;锅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brief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.简洁的;简单的;短暂的→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briefly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.短暂地;暂时地;简短地;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简要地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12.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branch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.树枝;分支;支流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13.wedding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婚礼;结婚庆典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14.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clap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.鼓掌;拍手;击掌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.鼓掌;拍手;掌声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15.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respect    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.尊敬;尊重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16.horrible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令人震惊的;恐怖的;极坏的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→horribly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可怕地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221" y="1042871"/>
            <a:ext cx="14219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93001" y="1042871"/>
            <a:ext cx="12314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1601" y="1469591"/>
            <a:ext cx="12162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6441" y="1881071"/>
            <a:ext cx="13076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281" y="2284931"/>
            <a:ext cx="8962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90181" y="2292551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3521" y="3130751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6981" y="3542231"/>
            <a:ext cx="19249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3521" y="3968951"/>
            <a:ext cx="8504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3521" y="4380431"/>
            <a:ext cx="11552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30801" y="4799531"/>
            <a:ext cx="31441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2801" y="4776671"/>
            <a:ext cx="12619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09691"/>
            <a:ext cx="8467200" cy="50252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Ⅱ.重点短语</a:t>
            </a:r>
            <a:endParaRPr lang="zh-CN" altLang="en-US" b="1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set off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出发;动身;启程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2.take photographs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拍照;照相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3.from near and far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从四面八方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be different from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不同于;和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不同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by weight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按重量计,论(按)斤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6.wave one’s arms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挥舞手臂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 the air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在空中;可感觉到的;在传播中, 流行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8.at first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首先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be worried about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担心;为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而担心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all one’s life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生平;一辈子;终生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11.be worth it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值得的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981" y="1553411"/>
            <a:ext cx="10562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27041" y="1980131"/>
            <a:ext cx="15439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4661" y="2383991"/>
            <a:ext cx="16658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1601" y="2810711"/>
            <a:ext cx="20315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221" y="3245051"/>
            <a:ext cx="13686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1341" y="3648911"/>
            <a:ext cx="14905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981" y="4045151"/>
            <a:ext cx="12848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21201" y="4449011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1601" y="4898591"/>
            <a:ext cx="20163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5901" y="5302451"/>
            <a:ext cx="17801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9361" y="5713931"/>
            <a:ext cx="12391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014584"/>
            <a:ext cx="8467200" cy="49774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Ⅲ.经典结构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1.布林告诉我,蒙古人每年都会从四面八方赶来参加节日,就像他们的祖先几个世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纪以来做的那样。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Burin told me that Mongolians travel every year from near and far to attend the festi-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val,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just as their ancestors had done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for centuries.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2.唱了几首歌后,选手们在绿色的田野上跳起了舞,在空中挥舞着手臂,好像他们是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鹰一样。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After singing some songs, the competitors danced onto the green field, waving their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arms in the air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as if they were eagles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3.那一刻我开始理解为什么人们说“马是蒙古文化的核心”。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That was the moment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started to understand why people say “Horses are at the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heart of Mongolian culture.” 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2581" y="2704031"/>
            <a:ext cx="33346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92701" y="4380431"/>
            <a:ext cx="24735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341" y="5188151"/>
            <a:ext cx="24430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46483"/>
            <a:ext cx="8467200" cy="470904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   represent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.代表;象征;相当于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785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①Naadam means “games” in Mongolian, and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it is represented by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three events: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horse racing, wrestling, and archery, which are all so exciting to watch!(教材P8)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那达慕在蒙古语中是“游戏”的意思,代表性赛事:赛马、摔跤和射箭,这三个项目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观看起来都让人兴奋不已!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②The popular press tends to represent her as an environmental leader.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通俗报刊倾向于把她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描绘成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一个环保领袖。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③The singer is regarded as a representative of the youth of her generation.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这位歌手被看作是她那一代年轻人的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典型人物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dirty="0"/>
          </a:p>
        </p:txBody>
      </p:sp>
      <p:pic>
        <p:nvPicPr>
          <p:cNvPr id="4" name="图片 4" descr="textimage3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2091343"/>
            <a:ext cx="190500" cy="219075"/>
          </a:xfrm>
          <a:prstGeom prst="rect">
            <a:avLst/>
          </a:prstGeom>
        </p:spPr>
      </p:pic>
      <p:pic>
        <p:nvPicPr>
          <p:cNvPr id="6" name="图片 5" descr="textimage1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43306" y="991377"/>
            <a:ext cx="1838312" cy="388510"/>
          </a:xfrm>
          <a:prstGeom prst="rect">
            <a:avLst/>
          </a:prstGeom>
        </p:spPr>
      </p:pic>
      <p:pic>
        <p:nvPicPr>
          <p:cNvPr id="7" name="图片 6" descr="textimage2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034" y="1557947"/>
            <a:ext cx="1053564" cy="290268"/>
          </a:xfrm>
          <a:prstGeom prst="rect">
            <a:avLst/>
          </a:prstGeom>
        </p:spPr>
      </p:pic>
      <p:cxnSp>
        <p:nvCxnSpPr>
          <p:cNvPr id="8" name="直接连接符 7"/>
          <p:cNvCxnSpPr/>
          <p:nvPr/>
        </p:nvCxnSpPr>
        <p:spPr>
          <a:xfrm rot="5400000">
            <a:off x="1557766" y="1691919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0241" y="2414471"/>
            <a:ext cx="223806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47081" y="4479491"/>
            <a:ext cx="11857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47281" y="5317691"/>
            <a:ext cx="14143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00622"/>
            <a:ext cx="8467200" cy="221964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归纳拓展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represent sb./sth. as...把某人/某物描绘成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represent sth. to sb.向某人正式提出某事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representative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.代表;典型人物;众议院议员;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.典型的;有代表性的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360" kern="0" spc="9415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endParaRPr lang="zh-CN" altLang="en-US" dirty="0"/>
          </a:p>
        </p:txBody>
      </p:sp>
      <p:pic>
        <p:nvPicPr>
          <p:cNvPr id="4" name="图片 5" descr="textimage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3353" y="1288507"/>
            <a:ext cx="219075" cy="21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46483"/>
            <a:ext cx="8467200" cy="3779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1-1 (2019课标全国Ⅲ,阅读理解D改编,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★★★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This indicates that there is a certain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way quantity is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represented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(represent) in their brains.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句意:这表明,在它们的大脑中有某种方式来代表着数量。设空处意为“代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表”,与主语quantity之间是被动关系。故用过去分词形式。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1-2 (2017江苏,阅读理解D,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★★★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 The loss of glaciers(冰川)there due to global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warming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represents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(represent) an enormous threat to agriculture.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句意:由于全球变暖,那里冰川的消失象征着对农业的巨大威胁。本句主语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为抽象名词loss,且陈述事实情况。故填represents。</a:t>
            </a:r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6521" y="2315411"/>
            <a:ext cx="15439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82161" y="3984191"/>
            <a:ext cx="14296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099831"/>
            <a:ext cx="8467200" cy="46196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1-3 (2015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安徽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阅读理解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)Next, she tied several chopsticks together,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err="1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repre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u="sng" kern="0" dirty="0" err="1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senting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(represent) a family. She showed the girls it was hard to break the tied chop-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sticks.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接下来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她把几根筷子绑在一起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代表一个家庭。她向女孩们展示了捆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在一起的筷子很难折断。several chopsticks与represent之间是主动关系,故用现在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分词形式。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1-4 (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)Among sales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representatives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represent) for a large American car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manufacturer, those who were most conscientious had the largest volume of sales.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句意:在美国一家大型汽车制造商的销售代表中,那些最认真负责的人销售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量最大。设空处意为“代表”,并结合空前的Among可知,此处用名词的复数形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式。</a:t>
            </a:r>
            <a:endParaRPr lang="zh-CN" altLang="en-US" dirty="0"/>
          </a:p>
        </p:txBody>
      </p:sp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60335" y="1156970"/>
            <a:ext cx="1000125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" y="1538171"/>
            <a:ext cx="901238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3625850"/>
            <a:ext cx="1800200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2021版高中同步疑难破PPT模板</Template>
  <TotalTime>6</TotalTime>
  <Words>497</Words>
  <Application>Microsoft Office PowerPoint</Application>
  <PresentationFormat>自定义</PresentationFormat>
  <Paragraphs>167</Paragraphs>
  <Slides>26</Slides>
  <Notes>26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27" baseType="lpstr">
      <vt:lpstr>1_Office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封面标题</dc:title>
  <dc:creator/>
  <cp:lastModifiedBy>Administrator</cp:lastModifiedBy>
  <cp:revision>36</cp:revision>
  <dcterms:created xsi:type="dcterms:W3CDTF">2020-01-13T07:42:00Z</dcterms:created>
  <dcterms:modified xsi:type="dcterms:W3CDTF">2020-01-16T06:54:26Z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2052-11.1.0.9305</vt:lpwstr>
  </property>
</Properties>
</file>