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ustom.xml" ContentType="application/vnd.openxmlformats-officedocument.custom-properti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8"/>
  </p:notesMasterIdLst>
  <p:sldIdLst>
    <p:sldId id="256" r:id="rId2"/>
    <p:sldId id="259" r:id="rId3"/>
    <p:sldId id="260" r:id="rId4"/>
    <p:sldId id="261" r:id="rId5"/>
    <p:sldId id="263" r:id="rId6"/>
    <p:sldId id="264" r:id="rId7"/>
    <p:sldId id="265" r:id="rId8"/>
    <p:sldId id="266" r:id="rId9"/>
    <p:sldId id="281" r:id="rId10"/>
    <p:sldId id="267" r:id="rId11"/>
    <p:sldId id="268" r:id="rId12"/>
    <p:sldId id="269" r:id="rId13"/>
    <p:sldId id="282" r:id="rId14"/>
    <p:sldId id="271" r:id="rId15"/>
    <p:sldId id="272" r:id="rId16"/>
    <p:sldId id="283" r:id="rId17"/>
    <p:sldId id="273" r:id="rId18"/>
    <p:sldId id="274" r:id="rId19"/>
    <p:sldId id="284" r:id="rId20"/>
    <p:sldId id="275" r:id="rId21"/>
    <p:sldId id="276" r:id="rId22"/>
    <p:sldId id="277" r:id="rId23"/>
    <p:sldId id="285" r:id="rId24"/>
    <p:sldId id="278" r:id="rId25"/>
    <p:sldId id="279" r:id="rId26"/>
    <p:sldId id="280" r:id="rId27"/>
  </p:sldIdLst>
  <p:sldSz cx="9144000" cy="6840538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78142" autoAdjust="0"/>
  </p:normalViewPr>
  <p:slideViewPr>
    <p:cSldViewPr>
      <p:cViewPr varScale="1">
        <p:scale>
          <a:sx n="114" d="100"/>
          <a:sy n="114" d="100"/>
        </p:scale>
        <p:origin x="-155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2E16A1-CD54-44AD-AAEF-7C0100267705}" type="datetimeFigureOut">
              <a:rPr lang="zh-CN" altLang="en-US" smtClean="0"/>
              <a:pPr/>
              <a:t>2020/1/17 Friday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FC518D-AE7E-41F4-BDAF-13DD522B5C6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941189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12836175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27895308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3015867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787305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7118974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10162661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34570550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115677278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178974228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67989138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27588755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315065884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425398568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147213119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300002970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156539702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124378849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292502416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40337062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15151816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22424092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37968275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40200037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6750750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42554939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1087284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19A9AE-DFF2-479B-AF37-FAA367F55B3D}" type="datetimeFigureOut">
              <a:rPr lang="zh-CN" altLang="en-US" smtClean="0"/>
              <a:pPr/>
              <a:t>2020/1/17 Friday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8935AA-09F9-4C1A-89F2-CB34E0111C49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1835696" y="251917"/>
            <a:ext cx="583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altLang="zh-CN" sz="2400" b="1" dirty="0" smtClean="0">
                <a:latin typeface="Times New Roman" panose="02020603050405020304" pitchFamily="18" charset="0"/>
                <a:ea typeface="黑体" panose="02010609060101010101" pitchFamily="65" charset="-122"/>
                <a:cs typeface="Times New Roman" panose="02020603050405020304" pitchFamily="18" charset="0"/>
              </a:rPr>
              <a:t>UNIT 2</a:t>
            </a:r>
            <a:r>
              <a:rPr lang="zh-CN" altLang="en-US" sz="2400" b="1" dirty="0" smtClean="0">
                <a:latin typeface="Times New Roman" panose="02020603050405020304" pitchFamily="18" charset="0"/>
                <a:ea typeface="黑体" panose="02010609060101010101" pitchFamily="65" charset="-122"/>
                <a:cs typeface="Times New Roman" panose="02020603050405020304" pitchFamily="18" charset="0"/>
              </a:rPr>
              <a:t>　</a:t>
            </a:r>
            <a:r>
              <a:rPr lang="en-US" altLang="zh-CN" sz="2400" b="1" dirty="0" smtClean="0">
                <a:latin typeface="Times New Roman" panose="02020603050405020304" pitchFamily="18" charset="0"/>
                <a:ea typeface="黑体" panose="02010609060101010101" pitchFamily="65" charset="-122"/>
                <a:cs typeface="Times New Roman" panose="02020603050405020304" pitchFamily="18" charset="0"/>
              </a:rPr>
              <a:t>MORALS AND VIRTUES</a:t>
            </a:r>
            <a:endParaRPr lang="zh-CN" altLang="en-US" sz="2400" b="1" dirty="0">
              <a:latin typeface="Times New Roman" panose="02020603050405020304" pitchFamily="18" charset="0"/>
              <a:ea typeface="黑体" panose="02010609060101010101" pitchFamily="65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19A9AE-DFF2-479B-AF37-FAA367F55B3D}" type="datetimeFigureOut">
              <a:rPr lang="zh-CN" altLang="en-US" smtClean="0"/>
              <a:pPr/>
              <a:t>2020/1/17 Friday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8935AA-09F9-4C1A-89F2-CB34E0111C4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19A9AE-DFF2-479B-AF37-FAA367F55B3D}" type="datetimeFigureOut">
              <a:rPr lang="zh-CN" altLang="en-US" smtClean="0"/>
              <a:pPr/>
              <a:t>2020/1/17 Friday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8935AA-09F9-4C1A-89F2-CB34E0111C4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标题 1"/>
          <p:cNvSpPr txBox="1">
            <a:spLocks noChangeArrowheads="1"/>
          </p:cNvSpPr>
          <p:nvPr/>
        </p:nvSpPr>
        <p:spPr bwMode="auto">
          <a:xfrm>
            <a:off x="1285852" y="206835"/>
            <a:ext cx="3500462" cy="42735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 algn="l" eaLnBrk="0" latinLnBrk="1" hangingPunct="0">
              <a:spcBef>
                <a:spcPts val="140"/>
              </a:spcBef>
            </a:pPr>
            <a:r>
              <a:rPr lang="zh-CN" altLang="en-US" sz="2000" b="1" kern="0" dirty="0" smtClean="0">
                <a:solidFill>
                  <a:schemeClr val="bg1"/>
                </a:solidFill>
                <a:latin typeface="Times New Roman" panose="02020603050405020304" pitchFamily="65" charset="-122"/>
                <a:ea typeface="黑体" panose="02010609060101010101" pitchFamily="65" charset="-122"/>
              </a:rPr>
              <a:t>第1讲　描述运动的基本概念</a:t>
            </a:r>
            <a:endParaRPr lang="zh-CN" altLang="en-US" sz="2000" b="1" dirty="0">
              <a:solidFill>
                <a:schemeClr val="bg1"/>
              </a:solidFill>
            </a:endParaRPr>
          </a:p>
        </p:txBody>
      </p:sp>
      <p:pic>
        <p:nvPicPr>
          <p:cNvPr id="8194" name="Picture 2" descr="C:\Users\dell\Desktop\图片1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24544" y="6228581"/>
            <a:ext cx="9721080" cy="641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195" name="Picture 3" descr="C:\Users\dell\Desktop\21123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058" y="0"/>
            <a:ext cx="9144000" cy="814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10.jpeg"/><Relationship Id="rId4" Type="http://schemas.openxmlformats.org/officeDocument/2006/relationships/image" Target="../media/image8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11.jpeg"/><Relationship Id="rId4" Type="http://schemas.openxmlformats.org/officeDocument/2006/relationships/image" Target="../media/image8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13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 txBox="1"/>
          <p:nvPr/>
        </p:nvSpPr>
        <p:spPr>
          <a:xfrm>
            <a:off x="1916988" y="5580509"/>
            <a:ext cx="6111396" cy="656409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algn="ctr">
              <a:lnSpc>
                <a:spcPct val="170000"/>
              </a:lnSpc>
              <a:spcBef>
                <a:spcPct val="0"/>
              </a:spcBef>
              <a:defRPr/>
            </a:pPr>
            <a:r>
              <a:rPr lang="zh-CN" altLang="en-US" sz="14400" dirty="0" smtClean="0">
                <a:solidFill>
                  <a:schemeClr val="bg1"/>
                </a:solidFill>
                <a:latin typeface="黑体" panose="02010609060101010101" pitchFamily="65" charset="-122"/>
                <a:ea typeface="黑体" panose="02010609060101010101" pitchFamily="65" charset="-122"/>
              </a:rPr>
              <a:t>高中英语  </a:t>
            </a:r>
            <a:r>
              <a:rPr kumimoji="0" lang="zh-CN" altLang="en-US" sz="96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黑体" panose="02010609060101010101" pitchFamily="65" charset="-122"/>
                <a:ea typeface="黑体" panose="02010609060101010101" pitchFamily="65" charset="-122"/>
                <a:cs typeface="+mj-cs"/>
              </a:rPr>
              <a:t>必修</a:t>
            </a:r>
            <a:r>
              <a:rPr lang="zh-CN" altLang="en-US" sz="9600" dirty="0" smtClean="0">
                <a:solidFill>
                  <a:schemeClr val="bg1"/>
                </a:solidFill>
                <a:latin typeface="黑体" panose="02010609060101010101" pitchFamily="65" charset="-122"/>
                <a:ea typeface="黑体" panose="02010609060101010101" pitchFamily="65" charset="-122"/>
                <a:cs typeface="+mj-cs"/>
              </a:rPr>
              <a:t>第三册</a:t>
            </a:r>
            <a:r>
              <a:rPr kumimoji="0" lang="en-US" altLang="zh-CN" sz="96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黑体" panose="02010609060101010101" pitchFamily="65" charset="-122"/>
                <a:ea typeface="黑体" panose="02010609060101010101" pitchFamily="65" charset="-122"/>
                <a:cs typeface="+mj-cs"/>
              </a:rPr>
              <a:t> </a:t>
            </a:r>
            <a:r>
              <a:rPr kumimoji="0" lang="zh-CN" altLang="en-US" sz="96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黑体" panose="02010609060101010101" pitchFamily="65" charset="-122"/>
                <a:ea typeface="黑体" panose="02010609060101010101" pitchFamily="65" charset="-122"/>
                <a:cs typeface="+mj-cs"/>
              </a:rPr>
              <a:t>人教版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205691"/>
            <a:ext cx="8467200" cy="263841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    归纳拓展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married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.已婚的;结婚的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be married (to)(与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)结婚(表状态)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get married (to)(与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)结婚(表动作)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marry...to...把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嫁给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;给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娶亲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2360" kern="0" spc="9415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endParaRPr lang="zh-CN" altLang="en-US" dirty="0"/>
          </a:p>
        </p:txBody>
      </p:sp>
      <p:pic>
        <p:nvPicPr>
          <p:cNvPr id="3" name="图片 3" descr="textimage4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2910" y="1334192"/>
            <a:ext cx="219075" cy="2190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524510"/>
            <a:ext cx="8467200" cy="37795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单句填空</a:t>
            </a:r>
            <a:endParaRPr lang="zh-CN" altLang="en-US" b="1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1-1 (2019天津,2,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★☆☆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)I had hoped to send Peter a gift to congratulate him on his 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    marriage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(marry),but I couldn’t manage it.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考查名词。句意:我本希望送给彼得一件礼物祝贺他结婚,但我没能做到。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根据his可知,此处应用名词。故填marriage。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1-2 (2017天津,5,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★☆☆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)Mr and Mrs Brown would like to see their daughter settle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down,get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married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(marry),and have kids.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考查形容词。句意:布朗夫妇想要看到他们的女儿安顿下来、结婚并生孩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子。get married结婚。故填married。</a:t>
            </a:r>
            <a:endParaRPr lang="zh-CN" altLang="en-US" dirty="0"/>
          </a:p>
        </p:txBody>
      </p:sp>
      <p:pic>
        <p:nvPicPr>
          <p:cNvPr id="3" name="图片 3" descr="textimage5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472" y="1134253"/>
            <a:ext cx="895130" cy="302178"/>
          </a:xfrm>
          <a:prstGeom prst="rect">
            <a:avLst/>
          </a:prstGeom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8241" y="2391611"/>
            <a:ext cx="131531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97401" y="4037531"/>
            <a:ext cx="121625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356005"/>
            <a:ext cx="8467200" cy="33597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1-3 (2016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天津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阅读理解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★☆☆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)He had more job satisfaction, a better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</a:t>
            </a:r>
            <a:r>
              <a:rPr lang="en-US" altLang="zh-CN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marriage  </a:t>
            </a:r>
          </a:p>
          <a:p>
            <a:pPr eaLnBrk="0" latinLnBrk="1" hangingPunct="0">
              <a:lnSpc>
                <a:spcPct val="150000"/>
              </a:lnSpc>
            </a:pP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(marry) and was healthier.</a:t>
            </a:r>
            <a:endParaRPr lang="en-US" altLang="zh-CN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考查名词。句意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: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他有更多的工作满足感、一个更好的婚姻、也更健康。</a:t>
            </a:r>
            <a:r>
              <a:rPr lang="zh-CN" altLang="en-US" sz="2000" dirty="0" smtClean="0"/>
              <a:t/>
            </a:r>
            <a:br>
              <a:rPr lang="zh-CN" altLang="en-US" sz="2000" dirty="0" smtClean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根据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可知此处应用名词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故填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marriage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。</a:t>
            </a:r>
            <a:endParaRPr lang="en-US" altLang="zh-CN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1-4 (2016天津,阅读表达,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★☆☆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)I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’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 a 34-year-old man,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married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(marry), live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in a nice house, and have a successful career as an educational consultant.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考查形容词。句意:我是一个34岁的男人,已婚,住在一个漂亮的房子里,作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为一个教育顾问,有着成功的事业。此处应用形容词作定语。</a:t>
            </a:r>
            <a:endParaRPr lang="zh-CN" altLang="en-US" dirty="0"/>
          </a:p>
        </p:txBody>
      </p:sp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321" y="1377950"/>
            <a:ext cx="1196380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07501" y="3046931"/>
            <a:ext cx="121625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134253"/>
            <a:ext cx="8467200" cy="50252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                     majority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.大部分;大多数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0"/>
              </a:spcBef>
              <a:buNone/>
            </a:pPr>
            <a:r>
              <a:rPr lang="zh-CN" altLang="en-US" sz="1380" kern="0" spc="119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情景导学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①At age 18, instead of following the traditional path of marriage like the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majority    </a:t>
            </a:r>
            <a:b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of girls, she chose to study medicine.(教材P16)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18岁时,她没有像大多数女孩那样走传统的结婚的道路,而是选择了学医。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②There were calls for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major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changes to the welfare system.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有人要求对福利制度进行重大改革。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    归纳拓展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 majority of大多数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major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.主要的;重要的;大的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.专业课;主修课程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vi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.主修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major in主修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minority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.少数</a:t>
            </a:r>
            <a:endParaRPr lang="zh-CN" altLang="en-US" sz="2000" dirty="0" smtClean="0"/>
          </a:p>
        </p:txBody>
      </p:sp>
      <p:pic>
        <p:nvPicPr>
          <p:cNvPr id="4" name="图片 4" descr="textimage7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0000" y="1659258"/>
            <a:ext cx="190500" cy="219075"/>
          </a:xfrm>
          <a:prstGeom prst="rect">
            <a:avLst/>
          </a:prstGeom>
        </p:spPr>
      </p:pic>
      <p:pic>
        <p:nvPicPr>
          <p:cNvPr id="5" name="图片 5" descr="textimage8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1472" y="4189461"/>
            <a:ext cx="219075" cy="219075"/>
          </a:xfrm>
          <a:prstGeom prst="rect">
            <a:avLst/>
          </a:prstGeom>
        </p:spPr>
      </p:pic>
      <p:pic>
        <p:nvPicPr>
          <p:cNvPr id="6" name="图片 3" descr="textimage6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90496" y="1205691"/>
            <a:ext cx="1081108" cy="293366"/>
          </a:xfrm>
          <a:prstGeom prst="rect">
            <a:avLst/>
          </a:prstGeom>
        </p:spPr>
      </p:pic>
      <p:cxnSp>
        <p:nvCxnSpPr>
          <p:cNvPr id="7" name="直接连接符 6"/>
          <p:cNvCxnSpPr/>
          <p:nvPr/>
        </p:nvCxnSpPr>
        <p:spPr>
          <a:xfrm rot="5400000">
            <a:off x="1557766" y="1365552"/>
            <a:ext cx="308961" cy="44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325761" y="2002991"/>
            <a:ext cx="126197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631841" y="3252671"/>
            <a:ext cx="102575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476740"/>
            <a:ext cx="8467200" cy="419989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单句填空</a:t>
            </a:r>
            <a:endParaRPr lang="zh-CN" altLang="en-US" b="1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2-1 (2019天津3月,阅读理解D,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★☆☆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)When I graduated from high school,I wanted to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major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in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comparative literature.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考查介词。句意:我高中毕业后,我想主修比较文学。major in主修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。故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填介词in。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2-2 (2019天津3月,阅读理解D,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★☆☆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)But, once I found out my friends were going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into “real”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majors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(major), like marketing,nursing,and engineering...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考查名词复数。句意:但是,当我发现我的朋友们要从事“真正的”的专业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时,比如:营销、护理和工程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。major是可数名词,根据句意及like后面的内容可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知此处应用复数名词。故填majors。</a:t>
            </a:r>
            <a:endParaRPr lang="zh-CN" altLang="en-US" dirty="0"/>
          </a:p>
        </p:txBody>
      </p:sp>
      <p:pic>
        <p:nvPicPr>
          <p:cNvPr id="3" name="图片 3" descr="textimage5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472" y="1134253"/>
            <a:ext cx="895130" cy="302178"/>
          </a:xfrm>
          <a:prstGeom prst="rect">
            <a:avLst/>
          </a:prstGeom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68801" y="2330651"/>
            <a:ext cx="69047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86021" y="3999431"/>
            <a:ext cx="110957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245129"/>
            <a:ext cx="8467200" cy="16795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2-3 (2016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天津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阅读理解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★☆☆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)The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</a:t>
            </a:r>
            <a:r>
              <a:rPr lang="en-US" altLang="zh-CN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majority  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(major)of them take an online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language test before starting their </a:t>
            </a:r>
            <a:r>
              <a:rPr lang="en-US" altLang="zh-CN" sz="1815" kern="0" dirty="0" err="1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programme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endParaRPr lang="en-US" altLang="zh-CN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考查名词。句意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: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他们中的大多数在开始他们的课程之前会参加一个在线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语言测试。the majority of大多数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,故填majority。</a:t>
            </a:r>
            <a:endParaRPr lang="zh-CN" altLang="en-US" dirty="0"/>
          </a:p>
        </p:txBody>
      </p:sp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7" y="1278890"/>
            <a:ext cx="1168524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205691"/>
            <a:ext cx="8467200" cy="515865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                     respond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.回答;回复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vi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.做出反应;回应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0"/>
              </a:spcBef>
              <a:buNone/>
            </a:pPr>
            <a:r>
              <a:rPr lang="zh-CN" altLang="en-US" sz="1380" kern="0" spc="119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情景导学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①She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responded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,“I’d rather stay single to study all my life!”(教材P16)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她回答说:“我宁愿继续单身以终生学习!”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②She never responded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to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my letter.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她从来没给我回过信。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③The product was developed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in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response to customer demand.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这种产品是为了满足顾客的需要而开发的。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380" kern="0" spc="344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归纳拓展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respond to sb./sth.回答/回应某人/某物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response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.回答,答复;反应;响应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in response to对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做出回答/反应;为满足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endParaRPr lang="zh-CN" altLang="en-US" dirty="0"/>
          </a:p>
        </p:txBody>
      </p:sp>
      <p:pic>
        <p:nvPicPr>
          <p:cNvPr id="4" name="图片 4" descr="textimage10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0000" y="1752475"/>
            <a:ext cx="190500" cy="219075"/>
          </a:xfrm>
          <a:prstGeom prst="rect">
            <a:avLst/>
          </a:prstGeom>
        </p:spPr>
      </p:pic>
      <p:pic>
        <p:nvPicPr>
          <p:cNvPr id="5" name="图片 5" descr="textimage11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51898" y="4679458"/>
            <a:ext cx="219075" cy="219075"/>
          </a:xfrm>
          <a:prstGeom prst="rect">
            <a:avLst/>
          </a:prstGeom>
        </p:spPr>
      </p:pic>
      <p:pic>
        <p:nvPicPr>
          <p:cNvPr id="6" name="图片 3" descr="textimage9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78625" y="1277129"/>
            <a:ext cx="1084666" cy="292860"/>
          </a:xfrm>
          <a:prstGeom prst="rect">
            <a:avLst/>
          </a:prstGeom>
        </p:spPr>
      </p:pic>
      <p:cxnSp>
        <p:nvCxnSpPr>
          <p:cNvPr id="7" name="直接连接符 6"/>
          <p:cNvCxnSpPr/>
          <p:nvPr/>
        </p:nvCxnSpPr>
        <p:spPr>
          <a:xfrm rot="5400000">
            <a:off x="1557766" y="1427727"/>
            <a:ext cx="308961" cy="44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123081" y="2079191"/>
            <a:ext cx="144485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721393" y="2894684"/>
            <a:ext cx="68474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\\a015\吴双婷\线.t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317641" y="3717491"/>
            <a:ext cx="70571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476740"/>
            <a:ext cx="8467200" cy="419989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单句填空</a:t>
            </a:r>
            <a:endParaRPr lang="zh-CN" altLang="en-US" b="1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3-1 (2019天津,完形填空,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★☆☆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)This one stranger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responded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(respond) beautiful-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ly to my small crisis,but she actually wasn’t the only one.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考查时态。句意:这位陌生人对我的小危机做了一个漂亮的回应,但是实际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上她不是唯一一个这样做的。根据wasn’t可知此处应用一般过去时。故填re-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sponded。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3-2 (2018北京,七选五,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★☆☆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)Not everyone acts the same in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response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(respond)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to events.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考查名词。句意:不是所有人对待这些事情的反应都相同。in response to对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做出反应。故填response。</a:t>
            </a:r>
            <a:endParaRPr lang="zh-CN" altLang="en-US" dirty="0"/>
          </a:p>
        </p:txBody>
      </p:sp>
      <p:pic>
        <p:nvPicPr>
          <p:cNvPr id="3" name="图片 3" descr="textimage5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472" y="1134253"/>
            <a:ext cx="895130" cy="302178"/>
          </a:xfrm>
          <a:prstGeom prst="rect">
            <a:avLst/>
          </a:prstGeom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59801" y="1926791"/>
            <a:ext cx="142199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72200" y="3991610"/>
            <a:ext cx="1179220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173691"/>
            <a:ext cx="8467200" cy="16795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3-3 (2017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课标全国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Ⅰ,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阅读理解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★☆☆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)The homeowner called to say that the par-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altLang="zh-CN" sz="1815" kern="0" dirty="0" err="1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ents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had responded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</a:t>
            </a:r>
            <a:r>
              <a:rPr lang="en-US" altLang="zh-CN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to    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the recordings.</a:t>
            </a:r>
            <a:endParaRPr lang="en-US" altLang="zh-CN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考查介词。句意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: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房主打电话说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,(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雏鸟的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父母对录音做出了反应。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respond </a:t>
            </a:r>
            <a:endParaRPr lang="en-US" altLang="zh-CN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to对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做出反应。故填介词to。</a:t>
            </a:r>
            <a:endParaRPr lang="zh-CN" altLang="en-US" dirty="0"/>
          </a:p>
        </p:txBody>
      </p:sp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3" y="1614170"/>
            <a:ext cx="670148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125940"/>
            <a:ext cx="8467200" cy="515865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                     tend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.照顾;照料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vi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.倾向;趋于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0"/>
              </a:spcBef>
              <a:buNone/>
            </a:pPr>
            <a:r>
              <a:rPr lang="zh-CN" altLang="en-US" sz="1380" kern="0" spc="119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情景导学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①She was more interested in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tending    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patients, publishing medical research on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care for women and children...(教材P17)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她对照顾病人,发表关于护理妇女和儿童的医学研究更感兴趣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②People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tend to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think that the problem will never affect them.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人们往往会认为这个问题绝不会影响到他们。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③For years he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　tended    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her for her painful illness.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多年来她受到病痛的折磨,都是他在照料。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④These plants have a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tendency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to grow in remote areas.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这些植物倾向于生长在偏远的地区。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    </a:t>
            </a:r>
            <a:r>
              <a:rPr lang="zh-CN" altLang="en-US" sz="1380" kern="0" spc="344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endParaRPr lang="zh-CN" altLang="en-US" dirty="0"/>
          </a:p>
        </p:txBody>
      </p:sp>
      <p:pic>
        <p:nvPicPr>
          <p:cNvPr id="4" name="图片 4" descr="textimage13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0000" y="1661032"/>
            <a:ext cx="190500" cy="219075"/>
          </a:xfrm>
          <a:prstGeom prst="rect">
            <a:avLst/>
          </a:prstGeom>
        </p:spPr>
      </p:pic>
      <p:pic>
        <p:nvPicPr>
          <p:cNvPr id="6" name="图片 3" descr="textimage12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0162" y="1205691"/>
            <a:ext cx="1084318" cy="291307"/>
          </a:xfrm>
          <a:prstGeom prst="rect">
            <a:avLst/>
          </a:prstGeom>
        </p:spPr>
      </p:pic>
      <p:cxnSp>
        <p:nvCxnSpPr>
          <p:cNvPr id="7" name="直接连接符 6"/>
          <p:cNvCxnSpPr/>
          <p:nvPr/>
        </p:nvCxnSpPr>
        <p:spPr>
          <a:xfrm rot="5400000">
            <a:off x="1557766" y="1345225"/>
            <a:ext cx="308961" cy="44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79541" y="1995371"/>
            <a:ext cx="121625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20261" y="3252671"/>
            <a:ext cx="114005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0321" y="4060391"/>
            <a:ext cx="118577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01361" y="4890971"/>
            <a:ext cx="135341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849092"/>
            <a:ext cx="8467200" cy="52956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ctr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2400" dirty="0" smtClean="0">
                <a:latin typeface="Times New Roman" panose="02020603050405020304" pitchFamily="18" charset="0"/>
                <a:ea typeface="黑体" panose="02010609060101010101" pitchFamily="65" charset="-122"/>
                <a:cs typeface="Times New Roman" panose="02020603050405020304" pitchFamily="18" charset="0"/>
              </a:rPr>
              <a:t>Part 1　Listening and Speaking &amp; Reading and Thinking</a:t>
            </a:r>
            <a:endParaRPr lang="en-US" altLang="zh-CN" sz="2400" dirty="0" smtClean="0">
              <a:latin typeface="Times New Roman" panose="02020603050405020304" pitchFamily="18" charset="0"/>
              <a:ea typeface="黑体" panose="02010609060101010101" pitchFamily="65" charset="-122"/>
              <a:cs typeface="Times New Roman" panose="02020603050405020304" pitchFamily="18" charset="0"/>
            </a:endParaRPr>
          </a:p>
          <a:p>
            <a:pPr marL="0" indent="0" algn="ctr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endParaRPr lang="en-US" altLang="zh-CN" sz="2400" kern="0" dirty="0" smtClean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65" charset="-122"/>
              <a:cs typeface="Times New Roman" panose="02020603050405020304" pitchFamily="18" charset="0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Ⅰ.核心单词</a:t>
            </a:r>
            <a:endParaRPr lang="zh-CN" altLang="en-US" b="1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1.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moral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.道德的;道义上的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.品行;道德;寓意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virtue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.高尚的道德;美德;优秀品质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3.dilemma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进退两难的境地;困境    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faint    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vi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.昏倒;晕厥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.不清楚的;微弱的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5.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illustrate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.(举例)说明;阐明;给(书或文章)加插图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6.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precious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.珍稀的;宝贵的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7.entrust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委托;交付    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8.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marriage    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.结婚;婚姻→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marry   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 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.结婚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9.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majority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.大部分;大多数 </a:t>
            </a:r>
            <a:endParaRPr lang="zh-CN" altLang="en-US" dirty="0"/>
          </a:p>
        </p:txBody>
      </p:sp>
      <p:pic>
        <p:nvPicPr>
          <p:cNvPr id="5" name="图片 3" descr="textimage0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43306" y="1477659"/>
            <a:ext cx="1836184" cy="388060"/>
          </a:xfrm>
          <a:prstGeom prst="rect">
            <a:avLst/>
          </a:prstGeom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9221" y="2376371"/>
            <a:ext cx="110403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1601" y="2787851"/>
            <a:ext cx="104099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40301" y="3199331"/>
            <a:ext cx="262595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1601" y="3633671"/>
            <a:ext cx="93431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6361" y="4052771"/>
            <a:ext cx="128483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3981" y="4479491"/>
            <a:ext cx="126959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03141" y="4875731"/>
            <a:ext cx="150581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6361" y="5294831"/>
            <a:ext cx="130007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47181" y="5294831"/>
            <a:ext cx="110403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1601" y="5721551"/>
            <a:ext cx="127721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205691"/>
            <a:ext cx="8467200" cy="20938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   归纳拓展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tend to/towards 趋向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tend to do...往往会做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;易于做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tendency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.趋势;倾向;偏好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have a tendency to do sth.有做某事的倾向</a:t>
            </a:r>
            <a:endParaRPr lang="zh-CN" altLang="en-US" dirty="0"/>
          </a:p>
        </p:txBody>
      </p:sp>
      <p:pic>
        <p:nvPicPr>
          <p:cNvPr id="3" name="图片 5" descr="textimage14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66711" y="1334192"/>
            <a:ext cx="219075" cy="2190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491443"/>
            <a:ext cx="8467200" cy="419989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单句填空</a:t>
            </a:r>
            <a:endParaRPr lang="zh-CN" altLang="en-US" b="1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4-1 (2019课标全国Ⅰ,七选五,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★☆☆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)Just as importantly,we tend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to associate    </a:t>
            </a:r>
            <a:b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(associate) fresh air with health care.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考查非谓语动词。句意:同等重要的是,我们往往会把清新的空气和医疗保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健联系在一起。tend to do sth.往往会做某事。故填to associate。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4-2 (2019浙江,概要写作,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)We’ve gone to the opposite extreme of a few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decades ago when parents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tended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(tend) to be more strict.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考查时态。句意:我们走向了几十年前的另一个极端,当时父母往往更严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格。分析句子可知,when引导的是定语从句,先行词是a few decades ago,故从句中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的谓语动词应用一般过去时。故填tended。</a:t>
            </a:r>
            <a:endParaRPr lang="zh-CN" altLang="en-US" dirty="0"/>
          </a:p>
        </p:txBody>
      </p:sp>
      <p:pic>
        <p:nvPicPr>
          <p:cNvPr id="3" name="图片 3" descr="textimage5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472" y="1134253"/>
            <a:ext cx="895130" cy="302178"/>
          </a:xfrm>
          <a:prstGeom prst="rect">
            <a:avLst/>
          </a:prstGeom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32240" y="1941830"/>
            <a:ext cx="1584176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67121" y="4014671"/>
            <a:ext cx="108671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33956" y="1232848"/>
            <a:ext cx="8467200" cy="419989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4-3 (2017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浙江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语法填空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★☆☆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)Last </a:t>
            </a:r>
            <a:r>
              <a:rPr lang="en-US" altLang="zh-CN" sz="1815" kern="0" dirty="0" err="1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October,while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</a:t>
            </a:r>
            <a:r>
              <a:rPr lang="en-US" altLang="zh-CN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tending  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(tend) her garden in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altLang="zh-CN" sz="1815" kern="0" dirty="0" err="1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Mora,Sweden,Lena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en-US" altLang="zh-CN" sz="1815" kern="0" dirty="0" err="1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Pahlsson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pulled out a handful of small carrots and was about to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throw them away.</a:t>
            </a:r>
            <a:endParaRPr lang="en-US" altLang="zh-CN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   考查非谓语动词。句意:去年十月,当Lena Pahlsson在瑞典穆拉照料她的菜</a:t>
            </a:r>
            <a:r>
              <a:rPr dirty="0" smtClean="0"/>
              <a:t/>
            </a:r>
            <a:br>
              <a:rPr dirty="0" smtClean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园时,她拔出了一把小胡萝卜,打算把它们扔掉。tend与其逻辑主语Lena Pahlsson</a:t>
            </a:r>
            <a:r>
              <a:rPr dirty="0" smtClean="0"/>
              <a:t/>
            </a:r>
            <a:br>
              <a:rPr dirty="0" smtClean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之间是主动关系,故填现在分词tending。</a:t>
            </a:r>
            <a:endParaRPr lang="zh-CN" altLang="en-US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4-4 (2016四川,七选五,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★☆☆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)Some think that a woman’s body cells have a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tendency  </a:t>
            </a:r>
            <a:endParaRPr lang="en-US" altLang="zh-CN" sz="1815" u="sng" kern="0" dirty="0" smtClean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(tend)to age more slowly than a man’s.</a:t>
            </a:r>
            <a:endParaRPr lang="zh-CN" altLang="en-US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考查词性转换。句意:一些人认为女性的身体细胞衰老的速度往往比男性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的更慢。a后跟名词,tend是动词,其名词形式为tendency。</a:t>
            </a:r>
            <a:endParaRPr lang="zh-CN" altLang="en-US" dirty="0"/>
          </a:p>
        </p:txBody>
      </p:sp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1256030"/>
            <a:ext cx="1072148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56376" y="3755390"/>
            <a:ext cx="1080119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264848"/>
            <a:ext cx="8467200" cy="376891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                     scared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.害怕的;对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感到惊慌或恐惧的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0"/>
              </a:spcBef>
              <a:buNone/>
            </a:pPr>
            <a:r>
              <a:rPr lang="zh-CN" altLang="en-US" sz="1380" kern="0" spc="119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情景导学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①She was so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scared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during the interview that she completely forgot how she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should respond to the questions.(教材P17)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她在面试时害怕极了,以至于完全忘了该如何回答这些问题。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②It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scared   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me to think I was alone in the building.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想到楼里只有我一个人,怪害怕的。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③People are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scared   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to walk alone late at night.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人们害怕在深夜独自行走。</a:t>
            </a:r>
            <a:endParaRPr lang="zh-CN" altLang="en-US" sz="2000" dirty="0" smtClean="0"/>
          </a:p>
        </p:txBody>
      </p:sp>
      <p:pic>
        <p:nvPicPr>
          <p:cNvPr id="4" name="图片 4" descr="textimage16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3286" y="1793821"/>
            <a:ext cx="190500" cy="219075"/>
          </a:xfrm>
          <a:prstGeom prst="rect">
            <a:avLst/>
          </a:prstGeom>
        </p:spPr>
      </p:pic>
      <p:pic>
        <p:nvPicPr>
          <p:cNvPr id="5" name="图片 3" descr="textimage15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7776" y="1348567"/>
            <a:ext cx="1103828" cy="296550"/>
          </a:xfrm>
          <a:prstGeom prst="rect">
            <a:avLst/>
          </a:prstGeom>
        </p:spPr>
      </p:pic>
      <p:cxnSp>
        <p:nvCxnSpPr>
          <p:cNvPr id="6" name="直接连接符 5"/>
          <p:cNvCxnSpPr/>
          <p:nvPr/>
        </p:nvCxnSpPr>
        <p:spPr>
          <a:xfrm rot="5400000">
            <a:off x="1557766" y="1484774"/>
            <a:ext cx="308961" cy="44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01261" y="2117291"/>
            <a:ext cx="110957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55441" y="3359351"/>
            <a:ext cx="101051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47921" y="4228031"/>
            <a:ext cx="105623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254988"/>
            <a:ext cx="8467200" cy="20938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    归纳拓展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scare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.惊吓;使害怕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vi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.受惊吓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be scared of(doing) sth.害怕(做)某事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be scared to do sth.害怕做某事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scary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.恐怖的;可怕的</a:t>
            </a:r>
            <a:endParaRPr lang="zh-CN" altLang="en-US" dirty="0"/>
          </a:p>
        </p:txBody>
      </p:sp>
      <p:pic>
        <p:nvPicPr>
          <p:cNvPr id="3" name="图片 3" descr="textimage17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5028" y="1383489"/>
            <a:ext cx="219075" cy="2190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524510"/>
            <a:ext cx="8467200" cy="37795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单句填空</a:t>
            </a:r>
            <a:endParaRPr lang="zh-CN" altLang="en-US" b="1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5-1 (2019课标全国Ⅱ,完形填空,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★☆☆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)...the gun shots had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scared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(scare)the dog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off.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考查过去分词。句意: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枪声把狗吓跑了。由空前的had可知此处应填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scared。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5-2 (2017北京,阅读理解A,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★☆☆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)I know I can act under pressure in a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scary    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(scare) situation.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考查形容词。句意:我知道在可怕的情形下,我能在压力下行动。scary可怕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的。</a:t>
            </a:r>
            <a:endParaRPr lang="zh-CN" altLang="en-US" dirty="0"/>
          </a:p>
        </p:txBody>
      </p:sp>
      <p:pic>
        <p:nvPicPr>
          <p:cNvPr id="3" name="图片 3" descr="textimage5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472" y="1134253"/>
            <a:ext cx="895130" cy="302178"/>
          </a:xfrm>
          <a:prstGeom prst="rect">
            <a:avLst/>
          </a:prstGeom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0192" y="1979930"/>
            <a:ext cx="976908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08304" y="3625850"/>
            <a:ext cx="936536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205691"/>
            <a:ext cx="8467200" cy="37795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5-3 (2016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天津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阅读表达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★☆☆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)It was a fun thing but I was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</a:t>
            </a:r>
            <a:r>
              <a:rPr lang="en-US" altLang="zh-CN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scared   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(scare)from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 start.</a:t>
            </a:r>
            <a:endParaRPr lang="en-US" altLang="zh-CN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考查形容词。句意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: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这是一件有趣的事情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但是从一开始我就感到害怕。此</a:t>
            </a:r>
            <a:r>
              <a:rPr lang="zh-CN" altLang="en-US" sz="2000" dirty="0" smtClean="0"/>
              <a:t/>
            </a:r>
            <a:br>
              <a:rPr lang="zh-CN" altLang="en-US" sz="2000" dirty="0" smtClean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处缺少表语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故填形容词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scared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作表语。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5-4 (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★☆☆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Scared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(scare) and alone,Joshua one day makes friends with a little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mouse he calls Bethlehem who becomes his closest friend.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考查形容词。句意:既害怕又孤独,有一天Joshua和一只他称为Bethlehem的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小老鼠交了朋友,这只老鼠成了他最亲密的朋友。分析句子可知,此处修饰Joshua,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故应用形容词Scared“感到恐惧的”作状语。</a:t>
            </a:r>
            <a:endParaRPr lang="zh-CN" altLang="en-US" dirty="0"/>
          </a:p>
        </p:txBody>
      </p:sp>
      <p:pic>
        <p:nvPicPr>
          <p:cNvPr id="3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3" y="1240790"/>
            <a:ext cx="999768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2886710"/>
            <a:ext cx="980276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014584"/>
            <a:ext cx="8467200" cy="49774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10.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complain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vi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.&amp;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.抱怨;发牢骚→complaint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.抱怨;投诉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11.tuition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(小组)教学;讲课    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12.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fee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.专业服务费;报酬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13.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respond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.回答;回复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vi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.做出反应;回应→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response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.反应;回答;回复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14.union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协会;联合会;工会    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15.scholarship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奖学金    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16.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hire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.聘任;雇用;租用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.租借;租用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17.physician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医师;(尤指)内科医生    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18.colleague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同事;同僚    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19.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reject 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.拒绝接受;不录用→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rejection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.拒绝接受;否决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20.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appoint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.任命;委派→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appointment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.约会;约定;预约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21.clinic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诊所;门诊部    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</p:txBody>
      </p:sp>
      <p:pic>
        <p:nvPicPr>
          <p:cNvPr id="3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281" y="1042871"/>
            <a:ext cx="133817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41241" y="1454351"/>
            <a:ext cx="211541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281" y="1865831"/>
            <a:ext cx="76667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5901" y="2300171"/>
            <a:ext cx="118577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83601" y="2284931"/>
            <a:ext cx="132293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80281" y="2696411"/>
            <a:ext cx="223733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06061" y="3115511"/>
            <a:ext cx="115529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5901" y="3526991"/>
            <a:ext cx="85049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15561" y="3953711"/>
            <a:ext cx="263357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30801" y="4349951"/>
            <a:ext cx="146771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281" y="4784291"/>
            <a:ext cx="106385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72021" y="4791911"/>
            <a:ext cx="130007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0661" y="5218631"/>
            <a:ext cx="117815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15761" y="5203391"/>
            <a:ext cx="165059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65041" y="5614871"/>
            <a:ext cx="168107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39552" y="1126691"/>
            <a:ext cx="8467200" cy="46064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22.faraway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遥远的    </a:t>
            </a:r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23.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elect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.选举;推选→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election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.选举;推选;当选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24.decade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十年;十年期    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25.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elsewhere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adv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.在别处;去别处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26.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tend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.照顾;照料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vi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.倾向;趋于→tendency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.趋势;趋向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27.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publish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.发表(作品);出版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28.staff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员工;全体职员    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29.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retire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vi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.&amp;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.退休;退职;退出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30.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saving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.节省物;节省;节约;[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pl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.]储蓄金;存款→save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.挽救;节省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31.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principle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.道德原则;法则;原则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32.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passive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.被动的;顺从的</a:t>
            </a:r>
            <a:endParaRPr lang="zh-CN" altLang="en-US" dirty="0"/>
          </a:p>
        </p:txBody>
      </p:sp>
      <p:pic>
        <p:nvPicPr>
          <p:cNvPr id="3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46041" y="1126691"/>
            <a:ext cx="122387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5" y="1548061"/>
            <a:ext cx="864095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1548061"/>
            <a:ext cx="1224136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1980109"/>
            <a:ext cx="1728192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2412157"/>
            <a:ext cx="1368152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2772197"/>
            <a:ext cx="864096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3204245"/>
            <a:ext cx="1224136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3636293"/>
            <a:ext cx="1944216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4068341"/>
            <a:ext cx="936104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4500389"/>
            <a:ext cx="1224136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4932437"/>
            <a:ext cx="1224136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5292477"/>
            <a:ext cx="1224136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038253"/>
            <a:ext cx="8467200" cy="50252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33.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</a:t>
            </a:r>
            <a:r>
              <a:rPr lang="en-US" altLang="zh-CN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scared    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en-US" altLang="zh-CN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害怕的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;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对</a:t>
            </a:r>
            <a:r>
              <a:rPr lang="en-US" altLang="zh-CN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感到惊慌或恐惧的→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</a:t>
            </a:r>
            <a:r>
              <a:rPr lang="en-US" altLang="zh-CN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scare    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en-US" altLang="zh-CN" sz="1815" i="1" kern="0" dirty="0" err="1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惊吓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;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使害怕 </a:t>
            </a:r>
            <a:r>
              <a:rPr lang="en-US" altLang="zh-CN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vi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受惊吓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34.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</a:t>
            </a:r>
            <a:r>
              <a:rPr lang="en-US" altLang="zh-CN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sharp    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en-US" altLang="zh-CN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.(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增长、下跌等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急剧的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;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锋利的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;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明显的 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35.insurance </a:t>
            </a:r>
            <a:r>
              <a:rPr lang="en-US" altLang="zh-CN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保险</a:t>
            </a:r>
            <a:r>
              <a:rPr lang="en-US" altLang="zh-CN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;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保险业    </a:t>
            </a:r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36.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energetic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.精力充沛的;充满活力的→energy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.精力,活力;能量;能源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37.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replace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.接替;取代;更换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Ⅱ.重点短语</a:t>
            </a:r>
            <a:endParaRPr lang="zh-CN" altLang="en-US" b="1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1.get in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trouble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陷入麻烦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2.disagree with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不同意    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3.be faced with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面对    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4.fall down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突然倒下;跌倒;倒塌    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5.carry sb. through sth.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帮助某人渡过难关    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</p:txBody>
      </p:sp>
      <p:pic>
        <p:nvPicPr>
          <p:cNvPr id="3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0661" y="1058111"/>
            <a:ext cx="110403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83580" y="1058111"/>
            <a:ext cx="1030778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0661" y="1911551"/>
            <a:ext cx="101051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30801" y="2315411"/>
            <a:ext cx="168869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3521" y="2726891"/>
            <a:ext cx="132293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3521" y="3138371"/>
            <a:ext cx="110403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45001" y="3984191"/>
            <a:ext cx="117053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91761" y="4380431"/>
            <a:ext cx="120101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61281" y="4799531"/>
            <a:ext cx="100289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0761" y="5218631"/>
            <a:ext cx="248879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39461" y="5637731"/>
            <a:ext cx="238973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062815"/>
            <a:ext cx="8467200" cy="49774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6.instead of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代替    </a:t>
            </a:r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7.the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majority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of大多数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8.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graduate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from毕业于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9.in need of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需要    </a:t>
            </a:r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10.be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responsible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for对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负责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11.treat sb.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as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把某人看作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12.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tend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to do sth.易于做某事;往往会发生某事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13.show interest in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对……表现出兴趣    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14.be eager to do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渴望做    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15.moral dilemma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道德困境    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16.tuition fees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学费    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17.resident physician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住院医师    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</p:txBody>
      </p:sp>
      <p:pic>
        <p:nvPicPr>
          <p:cNvPr id="3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26963" y="1102092"/>
            <a:ext cx="110403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31641" y="1507691"/>
            <a:ext cx="126959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6361" y="1919171"/>
            <a:ext cx="129245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41241" y="2323031"/>
            <a:ext cx="110403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2121" y="2757371"/>
            <a:ext cx="155915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34561" y="3161231"/>
            <a:ext cx="66761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281" y="3572711"/>
            <a:ext cx="88097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96561" y="4022291"/>
            <a:ext cx="240497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67021" y="4418531"/>
            <a:ext cx="120101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73701" y="4830011"/>
            <a:ext cx="142961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85081" y="5241491"/>
            <a:ext cx="110403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32781" y="5668211"/>
            <a:ext cx="147533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092804"/>
            <a:ext cx="8467200" cy="41876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Ⅲ.经典结构</a:t>
            </a:r>
            <a:endParaRPr lang="zh-CN" altLang="en-US" b="1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1.道德困境是一种你有两种或更多种艰难的选择要做的情况。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 moral dilemma is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a situation in which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you have two or more difficult choices to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make.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2.当你倾听时,你不仅要注意言辞而且也要注意讲话者讲话的方式。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When you listen, you should pay attention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not only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to the words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but also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to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HOW the speaker is talking.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3.她很快就成了第一个被北京协和医院妇产科雇用为住院医师的女性。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She immediately became the first woman ever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to be hired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as a resident physician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in the OB-GYM department of the PUMC Hospital.</a:t>
            </a:r>
            <a:endParaRPr lang="zh-CN" altLang="en-US" dirty="0"/>
          </a:p>
        </p:txBody>
      </p:sp>
      <p:pic>
        <p:nvPicPr>
          <p:cNvPr id="3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60" y="1949651"/>
            <a:ext cx="2289781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75881" y="3199331"/>
            <a:ext cx="124673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37141" y="3191711"/>
            <a:ext cx="122387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34021" y="4433771"/>
            <a:ext cx="147533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254988"/>
            <a:ext cx="8467200" cy="20938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4.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有时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甚至有人见到她骑着一头驴去遥远的村庄提供医疗服务。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At times she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</a:t>
            </a:r>
            <a:r>
              <a:rPr lang="en-US" altLang="zh-CN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was even seen riding    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a donkey to faraway villages to provide </a:t>
            </a:r>
            <a:r>
              <a:rPr lang="en-US" altLang="zh-CN" sz="1815" kern="0" dirty="0" err="1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medi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-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cal care.</a:t>
            </a:r>
            <a:endParaRPr lang="en-US" altLang="zh-CN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5.新中国见证了林巧稚医生所起的关键的作用。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 new People’s Republic of China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saw    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Dr Lin Qiaozhi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playing a key role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endParaRPr lang="zh-CN" altLang="en-US" dirty="0"/>
          </a:p>
        </p:txBody>
      </p:sp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17441" y="1698191"/>
            <a:ext cx="245831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25361" y="2947871"/>
            <a:ext cx="88097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9461" y="2955491"/>
            <a:ext cx="214589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3"/>
          <p:cNvSpPr txBox="1"/>
          <p:nvPr/>
        </p:nvSpPr>
        <p:spPr>
          <a:xfrm>
            <a:off x="554846" y="1205691"/>
            <a:ext cx="8467200" cy="387150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                      marriage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.结婚;婚姻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785"/>
              </a:spcBef>
              <a:buNone/>
            </a:pPr>
            <a:r>
              <a:rPr lang="zh-CN" altLang="en-US" sz="1380" kern="0" spc="119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情景导学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①At age 18, instead of following the traditional path of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marriage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like the majority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of girls, she chose to study medicine.(教材P16)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18岁时,她没有像大多数女孩那样走传统的结婚的道路,而是选择了学医。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②Rachel and David are getting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married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on Saturday.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雷切尔和戴维将在星期六结婚。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③She was determined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to marry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all of her daughters to honest and reliable men.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她决心把她所有的女儿都嫁给诚实可靠的男人。</a:t>
            </a:r>
            <a:endParaRPr lang="zh-CN" altLang="en-US" sz="2000" dirty="0" smtClean="0"/>
          </a:p>
        </p:txBody>
      </p:sp>
      <p:pic>
        <p:nvPicPr>
          <p:cNvPr id="7" name="图片 7" descr="textimage3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0000" y="1850209"/>
            <a:ext cx="190500" cy="219075"/>
          </a:xfrm>
          <a:prstGeom prst="rect">
            <a:avLst/>
          </a:prstGeom>
        </p:spPr>
      </p:pic>
      <p:pic>
        <p:nvPicPr>
          <p:cNvPr id="8" name="图片 6" descr="textimage2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0034" y="1277129"/>
            <a:ext cx="1053564" cy="290268"/>
          </a:xfrm>
          <a:prstGeom prst="rect">
            <a:avLst/>
          </a:prstGeom>
        </p:spPr>
      </p:pic>
      <p:cxnSp>
        <p:nvCxnSpPr>
          <p:cNvPr id="9" name="直接连接符 8"/>
          <p:cNvCxnSpPr/>
          <p:nvPr/>
        </p:nvCxnSpPr>
        <p:spPr>
          <a:xfrm rot="5400000">
            <a:off x="1557766" y="1411101"/>
            <a:ext cx="308961" cy="44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25561" y="2170631"/>
            <a:ext cx="130007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77661" y="3420311"/>
            <a:ext cx="123911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77561" y="4250891"/>
            <a:ext cx="130007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2021版高中同步疑难破PPT模板</Template>
  <TotalTime>30</TotalTime>
  <Words>383</Words>
  <Application>Microsoft Office PowerPoint</Application>
  <PresentationFormat>自定义</PresentationFormat>
  <Paragraphs>183</Paragraphs>
  <Slides>26</Slides>
  <Notes>26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26</vt:i4>
      </vt:variant>
    </vt:vector>
  </HeadingPairs>
  <TitlesOfParts>
    <vt:vector size="27" baseType="lpstr">
      <vt:lpstr>1_Office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  <vt:lpstr>幻灯片 21</vt:lpstr>
      <vt:lpstr>幻灯片 22</vt:lpstr>
      <vt:lpstr>幻灯片 23</vt:lpstr>
      <vt:lpstr>幻灯片 24</vt:lpstr>
      <vt:lpstr>幻灯片 25</vt:lpstr>
      <vt:lpstr>幻灯片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封面标题</dc:title>
  <dc:creator/>
  <cp:lastModifiedBy>Administrator</cp:lastModifiedBy>
  <cp:revision>43</cp:revision>
  <dcterms:created xsi:type="dcterms:W3CDTF">2020-01-15T07:54:00Z</dcterms:created>
  <dcterms:modified xsi:type="dcterms:W3CDTF">2020-01-17T02:35:16Z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2052-11.1.0.9305</vt:lpwstr>
  </property>
</Properties>
</file>