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81" r:id="rId10"/>
    <p:sldId id="267" r:id="rId11"/>
    <p:sldId id="268" r:id="rId12"/>
    <p:sldId id="269" r:id="rId13"/>
    <p:sldId id="282" r:id="rId14"/>
    <p:sldId id="271" r:id="rId15"/>
    <p:sldId id="272" r:id="rId16"/>
    <p:sldId id="283" r:id="rId17"/>
    <p:sldId id="273" r:id="rId18"/>
    <p:sldId id="274" r:id="rId19"/>
    <p:sldId id="284" r:id="rId20"/>
    <p:sldId id="275" r:id="rId21"/>
    <p:sldId id="276" r:id="rId22"/>
    <p:sldId id="277" r:id="rId23"/>
    <p:sldId id="285" r:id="rId24"/>
    <p:sldId id="278" r:id="rId25"/>
    <p:sldId id="279" r:id="rId26"/>
    <p:sldId id="280" r:id="rId27"/>
  </p:sldIdLst>
  <p:sldSz cx="914400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142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16A1-CD54-44AD-AAEF-7C0100267705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518D-AE7E-41F4-BDAF-13DD522B5C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41189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83617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89530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1586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78730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711897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16266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570550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56772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897422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6798913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58875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506588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539856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721311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000297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653970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437884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250241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33706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15181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42409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96827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20003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675075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55493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87284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835696" y="25191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UNIT 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MORALS AND VIRTUES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 noChangeArrowheads="1"/>
          </p:cNvSpPr>
          <p:nvPr/>
        </p:nvSpPr>
        <p:spPr bwMode="auto">
          <a:xfrm>
            <a:off x="1285852" y="206835"/>
            <a:ext cx="3500462" cy="427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 eaLnBrk="0" latinLnBrk="1" hangingPunct="0">
              <a:spcBef>
                <a:spcPts val="140"/>
              </a:spcBef>
            </a:pPr>
            <a:r>
              <a:rPr lang="zh-CN" altLang="en-US" sz="2000" b="1" kern="0" dirty="0" smtClean="0">
                <a:solidFill>
                  <a:schemeClr val="bg1"/>
                </a:solidFill>
                <a:latin typeface="Times New Roman" panose="02020603050405020304" pitchFamily="65" charset="-122"/>
                <a:ea typeface="黑体" panose="02010609060101010101" pitchFamily="65" charset="-122"/>
              </a:rPr>
              <a:t>第1讲　描述运动的基本概念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dell\Desktop\图片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4544" y="6228581"/>
            <a:ext cx="9721080" cy="64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dell\Desktop\2112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58" y="0"/>
            <a:ext cx="9144000" cy="81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1.jpe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916988" y="5580509"/>
            <a:ext cx="6111396" cy="656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zh-CN" altLang="en-US" sz="144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</a:rPr>
              <a:t>高中英语 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必修</a:t>
            </a:r>
            <a:r>
              <a:rPr lang="zh-CN" altLang="en-US" sz="96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第三册</a:t>
            </a:r>
            <a:r>
              <a:rPr kumimoji="0" lang="en-US" altLang="zh-CN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人教版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5691"/>
            <a:ext cx="8467200" cy="26384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 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married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.已婚的;结婚的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married (to)(与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)结婚(表状态)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get married (to)(与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)结婚(表动作)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marry...to...把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嫁给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;给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娶亲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60" kern="0" spc="941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</p:txBody>
      </p:sp>
      <p:pic>
        <p:nvPicPr>
          <p:cNvPr id="3" name="图片 3" descr="textimage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1334192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24510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(2019天津,2,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 had hoped to send Peter a gift to congratulate him on his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marriage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(marry),but I couldn’t manage it.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考查名词。句意:我本希望送给彼得一件礼物祝贺他结婚,但我没能做到。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根据his可知,此处应用名词。故填marriage。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(2017天津,5,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)Mr and Mrs Brown would like to see their daughter settle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down,get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married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(marry),and have kids.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考查形容词。句意:布朗夫妇想要看到他们的女儿安顿下来、结婚并生孩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子。get married结婚。故填married。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8241" y="2391611"/>
            <a:ext cx="13153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7401" y="4037531"/>
            <a:ext cx="12162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56005"/>
            <a:ext cx="8467200" cy="33597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(2016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)He had more job satisfaction, a better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marriage  </a:t>
            </a: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(marry) and was healthier.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考查名词。句意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他有更多的工作满足感、一个更好的婚姻、也更健康。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根据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可知此处应用名词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故填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marriage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1-4 (2016天津,阅读表达,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’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 a 34-year-old man,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married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(marry), live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a nice house, and have a successful career as an educational consultant.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考查形容词。句意:我是一个34岁的男人,已婚,住在一个漂亮的房子里,作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为一个教育顾问,有着成功的事业。此处应用形容词作定语。</a:t>
            </a:r>
            <a:endParaRPr lang="zh-CN" altLang="en-US" dirty="0"/>
          </a:p>
        </p:txBody>
      </p:sp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1" y="1377950"/>
            <a:ext cx="119638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7501" y="3046931"/>
            <a:ext cx="12162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4253"/>
            <a:ext cx="8467200" cy="5025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majority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.大部分;大多数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①At age 18, instead of following the traditional path of marriage like the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majority    </a:t>
            </a:r>
            <a:b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of girls, she chose to study medicine.(教材P16)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18岁时,她没有像大多数女孩那样走传统的结婚的道路,而是选择了学医。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②There were calls for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major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changes to the welfare system.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有人要求对福利制度进行重大改革。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majority of大多数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major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.主要的;重要的;大的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.专业课;主修课程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.主修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major in主修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minority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.少数</a:t>
            </a:r>
            <a:endParaRPr lang="zh-CN" altLang="en-US" sz="2000" dirty="0" smtClean="0"/>
          </a:p>
        </p:txBody>
      </p:sp>
      <p:pic>
        <p:nvPicPr>
          <p:cNvPr id="4" name="图片 4" descr="textimage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59258"/>
            <a:ext cx="190500" cy="219075"/>
          </a:xfrm>
          <a:prstGeom prst="rect">
            <a:avLst/>
          </a:prstGeom>
        </p:spPr>
      </p:pic>
      <p:pic>
        <p:nvPicPr>
          <p:cNvPr id="5" name="图片 5" descr="textimage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4189461"/>
            <a:ext cx="219075" cy="219075"/>
          </a:xfrm>
          <a:prstGeom prst="rect">
            <a:avLst/>
          </a:prstGeom>
        </p:spPr>
      </p:pic>
      <p:pic>
        <p:nvPicPr>
          <p:cNvPr id="6" name="图片 3" descr="textimage6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0496" y="1205691"/>
            <a:ext cx="1081108" cy="293366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365552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25761" y="2002991"/>
            <a:ext cx="12619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31841" y="3252671"/>
            <a:ext cx="10257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76740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(2019天津3月,阅读理解D,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)When I graduated from high school,I wanted to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major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comparative literature.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考查介词。句意:我高中毕业后,我想主修比较文学。major in主修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。故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填介词in。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(2019天津3月,阅读理解D,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)But, once I found out my friends were going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into “real”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majors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(major), like marketing,nursing,and engineering...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考查名词复数。句意:但是,当我发现我的朋友们要从事“真正的”的专业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时,比如:营销、护理和工程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。major是可数名词,根据句意及like后面的内容可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知此处应用复数名词。故填majors。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8801" y="2330651"/>
            <a:ext cx="6904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6021" y="3999431"/>
            <a:ext cx="11095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45129"/>
            <a:ext cx="8467200" cy="1679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(2016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majority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(major)of them take an online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language test before starting their 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programme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考查名词。句意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他们中的大多数在开始他们的课程之前会参加一个在线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语言测试。the majority of大多数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,故填majority。</a:t>
            </a:r>
            <a:endParaRPr lang="zh-CN" altLang="en-US" dirty="0"/>
          </a:p>
        </p:txBody>
      </p:sp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7" y="1278890"/>
            <a:ext cx="116852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5691"/>
            <a:ext cx="8467200" cy="5158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 respond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.回答;回复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.做出反应;回应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①She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responded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,“I’d rather stay single to study all my life!”(教材P16)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她回答说:“我宁愿继续单身以终生学习!”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②She never responded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my letter.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她从来没给我回过信。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③The product was developed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response to customer demand.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这种产品是为了满足顾客的需要而开发的。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respond to sb./sth.回答/回应某人/某物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response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.回答,答复;反应;响应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response to对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做出回答/反应;为满足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</p:txBody>
      </p:sp>
      <p:pic>
        <p:nvPicPr>
          <p:cNvPr id="4" name="图片 4" descr="textimage1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752475"/>
            <a:ext cx="190500" cy="219075"/>
          </a:xfrm>
          <a:prstGeom prst="rect">
            <a:avLst/>
          </a:prstGeom>
        </p:spPr>
      </p:pic>
      <p:pic>
        <p:nvPicPr>
          <p:cNvPr id="5" name="图片 5" descr="textimage1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1898" y="4679458"/>
            <a:ext cx="219075" cy="219075"/>
          </a:xfrm>
          <a:prstGeom prst="rect">
            <a:avLst/>
          </a:prstGeom>
        </p:spPr>
      </p:pic>
      <p:pic>
        <p:nvPicPr>
          <p:cNvPr id="6" name="图片 3" descr="textimage9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625" y="1277129"/>
            <a:ext cx="1084666" cy="292860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427727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23081" y="2079191"/>
            <a:ext cx="14448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21393" y="2894684"/>
            <a:ext cx="68474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17641" y="3717491"/>
            <a:ext cx="7057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76740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3-1 (2019天津,完形填空,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)This one stranger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responded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(respond) beautiful-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ly to my small crisis,but she actually wasn’t the only one.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考查时态。句意:这位陌生人对我的小危机做了一个漂亮的回应,但是实际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上她不是唯一一个这样做的。根据wasn’t可知此处应用一般过去时。故填re-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sponded。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3-2 (2018北京,七选五,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)Not everyone acts the same in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response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(respond)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events.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考查名词。句意:不是所有人对待这些事情的反应都相同。in response to对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做出反应。故填response。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9801" y="1926791"/>
            <a:ext cx="14219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991610"/>
            <a:ext cx="117922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73691"/>
            <a:ext cx="8467200" cy="1679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3-3 (2017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课标全国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)The homeowner called to say that the par-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ents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had responded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recordings.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考查介词。句意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房主打电话说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雏鸟的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父母对录音做出了反应。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respond 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做出反应。故填介词to。</a:t>
            </a:r>
            <a:endParaRPr lang="zh-CN" altLang="en-US" dirty="0"/>
          </a:p>
        </p:txBody>
      </p:sp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3" y="1614170"/>
            <a:ext cx="67014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25940"/>
            <a:ext cx="8467200" cy="5158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   tend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.照顾;照料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.倾向;趋于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①She was more interested in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tending    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patients, publishing medical research on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care for women and children...(教材P17)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她对照顾病人,发表关于护理妇女和儿童的医学研究更感兴趣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②People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tend 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think that the problem will never affect them.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人们往往会认为这个问题绝不会影响到他们。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③For years he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　tended    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her for her painful illness.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多年来她受到病痛的折磨,都是他在照料。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④These plants have a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tendency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grow in remote areas.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这些植物倾向于生长在偏远的地区。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</p:txBody>
      </p:sp>
      <p:pic>
        <p:nvPicPr>
          <p:cNvPr id="4" name="图片 4" descr="textimage1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61032"/>
            <a:ext cx="190500" cy="219075"/>
          </a:xfrm>
          <a:prstGeom prst="rect">
            <a:avLst/>
          </a:prstGeom>
        </p:spPr>
      </p:pic>
      <p:pic>
        <p:nvPicPr>
          <p:cNvPr id="6" name="图片 3" descr="textimage1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0162" y="1205691"/>
            <a:ext cx="1084318" cy="291307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345225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9541" y="1995371"/>
            <a:ext cx="12162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0261" y="3252671"/>
            <a:ext cx="11400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0321" y="4060391"/>
            <a:ext cx="11857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01361" y="4890971"/>
            <a:ext cx="13534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49092"/>
            <a:ext cx="8467200" cy="5295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ctr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Part 1　Listening and Speaking &amp; Reading and Thinking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marL="0" indent="0" algn="ctr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2400" kern="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Ⅰ.核心单词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moral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.道德的;道义上的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.品行;道德;寓意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virtue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.高尚的道德;美德;优秀品质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3.dilemma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进退两难的境地;困境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faint    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.昏倒;晕厥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.不清楚的;微弱的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illustrate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.(举例)说明;阐明;给(书或文章)加插图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precious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.珍稀的;宝贵的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7.entrust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委托;交付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marriage    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.结婚;婚姻→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marry   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.结婚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majority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.大部分;大多数 </a:t>
            </a:r>
            <a:endParaRPr lang="zh-CN" altLang="en-US" dirty="0"/>
          </a:p>
        </p:txBody>
      </p:sp>
      <p:pic>
        <p:nvPicPr>
          <p:cNvPr id="5" name="图片 3" descr="textimage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1477659"/>
            <a:ext cx="1836184" cy="388060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221" y="237637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01" y="2787851"/>
            <a:ext cx="10409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0301" y="3199331"/>
            <a:ext cx="26259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01" y="3633671"/>
            <a:ext cx="9343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361" y="4052771"/>
            <a:ext cx="12848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3981" y="4479491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3141" y="4875731"/>
            <a:ext cx="15058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361" y="5294831"/>
            <a:ext cx="13000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47181" y="529483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01" y="5721551"/>
            <a:ext cx="12772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5691"/>
            <a:ext cx="8467200" cy="2093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归纳拓展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tend to/towards 趋向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tend to do...往往会做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;易于做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tendency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.趋势;倾向;偏好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have a tendency to do sth.有做某事的倾向</a:t>
            </a:r>
            <a:endParaRPr lang="zh-CN" altLang="en-US" dirty="0"/>
          </a:p>
        </p:txBody>
      </p:sp>
      <p:pic>
        <p:nvPicPr>
          <p:cNvPr id="3" name="图片 5" descr="textimage1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6711" y="1334192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91443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4-1 (2019课标全国Ⅰ,七选五,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)Just as importantly,we tend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associate    </a:t>
            </a:r>
            <a:b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(associate) fresh air with health care.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考查非谓语动词。句意:同等重要的是,我们往往会把清新的空气和医疗保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健联系在一起。tend to do sth.往往会做某事。故填to associate。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4-2 (2019浙江,概要写作,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)We’ve gone to the opposite extreme of a few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decades ago when parents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tended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(tend) to be more strict.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考查时态。句意:我们走向了几十年前的另一个极端,当时父母往往更严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格。分析句子可知,when引导的是定语从句,先行词是a few decades ago,故从句中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的谓语动词应用一般过去时。故填tended。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941830"/>
            <a:ext cx="1584176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7121" y="4014671"/>
            <a:ext cx="10867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3956" y="1232848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4-3 (2017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浙江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语法填空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)Last 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October,while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tending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(tend) her garden in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Mora,Sweden,Lena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Pahlsson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pulled out a handful of small carrots and was about to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throw them away.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考查非谓语动词。句意:去年十月,当Lena Pahlsson在瑞典穆拉照料她的菜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园时,她拔出了一把小胡萝卜,打算把它们扔掉。tend与其逻辑主语Lena Pahlsson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之间是主动关系,故填现在分词tending。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4-4 (2016四川,七选五,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)Some think that a woman’s body cells have a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tendency  </a:t>
            </a:r>
            <a:endParaRPr lang="en-US" altLang="zh-CN" sz="1815" u="sng" kern="0" dirty="0" smtClean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(tend)to age more slowly than a man’s.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考查词性转换。句意:一些人认为女性的身体细胞衰老的速度往往比男性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的更慢。a后跟名词,tend是动词,其名词形式为tendency。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256030"/>
            <a:ext cx="107214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3755390"/>
            <a:ext cx="1080119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64848"/>
            <a:ext cx="8467200" cy="37689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scared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.害怕的;对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感到惊慌或恐惧的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①She was so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scared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during the interview that she completely forgot how she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should respond to the questions.(教材P17)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她在面试时害怕极了,以至于完全忘了该如何回答这些问题。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②It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scared   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me to think I was alone in the building.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想到楼里只有我一个人,怪害怕的。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③People are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scared   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walk alone late at night.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人们害怕在深夜独自行走。</a:t>
            </a:r>
            <a:endParaRPr lang="zh-CN" altLang="en-US" sz="2000" dirty="0" smtClean="0"/>
          </a:p>
        </p:txBody>
      </p:sp>
      <p:pic>
        <p:nvPicPr>
          <p:cNvPr id="4" name="图片 4" descr="textimage1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286" y="1793821"/>
            <a:ext cx="190500" cy="219075"/>
          </a:xfrm>
          <a:prstGeom prst="rect">
            <a:avLst/>
          </a:prstGeom>
        </p:spPr>
      </p:pic>
      <p:pic>
        <p:nvPicPr>
          <p:cNvPr id="5" name="图片 3" descr="textimage1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776" y="1348567"/>
            <a:ext cx="1103828" cy="29655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484774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01261" y="2117291"/>
            <a:ext cx="11095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5441" y="3359351"/>
            <a:ext cx="10105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7921" y="4228031"/>
            <a:ext cx="10562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54988"/>
            <a:ext cx="8467200" cy="2093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scare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.惊吓;使害怕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.受惊吓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scared of(doing) sth.害怕(做)某事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scared to do sth.害怕做某事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scary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.恐怖的;可怕的</a:t>
            </a:r>
            <a:endParaRPr lang="zh-CN" altLang="en-US" dirty="0"/>
          </a:p>
        </p:txBody>
      </p:sp>
      <p:pic>
        <p:nvPicPr>
          <p:cNvPr id="3" name="图片 3" descr="textimage1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028" y="1383489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24510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5-1 (2019课标全国Ⅱ,完形填空,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)...the gun shots had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scared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(scare)the dog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off.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考查过去分词。句意: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枪声把狗吓跑了。由空前的had可知此处应填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scared。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5-2 (2017北京,阅读理解A,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 know I can act under pressure in a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scary    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(scare) situation.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考查形容词。句意:我知道在可怕的情形下,我能在压力下行动。scary可怕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979930"/>
            <a:ext cx="97690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3625850"/>
            <a:ext cx="936536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5691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5-3 (2016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阅读表达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)It was a fun thing but I was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scared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(scare)from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start.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考查形容词。句意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这是一件有趣的事情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但是从一开始我就感到害怕。此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处缺少表语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故填形容词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scared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作表语。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5-4 (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Scared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(scare) and alone,Joshua one day makes friends with a little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mouse he calls Bethlehem who becomes his closest friend.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考查形容词。句意:既害怕又孤独,有一天Joshua和一只他称为Bethlehem的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小老鼠交了朋友,这只老鼠成了他最亲密的朋友。分析句子可知,此处修饰Joshua,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故应用形容词Scared“感到恐惧的”作状语。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3" y="1240790"/>
            <a:ext cx="99976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886710"/>
            <a:ext cx="980276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14584"/>
            <a:ext cx="8467200" cy="49774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complain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.抱怨;发牢骚→complaint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.抱怨;投诉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11.tuition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(小组)教学;讲课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fee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.专业服务费;报酬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respond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.回答;回复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.做出反应;回应→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response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.反应;回答;回复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14.union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协会;联合会;工会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15.scholarship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奖学金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hire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.聘任;雇用;租用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.租借;租用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17.physician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医师;(尤指)内科医生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18.colleague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同事;同僚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reject 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.拒绝接受;不录用→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rejection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.拒绝接受;否决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appoint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.任命;委派→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appointment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.约会;约定;预约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21.clinic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诊所;门诊部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281" y="1042871"/>
            <a:ext cx="13381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1241" y="1454351"/>
            <a:ext cx="21154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281" y="1865831"/>
            <a:ext cx="7666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901" y="2300171"/>
            <a:ext cx="11857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3601" y="2284931"/>
            <a:ext cx="13229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0281" y="2696411"/>
            <a:ext cx="22373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6061" y="3115511"/>
            <a:ext cx="11552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901" y="3526991"/>
            <a:ext cx="8504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5561" y="3953711"/>
            <a:ext cx="26335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0801" y="4349951"/>
            <a:ext cx="14677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281" y="4784291"/>
            <a:ext cx="10638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2021" y="4791911"/>
            <a:ext cx="13000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661" y="5218631"/>
            <a:ext cx="11781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5761" y="5203391"/>
            <a:ext cx="1650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5041" y="5614871"/>
            <a:ext cx="16810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9552" y="1126691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22.faraway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遥远的    </a:t>
            </a: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elect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.选举;推选→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election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.选举;推选;当选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24.decade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十年;十年期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elsewhere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.在别处;去别处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tend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.照顾;照料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.倾向;趋于→tendency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.趋势;趋向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publish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.发表(作品);出版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28.staff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员工;全体职员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retire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.退休;退职;退出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saving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.节省物;节省;节约;[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.]储蓄金;存款→save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.挽救;节省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principle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.道德原则;法则;原则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passive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.被动的;顺从的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6041" y="1126691"/>
            <a:ext cx="12238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5" y="1548061"/>
            <a:ext cx="86409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548061"/>
            <a:ext cx="1224136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980109"/>
            <a:ext cx="1728192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412157"/>
            <a:ext cx="1368152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772197"/>
            <a:ext cx="8640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204245"/>
            <a:ext cx="122413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636293"/>
            <a:ext cx="1944216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68341"/>
            <a:ext cx="936104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500389"/>
            <a:ext cx="1224136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932437"/>
            <a:ext cx="1224136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292477"/>
            <a:ext cx="1224136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38253"/>
            <a:ext cx="8467200" cy="5025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scared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en-US" altLang="zh-CN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害怕的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对</a:t>
            </a:r>
            <a:r>
              <a:rPr lang="en-US" altLang="zh-CN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感到惊慌或恐惧的→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scare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en-US" altLang="zh-CN" sz="1815" i="1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惊吓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使害怕 </a:t>
            </a:r>
            <a:r>
              <a:rPr lang="en-US" altLang="zh-CN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受惊吓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sharp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en-US" altLang="zh-CN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增长、下跌等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急剧的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锋利的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明显的 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35.insurance </a:t>
            </a:r>
            <a:r>
              <a:rPr lang="en-US" altLang="zh-CN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保险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保险业    </a:t>
            </a: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energetic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.精力充沛的;充满活力的→energy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.精力,活力;能量;能源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replace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.接替;取代;更换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Ⅱ.重点短语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1.get in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trouble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陷入麻烦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2.disagree with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不同意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3.be faced with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面对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4.fall down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突然倒下;跌倒;倒塌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5.carry sb. through sth.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帮助某人渡过难关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661" y="105811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3580" y="1058111"/>
            <a:ext cx="103077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661" y="1911551"/>
            <a:ext cx="10105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0801" y="2315411"/>
            <a:ext cx="16886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521" y="2726891"/>
            <a:ext cx="13229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521" y="313837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5001" y="3984191"/>
            <a:ext cx="11705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761" y="4380431"/>
            <a:ext cx="12010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1281" y="4799531"/>
            <a:ext cx="10028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0761" y="5218631"/>
            <a:ext cx="24887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9461" y="5637731"/>
            <a:ext cx="23897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62815"/>
            <a:ext cx="8467200" cy="49774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6.instead of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代替    </a:t>
            </a: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7.the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majority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of大多数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graduate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from毕业于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9.in need of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需要    </a:t>
            </a: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10.be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responsible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for对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负责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11.treat sb.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把某人看作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tend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do sth.易于做某事;往往会发生某事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13.show interest in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对……表现出兴趣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14.be eager to do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渴望做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15.moral dilemma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道德困境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16.tuition fees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学费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17.resident physician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住院医师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6963" y="1102092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1641" y="1507691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361" y="1919171"/>
            <a:ext cx="12924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1241" y="232303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2121" y="2757371"/>
            <a:ext cx="15591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4561" y="3161231"/>
            <a:ext cx="6676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281" y="3572711"/>
            <a:ext cx="8809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6561" y="4022291"/>
            <a:ext cx="24049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7021" y="4418531"/>
            <a:ext cx="12010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3701" y="4830011"/>
            <a:ext cx="14296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081" y="524149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2781" y="5668211"/>
            <a:ext cx="14753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92804"/>
            <a:ext cx="8467200" cy="41876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Ⅲ.经典结构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1.道德困境是一种你有两种或更多种艰难的选择要做的情况。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moral dilemma is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 situation in which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you have two or more difficult choices to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make.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2.当你倾听时,你不仅要注意言辞而且也要注意讲话者讲话的方式。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When you listen, you should pay attention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not only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the words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but also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HOW the speaker is talking.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3.她很快就成了第一个被北京协和医院妇产科雇用为住院医师的女性。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immediately became the first woman ever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be hired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as a resident physician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the OB-GYM department of the PUMC Hospital.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949651"/>
            <a:ext cx="228978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5881" y="3199331"/>
            <a:ext cx="12467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7141" y="3191711"/>
            <a:ext cx="12238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4021" y="4433771"/>
            <a:ext cx="14753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54988"/>
            <a:ext cx="8467200" cy="2093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有时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甚至有人见到她骑着一头驴去遥远的村庄提供医疗服务。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At times she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was even seen riding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 donkey to faraway villages to provide 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medi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cal care.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5.新中国见证了林巧稚医生所起的关键的作用。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new People’s Republic of China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saw    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Dr Lin Qiaozhi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playing a key role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</p:txBody>
      </p: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7441" y="1698191"/>
            <a:ext cx="24583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5361" y="2947871"/>
            <a:ext cx="8809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9461" y="2955491"/>
            <a:ext cx="21458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554846" y="1205691"/>
            <a:ext cx="8467200" cy="38715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  marriage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.结婚;婚姻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785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①At age 18, instead of following the traditional path of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marriage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like the majority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of girls, she chose to study medicine.(教材P16)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18岁时,她没有像大多数女孩那样走传统的结婚的道路,而是选择了学医。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②Rachel and David are getting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married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on Saturday.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雷切尔和戴维将在星期六结婚。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③She was determined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marry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all of her daughters to honest and reliable men.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她决心把她所有的女儿都嫁给诚实可靠的男人。</a:t>
            </a:r>
            <a:endParaRPr lang="zh-CN" altLang="en-US" sz="2000" dirty="0" smtClean="0"/>
          </a:p>
        </p:txBody>
      </p:sp>
      <p:pic>
        <p:nvPicPr>
          <p:cNvPr id="7" name="图片 7" descr="textimage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850209"/>
            <a:ext cx="190500" cy="219075"/>
          </a:xfrm>
          <a:prstGeom prst="rect">
            <a:avLst/>
          </a:prstGeom>
        </p:spPr>
      </p:pic>
      <p:pic>
        <p:nvPicPr>
          <p:cNvPr id="8" name="图片 6" descr="textimage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1277129"/>
            <a:ext cx="1053564" cy="290268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 rot="5400000">
            <a:off x="1557766" y="1411101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5561" y="2170631"/>
            <a:ext cx="13000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77661" y="3420311"/>
            <a:ext cx="12391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77561" y="4250891"/>
            <a:ext cx="13000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2021版高中同步疑难破PPT模板</Template>
  <TotalTime>30</TotalTime>
  <Words>383</Words>
  <Application>Microsoft Office PowerPoint</Application>
  <PresentationFormat>自定义</PresentationFormat>
  <Paragraphs>183</Paragraphs>
  <Slides>26</Slides>
  <Notes>26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1_Office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封面标题</dc:title>
  <dc:creator/>
  <cp:lastModifiedBy>Administrator</cp:lastModifiedBy>
  <cp:revision>43</cp:revision>
  <dcterms:created xsi:type="dcterms:W3CDTF">2020-01-15T07:54:00Z</dcterms:created>
  <dcterms:modified xsi:type="dcterms:W3CDTF">2020-01-17T02:35:16Z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