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59" r:id="rId3"/>
    <p:sldId id="260" r:id="rId4"/>
    <p:sldId id="261" r:id="rId5"/>
    <p:sldId id="262" r:id="rId6"/>
    <p:sldId id="263" r:id="rId7"/>
    <p:sldId id="282" r:id="rId8"/>
    <p:sldId id="264" r:id="rId9"/>
    <p:sldId id="266" r:id="rId10"/>
    <p:sldId id="267" r:id="rId11"/>
    <p:sldId id="283" r:id="rId12"/>
    <p:sldId id="269" r:id="rId13"/>
    <p:sldId id="270" r:id="rId14"/>
    <p:sldId id="284" r:id="rId15"/>
    <p:sldId id="271" r:id="rId16"/>
    <p:sldId id="272" r:id="rId17"/>
    <p:sldId id="285" r:id="rId18"/>
    <p:sldId id="273" r:id="rId19"/>
    <p:sldId id="275" r:id="rId20"/>
    <p:sldId id="286" r:id="rId21"/>
    <p:sldId id="276" r:id="rId22"/>
    <p:sldId id="277" r:id="rId23"/>
    <p:sldId id="278" r:id="rId24"/>
    <p:sldId id="279" r:id="rId25"/>
    <p:sldId id="280" r:id="rId26"/>
    <p:sldId id="281" r:id="rId27"/>
    <p:sldId id="287" r:id="rId28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4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4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3589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84399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1424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81111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3012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102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56196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438664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76023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36066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30436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3551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969650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52775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6056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007009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083754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42910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53162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03798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54184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6682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68525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86358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28307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88107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41787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90386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2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MORALS AND VIRTUES</a:t>
            </a:r>
            <a:endParaRPr lang="zh-CN" altLang="en-US" sz="2400" b="1" dirty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13129"/>
            <a:ext cx="8467200" cy="3359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 Who is responsible for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operation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operate)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such vehicles is not clear among car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makers,consumers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lawyers.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在汽车制造商、消费者和律师之间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谁为这样的车辆的运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转负责还不清楚。分析句子可知此处应用名词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operation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(2015湖北,阅读理解B,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also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operates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operate) a website,where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shares her tips and recipes...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考查动词的时态。句意:她还经营了一个网站,在网站上分享她的建议和烹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饪法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。根据shares可知此处应用一般现在时。故填operates。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7" y="1264920"/>
            <a:ext cx="1152127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10840"/>
            <a:ext cx="10801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37656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tx2"/>
                </a:solidFill>
              </a:rPr>
              <a:t>                         whisper </a:t>
            </a:r>
            <a:r>
              <a:rPr lang="zh-CN" altLang="en-US" i="1" dirty="0" smtClean="0">
                <a:solidFill>
                  <a:schemeClr val="tx2"/>
                </a:solidFill>
              </a:rPr>
              <a:t>vi</a:t>
            </a:r>
            <a:r>
              <a:rPr lang="zh-CN" altLang="en-US" dirty="0" smtClean="0">
                <a:solidFill>
                  <a:schemeClr val="tx2"/>
                </a:solidFill>
              </a:rPr>
              <a:t>.</a:t>
            </a:r>
            <a:r>
              <a:rPr lang="zh-CN" altLang="en-US" i="1" dirty="0" smtClean="0">
                <a:solidFill>
                  <a:schemeClr val="tx2"/>
                </a:solidFill>
              </a:rPr>
              <a:t>&amp; vt</a:t>
            </a:r>
            <a:r>
              <a:rPr lang="zh-CN" altLang="en-US" dirty="0" smtClean="0">
                <a:solidFill>
                  <a:schemeClr val="tx2"/>
                </a:solidFill>
              </a:rPr>
              <a:t>.悄声说;耳语;低语 </a:t>
            </a:r>
            <a:r>
              <a:rPr lang="zh-CN" altLang="en-US" i="1" dirty="0" smtClean="0">
                <a:solidFill>
                  <a:schemeClr val="tx2"/>
                </a:solidFill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</a:rPr>
              <a:t>.耳语(声);低语(声);传言;谣传</a:t>
            </a:r>
            <a:endParaRPr lang="zh-CN" altLang="en-US" dirty="0">
              <a:solidFill>
                <a:schemeClr val="tx2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①I saw 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whispering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something into his ear, obviously not wanting to be heard.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(教材P18)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我看到她在他耳边说了点什么,很明显不想让别人听到。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②He whispered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me that he was afraid.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他低声对我说他害怕。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③He told me the news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whisper.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他小声地告诉了我这个消息。</a:t>
            </a:r>
            <a:endParaRPr lang="zh-CN" altLang="en-US" sz="2000" dirty="0" smtClean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730696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277129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36990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/>
          <p:cNvSpPr txBox="1"/>
          <p:nvPr/>
        </p:nvSpPr>
        <p:spPr>
          <a:xfrm>
            <a:off x="605394" y="4920467"/>
            <a:ext cx="8467200" cy="12563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whisper to sb./oneself小声对某人/自己说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whisper低声地</a:t>
            </a:r>
            <a:endParaRPr lang="zh-CN" altLang="en-US" dirty="0"/>
          </a:p>
        </p:txBody>
      </p:sp>
      <p:pic>
        <p:nvPicPr>
          <p:cNvPr id="8" name="图片 3" descr="textimage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8553" y="5037276"/>
            <a:ext cx="219075" cy="219075"/>
          </a:xfrm>
          <a:prstGeom prst="rect">
            <a:avLst/>
          </a:prstGeom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20921" y="2072841"/>
            <a:ext cx="15718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93361" y="3307281"/>
            <a:ext cx="642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02961" y="4130241"/>
            <a:ext cx="672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(2019北京,语法填空A,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)Nervously facing challenges, I know I will whisper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myself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(I) the two simple words “Be yourself”.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考查反身代词。句意:焦虑地面对挑战时,我知道我会低声对自己说这两个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简单的词“做自己”。whisper to oneself为固定短语,表示“低声对自己说”,故填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myself。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(2019课标全国Ⅰ,阅读理解B,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)His teacher,Thomas Whaley,is next to him, 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whispering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whisper) support.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考查非谓语动词。句意:他的老师,Thomas Whaley,站在他的身边,小声说支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持他。分析句子可知,His teacher和whisper之间是主动关系。故用现在分词whis-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pering。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581" y="2331921"/>
            <a:ext cx="11146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1261" y="4442661"/>
            <a:ext cx="14484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83550"/>
            <a:ext cx="8467200" cy="2099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 could hear everyone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whispering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whisper).“Who in our school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could draw that well?”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考查非谓语动词。句意:我能听到大家小声说:“我们学校谁能画得那么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好?”设空处作宾语补足语,everyone和whisper之间是主动关系,且动作正在进行,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故用现在分词形式。故填whispering。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1" y="1234440"/>
            <a:ext cx="143636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47184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   </a:t>
            </a:r>
            <a:r>
              <a:rPr lang="zh-CN" altLang="en-US" dirty="0" smtClean="0">
                <a:solidFill>
                  <a:schemeClr val="tx2"/>
                </a:solidFill>
              </a:rPr>
              <a:t>assist </a:t>
            </a:r>
            <a:r>
              <a:rPr lang="zh-CN" altLang="en-US" i="1" dirty="0" smtClean="0">
                <a:solidFill>
                  <a:schemeClr val="tx2"/>
                </a:solidFill>
              </a:rPr>
              <a:t>vt</a:t>
            </a:r>
            <a:r>
              <a:rPr lang="zh-CN" altLang="en-US" dirty="0" smtClean="0">
                <a:solidFill>
                  <a:schemeClr val="tx2"/>
                </a:solidFill>
              </a:rPr>
              <a:t>.帮助;援助</a:t>
            </a:r>
            <a:endParaRPr lang="zh-CN" altLang="en-US" dirty="0">
              <a:solidFill>
                <a:schemeClr val="tx2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①...Dr Bethune did whatever he could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Chinese people.(教材P18)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白求恩医生尽其所能来帮助中国人。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②Despite his cries, no one came to his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assistance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尽管他喊叫,却没有人来帮助他。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③James works as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chef at a fast food restaurant.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詹姆斯在一家快餐店当助理厨师。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57854"/>
            <a:ext cx="190500" cy="219074"/>
          </a:xfrm>
          <a:prstGeom prst="rect">
            <a:avLst/>
          </a:prstGeom>
        </p:spPr>
      </p:pic>
      <p:pic>
        <p:nvPicPr>
          <p:cNvPr id="6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05691"/>
            <a:ext cx="1084666" cy="2928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35628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79361" y="2034741"/>
            <a:ext cx="1015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8381" y="2850081"/>
            <a:ext cx="1396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3421" y="365780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3410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 sb. with sth.帮助某人某事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 sb. to do/in doing sth.帮助某人做某事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assistance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.帮助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come to one’s assistance帮助某人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assistant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.助理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.助理的;副的</a:t>
            </a:r>
            <a:endParaRPr lang="zh-CN" altLang="en-US" dirty="0"/>
          </a:p>
        </p:txBody>
      </p:sp>
      <p:pic>
        <p:nvPicPr>
          <p:cNvPr id="3" name="图片 5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321911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24005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(2019天津3月,阅读理解A,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)Campus Security is available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assist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sist)24 hours, 7 days a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考查非谓语动词。be available to能够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。故填to assist。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(2019江苏,23,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doctor shares his phone number with the patients in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case they need medical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assistance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(assist).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考查名词。句意:这位医生告诉了病人们他的手机号码,以防他们需要医疗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援助。分析句子可知,此处应用名词,故填assistance。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(2019北京,完形填空,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)If they have problems with registration, Wilson is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assist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(assist)them.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考查非谓语动词。句意:如果他们注册时遇到了问题,Wilson就会去帮助他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们。to assist...在此处是不定式短语作目的状语。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046389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1777365"/>
            <a:ext cx="1195611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4134" y="3431705"/>
            <a:ext cx="138780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3221" y="509036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(2016天津,11,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manager put forward a suggestion that we should have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assistant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(assist).There is too much work to do.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经理提出了一个建议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我们应该有一个助手。有太多工作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要做。分析句子可知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此处应用名词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意为“助手”。故填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assistant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831" y="1719269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40000" y="1848633"/>
            <a:ext cx="8467200" cy="41876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现在分词作状语和宾语补足语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一、现在分词作状语的用法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现在分词(短语)在句中可作时间、原因、条件、结果、方式、让步或伴随状语。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1.作时间状语(相当于一个时间状语从句)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Walking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(walk) in the street, she witnessed a car accident.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=When/While she was walking in the street, she witnessed a car accident.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当她在街上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行走时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她目睹了一场车祸。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现在分词的一般式作时间状语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往往表示动作与谓语动词同时或相继发生。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现在分词的完成式作时间状语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往往表示动作先于谓语动词发生。作时间状语的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现在分词前有时可以加上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等连词。</a:t>
            </a:r>
            <a:endParaRPr lang="zh-CN" altLang="en-US" sz="2000" dirty="0" smtClean="0"/>
          </a:p>
        </p:txBody>
      </p:sp>
      <p:pic>
        <p:nvPicPr>
          <p:cNvPr id="6" name="图片 5" descr="textimage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205691"/>
            <a:ext cx="1838447" cy="388537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861" y="353588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1269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作原因状语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一般可转换成由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because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引导的原因状语从句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Being scared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(scare), he daren’t go out at midnight.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=As he was scared, he daren’t go out at midnight.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因为害怕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他不敢午夜出去。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作条件状语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一般放在句首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其前可以加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if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unless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等连词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Getting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(get) along with your colleagues, you’ll succeed in your career.=If you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get along with your colleagues, you’ll succeed in your career.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如果和同事们相处得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好,你会在事业上取得成功。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4.作结果状语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fell off the bike, ④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breaking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(break) her left leg.她从自行车上摔下来,摔断了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左腿。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727" y="1614844"/>
            <a:ext cx="16604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681" y="3291244"/>
            <a:ext cx="11565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831" y="4955262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74452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2　Discovering Useful Structures &amp; Listening and Talking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accident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.事故;车祸;失事→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accidental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.意外的;偶然的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operation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.手术;企业;经营→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operate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.操作;运转;使运行;动手术→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operator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.操作人员;接线员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whisper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.悄声说;耳语;低语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.耳语(声);低语(声);传言;谣传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4.midnight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子夜;午夜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import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.进口;进口商品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.进口;输入;引进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export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.出口;出口商品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.出口;输出;传播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7.pole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(行星的)极;地极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8.lap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(坐着时的)大腿部;(跑道等的)一圈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474817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901" y="240812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1071" y="2412094"/>
            <a:ext cx="145372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601" y="2827221"/>
            <a:ext cx="1358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75501" y="283992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801" y="325902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901" y="3659071"/>
            <a:ext cx="1231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5701" y="4071821"/>
            <a:ext cx="1472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551" y="4503621"/>
            <a:ext cx="1129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551" y="4910021"/>
            <a:ext cx="1091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27551" y="5329121"/>
            <a:ext cx="21141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601" y="5748221"/>
            <a:ext cx="38603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3956" y="1134253"/>
            <a:ext cx="8467200" cy="370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注意:现在分词和不定式作结果状语的区别</a:t>
            </a:r>
            <a:endParaRPr lang="zh-CN" alt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540000" y="3063079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5.现在分词作让步、方式和伴随状语时,说明动作发生的背景和情况。作伴随状语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时,表示分词的动作和谓语动词同时发生。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Mary sat by the bed, ⑤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attending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(attend) to her sick mother.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=Mary sat by the bed and attended to her sick mother.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玛丽坐在床边,照顾她生病的母亲。</a:t>
            </a:r>
            <a:endParaRPr lang="zh-CN" altLang="en-US" dirty="0"/>
          </a:p>
        </p:txBody>
      </p:sp>
      <p:graphicFrame>
        <p:nvGraphicFramePr>
          <p:cNvPr id="4" name="表格 4"/>
          <p:cNvGraphicFramePr>
            <a:graphicFrameLocks noGrp="1"/>
          </p:cNvGraphicFramePr>
          <p:nvPr/>
        </p:nvGraphicFramePr>
        <p:xfrm>
          <a:off x="565428" y="1691382"/>
          <a:ext cx="7740000" cy="1248840"/>
        </p:xfrm>
        <a:graphic>
          <a:graphicData uri="http://schemas.openxmlformats.org/drawingml/2006/table">
            <a:tbl>
              <a:tblPr/>
              <a:tblGrid>
                <a:gridCol w="1565984"/>
                <a:gridCol w="6174016"/>
              </a:tblGrid>
              <a:tr h="532191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现在分词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常位于句尾,前面的主句表示原因,后面的现在分词(短语)表示自然而然的结果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不定式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常表示出乎意料的结果,有时前面可以加only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2961" y="3932121"/>
            <a:ext cx="13203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0731"/>
            <a:ext cx="8467200" cy="55697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二、现在分词作宾语补足语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现在分词作宾语补足语时,常有以下三种情况: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1.跟在感官动词(短语)(常见的有see、hear、feel、smell、find、notice、observe、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look at、listen to等)后作宾语补足语。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saw a boy who disguised himself as a clown ⑥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performing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(perform) on stage.我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看到一个把自己装扮成小丑的男孩在舞台上表演。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2.跟在使役动词(常见的有have、keep、get、leave等)后作宾语补足语。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won’t have you 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complaining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(complain) about your present life.我不允许你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总是抱怨你现在的生活。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3.用于with复合结构中。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couldn’t concentrate on my homework with the noise ⑧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going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(go) on.由于噪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音不断,我不能全神贯注地做家庭作业。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9" y="2870200"/>
            <a:ext cx="151740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102100"/>
            <a:ext cx="160347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5341620"/>
            <a:ext cx="101094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24005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1.(2019课标全国Ⅰ,短文改错,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)All the football players on the playground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cheered loudly,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saying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(say)that I had a talent for football.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考查非谓语动词。句意:操场上的所有足球运动员都大声欢呼,说我有踢足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球的天赋。All the football players和say之间是主动关系,应用现在分词作状语。故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填saying。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2.(2019课标全国Ⅰ,七选五,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)If you exercise out of doors,your body will learn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breathe more deeply,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allowing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(allow) even more oxygen to get to your muscles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(肌肉) and your brain.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考查非谓语动词。句意:如果你在户外锻炼,你的身体就会学会更深地呼吸,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就会允许甚至更多的氧气到达你的肌肉和你的大脑。allowing even more oxygen...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为现在分词短语作结果状语。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038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3355" y="2199680"/>
            <a:ext cx="11000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7571" y="426105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6732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3.(2019江苏,阅读理解D,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)He stood by the piano, eyes closed,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listening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lis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-ten) for the first time to his own work being played by someone else.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考查非谓语动词。句意:他站在钢琴旁,闭上眼睛,第一次听别人演奏自己的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作品。设空处动作几乎与谓语动作同时发生,与主语构成主动关系。故用现在分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词作伴随状语。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4.(2019江苏,阅读理解B,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)These are volcanoes so explosive that they burst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open in a single big crack,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leaving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(leave)behind a vast hole, the caldera.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考查非谓语动词。该句中leaving behind a vast hole表示火山爆发后造成的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结果,提示词与主语构成主动关系。故用现在分词作结果状语。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220470"/>
            <a:ext cx="113986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771" y="3689551"/>
            <a:ext cx="117942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29895" y="1054735"/>
            <a:ext cx="8576945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阅读表达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)Anxiously I went to bed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dreaming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dream)about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I would find at the top of this magical mountain.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考查非谓语动词。提示词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dream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表示的动作伴随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went to bed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发生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且与主语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构成主动关系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故用现在分词作状语。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6.(2018课标全国Ⅲ,阅读理解B,  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)An avalanche(雪崩)once closed the path, </a:t>
            </a:r>
            <a:endParaRPr lang="en-US" altLang="zh-CN" sz="1815" u="sng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killing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(kill)63 people.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考查非谓语动词。。killing 63 people是结果状语,提示词与主语An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avalanche构成主动关系,故用现在分词。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7.(2018课标全国Ⅲ,短文改错,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)Everyone was silent,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waiting  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wait) to see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 would be called upon to read his or her paragraph aloud.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考查非谓语动词。句意:每一个人都沉默不语,等着看谁将被叫到朗读他或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她的段落。Everyone和wait之间是主动关系,故应用现在分词形式。故填waiting。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9" y="1150342"/>
            <a:ext cx="1296144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895" y="3132237"/>
            <a:ext cx="10778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428381"/>
            <a:ext cx="1103883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)Thursday sees us make the short journey to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Paris where we will visit Disneyland Paris park,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staying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(stay) until late to see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parade and the fireworks.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周四我们去巴黎进行短途旅行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在那儿我们将游览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巴黎迪士尼乐园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一直待到晚些时候观看游行和烟花。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之间是主动关系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故用现在分词作状语。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9.(2018江苏,26,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)Around 13,500 new jobs were created during the period,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exceeding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(exceed)the expected number of 12,000 held by market analysts.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考查非谓语动词。句意:在这段时间创造了约13,500个新的工作岗位,超出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了市场分析专家预测的12,000个。exceed与Around 13,500 new jobs之间为逻辑上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的主动关系,所以要用现在分词形式。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1029" y="1594842"/>
            <a:ext cx="11794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53" y="4071342"/>
            <a:ext cx="14048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)More than 750,000 have graduated from SAC, with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seeking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(seek) employment in engineering, aviation, education, medicine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a wide variety of other professions.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考查非谓语动词。句意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超过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万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已经毕业于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SAC,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许多人在工程、航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空、教育、医学以及其他各种各样的行业中求职。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seek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之间是主动关系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故用现在分词作宾语补足语。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,14,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hospital has recently obtained new medical equipment,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allowing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(allow)more patients to be treated.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考查非谓语动词。句意:最近这家医院已经获得了新的医疗设备,使更多的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病人得到治疗。“获得了新的医疗设备”和“使更多的病人得到治疗”之间是因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果关系,且allow与其逻辑主语之间为主动关系,故用现在分词作结果状语。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3620" y="1673224"/>
            <a:ext cx="12096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107" y="4138016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12.(2016北京,32,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)Newly-built wooden cottages line the street,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turning   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(turn) the old town into a dreamland.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考查非谓语动词。句意:新建的木制小屋沿着大街排成一排,把旧城镇变成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了梦镜。非谓语动词充当了结果状语,它的逻辑主语应是逗号前的整句话,两者之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间为主动关系,故用现在分词turning。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13.(2015北京,23,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park was full of people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enjoying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(enjoy)themselves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in the sunshine.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考查非谓语动词。句意:公园里到处都是人,他们在阳光下玩得很愉快。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people和enjoy是主动关系,故填现在分词enjoying。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9379" y="1326554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95066"/>
            <a:ext cx="134354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51550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bite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.咬;叮;蜇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.咬;(咬下的)一口;咬伤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10.lip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嘴唇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.帮助;援助→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assistance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.援助→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assistant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.助手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12.chairman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主席;主持人;董事长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memory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.记忆力;回忆→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memorize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.记忆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chain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.一连串(人或事);链子;链条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15.café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咖啡馆;小餐馆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16.waitress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(餐馆的)女服务员;女侍者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pregnant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.怀孕的;妊娠的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651" y="1176221"/>
            <a:ext cx="8568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801" y="1582621"/>
            <a:ext cx="10092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01" y="2020771"/>
            <a:ext cx="9838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8751" y="2001721"/>
            <a:ext cx="14029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4601" y="200807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9051" y="2420821"/>
            <a:ext cx="24887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201" y="283992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5951" y="2846271"/>
            <a:ext cx="14156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51" y="3259021"/>
            <a:ext cx="9774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9151" y="3665421"/>
            <a:ext cx="19680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3801" y="4090871"/>
            <a:ext cx="30031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201" y="4509971"/>
            <a:ext cx="13140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66303"/>
            <a:ext cx="8467200" cy="37706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1.first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aid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急救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pass away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去世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memory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of作为对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的纪念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.find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查明;弄清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.once upon a time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从前;很久以前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.first of all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首先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.take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place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发生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.step by step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逐步地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351" y="1519121"/>
            <a:ext cx="7679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551" y="1950921"/>
            <a:ext cx="14219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7501" y="233827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8325" y="2745422"/>
            <a:ext cx="14981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239588"/>
            <a:ext cx="19490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8975" y="3631705"/>
            <a:ext cx="9711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925" y="4060949"/>
            <a:ext cx="9520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5714" y="4435116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81568"/>
            <a:ext cx="8467200" cy="539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旅行者写了一本关于他的经历的书,第二年出版了这本书。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...the traveller wrote a book about his experience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had it published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follow-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 year.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2.尽管条件艰苦,白求恩医生尽其所能来帮助中国人。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Despite the difficult situation, Dr Bethune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did whatever he could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assist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Chinese people.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3.在白求恩医生去世之后,毛泽东主席写了一篇文章来纪念他,在文中他赞扬白求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恩医生是一个将被中国人记住的英雄。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After Dr Bethune’s death, Chairman Mao Zedong wrote an article in memory of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him,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which he praised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Dr Bethune as a hero to be remembered in China.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4.当讲述故事的时候,你可以从讲述故事的大意开始。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When telling a story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you can start by saying what the story is about.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2351" y="1754071"/>
            <a:ext cx="19871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5401" y="2998671"/>
            <a:ext cx="253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7351" y="5087821"/>
            <a:ext cx="22792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185" y="5896658"/>
            <a:ext cx="233796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21460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Ⅳ.必备语法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1....her brother complained,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thinking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high tuition fees.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Thinking of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all the people still in need of help, Dr Lin opened a private clinic.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3.The new People’s Republic of China saw Dr Lin Qiaozhi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playing a key role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8251" y="1671521"/>
            <a:ext cx="15108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901" y="2071571"/>
            <a:ext cx="15934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601" y="2509721"/>
            <a:ext cx="21522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00034" y="1694322"/>
            <a:ext cx="8467200" cy="3871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 </a:t>
            </a:r>
            <a:r>
              <a:rPr lang="zh-CN" altLang="en-US" dirty="0" smtClean="0">
                <a:solidFill>
                  <a:schemeClr val="tx2"/>
                </a:solidFill>
              </a:rPr>
              <a:t>operation </a:t>
            </a:r>
            <a:r>
              <a:rPr lang="zh-CN" altLang="en-US" i="1" dirty="0" smtClean="0">
                <a:solidFill>
                  <a:schemeClr val="tx2"/>
                </a:solidFill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</a:rPr>
              <a:t>.手术;企业;经营;运行</a:t>
            </a:r>
            <a:endParaRPr lang="zh-CN" altLang="en-US" dirty="0">
              <a:solidFill>
                <a:schemeClr val="tx2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①During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operation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she sat in the waiting room for over an hour worrying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about him.(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教材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P18)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在手术过程中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她在等候室里坐了一个多小时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担心着他。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 people can only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well under pressure.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有些人只有在压力下才工作得好。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dialled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operator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put in a call to Rome.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他拨通了接线员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往罗马打了一个电话。</a:t>
            </a:r>
            <a:endParaRPr lang="zh-CN" altLang="en-US" sz="2000" dirty="0" smtClean="0"/>
          </a:p>
        </p:txBody>
      </p:sp>
      <p:pic>
        <p:nvPicPr>
          <p:cNvPr id="7" name="图片 7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315810"/>
            <a:ext cx="190500" cy="219075"/>
          </a:xfrm>
          <a:prstGeom prst="rect">
            <a:avLst/>
          </a:prstGeom>
        </p:spPr>
      </p:pic>
      <p:pic>
        <p:nvPicPr>
          <p:cNvPr id="9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10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777195"/>
            <a:ext cx="1053564" cy="290268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rot="5400000">
            <a:off x="1557766" y="191116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33951" y="2674821"/>
            <a:ext cx="13648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5351" y="3932121"/>
            <a:ext cx="11743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45101" y="4732221"/>
            <a:ext cx="12695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21972"/>
            <a:ext cx="8467200" cy="29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operation工作中;使用中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come into operation开始工作;开始生效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put...into operation实施;使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运转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.操作;运转;工作;经营;动手术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operate on sb.给某人动手术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operator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.电话员;操作人员</a:t>
            </a:r>
            <a:endParaRPr lang="zh-CN" altLang="en-US" sz="2000" dirty="0" smtClean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250473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17921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(2018天津,阅读理解A改编,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)Do the following to ensure the safe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operation  </a:t>
            </a:r>
            <a:endParaRPr lang="en-US" altLang="zh-CN" sz="1815" u="sng" kern="0" dirty="0" smtClean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(operate) of your smoke detector.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考查名词。句意:为确保你的烟雾探测器的安全运行,请做以下工作。根据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safe和of可知,此处应用名词。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(2018北京,阅读理解B,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learn the principles of flight and test their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operating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(operate) skills...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考查非谓语动词。句意:他们学会飞机的工作原理并测试他们的操作技能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。operating skills操作技能。故填operating。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996440"/>
            <a:ext cx="1190541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401" y="4038801"/>
            <a:ext cx="1350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38</TotalTime>
  <Words>648</Words>
  <Application>Microsoft Office PowerPoint</Application>
  <PresentationFormat>自定义</PresentationFormat>
  <Paragraphs>177</Paragraphs>
  <Slides>27</Slides>
  <Notes>27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47</cp:revision>
  <dcterms:created xsi:type="dcterms:W3CDTF">2020-01-15T08:02:00Z</dcterms:created>
  <dcterms:modified xsi:type="dcterms:W3CDTF">2020-01-16T07:33:03Z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