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9" r:id="rId3"/>
    <p:sldId id="260" r:id="rId4"/>
    <p:sldId id="261" r:id="rId5"/>
    <p:sldId id="263" r:id="rId6"/>
    <p:sldId id="265" r:id="rId7"/>
    <p:sldId id="272" r:id="rId8"/>
    <p:sldId id="267" r:id="rId9"/>
    <p:sldId id="268" r:id="rId10"/>
    <p:sldId id="273" r:id="rId11"/>
    <p:sldId id="270" r:id="rId12"/>
    <p:sldId id="271" r:id="rId13"/>
  </p:sldIdLst>
  <p:sldSz cx="9144000" cy="6840538"/>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8142" autoAdjust="0"/>
  </p:normalViewPr>
  <p:slideViewPr>
    <p:cSldViewPr>
      <p:cViewPr varScale="1">
        <p:scale>
          <a:sx n="114" d="100"/>
          <a:sy n="114" d="100"/>
        </p:scale>
        <p:origin x="-155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pPr/>
              <a:t>2020/1/16 Thursday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pPr/>
              <a:t>‹#›</a:t>
            </a:fld>
            <a:endParaRPr lang="zh-CN" altLang="en-US"/>
          </a:p>
        </p:txBody>
      </p:sp>
    </p:spTree>
    <p:extLst>
      <p:ext uri="{BB962C8B-B14F-4D97-AF65-F5344CB8AC3E}">
        <p14:creationId xmlns:p14="http://schemas.microsoft.com/office/powerpoint/2010/main" xmlns="" val="1157554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xmlns="" val="3279331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xmlns="" val="2285414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xmlns="" val="12150548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xmlns="" val="3619014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xmlns="" val="2844473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xmlns="" val="1123470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xmlns="" val="2121930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xmlns="" val="1206591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xmlns="" val="4066420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xmlns="" val="3217992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xmlns="" val="893452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p14="http://schemas.microsoft.com/office/powerpoint/2010/main" xmlns="" val="33011369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2020/1/16 Thursday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
        <p:nvSpPr>
          <p:cNvPr id="7" name="TextBox 6"/>
          <p:cNvSpPr txBox="1"/>
          <p:nvPr userDrawn="1"/>
        </p:nvSpPr>
        <p:spPr>
          <a:xfrm>
            <a:off x="1835696" y="251917"/>
            <a:ext cx="5832648" cy="461665"/>
          </a:xfrm>
          <a:prstGeom prst="rect">
            <a:avLst/>
          </a:prstGeom>
          <a:noFill/>
        </p:spPr>
        <p:txBody>
          <a:bodyPr wrap="square" rtlCol="0">
            <a:spAutoFit/>
          </a:bodyPr>
          <a:lstStyle/>
          <a:p>
            <a:pPr algn="ctr">
              <a:spcBef>
                <a:spcPct val="0"/>
              </a:spcBef>
              <a:defRPr/>
            </a:pPr>
            <a:r>
              <a:rPr lang="en-US" altLang="zh-CN" sz="2400" b="1" dirty="0" smtClean="0">
                <a:latin typeface="Times New Roman" panose="02020603050405020304" pitchFamily="18" charset="0"/>
                <a:ea typeface="黑体" panose="02010609060101010101" pitchFamily="65" charset="-122"/>
                <a:cs typeface="Times New Roman" panose="02020603050405020304" pitchFamily="18" charset="0"/>
              </a:rPr>
              <a:t>UNIT 2</a:t>
            </a:r>
            <a:r>
              <a:rPr lang="zh-CN" altLang="en-US" sz="2400" b="1" dirty="0" smtClean="0">
                <a:latin typeface="Times New Roman" panose="02020603050405020304" pitchFamily="18" charset="0"/>
                <a:ea typeface="黑体" panose="02010609060101010101" pitchFamily="65" charset="-122"/>
                <a:cs typeface="Times New Roman" panose="02020603050405020304" pitchFamily="18" charset="0"/>
              </a:rPr>
              <a:t>　</a:t>
            </a:r>
            <a:r>
              <a:rPr lang="en-US" altLang="zh-CN" sz="2400" b="1" dirty="0" smtClean="0">
                <a:latin typeface="Times New Roman" panose="02020603050405020304" pitchFamily="18" charset="0"/>
                <a:ea typeface="黑体" panose="02010609060101010101" pitchFamily="65" charset="-122"/>
                <a:cs typeface="Times New Roman" panose="02020603050405020304" pitchFamily="18" charset="0"/>
              </a:rPr>
              <a:t>MORALS AND VIRTUES</a:t>
            </a:r>
            <a:endParaRPr lang="zh-CN" altLang="en-US" sz="2400" b="1" dirty="0">
              <a:latin typeface="Times New Roman" panose="02020603050405020304" pitchFamily="18" charset="0"/>
              <a:ea typeface="黑体" panose="02010609060101010101"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2020/1/16 Thursday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2020/1/16 Thursday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ln>
        </p:spPr>
        <p:txBody>
          <a:bodyPr anchor="ctr"/>
          <a:lstStyle/>
          <a:p>
            <a:pPr algn="l" eaLnBrk="0" latinLnBrk="1" hangingPunct="0">
              <a:spcBef>
                <a:spcPts val="140"/>
              </a:spcBef>
            </a:pPr>
            <a:r>
              <a:rPr lang="zh-CN" altLang="en-US" sz="2000" b="1" kern="0" dirty="0" smtClean="0">
                <a:solidFill>
                  <a:schemeClr val="bg1"/>
                </a:solidFill>
                <a:latin typeface="Times New Roman" panose="02020603050405020304" pitchFamily="65" charset="-122"/>
                <a:ea typeface="黑体" panose="02010609060101010101" pitchFamily="65" charset="-122"/>
              </a:rPr>
              <a:t>第1讲　描述运动的基本概念</a:t>
            </a:r>
            <a:endParaRPr lang="zh-CN" altLang="en-US" sz="2000" b="1" dirty="0">
              <a:solidFill>
                <a:schemeClr val="bg1"/>
              </a:solidFill>
            </a:endParaRPr>
          </a:p>
        </p:txBody>
      </p:sp>
      <p:pic>
        <p:nvPicPr>
          <p:cNvPr id="8194" name="Picture 2" descr="C:\Users\dell\Desktop\图片1.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24544" y="6228581"/>
            <a:ext cx="9721080" cy="641159"/>
          </a:xfrm>
          <a:prstGeom prst="rect">
            <a:avLst/>
          </a:prstGeom>
          <a:noFill/>
          <a:extLst>
            <a:ext uri="{909E8E84-426E-40DD-AFC4-6F175D3DCCD1}">
              <a14:hiddenFill xmlns:a14="http://schemas.microsoft.com/office/drawing/2010/main" xmlns="">
                <a:solidFill>
                  <a:srgbClr val="FFFFFF"/>
                </a:solidFill>
              </a14:hiddenFill>
            </a:ext>
          </a:extLst>
        </p:spPr>
      </p:pic>
      <p:pic>
        <p:nvPicPr>
          <p:cNvPr id="8195" name="Picture 3" descr="C:\Users\dell\Desktop\21123.pn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058" y="0"/>
            <a:ext cx="9144000" cy="814387"/>
          </a:xfrm>
          <a:prstGeom prst="rect">
            <a:avLst/>
          </a:prstGeom>
          <a:noFill/>
          <a:extLst>
            <a:ext uri="{909E8E84-426E-40DD-AFC4-6F175D3DCCD1}">
              <a14:hiddenFill xmlns:a14="http://schemas.microsoft.com/office/drawing/2010/main" xmlns="">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11.jpeg"/><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txBox="1"/>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anose="02010609060101010101" pitchFamily="65" charset="-122"/>
                <a:ea typeface="黑体" panose="02010609060101010101" pitchFamily="65" charset="-122"/>
              </a:rPr>
              <a:t>高中英语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必修</a:t>
            </a:r>
            <a:r>
              <a:rPr lang="zh-CN" altLang="en-US" sz="9600" dirty="0" smtClean="0">
                <a:solidFill>
                  <a:schemeClr val="bg1"/>
                </a:solidFill>
                <a:latin typeface="黑体" panose="02010609060101010101" pitchFamily="65" charset="-122"/>
                <a:ea typeface="黑体" panose="02010609060101010101" pitchFamily="65" charset="-122"/>
                <a:cs typeface="+mj-cs"/>
              </a:rPr>
              <a:t>第三册</a:t>
            </a:r>
            <a:r>
              <a:rPr kumimoji="0" lang="en-US" altLang="zh-CN"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人教版</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32431"/>
            <a:ext cx="8467200" cy="3902350"/>
          </a:xfrm>
          <a:prstGeom prst="rect">
            <a:avLst/>
          </a:prstGeom>
          <a:noFill/>
        </p:spPr>
        <p:txBody>
          <a:bodyPr wrap="square" lIns="0" tIns="0" rIns="0" bIns="0" rtlCol="0">
            <a:spAutoFit/>
          </a:bodyPr>
          <a:lstStyle/>
          <a:p>
            <a:pPr indent="0">
              <a:lnSpc>
                <a:spcPct val="150000"/>
              </a:lnSpc>
              <a:spcBef>
                <a:spcPts val="0"/>
              </a:spcBef>
              <a:buNone/>
            </a:pPr>
            <a:r>
              <a:rPr lang="zh-CN" altLang="en-US" dirty="0" smtClean="0">
                <a:solidFill>
                  <a:schemeClr val="tx2"/>
                </a:solidFill>
                <a:latin typeface="Times New Roman" panose="02020603050405020304" pitchFamily="18" charset="0"/>
                <a:ea typeface="Adobe 黑体 Std R" pitchFamily="34" charset="-122"/>
                <a:cs typeface="Times New Roman" panose="02020603050405020304" pitchFamily="18" charset="0"/>
              </a:rPr>
              <a:t>                       flexible </a:t>
            </a:r>
            <a:r>
              <a:rPr lang="zh-CN" altLang="en-US" i="1" dirty="0" smtClean="0">
                <a:solidFill>
                  <a:schemeClr val="tx2"/>
                </a:solidFill>
                <a:latin typeface="Times New Roman" panose="02020603050405020304" pitchFamily="18" charset="0"/>
                <a:ea typeface="Adobe 黑体 Std R" pitchFamily="34" charset="-122"/>
                <a:cs typeface="Times New Roman" panose="02020603050405020304" pitchFamily="18" charset="0"/>
              </a:rPr>
              <a:t>adj</a:t>
            </a:r>
            <a:r>
              <a:rPr lang="zh-CN" altLang="en-US" dirty="0" smtClean="0">
                <a:solidFill>
                  <a:schemeClr val="tx2"/>
                </a:solidFill>
                <a:latin typeface="Times New Roman" panose="02020603050405020304" pitchFamily="18" charset="0"/>
                <a:ea typeface="Adobe 黑体 Std R" pitchFamily="34" charset="-122"/>
                <a:cs typeface="Times New Roman" panose="02020603050405020304" pitchFamily="18" charset="0"/>
              </a:rPr>
              <a:t>.灵活的;可变通的</a:t>
            </a:r>
            <a:endParaRPr lang="zh-CN" altLang="en-US" dirty="0">
              <a:solidFill>
                <a:schemeClr val="tx2"/>
              </a:solidFill>
              <a:latin typeface="Times New Roman" panose="02020603050405020304" pitchFamily="18" charset="0"/>
              <a:ea typeface="Adobe 黑体 Std R" pitchFamily="34" charset="-122"/>
              <a:cs typeface="Times New Roman" panose="02020603050405020304" pitchFamily="18" charset="0"/>
            </a:endParaRPr>
          </a:p>
          <a:p>
            <a:pPr marL="0" indent="0" eaLnBrk="0" latinLnBrk="1" hangingPunct="0">
              <a:lnSpc>
                <a:spcPct val="150000"/>
              </a:lnSpc>
              <a:spcBef>
                <a:spcPts val="1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①...many people preferred more </a:t>
            </a:r>
            <a:r>
              <a:rPr lang="zh-CN" altLang="en-US" sz="1815" u="sng" kern="0" dirty="0" smtClean="0">
                <a:solidFill>
                  <a:srgbClr val="FF0000"/>
                </a:solidFill>
                <a:latin typeface="Times New Roman" panose="02020603050405020304" pitchFamily="65" charset="-122"/>
                <a:ea typeface="宋体" panose="02010600030101010101" pitchFamily="2" charset="-122"/>
              </a:rPr>
              <a:t>　flexible    </a:t>
            </a:r>
            <a:r>
              <a:rPr lang="zh-CN" altLang="en-US" sz="1815" kern="0" dirty="0" smtClean="0">
                <a:solidFill>
                  <a:srgbClr val="000000"/>
                </a:solidFill>
                <a:latin typeface="Times New Roman" panose="02020603050405020304" pitchFamily="65" charset="-122"/>
                <a:ea typeface="宋体" panose="02010600030101010101" pitchFamily="2" charset="-122"/>
              </a:rPr>
              <a:t> work hours. (教材P22)</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更多人更喜欢更加灵活的工作时间。</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②There has got to be a degree of </a:t>
            </a:r>
            <a:r>
              <a:rPr lang="zh-CN" altLang="en-US" sz="1815" u="sng" kern="0" dirty="0" smtClean="0">
                <a:solidFill>
                  <a:srgbClr val="FF0000"/>
                </a:solidFill>
                <a:latin typeface="Times New Roman" panose="02020603050405020304" pitchFamily="65" charset="-122"/>
                <a:ea typeface="宋体" panose="02010600030101010101" pitchFamily="2" charset="-122"/>
              </a:rPr>
              <a:t>　flexibility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得有一点灵活性才行。</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③You should deal with your problems in your work </a:t>
            </a:r>
            <a:r>
              <a:rPr lang="zh-CN" altLang="en-US" sz="1815" u="sng" kern="0" dirty="0" smtClean="0">
                <a:solidFill>
                  <a:srgbClr val="FF0000"/>
                </a:solidFill>
                <a:latin typeface="Times New Roman" panose="02020603050405020304" pitchFamily="65" charset="-122"/>
                <a:ea typeface="宋体" panose="02010600030101010101" pitchFamily="2" charset="-122"/>
              </a:rPr>
              <a:t>　flexibly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你应该灵活处理你工作中的问题。</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4" name="图片 4" descr="textimage7.jpeg"/>
          <p:cNvPicPr>
            <a:picLocks noChangeAspect="1"/>
          </p:cNvPicPr>
          <p:nvPr/>
        </p:nvPicPr>
        <p:blipFill>
          <a:blip r:embed="rId3" cstate="print"/>
          <a:stretch>
            <a:fillRect/>
          </a:stretch>
        </p:blipFill>
        <p:spPr>
          <a:xfrm>
            <a:off x="546533" y="1752256"/>
            <a:ext cx="190500" cy="219075"/>
          </a:xfrm>
          <a:prstGeom prst="rect">
            <a:avLst/>
          </a:prstGeom>
        </p:spPr>
      </p:pic>
      <p:pic>
        <p:nvPicPr>
          <p:cNvPr id="5" name="图片 5" descr="textimage8.jpeg"/>
          <p:cNvPicPr>
            <a:picLocks noChangeAspect="1"/>
          </p:cNvPicPr>
          <p:nvPr/>
        </p:nvPicPr>
        <p:blipFill>
          <a:blip r:embed="rId4" cstate="print"/>
          <a:stretch>
            <a:fillRect/>
          </a:stretch>
        </p:blipFill>
        <p:spPr>
          <a:xfrm>
            <a:off x="571472" y="4706153"/>
            <a:ext cx="219075" cy="219075"/>
          </a:xfrm>
          <a:prstGeom prst="rect">
            <a:avLst/>
          </a:prstGeom>
        </p:spPr>
      </p:pic>
      <p:pic>
        <p:nvPicPr>
          <p:cNvPr id="6" name="图片 3" descr="textimage6.jpeg"/>
          <p:cNvPicPr>
            <a:picLocks noChangeAspect="1"/>
          </p:cNvPicPr>
          <p:nvPr/>
        </p:nvPicPr>
        <p:blipFill>
          <a:blip r:embed="rId5" cstate="print"/>
          <a:stretch>
            <a:fillRect/>
          </a:stretch>
        </p:blipFill>
        <p:spPr>
          <a:xfrm>
            <a:off x="490496" y="1277129"/>
            <a:ext cx="1081108" cy="293366"/>
          </a:xfrm>
          <a:prstGeom prst="rect">
            <a:avLst/>
          </a:prstGeom>
        </p:spPr>
      </p:pic>
      <p:cxnSp>
        <p:nvCxnSpPr>
          <p:cNvPr id="7" name="直接连接符 6"/>
          <p:cNvCxnSpPr/>
          <p:nvPr/>
        </p:nvCxnSpPr>
        <p:spPr>
          <a:xfrm rot="5400000">
            <a:off x="1557766" y="1436990"/>
            <a:ext cx="308961" cy="4467"/>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2"/>
          <p:cNvSpPr txBox="1"/>
          <p:nvPr/>
        </p:nvSpPr>
        <p:spPr>
          <a:xfrm>
            <a:off x="540000" y="4592855"/>
            <a:ext cx="8467200" cy="1256306"/>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      归纳拓展</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flexibility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.柔韧性;灵活性</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flexibly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.灵活地</a:t>
            </a:r>
            <a:endParaRPr lang="zh-CN" altLang="en-US" dirty="0"/>
          </a:p>
        </p:txBody>
      </p:sp>
      <p:pic>
        <p:nvPicPr>
          <p:cNvPr id="9" name="Picture 4" descr="\\a015\吴双婷\线.tif"/>
          <p:cNvPicPr>
            <a:picLocks noChangeAspect="1" noChangeArrowheads="1"/>
          </p:cNvPicPr>
          <p:nvPr/>
        </p:nvPicPr>
        <p:blipFill>
          <a:blip r:embed="rId6" cstate="print"/>
          <a:srcRect/>
          <a:stretch>
            <a:fillRect/>
          </a:stretch>
        </p:blipFill>
        <p:spPr bwMode="auto">
          <a:xfrm>
            <a:off x="3561509" y="2094914"/>
            <a:ext cx="1232441"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6" cstate="print"/>
          <a:srcRect/>
          <a:stretch>
            <a:fillRect/>
          </a:stretch>
        </p:blipFill>
        <p:spPr bwMode="auto">
          <a:xfrm>
            <a:off x="3645329" y="2925494"/>
            <a:ext cx="1406731"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6" cstate="print"/>
          <a:srcRect/>
          <a:stretch>
            <a:fillRect/>
          </a:stretch>
        </p:blipFill>
        <p:spPr bwMode="auto">
          <a:xfrm>
            <a:off x="5402691" y="3760836"/>
            <a:ext cx="1232441"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9"/>
                                        </p:tgtEl>
                                      </p:cBhvr>
                                    </p:animEffect>
                                    <p:set>
                                      <p:cBhvr>
                                        <p:cTn id="7" dur="1" fill="hold">
                                          <p:stCondLst>
                                            <p:cond delay="19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0"/>
                                        </p:tgtEl>
                                      </p:cBhvr>
                                    </p:animEffect>
                                    <p:set>
                                      <p:cBhvr>
                                        <p:cTn id="12" dur="1" fill="hold">
                                          <p:stCondLst>
                                            <p:cond delay="19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1"/>
                                        </p:tgtEl>
                                      </p:cBhvr>
                                    </p:animEffect>
                                    <p:set>
                                      <p:cBhvr>
                                        <p:cTn id="17" dur="1" fill="hold">
                                          <p:stCondLst>
                                            <p:cond delay="1999"/>
                                          </p:stCondLst>
                                        </p:cTn>
                                        <p:tgtEl>
                                          <p:spTgt spid="11"/>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2000"/>
                                        <p:tgtEl>
                                          <p:spTgt spid="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91443"/>
            <a:ext cx="8467200" cy="377952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(2019江苏,28,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)Unlike traditional gyms, app-backed gyms offer people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    flexible    </a:t>
            </a:r>
            <a:r>
              <a:rPr lang="zh-CN" altLang="en-US" sz="1815" kern="0" dirty="0" smtClean="0">
                <a:solidFill>
                  <a:srgbClr val="000000"/>
                </a:solidFill>
                <a:latin typeface="Times New Roman" panose="02020603050405020304" pitchFamily="65" charset="-122"/>
                <a:ea typeface="宋体" panose="02010600030101010101" pitchFamily="2" charset="-122"/>
              </a:rPr>
              <a:t>(flexibly) options to exercise. </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考查形容词。句意:不同于传统的健身房,应用程序支持的健身房给人们提</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供了灵活的健身选择。修饰名词options应用形容词,故填flexible。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(2016北京,阅读理解D,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)Intellectual growth and </a:t>
            </a:r>
            <a:r>
              <a:rPr lang="zh-CN" altLang="en-US" sz="1815" u="sng" kern="0" dirty="0" smtClean="0">
                <a:solidFill>
                  <a:srgbClr val="FF0000"/>
                </a:solidFill>
                <a:latin typeface="Times New Roman" panose="02020603050405020304" pitchFamily="65" charset="-122"/>
                <a:ea typeface="宋体" panose="02010600030101010101" pitchFamily="2" charset="-122"/>
              </a:rPr>
              <a:t>　flexibility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flexible)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are fostered by strict debate and questioning.</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考查名词。句意:智力的发育和灵活性是通过严格的辩论和质疑培养的。</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分析句子可知,此处应用名词,故填flexibility。</a:t>
            </a:r>
            <a:endParaRPr lang="zh-CN" altLang="en-US" dirty="0"/>
          </a:p>
        </p:txBody>
      </p:sp>
      <p:pic>
        <p:nvPicPr>
          <p:cNvPr id="3" name="图片 3" descr="textimage5.jpeg"/>
          <p:cNvPicPr>
            <a:picLocks noChangeAspect="1"/>
          </p:cNvPicPr>
          <p:nvPr/>
        </p:nvPicPr>
        <p:blipFill>
          <a:blip r:embed="rId3" cstate="print"/>
          <a:stretch>
            <a:fillRect/>
          </a:stretch>
        </p:blipFill>
        <p:spPr>
          <a:xfrm>
            <a:off x="571472" y="1134253"/>
            <a:ext cx="895130" cy="302178"/>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459215" y="2351136"/>
            <a:ext cx="1232441"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6084168" y="3601085"/>
            <a:ext cx="1352952"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306707"/>
            <a:ext cx="8467200" cy="125984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完成句子</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 (2019课标全国Ⅱ,七选五,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 </a:t>
            </a:r>
            <a:r>
              <a:rPr lang="zh-CN" altLang="en-US" sz="1815" kern="0" dirty="0" smtClean="0">
                <a:solidFill>
                  <a:srgbClr val="000000"/>
                </a:solidFill>
                <a:latin typeface="Times New Roman" panose="02020603050405020304" pitchFamily="65" charset="-122"/>
                <a:ea typeface="宋体" panose="02010600030101010101" pitchFamily="2" charset="-122"/>
              </a:rPr>
              <a:t>)记住目标是灵活的。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Remember that </a:t>
            </a:r>
            <a:r>
              <a:rPr lang="zh-CN" altLang="en-US" sz="1815" u="sng" kern="0" dirty="0" smtClean="0">
                <a:solidFill>
                  <a:srgbClr val="FF0000"/>
                </a:solidFill>
                <a:latin typeface="Times New Roman" panose="02020603050405020304" pitchFamily="65" charset="-122"/>
                <a:ea typeface="宋体" panose="02010600030101010101" pitchFamily="2" charset="-122"/>
              </a:rPr>
              <a:t>　goals are flexible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1984173" y="2178734"/>
            <a:ext cx="2062047"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991377"/>
            <a:ext cx="8467200" cy="5160452"/>
          </a:xfrm>
          <a:prstGeom prst="rect">
            <a:avLst/>
          </a:prstGeom>
          <a:noFill/>
        </p:spPr>
        <p:txBody>
          <a:bodyPr wrap="square" lIns="0" tIns="0" rIns="0" bIns="0" rtlCol="0">
            <a:spAutoFit/>
          </a:bodyPr>
          <a:lstStyle/>
          <a:p>
            <a:pPr indent="0" algn="ctr">
              <a:lnSpc>
                <a:spcPct val="150000"/>
              </a:lnSpc>
              <a:spcBef>
                <a:spcPts val="0"/>
              </a:spcBef>
              <a:buNone/>
            </a:pPr>
            <a:r>
              <a:rPr lang="zh-CN" altLang="en-US" sz="2400" dirty="0" smtClean="0">
                <a:latin typeface="Times New Roman" panose="02020603050405020304" pitchFamily="18" charset="0"/>
                <a:ea typeface="黑体" panose="02010609060101010101" pitchFamily="65" charset="-122"/>
                <a:cs typeface="Times New Roman" panose="02020603050405020304" pitchFamily="18" charset="0"/>
              </a:rPr>
              <a:t>Part 3　Reading for Writing, Assessing Your Progress &amp;Video Time</a:t>
            </a:r>
            <a:endParaRPr lang="en-US" altLang="zh-CN" sz="2400" dirty="0" smtClean="0">
              <a:latin typeface="Times New Roman" panose="02020603050405020304" pitchFamily="18" charset="0"/>
              <a:ea typeface="黑体" panose="02010609060101010101" pitchFamily="65" charset="-122"/>
              <a:cs typeface="Times New Roman" panose="02020603050405020304" pitchFamily="18" charset="0"/>
            </a:endParaRPr>
          </a:p>
          <a:p>
            <a:pPr indent="0" algn="ctr">
              <a:lnSpc>
                <a:spcPct val="150000"/>
              </a:lnSpc>
              <a:spcBef>
                <a:spcPts val="0"/>
              </a:spcBef>
              <a:buNone/>
            </a:pPr>
            <a:endParaRPr lang="en-US" altLang="zh-CN" sz="1815" b="1" kern="0" dirty="0" smtClean="0">
              <a:solidFill>
                <a:schemeClr val="tx2"/>
              </a:solidFill>
              <a:latin typeface="Times New Roman" panose="02020603050405020304" pitchFamily="18" charset="0"/>
              <a:ea typeface="Adobe 黑体 Std R" pitchFamily="34" charset="-122"/>
              <a:cs typeface="Times New Roman" panose="02020603050405020304" pitchFamily="18" charset="0"/>
            </a:endParaRPr>
          </a:p>
          <a:p>
            <a:pPr inden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Ⅰ.核心单词</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FF0000"/>
                </a:solidFill>
                <a:latin typeface="Times New Roman" panose="02020603050405020304" pitchFamily="65" charset="-122"/>
                <a:ea typeface="宋体" panose="02010600030101010101" pitchFamily="2" charset="-122"/>
              </a:rPr>
              <a:t>　disguise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.装扮;假扮;掩盖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.伪装;化装用具</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2.maple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枫树;槭树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3.cart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手推车;运货马车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　spill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 &amp;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.(使)洒出;(使)溢出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FF0000"/>
                </a:solidFill>
                <a:latin typeface="Times New Roman" panose="02020603050405020304" pitchFamily="65" charset="-122"/>
                <a:ea typeface="宋体" panose="02010600030101010101" pitchFamily="2" charset="-122"/>
              </a:rPr>
              <a:t>　limp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.跛行;一瘸一拐地走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FF0000"/>
                </a:solidFill>
                <a:latin typeface="Times New Roman" panose="02020603050405020304" pitchFamily="65" charset="-122"/>
                <a:ea typeface="宋体" panose="02010600030101010101" pitchFamily="2" charset="-122"/>
              </a:rPr>
              <a:t>　tear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.眼泪;泪水</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FF0000"/>
                </a:solidFill>
                <a:latin typeface="Times New Roman" panose="02020603050405020304" pitchFamily="65" charset="-122"/>
                <a:ea typeface="宋体" panose="02010600030101010101" pitchFamily="2" charset="-122"/>
              </a:rPr>
              <a:t>　harm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.伤害;损害→ </a:t>
            </a:r>
            <a:r>
              <a:rPr lang="zh-CN" altLang="en-US" sz="1815" u="sng" kern="0" dirty="0" smtClean="0">
                <a:solidFill>
                  <a:srgbClr val="FF0000"/>
                </a:solidFill>
                <a:latin typeface="Times New Roman" panose="02020603050405020304" pitchFamily="65" charset="-122"/>
                <a:ea typeface="宋体" panose="02010600030101010101" pitchFamily="2" charset="-122"/>
              </a:rPr>
              <a:t>　harmful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.有害的→ </a:t>
            </a:r>
            <a:r>
              <a:rPr lang="zh-CN" altLang="en-US" sz="1815" u="sng" kern="0" dirty="0" smtClean="0">
                <a:solidFill>
                  <a:srgbClr val="FF0000"/>
                </a:solidFill>
                <a:latin typeface="Times New Roman" panose="02020603050405020304" pitchFamily="65" charset="-122"/>
                <a:ea typeface="宋体" panose="02010600030101010101" pitchFamily="2" charset="-122"/>
              </a:rPr>
              <a:t>　harmless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.无害</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　despair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.绝望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.绝望;感到无望</a:t>
            </a:r>
            <a:endParaRPr lang="zh-CN" altLang="en-US" dirty="0"/>
          </a:p>
        </p:txBody>
      </p:sp>
      <p:pic>
        <p:nvPicPr>
          <p:cNvPr id="4" name="图片 3" descr="textimage0.jpeg"/>
          <p:cNvPicPr>
            <a:picLocks noChangeAspect="1"/>
          </p:cNvPicPr>
          <p:nvPr/>
        </p:nvPicPr>
        <p:blipFill>
          <a:blip r:embed="rId3" cstate="print"/>
          <a:stretch>
            <a:fillRect/>
          </a:stretch>
        </p:blipFill>
        <p:spPr>
          <a:xfrm>
            <a:off x="3643306" y="1619597"/>
            <a:ext cx="1836184" cy="388060"/>
          </a:xfrm>
          <a:prstGeom prst="rect">
            <a:avLst/>
          </a:prstGeom>
        </p:spPr>
      </p:pic>
      <p:pic>
        <p:nvPicPr>
          <p:cNvPr id="5" name="Picture 4" descr="\\a015\吴双婷\线.tif"/>
          <p:cNvPicPr>
            <a:picLocks noChangeAspect="1" noChangeArrowheads="1"/>
          </p:cNvPicPr>
          <p:nvPr/>
        </p:nvPicPr>
        <p:blipFill>
          <a:blip r:embed="rId4" cstate="print"/>
          <a:srcRect/>
          <a:stretch>
            <a:fillRect/>
          </a:stretch>
        </p:blipFill>
        <p:spPr bwMode="auto">
          <a:xfrm>
            <a:off x="695419" y="2409874"/>
            <a:ext cx="1232441"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499351" y="2831043"/>
            <a:ext cx="1472449"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274559" y="3242523"/>
            <a:ext cx="2154441"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705917" y="3664481"/>
            <a:ext cx="863803"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705917" y="4068341"/>
            <a:ext cx="917143"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700201" y="4499823"/>
            <a:ext cx="839039"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710679" y="4889397"/>
            <a:ext cx="927621" cy="343678"/>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3627235" y="4896063"/>
            <a:ext cx="1232441" cy="343678"/>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6221843" y="4911303"/>
            <a:ext cx="1329577" cy="343678"/>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697343" y="5732359"/>
            <a:ext cx="1146697"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0"/>
                                        </p:tgtEl>
                                      </p:cBhvr>
                                    </p:animEffect>
                                    <p:set>
                                      <p:cBhvr>
                                        <p:cTn id="32" dur="1" fill="hold">
                                          <p:stCondLst>
                                            <p:cond delay="19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1"/>
                                        </p:tgtEl>
                                      </p:cBhvr>
                                    </p:animEffect>
                                    <p:set>
                                      <p:cBhvr>
                                        <p:cTn id="37" dur="1" fill="hold">
                                          <p:stCondLst>
                                            <p:cond delay="1999"/>
                                          </p:stCondLst>
                                        </p:cTn>
                                        <p:tgtEl>
                                          <p:spTgt spid="1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2"/>
                                        </p:tgtEl>
                                      </p:cBhvr>
                                    </p:animEffect>
                                    <p:set>
                                      <p:cBhvr>
                                        <p:cTn id="42" dur="1" fill="hold">
                                          <p:stCondLst>
                                            <p:cond delay="1999"/>
                                          </p:stCondLst>
                                        </p:cTn>
                                        <p:tgtEl>
                                          <p:spTgt spid="1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3"/>
                                        </p:tgtEl>
                                      </p:cBhvr>
                                    </p:animEffect>
                                    <p:set>
                                      <p:cBhvr>
                                        <p:cTn id="47" dur="1" fill="hold">
                                          <p:stCondLst>
                                            <p:cond delay="1999"/>
                                          </p:stCondLst>
                                        </p:cTn>
                                        <p:tgtEl>
                                          <p:spTgt spid="13"/>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4"/>
                                        </p:tgtEl>
                                      </p:cBhvr>
                                    </p:animEffect>
                                    <p:set>
                                      <p:cBhvr>
                                        <p:cTn id="52"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13129"/>
            <a:ext cx="8467200" cy="3350148"/>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FF0000"/>
                </a:solidFill>
                <a:latin typeface="Times New Roman" panose="02020603050405020304" pitchFamily="65" charset="-122"/>
                <a:ea typeface="宋体" panose="02010600030101010101" pitchFamily="2" charset="-122"/>
              </a:rPr>
              <a:t>　might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.力量;威力→ </a:t>
            </a:r>
            <a:r>
              <a:rPr lang="zh-CN" altLang="en-US" sz="1815" u="sng" kern="0" dirty="0" smtClean="0">
                <a:solidFill>
                  <a:srgbClr val="FF0000"/>
                </a:solidFill>
                <a:latin typeface="Times New Roman" panose="02020603050405020304" pitchFamily="65" charset="-122"/>
                <a:ea typeface="宋体" panose="02010600030101010101" pitchFamily="2" charset="-122"/>
              </a:rPr>
              <a:t>　mighty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.巨大的;强而有力的</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10.fable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寓言;寓言故事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FF0000"/>
                </a:solidFill>
                <a:latin typeface="Times New Roman" panose="02020603050405020304" pitchFamily="65" charset="-122"/>
                <a:ea typeface="宋体" panose="02010600030101010101" pitchFamily="2" charset="-122"/>
              </a:rPr>
              <a:t>　court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.(网球等的)球场;法院;法庭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FF0000"/>
                </a:solidFill>
                <a:latin typeface="Times New Roman" panose="02020603050405020304" pitchFamily="65" charset="-122"/>
                <a:ea typeface="宋体" panose="02010600030101010101" pitchFamily="2" charset="-122"/>
              </a:rPr>
              <a:t>　flexible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.灵活的;可变通的→flexibility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.灵活性;柔韧性</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13.income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收入,收益    </a:t>
            </a:r>
            <a:r>
              <a:rPr lang="zh-CN" altLang="en-US" sz="1815" kern="0" dirty="0" smtClean="0">
                <a:solidFill>
                  <a:srgbClr val="000000"/>
                </a:solidFill>
                <a:latin typeface="Times New Roman" panose="02020603050405020304" pitchFamily="65" charset="-122"/>
                <a:ea typeface="宋体" panose="02010600030101010101" pitchFamily="2" charset="-122"/>
              </a:rPr>
              <a:t>→outcome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结果,效果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14.per </a:t>
            </a:r>
            <a:r>
              <a:rPr lang="zh-CN" altLang="en-US" sz="1815" i="1" kern="0" dirty="0" smtClean="0">
                <a:solidFill>
                  <a:srgbClr val="000000"/>
                </a:solidFill>
                <a:latin typeface="Times New Roman" panose="02020603050405020304" pitchFamily="65" charset="-122"/>
                <a:ea typeface="宋体" panose="02010600030101010101" pitchFamily="2" charset="-122"/>
              </a:rPr>
              <a:t>prep</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每;每一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therefore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.因此;所以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a:t>
            </a:r>
            <a:r>
              <a:rPr lang="zh-CN" altLang="en-US" sz="1815" u="sng" kern="0" dirty="0" smtClean="0">
                <a:solidFill>
                  <a:srgbClr val="FF0000"/>
                </a:solidFill>
                <a:latin typeface="Times New Roman" panose="02020603050405020304" pitchFamily="65" charset="-122"/>
                <a:ea typeface="宋体" panose="02010600030101010101" pitchFamily="2" charset="-122"/>
              </a:rPr>
              <a:t>　tension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.紧张关系;紧张;焦虑→ </a:t>
            </a:r>
            <a:r>
              <a:rPr lang="zh-CN" altLang="en-US" sz="1815" u="sng" kern="0" dirty="0" smtClean="0">
                <a:solidFill>
                  <a:srgbClr val="FF0000"/>
                </a:solidFill>
                <a:latin typeface="Times New Roman" panose="02020603050405020304" pitchFamily="65" charset="-122"/>
                <a:ea typeface="宋体" panose="02010600030101010101" pitchFamily="2" charset="-122"/>
              </a:rPr>
              <a:t>　tense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.神经紧张的</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699251" y="1239417"/>
            <a:ext cx="1060969"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3133839" y="1244179"/>
            <a:ext cx="1232441"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1523165" y="1668995"/>
            <a:ext cx="1913455"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805789" y="2072479"/>
            <a:ext cx="977292"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804027" y="2501479"/>
            <a:ext cx="1232441"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1730809" y="2915817"/>
            <a:ext cx="1439111"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4413999" y="2920579"/>
            <a:ext cx="1567701"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3" cstate="print"/>
          <a:srcRect/>
          <a:stretch>
            <a:fillRect/>
          </a:stretch>
        </p:blipFill>
        <p:spPr bwMode="auto">
          <a:xfrm>
            <a:off x="1642223" y="3319677"/>
            <a:ext cx="1232441"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3" cstate="print"/>
          <a:srcRect/>
          <a:stretch>
            <a:fillRect/>
          </a:stretch>
        </p:blipFill>
        <p:spPr bwMode="auto">
          <a:xfrm>
            <a:off x="805931" y="3720679"/>
            <a:ext cx="1350529" cy="343678"/>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3" cstate="print"/>
          <a:srcRect/>
          <a:stretch>
            <a:fillRect/>
          </a:stretch>
        </p:blipFill>
        <p:spPr bwMode="auto">
          <a:xfrm>
            <a:off x="810693" y="4155019"/>
            <a:ext cx="1170507" cy="343678"/>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3" cstate="print"/>
          <a:srcRect/>
          <a:stretch>
            <a:fillRect/>
          </a:stretch>
        </p:blipFill>
        <p:spPr bwMode="auto">
          <a:xfrm>
            <a:off x="4381615" y="4173117"/>
            <a:ext cx="1020965"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95882"/>
            <a:ext cx="8467200" cy="5025222"/>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Ⅱ.重点短语</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1.crash into </a:t>
            </a:r>
            <a:r>
              <a:rPr lang="zh-CN" altLang="en-US" sz="1815" u="sng" kern="0" dirty="0" smtClean="0">
                <a:solidFill>
                  <a:srgbClr val="FF0000"/>
                </a:solidFill>
                <a:latin typeface="Times New Roman" panose="02020603050405020304" pitchFamily="65" charset="-122"/>
                <a:ea typeface="宋体" panose="02010600030101010101" pitchFamily="2" charset="-122"/>
              </a:rPr>
              <a:t>　撞到    </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　pick oneself up    </a:t>
            </a:r>
            <a:r>
              <a:rPr lang="zh-CN" altLang="en-US" sz="1815" kern="0" dirty="0" smtClean="0">
                <a:solidFill>
                  <a:srgbClr val="000000"/>
                </a:solidFill>
                <a:latin typeface="Times New Roman" panose="02020603050405020304" pitchFamily="65" charset="-122"/>
                <a:ea typeface="宋体" panose="02010600030101010101" pitchFamily="2" charset="-122"/>
              </a:rPr>
              <a:t>站起来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3.come along </a:t>
            </a:r>
            <a:r>
              <a:rPr lang="zh-CN" altLang="en-US" sz="1815" u="sng" kern="0" dirty="0" smtClean="0">
                <a:solidFill>
                  <a:srgbClr val="FF0000"/>
                </a:solidFill>
                <a:latin typeface="Times New Roman" panose="02020603050405020304" pitchFamily="65" charset="-122"/>
                <a:ea typeface="宋体" panose="02010600030101010101" pitchFamily="2" charset="-122"/>
              </a:rPr>
              <a:t>　到达;出现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　trip over    </a:t>
            </a:r>
            <a:r>
              <a:rPr lang="zh-CN" altLang="en-US" sz="1815" kern="0" dirty="0" smtClean="0">
                <a:solidFill>
                  <a:srgbClr val="000000"/>
                </a:solidFill>
                <a:latin typeface="Times New Roman" panose="02020603050405020304" pitchFamily="65" charset="-122"/>
                <a:ea typeface="宋体" panose="02010600030101010101" pitchFamily="2" charset="-122"/>
              </a:rPr>
              <a:t>被</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绊倒</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FF0000"/>
                </a:solidFill>
                <a:latin typeface="Times New Roman" panose="02020603050405020304" pitchFamily="65" charset="-122"/>
                <a:ea typeface="宋体" panose="02010600030101010101" pitchFamily="2" charset="-122"/>
              </a:rPr>
              <a:t>　in tears    </a:t>
            </a:r>
            <a:r>
              <a:rPr lang="zh-CN" altLang="en-US" sz="1815" kern="0" dirty="0" smtClean="0">
                <a:solidFill>
                  <a:srgbClr val="000000"/>
                </a:solidFill>
                <a:latin typeface="Times New Roman" panose="02020603050405020304" pitchFamily="65" charset="-122"/>
                <a:ea typeface="宋体" panose="02010600030101010101" pitchFamily="2" charset="-122"/>
              </a:rPr>
              <a:t>流着泪;含着泪</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6.complain </a:t>
            </a:r>
            <a:r>
              <a:rPr lang="zh-CN" altLang="en-US" sz="1815" u="sng" kern="0" dirty="0" smtClean="0">
                <a:solidFill>
                  <a:srgbClr val="FF0000"/>
                </a:solidFill>
                <a:latin typeface="Times New Roman" panose="02020603050405020304" pitchFamily="65" charset="-122"/>
                <a:ea typeface="宋体" panose="02010600030101010101" pitchFamily="2" charset="-122"/>
              </a:rPr>
              <a:t>　about    </a:t>
            </a:r>
            <a:r>
              <a:rPr lang="zh-CN" altLang="en-US" sz="1815" kern="0" dirty="0" smtClean="0">
                <a:solidFill>
                  <a:srgbClr val="000000"/>
                </a:solidFill>
                <a:latin typeface="Times New Roman" panose="02020603050405020304" pitchFamily="65" charset="-122"/>
                <a:ea typeface="宋体" panose="02010600030101010101" pitchFamily="2" charset="-122"/>
              </a:rPr>
              <a:t>抱怨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7.make an </a:t>
            </a:r>
            <a:r>
              <a:rPr lang="zh-CN" altLang="en-US" sz="1815" u="sng" kern="0" dirty="0" smtClean="0">
                <a:solidFill>
                  <a:srgbClr val="FF0000"/>
                </a:solidFill>
                <a:latin typeface="Times New Roman" panose="02020603050405020304" pitchFamily="65" charset="-122"/>
                <a:ea typeface="宋体" panose="02010600030101010101" pitchFamily="2" charset="-122"/>
              </a:rPr>
              <a:t>　attempt    </a:t>
            </a:r>
            <a:r>
              <a:rPr lang="zh-CN" altLang="en-US" sz="1815" kern="0" dirty="0" smtClean="0">
                <a:solidFill>
                  <a:srgbClr val="000000"/>
                </a:solidFill>
                <a:latin typeface="Times New Roman" panose="02020603050405020304" pitchFamily="65" charset="-122"/>
                <a:ea typeface="宋体" panose="02010600030101010101" pitchFamily="2" charset="-122"/>
              </a:rPr>
              <a:t>to企图做</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　in despair    </a:t>
            </a:r>
            <a:r>
              <a:rPr lang="zh-CN" altLang="en-US" sz="1815" kern="0" dirty="0" smtClean="0">
                <a:solidFill>
                  <a:srgbClr val="000000"/>
                </a:solidFill>
                <a:latin typeface="Times New Roman" panose="02020603050405020304" pitchFamily="65" charset="-122"/>
                <a:ea typeface="宋体" panose="02010600030101010101" pitchFamily="2" charset="-122"/>
              </a:rPr>
              <a:t>处于绝望中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 great deal (of) </a:t>
            </a:r>
            <a:r>
              <a:rPr lang="zh-CN" altLang="en-US" sz="1815" u="sng" kern="0" dirty="0" smtClean="0">
                <a:solidFill>
                  <a:srgbClr val="FF0000"/>
                </a:solidFill>
                <a:latin typeface="Times New Roman" panose="02020603050405020304" pitchFamily="65" charset="-122"/>
                <a:ea typeface="宋体" panose="02010600030101010101" pitchFamily="2" charset="-122"/>
              </a:rPr>
              <a:t>　大量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FF0000"/>
                </a:solidFill>
                <a:latin typeface="Times New Roman" panose="02020603050405020304" pitchFamily="65" charset="-122"/>
                <a:ea typeface="宋体" panose="02010600030101010101" pitchFamily="2" charset="-122"/>
              </a:rPr>
              <a:t>　belong to    </a:t>
            </a:r>
            <a:r>
              <a:rPr lang="zh-CN" altLang="en-US" sz="1815" kern="0" dirty="0" smtClean="0">
                <a:solidFill>
                  <a:srgbClr val="000000"/>
                </a:solidFill>
                <a:latin typeface="Times New Roman" panose="02020603050405020304" pitchFamily="65" charset="-122"/>
                <a:ea typeface="宋体" panose="02010600030101010101" pitchFamily="2" charset="-122"/>
              </a:rPr>
              <a:t>属于</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11.according to </a:t>
            </a:r>
            <a:r>
              <a:rPr lang="zh-CN" altLang="en-US" sz="1815" u="sng" kern="0" dirty="0" smtClean="0">
                <a:solidFill>
                  <a:srgbClr val="FF0000"/>
                </a:solidFill>
                <a:latin typeface="Times New Roman" panose="02020603050405020304" pitchFamily="65" charset="-122"/>
                <a:ea typeface="宋体" panose="02010600030101010101" pitchFamily="2" charset="-122"/>
              </a:rPr>
              <a:t>　根据    </a:t>
            </a:r>
            <a:endParaRPr lang="zh-CN" altLang="en-US" sz="1815" u="sng" kern="0" dirty="0">
              <a:solidFill>
                <a:srgbClr val="FF0000"/>
              </a:solidFill>
              <a:latin typeface="Times New Roman" panose="02020603050405020304" pitchFamily="65" charset="-122"/>
              <a:ea typeface="宋体" panose="02010600030101010101" pitchFamily="2" charset="-122"/>
            </a:endParaRPr>
          </a:p>
        </p:txBody>
      </p:sp>
      <p:pic>
        <p:nvPicPr>
          <p:cNvPr id="3" name="Picture 4" descr="\\a015\吴双婷\线.tif"/>
          <p:cNvPicPr>
            <a:picLocks noChangeAspect="1" noChangeArrowheads="1"/>
          </p:cNvPicPr>
          <p:nvPr/>
        </p:nvPicPr>
        <p:blipFill>
          <a:blip r:embed="rId3" cstate="print"/>
          <a:srcRect/>
          <a:stretch>
            <a:fillRect/>
          </a:stretch>
        </p:blipFill>
        <p:spPr bwMode="auto">
          <a:xfrm>
            <a:off x="1614601" y="1561514"/>
            <a:ext cx="1037159"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701155" y="1970937"/>
            <a:ext cx="1866785"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1811767" y="2373996"/>
            <a:ext cx="1601993"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687819" y="2798812"/>
            <a:ext cx="1270521"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704009" y="3199814"/>
            <a:ext cx="1124791"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1583167" y="3608436"/>
            <a:ext cx="1030493"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1485900" y="4040872"/>
            <a:ext cx="1188720"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3" cstate="print"/>
          <a:srcRect/>
          <a:stretch>
            <a:fillRect/>
          </a:stretch>
        </p:blipFill>
        <p:spPr bwMode="auto">
          <a:xfrm>
            <a:off x="719249" y="4457114"/>
            <a:ext cx="1361011"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3" cstate="print"/>
          <a:srcRect/>
          <a:stretch>
            <a:fillRect/>
          </a:stretch>
        </p:blipFill>
        <p:spPr bwMode="auto">
          <a:xfrm>
            <a:off x="2195625" y="4863832"/>
            <a:ext cx="1080975" cy="343678"/>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3" cstate="print"/>
          <a:srcRect/>
          <a:stretch>
            <a:fillRect/>
          </a:stretch>
        </p:blipFill>
        <p:spPr bwMode="auto">
          <a:xfrm>
            <a:off x="814501" y="5295314"/>
            <a:ext cx="1341959" cy="343678"/>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3" cstate="print"/>
          <a:srcRect/>
          <a:stretch>
            <a:fillRect/>
          </a:stretch>
        </p:blipFill>
        <p:spPr bwMode="auto">
          <a:xfrm>
            <a:off x="1982265" y="5694412"/>
            <a:ext cx="1004775"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71269"/>
            <a:ext cx="8467200" cy="4606454"/>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12.end up doing sth.</a:t>
            </a:r>
            <a:r>
              <a:rPr lang="zh-CN" altLang="en-US" sz="1815" u="sng" kern="0" dirty="0" smtClean="0">
                <a:solidFill>
                  <a:srgbClr val="FF0000"/>
                </a:solidFill>
                <a:latin typeface="Times New Roman" panose="02020603050405020304" pitchFamily="65" charset="-122"/>
                <a:ea typeface="宋体" panose="02010600030101010101" pitchFamily="2" charset="-122"/>
              </a:rPr>
              <a:t>　最终做某事    </a:t>
            </a: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13.concentrate on </a:t>
            </a:r>
            <a:r>
              <a:rPr lang="zh-CN" altLang="en-US" sz="1815" u="sng" kern="0" dirty="0" smtClean="0">
                <a:solidFill>
                  <a:srgbClr val="FF0000"/>
                </a:solidFill>
                <a:latin typeface="Times New Roman" panose="02020603050405020304" pitchFamily="65" charset="-122"/>
                <a:ea typeface="宋体" panose="02010600030101010101" pitchFamily="2" charset="-122"/>
              </a:rPr>
              <a:t>　集中注意力于……    </a:t>
            </a:r>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Ⅲ.经典结构</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1.好事不会落到其人民只会抱怨并且指望他人解决他们的问题的民族头上。</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Nothing good can come to a nation </a:t>
            </a:r>
            <a:r>
              <a:rPr lang="zh-CN" altLang="en-US" sz="1815" u="sng" kern="0" dirty="0" smtClean="0">
                <a:solidFill>
                  <a:srgbClr val="FF0000"/>
                </a:solidFill>
                <a:latin typeface="Times New Roman" panose="02020603050405020304" pitchFamily="65" charset="-122"/>
                <a:ea typeface="宋体" panose="02010600030101010101" pitchFamily="2" charset="-122"/>
              </a:rPr>
              <a:t>　whose people    </a:t>
            </a:r>
            <a:r>
              <a:rPr lang="zh-CN" altLang="en-US" sz="1815" kern="0" dirty="0" smtClean="0">
                <a:solidFill>
                  <a:srgbClr val="000000"/>
                </a:solidFill>
                <a:latin typeface="Times New Roman" panose="02020603050405020304" pitchFamily="65" charset="-122"/>
                <a:ea typeface="宋体" panose="02010600030101010101" pitchFamily="2" charset="-122"/>
              </a:rPr>
              <a:t> only complain and expect oth-</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ers to solve their problems.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2.过了一会儿,一群妇女走了过来,每个人头上都顶着一罐水。</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After a while, a group of women came along, </a:t>
            </a:r>
            <a:r>
              <a:rPr lang="zh-CN" altLang="en-US" sz="1815" u="sng" kern="0" dirty="0" smtClean="0">
                <a:solidFill>
                  <a:srgbClr val="FF0000"/>
                </a:solidFill>
                <a:latin typeface="Times New Roman" panose="02020603050405020304" pitchFamily="65" charset="-122"/>
                <a:ea typeface="宋体" panose="02010600030101010101" pitchFamily="2" charset="-122"/>
              </a:rPr>
              <a:t>　each balancing    </a:t>
            </a:r>
            <a:r>
              <a:rPr lang="zh-CN" altLang="en-US" sz="1815" kern="0" dirty="0" smtClean="0">
                <a:solidFill>
                  <a:srgbClr val="000000"/>
                </a:solidFill>
                <a:latin typeface="Times New Roman" panose="02020603050405020304" pitchFamily="65" charset="-122"/>
                <a:ea typeface="宋体" panose="02010600030101010101" pitchFamily="2" charset="-122"/>
              </a:rPr>
              <a:t>a pot of water on her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head.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3.她和她的朋友们都没想起把石头搬离道路。</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　Neither    </a:t>
            </a:r>
            <a:r>
              <a:rPr lang="zh-CN" altLang="en-US" sz="1815" kern="0" dirty="0" smtClean="0">
                <a:solidFill>
                  <a:srgbClr val="000000"/>
                </a:solidFill>
                <a:latin typeface="Times New Roman" panose="02020603050405020304" pitchFamily="65" charset="-122"/>
                <a:ea typeface="宋体" panose="02010600030101010101" pitchFamily="2" charset="-122"/>
              </a:rPr>
              <a:t>she </a:t>
            </a:r>
            <a:r>
              <a:rPr lang="zh-CN" altLang="en-US" sz="1815" u="sng" kern="0" dirty="0" smtClean="0">
                <a:solidFill>
                  <a:srgbClr val="FF0000"/>
                </a:solidFill>
                <a:latin typeface="Times New Roman" panose="02020603050405020304" pitchFamily="65" charset="-122"/>
                <a:ea typeface="宋体" panose="02010600030101010101" pitchFamily="2" charset="-122"/>
              </a:rPr>
              <a:t>　nor    </a:t>
            </a:r>
            <a:r>
              <a:rPr lang="zh-CN" altLang="en-US" sz="1815" kern="0" dirty="0" smtClean="0">
                <a:solidFill>
                  <a:srgbClr val="000000"/>
                </a:solidFill>
                <a:latin typeface="Times New Roman" panose="02020603050405020304" pitchFamily="65" charset="-122"/>
                <a:ea typeface="宋体" panose="02010600030101010101" pitchFamily="2" charset="-122"/>
              </a:rPr>
              <a:t> her friends thought about moving the stone out of the road.</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2388983" y="1206232"/>
            <a:ext cx="1672477"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2215512" y="1619248"/>
            <a:ext cx="2386968"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3808207" y="2861676"/>
            <a:ext cx="1769633"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4734878" y="4125129"/>
            <a:ext cx="1871662"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457315" y="5338176"/>
            <a:ext cx="1232441"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2012745" y="5343892"/>
            <a:ext cx="806655"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669343"/>
            <a:ext cx="8467200" cy="3871509"/>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dirty="0" smtClean="0">
                <a:solidFill>
                  <a:schemeClr val="tx2"/>
                </a:solidFill>
                <a:latin typeface="Adobe 黑体 Std R" pitchFamily="34" charset="-122"/>
                <a:ea typeface="Adobe 黑体 Std R" pitchFamily="34" charset="-122"/>
              </a:rPr>
              <a:t>harm </a:t>
            </a:r>
            <a:r>
              <a:rPr lang="zh-CN" altLang="en-US" i="1" dirty="0" smtClean="0">
                <a:solidFill>
                  <a:schemeClr val="tx2"/>
                </a:solidFill>
                <a:latin typeface="Adobe 黑体 Std R" pitchFamily="34" charset="-122"/>
                <a:ea typeface="Adobe 黑体 Std R" pitchFamily="34" charset="-122"/>
              </a:rPr>
              <a:t>n. &amp; vt</a:t>
            </a:r>
            <a:r>
              <a:rPr lang="zh-CN" altLang="en-US" dirty="0" smtClean="0">
                <a:solidFill>
                  <a:schemeClr val="tx2"/>
                </a:solidFill>
                <a:latin typeface="Adobe 黑体 Std R" pitchFamily="34" charset="-122"/>
                <a:ea typeface="Adobe 黑体 Std R" pitchFamily="34" charset="-122"/>
              </a:rPr>
              <a:t>.伤害;损害</a:t>
            </a:r>
            <a:endParaRPr lang="zh-CN" altLang="en-US" dirty="0">
              <a:solidFill>
                <a:schemeClr val="tx2"/>
              </a:solidFill>
              <a:latin typeface="Adobe 黑体 Std R" pitchFamily="34" charset="-122"/>
              <a:ea typeface="Adobe 黑体 Std R" pitchFamily="34" charset="-122"/>
            </a:endParaRPr>
          </a:p>
          <a:p>
            <a:pPr marL="0" indent="0" eaLnBrk="0" latinLnBrk="1" hangingPunct="0">
              <a:lnSpc>
                <a:spcPct val="150000"/>
              </a:lnSpc>
              <a:spcBef>
                <a:spcPts val="785"/>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①Is there no one in this village who feels any responsibility to keep their neighbours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from </a:t>
            </a:r>
            <a:r>
              <a:rPr lang="zh-CN" altLang="en-US" sz="1815" u="sng" kern="0" dirty="0" smtClean="0">
                <a:solidFill>
                  <a:srgbClr val="FF0000"/>
                </a:solidFill>
                <a:latin typeface="Times New Roman" panose="02020603050405020304" pitchFamily="65" charset="-122"/>
                <a:ea typeface="宋体" panose="02010600030101010101" pitchFamily="2" charset="-122"/>
              </a:rPr>
              <a:t>　harm    </a:t>
            </a:r>
            <a:r>
              <a:rPr lang="zh-CN" altLang="en-US" sz="1815" kern="0" dirty="0" smtClean="0">
                <a:solidFill>
                  <a:srgbClr val="000000"/>
                </a:solidFill>
                <a:latin typeface="Times New Roman" panose="02020603050405020304" pitchFamily="65" charset="-122"/>
                <a:ea typeface="宋体" panose="02010600030101010101" pitchFamily="2" charset="-122"/>
              </a:rPr>
              <a:t>?(教材P20)</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难道这个村子里没有一个有责任感的人来让他们的邻居免受伤害吗?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②Fruit juices can be </a:t>
            </a:r>
            <a:r>
              <a:rPr lang="zh-CN" altLang="en-US" sz="1815" u="sng" kern="0" dirty="0" smtClean="0">
                <a:solidFill>
                  <a:srgbClr val="FF0000"/>
                </a:solidFill>
                <a:latin typeface="Times New Roman" panose="02020603050405020304" pitchFamily="65" charset="-122"/>
                <a:ea typeface="宋体" panose="02010600030101010101" pitchFamily="2" charset="-122"/>
              </a:rPr>
              <a:t>　harmful    </a:t>
            </a:r>
            <a:r>
              <a:rPr lang="zh-CN" altLang="en-US" sz="1815" kern="0" dirty="0" smtClean="0">
                <a:solidFill>
                  <a:srgbClr val="000000"/>
                </a:solidFill>
                <a:latin typeface="Times New Roman" panose="02020603050405020304" pitchFamily="65" charset="-122"/>
                <a:ea typeface="宋体" panose="02010600030101010101" pitchFamily="2" charset="-122"/>
              </a:rPr>
              <a:t> to children’s teeth.</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果汁可能损坏儿童的牙齿。</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③The bacteria are </a:t>
            </a:r>
            <a:r>
              <a:rPr lang="zh-CN" altLang="en-US" sz="1815" u="sng" kern="0" dirty="0" smtClean="0">
                <a:solidFill>
                  <a:srgbClr val="FF0000"/>
                </a:solidFill>
                <a:latin typeface="Times New Roman" panose="02020603050405020304" pitchFamily="65" charset="-122"/>
                <a:ea typeface="宋体" panose="02010600030101010101" pitchFamily="2" charset="-122"/>
              </a:rPr>
              <a:t>　harmless    </a:t>
            </a:r>
            <a:r>
              <a:rPr lang="zh-CN" altLang="en-US" sz="1815" kern="0" dirty="0" smtClean="0">
                <a:solidFill>
                  <a:srgbClr val="000000"/>
                </a:solidFill>
                <a:latin typeface="Times New Roman" panose="02020603050405020304" pitchFamily="65" charset="-122"/>
                <a:ea typeface="宋体" panose="02010600030101010101" pitchFamily="2" charset="-122"/>
              </a:rPr>
              <a:t> to humans.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这些细菌对人无害。</a:t>
            </a:r>
            <a:endParaRPr lang="zh-CN" altLang="en-US" dirty="0"/>
          </a:p>
        </p:txBody>
      </p:sp>
      <p:pic>
        <p:nvPicPr>
          <p:cNvPr id="4" name="图片 4" descr="textimage3.jpeg"/>
          <p:cNvPicPr>
            <a:picLocks noChangeAspect="1"/>
          </p:cNvPicPr>
          <p:nvPr/>
        </p:nvPicPr>
        <p:blipFill>
          <a:blip r:embed="rId3" cstate="print"/>
          <a:stretch>
            <a:fillRect/>
          </a:stretch>
        </p:blipFill>
        <p:spPr>
          <a:xfrm>
            <a:off x="540000" y="2315810"/>
            <a:ext cx="190500" cy="219075"/>
          </a:xfrm>
          <a:prstGeom prst="rect">
            <a:avLst/>
          </a:prstGeom>
        </p:spPr>
      </p:pic>
      <p:pic>
        <p:nvPicPr>
          <p:cNvPr id="6" name="图片 5" descr="textimage1.jpeg"/>
          <p:cNvPicPr>
            <a:picLocks noChangeAspect="1"/>
          </p:cNvPicPr>
          <p:nvPr/>
        </p:nvPicPr>
        <p:blipFill>
          <a:blip r:embed="rId4" cstate="print"/>
          <a:stretch>
            <a:fillRect/>
          </a:stretch>
        </p:blipFill>
        <p:spPr>
          <a:xfrm>
            <a:off x="3643306" y="991377"/>
            <a:ext cx="1838312" cy="388510"/>
          </a:xfrm>
          <a:prstGeom prst="rect">
            <a:avLst/>
          </a:prstGeom>
        </p:spPr>
      </p:pic>
      <p:pic>
        <p:nvPicPr>
          <p:cNvPr id="7" name="图片 6" descr="textimage2.jpeg"/>
          <p:cNvPicPr>
            <a:picLocks noChangeAspect="1"/>
          </p:cNvPicPr>
          <p:nvPr/>
        </p:nvPicPr>
        <p:blipFill>
          <a:blip r:embed="rId5" cstate="print"/>
          <a:stretch>
            <a:fillRect/>
          </a:stretch>
        </p:blipFill>
        <p:spPr>
          <a:xfrm>
            <a:off x="500034" y="1724032"/>
            <a:ext cx="1053564" cy="290268"/>
          </a:xfrm>
          <a:prstGeom prst="rect">
            <a:avLst/>
          </a:prstGeom>
        </p:spPr>
      </p:pic>
      <p:cxnSp>
        <p:nvCxnSpPr>
          <p:cNvPr id="8" name="直接连接符 7"/>
          <p:cNvCxnSpPr/>
          <p:nvPr/>
        </p:nvCxnSpPr>
        <p:spPr>
          <a:xfrm rot="5400000">
            <a:off x="1557766" y="1858004"/>
            <a:ext cx="308961" cy="4467"/>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4" descr="\\a015\吴双婷\线.tif"/>
          <p:cNvPicPr>
            <a:picLocks noChangeAspect="1" noChangeArrowheads="1"/>
          </p:cNvPicPr>
          <p:nvPr/>
        </p:nvPicPr>
        <p:blipFill>
          <a:blip r:embed="rId6" cstate="print"/>
          <a:srcRect/>
          <a:stretch>
            <a:fillRect/>
          </a:stretch>
        </p:blipFill>
        <p:spPr bwMode="auto">
          <a:xfrm>
            <a:off x="1006905" y="3056938"/>
            <a:ext cx="966675"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6" cstate="print"/>
          <a:srcRect/>
          <a:stretch>
            <a:fillRect/>
          </a:stretch>
        </p:blipFill>
        <p:spPr bwMode="auto">
          <a:xfrm>
            <a:off x="2476615" y="3859896"/>
            <a:ext cx="1232441"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6" cstate="print"/>
          <a:srcRect/>
          <a:stretch>
            <a:fillRect/>
          </a:stretch>
        </p:blipFill>
        <p:spPr bwMode="auto">
          <a:xfrm>
            <a:off x="2304209" y="4700954"/>
            <a:ext cx="1277191"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9"/>
                                        </p:tgtEl>
                                      </p:cBhvr>
                                    </p:animEffect>
                                    <p:set>
                                      <p:cBhvr>
                                        <p:cTn id="7" dur="1" fill="hold">
                                          <p:stCondLst>
                                            <p:cond delay="19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0"/>
                                        </p:tgtEl>
                                      </p:cBhvr>
                                    </p:animEffect>
                                    <p:set>
                                      <p:cBhvr>
                                        <p:cTn id="12" dur="1" fill="hold">
                                          <p:stCondLst>
                                            <p:cond delay="19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1"/>
                                        </p:tgtEl>
                                      </p:cBhvr>
                                    </p:animEffect>
                                    <p:set>
                                      <p:cBhvr>
                                        <p:cTn id="1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77129"/>
            <a:ext cx="8467200" cy="2512611"/>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do harm to对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有害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harmful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.有害的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be harmful to对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有害</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harmless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.无害的;无恶意的</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be harmless to对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无害</a:t>
            </a:r>
            <a:endParaRPr lang="zh-CN" altLang="en-US" sz="2000" dirty="0" smtClean="0"/>
          </a:p>
        </p:txBody>
      </p:sp>
      <p:pic>
        <p:nvPicPr>
          <p:cNvPr id="5" name="图片 5" descr="textimage4.jpeg"/>
          <p:cNvPicPr>
            <a:picLocks noChangeAspect="1"/>
          </p:cNvPicPr>
          <p:nvPr/>
        </p:nvPicPr>
        <p:blipFill>
          <a:blip r:embed="rId3" cstate="print"/>
          <a:stretch>
            <a:fillRect/>
          </a:stretch>
        </p:blipFill>
        <p:spPr>
          <a:xfrm>
            <a:off x="642910" y="1384981"/>
            <a:ext cx="219075" cy="21907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53072"/>
            <a:ext cx="8467200" cy="419989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(2019天津3月,阅读理解B,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)Yet, I learned that deep inside,he is </a:t>
            </a:r>
            <a:r>
              <a:rPr lang="zh-CN" altLang="en-US" sz="1815" u="sng" kern="0" dirty="0" smtClean="0">
                <a:solidFill>
                  <a:srgbClr val="FF0000"/>
                </a:solidFill>
                <a:latin typeface="Times New Roman" panose="02020603050405020304" pitchFamily="65" charset="-122"/>
                <a:ea typeface="宋体" panose="02010600030101010101" pitchFamily="2" charset="-122"/>
              </a:rPr>
              <a:t>　harmless    </a:t>
            </a:r>
            <a:endParaRPr lang="en-US" altLang="zh-CN" sz="1815" u="sng" kern="0" dirty="0" smtClean="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(harm) and has a loving nature.</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考查形容词。句意:但是,我意识到,在内心深处,他是无恶意的,他有爱的天</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性。根据句意可知,此处应用形容词harmless,意为“无恶意的”。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(2016江苏,阅读理解C,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)According to a paper in 2011 by Mr Hsiang and co</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-authors, civil conflict is related to El Niño’s </a:t>
            </a:r>
            <a:r>
              <a:rPr lang="zh-CN" altLang="en-US" sz="1815" u="sng" kern="0" dirty="0" smtClean="0">
                <a:solidFill>
                  <a:srgbClr val="FF0000"/>
                </a:solidFill>
                <a:latin typeface="Times New Roman" panose="02020603050405020304" pitchFamily="65" charset="-122"/>
                <a:ea typeface="宋体" panose="02010600030101010101" pitchFamily="2" charset="-122"/>
              </a:rPr>
              <a:t>　harmful    </a:t>
            </a:r>
            <a:r>
              <a:rPr lang="zh-CN" altLang="en-US" sz="1815" kern="0" dirty="0" smtClean="0">
                <a:solidFill>
                  <a:srgbClr val="000000"/>
                </a:solidFill>
                <a:latin typeface="Times New Roman" panose="02020603050405020304" pitchFamily="65" charset="-122"/>
                <a:ea typeface="宋体" panose="02010600030101010101" pitchFamily="2" charset="-122"/>
              </a:rPr>
              <a:t>(harm) effects...</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考查形容词。句意:根据Hsiang先生和合著者们在2011年的一篇论文,民众</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的冲突和厄尔尼诺现象的有害影响有联系</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。修饰名词effects应用形容词,故填</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harmful。</a:t>
            </a:r>
            <a:endParaRPr lang="zh-CN" altLang="en-US" dirty="0"/>
          </a:p>
        </p:txBody>
      </p:sp>
      <p:pic>
        <p:nvPicPr>
          <p:cNvPr id="3" name="图片 3" descr="textimage5.jpeg"/>
          <p:cNvPicPr>
            <a:picLocks noChangeAspect="1"/>
          </p:cNvPicPr>
          <p:nvPr/>
        </p:nvPicPr>
        <p:blipFill>
          <a:blip r:embed="rId3" cstate="print"/>
          <a:stretch>
            <a:fillRect/>
          </a:stretch>
        </p:blipFill>
        <p:spPr>
          <a:xfrm>
            <a:off x="571472" y="1134253"/>
            <a:ext cx="895130" cy="302178"/>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7524329" y="1886585"/>
            <a:ext cx="1307252" cy="343535"/>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4788024" y="3971925"/>
            <a:ext cx="1262256"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74707"/>
            <a:ext cx="8467200" cy="2939415"/>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1-3 (2016</a:t>
            </a:r>
            <a:r>
              <a:rPr lang="zh-CN" altLang="en-US" sz="1815" kern="0" dirty="0" smtClean="0">
                <a:solidFill>
                  <a:srgbClr val="000000"/>
                </a:solidFill>
                <a:latin typeface="Times New Roman" panose="02020603050405020304" pitchFamily="65" charset="-122"/>
                <a:ea typeface="宋体" panose="02010600030101010101" pitchFamily="2" charset="-122"/>
              </a:rPr>
              <a:t>浙江</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阅读理解</a:t>
            </a:r>
            <a:r>
              <a:rPr lang="en-US" altLang="zh-CN" sz="1815" kern="0" dirty="0" smtClean="0">
                <a:solidFill>
                  <a:srgbClr val="000000"/>
                </a:solidFill>
                <a:latin typeface="Times New Roman" panose="02020603050405020304" pitchFamily="65" charset="-122"/>
                <a:ea typeface="宋体" panose="02010600030101010101" pitchFamily="2" charset="-122"/>
              </a:rPr>
              <a:t>A,</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)If we know that gossip can be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harmful    </a:t>
            </a:r>
            <a:r>
              <a:rPr lang="en-US" altLang="zh-CN" sz="1815" kern="0" dirty="0" smtClean="0">
                <a:solidFill>
                  <a:srgbClr val="000000"/>
                </a:solidFill>
                <a:latin typeface="Times New Roman" panose="02020603050405020304" pitchFamily="65" charset="-122"/>
                <a:ea typeface="宋体" panose="02010600030101010101" pitchFamily="2" charset="-122"/>
              </a:rPr>
              <a:t>(harm),</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 then why do so many of us do it?</a:t>
            </a:r>
            <a:endParaRPr lang="en-US" altLang="zh-CN" sz="2000" dirty="0" smtClean="0"/>
          </a:p>
          <a:p>
            <a:pPr eaLnBrk="0" latinLnBrk="1" hangingPunct="0">
              <a:lnSpc>
                <a:spcPct val="150000"/>
              </a:lnSpc>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考查形容词。句意</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如果我们知道流言蜚语可能是有害的</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那么为什么我们</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中的许多人这么做呢?be后跟形容词,故填harmful。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(2015浙江,阅读理解C改编,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)Light pollution does harm </a:t>
            </a:r>
            <a:r>
              <a:rPr lang="zh-CN" altLang="en-US" sz="1815" u="sng" kern="0" dirty="0" smtClean="0">
                <a:solidFill>
                  <a:srgbClr val="FF0000"/>
                </a:solidFill>
                <a:latin typeface="Times New Roman" panose="02020603050405020304" pitchFamily="65" charset="-122"/>
                <a:ea typeface="宋体" panose="02010600030101010101" pitchFamily="2" charset="-122"/>
              </a:rPr>
              <a:t>　to   </a:t>
            </a:r>
            <a:r>
              <a:rPr lang="zh-CN" altLang="en-US" sz="1815" kern="0" dirty="0" smtClean="0">
                <a:solidFill>
                  <a:srgbClr val="000000"/>
                </a:solidFill>
                <a:latin typeface="Times New Roman" panose="02020603050405020304" pitchFamily="65" charset="-122"/>
                <a:ea typeface="宋体" panose="02010600030101010101" pitchFamily="2" charset="-122"/>
              </a:rPr>
              <a:t>the </a:t>
            </a:r>
            <a:r>
              <a:rPr lang="zh-CN" altLang="en-US" sz="1815" kern="0" dirty="0" smtClean="0">
                <a:solidFill>
                  <a:srgbClr val="000000"/>
                </a:solidFill>
                <a:latin typeface="Times New Roman" panose="02020603050405020304" pitchFamily="65" charset="-122"/>
                <a:ea typeface="宋体" panose="02010600030101010101" pitchFamily="2" charset="-122"/>
              </a:rPr>
              <a:t>eyesight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of animals.</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考查介词。句意:光污染对动物的视力有害。do harm to对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有害。</a:t>
            </a:r>
            <a:endParaRPr lang="zh-CN" altLang="en-US" dirty="0"/>
          </a:p>
        </p:txBody>
      </p:sp>
      <p:pic>
        <p:nvPicPr>
          <p:cNvPr id="6" name="Picture 4" descr="\\a015\吴双婷\线.tif"/>
          <p:cNvPicPr>
            <a:picLocks noChangeAspect="1" noChangeArrowheads="1"/>
          </p:cNvPicPr>
          <p:nvPr/>
        </p:nvPicPr>
        <p:blipFill>
          <a:blip r:embed="rId3" cstate="print"/>
          <a:srcRect/>
          <a:stretch>
            <a:fillRect/>
          </a:stretch>
        </p:blipFill>
        <p:spPr bwMode="auto">
          <a:xfrm>
            <a:off x="6660232" y="1294765"/>
            <a:ext cx="1197893" cy="343535"/>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6804248" y="2978785"/>
            <a:ext cx="610012"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7"/>
                                        </p:tgtEl>
                                      </p:cBhvr>
                                    </p:animEffect>
                                    <p:set>
                                      <p:cBhvr>
                                        <p:cTn id="20" dur="1" fill="hold">
                                          <p:stCondLst>
                                            <p:cond delay="19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1_Part 1　Starting out &amp; Understanding ideas</Template>
  <TotalTime>2</TotalTime>
  <Words>153</Words>
  <Application>Microsoft Office PowerPoint</Application>
  <PresentationFormat>自定义</PresentationFormat>
  <Paragraphs>87</Paragraphs>
  <Slides>12</Slides>
  <Notes>12</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1_Office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dc:creator/>
  <cp:lastModifiedBy>Administrator</cp:lastModifiedBy>
  <cp:revision>29</cp:revision>
  <dcterms:created xsi:type="dcterms:W3CDTF">2020-01-15T08:20:00Z</dcterms:created>
  <dcterms:modified xsi:type="dcterms:W3CDTF">2020-01-16T07:34:28Z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2052-11.1.0.9305</vt:lpwstr>
  </property>
</Properties>
</file>