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87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88" r:id="rId22"/>
    <p:sldId id="279" r:id="rId23"/>
    <p:sldId id="281" r:id="rId24"/>
    <p:sldId id="282" r:id="rId25"/>
    <p:sldId id="283" r:id="rId26"/>
    <p:sldId id="284" r:id="rId27"/>
    <p:sldId id="285" r:id="rId28"/>
    <p:sldId id="286" r:id="rId29"/>
  </p:sldIdLst>
  <p:sldSz cx="9144000" cy="68405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142" autoAdjust="0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60"/>
        <p:guide pos="28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16A1-CD54-44AD-AAEF-7C0100267705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C518D-AE7E-41F4-BDAF-13DD522B5C6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450358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460276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9910022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3453878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42743167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350725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5405538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6115488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3446453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496556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8928243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954609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9991035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4837442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807493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7327356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2050179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836347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6505576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4634789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239360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977195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4224215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966628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780335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325927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607940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956354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740854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835696" y="251917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UNIT 3　DIVERSE CULTURES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 noChangeArrowheads="1"/>
          </p:cNvSpPr>
          <p:nvPr/>
        </p:nvSpPr>
        <p:spPr bwMode="auto">
          <a:xfrm>
            <a:off x="1285852" y="206835"/>
            <a:ext cx="3500462" cy="4273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l" eaLnBrk="0" latinLnBrk="1" hangingPunct="0">
              <a:spcBef>
                <a:spcPts val="140"/>
              </a:spcBef>
            </a:pPr>
            <a:r>
              <a:rPr lang="zh-CN" altLang="en-US" sz="2000" b="1" kern="0" dirty="0" smtClean="0">
                <a:solidFill>
                  <a:schemeClr val="bg1"/>
                </a:solidFill>
                <a:latin typeface="Times New Roman" panose="02020603050405020304" pitchFamily="65" charset="-122"/>
                <a:ea typeface="黑体" panose="02010609060101010101" pitchFamily="65" charset="-122"/>
              </a:rPr>
              <a:t>第1讲　描述运动的基本概念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8194" name="Picture 2" descr="C:\Users\dell\Desktop\图片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6228581"/>
            <a:ext cx="9721080" cy="6411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dell\Desktop\2112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8" y="0"/>
            <a:ext cx="9144000" cy="8143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4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1916988" y="5580509"/>
            <a:ext cx="6111396" cy="656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zh-CN" altLang="en-US" sz="144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</a:rPr>
              <a:t>高中英语 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必修</a:t>
            </a:r>
            <a:r>
              <a:rPr lang="zh-CN" altLang="en-US" sz="96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第三册</a:t>
            </a:r>
            <a:r>
              <a:rPr kumimoji="0" lang="en-US" altLang="zh-CN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人教版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610074"/>
            <a:ext cx="8467200" cy="47701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(2019课标全国Ⅱ,阅读理解D,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)Gordon says the HUNCH program has an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impact (影响) on college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admissions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(admit) and practical life skills.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句意:戈登表示, HUNCH项目对大学录取和实际生活技能有影响。此处作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介词on的宾语,应用名词形式,admission是可数名词,由语境可知此处表示的是复数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意义,故填admissions。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 (2018江苏,阅读理解D,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)The youngsters admitted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planning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(plan) trips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around potential photo-opportunities and then messaging friends—and friends of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friends—to demand “likes” for their online posts.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句意:这些年轻人承认,他们计划在可能的拍照机会周围旅行,然后给朋友和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朋友的朋友发信息——为他们的在线帖子索要“赞”。admit后跟动词的-ing形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式,故填planning。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95832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2351405"/>
            <a:ext cx="1530073" cy="481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3" y="3907790"/>
            <a:ext cx="1173758" cy="509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04286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1-3 (2016浙江自选模块,语法填空,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)And, because the officials were unable to 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oppose that evidence of public opinion, Robin became the first girl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admitted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(ad-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mit) into the baseball league.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句意:而且,因为官员们无法反对公众观点的证据,Robin成为第一个被准许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进入棒球联赛的女孩。be admitted into被准许进入,此处为过去分词短语作the first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girl的后置定语。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1-4 (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)They also were more likely to admit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   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sensation-seeking and impul-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sive behavior, which connects with how easily people get bored and distracted.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句意:他们也更可能承认寻求感觉和冲动的行为,这与人们很容易感到无聊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和分心有关。admit to承认,故填介词to。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1" y="1760855"/>
            <a:ext cx="128019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823970"/>
            <a:ext cx="64807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02253"/>
            <a:ext cx="8467200" cy="56509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occur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vi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.发生;出现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ts val="31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①And what a city—a city that was able to rebuild itself after the earthquake that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ts val="31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occurred    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1906.(教材P28)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ts val="31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多么伟大的一座城市——一座在发生在1906年地震后能够自我重建的城市。</a:t>
            </a:r>
            <a:endParaRPr lang="zh-CN" altLang="en-US" sz="2000" dirty="0" smtClean="0"/>
          </a:p>
          <a:p>
            <a:pPr eaLnBrk="0" latinLnBrk="1" hangingPunct="0">
              <a:lnSpc>
                <a:spcPts val="31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②It did not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occur to me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check my policy.</a:t>
            </a:r>
            <a:endParaRPr lang="zh-CN" altLang="en-US" sz="2000" dirty="0" smtClean="0"/>
          </a:p>
          <a:p>
            <a:pPr eaLnBrk="0" latinLnBrk="1" hangingPunct="0">
              <a:lnSpc>
                <a:spcPts val="31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我没想到要核对我的保险单。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ts val="31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归纳拓展</a:t>
            </a:r>
            <a:endParaRPr lang="zh-CN" altLang="en-US" sz="2000" dirty="0" smtClean="0"/>
          </a:p>
          <a:p>
            <a:pPr eaLnBrk="0" latinLnBrk="1" hangingPunct="0">
              <a:lnSpc>
                <a:spcPts val="31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occur的过去分词和现在分词分别是occurred、occurring。</a:t>
            </a:r>
            <a:endParaRPr lang="zh-CN" altLang="en-US" sz="2000" dirty="0" smtClean="0"/>
          </a:p>
          <a:p>
            <a:pPr eaLnBrk="0" latinLnBrk="1" hangingPunct="0">
              <a:lnSpc>
                <a:spcPts val="31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sth. occurs to sb.某人突然想起某事</a:t>
            </a:r>
            <a:endParaRPr lang="zh-CN" altLang="en-US" sz="2000" dirty="0" smtClean="0"/>
          </a:p>
          <a:p>
            <a:pPr eaLnBrk="0" latinLnBrk="1" hangingPunct="0">
              <a:lnSpc>
                <a:spcPts val="31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occurs to sb. to do sth.某人突然想起要做某事</a:t>
            </a:r>
            <a:endParaRPr lang="zh-CN" altLang="en-US" sz="2000" dirty="0" smtClean="0"/>
          </a:p>
          <a:p>
            <a:pPr eaLnBrk="0" latinLnBrk="1" hangingPunct="0">
              <a:lnSpc>
                <a:spcPts val="31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occurs to sb. that...某人突然想起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sz="2000" dirty="0" smtClean="0"/>
          </a:p>
          <a:p>
            <a:pPr eaLnBrk="0" latinLnBrk="1" hangingPunct="0">
              <a:lnSpc>
                <a:spcPts val="31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occurrence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.发生的事情;发生</a:t>
            </a:r>
          </a:p>
          <a:p>
            <a:pPr eaLnBrk="0" latinLnBrk="1" hangingPunct="0">
              <a:lnSpc>
                <a:spcPct val="150000"/>
              </a:lnSpc>
            </a:pPr>
            <a:endParaRPr lang="zh-CN" altLang="en-US" sz="2000" dirty="0" smtClean="0"/>
          </a:p>
        </p:txBody>
      </p:sp>
      <p:pic>
        <p:nvPicPr>
          <p:cNvPr id="4" name="图片 4" descr="textimage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34319"/>
            <a:ext cx="190500" cy="219075"/>
          </a:xfrm>
          <a:prstGeom prst="rect">
            <a:avLst/>
          </a:prstGeom>
        </p:spPr>
      </p:pic>
      <p:pic>
        <p:nvPicPr>
          <p:cNvPr id="5" name="图片 3" descr="textimage6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0496" y="1205691"/>
            <a:ext cx="1081108" cy="293366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365552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3" descr="textimage8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10" y="4009954"/>
            <a:ext cx="219075" cy="219075"/>
          </a:xfrm>
          <a:prstGeom prst="rect">
            <a:avLst/>
          </a:prstGeom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7329" y="2314948"/>
            <a:ext cx="13343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53659" y="3112190"/>
            <a:ext cx="157722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53972"/>
            <a:ext cx="8467200" cy="8375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易混辨析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occur、happen、take place三者都表示“发生”,都是不及物动词(短语)。</a:t>
            </a:r>
            <a:endParaRPr lang="zh-CN" altLang="en-US" dirty="0"/>
          </a:p>
        </p:txBody>
      </p:sp>
      <p:graphicFrame>
        <p:nvGraphicFramePr>
          <p:cNvPr id="4" name="表格 2"/>
          <p:cNvGraphicFramePr>
            <a:graphicFrameLocks noGrp="1"/>
          </p:cNvGraphicFramePr>
          <p:nvPr/>
        </p:nvGraphicFramePr>
        <p:xfrm>
          <a:off x="475338" y="2217160"/>
          <a:ext cx="7740000" cy="1631737"/>
        </p:xfrm>
        <a:graphic>
          <a:graphicData uri="http://schemas.openxmlformats.org/drawingml/2006/table">
            <a:tbl>
              <a:tblPr/>
              <a:tblGrid>
                <a:gridCol w="1565984"/>
                <a:gridCol w="6174016"/>
              </a:tblGrid>
              <a:tr h="588633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occur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表示“发生”,虽然也可指偶然发生,但与happen相比程度较弱</a:t>
                      </a:r>
                    </a:p>
                  </a:txBody>
                  <a:tcPr marL="45720" marR="45720"/>
                </a:tc>
              </a:tr>
              <a:tr h="571504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happen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表示“(意外地)发生”,一般用于偶然或突发性事件</a:t>
                      </a:r>
                    </a:p>
                  </a:txBody>
                  <a:tcPr marL="45720" marR="45720"/>
                </a:tc>
              </a:tr>
              <a:tr h="471600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take place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表示“发生”,一般指非偶然性事件的“发生”</a:t>
                      </a:r>
                    </a:p>
                  </a:txBody>
                  <a:tcPr marL="45720" marR="457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21432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(2018北京,七选五,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)Sometimes even routine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occurrences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(occur) be-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come sources of pre-anger, or anger itself.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句意:有时候,甚至日常发生的事情也会成为生气前兆或者愤怒本身的来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源。分析句子可知,此处作主语,且表示“发生的事”,occurrence是可数名词,由语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境可知此处表示复数意义,故填occurrences。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(2018天津,阅读理解D,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It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seldom occurred to them to wander a bit, to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take a moment to see what’s around them.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句意:他们很少想过要出去走走,花点时间看看周围有什么。此处考查it oc-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curs to sb. that...,故填形式主语It。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7977" y="1958712"/>
            <a:ext cx="164294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4052570"/>
            <a:ext cx="545584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84567"/>
            <a:ext cx="8467200" cy="33597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2-3 (2018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北京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七选五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)Also, sometimes pre-anger does not have to do with a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lasting condition, but rather a temporary state before a triggering event has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occurred     </a:t>
            </a: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(occur).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句意:此外,有时生气前兆与持续的状态无关,而是在触发事件发生前的一种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暂时状态。分析句子可知,此处应用现在完成时,故填过去分词occurred。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2-4 (2015广东,语法填空,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)Now it occurred to him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that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his farm had much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potential and that the death of the cow was a bit of luck.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根据句型it occurs to sb. that...可知填that。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1525" y="1735828"/>
            <a:ext cx="13343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387725"/>
            <a:ext cx="69344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48567"/>
            <a:ext cx="8467200" cy="20999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选词填空(注意使用正确形式)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2-5 (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)Ralph W. Emerson would always set down new ideas that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occurred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him. (happen/occur/take place)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句意:Ralph W. Emerson总是把他突然想到的新想法写下来。表示“某人突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然想起某事”,常用句型“sth. occurs to sb.”,故填occurred。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9" y="1804670"/>
            <a:ext cx="129645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69044"/>
            <a:ext cx="8467200" cy="38715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现在分词作后置定语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785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①Many of the people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living here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are from Mexico or Central America.(教材P28)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住在这里的许多人来自墨西哥或中美洲。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②Do you know the number of people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coming to the party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你知道来参加聚会的人数吗?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③He asked an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embarrassing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question.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他问了一个令人难堪的问题。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</p:txBody>
      </p:sp>
      <p:pic>
        <p:nvPicPr>
          <p:cNvPr id="4" name="图片 4" descr="textimage1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772197"/>
            <a:ext cx="190500" cy="219075"/>
          </a:xfrm>
          <a:prstGeom prst="rect">
            <a:avLst/>
          </a:prstGeom>
        </p:spPr>
      </p:pic>
      <p:pic>
        <p:nvPicPr>
          <p:cNvPr id="6" name="图片 3" descr="textimage9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25" y="1277129"/>
            <a:ext cx="1084666" cy="29286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427727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85203" y="2129210"/>
            <a:ext cx="152959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90982" y="2974505"/>
            <a:ext cx="225647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27021" y="3800687"/>
            <a:ext cx="17305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5691"/>
            <a:ext cx="8467200" cy="25126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归纳拓展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现在分词作定语时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与被修饰词为主动关系。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单个的现在分词作定语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常放在被修饰词前作前置定语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如果是现在分词短语作定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则常放在被修饰词后作后置定语。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如果现在分词的逻辑主语是其表示的动作的承受者时用它的被动式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:“being+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过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去分词”,表示一个被动的、正在进行的动作,常作后置定语。</a:t>
            </a:r>
            <a:endParaRPr lang="zh-CN" altLang="en-US" dirty="0"/>
          </a:p>
        </p:txBody>
      </p:sp>
      <p:pic>
        <p:nvPicPr>
          <p:cNvPr id="3" name="图片 5" descr="textimage1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4597" y="1331941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76740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3-1 (2015课标全国Ⅰ,语法填空,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)Abercrombie &amp; Kent, a travel company in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Hong Kong, says it regularly arranges quick getaways here for people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living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(live)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Shanghai and Hong Kong.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考查现在分词短语作定语。被修饰的名词people与动词live之间为主动关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系,故用现在分词形式。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3-2 (2015课标全国Ⅰ,语法填空,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)I’d skipped nearby Guilin, a dream place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for tourists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seeking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(seek) the limestone mountain tops and dark waters of the Li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River which are pictured by artists in so many Chinese paintings.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此处seek和tourists是主动关系,故用现在分词seeking。seeking...为现在分词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短语作后置定语。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2353310"/>
            <a:ext cx="101882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60311" y="4422830"/>
            <a:ext cx="121148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919939"/>
            <a:ext cx="8467200" cy="5295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ctr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Part 1　Listening and Speaking &amp; Reading and Thinking</a:t>
            </a:r>
            <a:endParaRPr lang="en-US" altLang="zh-CN" sz="2400" dirty="0" smtClean="0"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marL="0" indent="0" algn="ctr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2400" kern="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Ⅰ.核心单词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diverse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.不同的;多种多样的→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diversity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.差异(性);不同(点);多样性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fortune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.机会;运气→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fortunate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.幸运的→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fortunately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.幸运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3.chip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(英)炸土豆条;(美)炸薯片;芯片;碎片     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4.cheese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干酪;奶酪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5.spicy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加有香料的;辛辣的     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6.ethnic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具有民族特色的;异国风味的;民族的;种族的     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admit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.承认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.准许进入(或加入) 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admission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.承认;入场费;进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入许可</a:t>
            </a:r>
            <a:endParaRPr lang="zh-CN" altLang="en-US" dirty="0"/>
          </a:p>
        </p:txBody>
      </p:sp>
      <p:pic>
        <p:nvPicPr>
          <p:cNvPr id="4" name="图片 3" descr="textimage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1474817"/>
            <a:ext cx="1836184" cy="388060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5421" y="2475596"/>
            <a:ext cx="11209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93023" y="2481312"/>
            <a:ext cx="133721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801" y="2879456"/>
            <a:ext cx="11209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98621" y="2886287"/>
            <a:ext cx="13343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7531" y="2891210"/>
            <a:ext cx="151816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25999" y="3726552"/>
            <a:ext cx="400038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1741" y="4145652"/>
            <a:ext cx="14505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62219" y="4543796"/>
            <a:ext cx="242304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55563" y="4968612"/>
            <a:ext cx="483667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4017" y="5361994"/>
            <a:ext cx="99524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06497" y="5387712"/>
            <a:ext cx="143720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42707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3-3 (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)Today there are more airplanes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carrying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(carry) more people than ever </a:t>
            </a: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before in the skies. 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句意:和过去相比,现在空中的飞机更多了,飞机的载客量也更大了。There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sb./sth. doing sth.为固定句式,其中的现在分词短语作后置定语,此处相当于定语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从句which/that carry more people than ever before,故填carrying。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3-4 (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)Laura was away in Paris for over a week. When she got home, there was a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pile of mail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waiting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(wait) for her.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句意:Laura去巴黎待了一周多的时间。当她返回家的时候,有一大堆邮件等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着她(处理)。考查现在分词短语作定语。因为wait “等待”与mail“邮件”为主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动关系,所以填wait的现在分词形式waiting,相当于定语从句that was waiting for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her。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271270"/>
            <a:ext cx="100811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7469" y="3750366"/>
            <a:ext cx="118765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27461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fortune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n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.机会;运气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①Over 300,000 people came from all over the world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seek their fortune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and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San Francisco quickly became a big city.(教材P28)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来自世界各地的30多万人前来淘金,旧金山很快成为一座大城市。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②We had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the misfortune    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run into a violent storm.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我们不幸遭遇了猛烈的暴风雨。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③I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was fortunate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in having a good teacher.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我很幸运,有位好老师。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was unfortunate to lose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in the final round.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他不幸在最后一轮输了。</a:t>
            </a:r>
            <a:endParaRPr lang="zh-CN" altLang="en-US" sz="2000" dirty="0" smtClean="0"/>
          </a:p>
        </p:txBody>
      </p:sp>
      <p:pic>
        <p:nvPicPr>
          <p:cNvPr id="4" name="图片 4" descr="textimage1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59258"/>
            <a:ext cx="190500" cy="219075"/>
          </a:xfrm>
          <a:prstGeom prst="rect">
            <a:avLst/>
          </a:prstGeom>
        </p:spPr>
      </p:pic>
      <p:pic>
        <p:nvPicPr>
          <p:cNvPr id="5" name="图片 3" descr="textimage1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0162" y="1205691"/>
            <a:ext cx="1084318" cy="291307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345225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78899" y="1994908"/>
            <a:ext cx="230874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10783" y="3241730"/>
            <a:ext cx="186487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85943" y="4059928"/>
            <a:ext cx="17353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8823" y="4905748"/>
            <a:ext cx="262687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77129"/>
            <a:ext cx="8467200" cy="37689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make a/one’s fortune发财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seek one’s fortune寻找成功致富之路;闯世界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misfortune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.不幸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fortunate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.幸运的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unfortunate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.不幸的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fortunate/unfortunate to do sth.有幸/不幸做某事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fortunately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.幸运地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unfortunately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.不幸地</a:t>
            </a:r>
            <a:endParaRPr lang="zh-CN" altLang="en-US" sz="2000" dirty="0" smtClean="0"/>
          </a:p>
        </p:txBody>
      </p:sp>
      <p:pic>
        <p:nvPicPr>
          <p:cNvPr id="3" name="图片 3" descr="textimage1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420005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33864"/>
            <a:ext cx="8467200" cy="5039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4-1 (2019江苏,任务型阅读,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)We are so fond of our high intelligence that we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assume that when it comes to brain power, more must be better.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Unfortunately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(for-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tune), that is not the case.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考查副词。句意:我们如此喜欢我们的高智商,以至于我们认为当谈到脑力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时脑容量越大越好。不幸的是,事实并非如此。根据下文“事实并非如此”可知,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与上文相对立,故此处表示“不幸的是”,故填Unfortunately。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4-2 (2019天津,阅读理解D,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)Most of his adult life has been a losing struggle a-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gainst debt and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misfortune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(fortune).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考查词义转换。句意:他成年后的大部分时间都在与债务和不幸作失败的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斗争。根据debt可知,此处表示“不幸”,且和debt一样都用名词形式,故填fortune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的反义词,即misfortune。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991377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7105" y="2213030"/>
            <a:ext cx="178391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67983" y="4692388"/>
            <a:ext cx="146101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09691"/>
            <a:ext cx="8467200" cy="5039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4-3 (2017江苏,阅读理解A,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)Travel through 100 of the most unbelievable years 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world history and learn why being a Roman Emperor wasn’t always as good as it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sounds,how the Hundred Years’ War didn’t actually last for 100 years and why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Spencer Perceval holds a rather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unfortunate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(fortunate) record.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考查词性转换。句意:穿越世界历史上最令人难以置信的100年,了解为什么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做罗马皇帝并不总是像听起来那么好、百年战争实际上如何没有持续100年以及为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什么斯宾塞·珀西瓦尔保持着一个相当不幸的记录。由设空前的a和设空后的record可知此处应填形容词,结合常识可知斯宾塞·珀西瓦尔是不幸的,故填unfortunate。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4-4 (2017课标全国Ⅱ,阅读理解B,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)We shared the belief that if you’re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for-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tunate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(fortune) enough to have success, you should put something back...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考查词性转换。句意:我们有着相同的信念,那就是如果你足够幸运获得成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功,你就应该对这个世界有所回报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。获得成功是幸运的,故填形容词fortunate。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4839" y="2383528"/>
            <a:ext cx="153912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5" y="4448810"/>
            <a:ext cx="64807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3991" y="4867648"/>
            <a:ext cx="79426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52520"/>
            <a:ext cx="8467200" cy="51278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  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不定式作状语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785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earn a living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some opened up shops and restaurants in Chinatown. (教材P28)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为了谋生,一些人在唐人街开了商店和餐馆。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②I’m sorry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hear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you are ill.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听到你病了的消息我很难过。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③He hurried to the school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only to find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nobody there.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他匆匆忙忙地赶到学校,却发现没有人在那里。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④We ran all the way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so as not to/in order not 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be late.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为了不迟到,我们是一路跑来的。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 order 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pass the exam, he studied very hard.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为了通过考试,他非常努力地学习。</a:t>
            </a:r>
            <a:endParaRPr lang="zh-CN" altLang="en-US" dirty="0"/>
          </a:p>
        </p:txBody>
      </p:sp>
      <p:pic>
        <p:nvPicPr>
          <p:cNvPr id="4" name="图片 4" descr="textimage16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97380"/>
            <a:ext cx="190500" cy="219075"/>
          </a:xfrm>
          <a:prstGeom prst="rect">
            <a:avLst/>
          </a:prstGeom>
        </p:spPr>
      </p:pic>
      <p:pic>
        <p:nvPicPr>
          <p:cNvPr id="5" name="图片 3" descr="textimage1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776" y="1134253"/>
            <a:ext cx="1103828" cy="29655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270460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2022475"/>
            <a:ext cx="1926664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7485" y="2851206"/>
            <a:ext cx="113621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38595" y="3678928"/>
            <a:ext cx="154102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3287" y="4494268"/>
            <a:ext cx="297549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5927" y="5337230"/>
            <a:ext cx="14362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73691"/>
            <a:ext cx="8467200" cy="16750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不定式作状语,在句中常表示目的、原因或结果等。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目的状语还可以用in order to或so as to来表示,但so as to一般不能置于句首。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不定式作结果状语时,其前常加only,表示出人意料的结果。</a:t>
            </a:r>
            <a:endParaRPr lang="zh-CN" altLang="en-US" dirty="0"/>
          </a:p>
        </p:txBody>
      </p:sp>
      <p:pic>
        <p:nvPicPr>
          <p:cNvPr id="3" name="图片 3" descr="textimage1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1273817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53072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5-1 (2019江苏,30,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★★☆）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enjoy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enjoy) the convenience of digital payment,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many senior citizens started to use smart phones.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考查非谓语动词。句意:为了享受数字支付的便利,许多老年市民开始使用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智能手机。分析该句结构可知,设空处作目的状语,故用动词不定式。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5-2 (2019课标全国Ⅰ,语法填空,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)Modern methods of tracking polar bear popu-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lations have been employed only since the mid-1980s, and are expensive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perform     </a:t>
            </a:r>
            <a:endParaRPr lang="en-US" altLang="zh-CN" sz="1815" u="sng" kern="0" dirty="0" smtClean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(perform) consistently over a large area.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考查非谓语动词。句意:跟踪调查北极熊数量的现代化方法在二十世纪八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十年代中期就开始采用,并且这些方法大面积持续使用起来,费用很高。主系表结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构之后,常用不定式作状语(主语+be+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.+to do)。故填to perform。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87064" y="1896110"/>
            <a:ext cx="116891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3996055"/>
            <a:ext cx="1557184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22988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5-3 (2018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北京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,6,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)During the Mid-Autumn Festival, family members often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gather together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share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(share)a meal, admire the moon and enjoy moon cakes. 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考查非谓语动词。句意:过中秋节的时候,家庭成员经常会团聚在一起吃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饭、赏月和品尝月饼。吃饭、赏月和品尝月饼是团聚在一起的目的,故用不定式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share。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5-4 (2017北京,27,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)Many airlines now allow passengers to print their boarding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passes online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save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(save)their valuable time.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考查非谓语动词。句意:现在很多航空公司为节省乘客的宝贵时间允许他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们在网上打印登机牌。此处用不定式表示目的,故填to save。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0833" y="1667248"/>
            <a:ext cx="123908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7005" y="3750366"/>
            <a:ext cx="113621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34253"/>
            <a:ext cx="8467200" cy="49774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definitely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.肯定;确实→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definite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.明确的,确定的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occur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.发生;出现→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occurrence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.发生;出现;发生的事情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10.downtown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在市中心;往市中心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11.mission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传教(区);重要任务;使命     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12.district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地区;区域     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13.graffiti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[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.]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涂鸦;胡写乱画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comic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.连环画杂志;漫画杂志;喜剧演员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.滑稽的;使人发笑的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15.afterwards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以后;后来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historical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.(有关)历史的→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history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.历史→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historic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.历史性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seek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.寻找;寻求;争取;(向人)请求→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sought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过去式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sought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过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去分词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967" y="1190046"/>
            <a:ext cx="141339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42489" y="1154804"/>
            <a:ext cx="128671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871" y="1586286"/>
            <a:ext cx="99238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98615" y="1578666"/>
            <a:ext cx="153340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42303" y="2014910"/>
            <a:ext cx="239827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8431" y="2414008"/>
            <a:ext cx="288976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6041" y="2825488"/>
            <a:ext cx="16715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3245" y="3236968"/>
            <a:ext cx="199727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363" y="3656068"/>
            <a:ext cx="105715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4203" y="4078026"/>
            <a:ext cx="149149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505" y="4491410"/>
            <a:ext cx="13343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3487" y="4491410"/>
            <a:ext cx="11695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88509" y="4499030"/>
            <a:ext cx="118765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125" y="5321990"/>
            <a:ext cx="90761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6027" y="5342946"/>
            <a:ext cx="111621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6729" y="5317228"/>
            <a:ext cx="112669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34253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earn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.挣得;赚得;赢得;博得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immigrant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.(外来)移民;外侨→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immigrate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.移入→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immigration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移民入境;移居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select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.选择;挑选;选拔→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selection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.选择;挑选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21.china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瓷;瓷器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22.jazz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爵士乐     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23.bar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酒吧;小吃店;小馆子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24.diagram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简图;图解;图表;示意图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25.journal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日志;日记;报纸;刊物     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claim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.夺取(生命);宣称;断言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27.series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一系列;连续;接连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363" y="1164328"/>
            <a:ext cx="88189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885" y="1601526"/>
            <a:ext cx="145625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6847" y="1591048"/>
            <a:ext cx="145149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8095" y="1595810"/>
            <a:ext cx="163818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455" y="2421628"/>
            <a:ext cx="100572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0123" y="2426390"/>
            <a:ext cx="13343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5069" y="2833108"/>
            <a:ext cx="13343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1721" y="3236968"/>
            <a:ext cx="13343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5999" y="3674166"/>
            <a:ext cx="249924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0815" y="4075168"/>
            <a:ext cx="276594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4613" y="4491410"/>
            <a:ext cx="253448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313" y="4900986"/>
            <a:ext cx="101810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9839" y="5329610"/>
            <a:ext cx="229350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09691"/>
            <a:ext cx="8467200" cy="50252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minority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.少数民族;少数派;少数人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escape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逃走;逃脱;避开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.逃跑;逃脱;解脱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Ⅱ.重点短语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1.match...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with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...把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和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配在一起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2.be made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of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由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组成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addition另外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die from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死于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top of在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上面;除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之外;紧挨着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used to do sth.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过去常常做某事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 fact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事实上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fortune cookie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幸运曲奇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head 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(朝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)前进;(向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)去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1171" y="1149088"/>
            <a:ext cx="130480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81" y="1557710"/>
            <a:ext cx="11076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3155" y="2375908"/>
            <a:ext cx="88570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1259" y="2799770"/>
            <a:ext cx="70092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825" y="3218870"/>
            <a:ext cx="65615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9255" y="3633208"/>
            <a:ext cx="127432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635" y="4047546"/>
            <a:ext cx="72568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1637" y="4463788"/>
            <a:ext cx="177248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017" y="4867648"/>
            <a:ext cx="109430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443" y="5297226"/>
            <a:ext cx="18115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585" y="5698228"/>
            <a:ext cx="115907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77129"/>
            <a:ext cx="8467200" cy="37689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seek one’s fortune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寻找成功致富之路;闯世界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earn a living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谋生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series of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一系列或一连串(事件)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apart from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除了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外(还);此外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bring about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导致;引起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can’t wait (to do sth.)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迫不及待地(做某事)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order就绪;妥当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17.be home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...是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的栖息地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18.open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up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开张;打开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647" y="1309108"/>
            <a:ext cx="23506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9267" y="1732970"/>
            <a:ext cx="16267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413" y="2149212"/>
            <a:ext cx="124098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027" y="2569266"/>
            <a:ext cx="145149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505" y="2977888"/>
            <a:ext cx="154769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459" y="3396988"/>
            <a:ext cx="259830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363" y="3811326"/>
            <a:ext cx="66091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6513" y="4217090"/>
            <a:ext cx="69234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0281" y="4643810"/>
            <a:ext cx="7266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19039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Ⅲ.经典结构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1.再听一遍这段访谈,判断这些说法是正确的(T)还是错误的(F)。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Listen to the interview again and decide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whether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statements are true (T)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false (F).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2.美洲土著居民很可能在至少一万五千年前迁往加利福尼亚。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It is likely that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Native Americans moved to California at least fifteen thousand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years ago.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3.为了谋生,一些人在唐人街开了商店和餐馆。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earn a living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some opened up shops and restaurants in Chinatown.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4.有那么多好的咖啡馆和餐馆可供选择。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There were so many good cafés and restaurants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choose from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8739" y="2083490"/>
            <a:ext cx="13343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3017" y="2096826"/>
            <a:ext cx="75712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849" y="3330312"/>
            <a:ext cx="179725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847" y="4582850"/>
            <a:ext cx="195441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0731" y="5413430"/>
            <a:ext cx="186868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630322"/>
            <a:ext cx="8467200" cy="4290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admit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vi. &amp; vt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.承认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vt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.准许进入(或加入)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785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①I have to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admit that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it definitely feels good to be back in the city again. (教材P28)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我不得不承认,再次回到这个城市的感觉确实很好。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②She admitted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having driven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car without insurance.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她供认驾驶了这辆没有保险的轿车。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③Women were only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admitted into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club last year.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这家俱乐部去年才接纳女会员。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④The facts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admit of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no other explanation.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这些事实不容有其他解释。</a:t>
            </a:r>
            <a:endParaRPr lang="zh-CN" altLang="en-US" dirty="0"/>
          </a:p>
        </p:txBody>
      </p:sp>
      <p:pic>
        <p:nvPicPr>
          <p:cNvPr id="4" name="图片 4" descr="textimage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2286641"/>
            <a:ext cx="190500" cy="219075"/>
          </a:xfrm>
          <a:prstGeom prst="rect">
            <a:avLst/>
          </a:prstGeom>
        </p:spPr>
      </p:pic>
      <p:pic>
        <p:nvPicPr>
          <p:cNvPr id="6" name="图片 5" descr="textimage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43306" y="1150044"/>
            <a:ext cx="1838312" cy="388510"/>
          </a:xfrm>
          <a:prstGeom prst="rect">
            <a:avLst/>
          </a:prstGeom>
        </p:spPr>
      </p:pic>
      <p:pic>
        <p:nvPicPr>
          <p:cNvPr id="7" name="图片 6" descr="textimage2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1739823"/>
            <a:ext cx="1053564" cy="290268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 rot="5400000">
            <a:off x="1557766" y="1873795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6985" y="2596888"/>
            <a:ext cx="141815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05129" y="3435088"/>
            <a:ext cx="176677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97571" y="4258048"/>
            <a:ext cx="172390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21271" y="5081008"/>
            <a:ext cx="13343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68622"/>
            <a:ext cx="8467200" cy="389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admit to sth./to doing sth.承认做某事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admit having done sth.供认做过某事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admit that...承认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admitted into/to被准许进入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admit to承认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admit of...容许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admission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.入场费;准许加入;承认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60" kern="0" spc="941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</p:txBody>
      </p:sp>
      <p:pic>
        <p:nvPicPr>
          <p:cNvPr id="4" name="图片 5" descr="textimage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297123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1_Part 1　Starting out &amp; Understanding ideas</Template>
  <TotalTime>10</TotalTime>
  <Words>594</Words>
  <Application>Microsoft Office PowerPoint</Application>
  <PresentationFormat>自定义</PresentationFormat>
  <Paragraphs>207</Paragraphs>
  <Slides>28</Slides>
  <Notes>28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29" baseType="lpstr">
      <vt:lpstr>2_Office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封面标题</dc:title>
  <dc:creator/>
  <cp:lastModifiedBy>Administrator</cp:lastModifiedBy>
  <cp:revision>51</cp:revision>
  <dcterms:created xsi:type="dcterms:W3CDTF">2020-01-15T08:22:00Z</dcterms:created>
  <dcterms:modified xsi:type="dcterms:W3CDTF">2020-01-17T02:00:11Z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