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59" r:id="rId3"/>
    <p:sldId id="261" r:id="rId4"/>
    <p:sldId id="262" r:id="rId5"/>
    <p:sldId id="263" r:id="rId6"/>
    <p:sldId id="264" r:id="rId7"/>
    <p:sldId id="280" r:id="rId8"/>
    <p:sldId id="265" r:id="rId9"/>
    <p:sldId id="266" r:id="rId10"/>
    <p:sldId id="268" r:id="rId11"/>
    <p:sldId id="269" r:id="rId12"/>
    <p:sldId id="270" r:id="rId13"/>
    <p:sldId id="272" r:id="rId14"/>
    <p:sldId id="273" r:id="rId15"/>
    <p:sldId id="274" r:id="rId16"/>
    <p:sldId id="275" r:id="rId17"/>
    <p:sldId id="276" r:id="rId18"/>
    <p:sldId id="277" r:id="rId19"/>
    <p:sldId id="278" r:id="rId20"/>
    <p:sldId id="279" r:id="rId21"/>
  </p:sldIdLst>
  <p:sldSz cx="9144000" cy="6840538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5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78142" autoAdjust="0"/>
  </p:normalViewPr>
  <p:slideViewPr>
    <p:cSldViewPr>
      <p:cViewPr varScale="1">
        <p:scale>
          <a:sx n="114" d="100"/>
          <a:sy n="114" d="100"/>
        </p:scale>
        <p:origin x="-1554" y="-108"/>
      </p:cViewPr>
      <p:guideLst>
        <p:guide orient="horz" pos="215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="" xmlns:p14="http://schemas.microsoft.com/office/powerpoint/2010/main" val="1854634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4810657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7049614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6439310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6426132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9733885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730835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33304356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5255218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5437511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3068256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523650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2286924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346835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5125776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6719338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16227451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703225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42184607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6671470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  <p:extLst>
      <p:ext uri="{BB962C8B-B14F-4D97-AF65-F5344CB8AC3E}">
        <p14:creationId xmlns="" xmlns:p14="http://schemas.microsoft.com/office/powerpoint/2010/main" val="2106794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1835696" y="251917"/>
            <a:ext cx="58326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 3　DIVERSE CULTURES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  <a:pPr/>
              <a:t>2020/1/17 Friday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2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必修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第三册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24510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(2019江苏,书面表达,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)Li suggests traditional Chinese clothes while Su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thinks the school uniforms are more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suitable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(suit).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句意:李建议穿传统的中国服装,而苏则认为校服更合适。此处作表语,故填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形容词,即suitable。</a:t>
            </a:r>
            <a:endParaRPr lang="zh-CN" altLang="en-US" dirty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(2018课标全国Ⅲ,阅读理解B,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)People settle in these places because they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are easy to get to and naturally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suited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(suit) to communications and trade.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人们定居在这些地方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是因为这些地方很容易到达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并且天然适合通信</a:t>
            </a:r>
            <a:endParaRPr lang="en-US" altLang="zh-CN" sz="2000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和贸易。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suited to...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适合</a:t>
            </a:r>
            <a:r>
              <a:rPr lang="en-US" altLang="zh-CN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故填形容词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suited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2000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92007" y="2409874"/>
            <a:ext cx="12057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4048125"/>
            <a:ext cx="113269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94426"/>
            <a:ext cx="8467200" cy="37795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天津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)Some experts are skeptical about 3D food printers,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believing they are better suited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for/to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fast food restaurants than homes and high-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end restaurants.</a:t>
            </a: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一些专家对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3D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食物打印机持怀疑态度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认为它们更适合快餐店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而不是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家庭和高档餐厅。be suited for/to...适合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,故填for或to。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)So, when it finds 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suitable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(suit) nest, it looks for someone to help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句意:所以,当它找到一个合适的巢穴时,它就会找人来帮助它。名词nest前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应用形容词,故填suitable。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3367" y="1754554"/>
            <a:ext cx="10990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403600"/>
            <a:ext cx="122413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26426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1-5 (2019江苏,阅读理解A,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)Buxton is justifiably proud of its cultural life and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you’ll find much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suit all tastes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(适合各种品味)with art, music, opera and the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performing arts at Buxton Opera House &amp; Pavilion Arts Centre and Green Man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Gallery.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选词填空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1-6 (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★★★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)When it comes to speaking in public, no one can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match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(fit/suit/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match)him.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谈到在公共场所演说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没有人能比得上他。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match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意为“与</a:t>
            </a:r>
            <a:r>
              <a:rPr lang="en-US" altLang="zh-CN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相匹</a:t>
            </a:r>
            <a:r>
              <a:rPr lang="zh-CN" altLang="en-US" sz="2000" dirty="0" smtClean="0"/>
              <a:t/>
            </a:r>
            <a:br>
              <a:rPr lang="zh-CN" alt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敌”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故选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match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2307" y="2188894"/>
            <a:ext cx="17010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72200" y="3842434"/>
            <a:ext cx="92014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34253"/>
            <a:ext cx="8467200" cy="512781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形式主语it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was confirmed 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mild earthquake occurred at 6:37 p.m. on Saturday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evening in Hebei Province, causing no damage.(教材P34)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据证实,周六晚上六点三十七分河北省发生了轻微地震,没有造成任何破坏。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is likely 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Native Americans moved to California at least fifteen thousand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years ago.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很可能至少在一万五千年前美洲土著居民迁往加利福尼亚。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It’s no use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waiting here. Let’s go home.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在这儿等着也没用。我们回家吧。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④It was difficult for her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make him understand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her words.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对她来说,要让他明白她说的话是困难的。</a:t>
            </a:r>
            <a:endParaRPr lang="zh-CN" altLang="en-US" dirty="0"/>
          </a:p>
        </p:txBody>
      </p:sp>
      <p:pic>
        <p:nvPicPr>
          <p:cNvPr id="4" name="图片 4" descr="textimage7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730632"/>
            <a:ext cx="190500" cy="219075"/>
          </a:xfrm>
          <a:prstGeom prst="rect">
            <a:avLst/>
          </a:prstGeom>
        </p:spPr>
      </p:pic>
      <p:pic>
        <p:nvPicPr>
          <p:cNvPr id="5" name="图片 3" descr="textimage6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90496" y="1205691"/>
            <a:ext cx="1081108" cy="293366"/>
          </a:xfrm>
          <a:prstGeom prst="rect">
            <a:avLst/>
          </a:prstGeom>
        </p:spPr>
      </p:pic>
      <p:cxnSp>
        <p:nvCxnSpPr>
          <p:cNvPr id="6" name="直接连接符 5"/>
          <p:cNvCxnSpPr/>
          <p:nvPr/>
        </p:nvCxnSpPr>
        <p:spPr>
          <a:xfrm rot="5400000">
            <a:off x="1557766" y="1365552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3047" y="2089834"/>
            <a:ext cx="24630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7807" y="3339514"/>
            <a:ext cx="18458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4947" y="4589194"/>
            <a:ext cx="16324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25207" y="5419774"/>
            <a:ext cx="27221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90988"/>
            <a:ext cx="8467200" cy="49620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ts val="3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happened 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 went out last night.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碰巧昨晚我出去了。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en-US" altLang="zh-CN" sz="1815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 smtClean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当不定式、动名词、从句等作主语时,为了避免头重脚轻,通常在句首使用形式主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语it,而把真正的主语放在后面。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is/was+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./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./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.-ed+that从句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is/was+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./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.+doing sth.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is/was+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./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.(+for/of sb.)+to do sth.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it作形式主语还可以用于以下句型: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It+takes (+sb.)+时间+to do sth.</a:t>
            </a:r>
            <a:endParaRPr lang="zh-CN" altLang="en-US" dirty="0"/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It+seems/happened+that从句</a:t>
            </a:r>
          </a:p>
          <a:p>
            <a:pPr marL="0" indent="0" eaLnBrk="0" latinLnBrk="1" hangingPunct="0">
              <a:lnSpc>
                <a:spcPts val="3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注意:在句型It’s+no good/no use/useless/a waste of time/worthwhile...中,It是形式主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语,后面通常用动名词短语作真正的主语。</a:t>
            </a:r>
            <a:endParaRPr lang="zh-CN" altLang="en-US" dirty="0"/>
          </a:p>
        </p:txBody>
      </p:sp>
      <p:pic>
        <p:nvPicPr>
          <p:cNvPr id="3" name="图片 3" descr="textimage8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910" y="2038803"/>
            <a:ext cx="219075" cy="219075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0187" y="1221154"/>
            <a:ext cx="19677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420005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(2019天津,书面表达,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)It is advisable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you present some works of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most influential artists and have a brief review of how Western painting has devel-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oped into what it is today.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分析句子可知,设空处引导的从句作真正的主语,且从句中不缺成分,故填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(2019课标全国Ⅲ,语法填空,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)On our way to the house, it was raining so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hard that we couldn’t help wondering how long it would take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get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(get) there.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此处考查句型“It takes some time to do sth.”,it是形式主语,不定式短语作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真正的主语,故填to get。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8064" y="1876425"/>
            <a:ext cx="792089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66619" y="4366455"/>
            <a:ext cx="10400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13129"/>
            <a:ext cx="8467200" cy="46196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(2018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课标全国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七选五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)With such busy lives, it can be hard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try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(try) and find the time to work out.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生活如此繁忙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很难试图找到时间来进行锻炼。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是形式主语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不定式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短语to try...作真正的主语。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(2017课标全国Ⅱ,七选五,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)It’s important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you let them know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 you’ll be available.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句意:重要的是你要让他们知道你什么时候有空。It是形式主语,设空处引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导的主语从句作真正的主语,且从句中不缺少成分,故填that。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2-5 (2015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福建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,25,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said that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据说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)body language accounts for 55 per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cent of a first impression while what you say just 7 per cent.</a:t>
            </a:r>
            <a:endParaRPr lang="en-US" altLang="zh-CN" sz="2000" dirty="0" smtClean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96337" y="1260475"/>
            <a:ext cx="1008112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9" y="2906395"/>
            <a:ext cx="86409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31840" y="4970145"/>
            <a:ext cx="1584176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70852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not only...but also...不但……而且……</a:t>
            </a:r>
            <a:endParaRPr lang="zh-CN" altLang="en-US" dirty="0">
              <a:solidFill>
                <a:schemeClr val="tx2"/>
              </a:solidFill>
              <a:latin typeface="Adobe 黑体 Std R" pitchFamily="34" charset="-122"/>
              <a:ea typeface="Adobe 黑体 Std R" pitchFamily="34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1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Not only is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country music popular in the south, but blues, rock and roll, blue-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grass, and jazz are popular in the south as well.(教材P34)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不仅乡村音乐在南方流行,而且布鲁斯音乐、摇滚乐、蓝草音乐和爵士乐也在南方流行。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②The computer was used in teaching. As a result, not only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was the teachers’ ener-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gy saved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but students became more interested in the lessons.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电脑被应用于教学中。结果,不仅节省了老师的精力,学生也对课堂更感兴趣了。</a:t>
            </a:r>
            <a:endParaRPr lang="zh-CN" altLang="en-US" dirty="0"/>
          </a:p>
        </p:txBody>
      </p:sp>
      <p:pic>
        <p:nvPicPr>
          <p:cNvPr id="4" name="图片 4" descr="textimage1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1689131"/>
            <a:ext cx="190500" cy="219074"/>
          </a:xfrm>
          <a:prstGeom prst="rect">
            <a:avLst/>
          </a:prstGeom>
        </p:spPr>
      </p:pic>
      <p:pic>
        <p:nvPicPr>
          <p:cNvPr id="6" name="图片 3" descr="textimage9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8625" y="1255569"/>
            <a:ext cx="1084666" cy="29286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 rot="5400000">
            <a:off x="1557766" y="140616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8287" y="2051734"/>
            <a:ext cx="15029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33227" y="3690034"/>
            <a:ext cx="25392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8160" y="4117853"/>
            <a:ext cx="1052530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26426"/>
            <a:ext cx="8467200" cy="20938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 only...but also...连接两个并列分句并且not only位于句首时,含有not only的句子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用部分倒装。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 only...but also...连接两个并列的主语时,谓语动词的人称和数与最靠近的主语</a:t>
            </a:r>
            <a:r>
              <a:rPr dirty="0" smtClean="0"/>
              <a:t/>
            </a:r>
            <a:br>
              <a:rPr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保持一致,即遵循就近一致原则。</a:t>
            </a:r>
            <a:endParaRPr lang="zh-CN" altLang="en-US" dirty="0"/>
          </a:p>
        </p:txBody>
      </p:sp>
      <p:pic>
        <p:nvPicPr>
          <p:cNvPr id="3" name="图片 5" descr="textimage1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454927"/>
            <a:ext cx="219075" cy="2190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504134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(2019北京,阅读理解D,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★☆☆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)Warming changes key characteristics of the ocean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can affect phytoplankton growth, since they need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not only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(不仅) sunlight and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carbon dioxide to grow, but also nutrients.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单句填空</a:t>
            </a:r>
            <a:endParaRPr lang="zh-CN" altLang="en-US" sz="2000" b="1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(2019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北京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阅读理解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改编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)Not only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will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you help our young </a:t>
            </a: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volun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err="1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teers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develop personally, but you’ll also learn new skills and increase your cultural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awareness.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 only...but also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连接两个并列分句并且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 only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置于句首时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含有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 only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的句子用部分倒装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根据下文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you’ll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可知填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will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en-US" altLang="zh-CN" sz="2000" dirty="0" smtClean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472" y="1134253"/>
            <a:ext cx="895130" cy="302178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4587" y="2371774"/>
            <a:ext cx="125911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080" y="3611880"/>
            <a:ext cx="720100" cy="343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945890"/>
            <a:ext cx="8467200" cy="5295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2400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Part 3　Reading for Writing, Assessing Your Progress &amp;Video Time</a:t>
            </a:r>
            <a:endParaRPr lang="en-US" altLang="zh-CN" sz="2400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 algn="ctr">
              <a:lnSpc>
                <a:spcPct val="150000"/>
              </a:lnSpc>
              <a:spcBef>
                <a:spcPct val="0"/>
              </a:spcBef>
              <a:buNone/>
              <a:defRPr/>
            </a:pPr>
            <a:endParaRPr lang="en-US" altLang="zh-CN" sz="2400" kern="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  <a:p>
            <a:pPr indent="0">
              <a:lnSpc>
                <a:spcPct val="150000"/>
              </a:lnSpc>
              <a:spcBef>
                <a:spcPct val="0"/>
              </a:spcBef>
              <a:buNone/>
              <a:defRPr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climate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.气候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mild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.温和的;和善的;轻微的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settle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.定居;结束(争论);解决(纠纷) 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settlement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.解决;殖民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construction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.建筑;建造;建造物;(句子、短语等的)结构→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construct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建造;组成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material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.材料;布料;素材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.物质的;实际的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6.tai chi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太极拳    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clothing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.衣服;服装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8.herbal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药草的;香草的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/>
          </a:p>
        </p:txBody>
      </p:sp>
      <p:pic>
        <p:nvPicPr>
          <p:cNvPr id="4" name="图片 3" descr="textimage0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43306" y="1548637"/>
            <a:ext cx="1836184" cy="388060"/>
          </a:xfrm>
          <a:prstGeom prst="rect">
            <a:avLst/>
          </a:prstGeom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2561" y="2478454"/>
            <a:ext cx="119719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0659" y="2912794"/>
            <a:ext cx="88192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8277" y="3309034"/>
            <a:ext cx="100860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22691" y="3316654"/>
            <a:ext cx="143436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3993" y="3723372"/>
            <a:ext cx="160486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0473" y="3743374"/>
            <a:ext cx="133054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0181" y="4566334"/>
            <a:ext cx="12810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91707" y="4993054"/>
            <a:ext cx="11600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91623" y="5397059"/>
            <a:ext cx="125147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64125" y="5820921"/>
            <a:ext cx="20391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326426"/>
            <a:ext cx="8467200" cy="16795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(2018课标全国Ⅱ,书面表达, </a:t>
            </a:r>
            <a:r>
              <a:rPr lang="zh-CN" altLang="en-US" sz="1810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  <a:sym typeface="+mn-ea"/>
              </a:rPr>
              <a:t>★★☆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)As we all expect, it will be not only mean-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ingful but also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interesting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(interest).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句意:正如我们都期望的,它不仅有意义而且有趣。分析句子可知, not on-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ly...but also...连接两个表语,根据meaningful可知此处用形容词,即interesting。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80327" y="1785034"/>
            <a:ext cx="15105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09691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suit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.适合;满足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需要;相配;合身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.西服;套装→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suitable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.适当的;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合适的→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suited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.合适的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item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.项目;一件商品(或物品);一条(新闻)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contain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.包含;含有;容纳→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container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.容器;集装箱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neat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.极好的;整洁的;整齐的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name but a few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仅举几例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(at) first hand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第一手;亲自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take care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注意;当心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4.be based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on/upon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以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为基础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5.suit one’s taste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适合某人的口味     </a:t>
            </a:r>
            <a:endParaRPr lang="zh-CN" altLang="en-US" sz="1815" u="sng" kern="0" dirty="0">
              <a:solidFill>
                <a:srgbClr val="FF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6.be located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in/on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位于;坐落于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4003" y="1135575"/>
            <a:ext cx="8476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505" y="1155577"/>
            <a:ext cx="120099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1707" y="1564054"/>
            <a:ext cx="106861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3543" y="1996635"/>
            <a:ext cx="89333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6399" y="2383351"/>
            <a:ext cx="11600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1083" y="2388113"/>
            <a:ext cx="141149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2115" y="2810071"/>
            <a:ext cx="91238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5437" y="3617791"/>
            <a:ext cx="211158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339" y="4049273"/>
            <a:ext cx="173344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6847" y="4459654"/>
            <a:ext cx="12819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53637" y="4895093"/>
            <a:ext cx="122766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21339" y="5303715"/>
            <a:ext cx="21373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9839" y="5710433"/>
            <a:ext cx="99430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84567"/>
            <a:ext cx="8467200" cy="33501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7.be divided up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被分成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8.exchange...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with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...用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交换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good order井然有序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pay attention to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注意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as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well也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12.be supposed to do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应该做……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13.be famous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for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而著名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14.participate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in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参加</a:t>
            </a:r>
            <a:endParaRPr lang="zh-CN" altLang="en-US" dirty="0"/>
          </a:p>
        </p:txBody>
      </p:sp>
      <p:pic>
        <p:nvPicPr>
          <p:cNvPr id="3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7007" y="1327834"/>
            <a:ext cx="8628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32705" y="1709933"/>
            <a:ext cx="888575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9243" y="2151893"/>
            <a:ext cx="65711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9259" y="2570993"/>
            <a:ext cx="1901081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6401" y="2987235"/>
            <a:ext cx="71521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4233" y="3393953"/>
            <a:ext cx="1724867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19367" y="3804334"/>
            <a:ext cx="7485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6507" y="4238674"/>
            <a:ext cx="6952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81129"/>
            <a:ext cx="8467200" cy="50252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b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b="1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1.它有着悠久而著名的历史,作家罗伯特·路易·斯蒂文森曾在那里花了很多时间写作。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has a long and famous history,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with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the author Robert Louis Stevenson having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spent much time writing there.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2.但也许许多游客和旧金山人最珍视唐人街的是它的食物。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But perhaps what many tourists and San Franciscans treasure most about Chinatown </a:t>
            </a:r>
            <a:r>
              <a:rPr dirty="0"/>
              <a:t/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its food.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3.我的梦想是过一种更有意义的生活。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dream is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to live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more meaningful life.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4.据证实,周六晚上六点三十七分河北省发生了轻微地震,没有造成破坏。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It was confirmed that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mild earthquake occurred at 6:37 p.m. on Saturday 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evening in Hebei Province, causing no damage.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467544" y="3693740"/>
            <a:ext cx="72008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888" y="1980109"/>
            <a:ext cx="936104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3636293"/>
            <a:ext cx="6952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500389"/>
            <a:ext cx="1152128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552" y="5364485"/>
            <a:ext cx="2448272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45129"/>
            <a:ext cx="8467200" cy="167507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5.不仅乡村音乐在南方流行,而且布鲁斯音乐、摇滚乐、蓝草音乐和爵士乐也在南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方流行。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Not only is    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country music popular in the south, but blues, rock and roll, bluegrass,</a:t>
            </a:r>
            <a:r>
              <a:rPr dirty="0"/>
              <a:t/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and jazz are popular in the south as well.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40000" y="5266362"/>
            <a:ext cx="8467200" cy="48917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90" kern="0" spc="1230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6347" y="2120314"/>
            <a:ext cx="153343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37253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endParaRPr lang="zh-CN" altLang="en-US" dirty="0"/>
          </a:p>
        </p:txBody>
      </p:sp>
      <p:sp>
        <p:nvSpPr>
          <p:cNvPr id="3" name="TextBox 3"/>
          <p:cNvSpPr txBox="1"/>
          <p:nvPr/>
        </p:nvSpPr>
        <p:spPr>
          <a:xfrm>
            <a:off x="540000" y="1705757"/>
            <a:ext cx="8467200" cy="470904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        </a:t>
            </a:r>
            <a:r>
              <a:rPr lang="zh-CN" altLang="en-US" dirty="0" smtClean="0">
                <a:solidFill>
                  <a:schemeClr val="tx2"/>
                </a:solidFill>
                <a:latin typeface="Adobe 黑体 Std R" pitchFamily="34" charset="-122"/>
                <a:ea typeface="Adobe 黑体 Std R" pitchFamily="34" charset="-122"/>
              </a:rPr>
              <a:t>suit vt.适合;满足……需要;相配;合身 n.西服;套装</a:t>
            </a:r>
          </a:p>
          <a:p>
            <a:pPr marL="0" indent="0" eaLnBrk="0" latinLnBrk="1" hangingPunct="0">
              <a:lnSpc>
                <a:spcPct val="150000"/>
              </a:lnSpc>
              <a:spcBef>
                <a:spcPts val="785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①There is Chinese food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 everyone’s taste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with traditional dishes from all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over China. (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教材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P32)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有适合每个人口味的中国食物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有来自中国各地的传统菜肴。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always looks very professional in her smart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 .</a:t>
            </a: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她穿着光鲜的套装总是看起来很专业。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should often wear red—it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suits you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你应该经常穿红色的衣服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——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这个颜色适合你。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suited his speech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to the audience.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他使他的演说适合听众。</a:t>
            </a:r>
            <a:endParaRPr lang="zh-CN" altLang="en-US" sz="2000" dirty="0" smtClean="0"/>
          </a:p>
        </p:txBody>
      </p:sp>
      <p:pic>
        <p:nvPicPr>
          <p:cNvPr id="7" name="图片 7" descr="textimage3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0000" y="2329057"/>
            <a:ext cx="190500" cy="219075"/>
          </a:xfrm>
          <a:prstGeom prst="rect">
            <a:avLst/>
          </a:prstGeom>
        </p:spPr>
      </p:pic>
      <p:pic>
        <p:nvPicPr>
          <p:cNvPr id="8" name="图片 5" descr="textimage1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643306" y="991377"/>
            <a:ext cx="1838312" cy="388510"/>
          </a:xfrm>
          <a:prstGeom prst="rect">
            <a:avLst/>
          </a:prstGeom>
        </p:spPr>
      </p:pic>
      <p:pic>
        <p:nvPicPr>
          <p:cNvPr id="9" name="图片 6" descr="textimage2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00034" y="1777195"/>
            <a:ext cx="1053564" cy="290268"/>
          </a:xfrm>
          <a:prstGeom prst="rect">
            <a:avLst/>
          </a:prstGeom>
        </p:spPr>
      </p:pic>
      <p:cxnSp>
        <p:nvCxnSpPr>
          <p:cNvPr id="10" name="直接连接符 9"/>
          <p:cNvCxnSpPr/>
          <p:nvPr/>
        </p:nvCxnSpPr>
        <p:spPr>
          <a:xfrm rot="5400000">
            <a:off x="1557766" y="1911167"/>
            <a:ext cx="308961" cy="44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69047" y="2684194"/>
            <a:ext cx="235639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90281" y="3919733"/>
            <a:ext cx="814279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25307" y="4741594"/>
            <a:ext cx="129721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042127" y="5579794"/>
            <a:ext cx="208207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245129"/>
            <a:ext cx="8467200" cy="376891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house is not really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suitable for    </a:t>
            </a: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 large family.</a:t>
            </a:r>
            <a:endParaRPr lang="en-US" altLang="zh-CN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这所房子真的不适合大家庭。</a:t>
            </a:r>
            <a:endParaRPr lang="en-US" altLang="zh-CN" sz="2000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 sth. to sb.使某物适合某人</a:t>
            </a:r>
            <a:endParaRPr lang="en-US" altLang="zh-CN" sz="1815" kern="0" dirty="0" smtClean="0">
              <a:solidFill>
                <a:srgbClr val="000000"/>
              </a:solidFill>
              <a:latin typeface="Times New Roman" panose="02020603050405020304" pitchFamily="65" charset="-122"/>
              <a:ea typeface="宋体" panose="02010600030101010101" pitchFamily="2" charset="-122"/>
            </a:endParaRPr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suit of clothes一套衣服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suited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.合适的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suited for/to...适合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suitable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.适当的</a:t>
            </a:r>
            <a:endParaRPr lang="zh-CN" altLang="en-US" sz="2000" dirty="0" smtClean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suitable for对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是合适的</a:t>
            </a:r>
            <a:endParaRPr lang="zh-CN" altLang="en-US" sz="2000" dirty="0" smtClean="0"/>
          </a:p>
        </p:txBody>
      </p:sp>
      <p:pic>
        <p:nvPicPr>
          <p:cNvPr id="3" name="图片 3" descr="textimage4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2197634"/>
            <a:ext cx="219075" cy="219075"/>
          </a:xfrm>
          <a:prstGeom prst="rect">
            <a:avLst/>
          </a:prstGeom>
        </p:spPr>
      </p:pic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70927" y="1282114"/>
            <a:ext cx="1579153" cy="343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1120444"/>
            <a:ext cx="8467200" cy="3709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易混辨析</a:t>
            </a:r>
            <a:endParaRPr lang="zh-CN" altLang="en-US" dirty="0"/>
          </a:p>
        </p:txBody>
      </p:sp>
      <p:graphicFrame>
        <p:nvGraphicFramePr>
          <p:cNvPr id="3" name="表格 3"/>
          <p:cNvGraphicFramePr>
            <a:graphicFrameLocks noGrp="1"/>
          </p:cNvGraphicFramePr>
          <p:nvPr/>
        </p:nvGraphicFramePr>
        <p:xfrm>
          <a:off x="618214" y="1705757"/>
          <a:ext cx="7740000" cy="2184565"/>
        </p:xfrm>
        <a:graphic>
          <a:graphicData uri="http://schemas.openxmlformats.org/drawingml/2006/table">
            <a:tbl>
              <a:tblPr/>
              <a:tblGrid>
                <a:gridCol w="1351670"/>
                <a:gridCol w="6388330"/>
              </a:tblGrid>
              <a:tr h="7992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match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表示“与</a:t>
                      </a: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相配”,指品质、颜色、设计等方面匹配,match还有“与</a:t>
                      </a: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相匹敌”之意</a:t>
                      </a:r>
                    </a:p>
                  </a:txBody>
                  <a:tcPr marL="45720" marR="45720"/>
                </a:tc>
              </a:tr>
              <a:tr h="813861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suit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多指(衣服的颜色、款式等)与</a:t>
                      </a: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相配或相称;也指合乎需要、口味、性格、条件、地位等,常与介词to连用</a:t>
                      </a:r>
                    </a:p>
                  </a:txBody>
                  <a:tcPr marL="45720" marR="45720"/>
                </a:tc>
              </a:tr>
              <a:tr h="571504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fit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500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强调衣服大小合身,主要指在尺寸、形状方面合适,常与介词for连用</a:t>
                      </a:r>
                    </a:p>
                  </a:txBody>
                  <a:tcPr marL="45720" marR="4572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2021版高中同步疑难破PPT模板</Template>
  <TotalTime>24</TotalTime>
  <Words>410</Words>
  <Application>Microsoft Office PowerPoint</Application>
  <PresentationFormat>自定义</PresentationFormat>
  <Paragraphs>136</Paragraphs>
  <Slides>20</Slides>
  <Notes>20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1_Office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  <vt:lpstr>幻灯片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38</cp:revision>
  <dcterms:created xsi:type="dcterms:W3CDTF">2020-01-15T08:38:00Z</dcterms:created>
  <dcterms:modified xsi:type="dcterms:W3CDTF">2020-01-17T02:34:42Z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2052-11.1.0.9305</vt:lpwstr>
  </property>
</Properties>
</file>