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70" r:id="rId13"/>
    <p:sldId id="281" r:id="rId14"/>
    <p:sldId id="272" r:id="rId15"/>
    <p:sldId id="273" r:id="rId16"/>
    <p:sldId id="274" r:id="rId17"/>
    <p:sldId id="275" r:id="rId18"/>
    <p:sldId id="282" r:id="rId19"/>
    <p:sldId id="276" r:id="rId20"/>
    <p:sldId id="277" r:id="rId21"/>
    <p:sldId id="283" r:id="rId22"/>
    <p:sldId id="278" r:id="rId23"/>
    <p:sldId id="279" r:id="rId24"/>
    <p:sldId id="280" r:id="rId25"/>
  </p:sldIdLst>
  <p:sldSz cx="9144000" cy="6840538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8142" autoAdjust="0"/>
  </p:normalViewPr>
  <p:slideViewPr>
    <p:cSldViewPr>
      <p:cViewPr varScale="1">
        <p:scale>
          <a:sx n="114" d="100"/>
          <a:sy n="114" d="100"/>
        </p:scale>
        <p:origin x="-155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E16A1-CD54-44AD-AAEF-7C0100267705}" type="datetimeFigureOut">
              <a:rPr lang="zh-CN" altLang="en-US" smtClean="0"/>
              <a:pPr/>
              <a:t>2020/1/16 Thursday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C518D-AE7E-41F4-BDAF-13DD522B5C6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302798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033030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6445891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9229232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3079507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41721904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6574835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2774723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149778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4078544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292874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5936025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187694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2626147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3140233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11106365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4256480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4159142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979052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639500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083654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8469900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464665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22257341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4100179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  <a:pPr/>
              <a:t>2020/1/16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835696" y="251917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 smtClean="0">
                <a:latin typeface="Times New Roman" panose="02020603050405020304" pitchFamily="18" charset="0"/>
                <a:ea typeface="黑体" panose="02010609060101010101" pitchFamily="65" charset="-122"/>
                <a:cs typeface="Times New Roman" panose="02020603050405020304" pitchFamily="18" charset="0"/>
              </a:rPr>
              <a:t>UNIT</a:t>
            </a:r>
            <a:r>
              <a:rPr lang="zh-CN" altLang="en-US" sz="2400" b="1" kern="0" baseline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240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24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65" charset="-122"/>
                <a:cs typeface="Times New Roman" panose="02020603050405020304" pitchFamily="18" charset="0"/>
              </a:rPr>
              <a:t>4　SPACE EXPLORATION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  <a:pPr/>
              <a:t>2020/1/16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  <a:pPr/>
              <a:t>2020/1/16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"/>
          <p:cNvSpPr txBox="1">
            <a:spLocks noChangeArrowheads="1"/>
          </p:cNvSpPr>
          <p:nvPr/>
        </p:nvSpPr>
        <p:spPr bwMode="auto">
          <a:xfrm>
            <a:off x="1285852" y="206835"/>
            <a:ext cx="3500462" cy="42735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l" eaLnBrk="0" latinLnBrk="1" hangingPunct="0">
              <a:spcBef>
                <a:spcPts val="140"/>
              </a:spcBef>
            </a:pPr>
            <a:r>
              <a:rPr lang="zh-CN" altLang="en-US" sz="2000" b="1" kern="0" dirty="0" smtClean="0">
                <a:solidFill>
                  <a:schemeClr val="bg1"/>
                </a:solidFill>
                <a:latin typeface="Times New Roman" panose="02020603050405020304" pitchFamily="65" charset="-122"/>
                <a:ea typeface="黑体" panose="02010609060101010101" pitchFamily="65" charset="-122"/>
              </a:rPr>
              <a:t>第1讲　描述运动的基本概念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pic>
        <p:nvPicPr>
          <p:cNvPr id="8194" name="Picture 2" descr="C:\Users\dell\Desktop\图片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24544" y="6228581"/>
            <a:ext cx="9721080" cy="641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dell\Desktop\21123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058" y="0"/>
            <a:ext cx="9144000" cy="814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1.jpe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7.jpeg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3.jpeg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/>
          <p:nvPr/>
        </p:nvSpPr>
        <p:spPr>
          <a:xfrm>
            <a:off x="1916988" y="5580509"/>
            <a:ext cx="6111396" cy="65640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algn="ctr">
              <a:lnSpc>
                <a:spcPct val="170000"/>
              </a:lnSpc>
              <a:spcBef>
                <a:spcPct val="0"/>
              </a:spcBef>
              <a:defRPr/>
            </a:pPr>
            <a:r>
              <a:rPr lang="zh-CN" altLang="en-US" sz="14400" dirty="0" smtClean="0">
                <a:solidFill>
                  <a:schemeClr val="bg1"/>
                </a:solidFill>
                <a:latin typeface="黑体" panose="02010609060101010101" pitchFamily="65" charset="-122"/>
                <a:ea typeface="黑体" panose="02010609060101010101" pitchFamily="65" charset="-122"/>
              </a:rPr>
              <a:t>高中英语  </a:t>
            </a:r>
            <a:r>
              <a:rPr kumimoji="0" lang="zh-CN" altLang="en-US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必修</a:t>
            </a:r>
            <a:r>
              <a:rPr lang="zh-CN" altLang="en-US" sz="9600" dirty="0" smtClean="0">
                <a:solidFill>
                  <a:schemeClr val="bg1"/>
                </a:solidFill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第三册</a:t>
            </a:r>
            <a:r>
              <a:rPr kumimoji="0" lang="en-US" altLang="zh-CN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 </a:t>
            </a:r>
            <a:r>
              <a:rPr kumimoji="0" lang="zh-CN" altLang="en-US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人教版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31687" y="1301883"/>
            <a:ext cx="8467200" cy="46064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   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determined </a:t>
            </a:r>
            <a:r>
              <a:rPr lang="zh-CN" altLang="en-US" i="1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adj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.有决心的;意志坚定的</a:t>
            </a:r>
          </a:p>
          <a:p>
            <a:pPr eaLnBrk="0" latinLnBrk="1" hangingPunct="0">
              <a:lnSpc>
                <a:spcPct val="150000"/>
              </a:lnSpc>
              <a:spcBef>
                <a:spcPts val="10"/>
              </a:spcBef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①However, some scientists were determined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help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humans realise their dream 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 explore space.(教材P40)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然而,一些科学家决心帮助人类实现探索太空的梦想。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②Everyone concerned acted with great courage and determination.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每个相关的人都以巨大的勇气和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决心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行动了。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 determined to do sth.决心做某事</a:t>
            </a:r>
            <a:r>
              <a:rPr lang="zh-CN" altLang="en-US" sz="1815" kern="0" dirty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          determine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.查明;确定;决定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determine to do sth.决定做某事,决心做某事</a:t>
            </a:r>
            <a:r>
              <a:rPr lang="zh-CN" altLang="en-US" sz="1815" kern="0" dirty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determine on sth.决定某事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determination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.决心;测定;决定</a:t>
            </a:r>
            <a:endParaRPr lang="zh-CN" altLang="en-US" dirty="0"/>
          </a:p>
        </p:txBody>
      </p:sp>
      <p:pic>
        <p:nvPicPr>
          <p:cNvPr id="3" name="图片 3" descr="textimage8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4302464"/>
            <a:ext cx="219075" cy="219075"/>
          </a:xfrm>
          <a:prstGeom prst="rect">
            <a:avLst/>
          </a:prstGeom>
        </p:spPr>
      </p:pic>
      <p:pic>
        <p:nvPicPr>
          <p:cNvPr id="4" name="图片 4" descr="textimage7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3159" y="1832007"/>
            <a:ext cx="190500" cy="219075"/>
          </a:xfrm>
          <a:prstGeom prst="rect">
            <a:avLst/>
          </a:prstGeom>
        </p:spPr>
      </p:pic>
      <p:pic>
        <p:nvPicPr>
          <p:cNvPr id="5" name="图片 3" descr="textimage6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0496" y="1348567"/>
            <a:ext cx="1081108" cy="293366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 rot="5400000">
            <a:off x="1557766" y="1508428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4029" y="2175558"/>
            <a:ext cx="116099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70099" y="3821478"/>
            <a:ext cx="96192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420005"/>
            <a:ext cx="8467200" cy="46196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2-1 (2018天津,阅读表达,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)She was a brave and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determined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determine) girl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with rich imagination.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句意:她是一个勇敢而坚定的女孩,有着丰富的想象力。考查形容词。所填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词与形容词brave并列,由此可知应该用形容词形式。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2-2 (2018北京,阅读理解A,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)Determined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be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be) myself, move forward,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free of shame and worldly labels(世俗标签), I can now call myself a “marathon win-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ner”.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句意:决心成为我自己,向前迈进,摆脱羞耻和世俗的标签,我现在可以称自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己为“马拉松获胜者”。考查非谓语动词。be determined to do sth.决心做某事。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故填to be。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1858645"/>
            <a:ext cx="1408192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3524250"/>
            <a:ext cx="837064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34253"/>
            <a:ext cx="8467200" cy="46196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2-3 (2017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北京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阅读理解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)If we are not careful, then, we could face a kind of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global chess match against very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determined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(determine), super intelligent ma-</a:t>
            </a:r>
            <a:endParaRPr lang="en-US" altLang="zh-CN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chines...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句意:如果我们不小心的话,到那时,我们可能会面临一种全球国际象棋比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赛,对手是意志非常坚定的超级智能机器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。考查形容词。所填词作定语,修饰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machines,故用形容词形式。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2-4 (2015安徽,34,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)Where he once felt like giving up, he now has the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deter-</a:t>
            </a:r>
            <a:r>
              <a:rPr dirty="0"/>
              <a:t/>
            </a:r>
            <a:br>
              <a:rPr dirty="0"/>
            </a:b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mination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(determine) to push further and keep on going.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句意:在曾经他想要放弃的地方,现在他决心进一步推进并且坚持下去。考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查词性转换。所填词作has的宾语,再根据空前面的定冠词可知,此处需要用名词,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故填determination。</a:t>
            </a:r>
            <a:endParaRPr lang="zh-CN" altLang="en-US" dirty="0"/>
          </a:p>
        </p:txBody>
      </p:sp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8165" y="1585960"/>
            <a:ext cx="151341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3" y="3661410"/>
            <a:ext cx="801668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" y="4057698"/>
            <a:ext cx="1100158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34253"/>
            <a:ext cx="8467200" cy="16750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  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disappointed </a:t>
            </a:r>
            <a:r>
              <a:rPr lang="zh-CN" altLang="en-US" i="1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adj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.失望的;沮丧的</a:t>
            </a:r>
            <a:endParaRPr lang="zh-CN" altLang="en-US" dirty="0">
              <a:solidFill>
                <a:schemeClr val="tx2"/>
              </a:solidFill>
              <a:latin typeface="Adobe 黑体 Std R" pitchFamily="34" charset="-122"/>
              <a:ea typeface="Adobe 黑体 Std R" pitchFamily="34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①These disasters made everyone sad and disappointed...(教材P41)这些灾难使每个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人都感到悲伤和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失望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</p:txBody>
      </p:sp>
      <p:pic>
        <p:nvPicPr>
          <p:cNvPr id="4" name="图片 4" descr="textimage10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" y="1655879"/>
            <a:ext cx="190500" cy="219075"/>
          </a:xfrm>
          <a:prstGeom prst="rect">
            <a:avLst/>
          </a:prstGeom>
        </p:spPr>
      </p:pic>
      <p:pic>
        <p:nvPicPr>
          <p:cNvPr id="5" name="图片 3" descr="textimage9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8625" y="1205691"/>
            <a:ext cx="1084666" cy="292860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 rot="5400000">
            <a:off x="1557766" y="1356289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2"/>
          <p:cNvSpPr txBox="1"/>
          <p:nvPr/>
        </p:nvSpPr>
        <p:spPr>
          <a:xfrm>
            <a:off x="540000" y="2836484"/>
            <a:ext cx="8467200" cy="25126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②The team made a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disappointing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start.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这个队一开始就让人失望。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disappointing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.令人失望的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disappointment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.失望;令人失望的人或事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 one’s disappointment令某人失望的是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</p:txBody>
      </p:sp>
      <p:pic>
        <p:nvPicPr>
          <p:cNvPr id="8" name="图片 3" descr="textimage11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1472" y="3775742"/>
            <a:ext cx="219075" cy="219075"/>
          </a:xfrm>
          <a:prstGeom prst="rect">
            <a:avLst/>
          </a:prstGeom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75615" y="2411778"/>
            <a:ext cx="94858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01357" y="2876598"/>
            <a:ext cx="172106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468010"/>
            <a:ext cx="8467200" cy="5171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3-1 (2018天津,完形填空,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)Being the coach of the new team, I was excited be-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cause I knew we were going to win, but to my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disappointment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(disappoint) we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were defeated.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句意:成为新球队的教练,我很兴奋,因为我知道我们会赢,但令我失望的是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我们被打败了。考查词性转换。to one’s disappointment令某人失望的是。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3-2 (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)There’s no reason to be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disappointed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(disappoint). As a matter of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fact, this could be rather amusing.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句意:没有理由失望。实际上,这件事可能会非常有趣。考查词性转换。此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处应该用disappoint的形容词形式作表语,根据句意可知填disappointed,意为“感到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失望的”。disappointing虽然也是形容词,但意为“令人感到失望的”,不符合句意。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390" kern="0" spc="12682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 </a:t>
            </a:r>
            <a:endParaRPr lang="zh-CN" altLang="en-US" dirty="0"/>
          </a:p>
        </p:txBody>
      </p:sp>
      <p:pic>
        <p:nvPicPr>
          <p:cNvPr id="4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7373" y="2363200"/>
            <a:ext cx="192870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03479" y="3986260"/>
            <a:ext cx="164200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039977"/>
            <a:ext cx="8467200" cy="46031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40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         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desire </a:t>
            </a:r>
            <a:r>
              <a:rPr lang="zh-CN" altLang="en-US" i="1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n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.渴望;欲望</a:t>
            </a:r>
            <a:r>
              <a:rPr lang="zh-CN" altLang="en-US" i="1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vt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.渴望;期望</a:t>
            </a: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①...but the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desire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to explore the universe never died.(教材P41)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但探索宇宙</a:t>
            </a:r>
            <a:r>
              <a:rPr dirty="0" smtClean="0"/>
              <a:t/>
            </a:r>
            <a:br>
              <a:rPr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的欲望从未消逝。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②His desire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for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money led to his destruction.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他对钱的欲望导致了他的毁灭。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spc="34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380" kern="0" spc="34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desire (sb.) to do sth.期望(某人)做某事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desire for对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的渴望/欲望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desire to do sth.做某事的欲望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satisfy one’s desire满足某人的欲望</a:t>
            </a:r>
            <a:endParaRPr lang="zh-CN" altLang="en-US" dirty="0"/>
          </a:p>
        </p:txBody>
      </p:sp>
      <p:pic>
        <p:nvPicPr>
          <p:cNvPr id="3" name="图片 3" descr="textimage13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562881"/>
            <a:ext cx="190500" cy="219075"/>
          </a:xfrm>
          <a:prstGeom prst="rect">
            <a:avLst/>
          </a:prstGeom>
        </p:spPr>
      </p:pic>
      <p:pic>
        <p:nvPicPr>
          <p:cNvPr id="4" name="图片 4" descr="textimage14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1472" y="3634583"/>
            <a:ext cx="219075" cy="219075"/>
          </a:xfrm>
          <a:prstGeom prst="rect">
            <a:avLst/>
          </a:prstGeom>
        </p:spPr>
      </p:pic>
      <p:pic>
        <p:nvPicPr>
          <p:cNvPr id="5" name="图片 3" descr="textimage12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0162" y="1134253"/>
            <a:ext cx="1084318" cy="291307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 rot="5400000">
            <a:off x="1557766" y="1273787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73635" y="1896476"/>
            <a:ext cx="109336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91747" y="2731818"/>
            <a:ext cx="79999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420005"/>
            <a:ext cx="8467200" cy="46196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4-1 (2019课标全国Ⅲ,阅读理解C,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)Publishers already in business, people who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were owners of successful papers, had little desire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change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(change) the tradi-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tion.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考查非谓语动词。desire后接不定式作定语,the desire to do sth.意为“做某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事的欲望”。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4-2 (2019课标全国Ⅱ,七选五,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)First, you need to evaluate yourself, your val-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ues, your strengths, your weaknesses, your achievements, your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desires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(desire),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etc.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句意:首先,你需要评估你自己,你的价值观、你的优点、你的弱点、你的成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就、你的欲望,等等。由与设空处并列的其他成分可知,此处需要用复数形式。</a:t>
            </a:r>
            <a:endParaRPr lang="zh-CN" altLang="en-US" dirty="0"/>
          </a:p>
        </p:txBody>
      </p:sp>
      <p:pic>
        <p:nvPicPr>
          <p:cNvPr id="5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75991" y="2300336"/>
            <a:ext cx="135434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9945" y="4362498"/>
            <a:ext cx="112289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34253"/>
            <a:ext cx="8467200" cy="29281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                    independently </a:t>
            </a:r>
            <a:r>
              <a:rPr lang="zh-CN" altLang="en-US" i="1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adv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.独立地;自立地</a:t>
            </a:r>
          </a:p>
          <a:p>
            <a:pPr eaLnBrk="0" latinLnBrk="1" hangingPunct="0">
              <a:lnSpc>
                <a:spcPct val="150000"/>
              </a:lnSpc>
              <a:spcBef>
                <a:spcPts val="10"/>
              </a:spcBef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①China became the third country in the world to independently send humans into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space in 2003...(教材P41)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2003年,中国成为世界上第三个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独立地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将人类送入太空的国家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②I tried to teach my kids the importance of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independence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我努力教给我的孩子们独立的重要性。</a:t>
            </a:r>
            <a:endParaRPr lang="zh-CN" altLang="en-US" dirty="0"/>
          </a:p>
        </p:txBody>
      </p:sp>
      <p:pic>
        <p:nvPicPr>
          <p:cNvPr id="4" name="图片 4" descr="textimage16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" y="1634319"/>
            <a:ext cx="190500" cy="219075"/>
          </a:xfrm>
          <a:prstGeom prst="rect">
            <a:avLst/>
          </a:prstGeom>
        </p:spPr>
      </p:pic>
      <p:pic>
        <p:nvPicPr>
          <p:cNvPr id="5" name="图片 3" descr="textimage15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776" y="1205691"/>
            <a:ext cx="1103828" cy="296550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 rot="5400000">
            <a:off x="1557766" y="1341898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09129" y="2810876"/>
            <a:ext cx="120671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3253105"/>
            <a:ext cx="1798320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34253"/>
            <a:ext cx="8467200" cy="33501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independence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.独立;自主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independent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.独立的;自主的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 independent of独立于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;与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无关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dependent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.依靠的;依赖的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 dependent on/upon依靠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;依赖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depend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.决定于;依靠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depend on/upon依靠;取决于</a:t>
            </a:r>
            <a:endParaRPr lang="zh-CN" altLang="en-US" dirty="0"/>
          </a:p>
        </p:txBody>
      </p:sp>
      <p:pic>
        <p:nvPicPr>
          <p:cNvPr id="3" name="图片 3" descr="textimage17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8098" y="1260503"/>
            <a:ext cx="219075" cy="219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476740"/>
            <a:ext cx="8467200" cy="37795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5-1 (2019课标全国Ⅰ,阅读理解A,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)The deadlines and what you need to apply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depend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on/upon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the program.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句意:最后期限和你需要申请什么取决于课程。考查介词。depend on/upon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取决于。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5-2 (2018课标全国Ⅲ,阅读理解B,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)But soon, the gold that Dawson depended </a:t>
            </a:r>
            <a:r>
              <a:rPr dirty="0"/>
              <a:t/>
            </a:r>
            <a:br>
              <a:rPr dirty="0"/>
            </a:b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on/upon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had all been found.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句意:但很快,道森所依赖的黄金都被找到了。考查介词。depend on/upon依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靠;依赖。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02990" y="2344899"/>
            <a:ext cx="13229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3973877"/>
            <a:ext cx="1276886" cy="382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839233"/>
            <a:ext cx="8467200" cy="5295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0" algn="ctr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zh-CN" altLang="en-US" sz="2400" dirty="0" smtClean="0">
                <a:latin typeface="Times New Roman" panose="02020603050405020304" pitchFamily="18" charset="0"/>
                <a:ea typeface="黑体" panose="02010609060101010101" pitchFamily="65" charset="-122"/>
                <a:cs typeface="Times New Roman" panose="02020603050405020304" pitchFamily="18" charset="0"/>
              </a:rPr>
              <a:t>Part 1　Listening and Speaking &amp; Reading and Thinking</a:t>
            </a:r>
            <a:endParaRPr lang="en-US" altLang="zh-CN" sz="2400" dirty="0" smtClean="0">
              <a:latin typeface="Times New Roman" panose="02020603050405020304" pitchFamily="18" charset="0"/>
              <a:ea typeface="黑体" panose="02010609060101010101" pitchFamily="65" charset="-122"/>
              <a:cs typeface="Times New Roman" panose="02020603050405020304" pitchFamily="18" charset="0"/>
            </a:endParaRPr>
          </a:p>
          <a:p>
            <a:pPr indent="0" algn="ctr">
              <a:lnSpc>
                <a:spcPct val="150000"/>
              </a:lnSpc>
              <a:spcBef>
                <a:spcPct val="0"/>
              </a:spcBef>
              <a:buNone/>
              <a:defRPr/>
            </a:pPr>
            <a:endParaRPr lang="en-US" altLang="zh-CN" sz="2400" b="1" kern="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65" charset="-122"/>
              <a:cs typeface="Times New Roman" panose="02020603050405020304" pitchFamily="18" charset="0"/>
            </a:endParaRPr>
          </a:p>
          <a:p>
            <a:pPr indent="0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Ⅰ.核心单词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astronaut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.宇航员;太空人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2.procedure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程序;步骤;手续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3.mental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精神的;思想的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intelligent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.有智慧的;聪明的;有智力的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rocket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.火箭;火箭弹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gravity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.重力;引力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frontier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.边境;国界;边远地区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8.vehicle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交通工具;车辆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universe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.宇宙;天地万物</a:t>
            </a:r>
            <a:endParaRPr lang="zh-CN" altLang="en-US" dirty="0"/>
          </a:p>
        </p:txBody>
      </p:sp>
      <p:pic>
        <p:nvPicPr>
          <p:cNvPr id="4" name="图片 3" descr="textimage0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43306" y="1508368"/>
            <a:ext cx="1836184" cy="388060"/>
          </a:xfrm>
          <a:prstGeom prst="rect">
            <a:avLst/>
          </a:prstGeom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6361" y="2368751"/>
            <a:ext cx="13229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54601" y="2795471"/>
            <a:ext cx="20011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9365" y="3210924"/>
            <a:ext cx="195347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9221" y="3618431"/>
            <a:ext cx="13991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5433" y="4056744"/>
            <a:ext cx="102954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143" y="4458700"/>
            <a:ext cx="11581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383" y="4867322"/>
            <a:ext cx="115051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91733" y="5281660"/>
            <a:ext cx="193632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4001" y="5716000"/>
            <a:ext cx="12848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77129"/>
            <a:ext cx="8467200" cy="37795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5-3 (2018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江苏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阅读理解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)Children as young as ten are becoming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err="1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depen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-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dent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(depend) on social media for their sense of self-worth, a major study warned. 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一项重要的研究警告说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十岁大的儿童正变得依赖社交媒体来获得自</a:t>
            </a:r>
            <a:r>
              <a:rPr lang="zh-CN" altLang="en-US" sz="2000" dirty="0" smtClean="0"/>
              <a:t/>
            </a:r>
            <a:br>
              <a:rPr lang="zh-CN" alt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我价值感。考查词性转换。设空处应用形容词作表语。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5-4 (2018课标全国Ⅱ,阅读理解B,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)Frozen bananas will last several weeks, 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 depending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(depend) on their ripeness and the temperature of the freezer.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句意:冷冻香蕉能存放几个星期,这取决于它们的成熟度和冰箱的温度。考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查非谓语动词。设空处前面已经有谓语动词,所以此处需要用非谓语动词,depend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与前面的句子之间是主动关系,因此此处用现在分词。</a:t>
            </a:r>
            <a:endParaRPr lang="zh-CN" altLang="en-US" dirty="0"/>
          </a:p>
        </p:txBody>
      </p:sp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1340485"/>
            <a:ext cx="924729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718358"/>
            <a:ext cx="638196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887" y="3387138"/>
            <a:ext cx="144007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98903"/>
            <a:ext cx="8467200" cy="37689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  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in the hope of doing sth.抱着做某事的希望</a:t>
            </a:r>
          </a:p>
          <a:p>
            <a:pPr marL="0" indent="0" eaLnBrk="0" latinLnBrk="1" hangingPunct="0">
              <a:lnSpc>
                <a:spcPct val="150000"/>
              </a:lnSpc>
              <a:spcBef>
                <a:spcPts val="1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①Mankind is exploring space in the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hope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of finding out more about the universe.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(教材P41)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人类正在探索太空,希望能更多地了解宇宙。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②The doctor said the old man’s condition was hopeless.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医生说这位老人的病是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无望的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③I am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hopeful    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that we shall win.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我满怀希望我们会赢。</a:t>
            </a:r>
            <a:endParaRPr lang="zh-CN" altLang="en-US" sz="2000" dirty="0" smtClean="0"/>
          </a:p>
        </p:txBody>
      </p:sp>
      <p:pic>
        <p:nvPicPr>
          <p:cNvPr id="4" name="图片 4" descr="textimage19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" y="1705757"/>
            <a:ext cx="190500" cy="219075"/>
          </a:xfrm>
          <a:prstGeom prst="rect">
            <a:avLst/>
          </a:prstGeom>
        </p:spPr>
      </p:pic>
      <p:pic>
        <p:nvPicPr>
          <p:cNvPr id="5" name="图片 3" descr="textimage18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1848" y="1277129"/>
            <a:ext cx="1109257" cy="298010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 rot="5400000">
            <a:off x="1557766" y="1407816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34881" y="2061258"/>
            <a:ext cx="9495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80463" y="3717656"/>
            <a:ext cx="11581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7399" y="4136756"/>
            <a:ext cx="123624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098303"/>
            <a:ext cx="8467200" cy="25126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380" kern="0" spc="34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hope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.希望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.希望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hope to do sth.希望做某事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hopeful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.有希望的;满怀希望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hopefully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.有希望地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hopeless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.无望的;极差的</a:t>
            </a:r>
            <a:endParaRPr lang="zh-CN" altLang="en-US" dirty="0"/>
          </a:p>
        </p:txBody>
      </p:sp>
      <p:pic>
        <p:nvPicPr>
          <p:cNvPr id="3" name="图片 3" descr="textimage20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286" y="1239454"/>
            <a:ext cx="219075" cy="219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447162"/>
            <a:ext cx="8467200" cy="41998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6-1 (2019课标全国Ⅰ,阅读理解C,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)The team hopes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make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make) it to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market in the near future.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考查非谓语动词。hope to do sth.希望做某事。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6-2 (2018江苏,31,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★★★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Hopefully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(hope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in 2025 we will no longer be e-mail-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ing each other, for we will have developed more convenient electronic communication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tools by then.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句意:在2025年我们有望不再互相发电子邮件了,因为到那时我们就已经开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发出更便捷的电子交流工具了。考查词性转换。所填词修饰其后的整个分句,因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此应该用副词作状语。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1904365"/>
            <a:ext cx="1098064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3104957"/>
            <a:ext cx="1296144" cy="387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77129"/>
            <a:ext cx="8467200" cy="2519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6-3 (2018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北京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完形填空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)After hours in the cold and wet, he reached inside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and pulled the wallet out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hoping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(hope) to find some ID so he could contact(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联系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</a:t>
            </a:r>
            <a:r>
              <a:rPr lang="zh-CN" altLang="en-US" sz="2000" dirty="0" smtClean="0"/>
              <a:t/>
            </a:r>
            <a:br>
              <a:rPr lang="zh-CN" alt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driver...</a:t>
            </a:r>
            <a:endParaRPr lang="en-US" altLang="zh-CN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句意:在寒冷潮湿的天气里待了几个小时后,他伸进手去掏出钱包,希望能找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到一些身份证明,以便能联系到司机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。考查非谓语动词。he与hope是主动关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系,故此处应该用现在分词作状语。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8557" y="1728836"/>
            <a:ext cx="111908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014584"/>
            <a:ext cx="8467200" cy="49774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determine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.查明;确定;决定→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determined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.有决心的;意志坚定的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satellite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.人造卫星;卫星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12.launch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发射;发起;上市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13.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orbit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.(环绕地球、太阳等运行的)轨道;势力范围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.沿轨道运行;环绕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运行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14.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giant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.巨大的;伟大的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.巨人;巨兽;伟人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15.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leap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.跳跃;剧增;剧变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.跳过;跃过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16.mankind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人类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17.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agency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.(政府的)专门机构;服务机构;代理处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18.transmit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传输;发送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19.data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.[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pl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.]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资料;数据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20.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disappointed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.失望的;沮丧的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3063" y="1040178"/>
            <a:ext cx="140959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55875" y="1061134"/>
            <a:ext cx="153532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281" y="1461971"/>
            <a:ext cx="12162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0377" y="1885998"/>
            <a:ext cx="204110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1028" y="2282981"/>
            <a:ext cx="96205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5901" y="3115511"/>
            <a:ext cx="9724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3539" y="3542396"/>
            <a:ext cx="89334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60337" y="3946256"/>
            <a:ext cx="97430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203" y="4370118"/>
            <a:ext cx="11581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5637" y="4789218"/>
            <a:ext cx="163724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69861" y="5188316"/>
            <a:ext cx="14676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681" y="5635038"/>
            <a:ext cx="17039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03269"/>
            <a:ext cx="8467200" cy="29313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21.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desire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.渴望;欲望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.渴望;期望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22.ongoing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持续存在的;仍在进行的;不断发展的    </a:t>
            </a: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23.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independent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.独立的;自立的→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independently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.独立地;自立地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24.spacecraft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航天器;宇宙飞船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25.jade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玉;翡翠;玉器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26.dock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(两架航天器)对接,(使)……进港;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码头,船坞     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27.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signal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.标志着;标明;发信号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.信号;标志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281" y="1233371"/>
            <a:ext cx="10257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4141" y="1652471"/>
            <a:ext cx="40737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8281" y="2071571"/>
            <a:ext cx="16048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9239" y="2068878"/>
            <a:ext cx="182298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4637" y="2472738"/>
            <a:ext cx="218588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3141" y="2894696"/>
            <a:ext cx="18029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0341" y="3313631"/>
            <a:ext cx="36775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31301" y="3313631"/>
            <a:ext cx="15210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3521" y="3725111"/>
            <a:ext cx="10257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05691"/>
            <a:ext cx="8467200" cy="50252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Ⅱ.重点短语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be curious about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对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感到好奇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not only...but also...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不仅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而且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3.be related to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与……有联系,与……有关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pay attention to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注意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 space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在太空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6.first of all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首先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focus on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集中(注意力、精力等)于;使聚焦于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 the hope of doing sth.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抱着做某事的希望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9.so as to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为了;以便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make great/good progress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取得很大进步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11.at the age of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在……岁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3981" y="1660091"/>
            <a:ext cx="19858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193" y="2084118"/>
            <a:ext cx="230970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92721" y="2480358"/>
            <a:ext cx="30602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1601" y="2902151"/>
            <a:ext cx="18944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3981" y="3321251"/>
            <a:ext cx="12162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1241" y="3709871"/>
            <a:ext cx="9343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3981" y="4144211"/>
            <a:ext cx="12467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9221" y="4555691"/>
            <a:ext cx="269453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35525" y="4974956"/>
            <a:ext cx="157437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447" y="5401676"/>
            <a:ext cx="286501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91761" y="5820611"/>
            <a:ext cx="15591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093242"/>
            <a:ext cx="8467200" cy="42273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12.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carry on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继续做,坚持干</a:t>
            </a:r>
            <a:endParaRPr lang="en-US" altLang="zh-CN" sz="2000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200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13.</a:t>
            </a:r>
            <a:r>
              <a:rPr lang="en-US" altLang="zh-CN" sz="2000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on board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在宇宙飞船上;在船上;在飞机上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Ⅲ.</a:t>
            </a: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经典结构</a:t>
            </a:r>
            <a:endParaRPr lang="zh-CN" altLang="en-US" sz="2000" b="1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经过多次实验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他们成功地制造出了能逃过地球引力的火箭。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After many experiments, they succeeded in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making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rockets that could escape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Earth’s gravity.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然而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一些科学家决心帮助人类实现探索太空的梦想。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However, some scientists were determined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 help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humans </a:t>
            </a:r>
            <a:r>
              <a:rPr lang="en-US" altLang="zh-CN" sz="1815" kern="0" dirty="0" err="1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realise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their dream to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explore space.</a:t>
            </a:r>
          </a:p>
          <a:p>
            <a:pPr marL="342900" indent="-342900" eaLnBrk="0" latinLnBrk="1" hangingPunct="0">
              <a:lnSpc>
                <a:spcPct val="150000"/>
              </a:lnSpc>
              <a:spcBef>
                <a:spcPts val="0"/>
              </a:spcBef>
              <a:buAutoNum type="arabicPeriod" startAt="13"/>
            </a:pP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8299" y="1139238"/>
            <a:ext cx="126672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829" y="1568816"/>
            <a:ext cx="128291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30195" y="2823258"/>
            <a:ext cx="120766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8759" y="4088178"/>
            <a:ext cx="116004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29313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尤里·加加林成为世界上第一个进入太空的人。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...Yuri Gagarin became the first person in the world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go into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space.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4.它环绕地球轨道飞行并载着来自不同国家的宇航员,供应了人类在太空中的持续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存在。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 orbits Earth and has astronauts from different countries on board,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providing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continuous human presence in space.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17913" y="1599296"/>
            <a:ext cx="139530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59043" y="2830878"/>
            <a:ext cx="139435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634319"/>
            <a:ext cx="8467200" cy="38715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   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intelligent </a:t>
            </a:r>
            <a:r>
              <a:rPr lang="zh-CN" altLang="en-US" i="1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adj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.有智慧的;聪明的;有智力的</a:t>
            </a:r>
            <a:endParaRPr lang="zh-CN" altLang="en-US" dirty="0">
              <a:solidFill>
                <a:schemeClr val="tx2"/>
              </a:solidFill>
              <a:latin typeface="Adobe 黑体 Std R" pitchFamily="34" charset="-122"/>
              <a:ea typeface="Adobe 黑体 Std R" pitchFamily="34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785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①First of all, you must be intelligent enough to get a related college degree.(教材P39)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首先,你必须足够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聪明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才能获得相关的大学学位。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②Microsoft found an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intelligent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solution to this problem.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针对这个问题,微软找到了聪明的解决方法。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intelligence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.智力;聪明;情报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intelligently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.聪明地;有才智地</a:t>
            </a:r>
            <a:endParaRPr lang="zh-CN" altLang="en-US" dirty="0"/>
          </a:p>
        </p:txBody>
      </p:sp>
      <p:pic>
        <p:nvPicPr>
          <p:cNvPr id="4" name="图片 4" descr="textimage3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" y="2244372"/>
            <a:ext cx="190500" cy="219075"/>
          </a:xfrm>
          <a:prstGeom prst="rect">
            <a:avLst/>
          </a:prstGeom>
        </p:spPr>
      </p:pic>
      <p:pic>
        <p:nvPicPr>
          <p:cNvPr id="5" name="图片 5" descr="textimage4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6284" y="4341012"/>
            <a:ext cx="219075" cy="219075"/>
          </a:xfrm>
          <a:prstGeom prst="rect">
            <a:avLst/>
          </a:prstGeom>
        </p:spPr>
      </p:pic>
      <p:pic>
        <p:nvPicPr>
          <p:cNvPr id="7" name="图片 5" descr="textimage1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643306" y="991377"/>
            <a:ext cx="1838312" cy="388510"/>
          </a:xfrm>
          <a:prstGeom prst="rect">
            <a:avLst/>
          </a:prstGeom>
        </p:spPr>
      </p:pic>
      <p:pic>
        <p:nvPicPr>
          <p:cNvPr id="8" name="图片 6" descr="textimage2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034" y="1700823"/>
            <a:ext cx="1053564" cy="290268"/>
          </a:xfrm>
          <a:prstGeom prst="rect">
            <a:avLst/>
          </a:prstGeom>
        </p:spPr>
      </p:pic>
      <p:cxnSp>
        <p:nvCxnSpPr>
          <p:cNvPr id="9" name="直接连接符 8"/>
          <p:cNvCxnSpPr/>
          <p:nvPr/>
        </p:nvCxnSpPr>
        <p:spPr>
          <a:xfrm rot="5400000">
            <a:off x="1557766" y="1834795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75615" y="3013758"/>
            <a:ext cx="103240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61377" y="3440478"/>
            <a:ext cx="146198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491443"/>
            <a:ext cx="8467200" cy="47510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1-1 (2018课标全国Ⅱ,阅读理解D,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)It’s possible that we all have compro-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mised conversational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intelligence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(intelligent).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句意:有可能是我们大家都缺乏口才。考查词性转换。形容词后应用名词</a:t>
            </a:r>
            <a:r>
              <a:rPr dirty="0" smtClean="0"/>
              <a:t/>
            </a:r>
            <a:br>
              <a:rPr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形式。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1-2 (2015安徽,阅读理解C,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)This doesn’t mean we are becoming either more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or less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intelligent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(intelligence), but there is no doubt that the way we use memory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is changing.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句意:这并不意味着我们正在或多或少地变聪明,但毫无疑问,我们使用记忆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的方式正在改变。考查词性转换。此处应用形容词作表语。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390" kern="0" spc="12532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</a:t>
            </a:r>
            <a:endParaRPr lang="zh-CN" altLang="en-US" dirty="0"/>
          </a:p>
        </p:txBody>
      </p:sp>
      <p:pic>
        <p:nvPicPr>
          <p:cNvPr id="5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26135" y="2378440"/>
            <a:ext cx="154294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38321" y="4014671"/>
            <a:ext cx="144485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2021版高中同步疑难破PPT模板</Template>
  <TotalTime>6</TotalTime>
  <Words>341</Words>
  <Application>Microsoft Office PowerPoint</Application>
  <PresentationFormat>自定义</PresentationFormat>
  <Paragraphs>166</Paragraphs>
  <Slides>24</Slides>
  <Notes>24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5" baseType="lpstr">
      <vt:lpstr>1_Office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封面标题</dc:title>
  <dc:creator/>
  <cp:lastModifiedBy>Administrator</cp:lastModifiedBy>
  <cp:revision>39</cp:revision>
  <dcterms:created xsi:type="dcterms:W3CDTF">2020-01-15T08:42:00Z</dcterms:created>
  <dcterms:modified xsi:type="dcterms:W3CDTF">2020-01-16T08:17:58Z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2052-11.1.0.9305</vt:lpwstr>
  </property>
</Properties>
</file>