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9" r:id="rId3"/>
    <p:sldId id="260" r:id="rId4"/>
    <p:sldId id="261" r:id="rId5"/>
    <p:sldId id="263" r:id="rId6"/>
    <p:sldId id="265" r:id="rId7"/>
    <p:sldId id="266" r:id="rId8"/>
    <p:sldId id="267" r:id="rId9"/>
    <p:sldId id="268" r:id="rId10"/>
    <p:sldId id="284" r:id="rId11"/>
    <p:sldId id="269" r:id="rId12"/>
    <p:sldId id="270" r:id="rId13"/>
    <p:sldId id="285" r:id="rId14"/>
    <p:sldId id="271" r:id="rId15"/>
    <p:sldId id="272" r:id="rId16"/>
    <p:sldId id="274" r:id="rId17"/>
    <p:sldId id="275" r:id="rId18"/>
    <p:sldId id="276" r:id="rId19"/>
    <p:sldId id="277" r:id="rId20"/>
    <p:sldId id="278" r:id="rId21"/>
    <p:sldId id="279" r:id="rId22"/>
    <p:sldId id="280" r:id="rId23"/>
    <p:sldId id="281" r:id="rId24"/>
    <p:sldId id="282" r:id="rId25"/>
    <p:sldId id="283" r:id="rId26"/>
  </p:sldIdLst>
  <p:sldSz cx="9144000" cy="68405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605" autoAdjust="0"/>
  </p:normalViewPr>
  <p:slideViewPr>
    <p:cSldViewPr>
      <p:cViewPr varScale="1">
        <p:scale>
          <a:sx n="112" d="100"/>
          <a:sy n="112" d="100"/>
        </p:scale>
        <p:origin x="-15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pPr/>
              <a:t>2020/1/17 Friday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pPr/>
              <a:t>‹#›</a:t>
            </a:fld>
            <a:endParaRPr lang="zh-CN" altLang="en-US"/>
          </a:p>
        </p:txBody>
      </p:sp>
    </p:spTree>
    <p:extLst>
      <p:ext uri="{BB962C8B-B14F-4D97-AF65-F5344CB8AC3E}">
        <p14:creationId xmlns="" xmlns:p14="http://schemas.microsoft.com/office/powerpoint/2010/main" val="91750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709114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153219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036540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549723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826992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602833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825579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822490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648501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289957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273964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42073013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185683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259051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17431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36685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127063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857683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388684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842722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878644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446936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887539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142585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821455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2020/1/17 Friday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
        <p:nvSpPr>
          <p:cNvPr id="7" name="TextBox 6"/>
          <p:cNvSpPr txBox="1"/>
          <p:nvPr/>
        </p:nvSpPr>
        <p:spPr>
          <a:xfrm>
            <a:off x="1835696" y="251917"/>
            <a:ext cx="5832648" cy="461665"/>
          </a:xfrm>
          <a:prstGeom prst="rect">
            <a:avLst/>
          </a:prstGeom>
          <a:noFill/>
        </p:spPr>
        <p:txBody>
          <a:bodyPr wrap="square" rtlCol="0">
            <a:spAutoFit/>
          </a:bodyPr>
          <a:lstStyle/>
          <a:p>
            <a:pPr marL="0" marR="0" indent="0" algn="ctr" defTabSz="914400" rtl="0" eaLnBrk="1" fontAlgn="auto" latinLnBrk="0" hangingPunct="1">
              <a:lnSpc>
                <a:spcPct val="100000"/>
              </a:lnSpc>
              <a:spcBef>
                <a:spcPct val="0"/>
              </a:spcBef>
              <a:spcAft>
                <a:spcPts val="0"/>
              </a:spcAft>
              <a:buClrTx/>
              <a:buSzTx/>
              <a:buFontTx/>
              <a:buNone/>
              <a:defRPr/>
            </a:pPr>
            <a:r>
              <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rPr>
              <a:t>UNIT</a:t>
            </a:r>
            <a:r>
              <a:rPr lang="zh-CN" altLang="en-US" sz="2400" b="1" kern="0" baseline="0" dirty="0" smtClean="0">
                <a:solidFill>
                  <a:srgbClr val="000000"/>
                </a:solidFill>
                <a:latin typeface="Times New Roman" panose="02020603050405020304" pitchFamily="65" charset="-122"/>
                <a:ea typeface="宋体" panose="02010600030101010101" pitchFamily="2" charset="-122"/>
                <a:cs typeface="Times New Roman" panose="02020603050405020304" pitchFamily="18" charset="0"/>
              </a:rPr>
              <a:t> </a:t>
            </a:r>
            <a:r>
              <a:rPr lang="zh-CN" altLang="en-US" sz="2400" kern="0" dirty="0" smtClean="0">
                <a:solidFill>
                  <a:srgbClr val="000000"/>
                </a:solidFill>
                <a:latin typeface="Times New Roman" panose="02020603050405020304" pitchFamily="65" charset="-122"/>
                <a:ea typeface="宋体" panose="02010600030101010101" pitchFamily="2" charset="-122"/>
              </a:rPr>
              <a:t> </a:t>
            </a:r>
            <a:r>
              <a:rPr lang="zh-CN" altLang="en-US" sz="2400" b="1" kern="1200" dirty="0" smtClean="0">
                <a:solidFill>
                  <a:schemeClr val="tx1"/>
                </a:solidFill>
                <a:latin typeface="Times New Roman" panose="02020603050405020304" pitchFamily="18" charset="0"/>
                <a:ea typeface="黑体" panose="02010609060101010101" pitchFamily="65" charset="-122"/>
                <a:cs typeface="Times New Roman" panose="02020603050405020304" pitchFamily="18" charset="0"/>
              </a:rPr>
              <a:t>4　SPACE EXPLORATION</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2020/1/17 Friday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2020/1/17 Friday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smtClean="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8194" name="Picture 2" descr="C:\Users\dell\Desktop\图片1.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4544" y="6228581"/>
            <a:ext cx="9721080" cy="641159"/>
          </a:xfrm>
          <a:prstGeom prst="rect">
            <a:avLst/>
          </a:prstGeom>
          <a:noFill/>
          <a:extLst>
            <a:ext uri="{909E8E84-426E-40DD-AFC4-6F175D3DCCD1}">
              <a14:hiddenFill xmlns="" xmlns:a14="http://schemas.microsoft.com/office/drawing/2010/main">
                <a:solidFill>
                  <a:srgbClr val="FFFFFF"/>
                </a:solidFill>
              </a14:hiddenFill>
            </a:ext>
          </a:extLst>
        </p:spPr>
      </p:pic>
      <p:pic>
        <p:nvPicPr>
          <p:cNvPr id="8195" name="Picture 3" descr="C:\Users\dell\Desktop\21123.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058" y="0"/>
            <a:ext cx="9144000" cy="814387"/>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2.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必修</a:t>
            </a:r>
            <a:r>
              <a:rPr lang="zh-CN" altLang="en-US" sz="9600" dirty="0" smtClean="0">
                <a:solidFill>
                  <a:schemeClr val="bg1"/>
                </a:solidFill>
                <a:latin typeface="黑体" panose="02010609060101010101" pitchFamily="65" charset="-122"/>
                <a:ea typeface="黑体" panose="02010609060101010101" pitchFamily="65" charset="-122"/>
                <a:cs typeface="+mj-cs"/>
              </a:rPr>
              <a:t>第三册</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34253"/>
            <a:ext cx="8467200" cy="3768917"/>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figure out弄懂;弄清楚;弄明白;计算(数量或成本)</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1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①Will scientists </a:t>
            </a:r>
            <a:r>
              <a:rPr lang="zh-CN" altLang="en-US" sz="1815" u="sng" kern="0" dirty="0" smtClean="0">
                <a:solidFill>
                  <a:srgbClr val="FF0000"/>
                </a:solidFill>
                <a:latin typeface="Times New Roman" panose="02020603050405020304" pitchFamily="65" charset="-122"/>
                <a:ea typeface="宋体" panose="02010600030101010101" pitchFamily="2" charset="-122"/>
              </a:rPr>
              <a:t>　figure out    </a:t>
            </a:r>
            <a:r>
              <a:rPr lang="zh-CN" altLang="en-US" sz="1815" kern="0" dirty="0" smtClean="0">
                <a:solidFill>
                  <a:srgbClr val="000000"/>
                </a:solidFill>
                <a:latin typeface="Times New Roman" panose="02020603050405020304" pitchFamily="65" charset="-122"/>
                <a:ea typeface="宋体" panose="02010600030101010101" pitchFamily="2" charset="-122"/>
              </a:rPr>
              <a:t> a way to store sufficient food and water for the long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journey?(教材P42)</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科学家们会想出一种方法来储存足够的食物和水以备长途旅行之用吗?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②She often figured in my dream.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她经常 </a:t>
            </a:r>
            <a:r>
              <a:rPr lang="zh-CN" altLang="en-US" sz="1815" u="sng" kern="0" dirty="0" smtClean="0">
                <a:solidFill>
                  <a:srgbClr val="FF0000"/>
                </a:solidFill>
                <a:latin typeface="Times New Roman" panose="02020603050405020304" pitchFamily="65" charset="-122"/>
                <a:ea typeface="宋体" panose="02010600030101010101" pitchFamily="2" charset="-122"/>
              </a:rPr>
              <a:t>　出现    </a:t>
            </a:r>
            <a:r>
              <a:rPr lang="zh-CN" altLang="en-US" sz="1815" kern="0" dirty="0" smtClean="0">
                <a:solidFill>
                  <a:srgbClr val="000000"/>
                </a:solidFill>
                <a:latin typeface="Times New Roman" panose="02020603050405020304" pitchFamily="65" charset="-122"/>
                <a:ea typeface="宋体" panose="02010600030101010101" pitchFamily="2" charset="-122"/>
              </a:rPr>
              <a:t>在我的梦中。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 saw a figure approaching in the darkness.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我看见黑暗中有个 </a:t>
            </a:r>
            <a:r>
              <a:rPr lang="zh-CN" altLang="en-US" sz="1815" u="sng" kern="0" dirty="0" smtClean="0">
                <a:solidFill>
                  <a:srgbClr val="FF0000"/>
                </a:solidFill>
                <a:latin typeface="Times New Roman" panose="02020603050405020304" pitchFamily="65" charset="-122"/>
                <a:ea typeface="宋体" panose="02010600030101010101" pitchFamily="2" charset="-122"/>
              </a:rPr>
              <a:t>　人影    </a:t>
            </a:r>
            <a:r>
              <a:rPr lang="zh-CN" altLang="en-US" sz="1815" kern="0" dirty="0" smtClean="0">
                <a:solidFill>
                  <a:srgbClr val="000000"/>
                </a:solidFill>
                <a:latin typeface="Times New Roman" panose="02020603050405020304" pitchFamily="65" charset="-122"/>
                <a:ea typeface="宋体" panose="02010600030101010101" pitchFamily="2" charset="-122"/>
              </a:rPr>
              <a:t>在靠近。</a:t>
            </a:r>
            <a:endParaRPr lang="zh-CN" altLang="en-US" dirty="0"/>
          </a:p>
        </p:txBody>
      </p:sp>
      <p:pic>
        <p:nvPicPr>
          <p:cNvPr id="4" name="图片 4" descr="textimage7.jpeg"/>
          <p:cNvPicPr>
            <a:picLocks noChangeAspect="1"/>
          </p:cNvPicPr>
          <p:nvPr/>
        </p:nvPicPr>
        <p:blipFill>
          <a:blip r:embed="rId3" cstate="print"/>
          <a:stretch>
            <a:fillRect/>
          </a:stretch>
        </p:blipFill>
        <p:spPr>
          <a:xfrm>
            <a:off x="540000" y="1663812"/>
            <a:ext cx="190500" cy="219075"/>
          </a:xfrm>
          <a:prstGeom prst="rect">
            <a:avLst/>
          </a:prstGeom>
        </p:spPr>
      </p:pic>
      <p:pic>
        <p:nvPicPr>
          <p:cNvPr id="6" name="图片 3" descr="textimage6.jpeg"/>
          <p:cNvPicPr>
            <a:picLocks noChangeAspect="1"/>
          </p:cNvPicPr>
          <p:nvPr/>
        </p:nvPicPr>
        <p:blipFill>
          <a:blip r:embed="rId4" cstate="print"/>
          <a:stretch>
            <a:fillRect/>
          </a:stretch>
        </p:blipFill>
        <p:spPr>
          <a:xfrm>
            <a:off x="490496" y="1205691"/>
            <a:ext cx="1081108" cy="293366"/>
          </a:xfrm>
          <a:prstGeom prst="rect">
            <a:avLst/>
          </a:prstGeom>
        </p:spPr>
      </p:pic>
      <p:cxnSp>
        <p:nvCxnSpPr>
          <p:cNvPr id="7" name="直接连接符 6"/>
          <p:cNvCxnSpPr/>
          <p:nvPr/>
        </p:nvCxnSpPr>
        <p:spPr>
          <a:xfrm rot="5400000">
            <a:off x="1557766" y="1365552"/>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4" descr="\\a015\吴双婷\线.tif"/>
          <p:cNvPicPr>
            <a:picLocks noChangeAspect="1" noChangeArrowheads="1"/>
          </p:cNvPicPr>
          <p:nvPr/>
        </p:nvPicPr>
        <p:blipFill>
          <a:blip r:embed="rId5" cstate="print"/>
          <a:srcRect/>
          <a:stretch>
            <a:fillRect/>
          </a:stretch>
        </p:blipFill>
        <p:spPr bwMode="auto">
          <a:xfrm>
            <a:off x="2097626" y="1993088"/>
            <a:ext cx="143413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1234569" y="3645729"/>
            <a:ext cx="988514"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2417943" y="4480828"/>
            <a:ext cx="920876"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348567"/>
            <a:ext cx="8467200" cy="2093843"/>
          </a:xfrm>
          <a:prstGeom prst="rect">
            <a:avLst/>
          </a:prstGeom>
          <a:noFill/>
        </p:spPr>
        <p:txBody>
          <a:bodyPr wrap="square" lIns="0" tIns="0" rIns="0" bIns="0" rtlCol="0">
            <a:spAutoFit/>
          </a:bodyPr>
          <a:lstStyle/>
          <a:p>
            <a:pPr eaLnBrk="0" latinLnBrk="1" hangingPunct="0">
              <a:lnSpc>
                <a:spcPct val="150000"/>
              </a:lnSpc>
            </a:pP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figure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.出现;认为;计算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.数字;图表;(绘画或故事中的)人;(人、动物的)塑像;人影;</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身材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figure on预料到;打算;计划</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it/that figures合乎情理</a:t>
            </a:r>
            <a:endParaRPr lang="zh-CN" altLang="en-US" dirty="0"/>
          </a:p>
        </p:txBody>
      </p:sp>
      <p:pic>
        <p:nvPicPr>
          <p:cNvPr id="3" name="图片 5" descr="textimage8.jpeg"/>
          <p:cNvPicPr>
            <a:picLocks noChangeAspect="1"/>
          </p:cNvPicPr>
          <p:nvPr/>
        </p:nvPicPr>
        <p:blipFill>
          <a:blip r:embed="rId3" cstate="print"/>
          <a:stretch>
            <a:fillRect/>
          </a:stretch>
        </p:blipFill>
        <p:spPr>
          <a:xfrm>
            <a:off x="571472" y="1491443"/>
            <a:ext cx="219075" cy="21907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524510"/>
            <a:ext cx="8467200" cy="335978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(2018课标全国Ⅰ,阅读理解D,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)To figure </a:t>
            </a:r>
            <a:r>
              <a:rPr lang="zh-CN" altLang="en-US" sz="1815" u="sng" kern="0" dirty="0" smtClean="0">
                <a:solidFill>
                  <a:srgbClr val="FF0000"/>
                </a:solidFill>
                <a:latin typeface="Times New Roman" panose="02020603050405020304" pitchFamily="65" charset="-122"/>
                <a:ea typeface="宋体" panose="02010600030101010101" pitchFamily="2" charset="-122"/>
              </a:rPr>
              <a:t>　out  </a:t>
            </a:r>
            <a:r>
              <a:rPr lang="zh-CN" altLang="en-US" sz="1815" kern="0" dirty="0" smtClean="0">
                <a:solidFill>
                  <a:srgbClr val="000000"/>
                </a:solidFill>
                <a:latin typeface="Times New Roman" panose="02020603050405020304" pitchFamily="65" charset="-122"/>
                <a:ea typeface="宋体" panose="02010600030101010101" pitchFamily="2" charset="-122"/>
              </a:rPr>
              <a:t>how much power these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devices are using, Callie Babbitt and her colleagues at the Rochester Institute of Tech-</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nology in New York tracked the environmental costs for each product throughout its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life...</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句意:为了弄清这些设备使用了多少能源,纽约罗切斯特理工学院的Callie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Babbitt和她的同事跟踪了每种产品在其使用周期中的环境成本</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 考查动词</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短语。figure out弄懂;弄清楚;弄明白。</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5580112" y="1971040"/>
            <a:ext cx="648071"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77129"/>
            <a:ext cx="8467200" cy="251968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(2017江苏,任务型阅读改编,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)Indeed official </a:t>
            </a:r>
            <a:r>
              <a:rPr lang="zh-CN" altLang="en-US" sz="1815" u="sng" kern="0" dirty="0" smtClean="0">
                <a:solidFill>
                  <a:srgbClr val="FF0000"/>
                </a:solidFill>
                <a:latin typeface="Times New Roman" panose="02020603050405020304" pitchFamily="65" charset="-122"/>
                <a:ea typeface="宋体" panose="02010600030101010101" pitchFamily="2" charset="-122"/>
              </a:rPr>
              <a:t>　figures  </a:t>
            </a:r>
            <a:r>
              <a:rPr lang="zh-CN" altLang="en-US" sz="1815" kern="0" dirty="0" smtClean="0">
                <a:solidFill>
                  <a:srgbClr val="000000"/>
                </a:solidFill>
                <a:latin typeface="Times New Roman" panose="02020603050405020304" pitchFamily="65" charset="-122"/>
                <a:ea typeface="宋体" panose="02010600030101010101" pitchFamily="2" charset="-122"/>
              </a:rPr>
              <a:t>(figure)suggest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 population of the country has shrunk by 5% since 1993 and people in Russia live a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shorter life now than those in 1961.</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句意:事实上,官方数据显示,自1993年以来,这个国家的人口已经缩减了5%,</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相比1961年的俄罗斯人,现在的俄罗斯人的寿命更短。考查名词。所填词作主语,</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谓语动词是suggest,所以应该用复数名词。</a:t>
            </a:r>
            <a:endParaRPr lang="zh-CN" altLang="en-US" sz="2000" dirty="0" smtClean="0"/>
          </a:p>
        </p:txBody>
      </p:sp>
      <p:pic>
        <p:nvPicPr>
          <p:cNvPr id="4" name="Picture 4" descr="\\a015\吴双婷\线.tif"/>
          <p:cNvPicPr>
            <a:picLocks noChangeAspect="1" noChangeArrowheads="1"/>
          </p:cNvPicPr>
          <p:nvPr/>
        </p:nvPicPr>
        <p:blipFill>
          <a:blip r:embed="rId3" cstate="print"/>
          <a:srcRect/>
          <a:stretch>
            <a:fillRect/>
          </a:stretch>
        </p:blipFill>
        <p:spPr bwMode="auto">
          <a:xfrm>
            <a:off x="5868144" y="1301115"/>
            <a:ext cx="1017161"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51031"/>
            <a:ext cx="8467200" cy="5158656"/>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keen </a:t>
            </a:r>
            <a:r>
              <a:rPr lang="zh-CN" altLang="en-US" i="1" dirty="0" smtClean="0">
                <a:solidFill>
                  <a:schemeClr val="tx2"/>
                </a:solidFill>
                <a:latin typeface="Adobe 黑体 Std R" pitchFamily="34" charset="-122"/>
                <a:ea typeface="Adobe 黑体 Std R" pitchFamily="34" charset="-122"/>
              </a:rPr>
              <a:t>adj</a:t>
            </a:r>
            <a:r>
              <a:rPr lang="zh-CN" altLang="en-US" dirty="0" smtClean="0">
                <a:solidFill>
                  <a:schemeClr val="tx2"/>
                </a:solidFill>
                <a:latin typeface="Adobe 黑体 Std R" pitchFamily="34" charset="-122"/>
                <a:ea typeface="Adobe 黑体 Std R" pitchFamily="34" charset="-122"/>
              </a:rPr>
              <a:t>.热衷的;渴望的</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1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①I’m very </a:t>
            </a:r>
            <a:r>
              <a:rPr lang="zh-CN" altLang="en-US" sz="1815" u="sng" kern="0" dirty="0" smtClean="0">
                <a:solidFill>
                  <a:srgbClr val="FF0000"/>
                </a:solidFill>
                <a:latin typeface="Times New Roman" panose="02020603050405020304" pitchFamily="65" charset="-122"/>
                <a:ea typeface="宋体" panose="02010600030101010101" pitchFamily="2" charset="-122"/>
              </a:rPr>
              <a:t>　keen    </a:t>
            </a:r>
            <a:r>
              <a:rPr lang="zh-CN" altLang="en-US" sz="1815" kern="0" dirty="0" smtClean="0">
                <a:solidFill>
                  <a:srgbClr val="000000"/>
                </a:solidFill>
                <a:latin typeface="Times New Roman" panose="02020603050405020304" pitchFamily="65" charset="-122"/>
                <a:ea typeface="宋体" panose="02010600030101010101" pitchFamily="2" charset="-122"/>
              </a:rPr>
              <a:t> to know...(教材P43)</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我很想知道</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②He is not very keen on jazz.</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他对爵士乐不太 </a:t>
            </a:r>
            <a:r>
              <a:rPr lang="zh-CN" altLang="en-US" sz="1815" u="sng" kern="0" dirty="0" smtClean="0">
                <a:solidFill>
                  <a:srgbClr val="FF0000"/>
                </a:solidFill>
                <a:latin typeface="Times New Roman" panose="02020603050405020304" pitchFamily="65" charset="-122"/>
                <a:ea typeface="宋体" panose="02010600030101010101" pitchFamily="2" charset="-122"/>
              </a:rPr>
              <a:t>　感兴趣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③Father is keen </a:t>
            </a:r>
            <a:r>
              <a:rPr lang="zh-CN" altLang="en-US" sz="1815" u="sng" kern="0" dirty="0" smtClean="0">
                <a:solidFill>
                  <a:srgbClr val="FF0000"/>
                </a:solidFill>
                <a:latin typeface="Times New Roman" panose="02020603050405020304" pitchFamily="65" charset="-122"/>
                <a:ea typeface="宋体" panose="02010600030101010101" pitchFamily="2" charset="-122"/>
              </a:rPr>
              <a:t>　for    </a:t>
            </a:r>
            <a:r>
              <a:rPr lang="zh-CN" altLang="en-US" sz="1815" kern="0" dirty="0" smtClean="0">
                <a:solidFill>
                  <a:srgbClr val="000000"/>
                </a:solidFill>
                <a:latin typeface="Times New Roman" panose="02020603050405020304" pitchFamily="65" charset="-122"/>
                <a:ea typeface="宋体" panose="02010600030101010101" pitchFamily="2" charset="-122"/>
              </a:rPr>
              <a:t> my brother to study law.</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父亲极力要求我的哥哥学法律。</a:t>
            </a:r>
            <a:endParaRPr lang="zh-CN" altLang="en-US" dirty="0"/>
          </a:p>
          <a:p>
            <a:pPr marL="0" indent="0" eaLnBrk="0" latinLnBrk="1" hangingPunct="0">
              <a:lnSpc>
                <a:spcPct val="150000"/>
              </a:lnSpc>
              <a:spcBef>
                <a:spcPts val="0"/>
              </a:spcBef>
              <a:buNone/>
            </a:pP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be/become keen on(变得)热衷于;(变得)对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有兴趣</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 keen to do sth.渴望做某事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 keen for sb. to do sth.极力要求某人做某事</a:t>
            </a:r>
            <a:endParaRPr lang="zh-CN" altLang="en-US" dirty="0"/>
          </a:p>
        </p:txBody>
      </p:sp>
      <p:pic>
        <p:nvPicPr>
          <p:cNvPr id="4" name="图片 4" descr="textimage10.jpeg"/>
          <p:cNvPicPr>
            <a:picLocks noChangeAspect="1"/>
          </p:cNvPicPr>
          <p:nvPr/>
        </p:nvPicPr>
        <p:blipFill>
          <a:blip r:embed="rId3" cstate="print"/>
          <a:stretch>
            <a:fillRect/>
          </a:stretch>
        </p:blipFill>
        <p:spPr>
          <a:xfrm>
            <a:off x="540000" y="1676594"/>
            <a:ext cx="190500" cy="219075"/>
          </a:xfrm>
          <a:prstGeom prst="rect">
            <a:avLst/>
          </a:prstGeom>
        </p:spPr>
      </p:pic>
      <p:pic>
        <p:nvPicPr>
          <p:cNvPr id="5" name="图片 5" descr="textimage11.jpeg"/>
          <p:cNvPicPr>
            <a:picLocks noChangeAspect="1"/>
          </p:cNvPicPr>
          <p:nvPr/>
        </p:nvPicPr>
        <p:blipFill>
          <a:blip r:embed="rId4" cstate="print"/>
          <a:stretch>
            <a:fillRect/>
          </a:stretch>
        </p:blipFill>
        <p:spPr>
          <a:xfrm>
            <a:off x="571472" y="4592770"/>
            <a:ext cx="219075" cy="219075"/>
          </a:xfrm>
          <a:prstGeom prst="rect">
            <a:avLst/>
          </a:prstGeom>
        </p:spPr>
      </p:pic>
      <p:pic>
        <p:nvPicPr>
          <p:cNvPr id="6" name="图片 3" descr="textimage9.jpeg"/>
          <p:cNvPicPr>
            <a:picLocks noChangeAspect="1"/>
          </p:cNvPicPr>
          <p:nvPr/>
        </p:nvPicPr>
        <p:blipFill>
          <a:blip r:embed="rId5" cstate="print"/>
          <a:stretch>
            <a:fillRect/>
          </a:stretch>
        </p:blipFill>
        <p:spPr>
          <a:xfrm>
            <a:off x="478625" y="1205691"/>
            <a:ext cx="1084666" cy="292860"/>
          </a:xfrm>
          <a:prstGeom prst="rect">
            <a:avLst/>
          </a:prstGeom>
        </p:spPr>
      </p:pic>
      <p:cxnSp>
        <p:nvCxnSpPr>
          <p:cNvPr id="7" name="直接连接符 6"/>
          <p:cNvCxnSpPr/>
          <p:nvPr/>
        </p:nvCxnSpPr>
        <p:spPr>
          <a:xfrm rot="5400000">
            <a:off x="1557766" y="1356289"/>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4" descr="\\a015\吴双婷\线.tif"/>
          <p:cNvPicPr>
            <a:picLocks noChangeAspect="1" noChangeArrowheads="1"/>
          </p:cNvPicPr>
          <p:nvPr/>
        </p:nvPicPr>
        <p:blipFill>
          <a:blip r:embed="rId6" cstate="print"/>
          <a:srcRect/>
          <a:stretch>
            <a:fillRect/>
          </a:stretch>
        </p:blipFill>
        <p:spPr bwMode="auto">
          <a:xfrm>
            <a:off x="1708941" y="2001750"/>
            <a:ext cx="975536"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2190913" y="3256035"/>
            <a:ext cx="1147905"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2085920" y="3675222"/>
            <a:ext cx="774726"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2000"/>
                                        <p:tgtEl>
                                          <p:spTgt spid="2">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Effect transition="in" filter="fade">
                                      <p:cBhvr>
                                        <p:cTn id="25" dur="2000"/>
                                        <p:tgtEl>
                                          <p:spTgt spid="2">
                                            <p:txEl>
                                              <p:pRg st="9" end="9"/>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10" end="10"/>
                                            </p:txEl>
                                          </p:spTgt>
                                        </p:tgtEl>
                                        <p:attrNameLst>
                                          <p:attrName>style.visibility</p:attrName>
                                        </p:attrNameLst>
                                      </p:cBhvr>
                                      <p:to>
                                        <p:strVal val="visible"/>
                                      </p:to>
                                    </p:set>
                                    <p:animEffect transition="in" filter="fade">
                                      <p:cBhvr>
                                        <p:cTn id="28" dur="2000"/>
                                        <p:tgtEl>
                                          <p:spTgt spid="2">
                                            <p:txEl>
                                              <p:pRg st="10" end="1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Effect transition="in" filter="fade">
                                      <p:cBhvr>
                                        <p:cTn id="31" dur="2000"/>
                                        <p:tgtEl>
                                          <p:spTgt spid="2">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57021"/>
            <a:ext cx="8467200" cy="461962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(2018天津,阅读理解D改编,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)The reason why do the hikers take no notice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of the surroundings during the journey is that they are keen </a:t>
            </a:r>
            <a:r>
              <a:rPr lang="zh-CN" altLang="en-US" sz="1815" u="sng" kern="0" dirty="0" smtClean="0">
                <a:solidFill>
                  <a:srgbClr val="FF0000"/>
                </a:solidFill>
                <a:latin typeface="Times New Roman" panose="02020603050405020304" pitchFamily="65" charset="-122"/>
                <a:ea typeface="宋体" panose="02010600030101010101" pitchFamily="2" charset="-122"/>
              </a:rPr>
              <a:t>　to see    </a:t>
            </a:r>
            <a:r>
              <a:rPr lang="zh-CN" altLang="en-US" sz="1815" kern="0" dirty="0" smtClean="0">
                <a:solidFill>
                  <a:srgbClr val="000000"/>
                </a:solidFill>
                <a:latin typeface="Times New Roman" panose="02020603050405020304" pitchFamily="65" charset="-122"/>
                <a:ea typeface="宋体" panose="02010600030101010101" pitchFamily="2" charset="-122"/>
              </a:rPr>
              <a:t>(see) rare birds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at the destination.</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句意:徒步旅行者之所以在旅途中不理会周围环境,是因为他们渴望在目的</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地看到稀有鸟类。考查非谓语动词。be keen to do sth.渴望做某事。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(2015广东,信息匹配,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)After reading some history books on how the first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group of Chinese immigrants survived in America of the 19th century, she has become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keen </a:t>
            </a:r>
            <a:r>
              <a:rPr lang="zh-CN" altLang="en-US" sz="1815" u="sng" kern="0" dirty="0" smtClean="0">
                <a:solidFill>
                  <a:srgbClr val="FF0000"/>
                </a:solidFill>
                <a:latin typeface="Times New Roman" panose="02020603050405020304" pitchFamily="65" charset="-122"/>
                <a:ea typeface="宋体" panose="02010600030101010101" pitchFamily="2" charset="-122"/>
              </a:rPr>
              <a:t>　on    </a:t>
            </a:r>
            <a:r>
              <a:rPr lang="zh-CN" altLang="en-US" sz="1815" kern="0" dirty="0" smtClean="0">
                <a:solidFill>
                  <a:srgbClr val="000000"/>
                </a:solidFill>
                <a:latin typeface="Times New Roman" panose="02020603050405020304" pitchFamily="65" charset="-122"/>
                <a:ea typeface="宋体" panose="02010600030101010101" pitchFamily="2" charset="-122"/>
              </a:rPr>
              <a:t> her own family history and that of others.</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句意:在读了一些关于19世纪第一批中国移民如何在美国生存的历史书之</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后,她变得热衷于自己和其他人的家族史。考查介词。become keen on变得热衷于。</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6004104" y="2312142"/>
            <a:ext cx="1017481"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987225" y="4812062"/>
            <a:ext cx="749296"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91443"/>
            <a:ext cx="8467200" cy="464935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不定式作定语和状语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一、不定式作定语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1.不定式作定语可以用来修饰① </a:t>
            </a:r>
            <a:r>
              <a:rPr lang="zh-CN" altLang="en-US" sz="1815" u="sng" kern="0" dirty="0" smtClean="0">
                <a:solidFill>
                  <a:srgbClr val="FF0000"/>
                </a:solidFill>
                <a:latin typeface="Times New Roman" panose="02020603050405020304" pitchFamily="65" charset="-122"/>
                <a:ea typeface="宋体" panose="02010600030101010101" pitchFamily="2" charset="-122"/>
              </a:rPr>
              <a:t>　人/物   </a:t>
            </a:r>
            <a:r>
              <a:rPr lang="zh-CN" altLang="en-US" sz="1815" kern="0" dirty="0" smtClean="0">
                <a:solidFill>
                  <a:srgbClr val="000000"/>
                </a:solidFill>
                <a:latin typeface="Times New Roman" panose="02020603050405020304" pitchFamily="65" charset="-122"/>
                <a:ea typeface="宋体" panose="02010600030101010101" pitchFamily="2" charset="-122"/>
              </a:rPr>
              <a:t>,一般放在被修饰词的后面。一般当中</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心词为序数词、最高级、the last、the only等或中心词被这类词修饰时,多用不定</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式作② </a:t>
            </a:r>
            <a:r>
              <a:rPr lang="zh-CN" altLang="en-US" sz="1815" u="sng" kern="0" dirty="0" smtClean="0">
                <a:solidFill>
                  <a:srgbClr val="FF0000"/>
                </a:solidFill>
                <a:latin typeface="Times New Roman" panose="02020603050405020304" pitchFamily="65" charset="-122"/>
                <a:ea typeface="宋体" panose="02010600030101010101" pitchFamily="2" charset="-122"/>
              </a:rPr>
              <a:t>　定语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was the first guest to arrive.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他是第一个来的客人。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am the only one to hear the news.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我是唯一一个听到这个消息的人。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I’m looking for a room to live in.</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2000" dirty="0" smtClean="0"/>
              <a:t>我正在找房子住。</a:t>
            </a:r>
          </a:p>
        </p:txBody>
      </p:sp>
      <p:pic>
        <p:nvPicPr>
          <p:cNvPr id="3" name="图片 5" descr="textimage9.jpeg"/>
          <p:cNvPicPr>
            <a:picLocks noChangeAspect="1"/>
          </p:cNvPicPr>
          <p:nvPr/>
        </p:nvPicPr>
        <p:blipFill>
          <a:blip r:embed="rId3" cstate="print"/>
          <a:stretch>
            <a:fillRect/>
          </a:stretch>
        </p:blipFill>
        <p:spPr>
          <a:xfrm>
            <a:off x="3643306" y="991377"/>
            <a:ext cx="1838447" cy="388537"/>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3761105" y="2350135"/>
            <a:ext cx="928370" cy="343535"/>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259632" y="3171825"/>
            <a:ext cx="912703"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99831"/>
            <a:ext cx="8467200" cy="5025222"/>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不定式作定语时</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不定式与被修饰词之间存在的关系有</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主动关系、被动关系、</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动状关系和同位关系。</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(1)主动关系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must find a person to do the work.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我们必须找到一个人来做这份工作。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(2)③  </a:t>
            </a:r>
            <a:r>
              <a:rPr lang="zh-CN" altLang="en-US" sz="1815" u="sng" kern="0" dirty="0" smtClean="0">
                <a:solidFill>
                  <a:srgbClr val="FF0000"/>
                </a:solidFill>
                <a:latin typeface="Times New Roman" panose="02020603050405020304" pitchFamily="65" charset="-122"/>
                <a:ea typeface="宋体" panose="02010600030101010101" pitchFamily="2" charset="-122"/>
              </a:rPr>
              <a:t>　被动关系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如果不定式与被修饰的词在逻辑上存在被动关系,不定式里的动词必须是及物动</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词。注意:是及物动词的,后面不要再加宾语,因为前面的被修饰词是它的宾语;是</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不及物动词的,要加上适当的介词或副词让它变成及物动词,只有这样,它才能带上</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前面的宾语。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has a lot of books to read.</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他有很多书要读。</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1155065" y="3248025"/>
            <a:ext cx="1327785"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09691"/>
            <a:ext cx="8467200" cy="5025222"/>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注意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不定式作定语且所修饰的名词是</a:t>
            </a:r>
            <a:r>
              <a:rPr lang="en-US" altLang="zh-CN" sz="1815" kern="0" dirty="0" smtClean="0">
                <a:solidFill>
                  <a:srgbClr val="000000"/>
                </a:solidFill>
                <a:latin typeface="Times New Roman" panose="02020603050405020304" pitchFamily="65" charset="-122"/>
                <a:ea typeface="宋体" panose="02010600030101010101" pitchFamily="2" charset="-122"/>
              </a:rPr>
              <a:t>time</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en-US" altLang="zh-CN" sz="1815" kern="0" dirty="0" smtClean="0">
                <a:solidFill>
                  <a:srgbClr val="000000"/>
                </a:solidFill>
                <a:latin typeface="Times New Roman" panose="02020603050405020304" pitchFamily="65" charset="-122"/>
                <a:ea typeface="宋体" panose="02010600030101010101" pitchFamily="2" charset="-122"/>
              </a:rPr>
              <a:t>place</a:t>
            </a:r>
            <a:r>
              <a:rPr lang="zh-CN" altLang="en-US" sz="1815" kern="0" dirty="0" smtClean="0">
                <a:solidFill>
                  <a:srgbClr val="000000"/>
                </a:solidFill>
                <a:latin typeface="Times New Roman" panose="02020603050405020304" pitchFamily="65" charset="-122"/>
                <a:ea typeface="宋体" panose="02010600030101010101" pitchFamily="2" charset="-122"/>
              </a:rPr>
              <a:t>或</a:t>
            </a:r>
            <a:r>
              <a:rPr lang="en-US" altLang="zh-CN" sz="1815" kern="0" dirty="0" smtClean="0">
                <a:solidFill>
                  <a:srgbClr val="000000"/>
                </a:solidFill>
                <a:latin typeface="Times New Roman" panose="02020603050405020304" pitchFamily="65" charset="-122"/>
                <a:ea typeface="宋体" panose="02010600030101010101" pitchFamily="2" charset="-122"/>
              </a:rPr>
              <a:t>way</a:t>
            </a:r>
            <a:r>
              <a:rPr lang="zh-CN" altLang="en-US" sz="1815" kern="0" dirty="0" smtClean="0">
                <a:solidFill>
                  <a:srgbClr val="000000"/>
                </a:solidFill>
                <a:latin typeface="Times New Roman" panose="02020603050405020304" pitchFamily="65" charset="-122"/>
                <a:ea typeface="宋体" panose="02010600030101010101" pitchFamily="2" charset="-122"/>
              </a:rPr>
              <a:t>时</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不定式后的介词一般</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要省去。</a:t>
            </a:r>
            <a:endParaRPr lang="zh-CN" altLang="en-US"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(3)</a:t>
            </a:r>
            <a:r>
              <a:rPr lang="zh-CN" altLang="en-US" sz="1815" kern="0" dirty="0" smtClean="0">
                <a:solidFill>
                  <a:srgbClr val="000000"/>
                </a:solidFill>
                <a:latin typeface="Times New Roman" panose="02020603050405020304" pitchFamily="65" charset="-122"/>
                <a:ea typeface="宋体" panose="02010600030101010101" pitchFamily="2" charset="-122"/>
              </a:rPr>
              <a:t>动状关系</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被修饰的名词表示动词不定式动作的方式、时间等。</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have no time to go there.我没有时间去那儿。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(4)同位关系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不定式与所修饰的名词所指相同。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I’m not sure about his ability to complete the task alone.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我不确定他独自完成这项任务的能力。</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二、不定式作状语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不定式常常作目的状语、原因状语、结果状语等。不定式作状语时,要注意不定</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式的逻辑主语应与句子的④ </a:t>
            </a:r>
            <a:r>
              <a:rPr lang="zh-CN" altLang="en-US" sz="1815" u="sng" kern="0" dirty="0" smtClean="0">
                <a:solidFill>
                  <a:srgbClr val="FF0000"/>
                </a:solidFill>
                <a:latin typeface="Times New Roman" panose="02020603050405020304" pitchFamily="65" charset="-122"/>
                <a:ea typeface="宋体" panose="02010600030101010101" pitchFamily="2" charset="-122"/>
              </a:rPr>
              <a:t>　主语   </a:t>
            </a:r>
            <a:r>
              <a:rPr lang="zh-CN" altLang="en-US" sz="1815" kern="0" dirty="0" smtClean="0">
                <a:solidFill>
                  <a:srgbClr val="000000"/>
                </a:solidFill>
                <a:latin typeface="Times New Roman" panose="02020603050405020304" pitchFamily="65" charset="-122"/>
                <a:ea typeface="宋体" panose="02010600030101010101" pitchFamily="2" charset="-122"/>
              </a:rPr>
              <a:t>保持一致。 </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3347864" y="5684520"/>
            <a:ext cx="849486"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62815"/>
            <a:ext cx="8467200" cy="5025222"/>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To be a great scientist, one must understand </a:t>
            </a:r>
            <a:r>
              <a:rPr lang="en-US" altLang="zh-CN" sz="1815" kern="0" dirty="0" err="1" smtClean="0">
                <a:solidFill>
                  <a:srgbClr val="000000"/>
                </a:solidFill>
                <a:latin typeface="Times New Roman" panose="02020603050405020304" pitchFamily="65" charset="-122"/>
                <a:ea typeface="宋体" panose="02010600030101010101" pitchFamily="2" charset="-122"/>
              </a:rPr>
              <a:t>maths</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en-US" altLang="zh-CN"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要成为一名伟大的科学家</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一个人必须懂数学。</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在“主语</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系动词</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形容词</a:t>
            </a:r>
            <a:r>
              <a:rPr lang="en-US" altLang="zh-CN" sz="1815" kern="0" dirty="0" smtClean="0">
                <a:solidFill>
                  <a:srgbClr val="000000"/>
                </a:solidFill>
                <a:latin typeface="Times New Roman" panose="02020603050405020304" pitchFamily="65" charset="-122"/>
                <a:ea typeface="宋体" panose="02010600030101010101" pitchFamily="2" charset="-122"/>
              </a:rPr>
              <a:t>+to do </a:t>
            </a:r>
            <a:r>
              <a:rPr lang="en-US" altLang="zh-CN" sz="1815" kern="0" dirty="0" err="1" smtClean="0">
                <a:solidFill>
                  <a:srgbClr val="000000"/>
                </a:solidFill>
                <a:latin typeface="Times New Roman" panose="02020603050405020304" pitchFamily="65" charset="-122"/>
                <a:ea typeface="宋体" panose="02010600030101010101" pitchFamily="2" charset="-122"/>
              </a:rPr>
              <a:t>sth</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句式中</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当形容词说明主语具有某种特征时</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不定式不使用⑤ </a:t>
            </a:r>
            <a:r>
              <a:rPr lang="zh-CN" altLang="en-US" sz="1815" u="sng" kern="0" dirty="0" smtClean="0">
                <a:solidFill>
                  <a:srgbClr val="FF0000"/>
                </a:solidFill>
                <a:latin typeface="Times New Roman" panose="02020603050405020304" pitchFamily="65" charset="-122"/>
                <a:ea typeface="宋体" panose="02010600030101010101" pitchFamily="2" charset="-122"/>
              </a:rPr>
              <a:t>　被动式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The naughty boy is hard to deal with.</a:t>
            </a:r>
            <a:endParaRPr lang="en-US" altLang="zh-CN"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那个顽皮的男孩很难对付。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1.作目的状语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不定式用作目的状语有两个可能的位置,一是在句首,二是在句末。用于句首时强</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调动词的目的。有时为了特别强调目的状语,可以在不定式之前加上in order或</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 </a:t>
            </a:r>
            <a:r>
              <a:rPr lang="zh-CN" altLang="en-US" sz="1815" u="sng" kern="0" dirty="0" smtClean="0">
                <a:solidFill>
                  <a:srgbClr val="FF0000"/>
                </a:solidFill>
                <a:latin typeface="Times New Roman" panose="02020603050405020304" pitchFamily="65" charset="-122"/>
                <a:ea typeface="宋体" panose="02010600030101010101" pitchFamily="2" charset="-122"/>
              </a:rPr>
              <a:t>　so as  </a:t>
            </a:r>
            <a:r>
              <a:rPr lang="zh-CN" altLang="en-US" sz="1815" kern="0" dirty="0" smtClean="0">
                <a:solidFill>
                  <a:srgbClr val="000000"/>
                </a:solidFill>
                <a:latin typeface="Times New Roman" panose="02020603050405020304" pitchFamily="65" charset="-122"/>
                <a:ea typeface="宋体" panose="02010600030101010101" pitchFamily="2" charset="-122"/>
              </a:rPr>
              <a:t>,即构成in order to do sth.或so as to do sth.结构。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 avoid any delay, please phone directly.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为避免任何延误, 请直接打电话。</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2195737" y="2341880"/>
            <a:ext cx="1080120" cy="343535"/>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827584" y="4816475"/>
            <a:ext cx="830401"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69233"/>
            <a:ext cx="8467200" cy="5295680"/>
          </a:xfrm>
          <a:prstGeom prst="rect">
            <a:avLst/>
          </a:prstGeom>
          <a:noFill/>
        </p:spPr>
        <p:txBody>
          <a:bodyPr wrap="square" lIns="0" tIns="0" rIns="0" bIns="0" rtlCol="0">
            <a:spAutoFit/>
          </a:bodyPr>
          <a:lstStyle/>
          <a:p>
            <a:pPr indent="0" algn="ctr">
              <a:lnSpc>
                <a:spcPct val="150000"/>
              </a:lnSpc>
              <a:spcBef>
                <a:spcPct val="0"/>
              </a:spcBef>
              <a:buNone/>
              <a:defRPr/>
            </a:pPr>
            <a:r>
              <a:rPr lang="zh-CN" altLang="en-US" sz="2400" dirty="0" smtClean="0">
                <a:latin typeface="Times New Roman" panose="02020603050405020304" pitchFamily="18" charset="0"/>
                <a:ea typeface="黑体" panose="02010609060101010101" pitchFamily="65" charset="-122"/>
                <a:cs typeface="Times New Roman" panose="02020603050405020304" pitchFamily="18" charset="0"/>
              </a:rPr>
              <a:t>Part 2　Discovering Useful Structures &amp;Listening and Talking</a:t>
            </a:r>
            <a:endParaRPr lang="en-US" altLang="zh-CN" sz="2400" dirty="0" smtClean="0">
              <a:latin typeface="Times New Roman" panose="02020603050405020304" pitchFamily="18" charset="0"/>
              <a:ea typeface="黑体" panose="02010609060101010101" pitchFamily="65" charset="-122"/>
              <a:cs typeface="Times New Roman" panose="02020603050405020304" pitchFamily="18" charset="0"/>
            </a:endParaRPr>
          </a:p>
          <a:p>
            <a:pPr indent="0" algn="ctr">
              <a:lnSpc>
                <a:spcPct val="150000"/>
              </a:lnSpc>
              <a:spcBef>
                <a:spcPct val="0"/>
              </a:spcBef>
              <a:buNone/>
              <a:defRPr/>
            </a:pPr>
            <a:endParaRPr lang="en-US" altLang="zh-CN" sz="2400" kern="0" dirty="0" smtClean="0">
              <a:solidFill>
                <a:srgbClr val="000000"/>
              </a:solidFill>
              <a:latin typeface="Times New Roman" panose="02020603050405020304" pitchFamily="18" charset="0"/>
              <a:ea typeface="黑体" panose="02010609060101010101" pitchFamily="65" charset="-122"/>
              <a:cs typeface="Times New Roman" panose="02020603050405020304" pitchFamily="18" charset="0"/>
            </a:endParaRPr>
          </a:p>
          <a:p>
            <a:pPr indent="0">
              <a:lnSpc>
                <a:spcPct val="150000"/>
              </a:lnSpc>
              <a:spcBef>
                <a:spcPct val="0"/>
              </a:spcBef>
              <a:buNone/>
              <a:defRPr/>
            </a:pPr>
            <a:r>
              <a:rPr lang="zh-CN" altLang="en-US" sz="1815" b="1" kern="0" dirty="0" smtClean="0">
                <a:solidFill>
                  <a:srgbClr val="000000"/>
                </a:solidFill>
                <a:latin typeface="Times New Roman" panose="02020603050405020304" pitchFamily="65" charset="-122"/>
                <a:ea typeface="宋体" panose="02010600030101010101" pitchFamily="2" charset="-122"/>
              </a:rPr>
              <a:t>Ⅰ.核心单词</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　recycle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.回收利用;再利用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2.muscle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肌肉;实力;影响力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　lack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.缺乏;短缺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.没有;缺乏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　float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.浮动;漂流;漂浮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.使浮动;使漂流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5.otherwise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否则;要不然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6.beyond </a:t>
            </a:r>
            <a:r>
              <a:rPr lang="zh-CN" altLang="en-US" sz="1815" i="1" kern="0" dirty="0" smtClean="0">
                <a:solidFill>
                  <a:srgbClr val="000000"/>
                </a:solidFill>
                <a:latin typeface="Times New Roman" panose="02020603050405020304" pitchFamily="65" charset="-122"/>
                <a:ea typeface="宋体" panose="02010600030101010101" pitchFamily="2" charset="-122"/>
              </a:rPr>
              <a:t>prep</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在更远处;超出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　solar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.太阳的;太阳能的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　current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.当前的;现在的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.水流;电流;思潮</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9.sufficient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足够的;充分的    </a:t>
            </a:r>
            <a:endParaRPr lang="zh-CN" altLang="en-US" sz="1815" u="sng" kern="0" dirty="0">
              <a:solidFill>
                <a:srgbClr val="FF0000"/>
              </a:solidFill>
              <a:latin typeface="Times New Roman" panose="02020603050405020304" pitchFamily="65" charset="-122"/>
              <a:ea typeface="宋体" panose="02010600030101010101" pitchFamily="2" charset="-122"/>
            </a:endParaRPr>
          </a:p>
        </p:txBody>
      </p:sp>
      <p:pic>
        <p:nvPicPr>
          <p:cNvPr id="4" name="图片 3" descr="textimage0.jpeg"/>
          <p:cNvPicPr>
            <a:picLocks noChangeAspect="1"/>
          </p:cNvPicPr>
          <p:nvPr/>
        </p:nvPicPr>
        <p:blipFill>
          <a:blip r:embed="rId3" cstate="print"/>
          <a:stretch>
            <a:fillRect/>
          </a:stretch>
        </p:blipFill>
        <p:spPr>
          <a:xfrm>
            <a:off x="3643306" y="1474817"/>
            <a:ext cx="1836184" cy="388060"/>
          </a:xfrm>
          <a:prstGeom prst="rect">
            <a:avLst/>
          </a:prstGeom>
        </p:spPr>
      </p:pic>
      <p:pic>
        <p:nvPicPr>
          <p:cNvPr id="5" name="Picture 4" descr="\\a015\吴双婷\线.tif"/>
          <p:cNvPicPr>
            <a:picLocks noChangeAspect="1" noChangeArrowheads="1"/>
          </p:cNvPicPr>
          <p:nvPr/>
        </p:nvPicPr>
        <p:blipFill>
          <a:blip r:embed="rId4" cstate="print"/>
          <a:srcRect/>
          <a:stretch>
            <a:fillRect/>
          </a:stretch>
        </p:blipFill>
        <p:spPr bwMode="auto">
          <a:xfrm>
            <a:off x="707756" y="2408529"/>
            <a:ext cx="1137822"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574717" y="2832260"/>
            <a:ext cx="2233885"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694399" y="3234931"/>
            <a:ext cx="874342"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694137" y="3654381"/>
            <a:ext cx="882994"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031259" y="4065441"/>
            <a:ext cx="1743787"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922728" y="4472702"/>
            <a:ext cx="1927819"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684957" y="4887562"/>
            <a:ext cx="967674"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697673" y="5319464"/>
            <a:ext cx="1139516"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985777" y="5734851"/>
            <a:ext cx="1906715"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1"/>
                                        </p:tgtEl>
                                      </p:cBhvr>
                                    </p:animEffect>
                                    <p:set>
                                      <p:cBhvr>
                                        <p:cTn id="37" dur="1" fill="hold">
                                          <p:stCondLst>
                                            <p:cond delay="19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3"/>
                                        </p:tgtEl>
                                      </p:cBhvr>
                                    </p:animEffect>
                                    <p:set>
                                      <p:cBhvr>
                                        <p:cTn id="4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62815"/>
            <a:ext cx="8467200" cy="5025222"/>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Firemen had to break the door down to rescue the people trapped inside.</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为了救出困在里面的人,消防人员不得不破门而入。</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She arrived early in order to get a good seat.</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她到得很早,就是为了弄个好座位。</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2.作结果状语</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不定式用作结果状语通常放在句末,一般不放在⑦</a:t>
            </a:r>
            <a:r>
              <a:rPr lang="zh-CN" altLang="en-US" sz="1815" u="sng" kern="0" dirty="0" smtClean="0">
                <a:solidFill>
                  <a:srgbClr val="FF0000"/>
                </a:solidFill>
                <a:latin typeface="Times New Roman" panose="02020603050405020304" pitchFamily="65" charset="-122"/>
                <a:ea typeface="宋体" panose="02010600030101010101" pitchFamily="2" charset="-122"/>
              </a:rPr>
              <a:t>　句首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returned home to find his wife waiting for him.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他回到家发现他的妻子在等他。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注意:下列句子中的so...as to..., such...as to...,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.+enough to..., only to...以及</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too...to...等结构中的不定式也表结果。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house is so high and narrow as to resemble a tower.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这房子又高又窄,像一座塔。</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5387382" y="3159693"/>
            <a:ext cx="979862"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98202"/>
            <a:ext cx="8467200" cy="5151025"/>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Is this bridge strong enough to support heavy lorries?</a:t>
            </a:r>
            <a:endParaRPr lang="en-US" altLang="zh-CN"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这座桥足够坚固而支撑重型卡车吗</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zh-CN" altLang="en-US"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I arrived at the shop only to find I’d left all my money at home.</a:t>
            </a:r>
            <a:r>
              <a:rPr lang="zh-CN" altLang="en-US" sz="1815" kern="0" dirty="0" smtClean="0">
                <a:solidFill>
                  <a:srgbClr val="000000"/>
                </a:solidFill>
                <a:latin typeface="Times New Roman" panose="02020603050405020304" pitchFamily="65" charset="-122"/>
                <a:ea typeface="宋体" panose="02010600030101010101" pitchFamily="2" charset="-122"/>
              </a:rPr>
              <a:t>我到商店却发现我</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把我的钱全落在家里了。</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表一种出乎意料的结果</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zh-CN" altLang="en-US"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As a conductor he is too experienced to mind what the critics say.</a:t>
            </a:r>
            <a:endParaRPr lang="en-US" altLang="zh-CN"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作为一位指挥家他经验非常丰富</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根本不会介意评论家说什么。</a:t>
            </a:r>
            <a:endParaRPr lang="zh-CN" altLang="en-US"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3.</a:t>
            </a:r>
            <a:r>
              <a:rPr lang="zh-CN" altLang="en-US" sz="1815" kern="0" dirty="0" smtClean="0">
                <a:solidFill>
                  <a:srgbClr val="000000"/>
                </a:solidFill>
                <a:latin typeface="Times New Roman" panose="02020603050405020304" pitchFamily="65" charset="-122"/>
                <a:ea typeface="宋体" panose="02010600030101010101" pitchFamily="2" charset="-122"/>
              </a:rPr>
              <a:t>作原因状语</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不定式用作原因状语时主要用于某些“be+形容词+不定式”结构,表示产生某种</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情绪或状态的原因。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was glad to be home again.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他很高兴又回了到家。</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76740"/>
            <a:ext cx="8467200" cy="461962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根据括号内的提示完成句子(每空一词)</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1.(2019课标全国Ⅲ,语法填空,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)When they were free from work, they invited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us to local events and let us know of an interesting competition </a:t>
            </a:r>
            <a:r>
              <a:rPr lang="zh-CN" altLang="en-US" sz="1815" u="sng" kern="0" dirty="0" smtClean="0">
                <a:solidFill>
                  <a:srgbClr val="FF0000"/>
                </a:solidFill>
                <a:latin typeface="Times New Roman" panose="02020603050405020304" pitchFamily="65" charset="-122"/>
                <a:ea typeface="宋体" panose="02010600030101010101" pitchFamily="2" charset="-122"/>
              </a:rPr>
              <a:t>　to watch    </a:t>
            </a:r>
            <a:r>
              <a:rPr lang="zh-CN" altLang="en-US" sz="1815" kern="0" dirty="0" smtClean="0">
                <a:solidFill>
                  <a:srgbClr val="000000"/>
                </a:solidFill>
                <a:latin typeface="Times New Roman" panose="02020603050405020304" pitchFamily="65" charset="-122"/>
                <a:ea typeface="宋体" panose="02010600030101010101" pitchFamily="2" charset="-122"/>
              </a:rPr>
              <a:t>(观看),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together with the story behind it.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2.(2019课标全国Ⅱ,语法填空,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)Picking up her “Lifetime Achievement”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award, proud Irene declared she had no plans </a:t>
            </a:r>
            <a:r>
              <a:rPr lang="zh-CN" altLang="en-US" sz="1815" u="sng" kern="0" dirty="0" smtClean="0">
                <a:solidFill>
                  <a:srgbClr val="FF0000"/>
                </a:solidFill>
                <a:latin typeface="Times New Roman" panose="02020603050405020304" pitchFamily="65" charset="-122"/>
                <a:ea typeface="宋体" panose="02010600030101010101" pitchFamily="2" charset="-122"/>
              </a:rPr>
              <a:t>　to retire    </a:t>
            </a:r>
            <a:r>
              <a:rPr lang="zh-CN" altLang="en-US" sz="1815" kern="0" dirty="0" smtClean="0">
                <a:solidFill>
                  <a:srgbClr val="000000"/>
                </a:solidFill>
                <a:latin typeface="Times New Roman" panose="02020603050405020304" pitchFamily="65" charset="-122"/>
                <a:ea typeface="宋体" panose="02010600030101010101" pitchFamily="2" charset="-122"/>
              </a:rPr>
              <a:t>(退休) from her 36-year-old</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business.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3.(2019课标全国Ⅱ,语法填空,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)Irene said, “I don’t see any reason </a:t>
            </a:r>
            <a:r>
              <a:rPr lang="zh-CN" altLang="en-US" sz="1815" u="sng" kern="0" dirty="0" smtClean="0">
                <a:solidFill>
                  <a:srgbClr val="FF0000"/>
                </a:solidFill>
                <a:latin typeface="Times New Roman" panose="02020603050405020304" pitchFamily="65" charset="-122"/>
                <a:ea typeface="宋体" panose="02010600030101010101" pitchFamily="2" charset="-122"/>
              </a:rPr>
              <a:t>　to give</a:t>
            </a:r>
            <a:br>
              <a:rPr lang="zh-CN" altLang="en-US" sz="1815" u="sng" kern="0" dirty="0" smtClean="0">
                <a:solidFill>
                  <a:srgbClr val="FF0000"/>
                </a:solidFill>
                <a:latin typeface="Times New Roman" panose="02020603050405020304" pitchFamily="65" charset="-122"/>
                <a:ea typeface="宋体" panose="02010600030101010101" pitchFamily="2" charset="-122"/>
              </a:rPr>
            </a:br>
            <a:r>
              <a:rPr lang="zh-CN" altLang="en-US" sz="1815" u="sng" kern="0" dirty="0" smtClean="0">
                <a:solidFill>
                  <a:srgbClr val="FF0000"/>
                </a:solidFill>
                <a:latin typeface="Times New Roman" panose="02020603050405020304" pitchFamily="65" charset="-122"/>
                <a:ea typeface="宋体" panose="02010600030101010101" pitchFamily="2" charset="-122"/>
              </a:rPr>
              <a:t> up    </a:t>
            </a:r>
            <a:r>
              <a:rPr lang="zh-CN" altLang="en-US" sz="1815" kern="0" dirty="0" smtClean="0">
                <a:solidFill>
                  <a:srgbClr val="000000"/>
                </a:solidFill>
                <a:latin typeface="Times New Roman" panose="02020603050405020304" pitchFamily="65" charset="-122"/>
                <a:ea typeface="宋体" panose="02010600030101010101" pitchFamily="2" charset="-122"/>
              </a:rPr>
              <a:t>(放弃) work...”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4.(2019课标全国Ⅲ,语法填空,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)Our hosts shared many of their experiences and</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recommended wonderful places </a:t>
            </a:r>
            <a:r>
              <a:rPr lang="zh-CN" altLang="en-US" sz="1815" u="sng" kern="0" dirty="0" smtClean="0">
                <a:solidFill>
                  <a:srgbClr val="FF0000"/>
                </a:solidFill>
                <a:latin typeface="Times New Roman" panose="02020603050405020304" pitchFamily="65" charset="-122"/>
                <a:ea typeface="宋体" panose="02010600030101010101" pitchFamily="2" charset="-122"/>
              </a:rPr>
              <a:t>　to eat    </a:t>
            </a:r>
            <a:r>
              <a:rPr lang="zh-CN" altLang="en-US" sz="1815" kern="0" dirty="0" smtClean="0">
                <a:solidFill>
                  <a:srgbClr val="000000"/>
                </a:solidFill>
                <a:latin typeface="Times New Roman" panose="02020603050405020304" pitchFamily="65" charset="-122"/>
                <a:ea typeface="宋体" panose="02010600030101010101" pitchFamily="2" charset="-122"/>
              </a:rPr>
              <a:t>(吃), shop, and visit. </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5" name="Picture 4" descr="\\a015\吴双婷\线.tif"/>
          <p:cNvPicPr>
            <a:picLocks noChangeAspect="1" noChangeArrowheads="1"/>
          </p:cNvPicPr>
          <p:nvPr/>
        </p:nvPicPr>
        <p:blipFill>
          <a:blip r:embed="rId4" cstate="print"/>
          <a:srcRect/>
          <a:stretch>
            <a:fillRect/>
          </a:stretch>
        </p:blipFill>
        <p:spPr bwMode="auto">
          <a:xfrm>
            <a:off x="6372201" y="2324735"/>
            <a:ext cx="1278280" cy="343535"/>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4724388" y="3574817"/>
            <a:ext cx="1215018"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7740352" y="4425950"/>
            <a:ext cx="1015028" cy="343535"/>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500400" y="4837228"/>
            <a:ext cx="565002"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3554255" y="5650961"/>
            <a:ext cx="1000967"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34253"/>
            <a:ext cx="8467200" cy="4619625"/>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5.(2019</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Ⅰ,</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A,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)Go to the government website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to learn </a:t>
            </a:r>
            <a:r>
              <a:rPr lang="en-US" sz="2000" dirty="0" smtClean="0"/>
              <a:t/>
            </a:r>
            <a:br>
              <a:rPr lang="en-US" sz="2000" dirty="0" smtClean="0"/>
            </a:br>
            <a:r>
              <a:rPr lang="en-US" altLang="zh-CN" sz="1815" u="sng" kern="0" dirty="0" smtClean="0">
                <a:solidFill>
                  <a:srgbClr val="FF0000"/>
                </a:solidFill>
                <a:latin typeface="Times New Roman" panose="02020603050405020304" pitchFamily="65" charset="-122"/>
                <a:ea typeface="宋体" panose="02010600030101010101" pitchFamily="2" charset="-122"/>
              </a:rPr>
              <a:t>about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了解</a:t>
            </a:r>
            <a:r>
              <a:rPr lang="en-US" altLang="zh-CN" sz="1815" kern="0" dirty="0" smtClean="0">
                <a:solidFill>
                  <a:srgbClr val="000000"/>
                </a:solidFill>
                <a:latin typeface="Times New Roman" panose="02020603050405020304" pitchFamily="65" charset="-122"/>
                <a:ea typeface="宋体" panose="02010600030101010101" pitchFamily="2" charset="-122"/>
              </a:rPr>
              <a:t>) programs...</a:t>
            </a:r>
            <a:endParaRPr lang="en-US" altLang="zh-CN"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6.(2019课标全国Ⅰ,阅读理解B,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)“It takes a lot for any student,” Whaley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explains, “especially for a student who is learning English as their new language, to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feel confident enough </a:t>
            </a:r>
            <a:r>
              <a:rPr lang="zh-CN" altLang="en-US" sz="1815" u="sng" kern="0" dirty="0" smtClean="0">
                <a:solidFill>
                  <a:srgbClr val="FF0000"/>
                </a:solidFill>
                <a:latin typeface="Times New Roman" panose="02020603050405020304" pitchFamily="65" charset="-122"/>
                <a:ea typeface="宋体" panose="02010600030101010101" pitchFamily="2" charset="-122"/>
              </a:rPr>
              <a:t>　to say    </a:t>
            </a:r>
            <a:r>
              <a:rPr lang="zh-CN" altLang="en-US" sz="1815" kern="0" dirty="0" smtClean="0">
                <a:solidFill>
                  <a:srgbClr val="000000"/>
                </a:solidFill>
                <a:latin typeface="Times New Roman" panose="02020603050405020304" pitchFamily="65" charset="-122"/>
                <a:ea typeface="宋体" panose="02010600030101010101" pitchFamily="2" charset="-122"/>
              </a:rPr>
              <a:t>(说), ‘I don’t know, but I want to know.’”</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7.(2019课标全国Ⅱ,阅读理解C,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)That freedom </a:t>
            </a:r>
            <a:r>
              <a:rPr lang="zh-CN" altLang="en-US" sz="1815" u="sng" kern="0" dirty="0" smtClean="0">
                <a:solidFill>
                  <a:srgbClr val="FF0000"/>
                </a:solidFill>
                <a:latin typeface="Times New Roman" panose="02020603050405020304" pitchFamily="65" charset="-122"/>
                <a:ea typeface="宋体" panose="02010600030101010101" pitchFamily="2" charset="-122"/>
              </a:rPr>
              <a:t>　to choose  </a:t>
            </a:r>
            <a:r>
              <a:rPr lang="zh-CN" altLang="en-US" sz="1815" kern="0" dirty="0" smtClean="0">
                <a:solidFill>
                  <a:srgbClr val="000000"/>
                </a:solidFill>
                <a:latin typeface="Times New Roman" panose="02020603050405020304" pitchFamily="65" charset="-122"/>
                <a:ea typeface="宋体" panose="02010600030101010101" pitchFamily="2" charset="-122"/>
              </a:rPr>
              <a:t>(选择) is one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reason more people like to eat alone.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8.(2019课标全国Ⅱ,阅读理解D,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)For the past two years, Gordon’s students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have been studying ways </a:t>
            </a:r>
            <a:r>
              <a:rPr lang="zh-CN" altLang="en-US" sz="1815" u="sng" kern="0" dirty="0" smtClean="0">
                <a:solidFill>
                  <a:srgbClr val="FF0000"/>
                </a:solidFill>
                <a:latin typeface="Times New Roman" panose="02020603050405020304" pitchFamily="65" charset="-122"/>
                <a:ea typeface="宋体" panose="02010600030101010101" pitchFamily="2" charset="-122"/>
              </a:rPr>
              <a:t>　to kill    </a:t>
            </a:r>
            <a:r>
              <a:rPr lang="zh-CN" altLang="en-US" sz="1815" kern="0" dirty="0" smtClean="0">
                <a:solidFill>
                  <a:srgbClr val="000000"/>
                </a:solidFill>
                <a:latin typeface="Times New Roman" panose="02020603050405020304" pitchFamily="65" charset="-122"/>
                <a:ea typeface="宋体" panose="02010600030101010101" pitchFamily="2" charset="-122"/>
              </a:rPr>
              <a:t>(杀) bacteria in zero gravity...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9.(2019课标全国Ⅲ,阅读理解C,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)...this usually meant the reader had to go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down to the printer’s office </a:t>
            </a:r>
            <a:r>
              <a:rPr lang="zh-CN" altLang="en-US" sz="1815" u="sng" kern="0" dirty="0" smtClean="0">
                <a:solidFill>
                  <a:srgbClr val="FF0000"/>
                </a:solidFill>
                <a:latin typeface="Times New Roman" panose="02020603050405020304" pitchFamily="65" charset="-122"/>
                <a:ea typeface="宋体" panose="02010600030101010101" pitchFamily="2" charset="-122"/>
              </a:rPr>
              <a:t>　to purchase/buy    </a:t>
            </a:r>
            <a:r>
              <a:rPr lang="zh-CN" altLang="en-US" sz="1815" kern="0" dirty="0" smtClean="0">
                <a:solidFill>
                  <a:srgbClr val="000000"/>
                </a:solidFill>
                <a:latin typeface="Times New Roman" panose="02020603050405020304" pitchFamily="65" charset="-122"/>
                <a:ea typeface="宋体" panose="02010600030101010101" pitchFamily="2" charset="-122"/>
              </a:rPr>
              <a:t>(购买) a copy.</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7236296" y="1175385"/>
            <a:ext cx="1042199" cy="343535"/>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461394" y="1569585"/>
            <a:ext cx="820198"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2568154" y="2832260"/>
            <a:ext cx="1047501"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5724129" y="3243580"/>
            <a:ext cx="1272302" cy="343535"/>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2874484" y="4497343"/>
            <a:ext cx="1018008"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3230621" y="5344631"/>
            <a:ext cx="1936997"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314145"/>
            <a:ext cx="8467200" cy="4619625"/>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10.(2019</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Ⅲ,</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D,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)The researchers then tested how the </a:t>
            </a:r>
            <a:r>
              <a:rPr lang="en-US" altLang="zh-CN" sz="1815" kern="0" dirty="0" err="1" smtClean="0">
                <a:solidFill>
                  <a:srgbClr val="000000"/>
                </a:solidFill>
                <a:latin typeface="Times New Roman" panose="02020603050405020304" pitchFamily="65" charset="-122"/>
                <a:ea typeface="宋体" panose="02010600030101010101" pitchFamily="2" charset="-122"/>
              </a:rPr>
              <a:t>mon</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keys combined—or added—the symbols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to get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获得</a:t>
            </a:r>
            <a:r>
              <a:rPr lang="en-US" altLang="zh-CN" sz="1815" kern="0" dirty="0" smtClean="0">
                <a:solidFill>
                  <a:srgbClr val="000000"/>
                </a:solidFill>
                <a:latin typeface="Times New Roman" panose="02020603050405020304" pitchFamily="65" charset="-122"/>
                <a:ea typeface="宋体" panose="02010600030101010101" pitchFamily="2" charset="-122"/>
              </a:rPr>
              <a:t>) the reward.</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11.(2019</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Ⅰ,</a:t>
            </a:r>
            <a:r>
              <a:rPr lang="zh-CN" altLang="en-US" sz="1815" kern="0" dirty="0" smtClean="0">
                <a:solidFill>
                  <a:srgbClr val="000000"/>
                </a:solidFill>
                <a:latin typeface="Times New Roman" panose="02020603050405020304" pitchFamily="65" charset="-122"/>
                <a:ea typeface="宋体" panose="02010600030101010101" pitchFamily="2" charset="-122"/>
              </a:rPr>
              <a:t>七选五</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)It takes sunscreen about fifteen minutes to start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working, and that’s plenty of time for your skin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to absorb    </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吸收</a:t>
            </a:r>
            <a:r>
              <a:rPr lang="en-US" altLang="zh-CN" sz="1815" kern="0" dirty="0" smtClean="0">
                <a:solidFill>
                  <a:srgbClr val="000000"/>
                </a:solidFill>
                <a:latin typeface="Times New Roman" panose="02020603050405020304" pitchFamily="65" charset="-122"/>
                <a:ea typeface="宋体" panose="02010600030101010101" pitchFamily="2" charset="-122"/>
              </a:rPr>
              <a:t>) a day’s worth</a:t>
            </a:r>
            <a:endParaRPr lang="en-US" altLang="zh-CN"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of vitamin 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12.(2019课标全国Ⅱ,完形填空,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)Ehlers returned to Minnesota, and then drove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100 miles to Minneapolis </a:t>
            </a:r>
            <a:r>
              <a:rPr lang="zh-CN" altLang="en-US" sz="1815" u="sng" kern="0" dirty="0" smtClean="0">
                <a:solidFill>
                  <a:srgbClr val="FF0000"/>
                </a:solidFill>
                <a:latin typeface="Times New Roman" panose="02020603050405020304" pitchFamily="65" charset="-122"/>
                <a:ea typeface="宋体" panose="02010600030101010101" pitchFamily="2" charset="-122"/>
              </a:rPr>
              <a:t>　to put    </a:t>
            </a:r>
            <a:r>
              <a:rPr lang="zh-CN" altLang="en-US" sz="1815" kern="0" dirty="0" smtClean="0">
                <a:solidFill>
                  <a:srgbClr val="000000"/>
                </a:solidFill>
                <a:latin typeface="Times New Roman" panose="02020603050405020304" pitchFamily="65" charset="-122"/>
                <a:ea typeface="宋体" panose="02010600030101010101" pitchFamily="2" charset="-122"/>
              </a:rPr>
              <a:t>(放) Rosie on a flight to Michigan.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13.(2019课标全国Ⅱ,书面表达,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)I am writing </a:t>
            </a:r>
            <a:r>
              <a:rPr lang="zh-CN" altLang="en-US" sz="1815" u="sng" kern="0" dirty="0" smtClean="0">
                <a:solidFill>
                  <a:srgbClr val="FF0000"/>
                </a:solidFill>
                <a:latin typeface="Times New Roman" panose="02020603050405020304" pitchFamily="65" charset="-122"/>
                <a:ea typeface="宋体" panose="02010600030101010101" pitchFamily="2" charset="-122"/>
              </a:rPr>
              <a:t>　to inform </a:t>
            </a:r>
            <a:r>
              <a:rPr lang="zh-CN" altLang="en-US" sz="1815" kern="0" dirty="0" smtClean="0">
                <a:solidFill>
                  <a:srgbClr val="000000"/>
                </a:solidFill>
                <a:latin typeface="Times New Roman" panose="02020603050405020304" pitchFamily="65" charset="-122"/>
                <a:ea typeface="宋体" panose="02010600030101010101" pitchFamily="2" charset="-122"/>
              </a:rPr>
              <a:t>(通知) you that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there will be a volleyball match in our school recently.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14.(2018江苏,21,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)By boat is the only way </a:t>
            </a:r>
            <a:r>
              <a:rPr lang="zh-CN" altLang="en-US" sz="1815" u="sng" kern="0" dirty="0" smtClean="0">
                <a:solidFill>
                  <a:srgbClr val="FF0000"/>
                </a:solidFill>
                <a:latin typeface="Times New Roman" panose="02020603050405020304" pitchFamily="65" charset="-122"/>
                <a:ea typeface="宋体" panose="02010600030101010101" pitchFamily="2" charset="-122"/>
              </a:rPr>
              <a:t>　to get here   </a:t>
            </a:r>
            <a:r>
              <a:rPr lang="zh-CN" altLang="en-US" sz="1815" kern="0" dirty="0" smtClean="0">
                <a:solidFill>
                  <a:srgbClr val="000000"/>
                </a:solidFill>
                <a:latin typeface="Times New Roman" panose="02020603050405020304" pitchFamily="65" charset="-122"/>
                <a:ea typeface="宋体" panose="02010600030101010101" pitchFamily="2" charset="-122"/>
              </a:rPr>
              <a:t>(到这里), which is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how we arrived.</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4326043" y="1779310"/>
            <a:ext cx="1000966"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4946565" y="2589242"/>
            <a:ext cx="1361956"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2912103" y="3876821"/>
            <a:ext cx="1013945"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5652120" y="4208017"/>
            <a:ext cx="1163766" cy="343535"/>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5220072" y="5070822"/>
            <a:ext cx="1441257"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77129"/>
            <a:ext cx="8467200" cy="3779520"/>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15.(2018</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Ⅱ,</a:t>
            </a:r>
            <a:r>
              <a:rPr lang="zh-CN" altLang="en-US" sz="1815" kern="0" dirty="0" smtClean="0">
                <a:solidFill>
                  <a:srgbClr val="000000"/>
                </a:solidFill>
                <a:latin typeface="Times New Roman" panose="02020603050405020304" pitchFamily="65" charset="-122"/>
                <a:ea typeface="宋体" panose="02010600030101010101" pitchFamily="2" charset="-122"/>
              </a:rPr>
              <a:t>完形填空</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)Fortunately, after a brief stay in hospital, Ben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was well enough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to be allowed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被允许</a:t>
            </a:r>
            <a:r>
              <a:rPr lang="en-US" altLang="zh-CN" sz="1815" kern="0" dirty="0" smtClean="0">
                <a:solidFill>
                  <a:srgbClr val="000000"/>
                </a:solidFill>
                <a:latin typeface="Times New Roman" panose="02020603050405020304" pitchFamily="65" charset="-122"/>
                <a:ea typeface="宋体" panose="02010600030101010101" pitchFamily="2" charset="-122"/>
              </a:rPr>
              <a:t>) to leave and later the family met up for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dinner.</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16.(2018</a:t>
            </a:r>
            <a:r>
              <a:rPr lang="zh-CN" altLang="en-US" sz="1815" kern="0" dirty="0" smtClean="0">
                <a:solidFill>
                  <a:srgbClr val="000000"/>
                </a:solidFill>
                <a:latin typeface="Times New Roman" panose="02020603050405020304" pitchFamily="65" charset="-122"/>
                <a:ea typeface="宋体" panose="02010600030101010101" pitchFamily="2" charset="-122"/>
              </a:rPr>
              <a:t>江苏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任务型阅读</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)But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in order to stay   </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停留</a:t>
            </a:r>
            <a:r>
              <a:rPr lang="en-US" altLang="zh-CN" sz="1815" kern="0" dirty="0" smtClean="0">
                <a:solidFill>
                  <a:srgbClr val="000000"/>
                </a:solidFill>
                <a:latin typeface="Times New Roman" panose="02020603050405020304" pitchFamily="65" charset="-122"/>
                <a:ea typeface="宋体" panose="02010600030101010101" pitchFamily="2" charset="-122"/>
              </a:rPr>
              <a:t>) in business, arts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groups must produce returns.</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17.(2018</a:t>
            </a:r>
            <a:r>
              <a:rPr lang="zh-CN" altLang="en-US" sz="1815" kern="0" dirty="0" smtClean="0">
                <a:solidFill>
                  <a:srgbClr val="000000"/>
                </a:solidFill>
                <a:latin typeface="Times New Roman" panose="02020603050405020304" pitchFamily="65" charset="-122"/>
                <a:ea typeface="宋体" panose="02010600030101010101" pitchFamily="2" charset="-122"/>
              </a:rPr>
              <a:t>天津</a:t>
            </a:r>
            <a:r>
              <a:rPr lang="en-US" altLang="zh-CN" sz="1815" kern="0" dirty="0" smtClean="0">
                <a:solidFill>
                  <a:srgbClr val="000000"/>
                </a:solidFill>
                <a:latin typeface="Times New Roman" panose="02020603050405020304" pitchFamily="65" charset="-122"/>
                <a:ea typeface="宋体" panose="02010600030101010101" pitchFamily="2" charset="-122"/>
              </a:rPr>
              <a:t>,4,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)Let’s not pick these peaches until this weekend so that they </a:t>
            </a:r>
            <a:endParaRPr lang="en-US" altLang="zh-CN"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get sweet enough </a:t>
            </a:r>
            <a:r>
              <a:rPr lang="zh-CN" altLang="en-US" sz="1815" u="sng" kern="0" dirty="0" smtClean="0">
                <a:solidFill>
                  <a:srgbClr val="FF0000"/>
                </a:solidFill>
                <a:latin typeface="Times New Roman" panose="02020603050405020304" pitchFamily="65" charset="-122"/>
                <a:ea typeface="宋体" panose="02010600030101010101" pitchFamily="2" charset="-122"/>
              </a:rPr>
              <a:t>　to be eaten    </a:t>
            </a:r>
            <a:r>
              <a:rPr lang="zh-CN" altLang="en-US" sz="1815" kern="0" dirty="0" smtClean="0">
                <a:solidFill>
                  <a:srgbClr val="000000"/>
                </a:solidFill>
                <a:latin typeface="Times New Roman" panose="02020603050405020304" pitchFamily="65" charset="-122"/>
                <a:ea typeface="宋体" panose="02010600030101010101" pitchFamily="2" charset="-122"/>
              </a:rPr>
              <a:t>(被吃).</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)Second, don’t spend your vacation time in a place where everything is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too expensive </a:t>
            </a:r>
            <a:r>
              <a:rPr lang="zh-CN" altLang="en-US" sz="1815" u="sng" kern="0" dirty="0" smtClean="0">
                <a:solidFill>
                  <a:srgbClr val="FF0000"/>
                </a:solidFill>
                <a:latin typeface="Times New Roman" panose="02020603050405020304" pitchFamily="65" charset="-122"/>
                <a:ea typeface="宋体" panose="02010600030101010101" pitchFamily="2" charset="-122"/>
              </a:rPr>
              <a:t>　so as to maintain    </a:t>
            </a:r>
            <a:r>
              <a:rPr lang="zh-CN" altLang="en-US" sz="1815" kern="0" dirty="0" smtClean="0">
                <a:solidFill>
                  <a:srgbClr val="000000"/>
                </a:solidFill>
                <a:latin typeface="Times New Roman" panose="02020603050405020304" pitchFamily="65" charset="-122"/>
                <a:ea typeface="宋体" panose="02010600030101010101" pitchFamily="2" charset="-122"/>
              </a:rPr>
              <a:t> (保持) a positive mood.</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2123801" y="1737628"/>
            <a:ext cx="1726746"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4283968" y="2563495"/>
            <a:ext cx="1806317" cy="343535"/>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2166272" y="3805646"/>
            <a:ext cx="148293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1846964" y="4623441"/>
            <a:ext cx="2028750"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21972"/>
            <a:ext cx="8467200" cy="5025222"/>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FF0000"/>
                </a:solidFill>
                <a:latin typeface="Times New Roman" panose="02020603050405020304" pitchFamily="65" charset="-122"/>
                <a:ea typeface="宋体" panose="02010600030101010101" pitchFamily="2" charset="-122"/>
              </a:rPr>
              <a:t>　soap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.肥皂</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11.towel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毛巾;抹布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FF0000"/>
                </a:solidFill>
                <a:latin typeface="Times New Roman" panose="02020603050405020304" pitchFamily="65" charset="-122"/>
                <a:ea typeface="宋体" panose="02010600030101010101" pitchFamily="2" charset="-122"/>
              </a:rPr>
              <a:t>　microwave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.微波炉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13.tissue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纸巾;(人、动植物细胞的)组织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14.facility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设备;设施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15.keen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热衷的;渴望的    </a:t>
            </a:r>
            <a:endParaRPr lang="en-US" altLang="zh-CN" sz="1815" u="sng" kern="0" dirty="0" smtClean="0">
              <a:solidFill>
                <a:srgbClr val="FF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b="1" kern="0" dirty="0" smtClean="0">
                <a:solidFill>
                  <a:srgbClr val="000000"/>
                </a:solidFill>
                <a:latin typeface="Times New Roman" panose="02020603050405020304" pitchFamily="65" charset="-122"/>
                <a:ea typeface="宋体" panose="02010600030101010101" pitchFamily="2" charset="-122"/>
              </a:rPr>
              <a:t>Ⅱ.重点短语</a:t>
            </a:r>
            <a:endParaRPr lang="zh-CN" altLang="en-US" sz="2000" b="1"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1.in order to </a:t>
            </a:r>
            <a:r>
              <a:rPr lang="zh-CN" altLang="en-US" sz="1815" u="sng" kern="0" dirty="0" smtClean="0">
                <a:solidFill>
                  <a:srgbClr val="FF0000"/>
                </a:solidFill>
                <a:latin typeface="Times New Roman" panose="02020603050405020304" pitchFamily="65" charset="-122"/>
                <a:ea typeface="宋体" panose="02010600030101010101" pitchFamily="2" charset="-122"/>
              </a:rPr>
              <a:t>　为了    </a:t>
            </a: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2.first of all </a:t>
            </a:r>
            <a:r>
              <a:rPr lang="zh-CN" altLang="en-US" sz="1815" u="sng" kern="0" dirty="0" smtClean="0">
                <a:solidFill>
                  <a:srgbClr val="FF0000"/>
                </a:solidFill>
                <a:latin typeface="Times New Roman" panose="02020603050405020304" pitchFamily="65" charset="-122"/>
                <a:ea typeface="宋体" panose="02010600030101010101" pitchFamily="2" charset="-122"/>
              </a:rPr>
              <a:t>　首先    </a:t>
            </a: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3.be determined to do sth.</a:t>
            </a:r>
            <a:r>
              <a:rPr lang="zh-CN" altLang="en-US" sz="1815" u="sng" kern="0" dirty="0" smtClean="0">
                <a:solidFill>
                  <a:srgbClr val="FF0000"/>
                </a:solidFill>
                <a:latin typeface="Times New Roman" panose="02020603050405020304" pitchFamily="65" charset="-122"/>
                <a:ea typeface="宋体" panose="02010600030101010101" pitchFamily="2" charset="-122"/>
              </a:rPr>
              <a:t>　下定决心去做某事    </a:t>
            </a:r>
            <a:endParaRPr lang="en-US" altLang="zh-CN" sz="1815" u="sng" kern="0" dirty="0" smtClean="0">
              <a:solidFill>
                <a:srgbClr val="FF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4.get married </a:t>
            </a:r>
            <a:r>
              <a:rPr lang="zh-CN" altLang="en-US" sz="1815" u="sng" kern="0" dirty="0" smtClean="0">
                <a:solidFill>
                  <a:srgbClr val="FF0000"/>
                </a:solidFill>
                <a:latin typeface="Times New Roman" panose="02020603050405020304" pitchFamily="65" charset="-122"/>
                <a:ea typeface="宋体" panose="02010600030101010101" pitchFamily="2" charset="-122"/>
              </a:rPr>
              <a:t>　结婚    </a:t>
            </a: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5.due to </a:t>
            </a:r>
            <a:r>
              <a:rPr lang="zh-CN" altLang="en-US" sz="1815" u="sng" kern="0" dirty="0" smtClean="0">
                <a:solidFill>
                  <a:srgbClr val="FF0000"/>
                </a:solidFill>
                <a:latin typeface="Times New Roman" panose="02020603050405020304" pitchFamily="65" charset="-122"/>
                <a:ea typeface="宋体" panose="02010600030101010101" pitchFamily="2" charset="-122"/>
              </a:rPr>
              <a:t>　由于;因为    </a:t>
            </a:r>
          </a:p>
        </p:txBody>
      </p:sp>
      <p:pic>
        <p:nvPicPr>
          <p:cNvPr id="3" name="Picture 4" descr="\\a015\吴双婷\线.tif"/>
          <p:cNvPicPr>
            <a:picLocks noChangeAspect="1" noChangeArrowheads="1"/>
          </p:cNvPicPr>
          <p:nvPr/>
        </p:nvPicPr>
        <p:blipFill>
          <a:blip r:embed="rId3" cstate="print"/>
          <a:srcRect/>
          <a:stretch>
            <a:fillRect/>
          </a:stretch>
        </p:blipFill>
        <p:spPr bwMode="auto">
          <a:xfrm>
            <a:off x="802930" y="1167177"/>
            <a:ext cx="933591"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1557676" y="1573911"/>
            <a:ext cx="1521084"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818918" y="1972257"/>
            <a:ext cx="1488054"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1574980" y="2396032"/>
            <a:ext cx="3458414"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1675648" y="2807093"/>
            <a:ext cx="1487002"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1671322" y="3239257"/>
            <a:ext cx="2086946"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1703826" y="4044600"/>
            <a:ext cx="947096"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1654545" y="4472176"/>
            <a:ext cx="962820"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2929407" y="4887562"/>
            <a:ext cx="2389213"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1805020" y="5286171"/>
            <a:ext cx="946570"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3" cstate="print"/>
          <a:srcRect/>
          <a:stretch>
            <a:fillRect/>
          </a:stretch>
        </p:blipFill>
        <p:spPr bwMode="auto">
          <a:xfrm>
            <a:off x="1306269" y="5722399"/>
            <a:ext cx="1613100"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51550"/>
            <a:ext cx="8467200" cy="5025222"/>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6.the lack of </a:t>
            </a:r>
            <a:r>
              <a:rPr lang="zh-CN" altLang="en-US" sz="1815" u="sng" kern="0" dirty="0" smtClean="0">
                <a:solidFill>
                  <a:srgbClr val="FF0000"/>
                </a:solidFill>
                <a:latin typeface="Times New Roman" panose="02020603050405020304" pitchFamily="65" charset="-122"/>
                <a:ea typeface="宋体" panose="02010600030101010101" pitchFamily="2" charset="-122"/>
              </a:rPr>
              <a:t>　缺乏;没有    </a:t>
            </a: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7.under control </a:t>
            </a:r>
            <a:r>
              <a:rPr lang="zh-CN" altLang="en-US" sz="1815" u="sng" kern="0" dirty="0" smtClean="0">
                <a:solidFill>
                  <a:srgbClr val="FF0000"/>
                </a:solidFill>
                <a:latin typeface="Times New Roman" panose="02020603050405020304" pitchFamily="65" charset="-122"/>
                <a:ea typeface="宋体" panose="02010600030101010101" pitchFamily="2" charset="-122"/>
              </a:rPr>
              <a:t>　处于控制之下;情况正常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　figure out    </a:t>
            </a:r>
            <a:r>
              <a:rPr lang="zh-CN" altLang="en-US" sz="1815" kern="0" dirty="0" smtClean="0">
                <a:solidFill>
                  <a:srgbClr val="000000"/>
                </a:solidFill>
                <a:latin typeface="Times New Roman" panose="02020603050405020304" pitchFamily="65" charset="-122"/>
                <a:ea typeface="宋体" panose="02010600030101010101" pitchFamily="2" charset="-122"/>
              </a:rPr>
              <a:t>弄懂;弄清楚;弄明白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9.experiment with </a:t>
            </a:r>
            <a:r>
              <a:rPr lang="zh-CN" altLang="en-US" sz="1815" u="sng" kern="0" dirty="0" smtClean="0">
                <a:solidFill>
                  <a:srgbClr val="FF0000"/>
                </a:solidFill>
                <a:latin typeface="Times New Roman" panose="02020603050405020304" pitchFamily="65" charset="-122"/>
                <a:ea typeface="宋体" panose="02010600030101010101" pitchFamily="2" charset="-122"/>
              </a:rPr>
              <a:t>　用……做试验;试用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FF0000"/>
                </a:solidFill>
                <a:latin typeface="Times New Roman" panose="02020603050405020304" pitchFamily="65" charset="-122"/>
                <a:ea typeface="宋体" panose="02010600030101010101" pitchFamily="2" charset="-122"/>
              </a:rPr>
              <a:t>　look forward to    </a:t>
            </a:r>
            <a:r>
              <a:rPr lang="zh-CN" altLang="en-US" sz="1815" kern="0" dirty="0" smtClean="0">
                <a:solidFill>
                  <a:srgbClr val="000000"/>
                </a:solidFill>
                <a:latin typeface="Times New Roman" panose="02020603050405020304" pitchFamily="65" charset="-122"/>
                <a:ea typeface="宋体" panose="02010600030101010101" pitchFamily="2" charset="-122"/>
              </a:rPr>
              <a:t>期望,盼望</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11.plenty of </a:t>
            </a:r>
            <a:r>
              <a:rPr lang="zh-CN" altLang="en-US" sz="1815" u="sng" kern="0" dirty="0" smtClean="0">
                <a:solidFill>
                  <a:srgbClr val="FF0000"/>
                </a:solidFill>
                <a:latin typeface="Times New Roman" panose="02020603050405020304" pitchFamily="65" charset="-122"/>
                <a:ea typeface="宋体" panose="02010600030101010101" pitchFamily="2" charset="-122"/>
              </a:rPr>
              <a:t>　许多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12.be keen to do sth.</a:t>
            </a:r>
            <a:r>
              <a:rPr lang="zh-CN" altLang="en-US" sz="1815" u="sng" kern="0" dirty="0" smtClean="0">
                <a:solidFill>
                  <a:srgbClr val="FF0000"/>
                </a:solidFill>
                <a:latin typeface="Times New Roman" panose="02020603050405020304" pitchFamily="65" charset="-122"/>
                <a:ea typeface="宋体" panose="02010600030101010101" pitchFamily="2" charset="-122"/>
              </a:rPr>
              <a:t>　渴望做某事    </a:t>
            </a:r>
            <a:endParaRPr lang="en-US" altLang="zh-CN" sz="1815" u="sng" kern="0" dirty="0" smtClean="0">
              <a:solidFill>
                <a:srgbClr val="FF0000"/>
              </a:solidFill>
              <a:latin typeface="Times New Roman" panose="02020603050405020304" pitchFamily="65" charset="-122"/>
              <a:ea typeface="宋体" panose="02010600030101010101" pitchFamily="2" charset="-122"/>
            </a:endParaRPr>
          </a:p>
          <a:p>
            <a:pPr eaLnBrk="0" latinLnBrk="1" hangingPunct="0">
              <a:lnSpc>
                <a:spcPct val="150000"/>
              </a:lnSpc>
            </a:pPr>
            <a:r>
              <a:rPr lang="en-US" altLang="zh-CN" sz="1815" b="1" kern="0" dirty="0" smtClean="0">
                <a:solidFill>
                  <a:srgbClr val="000000"/>
                </a:solidFill>
                <a:latin typeface="Times New Roman" panose="02020603050405020304" pitchFamily="65" charset="-122"/>
                <a:ea typeface="宋体" panose="02010600030101010101" pitchFamily="2" charset="-122"/>
              </a:rPr>
              <a:t>Ⅲ.</a:t>
            </a:r>
            <a:r>
              <a:rPr lang="zh-CN" altLang="en-US" sz="1815" b="1" kern="0" dirty="0" smtClean="0">
                <a:solidFill>
                  <a:srgbClr val="000000"/>
                </a:solidFill>
                <a:latin typeface="Times New Roman" panose="02020603050405020304" pitchFamily="65" charset="-122"/>
                <a:ea typeface="宋体" panose="02010600030101010101" pitchFamily="2" charset="-122"/>
              </a:rPr>
              <a:t>经典结构</a:t>
            </a:r>
            <a:endParaRPr lang="zh-CN" altLang="en-US" sz="2000" b="1"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a:t>
            </a:r>
            <a:r>
              <a:rPr lang="zh-CN" altLang="en-US" sz="1815" kern="0" dirty="0" smtClean="0">
                <a:solidFill>
                  <a:srgbClr val="000000"/>
                </a:solidFill>
                <a:latin typeface="Times New Roman" panose="02020603050405020304" pitchFamily="65" charset="-122"/>
                <a:ea typeface="宋体" panose="02010600030101010101" pitchFamily="2" charset="-122"/>
              </a:rPr>
              <a:t>众所周知</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为了在太空中工作</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宇航员需要保持健康和冷静。</a:t>
            </a:r>
            <a:endParaRPr lang="zh-CN" altLang="en-US" sz="2000" dirty="0" smtClean="0"/>
          </a:p>
          <a:p>
            <a:pPr eaLnBrk="0" latinLnBrk="1" hangingPunct="0">
              <a:lnSpc>
                <a:spcPct val="150000"/>
              </a:lnSpc>
            </a:pP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As we all know    </a:t>
            </a:r>
            <a:r>
              <a:rPr lang="en-US" altLang="zh-CN" sz="1815" kern="0" dirty="0" smtClean="0">
                <a:solidFill>
                  <a:srgbClr val="000000"/>
                </a:solidFill>
                <a:latin typeface="Times New Roman" panose="02020603050405020304" pitchFamily="65" charset="-122"/>
                <a:ea typeface="宋体" panose="02010600030101010101" pitchFamily="2" charset="-122"/>
              </a:rPr>
              <a:t>, an astronaut needs to be healthy and calm in order to work in space.</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首先</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你必须足够聪明</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能获得相关的大学学位。</a:t>
            </a:r>
            <a:endParaRPr lang="zh-CN" altLang="en-US"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First of all, you must be intelligent enough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to get    </a:t>
            </a:r>
            <a:r>
              <a:rPr lang="en-US" altLang="zh-CN" sz="1815" kern="0" dirty="0" smtClean="0">
                <a:solidFill>
                  <a:srgbClr val="000000"/>
                </a:solidFill>
                <a:latin typeface="Times New Roman" panose="02020603050405020304" pitchFamily="65" charset="-122"/>
                <a:ea typeface="宋体" panose="02010600030101010101" pitchFamily="2" charset="-122"/>
              </a:rPr>
              <a:t>a related college degree.</a:t>
            </a:r>
            <a:endParaRPr lang="en-US" altLang="zh-CN" sz="2000" dirty="0" smtClean="0"/>
          </a:p>
        </p:txBody>
      </p:sp>
      <p:pic>
        <p:nvPicPr>
          <p:cNvPr id="3" name="Picture 4" descr="\\a015\吴双婷\线.tif"/>
          <p:cNvPicPr>
            <a:picLocks noChangeAspect="1" noChangeArrowheads="1"/>
          </p:cNvPicPr>
          <p:nvPr/>
        </p:nvPicPr>
        <p:blipFill>
          <a:blip r:embed="rId3" cstate="print"/>
          <a:srcRect/>
          <a:stretch>
            <a:fillRect/>
          </a:stretch>
        </p:blipFill>
        <p:spPr bwMode="auto">
          <a:xfrm>
            <a:off x="1717067" y="1183691"/>
            <a:ext cx="1504305"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1981451" y="1595015"/>
            <a:ext cx="2884164"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697936" y="2014465"/>
            <a:ext cx="1365756"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2224995" y="2417136"/>
            <a:ext cx="2506396"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819181" y="2844975"/>
            <a:ext cx="1907241"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1704615" y="3256035"/>
            <a:ext cx="1055363"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2430131" y="3658707"/>
            <a:ext cx="1655308"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525830" y="4895951"/>
            <a:ext cx="1890199"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4498150" y="5747566"/>
            <a:ext cx="988250"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80617"/>
            <a:ext cx="8467200" cy="4606454"/>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到最近的行星要花两年多的时间</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would take over two years </a:t>
            </a:r>
            <a:r>
              <a:rPr lang="zh-CN" altLang="en-US" sz="1815" u="sng" kern="0" dirty="0" smtClean="0">
                <a:solidFill>
                  <a:srgbClr val="FF0000"/>
                </a:solidFill>
                <a:latin typeface="Times New Roman" panose="02020603050405020304" pitchFamily="65" charset="-122"/>
                <a:ea typeface="宋体" panose="02010600030101010101" pitchFamily="2" charset="-122"/>
              </a:rPr>
              <a:t>　to get to    </a:t>
            </a:r>
            <a:r>
              <a:rPr lang="zh-CN" altLang="en-US" sz="1815" kern="0" dirty="0" smtClean="0">
                <a:solidFill>
                  <a:srgbClr val="000000"/>
                </a:solidFill>
                <a:latin typeface="Times New Roman" panose="02020603050405020304" pitchFamily="65" charset="-122"/>
                <a:ea typeface="宋体" panose="02010600030101010101" pitchFamily="2" charset="-122"/>
              </a:rPr>
              <a:t> the closest planet...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4.我希望你不会介意我问</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hope you won’t mind me </a:t>
            </a:r>
            <a:r>
              <a:rPr lang="zh-CN" altLang="en-US" sz="1815" u="sng" kern="0" dirty="0" smtClean="0">
                <a:solidFill>
                  <a:srgbClr val="FF0000"/>
                </a:solidFill>
                <a:latin typeface="Times New Roman" panose="02020603050405020304" pitchFamily="65" charset="-122"/>
                <a:ea typeface="宋体" panose="02010600030101010101" pitchFamily="2" charset="-122"/>
              </a:rPr>
              <a:t>　asking    </a:t>
            </a:r>
            <a:r>
              <a:rPr lang="zh-CN" altLang="en-US" sz="1815" kern="0" dirty="0" smtClean="0">
                <a:solidFill>
                  <a:srgbClr val="000000"/>
                </a:solidFill>
                <a:latin typeface="Times New Roman" panose="02020603050405020304" pitchFamily="65" charset="-122"/>
                <a:ea typeface="宋体" panose="02010600030101010101" pitchFamily="2" charset="-122"/>
              </a:rPr>
              <a:t> about...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en-US" altLang="zh-CN" sz="1815" b="1" kern="0" dirty="0" smtClean="0">
                <a:solidFill>
                  <a:srgbClr val="000000"/>
                </a:solidFill>
                <a:latin typeface="Times New Roman" panose="02020603050405020304" pitchFamily="65" charset="-122"/>
                <a:ea typeface="宋体" panose="02010600030101010101" pitchFamily="2" charset="-122"/>
              </a:rPr>
              <a:t>Ⅳ.</a:t>
            </a:r>
            <a:r>
              <a:rPr lang="zh-CN" altLang="en-US" sz="1815" b="1" kern="0" dirty="0" smtClean="0">
                <a:solidFill>
                  <a:srgbClr val="000000"/>
                </a:solidFill>
                <a:latin typeface="Times New Roman" panose="02020603050405020304" pitchFamily="65" charset="-122"/>
                <a:ea typeface="宋体" panose="02010600030101010101" pitchFamily="2" charset="-122"/>
              </a:rPr>
              <a:t>必备语法</a:t>
            </a:r>
            <a:endParaRPr lang="zh-CN" altLang="en-US" sz="2000" b="1"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1.I trained for a long time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to fly    </a:t>
            </a:r>
            <a:r>
              <a:rPr lang="en-US" altLang="zh-CN" sz="1815" kern="0" dirty="0" smtClean="0">
                <a:solidFill>
                  <a:srgbClr val="000000"/>
                </a:solidFill>
                <a:latin typeface="Times New Roman" panose="02020603050405020304" pitchFamily="65" charset="-122"/>
                <a:ea typeface="宋体" panose="02010600030101010101" pitchFamily="2" charset="-122"/>
              </a:rPr>
              <a:t>(fly) airplanes as a fighter pilot.</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2.On 12 April 1961,Yuri Gagarin became the first person in the world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to go    </a:t>
            </a:r>
            <a:r>
              <a:rPr lang="en-US" altLang="zh-CN" sz="1815" kern="0" dirty="0" smtClean="0">
                <a:solidFill>
                  <a:srgbClr val="000000"/>
                </a:solidFill>
                <a:latin typeface="Times New Roman" panose="02020603050405020304" pitchFamily="65" charset="-122"/>
                <a:ea typeface="宋体" panose="02010600030101010101" pitchFamily="2" charset="-122"/>
              </a:rPr>
              <a:t>(go)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into space.</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3.In 2003 Yuri </a:t>
            </a:r>
            <a:r>
              <a:rPr lang="en-US" altLang="zh-CN" sz="1815" kern="0" dirty="0" err="1" smtClean="0">
                <a:solidFill>
                  <a:srgbClr val="000000"/>
                </a:solidFill>
                <a:latin typeface="Times New Roman" panose="02020603050405020304" pitchFamily="65" charset="-122"/>
                <a:ea typeface="宋体" panose="02010600030101010101" pitchFamily="2" charset="-122"/>
              </a:rPr>
              <a:t>Malenchenko</a:t>
            </a:r>
            <a:r>
              <a:rPr lang="en-US" altLang="zh-CN" sz="1815" kern="0" dirty="0" smtClean="0">
                <a:solidFill>
                  <a:srgbClr val="000000"/>
                </a:solidFill>
                <a:latin typeface="Times New Roman" panose="02020603050405020304" pitchFamily="65" charset="-122"/>
                <a:ea typeface="宋体" panose="02010600030101010101" pitchFamily="2" charset="-122"/>
              </a:rPr>
              <a:t> became the first person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to get    </a:t>
            </a:r>
            <a:r>
              <a:rPr lang="en-US" altLang="zh-CN" sz="1815" kern="0" dirty="0" smtClean="0">
                <a:solidFill>
                  <a:srgbClr val="000000"/>
                </a:solidFill>
                <a:latin typeface="Times New Roman" panose="02020603050405020304" pitchFamily="65" charset="-122"/>
                <a:ea typeface="宋体" panose="02010600030101010101" pitchFamily="2" charset="-122"/>
              </a:rPr>
              <a:t>(get) married in space.</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4.In space, astronauts collect all dirty water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so as to/in order to    </a:t>
            </a:r>
            <a:r>
              <a:rPr lang="en-US" altLang="zh-CN" sz="1815" kern="0" dirty="0" smtClean="0">
                <a:solidFill>
                  <a:srgbClr val="000000"/>
                </a:solidFill>
                <a:latin typeface="Times New Roman" panose="02020603050405020304" pitchFamily="65" charset="-122"/>
                <a:ea typeface="宋体" panose="02010600030101010101" pitchFamily="2" charset="-122"/>
              </a:rPr>
              <a:t> recycle it for later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use.</a:t>
            </a:r>
            <a:endParaRPr lang="en-US" altLang="zh-CN" sz="2000" dirty="0" smtClean="0"/>
          </a:p>
        </p:txBody>
      </p:sp>
      <p:pic>
        <p:nvPicPr>
          <p:cNvPr id="3" name="Picture 4" descr="\\a015\吴双婷\线.tif"/>
          <p:cNvPicPr>
            <a:picLocks noChangeAspect="1" noChangeArrowheads="1"/>
          </p:cNvPicPr>
          <p:nvPr/>
        </p:nvPicPr>
        <p:blipFill>
          <a:blip r:embed="rId3" cstate="print"/>
          <a:srcRect/>
          <a:stretch>
            <a:fillRect/>
          </a:stretch>
        </p:blipFill>
        <p:spPr bwMode="auto">
          <a:xfrm>
            <a:off x="3327490" y="1733302"/>
            <a:ext cx="1269677"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3189203" y="2555160"/>
            <a:ext cx="1104037"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2899651" y="3398648"/>
            <a:ext cx="100961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7014319" y="3822161"/>
            <a:ext cx="963611"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5433126" y="4652671"/>
            <a:ext cx="1011082"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4577186" y="5046953"/>
            <a:ext cx="2167563"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575333"/>
            <a:ext cx="8467200" cy="3768019"/>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dirty="0" smtClean="0">
                <a:solidFill>
                  <a:schemeClr val="tx2"/>
                </a:solidFill>
                <a:latin typeface="Adobe 黑体 Std R" pitchFamily="34" charset="-122"/>
                <a:ea typeface="Adobe 黑体 Std R" pitchFamily="34" charset="-122"/>
              </a:rPr>
              <a:t>                    lack </a:t>
            </a:r>
            <a:r>
              <a:rPr lang="zh-CN" altLang="en-US" i="1" dirty="0" smtClean="0">
                <a:solidFill>
                  <a:schemeClr val="tx2"/>
                </a:solidFill>
                <a:latin typeface="Adobe 黑体 Std R" pitchFamily="34" charset="-122"/>
                <a:ea typeface="Adobe 黑体 Std R" pitchFamily="34" charset="-122"/>
              </a:rPr>
              <a:t>n</a:t>
            </a:r>
            <a:r>
              <a:rPr lang="zh-CN" altLang="en-US" dirty="0" smtClean="0">
                <a:solidFill>
                  <a:schemeClr val="tx2"/>
                </a:solidFill>
                <a:latin typeface="Adobe 黑体 Std R" pitchFamily="34" charset="-122"/>
                <a:ea typeface="Adobe 黑体 Std R" pitchFamily="34" charset="-122"/>
              </a:rPr>
              <a:t>.缺乏;短缺 </a:t>
            </a:r>
            <a:r>
              <a:rPr lang="zh-CN" altLang="en-US" i="1" dirty="0" smtClean="0">
                <a:solidFill>
                  <a:schemeClr val="tx2"/>
                </a:solidFill>
                <a:latin typeface="Adobe 黑体 Std R" pitchFamily="34" charset="-122"/>
                <a:ea typeface="Adobe 黑体 Std R" pitchFamily="34" charset="-122"/>
              </a:rPr>
              <a:t>vt</a:t>
            </a:r>
            <a:r>
              <a:rPr lang="zh-CN" altLang="en-US" dirty="0" smtClean="0">
                <a:solidFill>
                  <a:schemeClr val="tx2"/>
                </a:solidFill>
                <a:latin typeface="Adobe 黑体 Std R" pitchFamily="34" charset="-122"/>
                <a:ea typeface="Adobe 黑体 Std R" pitchFamily="34" charset="-122"/>
              </a:rPr>
              <a:t>.没有;缺乏</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785"/>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①Astronauts’ bones and muscles can get very weak in space due to the </a:t>
            </a:r>
            <a:r>
              <a:rPr lang="zh-CN" altLang="en-US" sz="1815" u="sng" kern="0" dirty="0" smtClean="0">
                <a:solidFill>
                  <a:srgbClr val="FF0000"/>
                </a:solidFill>
                <a:latin typeface="Times New Roman" panose="02020603050405020304" pitchFamily="65" charset="-122"/>
                <a:ea typeface="宋体" panose="02010600030101010101" pitchFamily="2" charset="-122"/>
              </a:rPr>
              <a:t>　lack    </a:t>
            </a:r>
            <a:r>
              <a:rPr lang="zh-CN" altLang="en-US" sz="1815" kern="0" dirty="0" smtClean="0">
                <a:solidFill>
                  <a:srgbClr val="000000"/>
                </a:solidFill>
                <a:latin typeface="Times New Roman" panose="02020603050405020304" pitchFamily="65" charset="-122"/>
                <a:ea typeface="宋体" panose="02010600030101010101" pitchFamily="2" charset="-122"/>
              </a:rPr>
              <a:t> of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gravity...(教材P42)宇航员的骨骼和肌肉在太空中由于缺乏重力会变得非常脆弱</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②He sold his house </a:t>
            </a:r>
            <a:r>
              <a:rPr lang="zh-CN" altLang="en-US" sz="1815" u="sng" kern="0" dirty="0" smtClean="0">
                <a:solidFill>
                  <a:srgbClr val="FF0000"/>
                </a:solidFill>
                <a:latin typeface="Times New Roman" panose="02020603050405020304" pitchFamily="65" charset="-122"/>
                <a:ea typeface="宋体" panose="02010600030101010101" pitchFamily="2" charset="-122"/>
              </a:rPr>
              <a:t>　for lack of    </a:t>
            </a:r>
            <a:r>
              <a:rPr lang="zh-CN" altLang="en-US" sz="1815" kern="0" dirty="0" smtClean="0">
                <a:solidFill>
                  <a:srgbClr val="000000"/>
                </a:solidFill>
                <a:latin typeface="Times New Roman" panose="02020603050405020304" pitchFamily="65" charset="-122"/>
                <a:ea typeface="宋体" panose="02010600030101010101" pitchFamily="2" charset="-122"/>
              </a:rPr>
              <a:t> money.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他因缺钱而把他的房子卖了。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③Usually she </a:t>
            </a:r>
            <a:r>
              <a:rPr lang="zh-CN" altLang="en-US" sz="1815" u="sng" kern="0" dirty="0" smtClean="0">
                <a:solidFill>
                  <a:srgbClr val="FF0000"/>
                </a:solidFill>
                <a:latin typeface="Times New Roman" panose="02020603050405020304" pitchFamily="65" charset="-122"/>
                <a:ea typeface="宋体" panose="02010600030101010101" pitchFamily="2" charset="-122"/>
              </a:rPr>
              <a:t>　is     </a:t>
            </a:r>
            <a:r>
              <a:rPr lang="zh-CN" altLang="en-US" sz="1815" kern="0" dirty="0" smtClean="0">
                <a:solidFill>
                  <a:srgbClr val="000000"/>
                </a:solidFill>
                <a:latin typeface="Times New Roman" panose="02020603050405020304" pitchFamily="65" charset="-122"/>
                <a:ea typeface="宋体" panose="02010600030101010101" pitchFamily="2" charset="-122"/>
              </a:rPr>
              <a:t>not </a:t>
            </a:r>
            <a:r>
              <a:rPr lang="zh-CN" altLang="en-US" sz="1815" u="sng" kern="0" dirty="0" smtClean="0">
                <a:solidFill>
                  <a:srgbClr val="FF0000"/>
                </a:solidFill>
                <a:latin typeface="Times New Roman" panose="02020603050405020304" pitchFamily="65" charset="-122"/>
                <a:ea typeface="宋体" panose="02010600030101010101" pitchFamily="2" charset="-122"/>
              </a:rPr>
              <a:t>　lacking in    </a:t>
            </a:r>
            <a:r>
              <a:rPr lang="zh-CN" altLang="en-US" sz="1815" kern="0" dirty="0" smtClean="0">
                <a:solidFill>
                  <a:srgbClr val="000000"/>
                </a:solidFill>
                <a:latin typeface="Times New Roman" panose="02020603050405020304" pitchFamily="65" charset="-122"/>
                <a:ea typeface="宋体" panose="02010600030101010101" pitchFamily="2" charset="-122"/>
              </a:rPr>
              <a:t> confidence.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她通常并不缺乏信心。</a:t>
            </a:r>
            <a:endParaRPr lang="zh-CN" altLang="en-US" dirty="0"/>
          </a:p>
          <a:p>
            <a:pPr marL="0" indent="0" eaLnBrk="0" latinLnBrk="1" hangingPunct="0">
              <a:lnSpc>
                <a:spcPct val="150000"/>
              </a:lnSpc>
              <a:spcBef>
                <a:spcPts val="0"/>
              </a:spcBef>
              <a:buNone/>
            </a:pPr>
            <a:r>
              <a:rPr lang="zh-CN" altLang="en-US" sz="1380" kern="0" spc="344"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4" name="图片 4" descr="textimage3.jpeg"/>
          <p:cNvPicPr>
            <a:picLocks noChangeAspect="1"/>
          </p:cNvPicPr>
          <p:nvPr/>
        </p:nvPicPr>
        <p:blipFill>
          <a:blip r:embed="rId3" cstate="print"/>
          <a:stretch>
            <a:fillRect/>
          </a:stretch>
        </p:blipFill>
        <p:spPr>
          <a:xfrm>
            <a:off x="540000" y="2186882"/>
            <a:ext cx="190500" cy="219075"/>
          </a:xfrm>
          <a:prstGeom prst="rect">
            <a:avLst/>
          </a:prstGeom>
        </p:spPr>
      </p:pic>
      <p:pic>
        <p:nvPicPr>
          <p:cNvPr id="6" name="图片 5" descr="textimage1.jpeg"/>
          <p:cNvPicPr>
            <a:picLocks noChangeAspect="1"/>
          </p:cNvPicPr>
          <p:nvPr/>
        </p:nvPicPr>
        <p:blipFill>
          <a:blip r:embed="rId4" cstate="print"/>
          <a:stretch>
            <a:fillRect/>
          </a:stretch>
        </p:blipFill>
        <p:spPr>
          <a:xfrm>
            <a:off x="3643306" y="991377"/>
            <a:ext cx="1838312" cy="388510"/>
          </a:xfrm>
          <a:prstGeom prst="rect">
            <a:avLst/>
          </a:prstGeom>
        </p:spPr>
      </p:pic>
      <p:pic>
        <p:nvPicPr>
          <p:cNvPr id="7" name="图片 6" descr="textimage2.jpeg"/>
          <p:cNvPicPr>
            <a:picLocks noChangeAspect="1"/>
          </p:cNvPicPr>
          <p:nvPr/>
        </p:nvPicPr>
        <p:blipFill>
          <a:blip r:embed="rId5" cstate="print"/>
          <a:stretch>
            <a:fillRect/>
          </a:stretch>
        </p:blipFill>
        <p:spPr>
          <a:xfrm>
            <a:off x="500034" y="1646771"/>
            <a:ext cx="1053564" cy="290268"/>
          </a:xfrm>
          <a:prstGeom prst="rect">
            <a:avLst/>
          </a:prstGeom>
        </p:spPr>
      </p:pic>
      <p:cxnSp>
        <p:nvCxnSpPr>
          <p:cNvPr id="8" name="直接连接符 7"/>
          <p:cNvCxnSpPr/>
          <p:nvPr/>
        </p:nvCxnSpPr>
        <p:spPr>
          <a:xfrm rot="5400000">
            <a:off x="1557766" y="1780743"/>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4" descr="\\a015\吴双婷\线.tif"/>
          <p:cNvPicPr>
            <a:picLocks noChangeAspect="1" noChangeArrowheads="1"/>
          </p:cNvPicPr>
          <p:nvPr/>
        </p:nvPicPr>
        <p:blipFill>
          <a:blip r:embed="rId6" cstate="print"/>
          <a:srcRect/>
          <a:stretch>
            <a:fillRect/>
          </a:stretch>
        </p:blipFill>
        <p:spPr bwMode="auto">
          <a:xfrm>
            <a:off x="7265989" y="2542971"/>
            <a:ext cx="938443"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2442319" y="3364829"/>
            <a:ext cx="1433395"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6" cstate="print"/>
          <a:srcRect/>
          <a:stretch>
            <a:fillRect/>
          </a:stretch>
        </p:blipFill>
        <p:spPr bwMode="auto">
          <a:xfrm>
            <a:off x="1907703" y="4195602"/>
            <a:ext cx="659327"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6" cstate="print"/>
          <a:srcRect/>
          <a:stretch>
            <a:fillRect/>
          </a:stretch>
        </p:blipFill>
        <p:spPr bwMode="auto">
          <a:xfrm>
            <a:off x="2878810" y="4195602"/>
            <a:ext cx="1433131"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1"/>
                                        </p:tgtEl>
                                      </p:cBhvr>
                                    </p:animEffect>
                                    <p:set>
                                      <p:cBhvr>
                                        <p:cTn id="17" dur="1" fill="hold">
                                          <p:stCondLst>
                                            <p:cond delay="19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2"/>
                                        </p:tgtEl>
                                      </p:cBhvr>
                                    </p:animEffect>
                                    <p:set>
                                      <p:cBhvr>
                                        <p:cTn id="2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54988"/>
            <a:ext cx="8467200" cy="2093843"/>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      归纳拓展</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lacking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.缺乏的;没有的;不足的</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for lack of因缺乏</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be lacking in缺乏</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lack of缺乏</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p:txBody>
      </p:sp>
      <p:pic>
        <p:nvPicPr>
          <p:cNvPr id="4" name="图片 5" descr="textimage4.jpeg"/>
          <p:cNvPicPr>
            <a:picLocks noChangeAspect="1"/>
          </p:cNvPicPr>
          <p:nvPr/>
        </p:nvPicPr>
        <p:blipFill>
          <a:blip r:embed="rId3" cstate="print"/>
          <a:stretch>
            <a:fillRect/>
          </a:stretch>
        </p:blipFill>
        <p:spPr>
          <a:xfrm>
            <a:off x="571472" y="1383489"/>
            <a:ext cx="219075" cy="2190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53072"/>
            <a:ext cx="8467200" cy="461962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(2019课标全国Ⅱ,七选五,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)This is what motivation or the lack </a:t>
            </a:r>
            <a:r>
              <a:rPr lang="zh-CN" altLang="en-US" sz="1815" u="sng" kern="0" dirty="0" smtClean="0">
                <a:solidFill>
                  <a:srgbClr val="FF0000"/>
                </a:solidFill>
                <a:latin typeface="Times New Roman" panose="02020603050405020304" pitchFamily="65" charset="-122"/>
                <a:ea typeface="宋体" panose="02010600030101010101" pitchFamily="2" charset="-122"/>
              </a:rPr>
              <a:t>　of    </a:t>
            </a:r>
            <a:r>
              <a:rPr lang="zh-CN" altLang="en-US" sz="1815" kern="0" dirty="0" smtClean="0">
                <a:solidFill>
                  <a:srgbClr val="000000"/>
                </a:solidFill>
                <a:latin typeface="Times New Roman" panose="02020603050405020304" pitchFamily="65" charset="-122"/>
                <a:ea typeface="宋体" panose="02010600030101010101" pitchFamily="2" charset="-122"/>
              </a:rPr>
              <a:t> it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can do.</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句意:这就是动机或缺乏动机所能做的。考查介词。the lack of...缺乏</a:t>
            </a:r>
            <a:r>
              <a:rPr lang="zh-CN" altLang="en-US" sz="1815" kern="0" dirty="0" smtClean="0">
                <a:solidFill>
                  <a:srgbClr val="000000"/>
                </a:solidFill>
                <a:latin typeface="黑体" panose="02010609060101010101" pitchFamily="65" charset="-122"/>
                <a:ea typeface="宋体" panose="02010600030101010101" pitchFamily="2" charset="-122"/>
              </a:rPr>
              <a:t>…</a:t>
            </a:r>
            <a:r>
              <a:rPr dirty="0"/>
              <a:t/>
            </a:r>
            <a:br>
              <a:rPr dirty="0"/>
            </a:b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(2018天津,阅读理解B改编,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)The reason why the author described the real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McNay museum in just a few words was that the real museum </a:t>
            </a:r>
            <a:r>
              <a:rPr lang="zh-CN" altLang="en-US" sz="1815" u="sng" kern="0" dirty="0" smtClean="0">
                <a:solidFill>
                  <a:srgbClr val="FF0000"/>
                </a:solidFill>
                <a:latin typeface="Times New Roman" panose="02020603050405020304" pitchFamily="65" charset="-122"/>
                <a:ea typeface="宋体" panose="02010600030101010101" pitchFamily="2" charset="-122"/>
              </a:rPr>
              <a:t>　lacked    </a:t>
            </a:r>
            <a:r>
              <a:rPr lang="zh-CN" altLang="en-US" sz="1815" kern="0" dirty="0" smtClean="0">
                <a:solidFill>
                  <a:srgbClr val="000000"/>
                </a:solidFill>
                <a:latin typeface="Times New Roman" panose="02020603050405020304" pitchFamily="65" charset="-122"/>
                <a:ea typeface="宋体" panose="02010600030101010101" pitchFamily="2" charset="-122"/>
              </a:rPr>
              <a:t>(lack) e-</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nough artwork to interest her.</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句意:作者之所以仅用几句话就描述了真正的McNay博物馆,是因为真正的</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博物馆没有足够的艺术品让她感兴趣。考查时态。根据句中其他动词的时态可</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知,此处需要用一般过去时表示过去的情况。</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7524328" y="1892935"/>
            <a:ext cx="720079" cy="343535"/>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6285267" y="3985878"/>
            <a:ext cx="1104037"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45129"/>
            <a:ext cx="8467200" cy="1679575"/>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1-3 (2016</a:t>
            </a:r>
            <a:r>
              <a:rPr lang="zh-CN" altLang="en-US" sz="1815" kern="0" dirty="0" smtClean="0">
                <a:solidFill>
                  <a:srgbClr val="000000"/>
                </a:solidFill>
                <a:latin typeface="Times New Roman" panose="02020603050405020304" pitchFamily="65" charset="-122"/>
                <a:ea typeface="宋体" panose="02010600030101010101" pitchFamily="2" charset="-122"/>
              </a:rPr>
              <a:t>北京</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D,</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)What is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lacking   </a:t>
            </a:r>
            <a:r>
              <a:rPr lang="en-US" altLang="zh-CN" sz="1815" kern="0" dirty="0" smtClean="0">
                <a:solidFill>
                  <a:srgbClr val="000000"/>
                </a:solidFill>
                <a:latin typeface="Times New Roman" panose="02020603050405020304" pitchFamily="65" charset="-122"/>
                <a:ea typeface="宋体" panose="02010600030101010101" pitchFamily="2" charset="-122"/>
              </a:rPr>
              <a:t>(lack) today is the conflict be-</a:t>
            </a:r>
            <a:r>
              <a:rPr lang="en-US" sz="2000" dirty="0" smtClean="0"/>
              <a:t/>
            </a:r>
            <a:br>
              <a:rPr lang="en-US" sz="2000" dirty="0" smtClean="0"/>
            </a:br>
            <a:r>
              <a:rPr lang="en-US" altLang="zh-CN" sz="1815" kern="0" dirty="0" err="1" smtClean="0">
                <a:solidFill>
                  <a:srgbClr val="000000"/>
                </a:solidFill>
                <a:latin typeface="Times New Roman" panose="02020603050405020304" pitchFamily="65" charset="-122"/>
                <a:ea typeface="宋体" panose="02010600030101010101" pitchFamily="2" charset="-122"/>
              </a:rPr>
              <a:t>tween</a:t>
            </a:r>
            <a:r>
              <a:rPr lang="en-US" altLang="zh-CN" sz="1815" kern="0" dirty="0" smtClean="0">
                <a:solidFill>
                  <a:srgbClr val="000000"/>
                </a:solidFill>
                <a:latin typeface="Times New Roman" panose="02020603050405020304" pitchFamily="65" charset="-122"/>
                <a:ea typeface="宋体" panose="02010600030101010101" pitchFamily="2" charset="-122"/>
              </a:rPr>
              <a:t> adolescents’ desire for autonomy and their understanding of an unsafe world.</a:t>
            </a:r>
            <a:endParaRPr lang="en-US" altLang="zh-CN" sz="2000" dirty="0" smtClean="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句意:如今缺少的是青少年对自主的渴望和他们对不安全世界的理解之间</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的冲突。考查形容词。此处需要用形容词作表语。lacking缺乏的;没有的。</a:t>
            </a:r>
            <a:endParaRPr lang="zh-CN" altLang="en-US" dirty="0"/>
          </a:p>
        </p:txBody>
      </p:sp>
      <p:pic>
        <p:nvPicPr>
          <p:cNvPr id="6" name="Picture 4" descr="\\a015\吴双婷\线.tif"/>
          <p:cNvPicPr>
            <a:picLocks noChangeAspect="1" noChangeArrowheads="1"/>
          </p:cNvPicPr>
          <p:nvPr/>
        </p:nvPicPr>
        <p:blipFill>
          <a:blip r:embed="rId3" cstate="print"/>
          <a:srcRect/>
          <a:stretch>
            <a:fillRect/>
          </a:stretch>
        </p:blipFill>
        <p:spPr bwMode="auto">
          <a:xfrm>
            <a:off x="4644008" y="1284605"/>
            <a:ext cx="1127507"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2021版高中同步疑难破PPT模板</Template>
  <TotalTime>20</TotalTime>
  <Words>625</Words>
  <Application>Microsoft Office PowerPoint</Application>
  <PresentationFormat>自定义</PresentationFormat>
  <Paragraphs>181</Paragraphs>
  <Slides>25</Slides>
  <Notes>25</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Administrator</cp:lastModifiedBy>
  <cp:revision>45</cp:revision>
  <dcterms:created xsi:type="dcterms:W3CDTF">2020-01-15T08:47:00Z</dcterms:created>
  <dcterms:modified xsi:type="dcterms:W3CDTF">2020-01-17T02:40:26Z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