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1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1"/>
  </p:notes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75" r:id="rId10"/>
    <p:sldId id="266" r:id="rId11"/>
    <p:sldId id="267" r:id="rId12"/>
    <p:sldId id="276" r:id="rId13"/>
    <p:sldId id="268" r:id="rId14"/>
    <p:sldId id="269" r:id="rId15"/>
    <p:sldId id="277" r:id="rId16"/>
    <p:sldId id="270" r:id="rId17"/>
    <p:sldId id="271" r:id="rId18"/>
    <p:sldId id="272" r:id="rId19"/>
    <p:sldId id="273" r:id="rId20"/>
  </p:sldIdLst>
  <p:sldSz cx="9144000" cy="6840538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78142" autoAdjust="0"/>
  </p:normalViewPr>
  <p:slideViewPr>
    <p:cSldViewPr>
      <p:cViewPr varScale="1">
        <p:scale>
          <a:sx n="114" d="100"/>
          <a:sy n="114" d="100"/>
        </p:scale>
        <p:origin x="-155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2E16A1-CD54-44AD-AAEF-7C0100267705}" type="datetimeFigureOut">
              <a:rPr lang="zh-CN" altLang="en-US" smtClean="0"/>
              <a:pPr/>
              <a:t>2020/1/16 Thursday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FC518D-AE7E-41F4-BDAF-13DD522B5C6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3944359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41376458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31963538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25018797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23987774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13701378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412402276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18674987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20275110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98070640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201045799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21823697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32497856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31719506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40165925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36107554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31488080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28907546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42022992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14399542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19A9AE-DFF2-479B-AF37-FAA367F55B3D}" type="datetimeFigureOut">
              <a:rPr lang="zh-CN" altLang="en-US" smtClean="0"/>
              <a:pPr/>
              <a:t>2020/1/16 Thursday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8935AA-09F9-4C1A-89F2-CB34E0111C49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TextBox 6"/>
          <p:cNvSpPr txBox="1"/>
          <p:nvPr/>
        </p:nvSpPr>
        <p:spPr>
          <a:xfrm>
            <a:off x="1835696" y="251917"/>
            <a:ext cx="583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400" b="1" smtClean="0">
                <a:latin typeface="Times New Roman" panose="02020603050405020304" pitchFamily="18" charset="0"/>
                <a:ea typeface="黑体" panose="02010609060101010101" pitchFamily="65" charset="-122"/>
                <a:cs typeface="Times New Roman" panose="02020603050405020304" pitchFamily="18" charset="0"/>
              </a:rPr>
              <a:t>UNIT</a:t>
            </a:r>
            <a:r>
              <a:rPr lang="zh-CN" altLang="en-US" sz="2400" b="1" kern="0" baseline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zh-CN" altLang="en-US" sz="2400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2400" b="1" kern="1200" smtClean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65" charset="-122"/>
                <a:cs typeface="Times New Roman" panose="02020603050405020304" pitchFamily="18" charset="0"/>
              </a:rPr>
              <a:t>4　SPACE EXPLORATION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19A9AE-DFF2-479B-AF37-FAA367F55B3D}" type="datetimeFigureOut">
              <a:rPr lang="zh-CN" altLang="en-US" smtClean="0"/>
              <a:pPr/>
              <a:t>2020/1/16 Thursday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8935AA-09F9-4C1A-89F2-CB34E0111C4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19A9AE-DFF2-479B-AF37-FAA367F55B3D}" type="datetimeFigureOut">
              <a:rPr lang="zh-CN" altLang="en-US" smtClean="0"/>
              <a:pPr/>
              <a:t>2020/1/16 Thursday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8935AA-09F9-4C1A-89F2-CB34E0111C4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标题 1"/>
          <p:cNvSpPr txBox="1">
            <a:spLocks noChangeArrowheads="1"/>
          </p:cNvSpPr>
          <p:nvPr/>
        </p:nvSpPr>
        <p:spPr bwMode="auto">
          <a:xfrm>
            <a:off x="1285852" y="206835"/>
            <a:ext cx="3500462" cy="42735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 algn="l" eaLnBrk="0" latinLnBrk="1" hangingPunct="0">
              <a:spcBef>
                <a:spcPts val="140"/>
              </a:spcBef>
            </a:pPr>
            <a:r>
              <a:rPr lang="zh-CN" altLang="en-US" sz="2000" b="1" kern="0" dirty="0" smtClean="0">
                <a:solidFill>
                  <a:schemeClr val="bg1"/>
                </a:solidFill>
                <a:latin typeface="Times New Roman" panose="02020603050405020304" pitchFamily="65" charset="-122"/>
                <a:ea typeface="黑体" panose="02010609060101010101" pitchFamily="65" charset="-122"/>
              </a:rPr>
              <a:t>第1讲　描述运动的基本概念</a:t>
            </a:r>
            <a:endParaRPr lang="zh-CN" altLang="en-US" sz="2000" b="1" dirty="0">
              <a:solidFill>
                <a:schemeClr val="bg1"/>
              </a:solidFill>
            </a:endParaRPr>
          </a:p>
        </p:txBody>
      </p:sp>
      <p:pic>
        <p:nvPicPr>
          <p:cNvPr id="8194" name="Picture 2" descr="C:\Users\dell\Desktop\图片1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24544" y="6228581"/>
            <a:ext cx="9721080" cy="641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195" name="Picture 3" descr="C:\Users\dell\Desktop\21123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058" y="0"/>
            <a:ext cx="9144000" cy="814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11.jpeg"/><Relationship Id="rId4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12.jpeg"/><Relationship Id="rId4" Type="http://schemas.openxmlformats.org/officeDocument/2006/relationships/image" Target="../media/image9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13.jpeg"/><Relationship Id="rId4" Type="http://schemas.openxmlformats.org/officeDocument/2006/relationships/image" Target="../media/image9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14.jpeg"/><Relationship Id="rId4" Type="http://schemas.openxmlformats.org/officeDocument/2006/relationships/image" Target="../media/image9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 txBox="1"/>
          <p:nvPr/>
        </p:nvSpPr>
        <p:spPr>
          <a:xfrm>
            <a:off x="1916988" y="5580509"/>
            <a:ext cx="6111396" cy="656409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algn="ctr">
              <a:lnSpc>
                <a:spcPct val="170000"/>
              </a:lnSpc>
              <a:spcBef>
                <a:spcPct val="0"/>
              </a:spcBef>
              <a:defRPr/>
            </a:pPr>
            <a:r>
              <a:rPr lang="zh-CN" altLang="en-US" sz="14400" dirty="0" smtClean="0">
                <a:solidFill>
                  <a:schemeClr val="bg1"/>
                </a:solidFill>
                <a:latin typeface="黑体" panose="02010609060101010101" pitchFamily="65" charset="-122"/>
                <a:ea typeface="黑体" panose="02010609060101010101" pitchFamily="65" charset="-122"/>
              </a:rPr>
              <a:t>高中英语  </a:t>
            </a:r>
            <a:r>
              <a:rPr kumimoji="0" lang="zh-CN" altLang="en-US" sz="96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黑体" panose="02010609060101010101" pitchFamily="65" charset="-122"/>
                <a:ea typeface="黑体" panose="02010609060101010101" pitchFamily="65" charset="-122"/>
                <a:cs typeface="+mj-cs"/>
              </a:rPr>
              <a:t>必修</a:t>
            </a:r>
            <a:r>
              <a:rPr lang="zh-CN" altLang="en-US" sz="9600" dirty="0" smtClean="0">
                <a:solidFill>
                  <a:schemeClr val="bg1"/>
                </a:solidFill>
                <a:latin typeface="黑体" panose="02010609060101010101" pitchFamily="65" charset="-122"/>
                <a:ea typeface="黑体" panose="02010609060101010101" pitchFamily="65" charset="-122"/>
                <a:cs typeface="+mj-cs"/>
              </a:rPr>
              <a:t>第三册</a:t>
            </a:r>
            <a:r>
              <a:rPr kumimoji="0" lang="en-US" altLang="zh-CN" sz="96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黑体" panose="02010609060101010101" pitchFamily="65" charset="-122"/>
                <a:ea typeface="黑体" panose="02010609060101010101" pitchFamily="65" charset="-122"/>
                <a:cs typeface="+mj-cs"/>
              </a:rPr>
              <a:t> </a:t>
            </a:r>
            <a:r>
              <a:rPr kumimoji="0" lang="zh-CN" altLang="en-US" sz="96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黑体" panose="02010609060101010101" pitchFamily="65" charset="-122"/>
                <a:ea typeface="黑体" panose="02010609060101010101" pitchFamily="65" charset="-122"/>
                <a:cs typeface="+mj-cs"/>
              </a:rPr>
              <a:t>人教版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33956" y="1153940"/>
            <a:ext cx="8467200" cy="515865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                     </a:t>
            </a:r>
            <a:r>
              <a:rPr lang="zh-CN" altLang="en-US" dirty="0" smtClean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rPr>
              <a:t>result in导致;造成</a:t>
            </a:r>
            <a:endParaRPr lang="zh-CN" altLang="en-US" dirty="0">
              <a:solidFill>
                <a:schemeClr val="tx2"/>
              </a:solidFill>
              <a:latin typeface="Adobe 黑体 Std R" pitchFamily="34" charset="-122"/>
              <a:ea typeface="Adobe 黑体 Std R" pitchFamily="34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0"/>
              </a:spcBef>
              <a:buNone/>
            </a:pPr>
            <a:r>
              <a:rPr lang="zh-CN" altLang="en-US" sz="1380" kern="0" spc="119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情景导学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①It has directly resulted in the many satellites that now orbit Earth.(教材P44)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它直接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导致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了许多人造卫星现在环绕地球运行。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②Sickness often results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from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eating too much.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呕吐常由饮食过量引起。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380" kern="0" spc="344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归纳拓展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result from产生于;由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引起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result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.后果;结果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as a result of由于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with the result that因此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as a result结果</a:t>
            </a:r>
            <a:endParaRPr lang="zh-CN" altLang="en-US" dirty="0"/>
          </a:p>
        </p:txBody>
      </p:sp>
      <p:pic>
        <p:nvPicPr>
          <p:cNvPr id="4" name="图片 4" descr="textimage7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0000" y="1685971"/>
            <a:ext cx="190500" cy="219075"/>
          </a:xfrm>
          <a:prstGeom prst="rect">
            <a:avLst/>
          </a:prstGeom>
        </p:spPr>
      </p:pic>
      <p:pic>
        <p:nvPicPr>
          <p:cNvPr id="5" name="图片 5" descr="textimage8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1472" y="3777459"/>
            <a:ext cx="219075" cy="219075"/>
          </a:xfrm>
          <a:prstGeom prst="rect">
            <a:avLst/>
          </a:prstGeom>
        </p:spPr>
      </p:pic>
      <p:pic>
        <p:nvPicPr>
          <p:cNvPr id="6" name="图片 3" descr="textimage6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90496" y="1205691"/>
            <a:ext cx="1081108" cy="293366"/>
          </a:xfrm>
          <a:prstGeom prst="rect">
            <a:avLst/>
          </a:prstGeom>
        </p:spPr>
      </p:pic>
      <p:cxnSp>
        <p:nvCxnSpPr>
          <p:cNvPr id="7" name="直接连接符 6"/>
          <p:cNvCxnSpPr/>
          <p:nvPr/>
        </p:nvCxnSpPr>
        <p:spPr>
          <a:xfrm rot="5400000">
            <a:off x="1557766" y="1365552"/>
            <a:ext cx="308961" cy="44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276277" y="2421202"/>
            <a:ext cx="95638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789799" y="2848876"/>
            <a:ext cx="944001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420005"/>
            <a:ext cx="8467200" cy="419989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单句填空</a:t>
            </a:r>
            <a:endParaRPr lang="zh-CN" altLang="en-US" b="1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2-1 (2018天津,阅读理解A,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)Irresponsible use of a fire extinguisher can create a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dangerous situation for other residents and could result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in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damage to personal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property.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句意:不负责任地使用灭火器会给其他居民造成危险,并可能造成个人财产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损失。考查动词短语。result in引起,导致。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2-2 (2018江苏,书面表达,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)However,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results  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result) are sometimes unsatis-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factory.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句意:然而,结果有时并不令人满意。考查名词单复数。所填词作主语,谓语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动词是are,因此应该用复数名词。</a:t>
            </a:r>
          </a:p>
        </p:txBody>
      </p:sp>
      <p:pic>
        <p:nvPicPr>
          <p:cNvPr id="3" name="图片 3" descr="textimage5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472" y="1134253"/>
            <a:ext cx="895130" cy="302178"/>
          </a:xfrm>
          <a:prstGeom prst="rect">
            <a:avLst/>
          </a:prstGeom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95877" y="2276422"/>
            <a:ext cx="67444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6016" y="3923030"/>
            <a:ext cx="1080120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277129"/>
            <a:ext cx="8467200" cy="16795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2-3 (2017课标全国Ⅰ,语法填空,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★☆☆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)As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a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result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 people will eat more food to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try to make up for that something missing.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句意:结果是人们会吃更多的食物来试图弥补那些缺失的东西。考查冠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词。as a result结果是。</a:t>
            </a:r>
            <a:endParaRPr lang="zh-CN" altLang="en-US" sz="2000" dirty="0" smtClean="0"/>
          </a:p>
        </p:txBody>
      </p:sp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1301115"/>
            <a:ext cx="504056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134253"/>
            <a:ext cx="8467200" cy="515865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                   </a:t>
            </a:r>
            <a:r>
              <a:rPr lang="zh-CN" altLang="en-US" dirty="0" smtClean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rPr>
              <a:t>  limited </a:t>
            </a:r>
            <a:r>
              <a:rPr lang="zh-CN" altLang="en-US" i="1" dirty="0" smtClean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rPr>
              <a:t>adj</a:t>
            </a:r>
            <a:r>
              <a:rPr lang="zh-CN" altLang="en-US" dirty="0" smtClean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rPr>
              <a:t>.有限的</a:t>
            </a:r>
            <a:endParaRPr lang="zh-CN" altLang="en-US" dirty="0">
              <a:solidFill>
                <a:schemeClr val="tx2"/>
              </a:solidFill>
              <a:latin typeface="Adobe 黑体 Std R" pitchFamily="34" charset="-122"/>
              <a:ea typeface="Adobe 黑体 Std R" pitchFamily="34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0"/>
              </a:spcBef>
              <a:buNone/>
            </a:pPr>
            <a:r>
              <a:rPr lang="zh-CN" altLang="en-US" sz="1380" kern="0" spc="119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情景导学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①Seeing pictures of our planet as an island in a black sea made people realise that our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planet’s resources are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limited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.(教材P44)看到我们的星球像一片漆黑的海洋中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的一个岛屿的照片,让人们意识到我们星球的资源是有限的。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②Speeches were limited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to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15 minutes each.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每个发言被限定在15分钟之内。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spc="344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380" kern="0" spc="344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归纳拓展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limit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.限制;限定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.界限;限度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 city limits市区范围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limitation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.限制;限度;起限制作用的规则(或事实、条件)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limit...to...把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限制在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之内</a:t>
            </a:r>
            <a:endParaRPr lang="zh-CN" altLang="en-US" dirty="0"/>
          </a:p>
        </p:txBody>
      </p:sp>
      <p:pic>
        <p:nvPicPr>
          <p:cNvPr id="4" name="图片 4" descr="textimage10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0000" y="1642632"/>
            <a:ext cx="190500" cy="219075"/>
          </a:xfrm>
          <a:prstGeom prst="rect">
            <a:avLst/>
          </a:prstGeom>
        </p:spPr>
      </p:pic>
      <p:pic>
        <p:nvPicPr>
          <p:cNvPr id="5" name="图片 5" descr="textimage11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1472" y="4151275"/>
            <a:ext cx="219075" cy="219075"/>
          </a:xfrm>
          <a:prstGeom prst="rect">
            <a:avLst/>
          </a:prstGeom>
        </p:spPr>
      </p:pic>
      <p:pic>
        <p:nvPicPr>
          <p:cNvPr id="6" name="图片 3" descr="textimage9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78625" y="1205691"/>
            <a:ext cx="1084666" cy="292860"/>
          </a:xfrm>
          <a:prstGeom prst="rect">
            <a:avLst/>
          </a:prstGeom>
        </p:spPr>
      </p:pic>
      <p:cxnSp>
        <p:nvCxnSpPr>
          <p:cNvPr id="7" name="直接连接符 6"/>
          <p:cNvCxnSpPr/>
          <p:nvPr/>
        </p:nvCxnSpPr>
        <p:spPr>
          <a:xfrm rot="5400000">
            <a:off x="1557766" y="1356289"/>
            <a:ext cx="308961" cy="44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728839" y="2411678"/>
            <a:ext cx="1111641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839390" y="3245013"/>
            <a:ext cx="69628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453072"/>
            <a:ext cx="8467200" cy="419989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单句填空</a:t>
            </a:r>
            <a:endParaRPr lang="zh-CN" altLang="en-US" b="1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3-1 (2018江苏,任务型阅读,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)Nearly 40 percent of jazz lovers live outside of the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Dallas city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limits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(limit) and drive or fly in to enjoy an evening in the Bishop Arts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District.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句意:近40%的爵士乐爱好者居住在达拉斯市区范围之外,开车或乘飞机到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主教艺术街区享受夜晚。考查名词。the city limits市区范围。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3-2 (2017北京,阅读理解C,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★☆☆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)Parents ought to be able to opt out only for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lim-</a:t>
            </a:r>
            <a:b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</a:b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ited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(limit) medical or religious reasons.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句意:父母只有在有限的医疗或宗教原因下才能决定退出。考查形容词。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所填词作定语,因此应该用形容词形式。limited有限的。</a:t>
            </a:r>
            <a:endParaRPr lang="zh-CN" altLang="en-US" dirty="0"/>
          </a:p>
        </p:txBody>
      </p:sp>
      <p:pic>
        <p:nvPicPr>
          <p:cNvPr id="3" name="图片 3" descr="textimage5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472" y="1134253"/>
            <a:ext cx="895130" cy="302178"/>
          </a:xfrm>
          <a:prstGeom prst="rect">
            <a:avLst/>
          </a:prstGeom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9177" y="2320238"/>
            <a:ext cx="100210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56377" y="3968115"/>
            <a:ext cx="631364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5300" y="4379542"/>
            <a:ext cx="605622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348567"/>
            <a:ext cx="8467200" cy="16795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3-3 (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)Sometimes, he was limited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to  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cage underwater but that did not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bother him.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句意:有时,他被限制在水下的笼子里,但这并没有给他造成麻烦。考查介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词。limit...to...把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限制在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之内。</a:t>
            </a:r>
            <a:endParaRPr lang="zh-CN" altLang="en-US" sz="2000" dirty="0" smtClean="0"/>
          </a:p>
        </p:txBody>
      </p:sp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7" y="1387475"/>
            <a:ext cx="576064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205691"/>
            <a:ext cx="8467200" cy="515865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                     </a:t>
            </a:r>
            <a:r>
              <a:rPr lang="zh-CN" altLang="en-US" dirty="0" smtClean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rPr>
              <a:t> benefit </a:t>
            </a:r>
            <a:r>
              <a:rPr lang="zh-CN" altLang="en-US" i="1" dirty="0" smtClean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rPr>
              <a:t>n.</a:t>
            </a:r>
            <a:r>
              <a:rPr lang="zh-CN" altLang="en-US" dirty="0" smtClean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rPr>
              <a:t>利益;好处 </a:t>
            </a:r>
            <a:r>
              <a:rPr lang="zh-CN" altLang="en-US" i="1" dirty="0" smtClean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rPr>
              <a:t>vt. &amp; vi</a:t>
            </a:r>
            <a:r>
              <a:rPr lang="zh-CN" altLang="en-US" dirty="0" smtClean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rPr>
              <a:t>.有益于;有助于;使受益</a:t>
            </a:r>
            <a:endParaRPr lang="zh-CN" altLang="en-US" dirty="0">
              <a:solidFill>
                <a:schemeClr val="tx2"/>
              </a:solidFill>
              <a:latin typeface="Adobe 黑体 Std R" pitchFamily="34" charset="-122"/>
              <a:ea typeface="Adobe 黑体 Std R" pitchFamily="34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0"/>
              </a:spcBef>
              <a:buNone/>
            </a:pPr>
            <a:r>
              <a:rPr lang="zh-CN" altLang="en-US" sz="1380" kern="0" spc="119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情景导学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①How does space exploration benefit the products that people use nowadays?(教材P4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5)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太空探索对人们现在使用的产品有什么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好处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?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②The current world situation is very beneficial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to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the people.当今世界形势对人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民非常有利。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  归纳拓展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benefit from从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中获益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be of benefit (to)(对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)有益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beneficial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 有益的,有利的;有帮助的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be beneficial to对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有益</a:t>
            </a:r>
            <a:endParaRPr lang="zh-CN" altLang="en-US" dirty="0"/>
          </a:p>
        </p:txBody>
      </p:sp>
      <p:pic>
        <p:nvPicPr>
          <p:cNvPr id="4" name="图片 4" descr="textimage13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0000" y="1743943"/>
            <a:ext cx="190500" cy="219075"/>
          </a:xfrm>
          <a:prstGeom prst="rect">
            <a:avLst/>
          </a:prstGeom>
        </p:spPr>
      </p:pic>
      <p:pic>
        <p:nvPicPr>
          <p:cNvPr id="5" name="图片 5" descr="textimage14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1472" y="4231026"/>
            <a:ext cx="219075" cy="219075"/>
          </a:xfrm>
          <a:prstGeom prst="rect">
            <a:avLst/>
          </a:prstGeom>
        </p:spPr>
      </p:pic>
      <p:cxnSp>
        <p:nvCxnSpPr>
          <p:cNvPr id="7" name="直接连接符 6"/>
          <p:cNvCxnSpPr/>
          <p:nvPr/>
        </p:nvCxnSpPr>
        <p:spPr>
          <a:xfrm rot="5400000">
            <a:off x="1557766" y="1413336"/>
            <a:ext cx="308961" cy="44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图片 3" descr="textimage12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70162" y="1277129"/>
            <a:ext cx="1084318" cy="291307"/>
          </a:xfrm>
          <a:prstGeom prst="rect">
            <a:avLst/>
          </a:prstGeom>
        </p:spPr>
      </p:pic>
      <p:pic>
        <p:nvPicPr>
          <p:cNvPr id="9" name="Picture 4" descr="\\a015\吴双婷\线.t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483343" y="2904120"/>
            <a:ext cx="95275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\\a015\吴双婷\线.t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952925" y="3307980"/>
            <a:ext cx="670635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381634"/>
            <a:ext cx="8467200" cy="50012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ts val="3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单句填空</a:t>
            </a:r>
            <a:endParaRPr lang="zh-CN" altLang="en-US" b="1" dirty="0"/>
          </a:p>
          <a:p>
            <a:pPr marL="0" indent="0" eaLnBrk="0" latinLnBrk="1" hangingPunct="0">
              <a:lnSpc>
                <a:spcPts val="3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4-1 (2019课标全国Ⅱ,书面表达,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★☆☆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)Apart from that, doing relevant exercise to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adjust yourself to the match in time is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of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great benefit.</a:t>
            </a:r>
            <a:endParaRPr lang="zh-CN" altLang="en-US" dirty="0"/>
          </a:p>
          <a:p>
            <a:pPr marL="0" indent="0" eaLnBrk="0" latinLnBrk="1" hangingPunct="0">
              <a:lnSpc>
                <a:spcPts val="3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句意:除此之外,做相关的运动来及时调整自己适应比赛是非常有益的。考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查介词。be of benefit有益。</a:t>
            </a:r>
            <a:endParaRPr lang="zh-CN" altLang="en-US" dirty="0"/>
          </a:p>
          <a:p>
            <a:pPr marL="0" indent="0" eaLnBrk="0" latinLnBrk="1" hangingPunct="0">
              <a:lnSpc>
                <a:spcPts val="3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4-2 (2018江苏,任务型阅读,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★☆☆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)Our communities benefit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from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arts in terms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of economy.</a:t>
            </a:r>
            <a:endParaRPr lang="zh-CN" altLang="en-US" dirty="0"/>
          </a:p>
          <a:p>
            <a:pPr marL="0" indent="0" eaLnBrk="0" latinLnBrk="1" hangingPunct="0">
              <a:lnSpc>
                <a:spcPts val="3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句意:我们的社会在经济方面受益于艺术。考查介词。benefit from从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中获益。</a:t>
            </a:r>
            <a:endParaRPr lang="zh-CN" altLang="en-US" dirty="0"/>
          </a:p>
          <a:p>
            <a:pPr marL="0" indent="0" eaLnBrk="0" latinLnBrk="1" hangingPunct="0">
              <a:lnSpc>
                <a:spcPts val="3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4-3 (2018课标全国Ⅱ,七选五,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)There are a lot of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benefits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benefit) to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working out, especially in the mornings.</a:t>
            </a:r>
            <a:endParaRPr lang="zh-CN" altLang="en-US" dirty="0"/>
          </a:p>
          <a:p>
            <a:pPr marL="0" indent="0" eaLnBrk="0" latinLnBrk="1" hangingPunct="0">
              <a:lnSpc>
                <a:spcPts val="3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句意:锻炼有很多好处,尤其是在早晨。考查名词。根据谓语动词are和a lot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of可知,此处需要用复数名词。</a:t>
            </a:r>
            <a:endParaRPr lang="zh-CN" altLang="en-US" dirty="0"/>
          </a:p>
        </p:txBody>
      </p:sp>
      <p:pic>
        <p:nvPicPr>
          <p:cNvPr id="3" name="图片 3" descr="textimage5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472" y="1134253"/>
            <a:ext cx="895130" cy="302178"/>
          </a:xfrm>
          <a:prstGeom prst="rect">
            <a:avLst/>
          </a:prstGeom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26143" y="2149740"/>
            <a:ext cx="72111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72200" y="3282950"/>
            <a:ext cx="859180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6136" y="4824095"/>
            <a:ext cx="1200929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119550"/>
            <a:ext cx="8467200" cy="518930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                    </a:t>
            </a:r>
            <a:r>
              <a:rPr lang="zh-CN" altLang="en-US" dirty="0" smtClean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rPr>
              <a:t> encourage </a:t>
            </a:r>
            <a:r>
              <a:rPr lang="zh-CN" altLang="en-US" i="1" dirty="0" smtClean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rPr>
              <a:t>v.</a:t>
            </a:r>
            <a:r>
              <a:rPr lang="zh-CN" altLang="en-US" dirty="0" smtClean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rPr>
              <a:t>鼓励,怂恿;激励;支持</a:t>
            </a:r>
            <a:endParaRPr lang="zh-CN" altLang="en-US" dirty="0">
              <a:solidFill>
                <a:schemeClr val="tx2"/>
              </a:solidFill>
              <a:latin typeface="Adobe 黑体 Std R" pitchFamily="34" charset="-122"/>
              <a:ea typeface="Adobe 黑体 Std R" pitchFamily="34" charset="-122"/>
            </a:endParaRPr>
          </a:p>
          <a:p>
            <a:pPr marL="0" indent="0" eaLnBrk="0" latinLnBrk="1" hangingPunct="0">
              <a:lnSpc>
                <a:spcPts val="3100"/>
              </a:lnSpc>
              <a:spcBef>
                <a:spcPts val="10"/>
              </a:spcBef>
              <a:buNone/>
            </a:pPr>
            <a:r>
              <a:rPr lang="zh-CN" altLang="en-US" sz="1380" kern="0" spc="119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情景导学</a:t>
            </a:r>
            <a:endParaRPr lang="zh-CN" altLang="en-US" dirty="0"/>
          </a:p>
          <a:p>
            <a:pPr marL="0" indent="0" eaLnBrk="0" latinLnBrk="1" hangingPunct="0">
              <a:lnSpc>
                <a:spcPts val="31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①Exploring space encourages scientists to improve technology that can help people in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other ways, too.(教材P45)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ts val="31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探索太空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鼓励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科学家改进也可以在其他方面帮助人们的技术。</a:t>
            </a:r>
            <a:endParaRPr lang="zh-CN" altLang="en-US" dirty="0"/>
          </a:p>
          <a:p>
            <a:pPr marL="0" indent="0" eaLnBrk="0" latinLnBrk="1" hangingPunct="0">
              <a:lnSpc>
                <a:spcPts val="31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②The hardships she faced discouraged her.</a:t>
            </a:r>
            <a:endParaRPr lang="zh-CN" altLang="en-US" dirty="0"/>
          </a:p>
          <a:p>
            <a:pPr marL="0" indent="0" eaLnBrk="0" latinLnBrk="1" hangingPunct="0">
              <a:lnSpc>
                <a:spcPts val="31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她所面临的困难使她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气馁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。</a:t>
            </a:r>
            <a:endParaRPr lang="zh-CN" altLang="en-US" dirty="0"/>
          </a:p>
          <a:p>
            <a:pPr marL="0" indent="0" eaLnBrk="0" latinLnBrk="1" hangingPunct="0">
              <a:lnSpc>
                <a:spcPts val="31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  归纳拓展</a:t>
            </a:r>
            <a:endParaRPr lang="zh-CN" altLang="en-US" dirty="0"/>
          </a:p>
          <a:p>
            <a:pPr marL="0" indent="0" eaLnBrk="0" latinLnBrk="1" hangingPunct="0">
              <a:lnSpc>
                <a:spcPts val="31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courage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.勇气;勇敢;胆量</a:t>
            </a:r>
            <a:endParaRPr lang="zh-CN" altLang="en-US" dirty="0"/>
          </a:p>
          <a:p>
            <a:pPr marL="0" indent="0" eaLnBrk="0" latinLnBrk="1" hangingPunct="0">
              <a:lnSpc>
                <a:spcPts val="31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encouragement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.鼓励</a:t>
            </a:r>
            <a:endParaRPr lang="zh-CN" altLang="en-US" dirty="0"/>
          </a:p>
          <a:p>
            <a:pPr marL="0" indent="0" eaLnBrk="0" latinLnBrk="1" hangingPunct="0">
              <a:lnSpc>
                <a:spcPts val="31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discourage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.阻止;使气馁</a:t>
            </a:r>
            <a:endParaRPr lang="zh-CN" altLang="en-US" dirty="0"/>
          </a:p>
          <a:p>
            <a:pPr marL="0" indent="0" eaLnBrk="0" latinLnBrk="1" hangingPunct="0">
              <a:lnSpc>
                <a:spcPts val="31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encouraging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.鼓舞人心的</a:t>
            </a:r>
            <a:endParaRPr lang="zh-CN" altLang="en-US" dirty="0"/>
          </a:p>
          <a:p>
            <a:pPr marL="0" indent="0" eaLnBrk="0" latinLnBrk="1" hangingPunct="0">
              <a:lnSpc>
                <a:spcPts val="31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encourage sb. to do sth.鼓励某人做某事</a:t>
            </a:r>
            <a:endParaRPr lang="zh-CN" altLang="en-US" dirty="0"/>
          </a:p>
        </p:txBody>
      </p:sp>
      <p:pic>
        <p:nvPicPr>
          <p:cNvPr id="4" name="图片 4" descr="textimage16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0000" y="1637871"/>
            <a:ext cx="190500" cy="219075"/>
          </a:xfrm>
          <a:prstGeom prst="rect">
            <a:avLst/>
          </a:prstGeom>
        </p:spPr>
      </p:pic>
      <p:pic>
        <p:nvPicPr>
          <p:cNvPr id="5" name="图片 5" descr="textimage17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42910" y="3991773"/>
            <a:ext cx="219075" cy="219075"/>
          </a:xfrm>
          <a:prstGeom prst="rect">
            <a:avLst/>
          </a:prstGeom>
        </p:spPr>
      </p:pic>
      <p:pic>
        <p:nvPicPr>
          <p:cNvPr id="6" name="图片 3" descr="textimage15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67776" y="1205691"/>
            <a:ext cx="1103828" cy="296550"/>
          </a:xfrm>
          <a:prstGeom prst="rect">
            <a:avLst/>
          </a:prstGeom>
        </p:spPr>
      </p:pic>
      <p:cxnSp>
        <p:nvCxnSpPr>
          <p:cNvPr id="7" name="直接连接符 6"/>
          <p:cNvCxnSpPr/>
          <p:nvPr/>
        </p:nvCxnSpPr>
        <p:spPr>
          <a:xfrm rot="5400000">
            <a:off x="1557766" y="1341898"/>
            <a:ext cx="308961" cy="44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463919" y="2716478"/>
            <a:ext cx="1004961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649781" y="3506100"/>
            <a:ext cx="93161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387163"/>
            <a:ext cx="8467200" cy="50012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ts val="3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单句填空</a:t>
            </a:r>
            <a:endParaRPr lang="zh-CN" altLang="en-US" b="1" dirty="0"/>
          </a:p>
          <a:p>
            <a:pPr marL="0" indent="0" eaLnBrk="0" latinLnBrk="1" hangingPunct="0">
              <a:lnSpc>
                <a:spcPts val="3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5-1 (2018江苏,阅读理解B,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)One way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to encourage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encourage) customers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to stay and order that extra round: put on some Mozart(莫扎特).</a:t>
            </a:r>
            <a:endParaRPr lang="zh-CN" altLang="en-US" dirty="0"/>
          </a:p>
          <a:p>
            <a:pPr marL="0" indent="0" eaLnBrk="0" latinLnBrk="1" hangingPunct="0">
              <a:lnSpc>
                <a:spcPts val="3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句意:一种鼓励顾客留下来多点餐的方法是:播放一些莫扎特的作品。考查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非谓语动词。way后接不定式作定语。</a:t>
            </a:r>
            <a:endParaRPr lang="zh-CN" altLang="en-US" dirty="0"/>
          </a:p>
          <a:p>
            <a:pPr marL="0" indent="0" eaLnBrk="0" latinLnBrk="1" hangingPunct="0">
              <a:lnSpc>
                <a:spcPts val="3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5-2 (2018课标全国Ⅱ,语法填空,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)The government encourages farmers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to </a:t>
            </a:r>
            <a:r>
              <a:rPr dirty="0"/>
              <a:t/>
            </a:r>
            <a:br>
              <a:rPr dirty="0"/>
            </a:b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grow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(grow) corn instead of rice to improve water quality.</a:t>
            </a:r>
            <a:endParaRPr lang="zh-CN" altLang="en-US" dirty="0"/>
          </a:p>
          <a:p>
            <a:pPr marL="0" indent="0" eaLnBrk="0" latinLnBrk="1" hangingPunct="0">
              <a:lnSpc>
                <a:spcPts val="3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句意:政府鼓励农民种植谷物而不是稻米以改善水质。考查非谓语动词。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encourage sb. to do sth.鼓励某人做某事。</a:t>
            </a:r>
          </a:p>
          <a:p>
            <a:pPr marL="0" indent="0" eaLnBrk="0" latinLnBrk="1" hangingPunct="0">
              <a:lnSpc>
                <a:spcPts val="3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5-3 (2015江苏,22,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)Schools should be lively places where individuals are en-</a:t>
            </a:r>
            <a:r>
              <a:rPr dirty="0" smtClean="0"/>
              <a:t/>
            </a:r>
            <a:br>
              <a:rPr dirty="0" smtClean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couraged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to develop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(develop) to their greatest potential.</a:t>
            </a:r>
            <a:endParaRPr lang="zh-CN" altLang="en-US" dirty="0" smtClean="0"/>
          </a:p>
          <a:p>
            <a:pPr marL="0" indent="0" eaLnBrk="0" latinLnBrk="1" hangingPunct="0">
              <a:lnSpc>
                <a:spcPts val="3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句意:学校应该是生机勃勃的地方,在那里每个人都被鼓励发挥他们的最大</a:t>
            </a:r>
            <a:r>
              <a:rPr dirty="0" smtClean="0"/>
              <a:t/>
            </a:r>
            <a:br>
              <a:rPr dirty="0" smtClean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潜力。考查非谓语动词。encourage sb. to do sth. 鼓励某人做某事。</a:t>
            </a:r>
            <a:endParaRPr lang="zh-CN" altLang="en-US" dirty="0"/>
          </a:p>
        </p:txBody>
      </p:sp>
      <p:pic>
        <p:nvPicPr>
          <p:cNvPr id="3" name="图片 3" descr="textimage5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472" y="1134253"/>
            <a:ext cx="895130" cy="302178"/>
          </a:xfrm>
          <a:prstGeom prst="rect">
            <a:avLst/>
          </a:prstGeom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8024" y="1786890"/>
            <a:ext cx="1589916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21857" y="3282262"/>
            <a:ext cx="57538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2920" y="3673740"/>
            <a:ext cx="741832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09625" y="5206314"/>
            <a:ext cx="1455495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972249"/>
            <a:ext cx="8467200" cy="48769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0" algn="ctr">
              <a:lnSpc>
                <a:spcPct val="150000"/>
              </a:lnSpc>
              <a:spcBef>
                <a:spcPct val="0"/>
              </a:spcBef>
              <a:buNone/>
              <a:defRPr/>
            </a:pPr>
            <a:r>
              <a:rPr lang="zh-CN" altLang="en-US" sz="2400" dirty="0" smtClean="0">
                <a:latin typeface="Times New Roman" panose="02020603050405020304" pitchFamily="18" charset="0"/>
                <a:ea typeface="黑体" panose="02010609060101010101" pitchFamily="65" charset="-122"/>
                <a:cs typeface="Times New Roman" panose="02020603050405020304" pitchFamily="18" charset="0"/>
              </a:rPr>
              <a:t>Part 3　Reading for Writing, Assessing Your Progress &amp;Video Time</a:t>
            </a:r>
            <a:endParaRPr lang="en-US" altLang="zh-CN" sz="2400" dirty="0" smtClean="0">
              <a:latin typeface="Times New Roman" panose="02020603050405020304" pitchFamily="18" charset="0"/>
              <a:ea typeface="黑体" panose="02010609060101010101" pitchFamily="65" charset="-122"/>
              <a:cs typeface="Times New Roman" panose="02020603050405020304" pitchFamily="18" charset="0"/>
            </a:endParaRPr>
          </a:p>
          <a:p>
            <a:pPr indent="0" algn="ctr">
              <a:lnSpc>
                <a:spcPct val="150000"/>
              </a:lnSpc>
              <a:spcBef>
                <a:spcPct val="0"/>
              </a:spcBef>
              <a:buNone/>
              <a:defRPr/>
            </a:pPr>
            <a:endParaRPr lang="en-US" altLang="zh-CN" sz="2400" b="1" kern="0" dirty="0" smtClean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65" charset="-122"/>
              <a:cs typeface="Times New Roman" panose="02020603050405020304" pitchFamily="18" charset="0"/>
            </a:endParaRPr>
          </a:p>
          <a:p>
            <a:pPr indent="0">
              <a:lnSpc>
                <a:spcPct val="150000"/>
              </a:lnSpc>
              <a:spcBef>
                <a:spcPct val="0"/>
              </a:spcBef>
              <a:buNone/>
              <a:defRPr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Ⅰ.核心单词</a:t>
            </a:r>
            <a:endParaRPr lang="zh-CN" altLang="en-US" b="1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globe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.地球;世界;地球仪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2.argue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vi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 &amp;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论证;争辩;争论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→argument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.争论;争吵;论点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fatal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.致命的;灾难性的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shallow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.肤浅的;浅的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5.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pattern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.模式;图案;模范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6.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analysis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.(对事物的)分析;分析结果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7.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monitor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.监视器;监测仪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.监视;监测;监控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8.regularly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adv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经常;定期地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→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regular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.定期的;经常的;正常的</a:t>
            </a:r>
            <a:endParaRPr lang="zh-CN" altLang="en-US" dirty="0"/>
          </a:p>
        </p:txBody>
      </p:sp>
      <p:pic>
        <p:nvPicPr>
          <p:cNvPr id="4" name="图片 3" descr="textimage0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43306" y="1574996"/>
            <a:ext cx="1836184" cy="388060"/>
          </a:xfrm>
          <a:prstGeom prst="rect">
            <a:avLst/>
          </a:prstGeom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981" y="2527032"/>
            <a:ext cx="97050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97141" y="2924483"/>
            <a:ext cx="2009594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8799" y="3329990"/>
            <a:ext cx="885558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8668" y="3769005"/>
            <a:ext cx="1170008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0355" y="4176329"/>
            <a:ext cx="110403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0228" y="4598718"/>
            <a:ext cx="124326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5419" y="5005784"/>
            <a:ext cx="1224821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77396" y="5436487"/>
            <a:ext cx="169682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25951" y="5426614"/>
            <a:ext cx="1169751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222988"/>
            <a:ext cx="8467200" cy="376891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9.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foam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.泡沫橡胶;泡沫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10.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pillow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.枕头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11.smartphone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智能手机    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12.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resource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.资源;财力;物力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13.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limited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.有限的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14.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closing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.结尾的;结束的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.停业;关闭;倒闭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15.mystery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神秘事物;谜    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16.attach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系;绑;贴    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17.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oxygen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.氧;氧气</a:t>
            </a:r>
            <a:endParaRPr lang="zh-CN" altLang="en-US" dirty="0"/>
          </a:p>
        </p:txBody>
      </p:sp>
      <p:pic>
        <p:nvPicPr>
          <p:cNvPr id="3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7238" y="1250249"/>
            <a:ext cx="96193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293" y="1665885"/>
            <a:ext cx="110403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2848" y="2088931"/>
            <a:ext cx="1401748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6863" y="2493781"/>
            <a:ext cx="1267944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9853" y="2909417"/>
            <a:ext cx="110403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6606" y="3345056"/>
            <a:ext cx="1143510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87763" y="3749003"/>
            <a:ext cx="1761772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56576" y="4168016"/>
            <a:ext cx="1352631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3486" y="4576899"/>
            <a:ext cx="1146630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171269"/>
            <a:ext cx="8467200" cy="46064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Ⅱ.重点短语</a:t>
            </a:r>
            <a:endParaRPr lang="zh-CN" altLang="en-US" b="1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whether...or...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无论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还是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2.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make a difference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有影响;起(重要)作用;使有所不同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3.result in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导致;造成    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4.as a result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所以;结果(是)    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5.in one’s effort(s) to do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努力做    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6.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provide for sb.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提供生活所需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7.at present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目前    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8.in closing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最后    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9.run out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用完;耗尽    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10.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attach...to...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将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附在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上面</a:t>
            </a:r>
            <a:endParaRPr lang="zh-CN" altLang="en-US" dirty="0"/>
          </a:p>
        </p:txBody>
      </p:sp>
      <p:pic>
        <p:nvPicPr>
          <p:cNvPr id="3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8798" y="1604319"/>
            <a:ext cx="176670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0361" y="2023332"/>
            <a:ext cx="2132468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05130" y="2452217"/>
            <a:ext cx="1454201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51640" y="2859541"/>
            <a:ext cx="1872956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45049" y="3286867"/>
            <a:ext cx="123625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6246" y="3716602"/>
            <a:ext cx="182082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8699" y="4110677"/>
            <a:ext cx="97655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45326" y="4509688"/>
            <a:ext cx="1131125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2442" y="4928701"/>
            <a:ext cx="1595078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679" y="5359145"/>
            <a:ext cx="1530136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062815"/>
            <a:ext cx="8467200" cy="544399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ts val="32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Ⅲ.经典结构</a:t>
            </a:r>
            <a:endParaRPr lang="zh-CN" altLang="en-US" b="1" dirty="0"/>
          </a:p>
          <a:p>
            <a:pPr marL="0" indent="0" eaLnBrk="0" latinLnBrk="1" hangingPunct="0">
              <a:lnSpc>
                <a:spcPts val="32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1.全球各国正在花费数十亿美元和大量时间在各种太空任务上,无论是前往火星还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是更远的其他行星。</a:t>
            </a:r>
            <a:endParaRPr lang="zh-CN" altLang="en-US" dirty="0"/>
          </a:p>
          <a:p>
            <a:pPr marL="0" indent="0" eaLnBrk="0" latinLnBrk="1" hangingPunct="0">
              <a:lnSpc>
                <a:spcPts val="32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Countries around the globe are spending billions of dollars and lots of time on various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space missions,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whether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to Mars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or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other planets much further away.</a:t>
            </a:r>
            <a:endParaRPr lang="zh-CN" altLang="en-US" dirty="0"/>
          </a:p>
          <a:p>
            <a:pPr marL="0" indent="0" eaLnBrk="0" latinLnBrk="1" hangingPunct="0">
              <a:lnSpc>
                <a:spcPts val="32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2.我无法理解当这么多人需要食物时,还要把所有这些钱花在昂贵的研究和实验上。</a:t>
            </a:r>
            <a:endParaRPr lang="zh-CN" altLang="en-US" dirty="0"/>
          </a:p>
          <a:p>
            <a:pPr marL="0" indent="0" eaLnBrk="0" latinLnBrk="1" hangingPunct="0">
              <a:lnSpc>
                <a:spcPts val="32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 cannot understand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spending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all this money on expensive research and experi-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ments when so many people need food.</a:t>
            </a:r>
            <a:endParaRPr lang="zh-CN" altLang="en-US" dirty="0"/>
          </a:p>
          <a:p>
            <a:pPr marL="0" indent="0" eaLnBrk="0" latinLnBrk="1" hangingPunct="0">
              <a:lnSpc>
                <a:spcPts val="32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3.它应该把有关太阳的信息传回地球上的卫星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endParaRPr lang="zh-CN" altLang="en-US" dirty="0"/>
          </a:p>
          <a:p>
            <a:pPr marL="0" indent="0" eaLnBrk="0" latinLnBrk="1" hangingPunct="0">
              <a:lnSpc>
                <a:spcPts val="32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It was supposed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to send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information about the sun back to the satellite on Earth...</a:t>
            </a:r>
            <a:endParaRPr lang="zh-CN" altLang="en-US" dirty="0"/>
          </a:p>
          <a:p>
            <a:pPr marL="0" indent="0" eaLnBrk="0" latinLnBrk="1" hangingPunct="0">
              <a:lnSpc>
                <a:spcPts val="32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4.在成功地将卫星送入太空后,人们想知道人类进入太空是否安全。</a:t>
            </a:r>
            <a:endParaRPr lang="zh-CN" altLang="en-US" dirty="0"/>
          </a:p>
          <a:p>
            <a:pPr marL="0" indent="0" eaLnBrk="0" latinLnBrk="1" hangingPunct="0">
              <a:lnSpc>
                <a:spcPts val="32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After having succeeded in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sending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satellites into space, people wanted to know if 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ts val="32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it was safe for a human to go into space.</a:t>
            </a:r>
            <a:endParaRPr lang="zh-CN" altLang="en-US" sz="2000" dirty="0" smtClean="0"/>
          </a:p>
        </p:txBody>
      </p:sp>
      <p:pic>
        <p:nvPicPr>
          <p:cNvPr id="3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96365" y="2703142"/>
            <a:ext cx="123625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74707" y="2703142"/>
            <a:ext cx="73445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96417" y="3521340"/>
            <a:ext cx="134500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8745" y="4743398"/>
            <a:ext cx="123625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56485" y="5558738"/>
            <a:ext cx="123625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3"/>
          <p:cNvSpPr txBox="1"/>
          <p:nvPr/>
        </p:nvSpPr>
        <p:spPr>
          <a:xfrm>
            <a:off x="540000" y="1727171"/>
            <a:ext cx="8467200" cy="344947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dirty="0" smtClean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rPr>
              <a:t>                    argue </a:t>
            </a:r>
            <a:r>
              <a:rPr lang="zh-CN" altLang="en-US" i="1" dirty="0" smtClean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rPr>
              <a:t>vt. &amp; vi.</a:t>
            </a:r>
            <a:r>
              <a:rPr lang="zh-CN" altLang="en-US" dirty="0" smtClean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rPr>
              <a:t>论证;争辩;争论</a:t>
            </a:r>
          </a:p>
          <a:p>
            <a:pPr marL="0" indent="0" eaLnBrk="0" latinLnBrk="1" hangingPunct="0">
              <a:lnSpc>
                <a:spcPct val="150000"/>
              </a:lnSpc>
              <a:spcBef>
                <a:spcPts val="785"/>
              </a:spcBef>
              <a:buNone/>
            </a:pPr>
            <a:r>
              <a:rPr lang="zh-CN" altLang="en-US" sz="1380" kern="0" spc="119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情景导学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①Some people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argue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that we should stop wasting time and money exploring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space.(教材P44)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一些人争论说我们应该停止浪费时间和金钱探索太空。②I won’t argue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about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 matter.我不会争论这件事。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③Jack argued me into buying the shirt.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杰克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说服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我买那件衬衫。</a:t>
            </a:r>
            <a:endParaRPr lang="zh-CN" altLang="en-US" sz="2000" dirty="0" smtClean="0"/>
          </a:p>
        </p:txBody>
      </p:sp>
      <p:pic>
        <p:nvPicPr>
          <p:cNvPr id="7" name="图片 7" descr="textimage3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0000" y="2349041"/>
            <a:ext cx="190500" cy="219075"/>
          </a:xfrm>
          <a:prstGeom prst="rect">
            <a:avLst/>
          </a:prstGeom>
        </p:spPr>
      </p:pic>
      <p:pic>
        <p:nvPicPr>
          <p:cNvPr id="8" name="图片 5" descr="textimage1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643306" y="1102933"/>
            <a:ext cx="1838312" cy="388510"/>
          </a:xfrm>
          <a:prstGeom prst="rect">
            <a:avLst/>
          </a:prstGeom>
        </p:spPr>
      </p:pic>
      <p:pic>
        <p:nvPicPr>
          <p:cNvPr id="9" name="图片 6" descr="textimage2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00034" y="1777195"/>
            <a:ext cx="1053564" cy="290268"/>
          </a:xfrm>
          <a:prstGeom prst="rect">
            <a:avLst/>
          </a:prstGeom>
        </p:spPr>
      </p:pic>
      <p:cxnSp>
        <p:nvCxnSpPr>
          <p:cNvPr id="10" name="直接连接符 9"/>
          <p:cNvCxnSpPr/>
          <p:nvPr/>
        </p:nvCxnSpPr>
        <p:spPr>
          <a:xfrm rot="5400000">
            <a:off x="1557766" y="1911167"/>
            <a:ext cx="308961" cy="44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4" descr="\\a015\吴双婷\线.t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015417" y="2710762"/>
            <a:ext cx="100972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4" descr="\\a015\吴双婷\线.t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18151" y="4749114"/>
            <a:ext cx="96304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348567"/>
            <a:ext cx="8467200" cy="25126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   归纳拓展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argue about/over争论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argue against/for论证;说理;争辩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argue sb. into doing sth.说服某人做某事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argue sb. out of doing sth.说服某人不做某事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argument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.论点;论据;争吵;争论</a:t>
            </a:r>
            <a:endParaRPr lang="zh-CN" altLang="en-US" dirty="0"/>
          </a:p>
        </p:txBody>
      </p:sp>
      <p:pic>
        <p:nvPicPr>
          <p:cNvPr id="3" name="图片 3" descr="textimage4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472" y="1478369"/>
            <a:ext cx="219075" cy="2190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420005"/>
            <a:ext cx="8467200" cy="419989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单句填空</a:t>
            </a:r>
            <a:endParaRPr lang="zh-CN" altLang="en-US" b="1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1-1 (2018浙江,阅读理解B,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)Among the bag makers’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arguments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argue):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many cities with bans still allow shoppers to purchase paper bags...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句意:在制袋商的争论中:许多有禁令的城市仍然允许顾客购买纸袋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。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考查词性转换。根据前面的名词所有格可知,此处需要用名词;又根据Among可知,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需要用复数名词。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1-2 (2016课标全国Ⅰ,阅读理解D改编,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)However, Mexicans may use silence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rather than be rude to that person by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arguing  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argue) with him or her.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句意:然而,墨西哥人可能会用沉默,而不是粗鲁地与他或她争辩。考查非谓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语动词。介词后用动名词作宾语。</a:t>
            </a:r>
            <a:endParaRPr lang="zh-CN" altLang="en-US" dirty="0"/>
          </a:p>
        </p:txBody>
      </p:sp>
      <p:pic>
        <p:nvPicPr>
          <p:cNvPr id="3" name="图片 3" descr="textimage5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472" y="1134253"/>
            <a:ext cx="895130" cy="302178"/>
          </a:xfrm>
          <a:prstGeom prst="rect">
            <a:avLst/>
          </a:prstGeom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0192" y="1836093"/>
            <a:ext cx="1409189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23928" y="4356373"/>
            <a:ext cx="1087373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348567"/>
            <a:ext cx="8467200" cy="16795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1-3 (2015广东,阅读理解C,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)Another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argument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argue) against television is </a:t>
            </a:r>
            <a:r>
              <a:rPr dirty="0" smtClean="0"/>
              <a:t/>
            </a:r>
            <a:br>
              <a:rPr dirty="0" smtClean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that it replaces reading as a form of entertainment.</a:t>
            </a:r>
            <a:endParaRPr lang="zh-CN" altLang="en-US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句意:另一个反对电视的观点是它作为一种娱乐形式取代了阅读。考查词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性转换。another后接单数名词。</a:t>
            </a:r>
            <a:endParaRPr lang="zh-CN" altLang="en-US" sz="2000" dirty="0" smtClean="0"/>
          </a:p>
        </p:txBody>
      </p:sp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1390650"/>
            <a:ext cx="1216537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2021版高中同步疑难破PPT模板</Template>
  <TotalTime>11</TotalTime>
  <Words>239</Words>
  <Application>Microsoft Office PowerPoint</Application>
  <PresentationFormat>自定义</PresentationFormat>
  <Paragraphs>137</Paragraphs>
  <Slides>19</Slides>
  <Notes>19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0" baseType="lpstr">
      <vt:lpstr>1_Office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封面标题</dc:title>
  <dc:creator/>
  <cp:lastModifiedBy>Administrator</cp:lastModifiedBy>
  <cp:revision>30</cp:revision>
  <dcterms:created xsi:type="dcterms:W3CDTF">2020-01-15T08:53:06Z</dcterms:created>
  <dcterms:modified xsi:type="dcterms:W3CDTF">2020-01-16T08:47:57Z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2052-11.1.0.9305</vt:lpwstr>
  </property>
</Properties>
</file>