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85" r:id="rId11"/>
    <p:sldId id="267" r:id="rId12"/>
    <p:sldId id="268" r:id="rId13"/>
    <p:sldId id="269" r:id="rId14"/>
    <p:sldId id="286" r:id="rId15"/>
    <p:sldId id="270" r:id="rId16"/>
    <p:sldId id="271" r:id="rId17"/>
    <p:sldId id="272" r:id="rId18"/>
    <p:sldId id="287" r:id="rId19"/>
    <p:sldId id="274" r:id="rId20"/>
    <p:sldId id="275" r:id="rId21"/>
    <p:sldId id="288" r:id="rId22"/>
    <p:sldId id="276" r:id="rId23"/>
    <p:sldId id="277" r:id="rId24"/>
    <p:sldId id="278" r:id="rId25"/>
    <p:sldId id="289" r:id="rId26"/>
    <p:sldId id="279" r:id="rId27"/>
    <p:sldId id="280" r:id="rId28"/>
    <p:sldId id="290" r:id="rId29"/>
    <p:sldId id="281" r:id="rId30"/>
    <p:sldId id="282" r:id="rId31"/>
    <p:sldId id="283" r:id="rId32"/>
    <p:sldId id="284" r:id="rId33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080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41130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7279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82130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918513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24342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790804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9303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881191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05308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554064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5088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20718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0700569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737471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8158108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85128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20888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832269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7562235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397362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03960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4503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109930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822808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706705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45586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89699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04842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85455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35514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98450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1286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</a:t>
            </a:r>
            <a:r>
              <a:rPr lang="zh-CN" altLang="en-US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NIT 5　THE VALUE OF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jpeg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1831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apologise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vi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.道歉;谢罪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Wang Zheng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apologised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Chen because he couldn’t offer her more money.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(教材P50)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王政向陈道歉,因为他不能给她更多的钱。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 apologise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not being able to join you for dinner.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很抱歉,我不能和你们一起吃晚饭了。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 must make an apology to him for not going to his party.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我必须因没有去他的派对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向他道歉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2000" dirty="0" smtClean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846" y="1672505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496" y="1205691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65552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31777" y="2004110"/>
            <a:ext cx="17706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17463" y="3252836"/>
            <a:ext cx="7504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905" y="4470132"/>
            <a:ext cx="143913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31320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 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apologise (to sb.) for (doing) sth.因(做)某事(向某人)道歉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make/offer an apology to sb. for sth.因某事向某人道歉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accept one’s apology 接受某人的道歉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owe sb. an apology欠某人一个道歉</a:t>
            </a:r>
            <a:endParaRPr lang="zh-CN" altLang="en-US" dirty="0"/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411" y="1348567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20005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(2017天津,阅读理解A,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)In this instance, the best solution is to send a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quick, light-hearted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apology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(apologise) to explain your awkwardness.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考查词性转换。句意:在这种情况下,最好的解决办法就是发送一个迅速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的、轻松的道歉来解释你的尴尬。分析句子结构可知设空处需要用名词作send的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(2015北京,完形填空,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）...Dario suggested that they write a letter to their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neighbors and apologize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their playing.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Dario建议他们给邻居写封信,为他们的(乐曲)演奏道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歉。apologize for为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道歉,符合句意。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2281" y="2300171"/>
            <a:ext cx="12467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4727" y="4352974"/>
            <a:ext cx="8095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完形填空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)“I think maybe we owe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  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apology,” she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said.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考查冠词。句意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:“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我想也许我们欠你一个道歉。”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owe sb. an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apolo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gy欠某人一个道歉,是固定短语。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apologised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(apologise) for the mistake and gave us a spare VIP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room on the top floor.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考查动词的时态。句意:她为这个错误道歉,并在顶楼给了我们一个备用的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贵宾室。根据and后的谓语动词gave可知设空处也应用一般过去时。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228725"/>
            <a:ext cx="6480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897505"/>
            <a:ext cx="141614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41896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in return 作为回报;作为回应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①When we help someone, should we expect to get something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return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?(教材P5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当我们帮助别人的时候,我们应该期望得到一些回报吗?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 wish I could do something in return for the kindness I have received from him.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我希望自己能做点什么以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回报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他对我的好意。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③By the time Jack returned home/returned to his home from England, his son had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graduated from college.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当杰克从英国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回到家乡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的时候,他的儿子已经大学毕业了。</a:t>
            </a:r>
            <a:endParaRPr lang="zh-CN" altLang="en-US" sz="2000" dirty="0" smtClean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642632"/>
            <a:ext cx="190500" cy="219075"/>
          </a:xfrm>
          <a:prstGeom prst="rect">
            <a:avLst/>
          </a:prstGeom>
        </p:spPr>
      </p:pic>
      <p:pic>
        <p:nvPicPr>
          <p:cNvPr id="5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05691"/>
            <a:ext cx="1084666" cy="29286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56289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3" y="1993900"/>
            <a:ext cx="1080119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00481" y="3641456"/>
            <a:ext cx="9228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2721" y="4898756"/>
            <a:ext cx="13953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84567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④Please make sure you return the book to the library before it’s due.请务必在到期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前把书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还给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图书馆。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⑤Even with treatment, they may never return to normal.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即使经过治疗,他们也可能无法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恢复正常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return (for)作为(对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的)回报/回应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return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.回来;回去;返回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.归还;送回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.回报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return to normal恢复正常</a:t>
            </a:r>
            <a:endParaRPr lang="zh-CN" altLang="en-US" dirty="0"/>
          </a:p>
        </p:txBody>
      </p:sp>
      <p:pic>
        <p:nvPicPr>
          <p:cNvPr id="3" name="图片 3" descr="textimage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089" y="3063079"/>
            <a:ext cx="219075" cy="219075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1199" y="1719312"/>
            <a:ext cx="9962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98639" y="2557512"/>
            <a:ext cx="14305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37302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(2019课标全国Ⅰ,阅读理解A,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)Who is eligible: Students aged 15—29, re-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turning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school in the fall.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考查介词。句意:符合条件的人:15—29岁,秋季返校的学生。return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school返校,此处return是不及物动词,后面加介词to。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(2019天津,8,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)Amy, as well as her brothers, was given a warm welcome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returning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(return) to the village last week.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考查非谓语动词。句意:埃米和她的兄弟们上周回到村子时受到了热烈的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欢迎。时间状语从句中省略了主语和be动词,用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.-ing形式表示主动。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300605"/>
            <a:ext cx="683469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959860"/>
            <a:ext cx="13490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62815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浙江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)...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Zac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tracks down the medals’ rightful owners,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returns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(return) them.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考查谓语动词。句意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en-US" altLang="zh-CN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Zac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找到了奖章的合法拥有者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并把它们归还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了。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连接并列谓语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根据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tracks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return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应用第三人称单数形式。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(2017天津,13,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)We offer an excellent education to our students.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turn, we expect students to work hard.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考查介词。句意:我们为学生提供优质的教育。作为回报,我们希望学生努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力学习。in return作为回报,是固定短语。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3-5 (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producer comes regularly to collect the cameras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returned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(return)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our shop for quality problems.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考查非谓语动词。句意:生产商会定期来收回由于质量问题被退回到本店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的相机。cameras与return是逻辑上的被动关系,因此用过去分词作后置定语。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95" y="1504998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9" y="2753995"/>
            <a:ext cx="5909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428381"/>
            <a:ext cx="119598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40674"/>
            <a:ext cx="8467200" cy="50681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scene n.(戏剧或歌剧的)场;现场;场面;景色;风光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①Read the scene and answer the questions.(教材P52)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这一场(戏剧)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并回答问题。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②Nine people died on the scene and one more person died in hospital in the car crash.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在这场车祸事故中有九人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当场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死亡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还有一人在医院里死亡。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police soon arrived at the scene of the accident.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警察很快就到达了事故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现场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This attractive tour takes you to some of San Francisco’s most cheerful holiday </a:t>
            </a: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scenes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这趟迷人的旅行带你领略旧金山一些最令人愉悦的假日风光。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the scene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当场</a:t>
            </a:r>
            <a:r>
              <a:rPr lang="zh-CN" altLang="en-US" sz="200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scene of the accident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事故现场</a:t>
            </a:r>
            <a:endParaRPr lang="zh-CN" altLang="en-US" sz="2000" dirty="0" smtClean="0"/>
          </a:p>
        </p:txBody>
      </p:sp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8220" y="1562881"/>
            <a:ext cx="190500" cy="219075"/>
          </a:xfrm>
          <a:prstGeom prst="rect">
            <a:avLst/>
          </a:prstGeom>
        </p:spPr>
      </p:pic>
      <p:pic>
        <p:nvPicPr>
          <p:cNvPr id="5" name="图片 3" descr="textimage1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0162" y="1134253"/>
            <a:ext cx="1084318" cy="291307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27378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3" descr="textimage14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472" y="5277657"/>
            <a:ext cx="219075" cy="219075"/>
          </a:xfrm>
          <a:prstGeom prst="rect">
            <a:avLst/>
          </a:prstGeom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13555" y="2328912"/>
            <a:ext cx="17906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05243" y="3138536"/>
            <a:ext cx="9333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75689" y="3971974"/>
            <a:ext cx="97241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963" y="4823510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0874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(2018课标全国Ⅰ,阅读理解D,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)Digital cameras arrived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scene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1997.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考查介词。句意:数码相机于1997年问世。 on the scene 是固定短语,意为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“当场,在现场”。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(2017课标全国Ⅲ,阅读理解B,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)It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scene that had been repeated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 times in the theater’s 75-year history.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考查冠词。句意:那一幕在剧院75年的历史中被重复了很多次。此处表示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泛指,因此用不定冠词a。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1946910"/>
            <a:ext cx="66335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220072" y="3603625"/>
            <a:ext cx="54318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014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1　Listening and Speaking &amp;Reading and Thinking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zh-CN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basis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.基础;根据;基点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loan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.贷款;借款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plastic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.塑料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.塑料制的;塑料的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apologise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.道歉;谢罪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ignore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.忽视;对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不予理会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judge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.评价;评判;判断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.法官;审判员;裁判员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scene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.(戏剧或歌剧的)场;现场;场面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8.narrator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(书、戏剧或电影中的)叙述者;讲述者;(电视节目中的)幕后解说员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9.narration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叙述;讲述;解说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393395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547" y="2327527"/>
            <a:ext cx="9769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421" y="2752774"/>
            <a:ext cx="8771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6845" y="317187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943" y="3586212"/>
            <a:ext cx="13829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4463" y="402531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181" y="4416792"/>
            <a:ext cx="9838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323" y="4840654"/>
            <a:ext cx="10019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6015" y="5244514"/>
            <a:ext cx="69798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5549" y="5671234"/>
            <a:ext cx="198587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b="1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)当我们走向现场时,Tenyson非常担心那对老夫妇发生了什么事。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 we were walking towards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the scene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Tenyson became very worried about 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 had happened to the elderly couple.</a:t>
            </a:r>
            <a:endParaRPr lang="zh-CN" altLang="en-US" dirty="0" smtClean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2342" y="2204084"/>
            <a:ext cx="134969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84567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find+宾语+宾语补足语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①...towards night I found myself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carried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out to sea by a strong wind.(教材P52)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傍晚时分我发现自己被一阵大风刮到了海上。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②Dick found himself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walking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(walk)in the direction of Mike’s place.迪克发现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自己正朝迈克家的方向走去。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③But the next time you find yourself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among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strangers, consider that small talk is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worth the trouble.但下次当你发现自己身处陌生人中间时,请记住,闲聊是值得的。</a:t>
            </a:r>
            <a:endParaRPr lang="zh-CN" altLang="en-US" dirty="0"/>
          </a:p>
        </p:txBody>
      </p:sp>
      <p:pic>
        <p:nvPicPr>
          <p:cNvPr id="6" name="图片 3" descr="textimage1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776" y="1356005"/>
            <a:ext cx="1103828" cy="29655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492212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4" descr="textimage1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1801259"/>
            <a:ext cx="190500" cy="219075"/>
          </a:xfrm>
          <a:prstGeom prst="rect">
            <a:avLst/>
          </a:prstGeom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2151380"/>
            <a:ext cx="117232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2981325"/>
            <a:ext cx="126184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3796665"/>
            <a:ext cx="110603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/>
          <p:nvPr/>
        </p:nvSpPr>
        <p:spPr>
          <a:xfrm>
            <a:off x="540000" y="1335564"/>
            <a:ext cx="8467200" cy="23704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 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find后接复合宾语,其结构如下: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find+宾语+</a:t>
            </a:r>
            <a:r>
              <a:rPr lang="zh-CN" altLang="en-US" sz="4840" kern="0" spc="1510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643042" y="2344009"/>
          <a:ext cx="2533650" cy="1228724"/>
        </p:xfrm>
        <a:graphic>
          <a:graphicData uri="http://schemas.openxmlformats.org/presentationml/2006/ole">
            <p:oleObj spid="_x0000_s1028" name="Equation" r:id="rId4" imgW="67056000" imgH="32613600" progId="">
              <p:embed/>
            </p:oleObj>
          </a:graphicData>
        </a:graphic>
      </p:graphicFrame>
      <p:pic>
        <p:nvPicPr>
          <p:cNvPr id="7" name="图片 5" descr="textimage17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472" y="1461814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76740"/>
            <a:ext cx="8467200" cy="29394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(2019天津,阅读理解B,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)Yet, now that I’m growing and the world I once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knew as being so simple is becoming more complex, I find myself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needing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(need)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way to escape.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考查非谓语动词。句意:然而,现在我正在成长,曾经我认为简单的世界变得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越来越复杂,我发现自己需要一种逃避的方式。分析句子结构可知设空处作find的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宾语补足语,因为myself与need是逻辑上的主动关系,因此用现在分词。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346960"/>
            <a:ext cx="123408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0034" y="1277129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完形填空改编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)When the car’s owner John Anderson and his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colleague returned to the car, they were shocked to find two policemen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standing   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(stand) next to it.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考查非谓语动词。此处指他们惊奇地发现两个警察站在车旁。分析句子结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构可知设空处作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find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的宾语补足语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two policemen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stand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是逻辑上的主动关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系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因此用现在分词。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(2018浙江,完形填空,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 suddenly found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myself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(I) out of class before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noon 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考查代词。句意:我突然发现自己不到中午就下课了。分析句子结构可知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设空处用反身代词表示“发现自己处于某种状态”。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714665"/>
            <a:ext cx="124971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792220"/>
            <a:ext cx="93610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8762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 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spot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vt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.看见;注意到;发现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.地点;处所;斑点;污迹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①The next morning 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was spotted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by a ship.(教材P52)第二天早上,我被一艘船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发现了。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②He spotted his friend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talking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with someone over there.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他发现他的朋友正在和某个人在那边谈话。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③The grass of the forest is spotted with small yellow flowers.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森林里的草地被黄色的小花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点缀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着。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④The young man, who was the only man on the spot, was told to set down what he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saw.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这个年轻人是唯一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在现场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的人,他被告知要把他看到的东西写下来。</a:t>
            </a:r>
            <a:endParaRPr lang="zh-CN" altLang="en-US" sz="2000" dirty="0" smtClean="0"/>
          </a:p>
        </p:txBody>
      </p:sp>
      <p:pic>
        <p:nvPicPr>
          <p:cNvPr id="4" name="图片 4" descr="textimage1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8220" y="1722383"/>
            <a:ext cx="190500" cy="219075"/>
          </a:xfrm>
          <a:prstGeom prst="rect">
            <a:avLst/>
          </a:prstGeom>
        </p:spPr>
      </p:pic>
      <p:pic>
        <p:nvPicPr>
          <p:cNvPr id="5" name="图片 3" descr="textimage1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848" y="1277129"/>
            <a:ext cx="1109257" cy="29801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407816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3644" y="2069625"/>
            <a:ext cx="158687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31768" y="2908147"/>
            <a:ext cx="110871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35652" y="4139729"/>
            <a:ext cx="96202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07916" y="5392267"/>
            <a:ext cx="1181104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16567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spot sb. doing sth.看到某人正在做某事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spotted with...满是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的斑点;被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the spot=on the scene当场;在现场</a:t>
            </a:r>
            <a:endParaRPr lang="zh-CN" altLang="en-US" dirty="0"/>
          </a:p>
        </p:txBody>
      </p:sp>
      <p:pic>
        <p:nvPicPr>
          <p:cNvPr id="3" name="图片 3" descr="textimage2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445068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21432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6-1 (2019天津,完形填空,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)She said she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spotted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(spot) my wallet on a bus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seat.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考查时态。句意:她说她在一辆公共汽车座位上发现了我的钱包。根据said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可知宾语从句用一般过去时。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6-2 (2018课标全国Ⅰ,七选五,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)They’re the little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spots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(spot) of color like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throw pillows, mirrors and baskets that most of us use to add visual interest to our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rooms.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考查名词复数。句意:它们是像抱枕、镜子和篮子那样的小色块,我们大多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数人都用它们来给我们的房间增添视觉趣味。根据谓语动词are可知此处应用名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词的复数形式。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9" y="1965960"/>
            <a:ext cx="10081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632200"/>
            <a:ext cx="83822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6-3 (2018北京,完形填空,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)After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spotting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(spot) a wallet on the front seat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inside a parked car with its window down, he stood guard in the rain for about two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hours waiting for the owner to return.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在发现一辆开着车窗停着的汽车的前座上有一个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钱包后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他在雨中站了大约两个小时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等着车主回来。句中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After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是介词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后面用动名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词作宾语。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6-4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浙江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man-on-the-street interview is an interview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which a reporter hits the streets with a cameraman to interview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spot.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街头采访指的是一个记者带着摄像师在街上现场采访他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人的采访。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the spot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表示“当场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在现场”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是固定短语。</a:t>
            </a:r>
            <a:endParaRPr lang="zh-CN" altLang="en-US" sz="2000" dirty="0" smtClean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392555"/>
            <a:ext cx="116433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3734" y="4269269"/>
            <a:ext cx="70580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It is/was+被强调部分+that+其他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was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ship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brought you to England.(教材P52)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正是这艘船把你带到了英国。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Was it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because of his short-sightedness that he was turned down by the compa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ny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他是因为近视而被公司拒绝的吗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 was it that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prevented him from coming in time?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是什么使得他没及时来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 until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car pulled up in front of our house that we saw Lily in the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passenger seat.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直到汽车停在我们的房子前时我们才看见莉莉坐在乘客座位上。</a:t>
            </a:r>
            <a:endParaRPr lang="zh-CN" altLang="en-US" sz="2000" dirty="0" smtClean="0"/>
          </a:p>
        </p:txBody>
      </p:sp>
      <p:pic>
        <p:nvPicPr>
          <p:cNvPr id="4" name="图片 4" descr="textimage2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846" y="1785508"/>
            <a:ext cx="190500" cy="219075"/>
          </a:xfrm>
          <a:prstGeom prst="rect">
            <a:avLst/>
          </a:prstGeom>
        </p:spPr>
      </p:pic>
      <p:pic>
        <p:nvPicPr>
          <p:cNvPr id="5" name="图片 3" descr="textimage2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848" y="1348567"/>
            <a:ext cx="1092632" cy="293542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62233" y="1477605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68710" y="2148679"/>
            <a:ext cx="104871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14654" y="2150583"/>
            <a:ext cx="83344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4852" y="2956725"/>
            <a:ext cx="109156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3428" y="3790163"/>
            <a:ext cx="195453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15398" y="4628363"/>
            <a:ext cx="134969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52219"/>
            <a:ext cx="8467200" cy="51255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.打赌;赌注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.下赌注;用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打赌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.敢说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servant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.仆人;用人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sail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.(船)航行;(人)乘船航行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spot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.看见;注意到;发现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.地点;处所;斑点;污迹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14.consulate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领事馆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dare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modal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.胆敢;敢于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sort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.种类;类别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mining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.采矿;采矿业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patience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.耐心;忍耐力;毅力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indicate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.表明;显示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.象征;暗示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beneath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prep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.在(或往)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下面;在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的表面之下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postpone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.延迟;延期;延缓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odd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.奇怪的;怪异的;反常的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623" y="1167814"/>
            <a:ext cx="7504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959" y="1544052"/>
            <a:ext cx="11714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817" y="1943150"/>
            <a:ext cx="8333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577" y="2346056"/>
            <a:ext cx="8866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4619" y="2745154"/>
            <a:ext cx="11638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57" y="3136632"/>
            <a:ext cx="8943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97" y="3545254"/>
            <a:ext cx="8485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861" y="3936732"/>
            <a:ext cx="11438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241" y="4330114"/>
            <a:ext cx="12581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005" y="4701590"/>
            <a:ext cx="121053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719" y="5099734"/>
            <a:ext cx="12019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243" y="5491212"/>
            <a:ext cx="12991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959" y="5897930"/>
            <a:ext cx="8285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31320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(1)强调句的基本句型:It is/was+被强调部分+that/who+句子其他部分。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(2)强调句的一般疑问句:Is/Was it+被强调部分+that/who+句子其他部分。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(3)强调句的特殊疑问句:疑问词(被强调部分)+is/was+it+that+句子其他部分。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(4)not...until...结构的强调句型:It is/was not until...that...。</a:t>
            </a:r>
            <a:endParaRPr lang="zh-CN" altLang="en-US" dirty="0"/>
          </a:p>
        </p:txBody>
      </p:sp>
      <p:pic>
        <p:nvPicPr>
          <p:cNvPr id="3" name="图片 3" descr="textimage2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348567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18600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7-1 (2017天津,11,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)就在我返回我的公寓时,我第一次遇到了我的新邻居。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was when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got back to my apartment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first came across my new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neighbors.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7-2 (2016天津,13,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)你等错地方了。长途客车是在宾馆接游客的。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are waiting at a wrong place.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is at the hotel that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coach picks up tourists.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7-3 (2015湖南,21,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)正是当我们返回家的时候,我才意识到帮助了陷入困境的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人感觉多么美妙!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was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when we were returning home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realized what a good feeling it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was to have helped someone in trouble.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99781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110" y="2374747"/>
            <a:ext cx="162973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2958" y="2392845"/>
            <a:ext cx="89440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5210" y="3601567"/>
            <a:ext cx="237649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" y="4854105"/>
            <a:ext cx="99727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1506" y="4876965"/>
            <a:ext cx="877254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73691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7-4 (2015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重庆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,9,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巴赫死于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1750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但直到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世纪初他的音乐天赋才得到完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全认可。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Bach died in 1750,but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was not until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early 19th century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his musical 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gift was fully recognized. 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4132" y="2057565"/>
            <a:ext cx="189166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4628" y="2042325"/>
            <a:ext cx="86487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42707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 the basis 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在某事的基础上;根据某事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2.take out a loan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取得贷款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return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作为回报;作为回应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make a bet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打个赌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 a matter of fact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事实上;其实;说真的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6.seek help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寻求帮助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by accident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偶然地;意外地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be honest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说实话;坦率地说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ought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应该;应当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 about to do sth.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即将或正要做某事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23" y="1681212"/>
            <a:ext cx="18172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1305" y="2092692"/>
            <a:ext cx="14162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421" y="2516554"/>
            <a:ext cx="12657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897" y="2928034"/>
            <a:ext cx="14810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419" y="3344276"/>
            <a:ext cx="21239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7915" y="3746232"/>
            <a:ext cx="14858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943" y="4167236"/>
            <a:ext cx="15277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179" y="4596814"/>
            <a:ext cx="15982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277" y="5005436"/>
            <a:ext cx="12295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339" y="5401676"/>
            <a:ext cx="21620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3269"/>
            <a:ext cx="8467200" cy="29313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1.他们看见一个贫穷的年轻人在他们的房子外行走。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see a poor young man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walking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outside their house.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我发现自己被大风带到了海上。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...I found myself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carried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out to sea by a strong wind.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3.正是这艘船把你带到了英国。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it was the ship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brought you to England.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6572" y="2071529"/>
            <a:ext cx="122682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0359" y="291279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7527" y="3723372"/>
            <a:ext cx="8552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62881"/>
            <a:ext cx="8467200" cy="51278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 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basis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.基础;根据;基点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①Is money the basis of a happy life?(教材P50)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金钱是幸福生活的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基础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吗?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②However, you can make logical guesses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 the basis 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what the speakers say.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然而,你可以根据说话者所说的话做出合乎逻辑的猜测。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③By 2012, there were nearly 1.5 billion people using social networks on a regular ba-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sis.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到2012年,有近15亿人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经常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使用社交网络。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④The book is based on a true story.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这本书以一个真实的故事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为基础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4" name="图片 4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199412"/>
            <a:ext cx="190500" cy="219075"/>
          </a:xfrm>
          <a:prstGeom prst="rect">
            <a:avLst/>
          </a:prstGeom>
        </p:spPr>
      </p:pic>
      <p:pic>
        <p:nvPicPr>
          <p:cNvPr id="8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9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634319"/>
            <a:ext cx="1053564" cy="290268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 rot="5400000">
            <a:off x="1557766" y="1768291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07061" y="2935654"/>
            <a:ext cx="938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86367" y="3362374"/>
            <a:ext cx="18306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2809" y="5015914"/>
            <a:ext cx="94193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04289" y="5828396"/>
            <a:ext cx="119339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the basis of在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基础上;根据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;以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为由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a regular basis定期地;经常地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based on以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为基础;以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为根据 </a:t>
            </a:r>
            <a:endParaRPr lang="zh-CN" altLang="en-US" dirty="0"/>
          </a:p>
        </p:txBody>
      </p:sp>
      <p:pic>
        <p:nvPicPr>
          <p:cNvPr id="4" name="图片 5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411" y="1388880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20005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(2019课标全国Ⅰ,阅读理解C,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)Data collected from the device could be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used to recognize different participants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based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(base) on how they typed, with very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low error rates.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考查非谓语动词。句意:根据他们打字的方式,从该设备收集的数据可以用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来识别不同的参与者,错误率非常低。be based on 以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为基础,此处为过去分词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短语作状语,故填based。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(2018课标全国Ⅱ,阅读理解D,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)“Small talk is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basis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(basic) of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good manners,”he says.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考查词性转换。句意:他说:“闲谈是礼貌的基础。”设空处用名词作表语,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表示“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的基础”。</a:t>
            </a:r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8703" y="2277476"/>
            <a:ext cx="10552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358640"/>
            <a:ext cx="81765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13129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江苏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,31,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)His comprehensive surveys have provided the most explicit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statements of how, 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what basis, data are collected.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考查介词。句意:他的全面调查提供了最明确的说明,关于数据是如何以及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在什么基础上收集到的。on the basis of 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基础上,由此可知用介词on。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)As a general rule, all forms of activity lead to boredom when they are per-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formed on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regular basis.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考查冠词。句意:一般来说,各种形式的活动在经常进行时都会导致无聊。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a regular basis定期地;经常地,是固定短语。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1859" y="1643112"/>
            <a:ext cx="7295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1235" y="3309034"/>
            <a:ext cx="62474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9</TotalTime>
  <Words>527</Words>
  <Application>Microsoft Office PowerPoint</Application>
  <PresentationFormat>自定义</PresentationFormat>
  <Paragraphs>204</Paragraphs>
  <Slides>32</Slides>
  <Notes>32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4" baseType="lpstr">
      <vt:lpstr>1_Office 主题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45</cp:revision>
  <dcterms:created xsi:type="dcterms:W3CDTF">2020-01-15T08:58:00Z</dcterms:created>
  <dcterms:modified xsi:type="dcterms:W3CDTF">2020-01-17T02:24:39Z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