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256" r:id="rId2"/>
    <p:sldId id="259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93" r:id="rId11"/>
    <p:sldId id="269" r:id="rId12"/>
    <p:sldId id="271" r:id="rId13"/>
    <p:sldId id="272" r:id="rId14"/>
    <p:sldId id="273" r:id="rId15"/>
    <p:sldId id="274" r:id="rId16"/>
    <p:sldId id="275" r:id="rId17"/>
    <p:sldId id="294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1" r:id="rId32"/>
    <p:sldId id="292" r:id="rId33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505F2C04-C923-438B-8C0F-E0CD2BADF298}">
      <wppc:fontMiss xmlns=""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15811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49023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541803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17837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09871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16517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46912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37527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9454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399891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23539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3504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631411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7066864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564615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5231283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351024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939950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997982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387467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31745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503014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015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161276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847893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839373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882928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6214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36779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9572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82591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12119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77179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</a:t>
            </a:r>
            <a:r>
              <a:rPr lang="zh-CN" altLang="en-US" sz="24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NIT 5　THE VALUE OF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  in case 以防;以防万一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①In case it happens to you on a trip abroad, what would you do?(教材P54)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万一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你出国旅行遇到这种情况,你会怎么做?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②In case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fire, walk quickly to the nearest door. 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如果发生火灾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就赶快朝最近的门跑。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I’m ready to help in any case.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在任何情况下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我都乐意帮忙。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case should you leave your post.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在任何情况下你都不应该离开岗位。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—He didn’t want to talk to Sally.——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他不想和萨莉说话。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—In that case why did he agree to meet her?——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既然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如此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为什么他还同意和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她见面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</a:t>
            </a:r>
            <a:endParaRPr lang="zh-CN" altLang="en-US" sz="2000" dirty="0" smtClean="0"/>
          </a:p>
        </p:txBody>
      </p:sp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4846" y="1735630"/>
            <a:ext cx="190500" cy="219075"/>
          </a:xfrm>
          <a:prstGeom prst="rect">
            <a:avLst/>
          </a:prstGeom>
        </p:spPr>
      </p:pic>
      <p:pic>
        <p:nvPicPr>
          <p:cNvPr id="5" name="图片 3" descr="textimage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0496" y="1277129"/>
            <a:ext cx="1081108" cy="293366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436990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2047" y="2478454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1223" y="2897554"/>
            <a:ext cx="7199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3863" y="3728134"/>
            <a:ext cx="187061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1647" y="4116754"/>
            <a:ext cx="6799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6981" y="5381674"/>
            <a:ext cx="9533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54988"/>
            <a:ext cx="8467200" cy="2512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case of如果;假使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any case在任何情况下;不管怎样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no case在任何情况下都不;绝不(用于句首时,句子常用部分倒装)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this/that case既然如此;假使这样/那样的话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 is not the case事实并非如此</a:t>
            </a:r>
            <a:endParaRPr lang="zh-CN" altLang="en-US" sz="2000" dirty="0" smtClean="0"/>
          </a:p>
        </p:txBody>
      </p:sp>
      <p:pic>
        <p:nvPicPr>
          <p:cNvPr id="3" name="图片 3" descr="textimage8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785" y="1386753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98881"/>
            <a:ext cx="8467200" cy="3359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(2019江苏,23,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doctor shares his phone number with the patients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case they need medical assistance.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考查介词。句意:医生把他的电话号码告诉病人,以防他们需要医疗帮助。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case 以防万一,是固定短语。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(2019江苏,任务型阅读,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)Unfortunately, that is not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case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考查冠词。句意:不幸的是,事实并非如此。case在句中是特指,因此用定冠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词the。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945005"/>
            <a:ext cx="64807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1" y="3613785"/>
            <a:ext cx="792087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七选五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)With these main reasons in mind, we can evaluate our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level of anger throughout the day and prevent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cases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(case) of outbursts by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compre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hending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reasons for our feelings.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考查名词复数。句意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脑海中有了这些主要的原因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我们可以评估我们一整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天的愤怒程度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并通过理解我们情绪的原因来防止情绪爆发。由语境可知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情绪爆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发的事情并非一次,因此用名词的复数形式。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sz="2000" b="1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)You write an unkind message about someone, in-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tending to send it to a friend, but accidentally send it to the person you’re discussing.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that case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假使那样的话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), ask to speak in person as soon as possible and say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sorry.</a:t>
            </a:r>
            <a:endParaRPr lang="en-US" altLang="zh-CN" sz="2000" dirty="0" smtClean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1163" y="1780272"/>
            <a:ext cx="9638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779" y="5114974"/>
            <a:ext cx="15143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5778"/>
            <a:ext cx="8467200" cy="3435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 hesitate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vi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.犹豫;迟疑;顾虑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①Why does the owner think Henry hesitates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pay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bill?(教材P55)为什么店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主认为亨利付账犹豫不决?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②She hesitated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about/over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choice between the two dresses.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她对这两件衣服的选择犹豫不决。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③To my great delight, she gave it to me without any hesitation.使我十分高兴的是,她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毫不犹豫地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把它给了我。</a:t>
            </a:r>
            <a:endParaRPr lang="zh-CN" altLang="en-US" dirty="0"/>
          </a:p>
        </p:txBody>
      </p:sp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89131"/>
            <a:ext cx="190500" cy="219075"/>
          </a:xfrm>
          <a:prstGeom prst="rect">
            <a:avLst/>
          </a:prstGeom>
        </p:spPr>
      </p:pic>
      <p:pic>
        <p:nvPicPr>
          <p:cNvPr id="5" name="图片 3" descr="textimage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25" y="1205691"/>
            <a:ext cx="1084666" cy="29286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356289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2046605"/>
            <a:ext cx="1063119" cy="32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5105" y="2821354"/>
            <a:ext cx="147723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351" y="4073892"/>
            <a:ext cx="167630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1675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hesitate to do sth.犹豫做某事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hesitate about/over 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犹豫不决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without hesitation 毫不犹豫地</a:t>
            </a:r>
            <a:endParaRPr lang="zh-CN" altLang="en-US" dirty="0"/>
          </a:p>
        </p:txBody>
      </p:sp>
      <p:pic>
        <p:nvPicPr>
          <p:cNvPr id="3" name="图片 3" descr="textimage1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1448693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0874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(2019北京,完形填空,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)If a student gets hungry on the long drives to and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from school, Wilson never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hesitates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(hesitate)to buy them a meal.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考查动词。句意:如果一个学生在往返学校的长途车程中饿了,Wilson会毫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不犹豫地为他们买一顿饭。根据从句可知所给的动词应用一般现在时,因为主语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是第三人称单数,谓语动词应用第三人称单数形式。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(2016课标全国Ⅱ,阅读理解B,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 few students hesitated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start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start).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考查非谓语动词。句意:一些学生犹豫着是否开始。hesitate to do sth.犹豫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做某事,是固定搭配。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5701" y="2376371"/>
            <a:ext cx="12848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032885"/>
            <a:ext cx="100811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1679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 accepted the job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without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hesitation, as it would allow me to wear a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tie and go by the name of Mr.Davis.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考查介词。句意:我毫不犹豫地接受了这份工作,因为它可以让我系上领带,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并以Davis先生的名字来称呼我。without hesitation 毫不犹豫地,符合句意。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7185" y="1323072"/>
            <a:ext cx="120291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46031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 be about to do sth. when...正要做某事这时……(when在此处作并</a:t>
            </a:r>
            <a:endParaRPr lang="en-US" altLang="zh-CN" dirty="0" smtClean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列连词,意为“在这时;那时”,相当于at this/that time。)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①He was about to sit down at a table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when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...(P55)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他正要在桌子旁边坐下这时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②We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were having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meeting when someone broke in.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当时我们正在开会,这时有人闯了进来。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③She was on the point of watching TV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when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there was a power failure.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她正要看电视,这时突然停电了。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④I had just gone to bed when the telephone rang.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刚刚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上床睡觉,这时电话铃响了。</a:t>
            </a:r>
            <a:endParaRPr lang="zh-CN" altLang="en-US" dirty="0"/>
          </a:p>
        </p:txBody>
      </p:sp>
      <p:pic>
        <p:nvPicPr>
          <p:cNvPr id="4" name="图片 4" descr="textimage1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2051743"/>
            <a:ext cx="190500" cy="219075"/>
          </a:xfrm>
          <a:prstGeom prst="rect">
            <a:avLst/>
          </a:prstGeom>
        </p:spPr>
      </p:pic>
      <p:pic>
        <p:nvPicPr>
          <p:cNvPr id="6" name="图片 3" descr="textimage1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0162" y="1205691"/>
            <a:ext cx="1084318" cy="291307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345225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2405380"/>
            <a:ext cx="101802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08803" y="3245216"/>
            <a:ext cx="16267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04427" y="4055794"/>
            <a:ext cx="103813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8287" y="5303570"/>
            <a:ext cx="9771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1675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doing sth. when...正在做某事这时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on the point of doing sth. when...正要做某事这时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had just done sth. when...刚做了某事这时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</p:txBody>
      </p:sp>
      <p:pic>
        <p:nvPicPr>
          <p:cNvPr id="3" name="图片 5" descr="textimage1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477068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48501"/>
            <a:ext cx="8467200" cy="5295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2　Discovering Useful Structures &amp;Viewing and Talking</a:t>
            </a:r>
            <a:endParaRPr lang="en-US" altLang="zh-CN" sz="2400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2400" b="1" kern="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obligation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.义务;职责;责任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intention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.打算;计划;意图;目的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nowhere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.无处;哪里都不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extent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.程度;限度;大小;范围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5.opera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歌剧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musical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.音乐剧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.音乐的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7.dinosaur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恐龙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hug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拥抱;抱紧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pursue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.追求;致力于</a:t>
            </a:r>
            <a:endParaRPr lang="zh-CN" altLang="en-US" dirty="0"/>
          </a:p>
        </p:txBody>
      </p:sp>
      <p:pic>
        <p:nvPicPr>
          <p:cNvPr id="4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474817"/>
            <a:ext cx="1836184" cy="388060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659" y="2374632"/>
            <a:ext cx="14229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9231" y="2808972"/>
            <a:ext cx="130482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135" y="3214736"/>
            <a:ext cx="128006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515" y="3636694"/>
            <a:ext cx="105908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4557" y="4032934"/>
            <a:ext cx="9705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181" y="4452034"/>
            <a:ext cx="11819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03163" y="4866372"/>
            <a:ext cx="100955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3039" y="5282614"/>
            <a:ext cx="8666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941" y="5715050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47162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(2017天津,8,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was driving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drive)down to London when I suddenly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found that I was on the wrong road.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考查动词的时态。句意:我正开车往伦敦走着,突然发现走错路了。be doing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sth. when...正在做某事这时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,根据语境可知是过去发生的事情,因此用过去进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行时。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 (2016北京,21,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)Jack was working in the lab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when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power cut oc-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curred.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考查连词。句意:杰克正在实验室工作,这时停电了。when意为“在这时;那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时”,相当于at this/that time。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883410"/>
            <a:ext cx="1368152" cy="38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3971925"/>
            <a:ext cx="95442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42566"/>
            <a:ext cx="8467200" cy="52063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ts val="29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4-3 (2016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改编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was killing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kill) my time at home when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 discovered the online computer courses of your training center.</a:t>
            </a:r>
            <a:endParaRPr lang="en-US" altLang="zh-CN" sz="2000" dirty="0" smtClean="0"/>
          </a:p>
          <a:p>
            <a:pPr eaLnBrk="0" latinLnBrk="1" hangingPunct="0">
              <a:lnSpc>
                <a:spcPts val="29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考查动词的时态。句意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我正在家打发时间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这时我发现了贵培训中心的在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ts val="29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线计算机课程。be doing sth. when...正在做某事这时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,根据语境可知是过去发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生的事情,因此用过去进行时。</a:t>
            </a:r>
            <a:endParaRPr lang="zh-CN" altLang="en-US" dirty="0"/>
          </a:p>
          <a:p>
            <a:pPr marL="0" indent="0" eaLnBrk="0" latinLnBrk="1" hangingPunct="0">
              <a:lnSpc>
                <a:spcPts val="29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4-4 (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 had just recovered from a serious illness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when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 received an invita-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tion to a writer’s conference in Orlando, Florida.</a:t>
            </a:r>
            <a:endParaRPr lang="zh-CN" altLang="en-US" dirty="0"/>
          </a:p>
          <a:p>
            <a:pPr marL="0" indent="0" eaLnBrk="0" latinLnBrk="1" hangingPunct="0">
              <a:lnSpc>
                <a:spcPts val="29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考查连词。句意:我刚刚从一场大病中恢复过来,这时我收到了去佛罗里达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州奥兰多参加一个作家会议的邀请。had just done sth. when...刚做了某事这时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,是固定结构。</a:t>
            </a:r>
            <a:endParaRPr lang="zh-CN" altLang="en-US" dirty="0"/>
          </a:p>
          <a:p>
            <a:pPr marL="0" indent="0" eaLnBrk="0" latinLnBrk="1" hangingPunct="0">
              <a:lnSpc>
                <a:spcPts val="29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4-5 (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)As I was about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leave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leave) when a man who had been listening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approached me and asked me to wait outside for a while.</a:t>
            </a:r>
            <a:endParaRPr lang="zh-CN" altLang="en-US" dirty="0"/>
          </a:p>
          <a:p>
            <a:pPr marL="0" indent="0" eaLnBrk="0" latinLnBrk="1" hangingPunct="0">
              <a:lnSpc>
                <a:spcPts val="29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考查非谓语动词。句意:我正要离开,这时一个一直在听我讲话的人走过来,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让我在外面等一会儿。be about to do sth. when...正要做某事这时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,是固定结构。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132840"/>
            <a:ext cx="145122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971800"/>
            <a:ext cx="1003315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828540"/>
            <a:ext cx="115479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一、情态动词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1.can/could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①Although he is only four, 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can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play the piano.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②That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can’t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be Mary, for she is in hospital.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③—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Could    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borrow your bicycle?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—Yes, 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can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./No, 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can’t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1.表示能力:can表示现在的能力,could表示过去的能力;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2.表示推测:can一般用于否定句及疑问句中;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3.could表示有礼貌地请求或建议,但回答时必须用can。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4.can可用于肯定句中表示一种客观的可能性。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2.may/might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 use your computer?</a:t>
            </a:r>
            <a:endParaRPr lang="zh-CN" altLang="en-US" sz="2000" dirty="0" smtClean="0"/>
          </a:p>
        </p:txBody>
      </p:sp>
      <p:pic>
        <p:nvPicPr>
          <p:cNvPr id="3" name="图片 5" descr="textimage9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919939"/>
            <a:ext cx="1838447" cy="388537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79465" y="2136297"/>
            <a:ext cx="80391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2141" y="256687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5921" y="297073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343" y="3389996"/>
            <a:ext cx="7961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90981" y="3385234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663" y="5872212"/>
            <a:ext cx="9409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②This pen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Tom’s.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may/might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as well start at once.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1.may表示征求对方意见;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2.may表示可能性,不用于问句中,表示的可能性比can小;might既可指过去的可能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性,也可指现在的可能性,表示的可能性比may更小;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3.may/might as well do sth.意为“不妨做某事;还是做某事为好”。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3.shall/should/ought to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Shall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he come in or wait outside?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shall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hand in the report tomorrow.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should/ought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be careful when crossing the street.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should/ought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be there by now.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⑤I don’t know why 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should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think that I did it.</a:t>
            </a:r>
            <a:endParaRPr lang="zh-CN" altLang="en-US" sz="2000" dirty="0" smtClean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4097" y="1242110"/>
            <a:ext cx="94002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861" y="1653590"/>
            <a:ext cx="15096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07" y="4139614"/>
            <a:ext cx="95431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7863" y="4549190"/>
            <a:ext cx="9028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0241" y="4995912"/>
            <a:ext cx="19591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085" y="5389294"/>
            <a:ext cx="196491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8087" y="5823634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1.shall用于第一、三人称作主语的疑问句中,表示征求对方意见;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2.shall用于第二、三人称作主语的陈述句中,表示命令、警告、允诺等;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3.should/ought to表示“应该”;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4.should/ought to可表示推测,意为“按道理说应该”;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5.should还可表示惊讶、意外等,意为“竟然”。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4.must/have to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must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tired now.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②If 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must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know the secret, I can tell you.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③—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Must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 clean the room at once?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—Yes, 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must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—No, 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needn’t/don’t have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1.must表示非常有把握的推测,仅用于肯定句中;</a:t>
            </a:r>
            <a:endParaRPr lang="zh-CN" altLang="en-US" sz="2000" dirty="0" smtClean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4527" y="3728134"/>
            <a:ext cx="9390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7881" y="4136756"/>
            <a:ext cx="9381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4979" y="4548236"/>
            <a:ext cx="9809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1249" y="4970194"/>
            <a:ext cx="88097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9809" y="5404534"/>
            <a:ext cx="274787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51550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2.must表示“必须”,must侧重主观,have to表示“不得不”侧重客观;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3.must还可表示“偏要,非要”,表示说话者不耐烦、不满或生气;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4.在回答must的问句时,否定回答通常用needn’t或don’t have to (mustn’t表禁止)。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5.will/would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Will/Would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you please lend me your pencil?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1.表示请求,will/would主要用于第二人称作主语的疑问句中,would比will更委婉客气。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2.表示意愿,will表示现在的意愿,would用于过去的情况,也可表示现在的意愿,但语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气比will更委婉。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6.need/dare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needn’t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(不必) come so early.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②She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dare not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(不敢)go out alone at night.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need意为“需要”,dare意为“敢”,二者都既可作情态动词也可作实义动词。</a:t>
            </a:r>
            <a:endParaRPr lang="zh-CN" altLang="en-US" sz="2000" dirty="0" smtClean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301" y="2851834"/>
            <a:ext cx="16239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5959" y="4944476"/>
            <a:ext cx="131626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4523" y="5333096"/>
            <a:ext cx="12152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4732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7.had better 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had better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get some sleep.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had better表示“最好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”,had常缩写为’d。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二、would do与was/were going to do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1.would do常表示在过去某个时间看将要发生的动作或存在的状态。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said he would come to see 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他说他要来看我。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2.was/were going to do有两个主要用法。一是表示过去的打算,二是表示在过去看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来有迹象表示将要发生某事。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thought it was going to rain.我想要下雨了。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7835" y="1663114"/>
            <a:ext cx="140960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05302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选用can、could填空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1.(2019天津,阅读理解B,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 often found myself telling my mom to drive more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slowly, so that I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could    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read all of the road signs we passed.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考查情态动词。句意:我经常发现我自己告诉我妈妈开慢点,这样我就能看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清我们经过的所有路标。could在此处表示过去的能力。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2.(2018北京,12,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)In today’s information age, the loss of data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can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cause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serious problems for a company.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考查情态动词。句意:在当今的信息时代,对于一个公司来说,数据的丢失会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造成严重的问题。根据句意可知,此处要体现的是一种客观的可能性。故填can。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6539" y="2257474"/>
            <a:ext cx="10419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1" y="3495040"/>
            <a:ext cx="67250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94426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,21,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)Samuel, the tallest boy in our class,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can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easily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reach the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books on the top shelf.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考查情态动词。句意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塞缪尔是我们班里最高的男孩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他可以轻松地够到书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架顶层的书。根据句意可知应用情态动词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can“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能够”表示能力。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选用may、might填空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4.(2019北京,阅读理解A,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may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have chances to meet new people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who’ll become your lifelong friends.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考查情态动词。句意:你可能会有机会遇到新的人,他们会成为你一生的朋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友。用may表示不太肯定的推测。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341120"/>
            <a:ext cx="72887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408045"/>
            <a:ext cx="80200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94426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 gave the owner as much information as pos-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sible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and headed home to see what news the night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might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bring.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考查情态动词。句意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我给了店主尽可能多的信息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然后回家看看那天晚上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可能带来什么消息。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might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表示推测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意为“或许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可能”。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选择下列句中shall的含义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A.允诺　B.警告　C.命令　D.征求意见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6.(2017江苏,书面表达,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)Mum, shall we go and see a film tonight?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)One of our rules is that every student shall wear school uniform while at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school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764085"/>
            <a:ext cx="856615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3801745"/>
            <a:ext cx="72008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3" y="4639945"/>
            <a:ext cx="69108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1472" y="1205691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duty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.责任;义务;职责;值班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hesitate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犹豫;迟疑;顾虑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12.sequence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按顺序排列;顺序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一系列    </a:t>
            </a: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eventually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.最后;终于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1.be stuck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被困在……中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case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以防;以防万一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3.stay calm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保持镇定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4.to...extent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到……程度;在……程度上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5.get into trouble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惹上麻烦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on duty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值班;值勤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773" y="1236394"/>
            <a:ext cx="88096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393" y="1635492"/>
            <a:ext cx="116290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0815" y="2054592"/>
            <a:ext cx="221732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3017" y="2056496"/>
            <a:ext cx="117624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483" y="2478454"/>
            <a:ext cx="14819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8883" y="3299510"/>
            <a:ext cx="18782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423" y="3708132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7443" y="4131994"/>
            <a:ext cx="15581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6967" y="4538712"/>
            <a:ext cx="313363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2745" y="4970194"/>
            <a:ext cx="150771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661" y="5378816"/>
            <a:ext cx="1174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12617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选择下列句中should的含义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A.应该　B.应该会,想必会　C.竟然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8.(2018课标全国Ⅱ,阅读理解A,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)Students should read the list with their par-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ents/carers, and select two activities they would like to do.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9.(2018江苏,24,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)It’s strange that he should have taken the books without the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owner’s permission.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    </a:t>
            </a:r>
            <a:endParaRPr lang="en-US" altLang="zh-CN" sz="1815" u="sng" kern="0" dirty="0" smtClean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选择下列句中画线部分的含义</a:t>
            </a:r>
            <a:endParaRPr lang="zh-CN" altLang="en-US" sz="2000" b="1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</a:t>
            </a: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偏要</a:t>
            </a:r>
            <a:r>
              <a:rPr lang="en-US" altLang="zh-CN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非要　</a:t>
            </a:r>
            <a:r>
              <a:rPr lang="en-US" altLang="zh-CN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B.</a:t>
            </a: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必须　</a:t>
            </a:r>
            <a:r>
              <a:rPr lang="en-US" altLang="zh-CN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C.</a:t>
            </a: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肯定　</a:t>
            </a:r>
            <a:r>
              <a:rPr lang="en-US" altLang="zh-CN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D.</a:t>
            </a: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禁止</a:t>
            </a:r>
            <a:r>
              <a:rPr lang="en-US" altLang="zh-CN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不允许</a:t>
            </a:r>
            <a:endParaRPr lang="zh-CN" altLang="en-US" sz="2000" b="1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)All participants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must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address how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communica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tion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or transportation technology has promoted the quality of life for Americans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throughout history.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    </a:t>
            </a: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97021" y="2569894"/>
            <a:ext cx="7171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2787" y="3403332"/>
            <a:ext cx="7790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9907" y="5500736"/>
            <a:ext cx="6418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11.(2015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重庆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,12,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)You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must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be Carol. You haven’t changed a bit after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all these years.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    </a:t>
            </a: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12.(2015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福建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)On the way, they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must not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kick or throw their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cheese, or go into their competitors’ lane(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赛道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    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13.(2017天津,2,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)我的房间很乱,但是在今晚我出去之前不需要打扫,我可以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明天早晨再打扫。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 room is a mess, but I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needn’t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clean it before I go out tonight. I can do it in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morning.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14.(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)许多人再也不敢接近大自然了。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Many people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daren’t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approach Nature any more.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3659" y="1708834"/>
            <a:ext cx="70666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2617" y="2554654"/>
            <a:ext cx="7038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4261" y="4215814"/>
            <a:ext cx="13114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8407" y="5455016"/>
            <a:ext cx="13505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15.(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你最好每天留出一些时间做运动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这样你才能保持精力充沛。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had better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set aside some time every day for sports so that you can keep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yourself energetic.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单项选择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16.(2015浙江,8,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)Albert Einstein was born in 1879. As a child, few people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guessed that 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famous scientist whose theories would change the world.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A.has been　　　　 B.had been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C.was going to be　　D.was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句意:阿尔伯特·爱因斯坦出生于1879年。在他小时候,很少有人会猜到他会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成为一位用其理论改变全世界的著名科学家。根据语境可知此处要用过去将来时。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4501" y="1739314"/>
            <a:ext cx="14486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1767" y="3388092"/>
            <a:ext cx="6342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83550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the end  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最后,终于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one’s surprise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令某人惊讶的是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他正要在桌子旁边坐下这时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was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about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sit down at a table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when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Ⅳ.</a:t>
            </a: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必备语法</a:t>
            </a:r>
            <a:endParaRPr lang="zh-CN" altLang="en-US" sz="2000" b="1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一、指出下列句子中的情态动词属于以下哪种功能。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A.necessity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B.possibility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C.obligation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D.request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E.advice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F.intention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1.Oliver believes that with a million-pound bank note a man could live a month in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London.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    </a:t>
            </a: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419" y="1193532"/>
            <a:ext cx="13772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361" y="1606751"/>
            <a:ext cx="2153519" cy="37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155" y="2869932"/>
            <a:ext cx="125720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1099" y="2859454"/>
            <a:ext cx="9886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1683" y="5354052"/>
            <a:ext cx="70475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39388"/>
            <a:ext cx="8467200" cy="4181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2.Well, you mustn’t worry about that.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    </a:t>
            </a:r>
          </a:p>
          <a:p>
            <a:pPr eaLnBrk="0" latinLnBrk="1" hangingPunct="0">
              <a:lnSpc>
                <a:spcPct val="150000"/>
              </a:lnSpc>
            </a:pP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3....you’d better not open it.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4....may I ask you how much money you have? 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5.Now if you’ll excuse me, I ought to be on my way.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二、指出下列句子中的would do或was/were going to do 表示过去将来还是过去的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意图。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1.The competition was so close that no one was sure who would win the Best Actor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award.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过去将来    </a:t>
            </a: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2.Lily decided that she was going to settle in New York and pursue her dream of be-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coming an actress.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过去的意图    </a:t>
            </a: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8683" y="1246872"/>
            <a:ext cx="6437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1903" y="1670734"/>
            <a:ext cx="5980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6421" y="2094431"/>
            <a:ext cx="6599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3165" y="2501314"/>
            <a:ext cx="69999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5941" y="4174691"/>
            <a:ext cx="13991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605" y="5003532"/>
            <a:ext cx="169821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84513"/>
            <a:ext cx="8467200" cy="51278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intention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n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.打算;计划;意图;目的</a:t>
            </a:r>
          </a:p>
          <a:p>
            <a:pPr eaLnBrk="0" latinLnBrk="1" hangingPunct="0">
              <a:lnSpc>
                <a:spcPct val="150000"/>
              </a:lnSpc>
              <a:spcBef>
                <a:spcPts val="785"/>
              </a:spcBef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 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①...can be used to talk about future events or intentions in the past.(教材P54)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能被用来谈论将来的事件或者过去的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意图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②This programme was set up with an intention of providing help to homeless people.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设立这个项目是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为了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帮助无家可归的人。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③I have no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intention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of changing my plan.我不打算改变我的计划。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④He intends studying/to study abroad next year.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打算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明年去国外留学。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⑤They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intend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building to be a guest house.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他们想把这房子用作宾馆。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4" name="图片 7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2213080"/>
            <a:ext cx="190500" cy="219075"/>
          </a:xfrm>
          <a:prstGeom prst="rect">
            <a:avLst/>
          </a:prstGeom>
        </p:spPr>
      </p:pic>
      <p:pic>
        <p:nvPicPr>
          <p:cNvPr id="5" name="图片 5" descr="textimage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3306" y="991377"/>
            <a:ext cx="1838312" cy="388510"/>
          </a:xfrm>
          <a:prstGeom prst="rect">
            <a:avLst/>
          </a:prstGeom>
        </p:spPr>
      </p:pic>
      <p:pic>
        <p:nvPicPr>
          <p:cNvPr id="6" name="图片 6" descr="textimage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634319"/>
            <a:ext cx="1053564" cy="290268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768291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95" y="2950894"/>
            <a:ext cx="92954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63221" y="3787190"/>
            <a:ext cx="9762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62205" y="4220576"/>
            <a:ext cx="130197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3525" y="5035916"/>
            <a:ext cx="92859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30723" y="5453112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91779"/>
            <a:ext cx="8467200" cy="2512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归纳拓展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 an intention of目的是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have an intention of有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目的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intend doing/to do sth.打算做某事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intend sb./sth. to do/be sth.想要某人/某物做某事/成为某物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intended for为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打算;为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设计的</a:t>
            </a:r>
            <a:endParaRPr lang="zh-CN" altLang="en-US" dirty="0"/>
          </a:p>
        </p:txBody>
      </p:sp>
      <p:pic>
        <p:nvPicPr>
          <p:cNvPr id="4" name="图片 3" descr="textimage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8098" y="1411967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(2019北京,阅读理解C,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)We are finally waking up to the severity of the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problem by supporting and developing a group of tools,apps and approaches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intend-</a:t>
            </a:r>
            <a:r>
              <a:rPr dirty="0"/>
              <a:t/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(intend) to prevent scammers from getting through.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考查非谓语动词。句意:通过支持并开发了一组意在防止骗子通过的工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具、应用程序和方法,我们最终意识到了问题的严重性。分析句子结构可知设空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处与其逻辑主语a group of tools,apps and approaches是逻辑上的被动关系,故用过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去分词作后置定语。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(2018课标全国Ⅲ,完形填空,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)But when Dennis Williams received a text 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 clearly wasn’t intended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him, he did something special.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考查介词。句意:但当Dennis Williams收到一条显然不是有意发给他的短信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时,他做了一件特别的事。be intended for为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准备的;为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设计的,是固定短语。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062815"/>
            <a:ext cx="895130" cy="302178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19141" y="2211754"/>
            <a:ext cx="9762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" y="2606090"/>
            <a:ext cx="491674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4307" y="5094972"/>
            <a:ext cx="7866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94426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(2016天津,完形填空,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)She had a firm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intention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intend) within herself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be the best she could be.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考查词性转换。句意:她心里有个坚定的想法,要把自己做到最好。形容词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后接名词。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)One sports goods company once reported that when it first introduced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scent into its stores, customers’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intention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(intend)to purchase increased by 80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percent.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考查词性转换。句意:一家体育用品公司曾经报告说,当它第一次将香水引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入商店时,顾客的购买意愿增加了80%。所有格后面用名词形式。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308100"/>
            <a:ext cx="1224135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5777" y="3385234"/>
            <a:ext cx="13438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2021版高中同步疑难破PPT模板</Template>
  <TotalTime>14</TotalTime>
  <Words>598</Words>
  <Application>Microsoft Office PowerPoint</Application>
  <PresentationFormat>自定义</PresentationFormat>
  <Paragraphs>235</Paragraphs>
  <Slides>32</Slides>
  <Notes>32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3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51</cp:revision>
  <dcterms:created xsi:type="dcterms:W3CDTF">2020-01-15T09:06:00Z</dcterms:created>
  <dcterms:modified xsi:type="dcterms:W3CDTF">2020-01-16T09:10:51Z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