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3" r:id="rId6"/>
    <p:sldId id="264" r:id="rId7"/>
    <p:sldId id="274" r:id="rId8"/>
    <p:sldId id="266" r:id="rId9"/>
    <p:sldId id="275" r:id="rId10"/>
    <p:sldId id="267" r:id="rId11"/>
    <p:sldId id="269" r:id="rId12"/>
    <p:sldId id="270" r:id="rId13"/>
    <p:sldId id="276" r:id="rId14"/>
    <p:sldId id="271" r:id="rId15"/>
    <p:sldId id="272" r:id="rId16"/>
    <p:sldId id="273" r:id="rId17"/>
    <p:sldId id="277" r:id="rId18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1898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2401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859863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17960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82602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7866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29468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978295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559503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67840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24753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83221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3630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85591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50323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629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66971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92997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</a:t>
            </a:r>
            <a:r>
              <a:rPr lang="zh-CN" altLang="en-US" sz="24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NIT 5　THE VALUE OF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19133"/>
            <a:ext cx="8467200" cy="50219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  willing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adj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 愿意;乐意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①Why would the owner be willing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wait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for a long time to get paid?(教材P57)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为什么店主愿意等很长时间才能拿到钱?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②If your child is unwilling to discuss something, don’t insist on him telling you what’s on his mind.如果你的孩子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不愿意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讨论某事,就别强求他告诉你他的想法。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willing to do sth.愿意或乐意做某事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unwilling to do sth.不愿意做某事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willingness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.意愿;心甘情愿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willingly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.愿意地;乐意地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unwillingly </a:t>
            </a:r>
            <a:r>
              <a:rPr lang="zh-CN" altLang="en-US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.不愿意地;不乐意地</a:t>
            </a:r>
            <a:endParaRPr lang="zh-CN" altLang="en-US" dirty="0" smtClean="0"/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61032"/>
            <a:ext cx="190500" cy="219075"/>
          </a:xfrm>
          <a:prstGeom prst="rect">
            <a:avLst/>
          </a:prstGeom>
        </p:spPr>
      </p:pic>
      <p:pic>
        <p:nvPicPr>
          <p:cNvPr id="5" name="图片 5" descr="textimage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3706021"/>
            <a:ext cx="219075" cy="219075"/>
          </a:xfrm>
          <a:prstGeom prst="rect">
            <a:avLst/>
          </a:prstGeom>
        </p:spPr>
      </p:pic>
      <p:pic>
        <p:nvPicPr>
          <p:cNvPr id="6" name="图片 3" descr="textimage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0496" y="1205691"/>
            <a:ext cx="1081108" cy="293366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365552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8661" y="196489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84287" y="3205212"/>
            <a:ext cx="11905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7674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(2019天津,阅读理解D,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)But,if we are willing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learn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(learn), the op-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portunities are everywhere.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考查非谓语动词。句意:但是如果我们愿意学习,机会无处不在。be willing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do sth.愿意或乐意做某事,是固定搭配。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(2019江苏,阅读理解D,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)Naomi, Melissa’s best friend and a talented pi-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anist, got to know about this and showed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willingness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(willing) to help.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考查词性转换。句意:Naomi,Melissa最好的朋友,也是一位有天赋的钢琴家,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了解了这件事,表示愿意帮忙。willingness在句中作showed的宾语。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917700"/>
            <a:ext cx="115212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6823" y="4002454"/>
            <a:ext cx="154295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13129"/>
            <a:ext cx="8467200" cy="3359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)We reached the stream, and they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unwillingly   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(unwilling) walked ahead.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考查词性转换。句意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我们到了小溪边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他们不愿意走在前面。本句需要用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副词修饰动词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walked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(2017课标全国Ⅱ,阅读理解B,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)Why was the studio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unwilling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(willing)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give the role to the author at first?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考查反义词。句意:为什么一开始这个电影公司不愿意给作者这个角色? be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unwilling to do sth.不愿意做某事,符合句意。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249045"/>
            <a:ext cx="158417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905125"/>
            <a:ext cx="136815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59192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permission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n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.准许;许可;批准;许可证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①Yes, I’d love to...with your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permission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.(教材P58)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是的,我想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如果你允许。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 teacher warned the students not to touch anything in the lab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without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per-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mission. 这位老师警告学生们未经允许不要触摸实验室里的任何东西。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③Sorry, but you have no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permission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do this thing.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对不起,但是你没有做这件事的许可。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④We do not permit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smoking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in the office.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我们不允许在办公室内吸烟。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⑤Please permit me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explain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it to you.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请允许我向你解释这件事。</a:t>
            </a:r>
            <a:endParaRPr lang="zh-CN" altLang="en-US" sz="2000" dirty="0" smtClean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89131"/>
            <a:ext cx="190500" cy="219075"/>
          </a:xfrm>
          <a:prstGeom prst="rect">
            <a:avLst/>
          </a:prstGeom>
        </p:spPr>
      </p:pic>
      <p:pic>
        <p:nvPicPr>
          <p:cNvPr id="5" name="图片 3" descr="textimage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25" y="1277129"/>
            <a:ext cx="1084666" cy="29286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427727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54710" y="2032475"/>
            <a:ext cx="147543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92359" y="2847072"/>
            <a:ext cx="12248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1409" y="3690034"/>
            <a:ext cx="149057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06107" y="4510136"/>
            <a:ext cx="13124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78485" y="5343574"/>
            <a:ext cx="13934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3350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⑥Please permit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few words.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请允许我说几句。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with/without permission有/没有允许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permission to do sth. 做某事的许可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permit doing sth. 允许做某事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permit sb. to do sth. 允许某人做某事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permit sb. sth. 允许某人某事</a:t>
            </a:r>
            <a:endParaRPr lang="zh-CN" altLang="en-US" dirty="0"/>
          </a:p>
        </p:txBody>
      </p:sp>
      <p:pic>
        <p:nvPicPr>
          <p:cNvPr id="3" name="图片 3" descr="textimage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2307134"/>
            <a:ext cx="219075" cy="219075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8917" y="1385936"/>
            <a:ext cx="8181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28459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(2019北京,阅读理解B,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)With her dad’s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permission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permit), she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spent the next two years researching online and conducting trials to get a recipe that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was both tasty and tooth-friendly.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考查词性转换。句意:在她父亲的许可下,她在接下来的两年时间里在网上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搜索并进行试验,为了找到一份既美味又对牙齿有益的食谱。空格处应用名词作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介词With的宾语。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(2017浙江,完形填空,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)She had asked the government for permission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move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(move) the books to a safe place, but they refused.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考查非谓语动词。句意:她曾请求政府允许她把书搬到一个安全的地方,但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他们拒绝了。permission to do sth. 做某事的许可,因此用不定式作后置定语。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7365" y="1978660"/>
            <a:ext cx="1331595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761" y="4868111"/>
            <a:ext cx="12772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84567"/>
            <a:ext cx="8467200" cy="3359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change to the road traffic law will permit fully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automatic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driving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(drive).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考查非谓语动词。句意:道路交通法的改变将允许全自动驾驶。permit do-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 sth. 允许做某事,因此用动名词作宾语。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3-4 (2017课标全国Ⅱ,阅读理解C,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government has already permitted the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company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use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(use) special materials to make it easier for the vehicle to fly.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考查非谓语动词。句意:政府已经允许那家公司使用特殊材料使车辆更容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易飞行。permit...to do sth. 允许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做某事,因此用不定式作宾语补足语。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5999" y="1731694"/>
            <a:ext cx="116386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6459" y="3385234"/>
            <a:ext cx="10267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29394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3-5 (2016课标全国Ⅰ,语法填空,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)...I was the first Western TV reporter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per-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mitted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(permit)to film a special unit caring for pandas rescued from starvation in the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wild.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考查非谓语动词。句意: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我是第一个被允许拍摄一个特别小组的西方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电视记者,这个特别小组照顾在野外从饥饿中获救的大熊猫。分析句子结构可知,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first Western reporter与permit之间是被动关系,故设空处应用过去分词作后置定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9" y="1312545"/>
            <a:ext cx="72008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017" y="1731694"/>
            <a:ext cx="8104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10671"/>
            <a:ext cx="8467200" cy="5295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3　Reading for Writing, Assessing Your Progress &amp;Video Tim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2400" b="1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tailor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.(男装)裁缝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.专门制作;定做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clerk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.职员;文书;店员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manner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.举止;行为方式;方法;[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.]礼貌;礼仪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downstairs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.顺楼梯而下;在楼下;往楼下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stair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.楼梯;梯级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aside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.到旁边;在旁边;留;存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frown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.皱眉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option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.可选择的事物;选择;选择权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broad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.宽阔的;广阔的;广泛的</a:t>
            </a:r>
            <a:endParaRPr lang="zh-CN" altLang="en-US" dirty="0"/>
          </a:p>
        </p:txBody>
      </p:sp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1610676"/>
            <a:ext cx="1836184" cy="388060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138" y="2440102"/>
            <a:ext cx="96272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419" y="2856165"/>
            <a:ext cx="96712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108" y="3283490"/>
            <a:ext cx="119650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8" y="3704063"/>
            <a:ext cx="146926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603" y="4126452"/>
            <a:ext cx="9024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2044" y="4525463"/>
            <a:ext cx="94218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979" y="4952789"/>
            <a:ext cx="10403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137" y="5382807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612" y="5772372"/>
            <a:ext cx="102012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81568"/>
            <a:ext cx="8467200" cy="539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indeed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.其实;实际上;当然;确实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normal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.典型的;正常的;一般的;精神正常的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.常态;通常标准;一般水平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willing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.愿意;乐意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13.element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要素;基本部分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plot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.故事情节;布局;阴谋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15.ambassador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大使;使节;代表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16.upper-class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上流社会的;上等阶层的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upper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.上面的;上层的;靠上部的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maintain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.维持;保持;维修;保养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permission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.准许;许可;批准;许可证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permit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.允许;准许;使有可能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saying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.谚语;格言;警句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external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.外部的;外面的;外来的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97" y="901114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913" y="1325930"/>
            <a:ext cx="114766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57" y="1742172"/>
            <a:ext cx="117624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9839" y="2141270"/>
            <a:ext cx="19944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959" y="2577514"/>
            <a:ext cx="8514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7979" y="2988994"/>
            <a:ext cx="200206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1327" y="3395712"/>
            <a:ext cx="29431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483" y="3834814"/>
            <a:ext cx="100955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099" y="4238674"/>
            <a:ext cx="13086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055" y="4650154"/>
            <a:ext cx="150104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97" y="5069254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673" y="5491212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385" y="5882690"/>
            <a:ext cx="121053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19939"/>
            <a:ext cx="8467200" cy="539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a...manner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以一种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的方式;带着一副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的样子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2.judge...by...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凭……判断……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3.cause sb. trouble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给某人惹麻烦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that case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既然那样;假使那样的话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take off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脱下;起飞;休假;突然成功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6.a wide range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各种各样的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7.choose from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从……中选择    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 willing to do sth.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愿意或乐意做某事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the upper class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上流社会;上等阶层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10.find out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找出,查明;发现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11.eager to do sth.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渴望做某事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12.remind sb. to do sth.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提醒某人做某事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325" y="1365934"/>
            <a:ext cx="166773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7937" y="1780272"/>
            <a:ext cx="208302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7521" y="2219374"/>
            <a:ext cx="19134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993" y="2628950"/>
            <a:ext cx="152104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981" y="3031691"/>
            <a:ext cx="11857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413" y="3446194"/>
            <a:ext cx="167344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4615" y="3880534"/>
            <a:ext cx="189728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323" y="4282490"/>
            <a:ext cx="23201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801" y="4691112"/>
            <a:ext cx="18296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0765" y="5099734"/>
            <a:ext cx="208683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1803" y="5503594"/>
            <a:ext cx="17639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9955" y="5922694"/>
            <a:ext cx="217160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41691"/>
            <a:ext cx="8467200" cy="3350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13.be worth doing sth.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值得做某事  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14.end up doing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以……告终;结果变成……    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Ⅲ.经典句型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1.然后他折起钞票,再慢慢地把它展开,好像在看什么他无法相信在那儿的东西。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Then he folds the bill and slowly unfolds it again,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 if looking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at something 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can’t believe is there.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似乎这个城市的每个银行家和裁缝都很想见你。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seems 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every banker and tailor in the city is eager to meet you.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2321" y="1167814"/>
            <a:ext cx="17001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6065" y="1602154"/>
            <a:ext cx="321459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8355" y="2837548"/>
            <a:ext cx="169916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229" y="4081512"/>
            <a:ext cx="159725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91443"/>
            <a:ext cx="8467200" cy="3452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manner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n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.举止;行为方式;方法;[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pl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.]礼貌;礼仪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rude manner(教材P56)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以一种粗鲁的方式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②My father disapproves of my manner of living.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我父亲不赞成我的生活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方式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③It’s bad manners to stare at people.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瞪着别人看不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礼貌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</p:txBody>
      </p:sp>
      <p:pic>
        <p:nvPicPr>
          <p:cNvPr id="4" name="图片 4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2115871"/>
            <a:ext cx="190500" cy="219075"/>
          </a:xfrm>
          <a:prstGeom prst="rect">
            <a:avLst/>
          </a:prstGeom>
        </p:spPr>
      </p:pic>
      <p:pic>
        <p:nvPicPr>
          <p:cNvPr id="6" name="图片 6" descr="textimage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1607841"/>
            <a:ext cx="1053564" cy="290268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741813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5" descr="textimage1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43306" y="991377"/>
            <a:ext cx="1838312" cy="388510"/>
          </a:xfrm>
          <a:prstGeom prst="rect">
            <a:avLst/>
          </a:prstGeom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5903" y="2443212"/>
            <a:ext cx="66665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6163" y="3697654"/>
            <a:ext cx="9790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48907" y="4520614"/>
            <a:ext cx="9466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2093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a...manner以一种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的方式;带着一副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的样子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the/one’s manner of 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的方式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good/bad manners有/无礼貌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table manners餐桌礼仪</a:t>
            </a:r>
            <a:endParaRPr lang="zh-CN" altLang="en-US" dirty="0"/>
          </a:p>
        </p:txBody>
      </p:sp>
      <p:pic>
        <p:nvPicPr>
          <p:cNvPr id="5" name="图片 5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403379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0874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(2018课标全国Ⅱ,阅读理解D,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)“Small talk is the basis of good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man-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ners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(manner),”he says.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考查名词的数。句意:他说:“闲谈是礼貌的基础。”good manners 有礼貌,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是固定短语。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(2017天津,阅读理解A,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)If you have written the wrong name in an email, it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 best to apologise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serious manner.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考查冠词。句意:如果你在邮件中写错了名字,最好郑重地道歉。in a...man-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ner以一种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的方式,是固定搭配。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97378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943100"/>
            <a:ext cx="72008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6347" y="2359392"/>
            <a:ext cx="6418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6605" y="4017694"/>
            <a:ext cx="57807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54988"/>
            <a:ext cx="8467200" cy="20999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(2015安徽,阅读理解D,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)Behaving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this selfless and devoted manner,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these little creatures have survived on Earth for more than 140 million years, far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longer than dinosaurs.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考查介词。句意:这些小动物以这种无私奉献的方式在地球上生存了超过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1.4亿年,远远长于恐龙。in a...manner以一种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的方式,是固定搭配。</a:t>
            </a:r>
            <a:endParaRPr lang="zh-CN" altLang="en-US" sz="2000" dirty="0" smtClean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282065"/>
            <a:ext cx="72008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2</TotalTime>
  <Words>189</Words>
  <Application>Microsoft Office PowerPoint</Application>
  <PresentationFormat>自定义</PresentationFormat>
  <Paragraphs>118</Paragraphs>
  <Slides>17</Slides>
  <Notes>17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29</cp:revision>
  <dcterms:created xsi:type="dcterms:W3CDTF">2020-01-15T09:15:00Z</dcterms:created>
  <dcterms:modified xsi:type="dcterms:W3CDTF">2020-01-17T02:23:04Z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