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14" r:id="rId3"/>
    <p:sldId id="258" r:id="rId5"/>
    <p:sldId id="259" r:id="rId6"/>
    <p:sldId id="260" r:id="rId7"/>
    <p:sldId id="261" r:id="rId8"/>
    <p:sldId id="262" r:id="rId9"/>
    <p:sldId id="263" r:id="rId10"/>
    <p:sldId id="264" r:id="rId11"/>
    <p:sldId id="265" r:id="rId12"/>
    <p:sldId id="266" r:id="rId13"/>
    <p:sldId id="267" r:id="rId14"/>
    <p:sldId id="268" r:id="rId15"/>
    <p:sldId id="269" r:id="rId16"/>
    <p:sldId id="315"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Lst>
  <p:sldSz cx="9144000" cy="684022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05F2C04-C923-438B-8C0F-E0CD2BADF298}">
      <wppc:fontMiss xmlns:wppc="http://www.wps.cn/officeDocument/PresentationCustomData" type="true"/>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78142" autoAdjust="0"/>
  </p:normalViewPr>
  <p:slideViewPr>
    <p:cSldViewPr>
      <p:cViewPr>
        <p:scale>
          <a:sx n="86" d="100"/>
          <a:sy n="86" d="100"/>
        </p:scale>
        <p:origin x="-2334" y="-408"/>
      </p:cViewPr>
      <p:guideLst>
        <p:guide orient="horz" pos="2204"/>
        <p:guide pos="272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3" Type="http://schemas.openxmlformats.org/officeDocument/2006/relationships/tableStyles" Target="tableStyles.xml"/><Relationship Id="rId62" Type="http://schemas.openxmlformats.org/officeDocument/2006/relationships/viewProps" Target="viewProps.xml"/><Relationship Id="rId61" Type="http://schemas.openxmlformats.org/officeDocument/2006/relationships/presProps" Target="presProps.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2E16A1-CD54-44AD-AAEF-7C010026770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FC518D-AE7E-41F4-BDAF-13DD522B5C6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5.xml"/></Relationships>
</file>

<file path=ppt/notesSlides/_rels/notesSlide5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6.xml"/></Relationships>
</file>

<file path=ppt/notesSlides/_rels/notesSlide5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fld>
            <a:endParaRPr lang="zh-CN" altLang="en-US"/>
          </a:p>
        </p:txBody>
      </p:sp>
      <p:sp>
        <p:nvSpPr>
          <p:cNvPr id="7" name="矩形 6"/>
          <p:cNvSpPr/>
          <p:nvPr/>
        </p:nvSpPr>
        <p:spPr>
          <a:xfrm>
            <a:off x="2214546" y="122517"/>
            <a:ext cx="5632952" cy="576248"/>
          </a:xfrm>
          <a:prstGeom prst="rect">
            <a:avLst/>
          </a:prstGeom>
        </p:spPr>
        <p:txBody>
          <a:bodyPr wrap="none">
            <a:spAutoFit/>
          </a:bodyPr>
          <a:lstStyle/>
          <a:p>
            <a:pPr marL="0" marR="0" indent="0" algn="ctr" defTabSz="914400" rtl="0" eaLnBrk="1" fontAlgn="auto" latinLnBrk="0" hangingPunct="1">
              <a:lnSpc>
                <a:spcPct val="150000"/>
              </a:lnSpc>
              <a:spcBef>
                <a:spcPct val="0"/>
              </a:spcBef>
              <a:spcAft>
                <a:spcPts val="0"/>
              </a:spcAft>
              <a:buClrTx/>
              <a:buSzTx/>
              <a:buFontTx/>
              <a:buNone/>
              <a:defRPr/>
            </a:pPr>
            <a:r>
              <a:rPr lang="en-US" altLang="zh-CN" sz="2400" b="1" dirty="0" smtClean="0">
                <a:latin typeface="Times New Roman" panose="02020603050405020304" pitchFamily="18" charset="0"/>
                <a:ea typeface="黑体" panose="02010609060101010101" pitchFamily="65" charset="-122"/>
                <a:cs typeface="Times New Roman" panose="02020603050405020304" pitchFamily="18" charset="0"/>
              </a:rPr>
              <a:t>UNIT 1</a:t>
            </a:r>
            <a:r>
              <a:rPr lang="zh-CN" altLang="en-US" sz="2400" b="1" dirty="0" smtClean="0">
                <a:latin typeface="Times New Roman" panose="02020603050405020304" pitchFamily="18" charset="0"/>
                <a:ea typeface="黑体" panose="02010609060101010101" pitchFamily="65" charset="-122"/>
                <a:cs typeface="Times New Roman" panose="02020603050405020304" pitchFamily="18" charset="0"/>
              </a:rPr>
              <a:t>　</a:t>
            </a:r>
            <a:r>
              <a:rPr lang="en-US" altLang="zh-CN" sz="2400" b="1" dirty="0" smtClean="0">
                <a:latin typeface="Times New Roman" panose="02020603050405020304" pitchFamily="18" charset="0"/>
                <a:ea typeface="黑体" panose="02010609060101010101" pitchFamily="65" charset="-122"/>
                <a:cs typeface="Times New Roman" panose="02020603050405020304" pitchFamily="18" charset="0"/>
              </a:rPr>
              <a:t>PEOPLE OF ACHIEVEMENT</a:t>
            </a:r>
            <a:endParaRPr lang="zh-CN" altLang="en-US" sz="2400" b="1" dirty="0" smtClean="0">
              <a:latin typeface="Times New Roman" panose="02020603050405020304" pitchFamily="18" charset="0"/>
              <a:ea typeface="黑体" panose="02010609060101010101"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标题 1"/>
          <p:cNvSpPr txBox="1">
            <a:spLocks noChangeArrowheads="1"/>
          </p:cNvSpPr>
          <p:nvPr/>
        </p:nvSpPr>
        <p:spPr bwMode="auto">
          <a:xfrm>
            <a:off x="1285852" y="206835"/>
            <a:ext cx="3500462" cy="427352"/>
          </a:xfrm>
          <a:prstGeom prst="rect">
            <a:avLst/>
          </a:prstGeom>
          <a:noFill/>
          <a:ln w="9525">
            <a:noFill/>
            <a:miter lim="800000"/>
          </a:ln>
        </p:spPr>
        <p:txBody>
          <a:bodyPr anchor="ctr"/>
          <a:lstStyle/>
          <a:p>
            <a:pPr algn="l" eaLnBrk="0" latinLnBrk="1" hangingPunct="0">
              <a:spcBef>
                <a:spcPts val="140"/>
              </a:spcBef>
            </a:pPr>
            <a:r>
              <a:rPr lang="zh-CN" altLang="en-US" sz="2000" b="1" kern="0" dirty="0" smtClean="0">
                <a:solidFill>
                  <a:schemeClr val="bg1"/>
                </a:solidFill>
                <a:latin typeface="Times New Roman" panose="02020603050405020304" pitchFamily="65" charset="-122"/>
                <a:ea typeface="黑体" panose="02010609060101010101" pitchFamily="65" charset="-122"/>
              </a:rPr>
              <a:t>第1讲　描述运动的基本概念</a:t>
            </a:r>
            <a:endParaRPr lang="zh-CN" altLang="en-US" sz="2000" b="1" dirty="0">
              <a:solidFill>
                <a:schemeClr val="bg1"/>
              </a:solidFill>
            </a:endParaRPr>
          </a:p>
        </p:txBody>
      </p:sp>
      <p:pic>
        <p:nvPicPr>
          <p:cNvPr id="8194" name="Picture 2" descr="C:\Users\dell\Desktop\图片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4544" y="6228581"/>
            <a:ext cx="9721080" cy="641159"/>
          </a:xfrm>
          <a:prstGeom prst="rect">
            <a:avLst/>
          </a:prstGeom>
          <a:noFill/>
          <a:extLst>
            <a:ext uri="{909E8E84-426E-40DD-AFC4-6F175D3DCCD1}">
              <a14:hiddenFill xmlns:a14="http://schemas.microsoft.com/office/drawing/2010/main">
                <a:solidFill>
                  <a:srgbClr val="FFFFFF"/>
                </a:solidFill>
              </a14:hiddenFill>
            </a:ext>
          </a:extLst>
        </p:spPr>
      </p:pic>
      <p:pic>
        <p:nvPicPr>
          <p:cNvPr id="8195" name="Picture 3" descr="C:\Users\dell\Desktop\21123.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058" y="0"/>
            <a:ext cx="9144000" cy="8143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14.xml"/><Relationship Id="rId4" Type="http://schemas.openxmlformats.org/officeDocument/2006/relationships/slideLayout" Target="../slideLayouts/slideLayout4.xml"/><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6.jpeg"/></Relationships>
</file>

<file path=ppt/slides/_rels/slide15.xml.rels><?xml version="1.0" encoding="UTF-8" standalone="yes"?>
<Relationships xmlns="http://schemas.openxmlformats.org/package/2006/relationships"><Relationship Id="rId6" Type="http://schemas.openxmlformats.org/officeDocument/2006/relationships/notesSlide" Target="../notesSlides/notesSlide15.xml"/><Relationship Id="rId5" Type="http://schemas.openxmlformats.org/officeDocument/2006/relationships/slideLayout" Target="../slideLayouts/slideLayout4.xml"/><Relationship Id="rId4" Type="http://schemas.openxmlformats.org/officeDocument/2006/relationships/image" Target="../media/image11.jpeg"/><Relationship Id="rId3" Type="http://schemas.openxmlformats.org/officeDocument/2006/relationships/image" Target="../media/image10.jpeg"/><Relationship Id="rId2" Type="http://schemas.openxmlformats.org/officeDocument/2006/relationships/image" Target="../media/image5.png"/><Relationship Id="rId1" Type="http://schemas.openxmlformats.org/officeDocument/2006/relationships/image" Target="../media/image9.jpeg"/></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6.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1.jpeg"/></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4.xml"/><Relationship Id="rId2" Type="http://schemas.openxmlformats.org/officeDocument/2006/relationships/image" Target="../media/image8.jpeg"/><Relationship Id="rId1" Type="http://schemas.openxmlformats.org/officeDocument/2006/relationships/image" Target="../media/image12.jpeg"/></Relationships>
</file>

<file path=ppt/slides/_rels/slide18.xml.rels><?xml version="1.0" encoding="UTF-8" standalone="yes"?>
<Relationships xmlns="http://schemas.openxmlformats.org/package/2006/relationships"><Relationship Id="rId5" Type="http://schemas.openxmlformats.org/officeDocument/2006/relationships/notesSlide" Target="../notesSlides/notesSlide18.xml"/><Relationship Id="rId4" Type="http://schemas.openxmlformats.org/officeDocument/2006/relationships/slideLayout" Target="../slideLayouts/slideLayout4.xml"/><Relationship Id="rId3" Type="http://schemas.openxmlformats.org/officeDocument/2006/relationships/image" Target="../media/image13.jpeg"/><Relationship Id="rId2" Type="http://schemas.openxmlformats.org/officeDocument/2006/relationships/image" Target="../media/image5.png"/><Relationship Id="rId1" Type="http://schemas.openxmlformats.org/officeDocument/2006/relationships/image" Target="../media/image9.jpeg"/></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9.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1.jpe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4.png"/></Relationships>
</file>

<file path=ppt/slides/_rels/slide20.xml.rels><?xml version="1.0" encoding="UTF-8" standalone="yes"?>
<Relationships xmlns="http://schemas.openxmlformats.org/package/2006/relationships"><Relationship Id="rId6" Type="http://schemas.openxmlformats.org/officeDocument/2006/relationships/notesSlide" Target="../notesSlides/notesSlide20.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8.jpeg"/><Relationship Id="rId2" Type="http://schemas.openxmlformats.org/officeDocument/2006/relationships/image" Target="../media/image14.jpeg"/><Relationship Id="rId1" Type="http://schemas.openxmlformats.org/officeDocument/2006/relationships/image" Target="../media/image13.jpeg"/></Relationships>
</file>

<file path=ppt/slides/_rels/slide21.xml.rels><?xml version="1.0" encoding="UTF-8" standalone="yes"?>
<Relationships xmlns="http://schemas.openxmlformats.org/package/2006/relationships"><Relationship Id="rId5" Type="http://schemas.openxmlformats.org/officeDocument/2006/relationships/notesSlide" Target="../notesSlides/notesSlide21.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1.jpeg"/><Relationship Id="rId1" Type="http://schemas.openxmlformats.org/officeDocument/2006/relationships/image" Target="../media/image9.jpeg"/></Relationships>
</file>

<file path=ppt/slides/_rels/slide22.xml.rels><?xml version="1.0" encoding="UTF-8" standalone="yes"?>
<Relationships xmlns="http://schemas.openxmlformats.org/package/2006/relationships"><Relationship Id="rId5" Type="http://schemas.openxmlformats.org/officeDocument/2006/relationships/notesSlide" Target="../notesSlides/notesSlide22.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5.jpeg"/><Relationship Id="rId1" Type="http://schemas.openxmlformats.org/officeDocument/2006/relationships/image" Target="../media/image13.jpeg"/></Relationships>
</file>

<file path=ppt/slides/_rels/slide23.xml.rels><?xml version="1.0" encoding="UTF-8" standalone="yes"?>
<Relationships xmlns="http://schemas.openxmlformats.org/package/2006/relationships"><Relationship Id="rId6" Type="http://schemas.openxmlformats.org/officeDocument/2006/relationships/notesSlide" Target="../notesSlides/notesSlide23.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13.jpeg"/><Relationship Id="rId2" Type="http://schemas.openxmlformats.org/officeDocument/2006/relationships/image" Target="../media/image9.jpeg"/><Relationship Id="rId1" Type="http://schemas.openxmlformats.org/officeDocument/2006/relationships/image" Target="../media/image8.jpeg"/></Relationships>
</file>

<file path=ppt/slides/_rels/slide24.xml.rels><?xml version="1.0" encoding="UTF-8" standalone="yes"?>
<Relationships xmlns="http://schemas.openxmlformats.org/package/2006/relationships"><Relationship Id="rId7" Type="http://schemas.openxmlformats.org/officeDocument/2006/relationships/notesSlide" Target="../notesSlides/notesSlide24.xml"/><Relationship Id="rId6"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8.jpeg"/><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image" Target="../media/image11.jpeg"/></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25.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9.jpeg"/></Relationships>
</file>

<file path=ppt/slides/_rels/slide26.xml.rels><?xml version="1.0" encoding="UTF-8" standalone="yes"?>
<Relationships xmlns="http://schemas.openxmlformats.org/package/2006/relationships"><Relationship Id="rId5" Type="http://schemas.openxmlformats.org/officeDocument/2006/relationships/notesSlide" Target="../notesSlides/notesSlide26.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1.jpeg"/><Relationship Id="rId1" Type="http://schemas.openxmlformats.org/officeDocument/2006/relationships/image" Target="../media/image13.jpeg"/></Relationships>
</file>

<file path=ppt/slides/_rels/slide27.xml.rels><?xml version="1.0" encoding="UTF-8" standalone="yes"?>
<Relationships xmlns="http://schemas.openxmlformats.org/package/2006/relationships"><Relationship Id="rId6" Type="http://schemas.openxmlformats.org/officeDocument/2006/relationships/notesSlide" Target="../notesSlides/notesSlide27.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18.jpeg"/></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28.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3.jpeg"/></Relationships>
</file>

<file path=ppt/slides/_rels/slide29.xml.rels><?xml version="1.0" encoding="UTF-8" standalone="yes"?>
<Relationships xmlns="http://schemas.openxmlformats.org/package/2006/relationships"><Relationship Id="rId5" Type="http://schemas.openxmlformats.org/officeDocument/2006/relationships/notesSlide" Target="../notesSlides/notesSlide29.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9.jpeg"/><Relationship Id="rId1" Type="http://schemas.openxmlformats.org/officeDocument/2006/relationships/image" Target="../media/image11.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30.xml.rels><?xml version="1.0" encoding="UTF-8" standalone="yes"?>
<Relationships xmlns="http://schemas.openxmlformats.org/package/2006/relationships"><Relationship Id="rId5" Type="http://schemas.openxmlformats.org/officeDocument/2006/relationships/notesSlide" Target="../notesSlides/notesSlide30.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9.jpeg"/><Relationship Id="rId1" Type="http://schemas.openxmlformats.org/officeDocument/2006/relationships/image" Target="../media/image8.jpeg"/></Relationships>
</file>

<file path=ppt/slides/_rels/slide31.xml.rels><?xml version="1.0" encoding="UTF-8" standalone="yes"?>
<Relationships xmlns="http://schemas.openxmlformats.org/package/2006/relationships"><Relationship Id="rId5" Type="http://schemas.openxmlformats.org/officeDocument/2006/relationships/notesSlide" Target="../notesSlides/notesSlide31.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6.jpeg"/><Relationship Id="rId1" Type="http://schemas.openxmlformats.org/officeDocument/2006/relationships/image" Target="../media/image13.jpeg"/></Relationships>
</file>

<file path=ppt/slides/_rels/slide32.xml.rels><?xml version="1.0" encoding="UTF-8" standalone="yes"?>
<Relationships xmlns="http://schemas.openxmlformats.org/package/2006/relationships"><Relationship Id="rId6" Type="http://schemas.openxmlformats.org/officeDocument/2006/relationships/notesSlide" Target="../notesSlides/notesSlide32.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8.jpeg"/><Relationship Id="rId2" Type="http://schemas.openxmlformats.org/officeDocument/2006/relationships/image" Target="../media/image20.jpeg"/><Relationship Id="rId1" Type="http://schemas.openxmlformats.org/officeDocument/2006/relationships/image" Target="../media/image11.jpeg"/></Relationships>
</file>

<file path=ppt/slides/_rels/slide33.xml.rels><?xml version="1.0" encoding="UTF-8" standalone="yes"?>
<Relationships xmlns="http://schemas.openxmlformats.org/package/2006/relationships"><Relationship Id="rId5" Type="http://schemas.openxmlformats.org/officeDocument/2006/relationships/notesSlide" Target="../notesSlides/notesSlide33.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3.jpeg"/><Relationship Id="rId1" Type="http://schemas.openxmlformats.org/officeDocument/2006/relationships/image" Target="../media/image9.jpeg"/></Relationships>
</file>

<file path=ppt/slides/_rels/slide34.xml.rels><?xml version="1.0" encoding="UTF-8" standalone="yes"?>
<Relationships xmlns="http://schemas.openxmlformats.org/package/2006/relationships"><Relationship Id="rId5" Type="http://schemas.openxmlformats.org/officeDocument/2006/relationships/notesSlide" Target="../notesSlides/notesSlide34.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21.jpeg"/><Relationship Id="rId1" Type="http://schemas.openxmlformats.org/officeDocument/2006/relationships/image" Target="../media/image11.jpeg"/></Relationships>
</file>

<file path=ppt/slides/_rels/slide35.xml.rels><?xml version="1.0" encoding="UTF-8" standalone="yes"?>
<Relationships xmlns="http://schemas.openxmlformats.org/package/2006/relationships"><Relationship Id="rId6" Type="http://schemas.openxmlformats.org/officeDocument/2006/relationships/notesSlide" Target="../notesSlides/notesSlide35.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11.jpeg"/><Relationship Id="rId2" Type="http://schemas.openxmlformats.org/officeDocument/2006/relationships/image" Target="../media/image9.jpeg"/><Relationship Id="rId1" Type="http://schemas.openxmlformats.org/officeDocument/2006/relationships/image" Target="../media/image8.jpeg"/></Relationships>
</file>

<file path=ppt/slides/_rels/slide36.xml.rels><?xml version="1.0" encoding="UTF-8" standalone="yes"?>
<Relationships xmlns="http://schemas.openxmlformats.org/package/2006/relationships"><Relationship Id="rId5" Type="http://schemas.openxmlformats.org/officeDocument/2006/relationships/notesSlide" Target="../notesSlides/notesSlide36.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3.jpeg"/><Relationship Id="rId1" Type="http://schemas.openxmlformats.org/officeDocument/2006/relationships/image" Target="../media/image11.jpeg"/></Relationships>
</file>

<file path=ppt/slides/_rels/slide37.xml.rels><?xml version="1.0" encoding="UTF-8" standalone="yes"?>
<Relationships xmlns="http://schemas.openxmlformats.org/package/2006/relationships"><Relationship Id="rId5" Type="http://schemas.openxmlformats.org/officeDocument/2006/relationships/notesSlide" Target="../notesSlides/notesSlide37.xml"/><Relationship Id="rId4" Type="http://schemas.openxmlformats.org/officeDocument/2006/relationships/slideLayout" Target="../slideLayouts/slideLayout4.xml"/><Relationship Id="rId3" Type="http://schemas.openxmlformats.org/officeDocument/2006/relationships/image" Target="../media/image23.jpeg"/><Relationship Id="rId2" Type="http://schemas.openxmlformats.org/officeDocument/2006/relationships/image" Target="../media/image8.jpeg"/><Relationship Id="rId1" Type="http://schemas.openxmlformats.org/officeDocument/2006/relationships/image" Target="../media/image22.jpeg"/></Relationships>
</file>

<file path=ppt/slides/_rels/slide38.xml.rels><?xml version="1.0" encoding="UTF-8" standalone="yes"?>
<Relationships xmlns="http://schemas.openxmlformats.org/package/2006/relationships"><Relationship Id="rId7" Type="http://schemas.openxmlformats.org/officeDocument/2006/relationships/notesSlide" Target="../notesSlides/notesSlide38.xml"/><Relationship Id="rId6"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9.jpeg"/><Relationship Id="rId3" Type="http://schemas.openxmlformats.org/officeDocument/2006/relationships/image" Target="../media/image11.jpeg"/><Relationship Id="rId2" Type="http://schemas.openxmlformats.org/officeDocument/2006/relationships/image" Target="../media/image13.jpeg"/><Relationship Id="rId1" Type="http://schemas.openxmlformats.org/officeDocument/2006/relationships/image" Target="../media/image10.jpeg"/></Relationships>
</file>

<file path=ppt/slides/_rels/slide39.xml.rels><?xml version="1.0" encoding="UTF-8" standalone="yes"?>
<Relationships xmlns="http://schemas.openxmlformats.org/package/2006/relationships"><Relationship Id="rId5" Type="http://schemas.openxmlformats.org/officeDocument/2006/relationships/notesSlide" Target="../notesSlides/notesSlide39.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2.jpeg"/><Relationship Id="rId1" Type="http://schemas.openxmlformats.org/officeDocument/2006/relationships/image" Target="../media/image11.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40.xml.rels><?xml version="1.0" encoding="UTF-8" standalone="yes"?>
<Relationships xmlns="http://schemas.openxmlformats.org/package/2006/relationships"><Relationship Id="rId6" Type="http://schemas.openxmlformats.org/officeDocument/2006/relationships/notesSlide" Target="../notesSlides/notesSlide40.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13.jpeg"/><Relationship Id="rId2" Type="http://schemas.openxmlformats.org/officeDocument/2006/relationships/image" Target="../media/image9.jpeg"/><Relationship Id="rId1" Type="http://schemas.openxmlformats.org/officeDocument/2006/relationships/image" Target="../media/image8.jpeg"/></Relationships>
</file>

<file path=ppt/slides/_rels/slide41.xml.rels><?xml version="1.0" encoding="UTF-8" standalone="yes"?>
<Relationships xmlns="http://schemas.openxmlformats.org/package/2006/relationships"><Relationship Id="rId5" Type="http://schemas.openxmlformats.org/officeDocument/2006/relationships/notesSlide" Target="../notesSlides/notesSlide41.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4.jpeg"/><Relationship Id="rId1" Type="http://schemas.openxmlformats.org/officeDocument/2006/relationships/image" Target="../media/image11.jpeg"/></Relationships>
</file>

<file path=ppt/slides/_rels/slide42.xml.rels><?xml version="1.0" encoding="UTF-8" standalone="yes"?>
<Relationships xmlns="http://schemas.openxmlformats.org/package/2006/relationships"><Relationship Id="rId6" Type="http://schemas.openxmlformats.org/officeDocument/2006/relationships/notesSlide" Target="../notesSlides/notesSlide42.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8.jpeg"/><Relationship Id="rId2" Type="http://schemas.openxmlformats.org/officeDocument/2006/relationships/image" Target="../media/image11.jpeg"/><Relationship Id="rId1" Type="http://schemas.openxmlformats.org/officeDocument/2006/relationships/image" Target="../media/image9.jpeg"/></Relationships>
</file>

<file path=ppt/slides/_rels/slide43.xml.rels><?xml version="1.0" encoding="UTF-8" standalone="yes"?>
<Relationships xmlns="http://schemas.openxmlformats.org/package/2006/relationships"><Relationship Id="rId5" Type="http://schemas.openxmlformats.org/officeDocument/2006/relationships/notesSlide" Target="../notesSlides/notesSlide43.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1.jpeg"/><Relationship Id="rId1" Type="http://schemas.openxmlformats.org/officeDocument/2006/relationships/image" Target="../media/image13.jpeg"/></Relationships>
</file>

<file path=ppt/slides/_rels/slide44.xml.rels><?xml version="1.0" encoding="UTF-8" standalone="yes"?>
<Relationships xmlns="http://schemas.openxmlformats.org/package/2006/relationships"><Relationship Id="rId6" Type="http://schemas.openxmlformats.org/officeDocument/2006/relationships/notesSlide" Target="../notesSlides/notesSlide44.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15.jpeg"/><Relationship Id="rId2" Type="http://schemas.openxmlformats.org/officeDocument/2006/relationships/image" Target="../media/image9.jpeg"/><Relationship Id="rId1" Type="http://schemas.openxmlformats.org/officeDocument/2006/relationships/image" Target="../media/image8.jpeg"/></Relationships>
</file>

<file path=ppt/slides/_rels/slide45.xml.rels><?xml version="1.0" encoding="UTF-8" standalone="yes"?>
<Relationships xmlns="http://schemas.openxmlformats.org/package/2006/relationships"><Relationship Id="rId4" Type="http://schemas.openxmlformats.org/officeDocument/2006/relationships/notesSlide" Target="../notesSlides/notesSlide45.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1.jpeg"/></Relationships>
</file>

<file path=ppt/slides/_rels/slide46.xml.rels><?xml version="1.0" encoding="UTF-8" standalone="yes"?>
<Relationships xmlns="http://schemas.openxmlformats.org/package/2006/relationships"><Relationship Id="rId5" Type="http://schemas.openxmlformats.org/officeDocument/2006/relationships/notesSlide" Target="../notesSlides/notesSlide46.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1.jpeg"/><Relationship Id="rId1" Type="http://schemas.openxmlformats.org/officeDocument/2006/relationships/image" Target="../media/image16.jpeg"/></Relationships>
</file>

<file path=ppt/slides/_rels/slide47.xml.rels><?xml version="1.0" encoding="UTF-8" standalone="yes"?>
<Relationships xmlns="http://schemas.openxmlformats.org/package/2006/relationships"><Relationship Id="rId6" Type="http://schemas.openxmlformats.org/officeDocument/2006/relationships/notesSlide" Target="../notesSlides/notesSlide47.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17.jpeg"/></Relationships>
</file>

<file path=ppt/slides/_rels/slide48.xml.rels><?xml version="1.0" encoding="UTF-8" standalone="yes"?>
<Relationships xmlns="http://schemas.openxmlformats.org/package/2006/relationships"><Relationship Id="rId4" Type="http://schemas.openxmlformats.org/officeDocument/2006/relationships/notesSlide" Target="../notesSlides/notesSlide48.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3.jpeg"/></Relationships>
</file>

<file path=ppt/slides/_rels/slide49.xml.rels><?xml version="1.0" encoding="UTF-8" standalone="yes"?>
<Relationships xmlns="http://schemas.openxmlformats.org/package/2006/relationships"><Relationship Id="rId6" Type="http://schemas.openxmlformats.org/officeDocument/2006/relationships/notesSlide" Target="../notesSlides/notesSlide49.xml"/><Relationship Id="rId5" Type="http://schemas.openxmlformats.org/officeDocument/2006/relationships/slideLayout" Target="../slideLayouts/slideLayout4.xml"/><Relationship Id="rId4" Type="http://schemas.openxmlformats.org/officeDocument/2006/relationships/image" Target="../media/image24.jpeg"/><Relationship Id="rId3" Type="http://schemas.openxmlformats.org/officeDocument/2006/relationships/image" Target="../media/image5.png"/><Relationship Id="rId2" Type="http://schemas.openxmlformats.org/officeDocument/2006/relationships/image" Target="../media/image13.jpeg"/><Relationship Id="rId1" Type="http://schemas.openxmlformats.org/officeDocument/2006/relationships/image" Target="../media/image11.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51.xml.rels><?xml version="1.0" encoding="UTF-8" standalone="yes"?>
<Relationships xmlns="http://schemas.openxmlformats.org/package/2006/relationships"><Relationship Id="rId6" Type="http://schemas.openxmlformats.org/officeDocument/2006/relationships/notesSlide" Target="../notesSlides/notesSlide51.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image" Target="../media/image25.jpeg"/></Relationships>
</file>

<file path=ppt/slides/_rels/slide52.xml.rels><?xml version="1.0" encoding="UTF-8" standalone="yes"?>
<Relationships xmlns="http://schemas.openxmlformats.org/package/2006/relationships"><Relationship Id="rId7" Type="http://schemas.openxmlformats.org/officeDocument/2006/relationships/notesSlide" Target="../notesSlides/notesSlide52.xml"/><Relationship Id="rId6"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31.jpeg"/><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image" Target="../media/image28.jpeg"/></Relationships>
</file>

<file path=ppt/slides/_rels/slide53.xml.rels><?xml version="1.0" encoding="UTF-8" standalone="yes"?>
<Relationships xmlns="http://schemas.openxmlformats.org/package/2006/relationships"><Relationship Id="rId8" Type="http://schemas.openxmlformats.org/officeDocument/2006/relationships/notesSlide" Target="../notesSlides/notesSlide53.xml"/><Relationship Id="rId7"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13.jpeg"/><Relationship Id="rId4" Type="http://schemas.openxmlformats.org/officeDocument/2006/relationships/image" Target="../media/image11.jpeg"/><Relationship Id="rId3" Type="http://schemas.openxmlformats.org/officeDocument/2006/relationships/image" Target="../media/image10.jpeg"/><Relationship Id="rId2" Type="http://schemas.openxmlformats.org/officeDocument/2006/relationships/image" Target="../media/image33.jpeg"/><Relationship Id="rId1" Type="http://schemas.openxmlformats.org/officeDocument/2006/relationships/image" Target="../media/image32.jpeg"/></Relationships>
</file>

<file path=ppt/slides/_rels/slide54.xml.rels><?xml version="1.0" encoding="UTF-8" standalone="yes"?>
<Relationships xmlns="http://schemas.openxmlformats.org/package/2006/relationships"><Relationship Id="rId5" Type="http://schemas.openxmlformats.org/officeDocument/2006/relationships/notesSlide" Target="../notesSlides/notesSlide54.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6.jpeg"/><Relationship Id="rId1" Type="http://schemas.openxmlformats.org/officeDocument/2006/relationships/image" Target="../media/image11.jpeg"/></Relationships>
</file>

<file path=ppt/slides/_rels/slide55.xml.rels><?xml version="1.0" encoding="UTF-8" standalone="yes"?>
<Relationships xmlns="http://schemas.openxmlformats.org/package/2006/relationships"><Relationship Id="rId4" Type="http://schemas.openxmlformats.org/officeDocument/2006/relationships/notesSlide" Target="../notesSlides/notesSlide55.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1.jpeg"/></Relationships>
</file>

<file path=ppt/slides/_rels/slide56.xml.rels><?xml version="1.0" encoding="UTF-8" standalone="yes"?>
<Relationships xmlns="http://schemas.openxmlformats.org/package/2006/relationships"><Relationship Id="rId5" Type="http://schemas.openxmlformats.org/officeDocument/2006/relationships/notesSlide" Target="../notesSlides/notesSlide56.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6.jpeg"/><Relationship Id="rId1" Type="http://schemas.openxmlformats.org/officeDocument/2006/relationships/image" Target="../media/image11.jpeg"/></Relationships>
</file>

<file path=ppt/slides/_rels/slide57.xml.rels><?xml version="1.0" encoding="UTF-8" standalone="yes"?>
<Relationships xmlns="http://schemas.openxmlformats.org/package/2006/relationships"><Relationship Id="rId5" Type="http://schemas.openxmlformats.org/officeDocument/2006/relationships/notesSlide" Target="../notesSlides/notesSlide57.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6.jpeg"/><Relationship Id="rId1"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1916988" y="5580509"/>
            <a:ext cx="6111396" cy="656409"/>
          </a:xfrm>
          <a:prstGeom prst="rect">
            <a:avLst/>
          </a:prstGeom>
        </p:spPr>
        <p:txBody>
          <a:bodyPr vert="horz" lIns="91440" tIns="45720" rIns="91440" bIns="45720" rtlCol="0">
            <a:normAutofit fontScale="25000" lnSpcReduction="20000"/>
          </a:bodyPr>
          <a:lstStyle/>
          <a:p>
            <a:pPr algn="ctr">
              <a:lnSpc>
                <a:spcPct val="170000"/>
              </a:lnSpc>
              <a:spcBef>
                <a:spcPct val="0"/>
              </a:spcBef>
              <a:defRPr/>
            </a:pPr>
            <a:r>
              <a:rPr lang="zh-CN" altLang="en-US" sz="14400" dirty="0" smtClean="0">
                <a:solidFill>
                  <a:schemeClr val="bg1"/>
                </a:solidFill>
                <a:latin typeface="黑体" panose="02010609060101010101" pitchFamily="65" charset="-122"/>
                <a:ea typeface="黑体" panose="02010609060101010101" pitchFamily="65" charset="-122"/>
              </a:rPr>
              <a:t>高中英语  </a:t>
            </a:r>
            <a:r>
              <a:rPr lang="zh-CN" altLang="en-US" sz="9600" dirty="0" smtClean="0">
                <a:solidFill>
                  <a:schemeClr val="bg1"/>
                </a:solidFill>
                <a:latin typeface="黑体" panose="02010609060101010101" pitchFamily="65" charset="-122"/>
                <a:ea typeface="黑体" panose="02010609060101010101" pitchFamily="65" charset="-122"/>
                <a:cs typeface="+mj-cs"/>
              </a:rPr>
              <a:t>选择性必修</a:t>
            </a:r>
            <a:r>
              <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一</a:t>
            </a:r>
            <a:r>
              <a:rPr kumimoji="0" lang="en-US" altLang="zh-CN"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 </a:t>
            </a:r>
            <a:r>
              <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人教版</a:t>
            </a:r>
            <a:endPar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95377"/>
            <a:ext cx="8467200" cy="50399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From this, he concluded that the crucial problem in China was </a:t>
            </a:r>
            <a:r>
              <a:rPr lang="zh-CN" altLang="en-US" sz="1815" u="sng" kern="0" dirty="0" smtClean="0">
                <a:solidFill>
                  <a:srgbClr val="FF0000"/>
                </a:solidFill>
                <a:latin typeface="Times New Roman" panose="02020603050405020304" pitchFamily="65" charset="-122"/>
                <a:ea typeface="宋体" panose="02010600030101010101" pitchFamily="2" charset="-122"/>
              </a:rPr>
              <a:t>not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physical illness, </a:t>
            </a:r>
            <a:r>
              <a:rPr lang="zh-CN" altLang="en-US" sz="1815" u="sng" kern="0" dirty="0" smtClean="0">
                <a:solidFill>
                  <a:srgbClr val="FF0000"/>
                </a:solidFill>
                <a:latin typeface="Times New Roman" panose="02020603050405020304" pitchFamily="65" charset="-122"/>
                <a:ea typeface="宋体" panose="02010600030101010101" pitchFamily="2" charset="-122"/>
              </a:rPr>
              <a:t>but</a:t>
            </a:r>
            <a:br>
              <a:rPr dirty="0">
                <a:solidFill>
                  <a:srgbClr val="FF0000"/>
                </a:solidFill>
              </a:rPr>
            </a:br>
            <a:r>
              <a:rPr lang="zh-CN" altLang="en-US" sz="1815" kern="0" dirty="0" smtClean="0">
                <a:solidFill>
                  <a:srgbClr val="000000"/>
                </a:solidFill>
                <a:latin typeface="Times New Roman" panose="02020603050405020304" pitchFamily="65" charset="-122"/>
                <a:ea typeface="宋体" panose="02010600030101010101" pitchFamily="2" charset="-122"/>
              </a:rPr>
              <a:t>the spiritual illness of people at that time.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4.1917年,一个朋友坚决要求他帮忙为一本叫《新青年》的杂志写稿。</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In 1917, a friend</a:t>
            </a:r>
            <a:r>
              <a:rPr lang="zh-CN" altLang="en-US" sz="1815" u="sng" kern="0" dirty="0" smtClean="0">
                <a:solidFill>
                  <a:srgbClr val="FF0000"/>
                </a:solidFill>
                <a:latin typeface="Times New Roman" panose="02020603050405020304" pitchFamily="65" charset="-122"/>
                <a:ea typeface="宋体" panose="02010600030101010101" pitchFamily="2" charset="-122"/>
              </a:rPr>
              <a:t>insisted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that </a:t>
            </a:r>
            <a:r>
              <a:rPr lang="zh-CN" altLang="en-US" sz="1815" u="sng" kern="0" dirty="0" smtClean="0">
                <a:solidFill>
                  <a:srgbClr val="FF0000"/>
                </a:solidFill>
                <a:latin typeface="Times New Roman" panose="02020603050405020304" pitchFamily="65" charset="-122"/>
                <a:ea typeface="宋体" panose="02010600030101010101" pitchFamily="2" charset="-122"/>
              </a:rPr>
              <a:t>he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help</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write for a magazine called </a:t>
            </a:r>
            <a:r>
              <a:rPr lang="zh-CN" altLang="en-US" sz="1815" i="1" kern="0" dirty="0" smtClean="0">
                <a:solidFill>
                  <a:srgbClr val="000000"/>
                </a:solidFill>
                <a:latin typeface="Times New Roman" panose="02020603050405020304" pitchFamily="65" charset="-122"/>
                <a:ea typeface="宋体" panose="02010600030101010101" pitchFamily="2" charset="-122"/>
              </a:rPr>
              <a:t>New</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Youth</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5.在那里工作期间,出于对知识的强烈爱好,他继续学习,在1905年获得了物理学博</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士学位。</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While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working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there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out of a strong passion for knowledge, he continued to study,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earning a doctorate in physics in 1905.</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6.他有着浓密的髭须和白色长发,有时头发会直立起来,好像他刚刚受过电击一</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样。</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had a thick moustache and long white hair, which sometimes stood on end as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though he </a:t>
            </a:r>
            <a:r>
              <a:rPr lang="zh-CN" altLang="en-US" sz="1815" u="sng" kern="0" dirty="0" smtClean="0">
                <a:solidFill>
                  <a:srgbClr val="FF0000"/>
                </a:solidFill>
                <a:latin typeface="Times New Roman" panose="02020603050405020304" pitchFamily="65" charset="-122"/>
                <a:ea typeface="宋体" panose="02010600030101010101" pitchFamily="2" charset="-122"/>
              </a:rPr>
              <a:t>had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just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received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electric</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shock</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p:txBody>
      </p:sp>
      <p:pic>
        <p:nvPicPr>
          <p:cNvPr id="3" name="Picture 4" descr="\\a015\吴双婷\线.tif"/>
          <p:cNvPicPr>
            <a:picLocks noChangeArrowheads="1"/>
          </p:cNvPicPr>
          <p:nvPr/>
        </p:nvPicPr>
        <p:blipFill>
          <a:blip r:embed="rId1" cstate="print"/>
          <a:srcRect/>
          <a:stretch>
            <a:fillRect/>
          </a:stretch>
        </p:blipFill>
        <p:spPr bwMode="auto">
          <a:xfrm>
            <a:off x="6334125" y="1076325"/>
            <a:ext cx="360045" cy="200660"/>
          </a:xfrm>
          <a:prstGeom prst="rect">
            <a:avLst/>
          </a:prstGeom>
          <a:noFill/>
          <a:ln w="9525">
            <a:noFill/>
            <a:miter lim="800000"/>
            <a:headEnd/>
            <a:tailEnd/>
          </a:ln>
        </p:spPr>
      </p:pic>
      <p:pic>
        <p:nvPicPr>
          <p:cNvPr id="4" name="Picture 4" descr="\\a015\吴双婷\线.tif"/>
          <p:cNvPicPr>
            <a:picLocks noChangeArrowheads="1"/>
          </p:cNvPicPr>
          <p:nvPr/>
        </p:nvPicPr>
        <p:blipFill>
          <a:blip r:embed="rId1" cstate="print"/>
          <a:srcRect/>
          <a:stretch>
            <a:fillRect/>
          </a:stretch>
        </p:blipFill>
        <p:spPr bwMode="auto">
          <a:xfrm>
            <a:off x="8251036" y="976519"/>
            <a:ext cx="360000" cy="30061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2081530" y="2228850"/>
            <a:ext cx="720000" cy="32400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3237865" y="2190750"/>
            <a:ext cx="769620" cy="360045"/>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540039" y="3420269"/>
            <a:ext cx="1980000" cy="39600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1466828" y="5558646"/>
            <a:ext cx="3276000" cy="324000"/>
          </a:xfrm>
          <a:prstGeom prst="rect">
            <a:avLst/>
          </a:prstGeom>
          <a:noFill/>
          <a:ln w="9525">
            <a:noFill/>
            <a:miter lim="800000"/>
            <a:headEnd/>
            <a:tailEnd/>
          </a:ln>
        </p:spPr>
      </p:pic>
      <p:sp>
        <p:nvSpPr>
          <p:cNvPr id="9" name="矩形 8"/>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4850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7.据报道,1955年4月18日,爱因斯坦去世了,全世界都为失去一位杰出的科学家而沉</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痛哀悼。</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On 18 April 1955, </a:t>
            </a:r>
            <a:r>
              <a:rPr lang="zh-CN" altLang="en-US" sz="1815" u="sng" kern="0" dirty="0" smtClean="0">
                <a:solidFill>
                  <a:srgbClr val="FF0000"/>
                </a:solidFill>
                <a:latin typeface="Times New Roman" panose="02020603050405020304" pitchFamily="65" charset="-122"/>
                <a:ea typeface="宋体" panose="02010600030101010101" pitchFamily="2" charset="-122"/>
              </a:rPr>
              <a:t>it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was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reported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Einstein had passed away, and the whole world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mourned the great loss of a brilliant scientist.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8.在任何情况下我们都不应该对他人做坏事。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Under no circumstances </a:t>
            </a:r>
            <a:r>
              <a:rPr lang="zh-CN" altLang="en-US" sz="1815" u="sng" kern="0" dirty="0" smtClean="0">
                <a:solidFill>
                  <a:srgbClr val="FF0000"/>
                </a:solidFill>
                <a:latin typeface="Times New Roman" panose="02020603050405020304" pitchFamily="65" charset="-122"/>
                <a:ea typeface="宋体" panose="02010600030101010101" pitchFamily="2" charset="-122"/>
              </a:rPr>
              <a:t>should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we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do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terrible things to other people.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Ⅳ.长难句分析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1.Yes, we concluded that by drawing out the extract at a low temperature, we could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find the substance that we needed to complete the experiment.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分析:本句为主从复合句。第一个that引导</a:t>
            </a:r>
            <a:r>
              <a:rPr lang="zh-CN" altLang="en-US" sz="1815" u="sng" kern="0" dirty="0" smtClean="0">
                <a:solidFill>
                  <a:srgbClr val="FF0000"/>
                </a:solidFill>
                <a:latin typeface="Times New Roman" panose="02020603050405020304" pitchFamily="65" charset="-122"/>
                <a:ea typeface="宋体" panose="02010600030101010101" pitchFamily="2" charset="-122"/>
              </a:rPr>
              <a:t>宾语从句</a:t>
            </a:r>
            <a:r>
              <a:rPr lang="zh-CN" altLang="en-US" sz="1815" kern="0" dirty="0" smtClean="0">
                <a:solidFill>
                  <a:srgbClr val="000000"/>
                </a:solidFill>
                <a:latin typeface="Times New Roman" panose="02020603050405020304" pitchFamily="65" charset="-122"/>
                <a:ea typeface="宋体" panose="02010600030101010101" pitchFamily="2" charset="-122"/>
              </a:rPr>
              <a:t>, 第二个that引导 </a:t>
            </a:r>
            <a:r>
              <a:rPr lang="zh-CN" altLang="en-US" sz="1815" u="sng" kern="0" dirty="0" smtClean="0">
                <a:solidFill>
                  <a:srgbClr val="FF0000"/>
                </a:solidFill>
                <a:latin typeface="Times New Roman" panose="02020603050405020304" pitchFamily="65" charset="-122"/>
                <a:ea typeface="宋体" panose="02010600030101010101" pitchFamily="2" charset="-122"/>
              </a:rPr>
              <a:t>定语从句</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to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complete the experiment是动词不定式短语作 </a:t>
            </a:r>
            <a:r>
              <a:rPr lang="zh-CN" altLang="en-US" sz="1815" u="sng" kern="0" dirty="0" smtClean="0">
                <a:solidFill>
                  <a:srgbClr val="FF0000"/>
                </a:solidFill>
                <a:latin typeface="Times New Roman" panose="02020603050405020304" pitchFamily="65" charset="-122"/>
                <a:ea typeface="宋体" panose="02010600030101010101" pitchFamily="2" charset="-122"/>
              </a:rPr>
              <a:t>目的状语</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句意:是的,我们得出结论:通过在低温条件下取出提取物,我们就能找到完成实验</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所需要的物质。</a:t>
            </a:r>
            <a:endParaRPr lang="zh-CN" altLang="en-US" dirty="0"/>
          </a:p>
        </p:txBody>
      </p:sp>
      <p:pic>
        <p:nvPicPr>
          <p:cNvPr id="3" name="Picture 4" descr="\\a015\吴双婷\线.tif"/>
          <p:cNvPicPr>
            <a:picLocks noChangeArrowheads="1"/>
          </p:cNvPicPr>
          <p:nvPr/>
        </p:nvPicPr>
        <p:blipFill>
          <a:blip r:embed="rId1" cstate="print"/>
          <a:srcRect/>
          <a:stretch>
            <a:fillRect/>
          </a:stretch>
        </p:blipFill>
        <p:spPr bwMode="auto">
          <a:xfrm>
            <a:off x="2258695" y="1770380"/>
            <a:ext cx="1836000" cy="360000"/>
          </a:xfrm>
          <a:prstGeom prst="rect">
            <a:avLst/>
          </a:prstGeom>
          <a:noFill/>
          <a:ln w="9525">
            <a:noFill/>
            <a:miter lim="800000"/>
            <a:headEnd/>
            <a:tailEnd/>
          </a:ln>
        </p:spPr>
      </p:pic>
      <p:pic>
        <p:nvPicPr>
          <p:cNvPr id="4" name="Picture 4" descr="\\a015\吴双婷\线.tif"/>
          <p:cNvPicPr>
            <a:picLocks noChangeArrowheads="1"/>
          </p:cNvPicPr>
          <p:nvPr/>
        </p:nvPicPr>
        <p:blipFill>
          <a:blip r:embed="rId1" cstate="print"/>
          <a:srcRect/>
          <a:stretch>
            <a:fillRect/>
          </a:stretch>
        </p:blipFill>
        <p:spPr bwMode="auto">
          <a:xfrm>
            <a:off x="2795575" y="2991641"/>
            <a:ext cx="1296000" cy="36000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4643438" y="4634715"/>
            <a:ext cx="928694" cy="36000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7224731" y="4634715"/>
            <a:ext cx="972000" cy="32400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4914265" y="5063490"/>
            <a:ext cx="1008000" cy="324000"/>
          </a:xfrm>
          <a:prstGeom prst="rect">
            <a:avLst/>
          </a:prstGeom>
          <a:noFill/>
          <a:ln w="9525">
            <a:noFill/>
            <a:miter lim="800000"/>
            <a:headEnd/>
            <a:tailEnd/>
          </a:ln>
        </p:spPr>
      </p:pic>
      <p:sp>
        <p:nvSpPr>
          <p:cNvPr id="8" name="矩形 7"/>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2.It struck him that the other Chinese men in the photo apparently did not care about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what was happening to their fellow countrymen.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分析:本句为主从复合句。It是</a:t>
            </a:r>
            <a:r>
              <a:rPr lang="zh-CN" altLang="en-US" sz="1815" u="sng" kern="0" dirty="0" smtClean="0">
                <a:solidFill>
                  <a:srgbClr val="FF0000"/>
                </a:solidFill>
                <a:latin typeface="Times New Roman" panose="02020603050405020304" pitchFamily="65" charset="-122"/>
                <a:ea typeface="宋体" panose="02010600030101010101" pitchFamily="2" charset="-122"/>
              </a:rPr>
              <a:t>形式</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主语,</a:t>
            </a: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引导主语从句;what引导宾语从句</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句意:他突然意识到照片中其他的中国人显然不在乎他们的同胞发生了什么。</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3.He made numerous contributions to the world, the most well-known being the gener-</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al theory of relativity and the famous formula </a:t>
            </a:r>
            <a:r>
              <a:rPr lang="zh-CN" altLang="en-US" sz="1815" i="1" kern="0" dirty="0" smtClean="0">
                <a:solidFill>
                  <a:srgbClr val="000000"/>
                </a:solidFill>
                <a:latin typeface="Times New Roman" panose="02020603050405020304" pitchFamily="65" charset="-122"/>
                <a:ea typeface="宋体" panose="02010600030101010101" pitchFamily="2" charset="-122"/>
              </a:rPr>
              <a:t>E</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i="1" kern="0" dirty="0" smtClean="0">
                <a:solidFill>
                  <a:srgbClr val="000000"/>
                </a:solidFill>
                <a:latin typeface="Times New Roman" panose="02020603050405020304" pitchFamily="65" charset="-122"/>
                <a:ea typeface="宋体" panose="02010600030101010101" pitchFamily="2" charset="-122"/>
              </a:rPr>
              <a:t>mc</a:t>
            </a:r>
            <a:r>
              <a:rPr lang="zh-CN" altLang="en-US" sz="1365" kern="0" baseline="59000" dirty="0" smtClean="0">
                <a:solidFill>
                  <a:srgbClr val="000000"/>
                </a:solidFill>
                <a:latin typeface="Times New Roman" panose="02020603050405020304" pitchFamily="65" charset="-122"/>
                <a:ea typeface="宋体" panose="02010600030101010101" pitchFamily="2" charset="-122"/>
              </a:rPr>
              <a:t>2</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分析:本句为简单句。逗号后面是 </a:t>
            </a:r>
            <a:r>
              <a:rPr lang="zh-CN" altLang="en-US" sz="1815" u="sng" kern="0" dirty="0" smtClean="0">
                <a:solidFill>
                  <a:srgbClr val="FF0000"/>
                </a:solidFill>
                <a:latin typeface="Times New Roman" panose="02020603050405020304" pitchFamily="65" charset="-122"/>
                <a:ea typeface="宋体" panose="02010600030101010101" pitchFamily="2" charset="-122"/>
              </a:rPr>
              <a:t>独立主格结构</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句意:他为世界做出了很多贡献,最出名的是广义相对论和著名公式</a:t>
            </a:r>
            <a:r>
              <a:rPr lang="zh-CN" altLang="en-US" sz="1815" i="1" kern="0" dirty="0" smtClean="0">
                <a:solidFill>
                  <a:srgbClr val="000000"/>
                </a:solidFill>
                <a:latin typeface="Times New Roman" panose="02020603050405020304" pitchFamily="65" charset="-122"/>
                <a:ea typeface="宋体" panose="02010600030101010101" pitchFamily="2" charset="-122"/>
              </a:rPr>
              <a:t>E</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i="1" kern="0" dirty="0" smtClean="0">
                <a:solidFill>
                  <a:srgbClr val="000000"/>
                </a:solidFill>
                <a:latin typeface="Times New Roman" panose="02020603050405020304" pitchFamily="65" charset="-122"/>
                <a:ea typeface="宋体" panose="02010600030101010101" pitchFamily="2" charset="-122"/>
              </a:rPr>
              <a:t>mc</a:t>
            </a:r>
            <a:r>
              <a:rPr lang="zh-CN" altLang="en-US" sz="1365" kern="0" baseline="59000" dirty="0" smtClean="0">
                <a:solidFill>
                  <a:srgbClr val="000000"/>
                </a:solidFill>
                <a:latin typeface="Times New Roman" panose="02020603050405020304" pitchFamily="65" charset="-122"/>
                <a:ea typeface="宋体" panose="02010600030101010101" pitchFamily="2" charset="-122"/>
              </a:rPr>
              <a:t>2</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4.So it may seem odd to some people whose knowledge of China may be limited that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he is such an important figure.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分析:本句为主从复合句。</a:t>
            </a:r>
            <a:r>
              <a:rPr lang="zh-CN" altLang="en-US" sz="1815" u="sng" kern="0" dirty="0" smtClean="0">
                <a:solidFill>
                  <a:srgbClr val="000000"/>
                </a:solidFill>
                <a:latin typeface="Times New Roman" panose="02020603050405020304" pitchFamily="65" charset="-122"/>
                <a:ea typeface="宋体" panose="02010600030101010101" pitchFamily="2" charset="-122"/>
              </a:rPr>
              <a:t>it</a:t>
            </a:r>
            <a:r>
              <a:rPr lang="zh-CN" altLang="en-US" sz="1815" kern="0" dirty="0" smtClean="0">
                <a:solidFill>
                  <a:srgbClr val="000000"/>
                </a:solidFill>
                <a:latin typeface="Times New Roman" panose="02020603050405020304" pitchFamily="65" charset="-122"/>
                <a:ea typeface="宋体" panose="02010600030101010101" pitchFamily="2" charset="-122"/>
              </a:rPr>
              <a:t>是形式主语, </a:t>
            </a:r>
            <a:r>
              <a:rPr lang="zh-CN" altLang="en-US" sz="1815" u="sng" kern="0" dirty="0" smtClean="0">
                <a:solidFill>
                  <a:srgbClr val="FF0000"/>
                </a:solidFill>
                <a:latin typeface="Times New Roman" panose="02020603050405020304" pitchFamily="65" charset="-122"/>
                <a:ea typeface="宋体" panose="02010600030101010101" pitchFamily="2" charset="-122"/>
              </a:rPr>
              <a:t>whose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引导定语从句,that引导 </a:t>
            </a:r>
            <a:r>
              <a:rPr lang="zh-CN" altLang="en-US" sz="1815" u="sng" kern="0" dirty="0" smtClean="0">
                <a:solidFill>
                  <a:srgbClr val="FF0000"/>
                </a:solidFill>
                <a:latin typeface="Times New Roman" panose="02020603050405020304" pitchFamily="65" charset="-122"/>
                <a:ea typeface="宋体" panose="02010600030101010101" pitchFamily="2" charset="-122"/>
              </a:rPr>
              <a:t>主语从句</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句意:因此,在一些对中国了解可能有限的人看来他是一个如此重要的人物,这可能</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看起来很奇怪。</a:t>
            </a:r>
            <a:endParaRPr lang="zh-CN" altLang="en-US" dirty="0"/>
          </a:p>
        </p:txBody>
      </p:sp>
      <p:pic>
        <p:nvPicPr>
          <p:cNvPr id="3" name="Picture 4" descr="\\a015\吴双婷\线.tif"/>
          <p:cNvPicPr>
            <a:picLocks noChangeArrowheads="1"/>
          </p:cNvPicPr>
          <p:nvPr/>
        </p:nvPicPr>
        <p:blipFill>
          <a:blip r:embed="rId1" cstate="print"/>
          <a:srcRect/>
          <a:stretch>
            <a:fillRect/>
          </a:stretch>
        </p:blipFill>
        <p:spPr bwMode="auto">
          <a:xfrm>
            <a:off x="3519170" y="1705610"/>
            <a:ext cx="485140" cy="300355"/>
          </a:xfrm>
          <a:prstGeom prst="rect">
            <a:avLst/>
          </a:prstGeom>
          <a:noFill/>
          <a:ln w="9525">
            <a:noFill/>
            <a:miter lim="800000"/>
            <a:headEnd/>
            <a:tailEnd/>
          </a:ln>
        </p:spPr>
      </p:pic>
      <p:pic>
        <p:nvPicPr>
          <p:cNvPr id="4" name="Picture 4" descr="\\a015\吴双婷\线.tif"/>
          <p:cNvPicPr>
            <a:picLocks noChangeArrowheads="1"/>
          </p:cNvPicPr>
          <p:nvPr/>
        </p:nvPicPr>
        <p:blipFill>
          <a:blip r:embed="rId1" cstate="print"/>
          <a:srcRect/>
          <a:stretch>
            <a:fillRect/>
          </a:stretch>
        </p:blipFill>
        <p:spPr bwMode="auto">
          <a:xfrm>
            <a:off x="4500562" y="1705757"/>
            <a:ext cx="432000" cy="32400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3857620" y="3348831"/>
            <a:ext cx="1440000" cy="36000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4500562" y="5048485"/>
            <a:ext cx="684000" cy="30061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7485380" y="5048250"/>
            <a:ext cx="972000" cy="300355"/>
          </a:xfrm>
          <a:prstGeom prst="rect">
            <a:avLst/>
          </a:prstGeom>
          <a:noFill/>
          <a:ln w="9525">
            <a:noFill/>
            <a:miter lim="800000"/>
            <a:headEnd/>
            <a:tailEnd/>
          </a:ln>
        </p:spPr>
      </p:pic>
      <p:sp>
        <p:nvSpPr>
          <p:cNvPr id="8" name="矩形 7"/>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45348"/>
            <a:ext cx="8467200" cy="551878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Ⅴ.必备语法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1.This year's Nobel Prize for Physiology or Medicine has been awarded to Tu Youyou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(co-winner), </a:t>
            </a:r>
            <a:r>
              <a:rPr lang="zh-CN" altLang="en-US" sz="1815" u="sng" kern="0" dirty="0" smtClean="0">
                <a:solidFill>
                  <a:srgbClr val="FF0000"/>
                </a:solidFill>
                <a:latin typeface="Times New Roman" panose="02020603050405020304" pitchFamily="65" charset="-122"/>
                <a:ea typeface="宋体" panose="02010600030101010101" pitchFamily="2" charset="-122"/>
              </a:rPr>
              <a:t>whose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research led to the discovery of artemisinin, a crucial new treatment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for malaria.</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2.In the beginning, Tu Youyou went to Hainan, </a:t>
            </a:r>
            <a:r>
              <a:rPr lang="zh-CN" altLang="en-US" sz="1815" u="sng" kern="0" dirty="0" smtClean="0">
                <a:solidFill>
                  <a:srgbClr val="FF0000"/>
                </a:solidFill>
                <a:latin typeface="Times New Roman" panose="02020603050405020304" pitchFamily="65" charset="-122"/>
                <a:ea typeface="宋体" panose="02010600030101010101" pitchFamily="2" charset="-122"/>
              </a:rPr>
              <a:t>where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malaria was more common, to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study malaria patients.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3.Later, the medicine was tested on malaria patients, most of  </a:t>
            </a:r>
            <a:r>
              <a:rPr lang="zh-CN" altLang="en-US" sz="1815" u="sng" kern="0" dirty="0" smtClean="0">
                <a:solidFill>
                  <a:srgbClr val="FF0000"/>
                </a:solidFill>
                <a:latin typeface="Times New Roman" panose="02020603050405020304" pitchFamily="65" charset="-122"/>
                <a:ea typeface="宋体" panose="02010600030101010101" pitchFamily="2" charset="-122"/>
              </a:rPr>
              <a:t>whom</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recovered.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4.That same year, </a:t>
            </a:r>
            <a:r>
              <a:rPr lang="zh-CN" altLang="en-US" sz="1815" u="sng" kern="0" dirty="0" smtClean="0">
                <a:solidFill>
                  <a:srgbClr val="FF0000"/>
                </a:solidFill>
                <a:latin typeface="Times New Roman" panose="02020603050405020304" pitchFamily="65" charset="-122"/>
                <a:ea typeface="宋体" panose="02010600030101010101" pitchFamily="2" charset="-122"/>
              </a:rPr>
              <a:t>which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was later recorded as a miracle year in science, he published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four extraordinary physics papers.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5.Circumstances changed in 1933, </a:t>
            </a:r>
            <a:r>
              <a:rPr lang="zh-CN" altLang="en-US" sz="1815" u="sng" kern="0" dirty="0" smtClean="0">
                <a:solidFill>
                  <a:srgbClr val="FF0000"/>
                </a:solidFill>
                <a:latin typeface="Times New Roman" panose="02020603050405020304" pitchFamily="65" charset="-122"/>
                <a:ea typeface="宋体" panose="02010600030101010101" pitchFamily="2" charset="-122"/>
              </a:rPr>
              <a:t>when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Hitler came to power in Germany. </a:t>
            </a:r>
            <a:endParaRPr lang="zh-CN" altLang="en-US" dirty="0"/>
          </a:p>
          <a:p>
            <a:pPr marL="0" indent="0" eaLnBrk="0" latinLnBrk="1" hangingPunct="0">
              <a:lnSpc>
                <a:spcPct val="150000"/>
              </a:lnSpc>
              <a:spcBef>
                <a:spcPts val="0"/>
              </a:spcBef>
              <a:buNone/>
            </a:pPr>
            <a:r>
              <a:rPr lang="zh-CN" altLang="en-US" sz="3210" kern="0" spc="25516"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320"/>
              </a:spcBef>
              <a:buNone/>
            </a:pPr>
            <a:r>
              <a:rPr lang="zh-CN" altLang="en-US" sz="2325" kern="0" spc="11997"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5" name="Picture 4" descr="\\a015\吴双婷\线.tif"/>
          <p:cNvPicPr>
            <a:picLocks noChangeArrowheads="1"/>
          </p:cNvPicPr>
          <p:nvPr/>
        </p:nvPicPr>
        <p:blipFill>
          <a:blip r:embed="rId1" cstate="print"/>
          <a:srcRect/>
          <a:stretch>
            <a:fillRect/>
          </a:stretch>
        </p:blipFill>
        <p:spPr bwMode="auto">
          <a:xfrm>
            <a:off x="1724005" y="1777195"/>
            <a:ext cx="648000" cy="30061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4978400" y="2609215"/>
            <a:ext cx="612000" cy="28800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6229361" y="3454559"/>
            <a:ext cx="648000" cy="28800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2214546" y="3848897"/>
            <a:ext cx="612000" cy="30061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3743319" y="4634715"/>
            <a:ext cx="576000" cy="360000"/>
          </a:xfrm>
          <a:prstGeom prst="rect">
            <a:avLst/>
          </a:prstGeom>
          <a:noFill/>
          <a:ln w="9525">
            <a:noFill/>
            <a:miter lim="800000"/>
            <a:headEnd/>
            <a:tailEnd/>
          </a:ln>
        </p:spPr>
      </p:pic>
      <p:sp>
        <p:nvSpPr>
          <p:cNvPr id="10" name="矩形 9"/>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785918" y="634187"/>
            <a:ext cx="8467200" cy="1197764"/>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3210" kern="0" spc="25516"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32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|vital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.必不可少的;极其重要的;充满生机的</a:t>
            </a:r>
            <a:endParaRPr lang="zh-CN" altLang="en-US" dirty="0"/>
          </a:p>
        </p:txBody>
      </p:sp>
      <p:sp>
        <p:nvSpPr>
          <p:cNvPr id="5" name="矩形 4"/>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6" name="图片 5" descr="textimage1.jpeg"/>
          <p:cNvPicPr>
            <a:picLocks noChangeAspect="1"/>
          </p:cNvPicPr>
          <p:nvPr/>
        </p:nvPicPr>
        <p:blipFill>
          <a:blip r:embed="rId1" cstate="print"/>
          <a:stretch>
            <a:fillRect/>
          </a:stretch>
        </p:blipFill>
        <p:spPr>
          <a:xfrm>
            <a:off x="3779912" y="1116013"/>
            <a:ext cx="1587010" cy="327347"/>
          </a:xfrm>
          <a:prstGeom prst="rect">
            <a:avLst/>
          </a:prstGeom>
        </p:spPr>
      </p:pic>
      <p:pic>
        <p:nvPicPr>
          <p:cNvPr id="7" name="图片 6" descr="textimage2.jpeg"/>
          <p:cNvPicPr>
            <a:picLocks noChangeAspect="1"/>
          </p:cNvPicPr>
          <p:nvPr/>
        </p:nvPicPr>
        <p:blipFill>
          <a:blip r:embed="rId2" cstate="print"/>
          <a:stretch>
            <a:fillRect/>
          </a:stretch>
        </p:blipFill>
        <p:spPr>
          <a:xfrm>
            <a:off x="660916" y="1491443"/>
            <a:ext cx="1053564" cy="290268"/>
          </a:xfrm>
          <a:prstGeom prst="rect">
            <a:avLst/>
          </a:prstGeom>
        </p:spPr>
      </p:pic>
      <p:sp>
        <p:nvSpPr>
          <p:cNvPr id="8" name="TextBox 2"/>
          <p:cNvSpPr txBox="1"/>
          <p:nvPr/>
        </p:nvSpPr>
        <p:spPr>
          <a:xfrm>
            <a:off x="540000" y="1777195"/>
            <a:ext cx="8467200" cy="4606454"/>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Artemisinin has become a vital part of the treatment for malaria, and is thought to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save 100,000 lives a year in Africa alone. (教材P2) 青蒿素已经成为疟疾治疗的一个</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极其重要的部分,并且被认为仅在非洲一年就挽救了10万条生命。</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Vitamins are vital for health.维生素对健康极其重要。</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Perseverance is vital to success.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坚持不懈对成功极其重要。</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In the current world, it is vital for a business to have a website of its own.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在当今世界,一个企业拥有自己的网站极其重要。</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is vital that every child (should) enjoy the right to education.每个孩子都(应)享有受</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教育的权利,这极其重要。</a:t>
            </a:r>
            <a:endParaRPr lang="zh-CN" altLang="en-US" dirty="0"/>
          </a:p>
        </p:txBody>
      </p:sp>
      <p:pic>
        <p:nvPicPr>
          <p:cNvPr id="9" name="图片 3" descr="textimage3.jpeg"/>
          <p:cNvPicPr>
            <a:picLocks noChangeAspect="1"/>
          </p:cNvPicPr>
          <p:nvPr/>
        </p:nvPicPr>
        <p:blipFill>
          <a:blip r:embed="rId3"/>
          <a:stretch>
            <a:fillRect/>
          </a:stretch>
        </p:blipFill>
        <p:spPr>
          <a:xfrm>
            <a:off x="500034" y="3129756"/>
            <a:ext cx="190500" cy="21907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4" descr="textimage4.jpeg"/>
          <p:cNvPicPr>
            <a:picLocks noChangeAspect="1"/>
          </p:cNvPicPr>
          <p:nvPr/>
        </p:nvPicPr>
        <p:blipFill>
          <a:blip r:embed="rId1"/>
          <a:stretch>
            <a:fillRect/>
          </a:stretch>
        </p:blipFill>
        <p:spPr>
          <a:xfrm>
            <a:off x="1000800" y="915178"/>
            <a:ext cx="219075" cy="219075"/>
          </a:xfrm>
          <a:prstGeom prst="rect">
            <a:avLst/>
          </a:prstGeom>
        </p:spPr>
      </p:pic>
      <p:sp>
        <p:nvSpPr>
          <p:cNvPr id="5" name="矩形 4"/>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sp>
        <p:nvSpPr>
          <p:cNvPr id="6" name="矩形 5"/>
          <p:cNvSpPr/>
          <p:nvPr/>
        </p:nvSpPr>
        <p:spPr>
          <a:xfrm>
            <a:off x="540040" y="712293"/>
            <a:ext cx="6572296" cy="922020"/>
          </a:xfrm>
          <a:prstGeom prst="rect">
            <a:avLst/>
          </a:prstGeom>
        </p:spPr>
        <p:txBody>
          <a:bodyPr wrap="squar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　    </a:t>
            </a:r>
            <a:r>
              <a:rPr lang="zh-CN" altLang="en-US" sz="1200" kern="0" spc="344" dirty="0" smtClean="0">
                <a:solidFill>
                  <a:srgbClr val="000000"/>
                </a:solidFill>
                <a:latin typeface="Times New Roman" panose="02020603050405020304" pitchFamily="65" charset="-122"/>
                <a:ea typeface="宋体" panose="02010600030101010101" pitchFamily="2" charset="-122"/>
              </a:rPr>
              <a:t> </a:t>
            </a:r>
            <a:r>
              <a:rPr lang="zh-CN" altLang="en-US"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smtClean="0"/>
          </a:p>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①be vital </a:t>
            </a:r>
            <a:r>
              <a:rPr lang="zh-CN" altLang="en-US" u="sng" kern="0" dirty="0" smtClean="0">
                <a:solidFill>
                  <a:srgbClr val="FF0000"/>
                </a:solidFill>
                <a:latin typeface="Times New Roman" panose="02020603050405020304" pitchFamily="65" charset="-122"/>
                <a:ea typeface="宋体" panose="02010600030101010101" pitchFamily="2" charset="-122"/>
              </a:rPr>
              <a:t>for</a:t>
            </a:r>
            <a:r>
              <a:rPr lang="zh-CN" altLang="en-US" kern="0" dirty="0" smtClean="0">
                <a:solidFill>
                  <a:srgbClr val="FF0000"/>
                </a:solidFill>
                <a:latin typeface="Times New Roman" panose="02020603050405020304" pitchFamily="65" charset="-122"/>
                <a:ea typeface="宋体" panose="02010600030101010101" pitchFamily="2" charset="-122"/>
              </a:rPr>
              <a:t> </a:t>
            </a:r>
            <a:r>
              <a:rPr lang="zh-CN" altLang="en-US" kern="0" dirty="0" smtClean="0">
                <a:solidFill>
                  <a:srgbClr val="000000"/>
                </a:solidFill>
                <a:latin typeface="Times New Roman" panose="02020603050405020304" pitchFamily="65" charset="-122"/>
                <a:ea typeface="宋体" panose="02010600030101010101" pitchFamily="2" charset="-122"/>
              </a:rPr>
              <a:t>/ </a:t>
            </a:r>
            <a:r>
              <a:rPr lang="zh-CN" altLang="en-US" u="sng" kern="0" dirty="0" smtClean="0">
                <a:solidFill>
                  <a:srgbClr val="FF0000"/>
                </a:solidFill>
                <a:latin typeface="Times New Roman" panose="02020603050405020304" pitchFamily="65" charset="-122"/>
                <a:ea typeface="宋体" panose="02010600030101010101" pitchFamily="2" charset="-122"/>
              </a:rPr>
              <a:t>to</a:t>
            </a:r>
            <a:r>
              <a:rPr lang="zh-CN" altLang="en-US" kern="0" dirty="0" smtClean="0">
                <a:solidFill>
                  <a:srgbClr val="FF0000"/>
                </a:solidFill>
                <a:latin typeface="Times New Roman" panose="02020603050405020304" pitchFamily="65" charset="-122"/>
                <a:ea typeface="宋体" panose="02010600030101010101" pitchFamily="2" charset="-122"/>
              </a:rPr>
              <a:t>(</a:t>
            </a:r>
            <a:r>
              <a:rPr lang="zh-CN" altLang="en-US" u="sng" kern="0" dirty="0" smtClean="0">
                <a:solidFill>
                  <a:srgbClr val="FF0000"/>
                </a:solidFill>
                <a:latin typeface="Times New Roman" panose="02020603050405020304" pitchFamily="65" charset="-122"/>
                <a:ea typeface="宋体" panose="02010600030101010101" pitchFamily="2" charset="-122"/>
              </a:rPr>
              <a:t>doing</a:t>
            </a:r>
            <a:r>
              <a:rPr lang="zh-CN" altLang="en-US" kern="0" dirty="0" smtClean="0">
                <a:solidFill>
                  <a:srgbClr val="FF0000"/>
                </a:solidFill>
                <a:latin typeface="Times New Roman" panose="02020603050405020304" pitchFamily="65" charset="-122"/>
                <a:ea typeface="宋体" panose="02010600030101010101" pitchFamily="2" charset="-122"/>
              </a:rPr>
              <a:t>)</a:t>
            </a:r>
            <a:r>
              <a:rPr lang="zh-CN" altLang="en-US" u="sng" kern="0" dirty="0" smtClean="0">
                <a:solidFill>
                  <a:srgbClr val="FF0000"/>
                </a:solidFill>
                <a:latin typeface="Times New Roman" panose="02020603050405020304" pitchFamily="65" charset="-122"/>
                <a:ea typeface="宋体" panose="02010600030101010101" pitchFamily="2" charset="-122"/>
              </a:rPr>
              <a:t>sth.</a:t>
            </a:r>
            <a:r>
              <a:rPr lang="zh-CN" altLang="en-US" kern="0" dirty="0" smtClean="0">
                <a:solidFill>
                  <a:srgbClr val="FF0000"/>
                </a:solidFill>
                <a:latin typeface="Times New Roman" panose="02020603050405020304" pitchFamily="65" charset="-122"/>
                <a:ea typeface="宋体" panose="02010600030101010101" pitchFamily="2" charset="-122"/>
              </a:rPr>
              <a:t> </a:t>
            </a:r>
            <a:r>
              <a:rPr lang="zh-CN" altLang="en-US" kern="0" dirty="0" smtClean="0">
                <a:solidFill>
                  <a:srgbClr val="000000"/>
                </a:solidFill>
                <a:latin typeface="Times New Roman" panose="02020603050405020304" pitchFamily="65" charset="-122"/>
                <a:ea typeface="宋体" panose="02010600030101010101" pitchFamily="2" charset="-122"/>
              </a:rPr>
              <a:t>对(做)某事极其重要</a:t>
            </a:r>
            <a:endParaRPr lang="zh-CN" altLang="en-US" dirty="0"/>
          </a:p>
        </p:txBody>
      </p:sp>
      <p:pic>
        <p:nvPicPr>
          <p:cNvPr id="7" name="Picture 4" descr="\\a015\吴双婷\线.tif"/>
          <p:cNvPicPr>
            <a:picLocks noChangeArrowheads="1"/>
          </p:cNvPicPr>
          <p:nvPr/>
        </p:nvPicPr>
        <p:blipFill>
          <a:blip r:embed="rId2" cstate="print"/>
          <a:srcRect/>
          <a:stretch>
            <a:fillRect/>
          </a:stretch>
        </p:blipFill>
        <p:spPr bwMode="auto">
          <a:xfrm>
            <a:off x="1594485" y="1276985"/>
            <a:ext cx="274955" cy="288000"/>
          </a:xfrm>
          <a:prstGeom prst="rect">
            <a:avLst/>
          </a:prstGeom>
          <a:noFill/>
          <a:ln w="9525">
            <a:noFill/>
            <a:miter lim="800000"/>
            <a:headEnd/>
            <a:tailEnd/>
          </a:ln>
        </p:spPr>
      </p:pic>
      <p:pic>
        <p:nvPicPr>
          <p:cNvPr id="8" name="Picture 4" descr="\\a015\吴双婷\线.tif"/>
          <p:cNvPicPr>
            <a:picLocks noChangeArrowheads="1"/>
          </p:cNvPicPr>
          <p:nvPr/>
        </p:nvPicPr>
        <p:blipFill>
          <a:blip r:embed="rId2" cstate="print"/>
          <a:srcRect/>
          <a:stretch>
            <a:fillRect/>
          </a:stretch>
        </p:blipFill>
        <p:spPr bwMode="auto">
          <a:xfrm>
            <a:off x="2035175" y="1276985"/>
            <a:ext cx="1246505" cy="288000"/>
          </a:xfrm>
          <a:prstGeom prst="rect">
            <a:avLst/>
          </a:prstGeom>
          <a:noFill/>
          <a:ln w="9525">
            <a:noFill/>
            <a:miter lim="800000"/>
            <a:headEnd/>
            <a:tailEnd/>
          </a:ln>
        </p:spPr>
      </p:pic>
      <p:sp>
        <p:nvSpPr>
          <p:cNvPr id="10" name="TextBox 2"/>
          <p:cNvSpPr txBox="1"/>
          <p:nvPr/>
        </p:nvSpPr>
        <p:spPr>
          <a:xfrm>
            <a:off x="540000" y="1634319"/>
            <a:ext cx="8467200" cy="395478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②it is vital that sb. (</a:t>
            </a:r>
            <a:r>
              <a:rPr lang="zh-CN" altLang="en-US" sz="1815" u="sng" kern="0" dirty="0" smtClean="0">
                <a:solidFill>
                  <a:srgbClr val="FF0000"/>
                </a:solidFill>
                <a:latin typeface="Times New Roman" panose="02020603050405020304" pitchFamily="65" charset="-122"/>
                <a:ea typeface="宋体" panose="02010600030101010101" pitchFamily="2" charset="-122"/>
              </a:rPr>
              <a:t>should</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do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sth.某人做某事极其重要</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③it is vital for...to do sth.</a:t>
            </a:r>
            <a:r>
              <a:rPr lang="zh-CN" altLang="en-US" sz="1815" u="sng" kern="0" dirty="0" smtClean="0">
                <a:solidFill>
                  <a:srgbClr val="FF0000"/>
                </a:solidFill>
                <a:latin typeface="Times New Roman" panose="02020603050405020304" pitchFamily="65" charset="-122"/>
                <a:ea typeface="宋体" panose="02010600030101010101" pitchFamily="2" charset="-122"/>
              </a:rPr>
              <a:t>对</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来说做某事极其重要</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④think it vital to do sth.认为做某事极其重要</a:t>
            </a:r>
            <a:endParaRPr lang="zh-CN" altLang="en-US" dirty="0"/>
          </a:p>
          <a:p>
            <a:pPr marL="0" indent="0" eaLnBrk="0" latinLnBrk="1" hangingPunct="0">
              <a:lnSpc>
                <a:spcPct val="150000"/>
              </a:lnSpc>
              <a:spcBef>
                <a:spcPts val="0"/>
              </a:spcBef>
              <a:buNone/>
            </a:pPr>
            <a:r>
              <a:rPr lang="zh-CN" altLang="en-US" sz="2360" kern="0" spc="9415"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 (2019天津,阅读理解A,</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)Understanding history is vital to </a:t>
            </a:r>
            <a:r>
              <a:rPr lang="zh-CN" altLang="en-US" sz="1815" u="sng" kern="0" dirty="0" smtClean="0">
                <a:solidFill>
                  <a:srgbClr val="FF0000"/>
                </a:solidFill>
                <a:latin typeface="Times New Roman" panose="02020603050405020304" pitchFamily="65" charset="-122"/>
                <a:ea typeface="宋体" panose="02010600030101010101" pitchFamily="2" charset="-122"/>
              </a:rPr>
              <a:t>understanding</a:t>
            </a:r>
            <a:endParaRPr lang="zh-CN" altLang="en-US" sz="1815" u="sng" kern="0" dirty="0" smtClean="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(understand) ourselves as a people and as a nation.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句意:了解历史对于把我们自己作为一个民族和国家来了解极其重要。be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vital to doing sth.对做某事极其重要。故填understanding。</a:t>
            </a:r>
            <a:endParaRPr lang="zh-CN" altLang="en-US" sz="1815" kern="0" dirty="0" smtClean="0">
              <a:solidFill>
                <a:srgbClr val="000000"/>
              </a:solidFill>
              <a:latin typeface="Times New Roman" panose="02020603050405020304" pitchFamily="65" charset="-122"/>
              <a:ea typeface="宋体" panose="02010600030101010101" pitchFamily="2" charset="-122"/>
            </a:endParaRPr>
          </a:p>
        </p:txBody>
      </p:sp>
      <p:pic>
        <p:nvPicPr>
          <p:cNvPr id="11" name="图片 3" descr="textimage5.jpeg"/>
          <p:cNvPicPr>
            <a:picLocks noChangeAspect="1"/>
          </p:cNvPicPr>
          <p:nvPr/>
        </p:nvPicPr>
        <p:blipFill>
          <a:blip r:embed="rId3"/>
          <a:stretch>
            <a:fillRect/>
          </a:stretch>
        </p:blipFill>
        <p:spPr>
          <a:xfrm>
            <a:off x="540000" y="2920203"/>
            <a:ext cx="1495425" cy="504825"/>
          </a:xfrm>
          <a:prstGeom prst="rect">
            <a:avLst/>
          </a:prstGeom>
        </p:spPr>
      </p:pic>
      <p:pic>
        <p:nvPicPr>
          <p:cNvPr id="12" name="图片 5" descr="textimage7.jpeg"/>
          <p:cNvPicPr>
            <a:picLocks noChangeAspect="1"/>
          </p:cNvPicPr>
          <p:nvPr/>
        </p:nvPicPr>
        <p:blipFill>
          <a:blip r:embed="rId4"/>
          <a:stretch>
            <a:fillRect/>
          </a:stretch>
        </p:blipFill>
        <p:spPr>
          <a:xfrm>
            <a:off x="3151124" y="3920335"/>
            <a:ext cx="552449" cy="371474"/>
          </a:xfrm>
          <a:prstGeom prst="rect">
            <a:avLst/>
          </a:prstGeom>
        </p:spPr>
      </p:pic>
      <p:pic>
        <p:nvPicPr>
          <p:cNvPr id="13" name="Picture 4" descr="\\a015\吴双婷\线.tif"/>
          <p:cNvPicPr>
            <a:picLocks noChangeArrowheads="1"/>
          </p:cNvPicPr>
          <p:nvPr/>
        </p:nvPicPr>
        <p:blipFill>
          <a:blip r:embed="rId2" cstate="print"/>
          <a:srcRect/>
          <a:stretch>
            <a:fillRect/>
          </a:stretch>
        </p:blipFill>
        <p:spPr bwMode="auto">
          <a:xfrm>
            <a:off x="2428860" y="1634319"/>
            <a:ext cx="642942" cy="396000"/>
          </a:xfrm>
          <a:prstGeom prst="rect">
            <a:avLst/>
          </a:prstGeom>
          <a:noFill/>
          <a:ln w="9525">
            <a:noFill/>
            <a:miter lim="800000"/>
            <a:headEnd/>
            <a:tailEnd/>
          </a:ln>
        </p:spPr>
      </p:pic>
      <p:pic>
        <p:nvPicPr>
          <p:cNvPr id="14" name="Picture 4" descr="\\a015\吴双婷\线.tif"/>
          <p:cNvPicPr>
            <a:picLocks noChangeArrowheads="1"/>
          </p:cNvPicPr>
          <p:nvPr/>
        </p:nvPicPr>
        <p:blipFill>
          <a:blip r:embed="rId2" cstate="print"/>
          <a:srcRect/>
          <a:stretch>
            <a:fillRect/>
          </a:stretch>
        </p:blipFill>
        <p:spPr bwMode="auto">
          <a:xfrm>
            <a:off x="3150860" y="1634004"/>
            <a:ext cx="288000" cy="396000"/>
          </a:xfrm>
          <a:prstGeom prst="rect">
            <a:avLst/>
          </a:prstGeom>
          <a:noFill/>
          <a:ln w="9525">
            <a:noFill/>
            <a:miter lim="800000"/>
            <a:headEnd/>
            <a:tailEnd/>
          </a:ln>
        </p:spPr>
      </p:pic>
      <p:pic>
        <p:nvPicPr>
          <p:cNvPr id="15" name="Picture 4" descr="\\a015\吴双婷\线.tif"/>
          <p:cNvPicPr>
            <a:picLocks noChangeAspect="1" noChangeArrowheads="1"/>
          </p:cNvPicPr>
          <p:nvPr/>
        </p:nvPicPr>
        <p:blipFill>
          <a:blip r:embed="rId2" cstate="print"/>
          <a:srcRect/>
          <a:stretch>
            <a:fillRect/>
          </a:stretch>
        </p:blipFill>
        <p:spPr bwMode="auto">
          <a:xfrm>
            <a:off x="2928926" y="2062947"/>
            <a:ext cx="2786082" cy="356870"/>
          </a:xfrm>
          <a:prstGeom prst="rect">
            <a:avLst/>
          </a:prstGeom>
          <a:noFill/>
          <a:ln w="9525">
            <a:noFill/>
            <a:miter lim="800000"/>
            <a:headEnd/>
            <a:tailEnd/>
          </a:ln>
        </p:spPr>
      </p:pic>
      <p:pic>
        <p:nvPicPr>
          <p:cNvPr id="16" name="Picture 4" descr="\\a015\吴双婷\线.tif"/>
          <p:cNvPicPr>
            <a:picLocks noChangeArrowheads="1"/>
          </p:cNvPicPr>
          <p:nvPr/>
        </p:nvPicPr>
        <p:blipFill>
          <a:blip r:embed="rId2" cstate="print"/>
          <a:srcRect/>
          <a:stretch>
            <a:fillRect/>
          </a:stretch>
        </p:blipFill>
        <p:spPr bwMode="auto">
          <a:xfrm>
            <a:off x="6786578" y="3848897"/>
            <a:ext cx="1368000" cy="432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3"/>
                                        </p:tgtEl>
                                      </p:cBhvr>
                                    </p:animEffect>
                                    <p:set>
                                      <p:cBhvr>
                                        <p:cTn id="17" dur="1" fill="hold">
                                          <p:stCondLst>
                                            <p:cond delay="1999"/>
                                          </p:stCondLst>
                                        </p:cTn>
                                        <p:tgtEl>
                                          <p:spTgt spid="13"/>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4"/>
                                        </p:tgtEl>
                                      </p:cBhvr>
                                    </p:animEffect>
                                    <p:set>
                                      <p:cBhvr>
                                        <p:cTn id="22" dur="1" fill="hold">
                                          <p:stCondLst>
                                            <p:cond delay="1999"/>
                                          </p:stCondLst>
                                        </p:cTn>
                                        <p:tgtEl>
                                          <p:spTgt spid="1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5"/>
                                        </p:tgtEl>
                                      </p:cBhvr>
                                    </p:animEffect>
                                    <p:set>
                                      <p:cBhvr>
                                        <p:cTn id="27" dur="1" fill="hold">
                                          <p:stCondLst>
                                            <p:cond delay="1999"/>
                                          </p:stCondLst>
                                        </p:cTn>
                                        <p:tgtEl>
                                          <p:spTgt spid="15"/>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16"/>
                                        </p:tgtEl>
                                      </p:cBhvr>
                                    </p:animEffect>
                                    <p:set>
                                      <p:cBhvr>
                                        <p:cTn id="32" dur="1" fill="hold">
                                          <p:stCondLst>
                                            <p:cond delay="19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4" descr="textimage6.jpeg"/>
          <p:cNvPicPr>
            <a:picLocks noChangeAspect="1"/>
          </p:cNvPicPr>
          <p:nvPr/>
        </p:nvPicPr>
        <p:blipFill>
          <a:blip r:embed="rId1"/>
          <a:stretch>
            <a:fillRect/>
          </a:stretch>
        </p:blipFill>
        <p:spPr>
          <a:xfrm>
            <a:off x="3106237" y="938993"/>
            <a:ext cx="609600" cy="409574"/>
          </a:xfrm>
          <a:prstGeom prst="rect">
            <a:avLst/>
          </a:prstGeom>
        </p:spPr>
      </p:pic>
      <p:pic>
        <p:nvPicPr>
          <p:cNvPr id="6" name="图片 6" descr="textimage8.jpeg"/>
          <p:cNvPicPr>
            <a:picLocks noChangeAspect="1"/>
          </p:cNvPicPr>
          <p:nvPr/>
        </p:nvPicPr>
        <p:blipFill>
          <a:blip r:embed="rId1"/>
          <a:stretch>
            <a:fillRect/>
          </a:stretch>
        </p:blipFill>
        <p:spPr>
          <a:xfrm>
            <a:off x="3143240" y="1762911"/>
            <a:ext cx="552449" cy="371474"/>
          </a:xfrm>
          <a:prstGeom prst="rect">
            <a:avLst/>
          </a:prstGeom>
        </p:spPr>
      </p:pic>
      <p:sp>
        <p:nvSpPr>
          <p:cNvPr id="7" name="矩形 6"/>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sp>
        <p:nvSpPr>
          <p:cNvPr id="9" name="TextBox 2"/>
          <p:cNvSpPr txBox="1"/>
          <p:nvPr/>
        </p:nvSpPr>
        <p:spPr>
          <a:xfrm>
            <a:off x="500034" y="848501"/>
            <a:ext cx="8467200" cy="171704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 (2018 江苏,阅读理解C,</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)Technology is vital </a:t>
            </a:r>
            <a:r>
              <a:rPr lang="zh-CN" altLang="en-US" sz="1815" u="sng" kern="0" dirty="0" smtClean="0">
                <a:solidFill>
                  <a:srgbClr val="FF0000"/>
                </a:solidFill>
                <a:latin typeface="Times New Roman" panose="02020603050405020304" pitchFamily="65" charset="-122"/>
                <a:ea typeface="宋体" panose="02010600030101010101" pitchFamily="2" charset="-122"/>
              </a:rPr>
              <a:t>for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agricultural development.</a:t>
            </a:r>
            <a:endParaRPr lang="zh-CN" altLang="en-US"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句意:技术对农业发展极其重要。be vital for...对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极其重要。 </a:t>
            </a:r>
            <a:endParaRPr lang="zh-CN" altLang="en-US"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 (2018 江苏,阅读理解 D,</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)It's vital </a:t>
            </a: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new compulsory age appropriate rela</a:t>
            </a:r>
            <a:endParaRPr lang="zh-CN" altLang="en-US"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tionship and sex education lessons in England should help equip children to deal with </a:t>
            </a:r>
            <a:endParaRPr lang="zh-CN" altLang="en-US" dirty="0"/>
          </a:p>
        </p:txBody>
      </p:sp>
      <p:sp>
        <p:nvSpPr>
          <p:cNvPr id="10" name="TextBox 2"/>
          <p:cNvSpPr txBox="1"/>
          <p:nvPr/>
        </p:nvSpPr>
        <p:spPr>
          <a:xfrm>
            <a:off x="540000" y="2491575"/>
            <a:ext cx="8467200" cy="340067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growing demands of social media.</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It is vital+that从句,从句用虚拟语气,即谓语动词用“(should+)动词原形”,</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其中should 可以省略。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单句表达</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 (2015江苏,书面表达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)更糟糕的是,有些司机、骑自行车者和行人(pedes-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trian) 并不认为遵守交通规则十分重要。</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What's worse, some drivers, cyclists and pedestrians do not think it vital to obey traffic</a:t>
            </a:r>
            <a:br>
              <a:rPr dirty="0">
                <a:solidFill>
                  <a:srgbClr val="FF0000"/>
                </a:solidFill>
              </a:rPr>
            </a:br>
            <a:r>
              <a:rPr lang="zh-CN" altLang="en-US" sz="1815" u="sng" kern="0" dirty="0" smtClean="0">
                <a:solidFill>
                  <a:srgbClr val="FF0000"/>
                </a:solidFill>
                <a:latin typeface="Times New Roman" panose="02020603050405020304" pitchFamily="65" charset="-122"/>
                <a:ea typeface="宋体" panose="02010600030101010101" pitchFamily="2" charset="-122"/>
              </a:rPr>
              <a:t> rules.</a:t>
            </a:r>
            <a:endParaRPr lang="zh-CN" altLang="en-US" dirty="0">
              <a:solidFill>
                <a:srgbClr val="FF0000"/>
              </a:solidFill>
            </a:endParaRPr>
          </a:p>
        </p:txBody>
      </p:sp>
      <p:pic>
        <p:nvPicPr>
          <p:cNvPr id="11" name="图片 3" descr="textimage9.jpeg"/>
          <p:cNvPicPr>
            <a:picLocks noChangeAspect="1"/>
          </p:cNvPicPr>
          <p:nvPr/>
        </p:nvPicPr>
        <p:blipFill>
          <a:blip r:embed="rId1"/>
          <a:stretch>
            <a:fillRect/>
          </a:stretch>
        </p:blipFill>
        <p:spPr>
          <a:xfrm>
            <a:off x="2997449" y="4225141"/>
            <a:ext cx="609600" cy="409574"/>
          </a:xfrm>
          <a:prstGeom prst="rect">
            <a:avLst/>
          </a:prstGeom>
        </p:spPr>
      </p:pic>
      <p:pic>
        <p:nvPicPr>
          <p:cNvPr id="12" name="Picture 4" descr="\\a015\吴双婷\线.tif"/>
          <p:cNvPicPr>
            <a:picLocks noChangeArrowheads="1"/>
          </p:cNvPicPr>
          <p:nvPr/>
        </p:nvPicPr>
        <p:blipFill>
          <a:blip r:embed="rId2" cstate="print"/>
          <a:srcRect/>
          <a:stretch>
            <a:fillRect/>
          </a:stretch>
        </p:blipFill>
        <p:spPr bwMode="auto">
          <a:xfrm>
            <a:off x="5539105" y="939165"/>
            <a:ext cx="360000" cy="324000"/>
          </a:xfrm>
          <a:prstGeom prst="rect">
            <a:avLst/>
          </a:prstGeom>
          <a:noFill/>
          <a:ln w="9525">
            <a:noFill/>
            <a:miter lim="800000"/>
            <a:headEnd/>
            <a:tailEnd/>
          </a:ln>
        </p:spPr>
      </p:pic>
      <p:pic>
        <p:nvPicPr>
          <p:cNvPr id="13" name="Picture 4" descr="\\a015\吴双婷\线.tif"/>
          <p:cNvPicPr>
            <a:picLocks noChangeArrowheads="1"/>
          </p:cNvPicPr>
          <p:nvPr/>
        </p:nvPicPr>
        <p:blipFill>
          <a:blip r:embed="rId2" cstate="print"/>
          <a:srcRect/>
          <a:stretch>
            <a:fillRect/>
          </a:stretch>
        </p:blipFill>
        <p:spPr bwMode="auto">
          <a:xfrm>
            <a:off x="4585335" y="1762760"/>
            <a:ext cx="432000" cy="353060"/>
          </a:xfrm>
          <a:prstGeom prst="rect">
            <a:avLst/>
          </a:prstGeom>
          <a:noFill/>
          <a:ln w="9525">
            <a:noFill/>
            <a:miter lim="800000"/>
            <a:headEnd/>
            <a:tailEnd/>
          </a:ln>
        </p:spPr>
      </p:pic>
      <p:pic>
        <p:nvPicPr>
          <p:cNvPr id="14" name="Picture 4" descr="\\a015\吴双婷\线.tif"/>
          <p:cNvPicPr>
            <a:picLocks noChangeArrowheads="1"/>
          </p:cNvPicPr>
          <p:nvPr/>
        </p:nvPicPr>
        <p:blipFill>
          <a:blip r:embed="rId2" cstate="print"/>
          <a:srcRect/>
          <a:stretch>
            <a:fillRect/>
          </a:stretch>
        </p:blipFill>
        <p:spPr bwMode="auto">
          <a:xfrm>
            <a:off x="499745" y="5063490"/>
            <a:ext cx="8124825" cy="396000"/>
          </a:xfrm>
          <a:prstGeom prst="rect">
            <a:avLst/>
          </a:prstGeom>
          <a:noFill/>
          <a:ln w="9525">
            <a:noFill/>
            <a:miter lim="800000"/>
            <a:headEnd/>
            <a:tailEnd/>
          </a:ln>
        </p:spPr>
      </p:pic>
      <p:pic>
        <p:nvPicPr>
          <p:cNvPr id="15" name="Picture 4" descr="\\a015\吴双婷\线.tif"/>
          <p:cNvPicPr>
            <a:picLocks noChangeAspect="1" noChangeArrowheads="1"/>
          </p:cNvPicPr>
          <p:nvPr/>
        </p:nvPicPr>
        <p:blipFill>
          <a:blip r:embed="rId2" cstate="print"/>
          <a:srcRect/>
          <a:stretch>
            <a:fillRect/>
          </a:stretch>
        </p:blipFill>
        <p:spPr bwMode="auto">
          <a:xfrm>
            <a:off x="499745" y="5492115"/>
            <a:ext cx="8124190" cy="3746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12"/>
                                        </p:tgtEl>
                                      </p:cBhvr>
                                    </p:animEffect>
                                    <p:set>
                                      <p:cBhvr>
                                        <p:cTn id="7" dur="1" fill="hold">
                                          <p:stCondLst>
                                            <p:cond delay="1999"/>
                                          </p:stCondLst>
                                        </p:cTn>
                                        <p:tgtEl>
                                          <p:spTgt spid="1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13"/>
                                        </p:tgtEl>
                                      </p:cBhvr>
                                    </p:animEffect>
                                    <p:set>
                                      <p:cBhvr>
                                        <p:cTn id="12" dur="1" fill="hold">
                                          <p:stCondLst>
                                            <p:cond delay="1999"/>
                                          </p:stCondLst>
                                        </p:cTn>
                                        <p:tgtEl>
                                          <p:spTgt spid="1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4"/>
                                        </p:tgtEl>
                                      </p:cBhvr>
                                    </p:animEffect>
                                    <p:set>
                                      <p:cBhvr>
                                        <p:cTn id="17" dur="1" fill="hold">
                                          <p:stCondLst>
                                            <p:cond delay="1999"/>
                                          </p:stCondLst>
                                        </p:cTn>
                                        <p:tgtEl>
                                          <p:spTgt spid="1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5"/>
                                        </p:tgtEl>
                                      </p:cBhvr>
                                    </p:animEffect>
                                    <p:set>
                                      <p:cBhvr>
                                        <p:cTn id="22" dur="1" fill="hold">
                                          <p:stCondLst>
                                            <p:cond delay="19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48204" y="827138"/>
            <a:ext cx="8467200" cy="2164503"/>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|committed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.尽心尽力的;坚定的;坚信的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Tu Youyou, a committed and patient scientist, was born in Ningbo, China, on 30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December 1930, and graduated from Peking University Medical School in 1955.(教材</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P2)屠呦呦是一位坚定且有耐心的科学家,她1930年12月30日出生于中国宁波,1955</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年毕业于北京大学医学院。   </a:t>
            </a:r>
            <a:endParaRPr lang="zh-CN" altLang="en-US" dirty="0"/>
          </a:p>
        </p:txBody>
      </p:sp>
      <p:pic>
        <p:nvPicPr>
          <p:cNvPr id="4" name="图片 4" descr="textimage10.jpeg"/>
          <p:cNvPicPr>
            <a:picLocks noChangeAspect="1"/>
          </p:cNvPicPr>
          <p:nvPr/>
        </p:nvPicPr>
        <p:blipFill>
          <a:blip r:embed="rId1"/>
          <a:stretch>
            <a:fillRect/>
          </a:stretch>
        </p:blipFill>
        <p:spPr>
          <a:xfrm>
            <a:off x="214282" y="919939"/>
            <a:ext cx="1317356" cy="344233"/>
          </a:xfrm>
          <a:prstGeom prst="rect">
            <a:avLst/>
          </a:prstGeom>
        </p:spPr>
      </p:pic>
      <p:sp>
        <p:nvSpPr>
          <p:cNvPr id="5" name="矩形 4"/>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sp>
        <p:nvSpPr>
          <p:cNvPr id="6" name="TextBox 2"/>
          <p:cNvSpPr txBox="1"/>
          <p:nvPr/>
        </p:nvSpPr>
        <p:spPr>
          <a:xfrm>
            <a:off x="540000" y="2875243"/>
            <a:ext cx="8467200" cy="2512611"/>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Both sides committed themselves to settle/settling the disagreement peacefully.双方承</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诺和平解决争端。</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has made a commitment to stop smoking.他已经承诺戒烟了。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development area is committed to creating a perfect investment environment.开发</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区致力于创造一个完美的投资环境。</a:t>
            </a:r>
            <a:endParaRPr lang="zh-CN" altLang="en-US" dirty="0"/>
          </a:p>
        </p:txBody>
      </p:sp>
      <p:pic>
        <p:nvPicPr>
          <p:cNvPr id="7" name="图片 3" descr="textimage11.jpeg"/>
          <p:cNvPicPr>
            <a:picLocks noChangeAspect="1"/>
          </p:cNvPicPr>
          <p:nvPr/>
        </p:nvPicPr>
        <p:blipFill>
          <a:blip r:embed="rId2"/>
          <a:stretch>
            <a:fillRect/>
          </a:stretch>
        </p:blipFill>
        <p:spPr>
          <a:xfrm>
            <a:off x="540000" y="2991641"/>
            <a:ext cx="190500" cy="21907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22411"/>
            <a:ext cx="8467200" cy="293941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①commit oneself to do/doing sth.</a:t>
            </a:r>
            <a:r>
              <a:rPr lang="zh-CN" altLang="en-US" sz="1815" u="sng" kern="0" dirty="0" smtClean="0">
                <a:solidFill>
                  <a:srgbClr val="FF0000"/>
                </a:solidFill>
                <a:latin typeface="Times New Roman" panose="02020603050405020304" pitchFamily="65" charset="-122"/>
                <a:ea typeface="宋体" panose="02010600030101010101" pitchFamily="2" charset="-122"/>
              </a:rPr>
              <a:t>承诺/保证做某事、遵守协议或遵从安排等</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②make </a:t>
            </a:r>
            <a:r>
              <a:rPr lang="zh-CN" altLang="en-US" sz="1815" u="sng" kern="0" dirty="0" smtClean="0">
                <a:solidFill>
                  <a:srgbClr val="FF0000"/>
                </a:solidFill>
                <a:latin typeface="Times New Roman" panose="02020603050405020304" pitchFamily="65" charset="-122"/>
                <a:ea typeface="宋体" panose="02010600030101010101" pitchFamily="2" charset="-122"/>
              </a:rPr>
              <a:t>a</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commitment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to do sth.承诺做某事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③be committed to doing sth. </a:t>
            </a:r>
            <a:r>
              <a:rPr lang="zh-CN" altLang="en-US" sz="1815" u="sng" kern="0" dirty="0" smtClean="0">
                <a:solidFill>
                  <a:srgbClr val="FF0000"/>
                </a:solidFill>
                <a:latin typeface="Times New Roman" panose="02020603050405020304" pitchFamily="65" charset="-122"/>
                <a:ea typeface="宋体" panose="02010600030101010101" pitchFamily="2" charset="-122"/>
              </a:rPr>
              <a:t>致力于做某事</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④make a commitment to sth. 对某事做出承诺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⑤commit </a:t>
            </a:r>
            <a:r>
              <a:rPr lang="zh-CN" altLang="en-US" sz="1815" i="1" kern="0" dirty="0" smtClean="0">
                <a:solidFill>
                  <a:srgbClr val="000000"/>
                </a:solidFill>
                <a:latin typeface="Times New Roman" panose="02020603050405020304" pitchFamily="65" charset="-122"/>
                <a:ea typeface="宋体" panose="02010600030101010101" pitchFamily="2" charset="-122"/>
              </a:rPr>
              <a:t>v</a:t>
            </a:r>
            <a:r>
              <a:rPr lang="zh-CN" altLang="en-US" sz="1815" kern="0" dirty="0" smtClean="0">
                <a:solidFill>
                  <a:srgbClr val="000000"/>
                </a:solidFill>
                <a:latin typeface="Times New Roman" panose="02020603050405020304" pitchFamily="65" charset="-122"/>
                <a:ea typeface="宋体" panose="02010600030101010101" pitchFamily="2" charset="-122"/>
              </a:rPr>
              <a:t>.做出(错或非法的事);承诺;保证;忠于(某个人、机构等);全心全意投入</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(工作、活动等)</a:t>
            </a:r>
            <a:endParaRPr lang="zh-CN" altLang="en-US" dirty="0"/>
          </a:p>
        </p:txBody>
      </p:sp>
      <p:pic>
        <p:nvPicPr>
          <p:cNvPr id="4" name="图片 4" descr="textimage12.jpeg"/>
          <p:cNvPicPr>
            <a:picLocks noChangeAspect="1"/>
          </p:cNvPicPr>
          <p:nvPr/>
        </p:nvPicPr>
        <p:blipFill>
          <a:blip r:embed="rId1"/>
          <a:stretch>
            <a:fillRect/>
          </a:stretch>
        </p:blipFill>
        <p:spPr>
          <a:xfrm>
            <a:off x="852463" y="919939"/>
            <a:ext cx="219075" cy="219075"/>
          </a:xfrm>
          <a:prstGeom prst="rect">
            <a:avLst/>
          </a:prstGeom>
        </p:spPr>
      </p:pic>
      <p:sp>
        <p:nvSpPr>
          <p:cNvPr id="5" name="矩形 4"/>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6" name="Picture 4" descr="\\a015\吴双婷\线.tif"/>
          <p:cNvPicPr>
            <a:picLocks noChangeAspect="1" noChangeArrowheads="1"/>
          </p:cNvPicPr>
          <p:nvPr/>
        </p:nvPicPr>
        <p:blipFill>
          <a:blip r:embed="rId2" cstate="print"/>
          <a:srcRect/>
          <a:stretch>
            <a:fillRect/>
          </a:stretch>
        </p:blipFill>
        <p:spPr bwMode="auto">
          <a:xfrm>
            <a:off x="3714744" y="1277129"/>
            <a:ext cx="4286280" cy="356870"/>
          </a:xfrm>
          <a:prstGeom prst="rect">
            <a:avLst/>
          </a:prstGeom>
          <a:noFill/>
          <a:ln w="9525">
            <a:noFill/>
            <a:miter lim="800000"/>
            <a:headEnd/>
            <a:tailEnd/>
          </a:ln>
        </p:spPr>
      </p:pic>
      <p:pic>
        <p:nvPicPr>
          <p:cNvPr id="7" name="Picture 4" descr="\\a015\吴双婷\线.tif"/>
          <p:cNvPicPr>
            <a:picLocks noChangeArrowheads="1"/>
          </p:cNvPicPr>
          <p:nvPr/>
        </p:nvPicPr>
        <p:blipFill>
          <a:blip r:embed="rId2" cstate="print"/>
          <a:srcRect/>
          <a:stretch>
            <a:fillRect/>
          </a:stretch>
        </p:blipFill>
        <p:spPr bwMode="auto">
          <a:xfrm>
            <a:off x="1285852" y="1706077"/>
            <a:ext cx="14040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2" cstate="print"/>
          <a:srcRect/>
          <a:stretch>
            <a:fillRect/>
          </a:stretch>
        </p:blipFill>
        <p:spPr bwMode="auto">
          <a:xfrm>
            <a:off x="3262303" y="2062947"/>
            <a:ext cx="1440000" cy="396000"/>
          </a:xfrm>
          <a:prstGeom prst="rect">
            <a:avLst/>
          </a:prstGeom>
          <a:noFill/>
          <a:ln w="9525">
            <a:noFill/>
            <a:miter lim="800000"/>
            <a:headEnd/>
            <a:tailEnd/>
          </a:ln>
        </p:spPr>
      </p:pic>
      <p:sp>
        <p:nvSpPr>
          <p:cNvPr id="9" name="TextBox 2"/>
          <p:cNvSpPr txBox="1"/>
          <p:nvPr/>
        </p:nvSpPr>
        <p:spPr>
          <a:xfrm>
            <a:off x="540000" y="3777459"/>
            <a:ext cx="8467200" cy="173037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 (2019天津,阅读理解D,</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)However, we can achieve meaning only if we have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made a </a:t>
            </a:r>
            <a:r>
              <a:rPr lang="zh-CN" altLang="en-US" sz="1815" u="sng" kern="0" dirty="0" smtClean="0">
                <a:solidFill>
                  <a:srgbClr val="FF0000"/>
                </a:solidFill>
                <a:latin typeface="Times New Roman" panose="02020603050405020304" pitchFamily="65" charset="-122"/>
                <a:ea typeface="宋体" panose="02010600030101010101" pitchFamily="2" charset="-122"/>
              </a:rPr>
              <a:t>commitment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(commit) to something larger than our own little egos(自我)...</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make a commitment to sth.对某事做出承诺,故填commitment。</a:t>
            </a:r>
            <a:endParaRPr lang="zh-CN" altLang="en-US" dirty="0"/>
          </a:p>
        </p:txBody>
      </p:sp>
      <p:pic>
        <p:nvPicPr>
          <p:cNvPr id="10" name="图片 3" descr="textimage13.jpeg"/>
          <p:cNvPicPr>
            <a:picLocks noChangeAspect="1"/>
          </p:cNvPicPr>
          <p:nvPr/>
        </p:nvPicPr>
        <p:blipFill>
          <a:blip r:embed="rId3"/>
          <a:stretch>
            <a:fillRect/>
          </a:stretch>
        </p:blipFill>
        <p:spPr>
          <a:xfrm>
            <a:off x="3106237" y="4206087"/>
            <a:ext cx="609600" cy="409575"/>
          </a:xfrm>
          <a:prstGeom prst="rect">
            <a:avLst/>
          </a:prstGeom>
        </p:spPr>
      </p:pic>
      <p:pic>
        <p:nvPicPr>
          <p:cNvPr id="11" name="Picture 4" descr="\\a015\吴双婷\线.tif"/>
          <p:cNvPicPr>
            <a:picLocks noChangeArrowheads="1"/>
          </p:cNvPicPr>
          <p:nvPr/>
        </p:nvPicPr>
        <p:blipFill>
          <a:blip r:embed="rId2" cstate="print"/>
          <a:srcRect/>
          <a:stretch>
            <a:fillRect/>
          </a:stretch>
        </p:blipFill>
        <p:spPr bwMode="auto">
          <a:xfrm>
            <a:off x="1214414" y="4706473"/>
            <a:ext cx="1224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1"/>
                                        </p:tgtEl>
                                      </p:cBhvr>
                                    </p:animEffect>
                                    <p:set>
                                      <p:cBhvr>
                                        <p:cTn id="22"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48501"/>
            <a:ext cx="8467200" cy="381698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 (2017天津, 阅读理解A 改编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most awkward email mistake </a:t>
            </a:r>
            <a:r>
              <a:rPr lang="zh-CN" altLang="en-US" sz="1815" u="sng" kern="0" dirty="0" smtClean="0">
                <a:solidFill>
                  <a:srgbClr val="FF0000"/>
                </a:solidFill>
                <a:latin typeface="Times New Roman" panose="02020603050405020304" pitchFamily="65" charset="-122"/>
                <a:ea typeface="宋体" panose="02010600030101010101" pitchFamily="2" charset="-122"/>
              </a:rPr>
              <a:t>is commit</a:t>
            </a:r>
            <a:r>
              <a:rPr lang="zh-CN" altLang="en-US" sz="1815" kern="0" dirty="0" smtClean="0">
                <a:solidFill>
                  <a:srgbClr val="FF0000"/>
                </a:solidFill>
                <a:latin typeface="Times New Roman" panose="02020603050405020304" pitchFamily="65" charset="-122"/>
                <a:ea typeface="宋体" panose="02010600030101010101" pitchFamily="2" charset="-122"/>
              </a:rPr>
              <a:t>-</a:t>
            </a:r>
            <a:endParaRPr lang="zh-CN" altLang="en-US" dirty="0">
              <a:solidFill>
                <a:srgbClr val="FF0000"/>
              </a:solidFill>
            </a:endParaRPr>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ted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(commit) usually in anger.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句意:最尴尬的邮件错误通常是在生气的时候犯的。commit在此处的意思</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是“做出(错的事)”,mistake与commit之间是被动关系,所以用被动语态,且此处陈</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述的是一种客观事实,所以用一般现在时,故填is committed。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2-3(2017江苏,完形填空,</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)But he quickly found that he loved playing this in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strument, and was committed to </a:t>
            </a:r>
            <a:r>
              <a:rPr lang="zh-CN" altLang="en-US" sz="1815" u="sng" kern="0" dirty="0" smtClean="0">
                <a:solidFill>
                  <a:srgbClr val="FF0000"/>
                </a:solidFill>
                <a:latin typeface="Times New Roman" panose="02020603050405020304" pitchFamily="65" charset="-122"/>
                <a:ea typeface="宋体" panose="02010600030101010101" pitchFamily="2" charset="-122"/>
              </a:rPr>
              <a:t>practicing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(practice) it so that within a couple of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months he was playing reasonably well.</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句意:但是,他很快发现他喜欢弹奏这种乐器,并且致力于练习它,以至于几</a:t>
            </a:r>
            <a:endParaRPr lang="zh-CN" altLang="en-US" dirty="0"/>
          </a:p>
        </p:txBody>
      </p:sp>
      <p:pic>
        <p:nvPicPr>
          <p:cNvPr id="4" name="图片 4" descr="textimage14.jpeg"/>
          <p:cNvPicPr>
            <a:picLocks noChangeAspect="1"/>
          </p:cNvPicPr>
          <p:nvPr/>
        </p:nvPicPr>
        <p:blipFill>
          <a:blip r:embed="rId1"/>
          <a:stretch>
            <a:fillRect/>
          </a:stretch>
        </p:blipFill>
        <p:spPr>
          <a:xfrm>
            <a:off x="2928926" y="2977357"/>
            <a:ext cx="552449" cy="371474"/>
          </a:xfrm>
          <a:prstGeom prst="rect">
            <a:avLst/>
          </a:prstGeom>
        </p:spPr>
      </p:pic>
      <p:pic>
        <p:nvPicPr>
          <p:cNvPr id="5" name="图片 5" descr="textimage15.jpeg"/>
          <p:cNvPicPr>
            <a:picLocks noChangeAspect="1"/>
          </p:cNvPicPr>
          <p:nvPr/>
        </p:nvPicPr>
        <p:blipFill>
          <a:blip r:embed="rId1"/>
          <a:stretch>
            <a:fillRect/>
          </a:stretch>
        </p:blipFill>
        <p:spPr>
          <a:xfrm>
            <a:off x="3714744" y="919939"/>
            <a:ext cx="552449" cy="371474"/>
          </a:xfrm>
          <a:prstGeom prst="rect">
            <a:avLst/>
          </a:prstGeom>
        </p:spPr>
      </p:pic>
      <p:sp>
        <p:nvSpPr>
          <p:cNvPr id="6" name="矩形 5"/>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7" name="Picture 4" descr="\\a015\吴双婷\线.tif"/>
          <p:cNvPicPr>
            <a:picLocks noChangeArrowheads="1"/>
          </p:cNvPicPr>
          <p:nvPr/>
        </p:nvPicPr>
        <p:blipFill>
          <a:blip r:embed="rId2" cstate="print"/>
          <a:srcRect/>
          <a:stretch>
            <a:fillRect/>
          </a:stretch>
        </p:blipFill>
        <p:spPr bwMode="auto">
          <a:xfrm>
            <a:off x="7534295" y="920256"/>
            <a:ext cx="10440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2" cstate="print"/>
          <a:srcRect/>
          <a:stretch>
            <a:fillRect/>
          </a:stretch>
        </p:blipFill>
        <p:spPr bwMode="auto">
          <a:xfrm>
            <a:off x="500034" y="1277129"/>
            <a:ext cx="396000" cy="396000"/>
          </a:xfrm>
          <a:prstGeom prst="rect">
            <a:avLst/>
          </a:prstGeom>
          <a:noFill/>
          <a:ln w="9525">
            <a:noFill/>
            <a:miter lim="800000"/>
            <a:headEnd/>
            <a:tailEnd/>
          </a:ln>
        </p:spPr>
      </p:pic>
      <p:pic>
        <p:nvPicPr>
          <p:cNvPr id="9" name="Picture 4" descr="\\a015\吴双婷\线.tif"/>
          <p:cNvPicPr>
            <a:picLocks noChangeArrowheads="1"/>
          </p:cNvPicPr>
          <p:nvPr/>
        </p:nvPicPr>
        <p:blipFill>
          <a:blip r:embed="rId2" cstate="print"/>
          <a:srcRect/>
          <a:stretch>
            <a:fillRect/>
          </a:stretch>
        </p:blipFill>
        <p:spPr bwMode="auto">
          <a:xfrm>
            <a:off x="3522980" y="3429635"/>
            <a:ext cx="972000" cy="36004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10210" y="848360"/>
            <a:ext cx="8596630" cy="540131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3210" kern="0" spc="25516"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32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Ⅰ.核心单词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A.写作词汇—写词形</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 </a:t>
            </a:r>
            <a:r>
              <a:rPr lang="zh-CN" altLang="en-US" sz="1815" u="sng" kern="0" dirty="0" smtClean="0">
                <a:solidFill>
                  <a:srgbClr val="FF0000"/>
                </a:solidFill>
                <a:latin typeface="Times New Roman" panose="02020603050405020304" pitchFamily="65" charset="-122"/>
                <a:ea typeface="宋体" panose="02010600030101010101" pitchFamily="2" charset="-122"/>
              </a:rPr>
              <a:t>crucial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.至关重要的;关键性的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FF0000"/>
                </a:solidFill>
                <a:latin typeface="Times New Roman" panose="02020603050405020304" pitchFamily="65" charset="-122"/>
                <a:ea typeface="宋体" panose="02010600030101010101" pitchFamily="2" charset="-122"/>
              </a:rPr>
              <a:t>vital </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.必不可少的;极其重要的;充满生机的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FF0000"/>
                </a:solidFill>
                <a:latin typeface="Times New Roman" panose="02020603050405020304" pitchFamily="65" charset="-122"/>
                <a:ea typeface="宋体" panose="02010600030101010101" pitchFamily="2" charset="-122"/>
              </a:rPr>
              <a:t>obtain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.(尤指经努力)获得;赢得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.(规章、习俗等)存在;流行</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FF0000"/>
                </a:solidFill>
                <a:latin typeface="Times New Roman" panose="02020603050405020304" pitchFamily="65" charset="-122"/>
                <a:ea typeface="宋体" panose="02010600030101010101" pitchFamily="2" charset="-122"/>
              </a:rPr>
              <a:t>acknowledge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.承认(属实、权威等);(公开)感谢</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u="sng" kern="0" dirty="0" smtClean="0">
                <a:solidFill>
                  <a:srgbClr val="FF0000"/>
                </a:solidFill>
                <a:latin typeface="Times New Roman" panose="02020603050405020304" pitchFamily="65" charset="-122"/>
                <a:ea typeface="宋体" panose="02010600030101010101" pitchFamily="2" charset="-122"/>
              </a:rPr>
              <a:t>insist</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.坚持;坚决要求</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u="sng" kern="0" dirty="0" smtClean="0">
                <a:solidFill>
                  <a:srgbClr val="FF0000"/>
                </a:solidFill>
                <a:latin typeface="Times New Roman" panose="02020603050405020304" pitchFamily="65" charset="-122"/>
                <a:ea typeface="宋体" panose="02010600030101010101" pitchFamily="2" charset="-122"/>
              </a:rPr>
              <a:t>mostly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.主要地;一般地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u="sng" kern="0" dirty="0" smtClean="0">
                <a:solidFill>
                  <a:srgbClr val="FF0000"/>
                </a:solidFill>
                <a:latin typeface="Times New Roman" panose="02020603050405020304" pitchFamily="65" charset="-122"/>
                <a:ea typeface="宋体" panose="02010600030101010101" pitchFamily="2" charset="-122"/>
              </a:rPr>
              <a:t>genius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i="1" kern="0" dirty="0" smtClean="0">
                <a:solidFill>
                  <a:srgbClr val="000000"/>
                </a:solidFill>
                <a:latin typeface="Times New Roman" panose="02020603050405020304" pitchFamily="65" charset="-122"/>
                <a:ea typeface="宋体" panose="02010600030101010101" pitchFamily="2" charset="-122"/>
              </a:rPr>
              <a:t>pl</a:t>
            </a:r>
            <a:r>
              <a:rPr lang="zh-CN" altLang="en-US" sz="1815" kern="0" dirty="0" smtClean="0">
                <a:solidFill>
                  <a:srgbClr val="000000"/>
                </a:solidFill>
                <a:latin typeface="Times New Roman" panose="02020603050405020304" pitchFamily="65" charset="-122"/>
                <a:ea typeface="宋体" panose="02010600030101010101" pitchFamily="2" charset="-122"/>
              </a:rPr>
              <a:t>.geniuses)天才;天资;天赋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FF0000"/>
                </a:solidFill>
                <a:latin typeface="Times New Roman" panose="02020603050405020304" pitchFamily="65" charset="-122"/>
                <a:ea typeface="宋体" panose="02010600030101010101" pitchFamily="2" charset="-122"/>
              </a:rPr>
              <a:t>passion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.酷爱;激情</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u="sng" kern="0" dirty="0" smtClean="0">
                <a:solidFill>
                  <a:srgbClr val="FF0000"/>
                </a:solidFill>
                <a:latin typeface="Times New Roman" panose="02020603050405020304" pitchFamily="65" charset="-122"/>
                <a:ea typeface="宋体" panose="02010600030101010101" pitchFamily="2" charset="-122"/>
              </a:rPr>
              <a:t>encounter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.偶然碰到;遇到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.邂逅; 遭遇</a:t>
            </a:r>
            <a:endParaRPr lang="zh-CN" altLang="en-US" dirty="0"/>
          </a:p>
        </p:txBody>
      </p:sp>
      <p:sp>
        <p:nvSpPr>
          <p:cNvPr id="4" name="矩形 3"/>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5" name="Picture 2" descr="C:\Users\dell\Desktop\49883.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635896" y="971996"/>
            <a:ext cx="1849782" cy="43204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a015\吴双婷\线.tif"/>
          <p:cNvPicPr>
            <a:picLocks noChangeArrowheads="1"/>
          </p:cNvPicPr>
          <p:nvPr/>
        </p:nvPicPr>
        <p:blipFill>
          <a:blip r:embed="rId2" cstate="print"/>
          <a:srcRect/>
          <a:stretch>
            <a:fillRect/>
          </a:stretch>
        </p:blipFill>
        <p:spPr bwMode="auto">
          <a:xfrm>
            <a:off x="622600" y="2491740"/>
            <a:ext cx="68400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2" cstate="print"/>
          <a:srcRect/>
          <a:stretch>
            <a:fillRect/>
          </a:stretch>
        </p:blipFill>
        <p:spPr bwMode="auto">
          <a:xfrm>
            <a:off x="575945" y="2920365"/>
            <a:ext cx="48133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2" cstate="print"/>
          <a:srcRect/>
          <a:stretch>
            <a:fillRect/>
          </a:stretch>
        </p:blipFill>
        <p:spPr bwMode="auto">
          <a:xfrm>
            <a:off x="575945" y="3312160"/>
            <a:ext cx="596265"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2" cstate="print"/>
          <a:srcRect/>
          <a:stretch>
            <a:fillRect/>
          </a:stretch>
        </p:blipFill>
        <p:spPr bwMode="auto">
          <a:xfrm>
            <a:off x="575945" y="3777615"/>
            <a:ext cx="123317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2" cstate="print"/>
          <a:srcRect/>
          <a:stretch>
            <a:fillRect/>
          </a:stretch>
        </p:blipFill>
        <p:spPr bwMode="auto">
          <a:xfrm>
            <a:off x="576580" y="4140200"/>
            <a:ext cx="498475" cy="39600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2" cstate="print"/>
          <a:srcRect/>
          <a:stretch>
            <a:fillRect/>
          </a:stretch>
        </p:blipFill>
        <p:spPr bwMode="auto">
          <a:xfrm>
            <a:off x="575945" y="4572000"/>
            <a:ext cx="693420"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2" cstate="print"/>
          <a:srcRect/>
          <a:stretch>
            <a:fillRect/>
          </a:stretch>
        </p:blipFill>
        <p:spPr bwMode="auto">
          <a:xfrm>
            <a:off x="575945" y="4992370"/>
            <a:ext cx="668020"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2" cstate="print"/>
          <a:srcRect/>
          <a:stretch>
            <a:fillRect/>
          </a:stretch>
        </p:blipFill>
        <p:spPr bwMode="auto">
          <a:xfrm>
            <a:off x="575918" y="5436000"/>
            <a:ext cx="714380"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2" cstate="print"/>
          <a:srcRect/>
          <a:stretch>
            <a:fillRect/>
          </a:stretch>
        </p:blipFill>
        <p:spPr bwMode="auto">
          <a:xfrm>
            <a:off x="576580" y="5831840"/>
            <a:ext cx="94043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0"/>
                                        </p:tgtEl>
                                      </p:cBhvr>
                                    </p:animEffect>
                                    <p:set>
                                      <p:cBhvr>
                                        <p:cTn id="27" dur="1" fill="hold">
                                          <p:stCondLst>
                                            <p:cond delay="19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11"/>
                                        </p:tgtEl>
                                      </p:cBhvr>
                                    </p:animEffect>
                                    <p:set>
                                      <p:cBhvr>
                                        <p:cTn id="32" dur="1" fill="hold">
                                          <p:stCondLst>
                                            <p:cond delay="1999"/>
                                          </p:stCondLst>
                                        </p:cTn>
                                        <p:tgtEl>
                                          <p:spTgt spid="11"/>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2"/>
                                        </p:tgtEl>
                                      </p:cBhvr>
                                    </p:animEffect>
                                    <p:set>
                                      <p:cBhvr>
                                        <p:cTn id="37" dur="1" fill="hold">
                                          <p:stCondLst>
                                            <p:cond delay="1999"/>
                                          </p:stCondLst>
                                        </p:cTn>
                                        <p:tgtEl>
                                          <p:spTgt spid="12"/>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3"/>
                                        </p:tgtEl>
                                      </p:cBhvr>
                                    </p:animEffect>
                                    <p:set>
                                      <p:cBhvr>
                                        <p:cTn id="42" dur="1" fill="hold">
                                          <p:stCondLst>
                                            <p:cond delay="1999"/>
                                          </p:stCondLst>
                                        </p:cTn>
                                        <p:tgtEl>
                                          <p:spTgt spid="13"/>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4"/>
                                        </p:tgtEl>
                                      </p:cBhvr>
                                    </p:animEffect>
                                    <p:set>
                                      <p:cBhvr>
                                        <p:cTn id="47" dur="1" fill="hold">
                                          <p:stCondLst>
                                            <p:cond delay="19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280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个月之内他就弹得相当好了。be committed to doing sth.意为“致力于做某事”,故</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用动名词形式。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2-4 (2016江苏,完形填空,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)但是更重要的是,我们承诺作为一对夫妇共同成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长。</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But more importantly, we </a:t>
            </a:r>
            <a:r>
              <a:rPr lang="zh-CN" altLang="en-US" sz="1815" u="sng" kern="0" dirty="0" smtClean="0">
                <a:solidFill>
                  <a:srgbClr val="FF0000"/>
                </a:solidFill>
                <a:latin typeface="Times New Roman" panose="02020603050405020304" pitchFamily="65" charset="-122"/>
                <a:ea typeface="宋体" panose="02010600030101010101" pitchFamily="2" charset="-122"/>
              </a:rPr>
              <a:t>made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commitment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000000"/>
                </a:solidFill>
                <a:latin typeface="Times New Roman" panose="02020603050405020304" pitchFamily="65" charset="-122"/>
                <a:ea typeface="宋体" panose="02010600030101010101" pitchFamily="2" charset="-122"/>
              </a:rPr>
              <a:t> grow together as a couple.</a:t>
            </a:r>
            <a:endParaRPr lang="zh-CN" altLang="en-US" dirty="0"/>
          </a:p>
          <a:p>
            <a:pPr marL="0" indent="0" eaLnBrk="0" latinLnBrk="1" hangingPunct="0">
              <a:lnSpc>
                <a:spcPct val="150000"/>
              </a:lnSpc>
              <a:spcBef>
                <a:spcPts val="0"/>
              </a:spcBef>
              <a:buNone/>
            </a:pPr>
            <a:r>
              <a:rPr lang="zh-CN" altLang="en-US" sz="2325" kern="0" spc="12672"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|acknowledge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.承认(属实、权威等);(公开)感谢</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However, Tu Youyou would not acknowledge defeat. (教材P2)然而,屠呦呦不承</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认失败。</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They acknowledged that they were defeated.他们承认他们被打败了。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is universally acknowledged that trees are vital to our life.人们普遍认为,树木对我</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们的生活极其重要。</a:t>
            </a:r>
            <a:endParaRPr lang="zh-CN" altLang="en-US" dirty="0"/>
          </a:p>
        </p:txBody>
      </p:sp>
      <p:pic>
        <p:nvPicPr>
          <p:cNvPr id="3" name="图片 3" descr="textimage16.jpeg"/>
          <p:cNvPicPr>
            <a:picLocks noChangeAspect="1"/>
          </p:cNvPicPr>
          <p:nvPr/>
        </p:nvPicPr>
        <p:blipFill>
          <a:blip r:embed="rId1"/>
          <a:stretch>
            <a:fillRect/>
          </a:stretch>
        </p:blipFill>
        <p:spPr>
          <a:xfrm>
            <a:off x="2997449" y="2019304"/>
            <a:ext cx="609600" cy="409575"/>
          </a:xfrm>
          <a:prstGeom prst="rect">
            <a:avLst/>
          </a:prstGeom>
        </p:spPr>
      </p:pic>
      <p:pic>
        <p:nvPicPr>
          <p:cNvPr id="4" name="图片 4" descr="textimage17.jpeg"/>
          <p:cNvPicPr>
            <a:picLocks noChangeAspect="1"/>
          </p:cNvPicPr>
          <p:nvPr/>
        </p:nvPicPr>
        <p:blipFill>
          <a:blip r:embed="rId2"/>
          <a:stretch>
            <a:fillRect/>
          </a:stretch>
        </p:blipFill>
        <p:spPr>
          <a:xfrm>
            <a:off x="825752" y="3415324"/>
            <a:ext cx="1531670" cy="398234"/>
          </a:xfrm>
          <a:prstGeom prst="rect">
            <a:avLst/>
          </a:prstGeom>
        </p:spPr>
      </p:pic>
      <p:pic>
        <p:nvPicPr>
          <p:cNvPr id="5" name="图片 5" descr="textimage18.jpeg"/>
          <p:cNvPicPr>
            <a:picLocks noChangeAspect="1"/>
          </p:cNvPicPr>
          <p:nvPr/>
        </p:nvPicPr>
        <p:blipFill>
          <a:blip r:embed="rId3"/>
          <a:stretch>
            <a:fillRect/>
          </a:stretch>
        </p:blipFill>
        <p:spPr>
          <a:xfrm>
            <a:off x="540000" y="4746106"/>
            <a:ext cx="190500" cy="219075"/>
          </a:xfrm>
          <a:prstGeom prst="rect">
            <a:avLst/>
          </a:prstGeom>
        </p:spPr>
      </p:pic>
      <p:sp>
        <p:nvSpPr>
          <p:cNvPr id="6" name="矩形 5"/>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7" name="Picture 4" descr="\\a015\吴双婷\线.tif"/>
          <p:cNvPicPr>
            <a:picLocks noChangeArrowheads="1"/>
          </p:cNvPicPr>
          <p:nvPr/>
        </p:nvPicPr>
        <p:blipFill>
          <a:blip r:embed="rId4" cstate="print"/>
          <a:srcRect/>
          <a:stretch>
            <a:fillRect/>
          </a:stretch>
        </p:blipFill>
        <p:spPr bwMode="auto">
          <a:xfrm>
            <a:off x="2930525" y="2848610"/>
            <a:ext cx="2196000" cy="39624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05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Lang Lang is acknowledged as/to be a world-class young pianist.郎朗被认为是一名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世界级青年钢琴演奏家。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 </a:t>
            </a:r>
            <a:r>
              <a:rPr lang="zh-CN" altLang="en-US" sz="1815" u="sng" kern="0" dirty="0" smtClean="0">
                <a:solidFill>
                  <a:srgbClr val="FF0000"/>
                </a:solidFill>
                <a:latin typeface="Times New Roman" panose="02020603050405020304" pitchFamily="65" charset="-122"/>
                <a:ea typeface="宋体" panose="02010600030101010101" pitchFamily="2" charset="-122"/>
              </a:rPr>
              <a:t>acknowledge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that... 承认</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 </a:t>
            </a:r>
            <a:r>
              <a:rPr lang="zh-CN" altLang="en-US" sz="1815" u="sng" kern="0" dirty="0" smtClean="0">
                <a:solidFill>
                  <a:srgbClr val="FF0000"/>
                </a:solidFill>
                <a:latin typeface="Times New Roman" panose="02020603050405020304" pitchFamily="65" charset="-122"/>
                <a:ea typeface="宋体" panose="02010600030101010101" pitchFamily="2" charset="-122"/>
              </a:rPr>
              <a:t>be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acknowledged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as</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be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被认为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③It </a:t>
            </a:r>
            <a:r>
              <a:rPr lang="zh-CN" altLang="en-US" sz="1815" u="sng" kern="0" dirty="0" smtClean="0">
                <a:solidFill>
                  <a:srgbClr val="FF0000"/>
                </a:solidFill>
                <a:latin typeface="Times New Roman" panose="02020603050405020304" pitchFamily="65" charset="-122"/>
                <a:ea typeface="宋体" panose="02010600030101010101" pitchFamily="2" charset="-122"/>
              </a:rPr>
              <a:t>is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acknowledged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that人们认为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④acknowledgement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.承认;感谢</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3-1 (2019 课标全国Ⅱ,语法填空,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)Her years of hard work have finally been</a:t>
            </a:r>
            <a:endParaRPr lang="zh-CN" altLang="en-US"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acknowledged </a:t>
            </a:r>
            <a:r>
              <a:rPr lang="zh-CN" altLang="en-US" sz="1815" kern="0" dirty="0" smtClean="0">
                <a:solidFill>
                  <a:srgbClr val="000000"/>
                </a:solidFill>
                <a:latin typeface="Times New Roman" panose="02020603050405020304" pitchFamily="65" charset="-122"/>
                <a:ea typeface="宋体" panose="02010600030101010101" pitchFamily="2" charset="-122"/>
              </a:rPr>
              <a:t>(acknowledge) after a customer nominated (提名)her to be Cheshire's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Woman Of The Year.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句意:在一位顾客提名她为柴郡年度女性之后,她多年的辛劳终于得到了认</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可。“have been+过去分词”为现在完成时的被动语态形式,故填acknowledged。</a:t>
            </a:r>
            <a:endParaRPr lang="zh-CN" altLang="en-US" dirty="0"/>
          </a:p>
        </p:txBody>
      </p:sp>
      <p:pic>
        <p:nvPicPr>
          <p:cNvPr id="3" name="图片 3" descr="textimage19.jpeg"/>
          <p:cNvPicPr>
            <a:picLocks noChangeAspect="1"/>
          </p:cNvPicPr>
          <p:nvPr/>
        </p:nvPicPr>
        <p:blipFill>
          <a:blip r:embed="rId1"/>
          <a:stretch>
            <a:fillRect/>
          </a:stretch>
        </p:blipFill>
        <p:spPr>
          <a:xfrm>
            <a:off x="1000800" y="1658782"/>
            <a:ext cx="219075" cy="219075"/>
          </a:xfrm>
          <a:prstGeom prst="rect">
            <a:avLst/>
          </a:prstGeom>
        </p:spPr>
      </p:pic>
      <p:pic>
        <p:nvPicPr>
          <p:cNvPr id="4" name="图片 4" descr="textimage20.jpeg"/>
          <p:cNvPicPr>
            <a:picLocks noChangeAspect="1"/>
          </p:cNvPicPr>
          <p:nvPr/>
        </p:nvPicPr>
        <p:blipFill>
          <a:blip r:embed="rId2"/>
          <a:stretch>
            <a:fillRect/>
          </a:stretch>
        </p:blipFill>
        <p:spPr>
          <a:xfrm>
            <a:off x="3688650" y="4115944"/>
            <a:ext cx="609600" cy="409574"/>
          </a:xfrm>
          <a:prstGeom prst="rect">
            <a:avLst/>
          </a:prstGeom>
        </p:spPr>
      </p:pic>
      <p:sp>
        <p:nvSpPr>
          <p:cNvPr id="5" name="矩形 4"/>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6" name="Picture 4" descr="\\a015\吴双婷\线.tif"/>
          <p:cNvPicPr>
            <a:picLocks noChangeArrowheads="1"/>
          </p:cNvPicPr>
          <p:nvPr/>
        </p:nvPicPr>
        <p:blipFill>
          <a:blip r:embed="rId3" cstate="print"/>
          <a:srcRect/>
          <a:stretch>
            <a:fillRect/>
          </a:stretch>
        </p:blipFill>
        <p:spPr bwMode="auto">
          <a:xfrm>
            <a:off x="785786" y="1991509"/>
            <a:ext cx="1296000" cy="396000"/>
          </a:xfrm>
          <a:prstGeom prst="rect">
            <a:avLst/>
          </a:prstGeom>
          <a:noFill/>
          <a:ln w="9525">
            <a:noFill/>
            <a:miter lim="800000"/>
            <a:headEnd/>
            <a:tailEnd/>
          </a:ln>
        </p:spPr>
      </p:pic>
      <p:pic>
        <p:nvPicPr>
          <p:cNvPr id="7" name="Picture 4" descr="\\a015\吴双婷\线.tif"/>
          <p:cNvPicPr>
            <a:picLocks noChangeArrowheads="1"/>
          </p:cNvPicPr>
          <p:nvPr/>
        </p:nvPicPr>
        <p:blipFill>
          <a:blip r:embed="rId3" cstate="print"/>
          <a:srcRect/>
          <a:stretch>
            <a:fillRect/>
          </a:stretch>
        </p:blipFill>
        <p:spPr bwMode="auto">
          <a:xfrm>
            <a:off x="785495" y="2419985"/>
            <a:ext cx="244800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934085" y="2882265"/>
            <a:ext cx="1620000" cy="323850"/>
          </a:xfrm>
          <a:prstGeom prst="rect">
            <a:avLst/>
          </a:prstGeom>
          <a:noFill/>
          <a:ln w="9525">
            <a:noFill/>
            <a:miter lim="800000"/>
            <a:headEnd/>
            <a:tailEnd/>
          </a:ln>
        </p:spPr>
      </p:pic>
      <p:pic>
        <p:nvPicPr>
          <p:cNvPr id="11" name="Picture 4" descr="\\a015\吴双婷\线.tif"/>
          <p:cNvPicPr>
            <a:picLocks noChangeArrowheads="1"/>
          </p:cNvPicPr>
          <p:nvPr/>
        </p:nvPicPr>
        <p:blipFill>
          <a:blip r:embed="rId3" cstate="print"/>
          <a:srcRect/>
          <a:stretch>
            <a:fillRect/>
          </a:stretch>
        </p:blipFill>
        <p:spPr bwMode="auto">
          <a:xfrm>
            <a:off x="540039" y="4591852"/>
            <a:ext cx="1404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1"/>
                                        </p:tgtEl>
                                      </p:cBhvr>
                                    </p:animEffect>
                                    <p:set>
                                      <p:cBhvr>
                                        <p:cTn id="22"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1403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3-2 (2018北京,阅读理解A改编,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author mentioned the P.E. class </a:t>
            </a:r>
            <a:r>
              <a:rPr lang="zh-CN" altLang="en-US" sz="1815" u="sng" kern="0" dirty="0" smtClean="0">
                <a:solidFill>
                  <a:srgbClr val="FF0000"/>
                </a:solidFill>
                <a:latin typeface="Times New Roman" panose="02020603050405020304" pitchFamily="65" charset="-122"/>
                <a:ea typeface="宋体" panose="02010600030101010101" pitchFamily="2" charset="-122"/>
              </a:rPr>
              <a:t>to ac-</a:t>
            </a:r>
            <a:endParaRPr lang="zh-CN" altLang="en-US" dirty="0">
              <a:solidFill>
                <a:srgbClr val="FF0000"/>
              </a:solidFill>
            </a:endParaRPr>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knowledge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(acknowledge) the support of his teacher.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句意:作者提及体育课是为了感谢他的老师的支持。由句意可知此处应用</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动词不定式作目的状语。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3-3 (2015上海,阅读理解C,</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And though one of the executives </a:t>
            </a:r>
            <a:r>
              <a:rPr lang="zh-CN" altLang="en-US" sz="1815" u="sng" kern="0" dirty="0" smtClean="0">
                <a:solidFill>
                  <a:srgbClr val="FF0000"/>
                </a:solidFill>
                <a:latin typeface="Times New Roman" panose="02020603050405020304" pitchFamily="65" charset="-122"/>
                <a:ea typeface="宋体" panose="02010600030101010101" pitchFamily="2" charset="-122"/>
              </a:rPr>
              <a:t>acknowledged</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(acknowledge) that Brutus had the good of the republic in mind, Caesar was neverthe-</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less his superior.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分析可知设空处作谓语动词,由本句语境可知此处应用一般过去时,故填ac-</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knowledged。</a:t>
            </a:r>
            <a:endParaRPr lang="zh-CN" altLang="en-US" dirty="0"/>
          </a:p>
          <a:p>
            <a:pPr marL="0" indent="0" eaLnBrk="0" latinLnBrk="1" hangingPunct="0">
              <a:lnSpc>
                <a:spcPct val="150000"/>
              </a:lnSpc>
              <a:spcBef>
                <a:spcPts val="0"/>
              </a:spcBef>
              <a:buNone/>
            </a:pPr>
            <a:r>
              <a:rPr lang="zh-CN" altLang="en-US" sz="2325" kern="0" spc="127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|mostly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.主要地;一般地;多半地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Passages like this are most often written in both active and passive voices and mostly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contain facts.(教材P3)像这样的文章经常主要用主动和被动两种语态来写,一般包</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括事实。</a:t>
            </a:r>
            <a:endParaRPr lang="zh-CN" altLang="en-US" dirty="0"/>
          </a:p>
        </p:txBody>
      </p:sp>
      <p:pic>
        <p:nvPicPr>
          <p:cNvPr id="3" name="图片 3" descr="textimage21.jpeg"/>
          <p:cNvPicPr>
            <a:picLocks noChangeAspect="1"/>
          </p:cNvPicPr>
          <p:nvPr/>
        </p:nvPicPr>
        <p:blipFill>
          <a:blip r:embed="rId1"/>
          <a:stretch>
            <a:fillRect/>
          </a:stretch>
        </p:blipFill>
        <p:spPr>
          <a:xfrm>
            <a:off x="3624637" y="829372"/>
            <a:ext cx="447297" cy="300768"/>
          </a:xfrm>
          <a:prstGeom prst="rect">
            <a:avLst/>
          </a:prstGeom>
        </p:spPr>
      </p:pic>
      <p:pic>
        <p:nvPicPr>
          <p:cNvPr id="4" name="图片 4" descr="textimage22.jpeg"/>
          <p:cNvPicPr>
            <a:picLocks noChangeAspect="1"/>
          </p:cNvPicPr>
          <p:nvPr/>
        </p:nvPicPr>
        <p:blipFill>
          <a:blip r:embed="rId1"/>
          <a:stretch>
            <a:fillRect/>
          </a:stretch>
        </p:blipFill>
        <p:spPr>
          <a:xfrm>
            <a:off x="3093524" y="2434519"/>
            <a:ext cx="552449" cy="371474"/>
          </a:xfrm>
          <a:prstGeom prst="rect">
            <a:avLst/>
          </a:prstGeom>
        </p:spPr>
      </p:pic>
      <p:pic>
        <p:nvPicPr>
          <p:cNvPr id="5" name="图片 5" descr="textimage23.jpeg"/>
          <p:cNvPicPr>
            <a:picLocks noChangeAspect="1"/>
          </p:cNvPicPr>
          <p:nvPr/>
        </p:nvPicPr>
        <p:blipFill>
          <a:blip r:embed="rId2"/>
          <a:stretch>
            <a:fillRect/>
          </a:stretch>
        </p:blipFill>
        <p:spPr>
          <a:xfrm>
            <a:off x="857224" y="4634715"/>
            <a:ext cx="1460232" cy="377771"/>
          </a:xfrm>
          <a:prstGeom prst="rect">
            <a:avLst/>
          </a:prstGeom>
        </p:spPr>
      </p:pic>
      <p:sp>
        <p:nvSpPr>
          <p:cNvPr id="6" name="矩形 5"/>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7" name="Picture 4" descr="\\a015\吴双婷\线.tif"/>
          <p:cNvPicPr>
            <a:picLocks noChangeArrowheads="1"/>
          </p:cNvPicPr>
          <p:nvPr/>
        </p:nvPicPr>
        <p:blipFill>
          <a:blip r:embed="rId3" cstate="print"/>
          <a:srcRect/>
          <a:stretch>
            <a:fillRect/>
          </a:stretch>
        </p:blipFill>
        <p:spPr bwMode="auto">
          <a:xfrm>
            <a:off x="7629525" y="906780"/>
            <a:ext cx="587375" cy="22352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500034" y="1205691"/>
            <a:ext cx="107157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6941201" y="2449347"/>
            <a:ext cx="1368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05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Your future depends on many things, but mostly on yourself. 你的未来取决于很多事</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情,但主要取决于你自己。</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Most of the school clubs are self-funded. 大多数学校社团是自费的。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most作“大多数”讲时,为限定词或代词,可构成“most+名词”或“most+ </a:t>
            </a:r>
            <a:r>
              <a:rPr lang="zh-CN" altLang="en-US" sz="1815" u="sng" kern="0" dirty="0" smtClean="0">
                <a:solidFill>
                  <a:srgbClr val="FF0000"/>
                </a:solidFill>
                <a:latin typeface="Times New Roman" panose="02020603050405020304" pitchFamily="65" charset="-122"/>
                <a:ea typeface="宋体" panose="02010600030101010101" pitchFamily="2" charset="-122"/>
              </a:rPr>
              <a:t>of</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名词”;mostly为副词,可置于句中,修饰 </a:t>
            </a:r>
            <a:r>
              <a:rPr lang="zh-CN" altLang="en-US" sz="1815" u="sng" kern="0" dirty="0" smtClean="0">
                <a:solidFill>
                  <a:srgbClr val="FF0000"/>
                </a:solidFill>
                <a:latin typeface="Times New Roman" panose="02020603050405020304" pitchFamily="65" charset="-122"/>
                <a:ea typeface="宋体" panose="02010600030101010101" pitchFamily="2" charset="-122"/>
              </a:rPr>
              <a:t>动</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词、</a:t>
            </a:r>
            <a:r>
              <a:rPr lang="zh-CN" altLang="en-US" sz="1815" u="sng" kern="0" dirty="0" smtClean="0">
                <a:solidFill>
                  <a:srgbClr val="FF0000"/>
                </a:solidFill>
                <a:latin typeface="Times New Roman" panose="02020603050405020304" pitchFamily="65" charset="-122"/>
                <a:ea typeface="宋体" panose="02010600030101010101" pitchFamily="2" charset="-122"/>
              </a:rPr>
              <a:t>介</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词短语、形容词、副词等,常作程</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度状语。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用most或mostly填空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4-1 (2019课标全国Ⅲ,阅读理解C,</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)Before the 1830s, </a:t>
            </a:r>
            <a:r>
              <a:rPr lang="zh-CN" altLang="en-US" sz="1815" u="sng" kern="0" dirty="0" smtClean="0">
                <a:solidFill>
                  <a:srgbClr val="FF0000"/>
                </a:solidFill>
                <a:latin typeface="Times New Roman" panose="02020603050405020304" pitchFamily="65" charset="-122"/>
                <a:ea typeface="宋体" panose="02010600030101010101" pitchFamily="2" charset="-122"/>
              </a:rPr>
              <a:t>most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newspapers were sold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through annual subscriptions in America, usually $8 to $10 a year.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句意:在19世纪30年代之前,在美国,大多数报纸是通过年度订阅来出售的,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通常每年8美元到10美元。most限定名词newspapers,意为“大多数”。</a:t>
            </a:r>
            <a:endParaRPr lang="zh-CN" altLang="en-US" dirty="0"/>
          </a:p>
        </p:txBody>
      </p:sp>
      <p:pic>
        <p:nvPicPr>
          <p:cNvPr id="3" name="图片 3" descr="textimage24.jpeg"/>
          <p:cNvPicPr>
            <a:picLocks noChangeAspect="1"/>
          </p:cNvPicPr>
          <p:nvPr/>
        </p:nvPicPr>
        <p:blipFill>
          <a:blip r:embed="rId1"/>
          <a:stretch>
            <a:fillRect/>
          </a:stretch>
        </p:blipFill>
        <p:spPr>
          <a:xfrm>
            <a:off x="540000" y="820126"/>
            <a:ext cx="190500" cy="219075"/>
          </a:xfrm>
          <a:prstGeom prst="rect">
            <a:avLst/>
          </a:prstGeom>
        </p:spPr>
      </p:pic>
      <p:pic>
        <p:nvPicPr>
          <p:cNvPr id="4" name="图片 4" descr="textimage25.jpeg"/>
          <p:cNvPicPr>
            <a:picLocks noChangeAspect="1"/>
          </p:cNvPicPr>
          <p:nvPr/>
        </p:nvPicPr>
        <p:blipFill>
          <a:blip r:embed="rId2"/>
          <a:stretch>
            <a:fillRect/>
          </a:stretch>
        </p:blipFill>
        <p:spPr>
          <a:xfrm>
            <a:off x="1000800" y="2497438"/>
            <a:ext cx="219075" cy="219075"/>
          </a:xfrm>
          <a:prstGeom prst="rect">
            <a:avLst/>
          </a:prstGeom>
        </p:spPr>
      </p:pic>
      <p:pic>
        <p:nvPicPr>
          <p:cNvPr id="5" name="图片 5" descr="textimage26.jpeg"/>
          <p:cNvPicPr>
            <a:picLocks noChangeAspect="1"/>
          </p:cNvPicPr>
          <p:nvPr/>
        </p:nvPicPr>
        <p:blipFill>
          <a:blip r:embed="rId3"/>
          <a:stretch>
            <a:fillRect/>
          </a:stretch>
        </p:blipFill>
        <p:spPr>
          <a:xfrm>
            <a:off x="3784725" y="4535272"/>
            <a:ext cx="609600" cy="409575"/>
          </a:xfrm>
          <a:prstGeom prst="rect">
            <a:avLst/>
          </a:prstGeom>
        </p:spPr>
      </p:pic>
      <p:sp>
        <p:nvSpPr>
          <p:cNvPr id="6" name="矩形 5"/>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7" name="Picture 4" descr="\\a015\吴双婷\线.tif"/>
          <p:cNvPicPr>
            <a:picLocks noChangeArrowheads="1"/>
          </p:cNvPicPr>
          <p:nvPr/>
        </p:nvPicPr>
        <p:blipFill>
          <a:blip r:embed="rId4" cstate="print"/>
          <a:srcRect/>
          <a:stretch>
            <a:fillRect/>
          </a:stretch>
        </p:blipFill>
        <p:spPr bwMode="auto">
          <a:xfrm>
            <a:off x="6129348" y="4561054"/>
            <a:ext cx="5040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4" cstate="print"/>
          <a:srcRect/>
          <a:stretch>
            <a:fillRect/>
          </a:stretch>
        </p:blipFill>
        <p:spPr bwMode="auto">
          <a:xfrm>
            <a:off x="7856220" y="2853690"/>
            <a:ext cx="25200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4" cstate="print"/>
          <a:srcRect/>
          <a:stretch>
            <a:fillRect/>
          </a:stretch>
        </p:blipFill>
        <p:spPr bwMode="auto">
          <a:xfrm>
            <a:off x="4394200" y="3241675"/>
            <a:ext cx="25654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4" cstate="print"/>
          <a:srcRect/>
          <a:stretch>
            <a:fillRect/>
          </a:stretch>
        </p:blipFill>
        <p:spPr bwMode="auto">
          <a:xfrm>
            <a:off x="5112385" y="3241675"/>
            <a:ext cx="35242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500"/>
                                        <p:tgtEl>
                                          <p:spTgt spid="10"/>
                                        </p:tgtEl>
                                      </p:cBhvr>
                                    </p:animEffect>
                                    <p:set>
                                      <p:cBhvr>
                                        <p:cTn id="17" dur="1" fill="hold">
                                          <p:stCondLst>
                                            <p:cond delay="499"/>
                                          </p:stCondLst>
                                        </p:cTn>
                                        <p:tgtEl>
                                          <p:spTgt spid="1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3054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4-2 (2019课标全国Ⅰ,阅读理解C改编,</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researchers say that the keyboard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is </a:t>
            </a:r>
            <a:r>
              <a:rPr lang="zh-CN" altLang="en-US" sz="1815" u="sng" kern="0" dirty="0" smtClean="0">
                <a:solidFill>
                  <a:srgbClr val="FF0000"/>
                </a:solidFill>
                <a:latin typeface="Times New Roman" panose="02020603050405020304" pitchFamily="65" charset="-122"/>
                <a:ea typeface="宋体" panose="02010600030101010101" pitchFamily="2" charset="-122"/>
              </a:rPr>
              <a:t>mostly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made of inexpensive, plastic-like parts.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mostly修饰谓语动词is made of,意为“主要地”。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单句改错</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4-3 (2017课标全国Ⅲ,阅读理解B,</a:t>
            </a:r>
            <a:r>
              <a:rPr lang="zh-CN" altLang="en-US" sz="1970" kern="0" spc="275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)Now the area is most office buildings and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warehouses.</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most改为mostly</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句意:现在,这个地区主要是办公大楼和仓库。mostly为副词,意为“主要</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地”,在此处修饰系动词is。</a:t>
            </a:r>
            <a:endParaRPr lang="zh-CN" altLang="en-US" dirty="0"/>
          </a:p>
          <a:p>
            <a:pPr marL="0" indent="0" eaLnBrk="0" latinLnBrk="1" hangingPunct="0">
              <a:lnSpc>
                <a:spcPct val="150000"/>
              </a:lnSpc>
              <a:spcBef>
                <a:spcPts val="0"/>
              </a:spcBef>
              <a:buNone/>
            </a:pPr>
            <a:r>
              <a:rPr lang="zh-CN" altLang="en-US" sz="2325" kern="0" spc="12672"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|conclusion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.结论;推论;结束;结尾</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Did you come to any conclusions?(教材P4)你得出什么结论了吗?</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came to/arrived at the conclusion that the machine was out of order.他断定那台机</a:t>
            </a:r>
            <a:endParaRPr lang="zh-CN" altLang="en-US" dirty="0"/>
          </a:p>
        </p:txBody>
      </p:sp>
      <p:pic>
        <p:nvPicPr>
          <p:cNvPr id="3" name="图片 3" descr="textimage27.jpeg"/>
          <p:cNvPicPr>
            <a:picLocks noChangeAspect="1"/>
          </p:cNvPicPr>
          <p:nvPr/>
        </p:nvPicPr>
        <p:blipFill>
          <a:blip r:embed="rId1"/>
          <a:stretch>
            <a:fillRect/>
          </a:stretch>
        </p:blipFill>
        <p:spPr>
          <a:xfrm>
            <a:off x="4245525" y="814543"/>
            <a:ext cx="469351" cy="315598"/>
          </a:xfrm>
          <a:prstGeom prst="rect">
            <a:avLst/>
          </a:prstGeom>
        </p:spPr>
      </p:pic>
      <p:pic>
        <p:nvPicPr>
          <p:cNvPr id="4" name="图片 4" descr="textimage28.jpeg"/>
          <p:cNvPicPr>
            <a:picLocks noChangeAspect="1"/>
          </p:cNvPicPr>
          <p:nvPr/>
        </p:nvPicPr>
        <p:blipFill>
          <a:blip r:embed="rId2"/>
          <a:stretch>
            <a:fillRect/>
          </a:stretch>
        </p:blipFill>
        <p:spPr>
          <a:xfrm>
            <a:off x="3784725" y="2435846"/>
            <a:ext cx="600075" cy="390524"/>
          </a:xfrm>
          <a:prstGeom prst="rect">
            <a:avLst/>
          </a:prstGeom>
        </p:spPr>
      </p:pic>
      <p:pic>
        <p:nvPicPr>
          <p:cNvPr id="5" name="图片 5" descr="textimage29.jpeg"/>
          <p:cNvPicPr>
            <a:picLocks noChangeAspect="1"/>
          </p:cNvPicPr>
          <p:nvPr/>
        </p:nvPicPr>
        <p:blipFill>
          <a:blip r:embed="rId3"/>
          <a:stretch>
            <a:fillRect/>
          </a:stretch>
        </p:blipFill>
        <p:spPr>
          <a:xfrm>
            <a:off x="754314" y="4653620"/>
            <a:ext cx="1531670" cy="398234"/>
          </a:xfrm>
          <a:prstGeom prst="rect">
            <a:avLst/>
          </a:prstGeom>
        </p:spPr>
      </p:pic>
      <p:pic>
        <p:nvPicPr>
          <p:cNvPr id="6" name="图片 6" descr="textimage30.jpeg"/>
          <p:cNvPicPr>
            <a:picLocks noChangeAspect="1"/>
          </p:cNvPicPr>
          <p:nvPr/>
        </p:nvPicPr>
        <p:blipFill>
          <a:blip r:embed="rId4"/>
          <a:stretch>
            <a:fillRect/>
          </a:stretch>
        </p:blipFill>
        <p:spPr>
          <a:xfrm>
            <a:off x="540000" y="5565074"/>
            <a:ext cx="190500" cy="219075"/>
          </a:xfrm>
          <a:prstGeom prst="rect">
            <a:avLst/>
          </a:prstGeom>
        </p:spPr>
      </p:pic>
      <p:sp>
        <p:nvSpPr>
          <p:cNvPr id="7" name="矩形 6"/>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8" name="Picture 4" descr="\\a015\吴双婷\线.tif"/>
          <p:cNvPicPr>
            <a:picLocks noChangeArrowheads="1"/>
          </p:cNvPicPr>
          <p:nvPr/>
        </p:nvPicPr>
        <p:blipFill>
          <a:blip r:embed="rId5" cstate="print"/>
          <a:srcRect/>
          <a:stretch>
            <a:fillRect/>
          </a:stretch>
        </p:blipFill>
        <p:spPr bwMode="auto">
          <a:xfrm>
            <a:off x="730250" y="1253490"/>
            <a:ext cx="684000" cy="32400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5" cstate="print"/>
          <a:srcRect/>
          <a:stretch>
            <a:fillRect/>
          </a:stretch>
        </p:blipFill>
        <p:spPr bwMode="auto">
          <a:xfrm>
            <a:off x="539750" y="3298825"/>
            <a:ext cx="1849644"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9"/>
                                        </p:tgtEl>
                                      </p:cBhvr>
                                    </p:animEffect>
                                    <p:set>
                                      <p:cBhvr>
                                        <p:cTn id="12"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0399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器出了毛病。</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shouldn't jump to conclusions.我不该草率地下结论。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In conclusion, I would like to gratefully acknowledge financial support from the local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businesses.最后,我要衷心感谢当地企业的财务资助。</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story concluded with a happy ending.这个故事以美满的结局结束。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①come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/arrive </a:t>
            </a:r>
            <a:r>
              <a:rPr lang="zh-CN" altLang="en-US" sz="1815" u="sng" kern="0" dirty="0" smtClean="0">
                <a:solidFill>
                  <a:srgbClr val="FF0000"/>
                </a:solidFill>
                <a:latin typeface="Times New Roman" panose="02020603050405020304" pitchFamily="65" charset="-122"/>
                <a:ea typeface="宋体" panose="02010600030101010101" pitchFamily="2" charset="-122"/>
              </a:rPr>
              <a:t>at</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reach/draw the conclusion+ </a:t>
            </a: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i="1"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引导的同位语从句 推断出</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,得</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出</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的结论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 </a:t>
            </a:r>
            <a:r>
              <a:rPr lang="zh-CN" altLang="en-US" sz="1815" u="sng" kern="0" dirty="0" smtClean="0">
                <a:solidFill>
                  <a:srgbClr val="FF0000"/>
                </a:solidFill>
                <a:latin typeface="Times New Roman" panose="02020603050405020304" pitchFamily="65" charset="-122"/>
                <a:ea typeface="宋体" panose="02010600030101010101" pitchFamily="2" charset="-122"/>
              </a:rPr>
              <a:t>jump</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to a/the conclusion/conclusions草率下结论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 </a:t>
            </a:r>
            <a:r>
              <a:rPr lang="zh-CN" altLang="en-US" sz="1815" u="sng" kern="0" dirty="0" smtClean="0">
                <a:solidFill>
                  <a:srgbClr val="FF0000"/>
                </a:solidFill>
                <a:latin typeface="Times New Roman" panose="02020603050405020304" pitchFamily="65" charset="-122"/>
                <a:ea typeface="宋体" panose="02010600030101010101" pitchFamily="2" charset="-122"/>
              </a:rPr>
              <a:t>conclude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with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sth.以某事结束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 </a:t>
            </a:r>
            <a:r>
              <a:rPr lang="zh-CN" altLang="en-US" sz="1815" u="sng" kern="0" dirty="0" smtClean="0">
                <a:solidFill>
                  <a:srgbClr val="FF0000"/>
                </a:solidFill>
                <a:latin typeface="Times New Roman" panose="02020603050405020304" pitchFamily="65" charset="-122"/>
                <a:ea typeface="宋体" panose="02010600030101010101" pitchFamily="2" charset="-122"/>
              </a:rPr>
              <a:t>in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conclusion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=to conclude 最后(后者较少使用)</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⑤bring...to a conclusion 结束(讲话等)</a:t>
            </a:r>
            <a:endParaRPr lang="zh-CN" altLang="en-US" dirty="0"/>
          </a:p>
        </p:txBody>
      </p:sp>
      <p:pic>
        <p:nvPicPr>
          <p:cNvPr id="3" name="图片 3" descr="textimage31.jpeg"/>
          <p:cNvPicPr>
            <a:picLocks noChangeAspect="1"/>
          </p:cNvPicPr>
          <p:nvPr/>
        </p:nvPicPr>
        <p:blipFill>
          <a:blip r:embed="rId1"/>
          <a:stretch>
            <a:fillRect/>
          </a:stretch>
        </p:blipFill>
        <p:spPr>
          <a:xfrm>
            <a:off x="1000800" y="2916766"/>
            <a:ext cx="219075" cy="219075"/>
          </a:xfrm>
          <a:prstGeom prst="rect">
            <a:avLst/>
          </a:prstGeom>
        </p:spPr>
      </p:pic>
      <p:sp>
        <p:nvSpPr>
          <p:cNvPr id="4" name="矩形 3"/>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5" name="Picture 4" descr="\\a015\吴双婷\线.tif"/>
          <p:cNvPicPr>
            <a:picLocks noChangeArrowheads="1"/>
          </p:cNvPicPr>
          <p:nvPr/>
        </p:nvPicPr>
        <p:blipFill>
          <a:blip r:embed="rId2" cstate="print"/>
          <a:srcRect/>
          <a:stretch>
            <a:fillRect/>
          </a:stretch>
        </p:blipFill>
        <p:spPr bwMode="auto">
          <a:xfrm>
            <a:off x="1285875" y="3395980"/>
            <a:ext cx="252095" cy="206375"/>
          </a:xfrm>
          <a:prstGeom prst="rect">
            <a:avLst/>
          </a:prstGeom>
          <a:noFill/>
          <a:ln w="9525">
            <a:noFill/>
            <a:miter lim="800000"/>
            <a:headEnd/>
            <a:tailEnd/>
          </a:ln>
        </p:spPr>
      </p:pic>
      <p:pic>
        <p:nvPicPr>
          <p:cNvPr id="6" name="Picture 4" descr="\\a015\吴双婷\线.tif"/>
          <p:cNvPicPr>
            <a:picLocks noChangeArrowheads="1"/>
          </p:cNvPicPr>
          <p:nvPr/>
        </p:nvPicPr>
        <p:blipFill>
          <a:blip r:embed="rId2" cstate="print"/>
          <a:srcRect/>
          <a:stretch>
            <a:fillRect/>
          </a:stretch>
        </p:blipFill>
        <p:spPr bwMode="auto">
          <a:xfrm>
            <a:off x="2185670" y="3241675"/>
            <a:ext cx="228600" cy="356870"/>
          </a:xfrm>
          <a:prstGeom prst="rect">
            <a:avLst/>
          </a:prstGeom>
          <a:noFill/>
          <a:ln w="9525">
            <a:noFill/>
            <a:miter lim="800000"/>
            <a:headEnd/>
            <a:tailEnd/>
          </a:ln>
        </p:spPr>
      </p:pic>
      <p:pic>
        <p:nvPicPr>
          <p:cNvPr id="7" name="Picture 4" descr="\\a015\吴双婷\线.tif"/>
          <p:cNvPicPr>
            <a:picLocks noChangeArrowheads="1"/>
          </p:cNvPicPr>
          <p:nvPr/>
        </p:nvPicPr>
        <p:blipFill>
          <a:blip r:embed="rId2" cstate="print"/>
          <a:srcRect/>
          <a:stretch>
            <a:fillRect/>
          </a:stretch>
        </p:blipFill>
        <p:spPr bwMode="auto">
          <a:xfrm>
            <a:off x="5105400" y="3241675"/>
            <a:ext cx="3960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2" cstate="print"/>
          <a:srcRect/>
          <a:stretch>
            <a:fillRect/>
          </a:stretch>
        </p:blipFill>
        <p:spPr bwMode="auto">
          <a:xfrm>
            <a:off x="785786" y="4135286"/>
            <a:ext cx="540000" cy="324000"/>
          </a:xfrm>
          <a:prstGeom prst="rect">
            <a:avLst/>
          </a:prstGeom>
          <a:noFill/>
          <a:ln w="9525">
            <a:noFill/>
            <a:miter lim="800000"/>
            <a:headEnd/>
            <a:tailEnd/>
          </a:ln>
        </p:spPr>
      </p:pic>
      <p:pic>
        <p:nvPicPr>
          <p:cNvPr id="9" name="Picture 4" descr="\\a015\吴双婷\线.tif"/>
          <p:cNvPicPr>
            <a:picLocks noChangeArrowheads="1"/>
          </p:cNvPicPr>
          <p:nvPr/>
        </p:nvPicPr>
        <p:blipFill>
          <a:blip r:embed="rId2" cstate="print"/>
          <a:srcRect/>
          <a:stretch>
            <a:fillRect/>
          </a:stretch>
        </p:blipFill>
        <p:spPr bwMode="auto">
          <a:xfrm>
            <a:off x="785495" y="4596130"/>
            <a:ext cx="1368000" cy="292100"/>
          </a:xfrm>
          <a:prstGeom prst="rect">
            <a:avLst/>
          </a:prstGeom>
          <a:noFill/>
          <a:ln w="9525">
            <a:noFill/>
            <a:miter lim="800000"/>
            <a:headEnd/>
            <a:tailEnd/>
          </a:ln>
        </p:spPr>
      </p:pic>
      <p:pic>
        <p:nvPicPr>
          <p:cNvPr id="10" name="Picture 4" descr="\\a015\吴双婷\线.tif"/>
          <p:cNvPicPr>
            <a:picLocks noChangeArrowheads="1"/>
          </p:cNvPicPr>
          <p:nvPr/>
        </p:nvPicPr>
        <p:blipFill>
          <a:blip r:embed="rId2" cstate="print"/>
          <a:srcRect/>
          <a:stretch>
            <a:fillRect/>
          </a:stretch>
        </p:blipFill>
        <p:spPr bwMode="auto">
          <a:xfrm>
            <a:off x="785495" y="5039360"/>
            <a:ext cx="1332000" cy="2413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10"/>
                                        </p:tgtEl>
                                      </p:cBhvr>
                                    </p:animEffect>
                                    <p:set>
                                      <p:cBhvr>
                                        <p:cTn id="3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77063"/>
            <a:ext cx="8467200" cy="5986145"/>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5-1 (2019课标全国Ⅰ,阅读理解D,</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)...Dr.Prinstein came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another conclusion: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Not only is likability related to positive life outcomes, but it is also responsible for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those outcomes, too.</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come to another conclusion 为固定搭配,意为“得出另一个结论”。故填</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to。</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5-2 (2019江苏,任务型阅读改编,</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)It's hardly an obvious conclusion </a:t>
            </a: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this is a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good way to survive. A chimpanzee(黑猩猩) can tear the man apart like a rag doll.</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设空处引导同位语从句,解释说明conclusion的具体内容,故填that。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5-3 (2019课标全国Ⅰ,阅读理解B,</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)When he brings his speech to a nice </a:t>
            </a:r>
            <a:r>
              <a:rPr lang="zh-CN" altLang="en-US" sz="1815" u="sng" kern="0" dirty="0" smtClean="0">
                <a:solidFill>
                  <a:srgbClr val="FF0000"/>
                </a:solidFill>
                <a:latin typeface="Times New Roman" panose="02020603050405020304" pitchFamily="65" charset="-122"/>
                <a:ea typeface="宋体" panose="02010600030101010101" pitchFamily="2" charset="-122"/>
              </a:rPr>
              <a:t>conclu</a:t>
            </a:r>
            <a:r>
              <a:rPr lang="zh-CN" altLang="en-US" sz="1815" kern="0" dirty="0" smtClean="0">
                <a:solidFill>
                  <a:srgbClr val="FF0000"/>
                </a:solidFill>
                <a:latin typeface="Times New Roman" panose="02020603050405020304" pitchFamily="65" charset="-122"/>
                <a:ea typeface="宋体" panose="02010600030101010101" pitchFamily="2" charset="-122"/>
              </a:rPr>
              <a:t>-</a:t>
            </a:r>
            <a:endParaRPr lang="zh-CN" altLang="en-US" dirty="0">
              <a:solidFill>
                <a:srgbClr val="FF0000"/>
              </a:solidFill>
            </a:endParaRPr>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sion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(conclude), Whaley invites the rest of the class to praise him.</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句意:在他完美结束他的演讲后,Whaley邀请班上其他同学称赞他。 依据空</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前的a nice 可知此处用名词形式,bring...to a conclusion结束</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5-4 (2019天津,阅读理解C,</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)What conclusion can </a:t>
            </a:r>
            <a:r>
              <a:rPr lang="zh-CN" altLang="en-US" sz="1815" u="sng" kern="0" dirty="0" smtClean="0">
                <a:solidFill>
                  <a:srgbClr val="FF0000"/>
                </a:solidFill>
                <a:latin typeface="Times New Roman" panose="02020603050405020304" pitchFamily="65" charset="-122"/>
                <a:ea typeface="宋体" panose="02010600030101010101" pitchFamily="2" charset="-122"/>
              </a:rPr>
              <a:t>be drawn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(draw) from the ex-</a:t>
            </a:r>
            <a:endParaRPr lang="zh-CN" altLang="en-US" dirty="0"/>
          </a:p>
        </p:txBody>
      </p:sp>
      <p:pic>
        <p:nvPicPr>
          <p:cNvPr id="3" name="图片 3" descr="textimage32.jpeg"/>
          <p:cNvPicPr>
            <a:picLocks noChangeAspect="1"/>
          </p:cNvPicPr>
          <p:nvPr/>
        </p:nvPicPr>
        <p:blipFill>
          <a:blip r:embed="rId1"/>
          <a:stretch>
            <a:fillRect/>
          </a:stretch>
        </p:blipFill>
        <p:spPr>
          <a:xfrm>
            <a:off x="3797437" y="1224744"/>
            <a:ext cx="609600" cy="409575"/>
          </a:xfrm>
          <a:prstGeom prst="rect">
            <a:avLst/>
          </a:prstGeom>
        </p:spPr>
      </p:pic>
      <p:pic>
        <p:nvPicPr>
          <p:cNvPr id="4" name="图片 4" descr="textimage33.jpeg"/>
          <p:cNvPicPr>
            <a:picLocks noChangeAspect="1"/>
          </p:cNvPicPr>
          <p:nvPr/>
        </p:nvPicPr>
        <p:blipFill>
          <a:blip r:embed="rId2"/>
          <a:stretch>
            <a:fillRect/>
          </a:stretch>
        </p:blipFill>
        <p:spPr>
          <a:xfrm>
            <a:off x="3631050" y="3334547"/>
            <a:ext cx="552449" cy="371474"/>
          </a:xfrm>
          <a:prstGeom prst="rect">
            <a:avLst/>
          </a:prstGeom>
        </p:spPr>
      </p:pic>
      <p:pic>
        <p:nvPicPr>
          <p:cNvPr id="5" name="图片 5" descr="textimage34.jpeg"/>
          <p:cNvPicPr>
            <a:picLocks noChangeAspect="1"/>
          </p:cNvPicPr>
          <p:nvPr/>
        </p:nvPicPr>
        <p:blipFill>
          <a:blip r:embed="rId1"/>
          <a:stretch>
            <a:fillRect/>
          </a:stretch>
        </p:blipFill>
        <p:spPr>
          <a:xfrm>
            <a:off x="3784725" y="4620431"/>
            <a:ext cx="552449" cy="371474"/>
          </a:xfrm>
          <a:prstGeom prst="rect">
            <a:avLst/>
          </a:prstGeom>
        </p:spPr>
      </p:pic>
      <p:pic>
        <p:nvPicPr>
          <p:cNvPr id="6" name="图片 6" descr="textimage35.jpeg"/>
          <p:cNvPicPr>
            <a:picLocks noChangeAspect="1"/>
          </p:cNvPicPr>
          <p:nvPr/>
        </p:nvPicPr>
        <p:blipFill>
          <a:blip r:embed="rId2"/>
          <a:stretch>
            <a:fillRect/>
          </a:stretch>
        </p:blipFill>
        <p:spPr>
          <a:xfrm>
            <a:off x="3093524" y="6263505"/>
            <a:ext cx="552449" cy="371474"/>
          </a:xfrm>
          <a:prstGeom prst="rect">
            <a:avLst/>
          </a:prstGeom>
        </p:spPr>
      </p:pic>
      <p:sp>
        <p:nvSpPr>
          <p:cNvPr id="7" name="矩形 6"/>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8" name="Picture 4" descr="\\a015\吴双婷\线.tif"/>
          <p:cNvPicPr>
            <a:picLocks noChangeArrowheads="1"/>
          </p:cNvPicPr>
          <p:nvPr/>
        </p:nvPicPr>
        <p:blipFill>
          <a:blip r:embed="rId3" cstate="print"/>
          <a:srcRect/>
          <a:stretch>
            <a:fillRect/>
          </a:stretch>
        </p:blipFill>
        <p:spPr bwMode="auto">
          <a:xfrm>
            <a:off x="6343650" y="1319530"/>
            <a:ext cx="252095" cy="324000"/>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7357745" y="3434715"/>
            <a:ext cx="396000" cy="32400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3" cstate="print"/>
          <a:srcRect/>
          <a:stretch>
            <a:fillRect/>
          </a:stretch>
        </p:blipFill>
        <p:spPr bwMode="auto">
          <a:xfrm>
            <a:off x="7791450" y="4634865"/>
            <a:ext cx="709295"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3" cstate="print"/>
          <a:srcRect/>
          <a:stretch>
            <a:fillRect/>
          </a:stretch>
        </p:blipFill>
        <p:spPr bwMode="auto">
          <a:xfrm>
            <a:off x="540039" y="5068105"/>
            <a:ext cx="428628" cy="356870"/>
          </a:xfrm>
          <a:prstGeom prst="rect">
            <a:avLst/>
          </a:prstGeom>
          <a:noFill/>
          <a:ln w="9525">
            <a:noFill/>
            <a:miter lim="800000"/>
            <a:headEnd/>
            <a:tailEnd/>
          </a:ln>
        </p:spPr>
      </p:pic>
      <p:pic>
        <p:nvPicPr>
          <p:cNvPr id="12" name="Picture 4" descr="\\a015\吴双婷\线.tif"/>
          <p:cNvPicPr>
            <a:picLocks noChangeArrowheads="1"/>
          </p:cNvPicPr>
          <p:nvPr/>
        </p:nvPicPr>
        <p:blipFill>
          <a:blip r:embed="rId3" cstate="print"/>
          <a:srcRect/>
          <a:stretch>
            <a:fillRect/>
          </a:stretch>
        </p:blipFill>
        <p:spPr bwMode="auto">
          <a:xfrm>
            <a:off x="5700395" y="6403975"/>
            <a:ext cx="895350" cy="28829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9"/>
                                        </p:tgtEl>
                                      </p:cBhvr>
                                    </p:animEffect>
                                    <p:set>
                                      <p:cBhvr>
                                        <p:cTn id="12" dur="1" fill="hold">
                                          <p:stCondLst>
                                            <p:cond delay="19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0"/>
                                        </p:tgtEl>
                                      </p:cBhvr>
                                    </p:animEffect>
                                    <p:set>
                                      <p:cBhvr>
                                        <p:cTn id="17" dur="1" fill="hold">
                                          <p:stCondLst>
                                            <p:cond delay="1999"/>
                                          </p:stCondLst>
                                        </p:cTn>
                                        <p:tgtEl>
                                          <p:spTgt spid="1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1"/>
                                        </p:tgtEl>
                                      </p:cBhvr>
                                    </p:animEffect>
                                    <p:set>
                                      <p:cBhvr>
                                        <p:cTn id="22" dur="1" fill="hold">
                                          <p:stCondLst>
                                            <p:cond delay="1999"/>
                                          </p:stCondLst>
                                        </p:cTn>
                                        <p:tgtEl>
                                          <p:spTgt spid="11"/>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2"/>
                                        </p:tgtEl>
                                      </p:cBhvr>
                                    </p:animEffect>
                                    <p:set>
                                      <p:cBhvr>
                                        <p:cTn id="27" dur="1" fill="hold">
                                          <p:stCondLst>
                                            <p:cond delay="1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772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amples in Paragraph 4?</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句意:从第4段中的例子可以得出什么结论?conclusion与draw之间是被动关</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系,故用被动语态,填be drawn。</a:t>
            </a:r>
            <a:endParaRPr lang="zh-CN" altLang="en-US" dirty="0"/>
          </a:p>
          <a:p>
            <a:pPr marL="0" indent="0" eaLnBrk="0" latinLnBrk="1" hangingPunct="0">
              <a:lnSpc>
                <a:spcPct val="150000"/>
              </a:lnSpc>
              <a:spcBef>
                <a:spcPts val="0"/>
              </a:spcBef>
              <a:buNone/>
            </a:pPr>
            <a:r>
              <a:rPr lang="zh-CN" altLang="en-US" sz="2325" kern="0" spc="127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|circumstance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.[usually </a:t>
            </a:r>
            <a:r>
              <a:rPr lang="zh-CN" altLang="en-US" sz="1815" i="1" kern="0" dirty="0" smtClean="0">
                <a:solidFill>
                  <a:srgbClr val="000000"/>
                </a:solidFill>
                <a:latin typeface="Times New Roman" panose="02020603050405020304" pitchFamily="65" charset="-122"/>
                <a:ea typeface="宋体" panose="02010600030101010101" pitchFamily="2" charset="-122"/>
              </a:rPr>
              <a:t>pl</a:t>
            </a:r>
            <a:r>
              <a:rPr lang="zh-CN" altLang="en-US" sz="1815" kern="0" dirty="0" smtClean="0">
                <a:solidFill>
                  <a:srgbClr val="000000"/>
                </a:solidFill>
                <a:latin typeface="Times New Roman" panose="02020603050405020304" pitchFamily="65" charset="-122"/>
                <a:ea typeface="宋体" panose="02010600030101010101" pitchFamily="2" charset="-122"/>
              </a:rPr>
              <a:t>.]条件;环境;状况</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Under no circumstances should we do terrible things to other people.(教材P10)在</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任何情况下我们都不应该对他人做有害的事。</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Under/In no circumstances should you lend Paul money.无论如何你都不能借钱给保</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罗。</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Under/In the circumstances, it seemed better not to tell him about the accident.在这种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情况下,不告诉他有关这次事故的情况似乎更好。</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①in/under </a:t>
            </a:r>
            <a:r>
              <a:rPr lang="zh-CN" altLang="en-US" sz="1815" u="sng" kern="0" dirty="0" smtClean="0">
                <a:solidFill>
                  <a:srgbClr val="FF0000"/>
                </a:solidFill>
                <a:latin typeface="Times New Roman" panose="02020603050405020304" pitchFamily="65" charset="-122"/>
                <a:ea typeface="宋体" panose="02010600030101010101" pitchFamily="2" charset="-122"/>
              </a:rPr>
              <a:t>no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circumstances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无论如何都不,决不(置于句首时,要用倒装语序)。表示</a:t>
            </a:r>
            <a:endParaRPr lang="zh-CN" altLang="en-US" dirty="0"/>
          </a:p>
        </p:txBody>
      </p:sp>
      <p:pic>
        <p:nvPicPr>
          <p:cNvPr id="3" name="图片 3" descr="textimage36.jpeg"/>
          <p:cNvPicPr>
            <a:picLocks noChangeAspect="1"/>
          </p:cNvPicPr>
          <p:nvPr/>
        </p:nvPicPr>
        <p:blipFill>
          <a:blip r:embed="rId1"/>
          <a:stretch>
            <a:fillRect/>
          </a:stretch>
        </p:blipFill>
        <p:spPr>
          <a:xfrm>
            <a:off x="714348" y="2105842"/>
            <a:ext cx="1603108" cy="414734"/>
          </a:xfrm>
          <a:prstGeom prst="rect">
            <a:avLst/>
          </a:prstGeom>
        </p:spPr>
      </p:pic>
      <p:pic>
        <p:nvPicPr>
          <p:cNvPr id="4" name="图片 4" descr="textimage37.jpeg"/>
          <p:cNvPicPr>
            <a:picLocks noChangeAspect="1"/>
          </p:cNvPicPr>
          <p:nvPr/>
        </p:nvPicPr>
        <p:blipFill>
          <a:blip r:embed="rId2"/>
          <a:stretch>
            <a:fillRect/>
          </a:stretch>
        </p:blipFill>
        <p:spPr>
          <a:xfrm>
            <a:off x="540000" y="3453123"/>
            <a:ext cx="190500" cy="219075"/>
          </a:xfrm>
          <a:prstGeom prst="rect">
            <a:avLst/>
          </a:prstGeom>
        </p:spPr>
      </p:pic>
      <p:pic>
        <p:nvPicPr>
          <p:cNvPr id="5" name="图片 5" descr="textimage38.jpeg"/>
          <p:cNvPicPr>
            <a:picLocks noChangeAspect="1"/>
          </p:cNvPicPr>
          <p:nvPr/>
        </p:nvPicPr>
        <p:blipFill>
          <a:blip r:embed="rId3"/>
          <a:stretch>
            <a:fillRect/>
          </a:stretch>
        </p:blipFill>
        <p:spPr>
          <a:xfrm>
            <a:off x="1000800" y="5549763"/>
            <a:ext cx="219075" cy="219075"/>
          </a:xfrm>
          <a:prstGeom prst="rect">
            <a:avLst/>
          </a:prstGeom>
        </p:spPr>
      </p:pic>
      <p:sp>
        <p:nvSpPr>
          <p:cNvPr id="6" name="矩形 5"/>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7" name="Picture 4" descr="\\a015\吴双婷\线.tif"/>
          <p:cNvPicPr>
            <a:picLocks noChangeArrowheads="1"/>
          </p:cNvPicPr>
          <p:nvPr/>
        </p:nvPicPr>
        <p:blipFill>
          <a:blip r:embed="rId4" cstate="print"/>
          <a:srcRect/>
          <a:stretch>
            <a:fillRect/>
          </a:stretch>
        </p:blipFill>
        <p:spPr bwMode="auto">
          <a:xfrm>
            <a:off x="1571604" y="5849161"/>
            <a:ext cx="1656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09016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“决不”,置于句首时需用倒装语序的介词短语还有:in no case、on no account、in</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 no way 和by no means 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②in/under </a:t>
            </a:r>
            <a:r>
              <a:rPr lang="zh-CN" altLang="en-US" sz="1815" u="sng" kern="0" dirty="0" smtClean="0">
                <a:solidFill>
                  <a:srgbClr val="FF0000"/>
                </a:solidFill>
                <a:latin typeface="Times New Roman" panose="02020603050405020304" pitchFamily="65" charset="-122"/>
                <a:ea typeface="宋体" panose="02010600030101010101" pitchFamily="2" charset="-122"/>
              </a:rPr>
              <a:t>the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circumstances在这种情况下;既然如此</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③a victim of(the/sb.'s)circumstance(circumstance作“客观环境”讲时是不可数名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词) 客观环境的牺牲品</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6-1 (2019课标全国Ⅱ,七选五,</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)Your personal </a:t>
            </a:r>
            <a:r>
              <a:rPr lang="zh-CN" altLang="en-US" sz="1815" u="sng" kern="0" dirty="0" smtClean="0">
                <a:solidFill>
                  <a:srgbClr val="FF0000"/>
                </a:solidFill>
                <a:latin typeface="Times New Roman" panose="02020603050405020304" pitchFamily="65" charset="-122"/>
                <a:ea typeface="宋体" panose="02010600030101010101" pitchFamily="2" charset="-122"/>
              </a:rPr>
              <a:t>circumstances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(circumstance) are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equally important. For example, you may want to be a pilot but can't become one be-</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cause your eyesight is not good enough.</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句意:你个人的条件同样很重要。例如,你可能想当一名飞行员,但是因为视</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力不够好而不能成为一名飞行员。circumstance表示 “条件”时为可数名词,空后</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有are,故用复数名词。</a:t>
            </a:r>
            <a:endParaRPr lang="zh-CN" altLang="en-US" dirty="0"/>
          </a:p>
        </p:txBody>
      </p:sp>
      <p:pic>
        <p:nvPicPr>
          <p:cNvPr id="3" name="图片 3" descr="textimage39.jpeg"/>
          <p:cNvPicPr>
            <a:picLocks noChangeAspect="1"/>
          </p:cNvPicPr>
          <p:nvPr/>
        </p:nvPicPr>
        <p:blipFill>
          <a:blip r:embed="rId1"/>
          <a:stretch>
            <a:fillRect/>
          </a:stretch>
        </p:blipFill>
        <p:spPr>
          <a:xfrm>
            <a:off x="3400650" y="3277288"/>
            <a:ext cx="609600" cy="409574"/>
          </a:xfrm>
          <a:prstGeom prst="rect">
            <a:avLst/>
          </a:prstGeom>
        </p:spPr>
      </p:pic>
      <p:sp>
        <p:nvSpPr>
          <p:cNvPr id="4" name="矩形 3"/>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5" name="Picture 4" descr="\\a015\吴双婷\线.tif"/>
          <p:cNvPicPr>
            <a:picLocks noChangeAspect="1" noChangeArrowheads="1"/>
          </p:cNvPicPr>
          <p:nvPr/>
        </p:nvPicPr>
        <p:blipFill>
          <a:blip r:embed="rId2" cstate="print"/>
          <a:srcRect/>
          <a:stretch>
            <a:fillRect/>
          </a:stretch>
        </p:blipFill>
        <p:spPr bwMode="auto">
          <a:xfrm>
            <a:off x="1571625" y="1563370"/>
            <a:ext cx="381000" cy="404495"/>
          </a:xfrm>
          <a:prstGeom prst="rect">
            <a:avLst/>
          </a:prstGeom>
          <a:noFill/>
          <a:ln w="9525">
            <a:noFill/>
            <a:miter lim="800000"/>
            <a:headEnd/>
            <a:tailEnd/>
          </a:ln>
        </p:spPr>
      </p:pic>
      <p:pic>
        <p:nvPicPr>
          <p:cNvPr id="6" name="Picture 4" descr="\\a015\吴双婷\线.tif"/>
          <p:cNvPicPr>
            <a:picLocks noChangeArrowheads="1"/>
          </p:cNvPicPr>
          <p:nvPr/>
        </p:nvPicPr>
        <p:blipFill>
          <a:blip r:embed="rId2" cstate="print"/>
          <a:srcRect/>
          <a:stretch>
            <a:fillRect/>
          </a:stretch>
        </p:blipFill>
        <p:spPr bwMode="auto">
          <a:xfrm>
            <a:off x="5429256" y="3277393"/>
            <a:ext cx="1404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14821"/>
            <a:ext cx="8467200" cy="6098540"/>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6-2 (2019天津改编,12,</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)教授警告学生们,在他的课堂上无论如何都不能使用</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手机。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professor warned the students that </a:t>
            </a:r>
            <a:r>
              <a:rPr lang="zh-CN" altLang="en-US" sz="1815" u="sng" kern="0" dirty="0" smtClean="0">
                <a:solidFill>
                  <a:srgbClr val="FF0000"/>
                </a:solidFill>
                <a:latin typeface="Times New Roman" panose="02020603050405020304" pitchFamily="65" charset="-122"/>
                <a:ea typeface="宋体" panose="02010600030101010101" pitchFamily="2" charset="-122"/>
              </a:rPr>
              <a:t>in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under no circumstances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on no account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should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they use mobile phones in his class.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单句改错</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6-3 (2015课标全国Ⅰ,七选五,</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)If you've been betrayed, you are the victim of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your circumstances.</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circumstances改为circumstance</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a victim of sb.'s circumstance为固定搭配,意为“客观环境的牺牲品”,其中</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circumstance为不可数名词。</a:t>
            </a:r>
            <a:endParaRPr lang="zh-CN" altLang="en-US" dirty="0"/>
          </a:p>
          <a:p>
            <a:pPr marL="0" indent="0" eaLnBrk="0" latinLnBrk="1" hangingPunct="0">
              <a:lnSpc>
                <a:spcPct val="150000"/>
              </a:lnSpc>
              <a:spcBef>
                <a:spcPts val="0"/>
              </a:spcBef>
              <a:buNone/>
            </a:pPr>
            <a:r>
              <a:rPr lang="zh-CN" altLang="en-US" sz="2325" kern="0" spc="12672"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|passion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.酷爱;激情</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While working there, out of a strong passion for knowledge, he continued to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study, earning a doctorate in physics in 1905.(教材P8)在那里工作期间,出于对知识</a:t>
            </a:r>
            <a:endParaRPr lang="zh-CN" altLang="en-US" dirty="0"/>
          </a:p>
        </p:txBody>
      </p:sp>
      <p:pic>
        <p:nvPicPr>
          <p:cNvPr id="3" name="图片 3" descr="textimage40.jpeg"/>
          <p:cNvPicPr>
            <a:picLocks noChangeAspect="1"/>
          </p:cNvPicPr>
          <p:nvPr/>
        </p:nvPicPr>
        <p:blipFill>
          <a:blip r:embed="rId1"/>
          <a:stretch>
            <a:fillRect/>
          </a:stretch>
        </p:blipFill>
        <p:spPr>
          <a:xfrm>
            <a:off x="2786050" y="1277129"/>
            <a:ext cx="533000" cy="409575"/>
          </a:xfrm>
          <a:prstGeom prst="rect">
            <a:avLst/>
          </a:prstGeom>
        </p:spPr>
      </p:pic>
      <p:pic>
        <p:nvPicPr>
          <p:cNvPr id="4" name="图片 4" descr="textimage41.jpeg"/>
          <p:cNvPicPr>
            <a:picLocks noChangeAspect="1"/>
          </p:cNvPicPr>
          <p:nvPr/>
        </p:nvPicPr>
        <p:blipFill>
          <a:blip r:embed="rId1"/>
          <a:stretch>
            <a:fillRect/>
          </a:stretch>
        </p:blipFill>
        <p:spPr>
          <a:xfrm>
            <a:off x="3400650" y="3367885"/>
            <a:ext cx="609600" cy="409574"/>
          </a:xfrm>
          <a:prstGeom prst="rect">
            <a:avLst/>
          </a:prstGeom>
        </p:spPr>
      </p:pic>
      <p:pic>
        <p:nvPicPr>
          <p:cNvPr id="5" name="图片 5" descr="textimage42.jpeg"/>
          <p:cNvPicPr>
            <a:picLocks noChangeAspect="1"/>
          </p:cNvPicPr>
          <p:nvPr/>
        </p:nvPicPr>
        <p:blipFill>
          <a:blip r:embed="rId2"/>
          <a:stretch>
            <a:fillRect/>
          </a:stretch>
        </p:blipFill>
        <p:spPr>
          <a:xfrm>
            <a:off x="642910" y="5563409"/>
            <a:ext cx="1674546" cy="435381"/>
          </a:xfrm>
          <a:prstGeom prst="rect">
            <a:avLst/>
          </a:prstGeom>
        </p:spPr>
      </p:pic>
      <p:sp>
        <p:nvSpPr>
          <p:cNvPr id="6" name="矩形 5"/>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7" name="Picture 4" descr="\\a015\吴双婷\线.tif"/>
          <p:cNvPicPr>
            <a:picLocks noChangeArrowheads="1"/>
          </p:cNvPicPr>
          <p:nvPr/>
        </p:nvPicPr>
        <p:blipFill>
          <a:blip r:embed="rId3" cstate="print"/>
          <a:srcRect/>
          <a:stretch>
            <a:fillRect/>
          </a:stretch>
        </p:blipFill>
        <p:spPr bwMode="auto">
          <a:xfrm>
            <a:off x="4185285" y="2134235"/>
            <a:ext cx="3780000" cy="36000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500034" y="4277525"/>
            <a:ext cx="3071834"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77063"/>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a:t>
            </a:r>
            <a:r>
              <a:rPr lang="zh-CN" altLang="en-US" sz="1815" u="sng" kern="0" dirty="0" smtClean="0">
                <a:solidFill>
                  <a:srgbClr val="FF0000"/>
                </a:solidFill>
                <a:latin typeface="Times New Roman" panose="02020603050405020304" pitchFamily="65" charset="-122"/>
                <a:ea typeface="宋体" panose="02010600030101010101" pitchFamily="2" charset="-122"/>
              </a:rPr>
              <a:t>theory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.理论;学说</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a:t>
            </a:r>
            <a:r>
              <a:rPr lang="zh-CN" altLang="en-US" sz="1815" u="sng" kern="0" dirty="0" smtClean="0">
                <a:solidFill>
                  <a:srgbClr val="FF0000"/>
                </a:solidFill>
                <a:latin typeface="Times New Roman" panose="02020603050405020304" pitchFamily="65" charset="-122"/>
                <a:ea typeface="宋体" panose="02010600030101010101" pitchFamily="2" charset="-122"/>
              </a:rPr>
              <a:t>objective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.目标;目的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.客观的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a:t>
            </a:r>
            <a:r>
              <a:rPr lang="zh-CN" altLang="en-US" sz="1815" u="sng" kern="0" dirty="0" smtClean="0">
                <a:solidFill>
                  <a:srgbClr val="FF0000"/>
                </a:solidFill>
                <a:latin typeface="Times New Roman" panose="02020603050405020304" pitchFamily="65" charset="-122"/>
                <a:ea typeface="宋体" panose="02010600030101010101" pitchFamily="2" charset="-122"/>
              </a:rPr>
              <a:t>boil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.(使)沸腾;煮开;烧开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.沸腾;沸点</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a:t>
            </a:r>
            <a:r>
              <a:rPr lang="zh-CN" altLang="en-US" sz="1815" u="sng" kern="0" dirty="0" smtClean="0">
                <a:solidFill>
                  <a:srgbClr val="FF0000"/>
                </a:solidFill>
                <a:latin typeface="Times New Roman" panose="02020603050405020304" pitchFamily="65" charset="-122"/>
                <a:ea typeface="宋体" panose="02010600030101010101" pitchFamily="2" charset="-122"/>
              </a:rPr>
              <a:t>liquid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.液体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.液体的;液态的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a:t>
            </a:r>
            <a:r>
              <a:rPr lang="zh-CN" altLang="en-US" sz="1815" u="sng" kern="0" dirty="0" smtClean="0">
                <a:solidFill>
                  <a:srgbClr val="FF0000"/>
                </a:solidFill>
                <a:latin typeface="Times New Roman" panose="02020603050405020304" pitchFamily="65" charset="-122"/>
                <a:ea typeface="宋体" panose="02010600030101010101" pitchFamily="2" charset="-122"/>
              </a:rPr>
              <a:t>defeat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.失败;挫败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.击败;战胜</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a:t>
            </a:r>
            <a:r>
              <a:rPr lang="zh-CN" altLang="en-US" sz="1815" u="sng" kern="0" dirty="0" smtClean="0">
                <a:solidFill>
                  <a:srgbClr val="FF0000"/>
                </a:solidFill>
                <a:latin typeface="Times New Roman" panose="02020603050405020304" pitchFamily="65" charset="-122"/>
                <a:ea typeface="宋体" panose="02010600030101010101" pitchFamily="2" charset="-122"/>
              </a:rPr>
              <a:t>formula</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.公式;方程式;配方</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a:t>
            </a:r>
            <a:r>
              <a:rPr lang="zh-CN" altLang="en-US" sz="1815" u="sng" kern="0" dirty="0" smtClean="0">
                <a:solidFill>
                  <a:srgbClr val="FF0000"/>
                </a:solidFill>
                <a:latin typeface="Times New Roman" panose="02020603050405020304" pitchFamily="65" charset="-122"/>
                <a:ea typeface="宋体" panose="02010600030101010101" pitchFamily="2" charset="-122"/>
              </a:rPr>
              <a:t>substance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.物质;物品;事实根据</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B.阅读词汇—明词义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1.physiology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生理学;生理机能</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2.artemisinin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[药]青蒿素</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3.malaria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疟疾</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4.property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性质;特性;财产</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5.extract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提取物,摘录</a:t>
            </a:r>
            <a:r>
              <a:rPr lang="zh-CN" altLang="en-US" sz="1815" i="1" kern="0" dirty="0" smtClean="0">
                <a:latin typeface="Times New Roman" panose="02020603050405020304" pitchFamily="65" charset="-122"/>
                <a:ea typeface="宋体" panose="02010600030101010101" pitchFamily="2" charset="-122"/>
              </a:rPr>
              <a:t>vt</a:t>
            </a:r>
            <a:r>
              <a:rPr lang="zh-CN" altLang="en-US" sz="1815" kern="0" dirty="0" smtClean="0">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提取,提炼,摘录,(用力)拔出</a:t>
            </a:r>
            <a:endParaRPr lang="zh-CN" altLang="en-US" dirty="0">
              <a:solidFill>
                <a:srgbClr val="FF0000"/>
              </a:solidFill>
            </a:endParaRPr>
          </a:p>
        </p:txBody>
      </p:sp>
      <p:pic>
        <p:nvPicPr>
          <p:cNvPr id="3" name="Picture 4" descr="\\a015\吴双婷\线.tif"/>
          <p:cNvPicPr>
            <a:picLocks noChangeArrowheads="1"/>
          </p:cNvPicPr>
          <p:nvPr/>
        </p:nvPicPr>
        <p:blipFill>
          <a:blip r:embed="rId1" cstate="print"/>
          <a:srcRect/>
          <a:stretch>
            <a:fillRect/>
          </a:stretch>
        </p:blipFill>
        <p:spPr bwMode="auto">
          <a:xfrm>
            <a:off x="816610" y="847090"/>
            <a:ext cx="647700" cy="360045"/>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1" cstate="print"/>
          <a:srcRect/>
          <a:stretch>
            <a:fillRect/>
          </a:stretch>
        </p:blipFill>
        <p:spPr bwMode="auto">
          <a:xfrm>
            <a:off x="816610" y="1297940"/>
            <a:ext cx="897255" cy="28829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816610" y="1631315"/>
            <a:ext cx="394335" cy="39600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816610" y="2079625"/>
            <a:ext cx="576000" cy="36000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816584" y="2501420"/>
            <a:ext cx="612000" cy="32400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1" cstate="print"/>
          <a:srcRect/>
          <a:stretch>
            <a:fillRect/>
          </a:stretch>
        </p:blipFill>
        <p:spPr bwMode="auto">
          <a:xfrm>
            <a:off x="816610" y="2920365"/>
            <a:ext cx="755015"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816610" y="3345180"/>
            <a:ext cx="935355" cy="32385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2000250" y="4110355"/>
            <a:ext cx="1728000" cy="396000"/>
          </a:xfrm>
          <a:prstGeom prst="rect">
            <a:avLst/>
          </a:prstGeom>
          <a:noFill/>
          <a:ln w="9525">
            <a:noFill/>
            <a:miter lim="800000"/>
            <a:headEnd/>
            <a:tailEnd/>
          </a:ln>
        </p:spPr>
      </p:pic>
      <p:pic>
        <p:nvPicPr>
          <p:cNvPr id="11" name="Picture 4" descr="\\a015\吴双婷\线.tif"/>
          <p:cNvPicPr>
            <a:picLocks noChangeArrowheads="1"/>
          </p:cNvPicPr>
          <p:nvPr/>
        </p:nvPicPr>
        <p:blipFill>
          <a:blip r:embed="rId1" cstate="print"/>
          <a:srcRect/>
          <a:stretch>
            <a:fillRect/>
          </a:stretch>
        </p:blipFill>
        <p:spPr bwMode="auto">
          <a:xfrm>
            <a:off x="2000232" y="4563597"/>
            <a:ext cx="1143008" cy="360000"/>
          </a:xfrm>
          <a:prstGeom prst="rect">
            <a:avLst/>
          </a:prstGeom>
          <a:noFill/>
          <a:ln w="9525">
            <a:noFill/>
            <a:miter lim="800000"/>
            <a:headEnd/>
            <a:tailEnd/>
          </a:ln>
        </p:spPr>
      </p:pic>
      <p:pic>
        <p:nvPicPr>
          <p:cNvPr id="12" name="Picture 4" descr="\\a015\吴双婷\线.tif"/>
          <p:cNvPicPr>
            <a:picLocks noChangeArrowheads="1"/>
          </p:cNvPicPr>
          <p:nvPr/>
        </p:nvPicPr>
        <p:blipFill>
          <a:blip r:embed="rId1" cstate="print"/>
          <a:srcRect/>
          <a:stretch>
            <a:fillRect/>
          </a:stretch>
        </p:blipFill>
        <p:spPr bwMode="auto">
          <a:xfrm>
            <a:off x="1637665" y="5017770"/>
            <a:ext cx="504000" cy="288000"/>
          </a:xfrm>
          <a:prstGeom prst="rect">
            <a:avLst/>
          </a:prstGeom>
          <a:noFill/>
          <a:ln w="9525">
            <a:noFill/>
            <a:miter lim="800000"/>
            <a:headEnd/>
            <a:tailEnd/>
          </a:ln>
        </p:spPr>
      </p:pic>
      <p:pic>
        <p:nvPicPr>
          <p:cNvPr id="13" name="Picture 4" descr="\\a015\吴双婷\线.tif"/>
          <p:cNvPicPr>
            <a:picLocks noChangeArrowheads="1"/>
          </p:cNvPicPr>
          <p:nvPr/>
        </p:nvPicPr>
        <p:blipFill>
          <a:blip r:embed="rId1" cstate="print"/>
          <a:srcRect/>
          <a:stretch>
            <a:fillRect/>
          </a:stretch>
        </p:blipFill>
        <p:spPr bwMode="auto">
          <a:xfrm>
            <a:off x="1714480" y="5349095"/>
            <a:ext cx="1571636" cy="396000"/>
          </a:xfrm>
          <a:prstGeom prst="rect">
            <a:avLst/>
          </a:prstGeom>
          <a:noFill/>
          <a:ln w="9525">
            <a:noFill/>
            <a:miter lim="800000"/>
            <a:headEnd/>
            <a:tailEnd/>
          </a:ln>
        </p:spPr>
      </p:pic>
      <p:pic>
        <p:nvPicPr>
          <p:cNvPr id="14" name="Picture 4" descr="\\a015\吴双婷\线.tif"/>
          <p:cNvPicPr>
            <a:picLocks noChangeArrowheads="1"/>
          </p:cNvPicPr>
          <p:nvPr/>
        </p:nvPicPr>
        <p:blipFill>
          <a:blip r:embed="rId1" cstate="print"/>
          <a:srcRect/>
          <a:stretch>
            <a:fillRect/>
          </a:stretch>
        </p:blipFill>
        <p:spPr bwMode="auto">
          <a:xfrm>
            <a:off x="1571604" y="5777723"/>
            <a:ext cx="1225098" cy="396000"/>
          </a:xfrm>
          <a:prstGeom prst="rect">
            <a:avLst/>
          </a:prstGeom>
          <a:noFill/>
          <a:ln w="9525">
            <a:noFill/>
            <a:miter lim="800000"/>
            <a:headEnd/>
            <a:tailEnd/>
          </a:ln>
        </p:spPr>
      </p:pic>
      <p:pic>
        <p:nvPicPr>
          <p:cNvPr id="15" name="Picture 4" descr="\\a015\吴双婷\线.tif"/>
          <p:cNvPicPr>
            <a:picLocks noChangeArrowheads="1"/>
          </p:cNvPicPr>
          <p:nvPr/>
        </p:nvPicPr>
        <p:blipFill>
          <a:blip r:embed="rId1" cstate="print"/>
          <a:srcRect/>
          <a:stretch>
            <a:fillRect/>
          </a:stretch>
        </p:blipFill>
        <p:spPr bwMode="auto">
          <a:xfrm>
            <a:off x="3000364" y="5777723"/>
            <a:ext cx="2628000" cy="396000"/>
          </a:xfrm>
          <a:prstGeom prst="rect">
            <a:avLst/>
          </a:prstGeom>
          <a:noFill/>
          <a:ln w="9525">
            <a:noFill/>
            <a:miter lim="800000"/>
            <a:headEnd/>
            <a:tailEnd/>
          </a:ln>
        </p:spPr>
      </p:pic>
      <p:sp>
        <p:nvSpPr>
          <p:cNvPr id="16" name="矩形 15"/>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5"/>
                                        </p:tgtEl>
                                      </p:cBhvr>
                                    </p:animEffect>
                                    <p:set>
                                      <p:cBhvr>
                                        <p:cTn id="67" dur="1" fill="hold">
                                          <p:stCondLst>
                                            <p:cond delay="19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0399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的酷爱,他继续学习,于1905年获得了物理学博士学位。</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English have a passion for gardens.英国人酷爱花园。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As a singer with a burning passion for Chinese classical music, Huo Zun successfully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combined the styles of traditional Peking Opera with his songs. 作为一名对中国古典</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音乐有着炙热之爱的歌手,霍尊成功地将传统的京剧风格与他的歌曲相融合。</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Mountaineering is his passion. 他酷爱登山。</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①have a passion for(doing)sth. </a:t>
            </a:r>
            <a:r>
              <a:rPr lang="zh-CN" altLang="en-US" sz="1815" u="sng" kern="0" dirty="0" smtClean="0">
                <a:solidFill>
                  <a:srgbClr val="FF0000"/>
                </a:solidFill>
                <a:latin typeface="Times New Roman" panose="02020603050405020304" pitchFamily="65" charset="-122"/>
                <a:ea typeface="宋体" panose="02010600030101010101" pitchFamily="2" charset="-122"/>
              </a:rPr>
              <a:t>对(做)某事酷爱</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②with a burning passion for... </a:t>
            </a:r>
            <a:r>
              <a:rPr lang="zh-CN" altLang="en-US" sz="1815" u="sng" kern="0" dirty="0" smtClean="0">
                <a:solidFill>
                  <a:srgbClr val="FF0000"/>
                </a:solidFill>
                <a:latin typeface="Times New Roman" panose="02020603050405020304" pitchFamily="65" charset="-122"/>
                <a:ea typeface="宋体" panose="02010600030101010101" pitchFamily="2" charset="-122"/>
              </a:rPr>
              <a:t>对</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有着炙爱</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③be sb.'s passion </a:t>
            </a:r>
            <a:r>
              <a:rPr lang="zh-CN" altLang="en-US" sz="1815" u="sng" kern="0" dirty="0" smtClean="0">
                <a:solidFill>
                  <a:srgbClr val="FF0000"/>
                </a:solidFill>
                <a:latin typeface="Times New Roman" panose="02020603050405020304" pitchFamily="65" charset="-122"/>
                <a:ea typeface="宋体" panose="02010600030101010101" pitchFamily="2" charset="-122"/>
              </a:rPr>
              <a:t>某人酷爱</a:t>
            </a:r>
            <a:r>
              <a:rPr lang="zh-CN" altLang="en-US" sz="1815" u="sng" kern="0" dirty="0" smtClean="0">
                <a:solidFill>
                  <a:srgbClr val="FF0000"/>
                </a:solidFill>
                <a:latin typeface="黑体" panose="02010609060101010101" pitchFamily="65" charset="-122"/>
                <a:ea typeface="宋体" panose="02010600030101010101" pitchFamily="2" charset="-122"/>
              </a:rPr>
              <a:t>……</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④passionate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.情意绵绵的;热诚的;狂热的</a:t>
            </a:r>
            <a:endParaRPr lang="zh-CN" altLang="en-US" dirty="0"/>
          </a:p>
        </p:txBody>
      </p:sp>
      <p:pic>
        <p:nvPicPr>
          <p:cNvPr id="3" name="图片 3" descr="textimage43.jpeg"/>
          <p:cNvPicPr>
            <a:picLocks noChangeAspect="1"/>
          </p:cNvPicPr>
          <p:nvPr/>
        </p:nvPicPr>
        <p:blipFill>
          <a:blip r:embed="rId1"/>
          <a:stretch>
            <a:fillRect/>
          </a:stretch>
        </p:blipFill>
        <p:spPr>
          <a:xfrm>
            <a:off x="540000" y="1239454"/>
            <a:ext cx="190500" cy="219075"/>
          </a:xfrm>
          <a:prstGeom prst="rect">
            <a:avLst/>
          </a:prstGeom>
        </p:spPr>
      </p:pic>
      <p:pic>
        <p:nvPicPr>
          <p:cNvPr id="4" name="图片 4" descr="textimage44.jpeg"/>
          <p:cNvPicPr>
            <a:picLocks noChangeAspect="1"/>
          </p:cNvPicPr>
          <p:nvPr/>
        </p:nvPicPr>
        <p:blipFill>
          <a:blip r:embed="rId2"/>
          <a:stretch>
            <a:fillRect/>
          </a:stretch>
        </p:blipFill>
        <p:spPr>
          <a:xfrm>
            <a:off x="1000800" y="3755422"/>
            <a:ext cx="219075" cy="219075"/>
          </a:xfrm>
          <a:prstGeom prst="rect">
            <a:avLst/>
          </a:prstGeom>
        </p:spPr>
      </p:pic>
      <p:sp>
        <p:nvSpPr>
          <p:cNvPr id="5" name="矩形 4"/>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6" name="Picture 4" descr="\\a015\吴双婷\线.tif"/>
          <p:cNvPicPr>
            <a:picLocks noChangeArrowheads="1"/>
          </p:cNvPicPr>
          <p:nvPr/>
        </p:nvPicPr>
        <p:blipFill>
          <a:blip r:embed="rId3" cstate="print"/>
          <a:srcRect/>
          <a:stretch>
            <a:fillRect/>
          </a:stretch>
        </p:blipFill>
        <p:spPr bwMode="auto">
          <a:xfrm>
            <a:off x="3505200" y="4060190"/>
            <a:ext cx="1630045" cy="396000"/>
          </a:xfrm>
          <a:prstGeom prst="rect">
            <a:avLst/>
          </a:prstGeom>
          <a:noFill/>
          <a:ln w="9525">
            <a:noFill/>
            <a:miter lim="800000"/>
            <a:headEnd/>
            <a:tailEnd/>
          </a:ln>
        </p:spPr>
      </p:pic>
      <p:pic>
        <p:nvPicPr>
          <p:cNvPr id="7" name="Picture 4" descr="\\a015\吴双婷\线.tif"/>
          <p:cNvPicPr>
            <a:picLocks noChangeArrowheads="1"/>
          </p:cNvPicPr>
          <p:nvPr/>
        </p:nvPicPr>
        <p:blipFill>
          <a:blip r:embed="rId3" cstate="print"/>
          <a:srcRect/>
          <a:stretch>
            <a:fillRect/>
          </a:stretch>
        </p:blipFill>
        <p:spPr bwMode="auto">
          <a:xfrm>
            <a:off x="3414395" y="4559300"/>
            <a:ext cx="1656080" cy="294005"/>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2214245" y="5029835"/>
            <a:ext cx="1511935" cy="252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67484"/>
            <a:ext cx="8467200" cy="5953125"/>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7-1 (2019天津,阅读理解B改编,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author takes novel reading as a way to de-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velop a passion for </a:t>
            </a:r>
            <a:r>
              <a:rPr lang="zh-CN" altLang="en-US" sz="1815" u="sng" kern="0" dirty="0" smtClean="0">
                <a:solidFill>
                  <a:srgbClr val="FF0000"/>
                </a:solidFill>
                <a:latin typeface="Times New Roman" panose="02020603050405020304" pitchFamily="65" charset="-122"/>
                <a:ea typeface="宋体" panose="02010600030101010101" pitchFamily="2" charset="-122"/>
              </a:rPr>
              <a:t>learning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(learn).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句意:作者把小说阅读当作培养学习热情的一种方法。for为介词,后接动名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7-2 (2017课标全国Ⅰ,阅读理解A,</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)Since 1962, Pacific Science Center has been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inspiring a passion(热情) </a:t>
            </a:r>
            <a:r>
              <a:rPr lang="zh-CN" altLang="en-US" sz="1815" u="sng" kern="0" dirty="0" smtClean="0">
                <a:solidFill>
                  <a:srgbClr val="FF0000"/>
                </a:solidFill>
                <a:latin typeface="Times New Roman" panose="02020603050405020304" pitchFamily="65" charset="-122"/>
                <a:ea typeface="宋体" panose="02010600030101010101" pitchFamily="2" charset="-122"/>
              </a:rPr>
              <a:t>for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discovery and lifelong learning in science, math and tech-</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nology.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句意:自1962年以来,太平洋科学中心一直在激发人们对于科学、数学和科</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技方面的探索和终生学习的热情。a passion for...意为“对于</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的热情”。</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7-3 (2017天津,阅读表达,</a:t>
            </a:r>
            <a:r>
              <a:rPr lang="zh-CN" altLang="en-US" sz="1835" kern="0" spc="243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)We are both </a:t>
            </a:r>
            <a:r>
              <a:rPr lang="zh-CN" altLang="en-US" sz="1815" u="sng" kern="0" dirty="0" smtClean="0">
                <a:solidFill>
                  <a:srgbClr val="FF0000"/>
                </a:solidFill>
                <a:latin typeface="Times New Roman" panose="02020603050405020304" pitchFamily="65" charset="-122"/>
                <a:ea typeface="宋体" panose="02010600030101010101" pitchFamily="2" charset="-122"/>
              </a:rPr>
              <a:t>passionate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(passion) about acting, which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comes from us being so interested in people.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考查词性转换。句意:我们两个都热衷于表演,这源于我们对人都特别感兴</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趣。passionate意为“狂热的”,be passionate about对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狂热。</a:t>
            </a:r>
            <a:endParaRPr lang="zh-CN" altLang="en-US" dirty="0"/>
          </a:p>
        </p:txBody>
      </p:sp>
      <p:pic>
        <p:nvPicPr>
          <p:cNvPr id="3" name="图片 3" descr="textimage45.jpeg"/>
          <p:cNvPicPr>
            <a:picLocks noChangeAspect="1"/>
          </p:cNvPicPr>
          <p:nvPr/>
        </p:nvPicPr>
        <p:blipFill>
          <a:blip r:embed="rId1"/>
          <a:stretch>
            <a:fillRect/>
          </a:stretch>
        </p:blipFill>
        <p:spPr>
          <a:xfrm>
            <a:off x="3554325" y="1205691"/>
            <a:ext cx="609600" cy="409575"/>
          </a:xfrm>
          <a:prstGeom prst="rect">
            <a:avLst/>
          </a:prstGeom>
        </p:spPr>
      </p:pic>
      <p:pic>
        <p:nvPicPr>
          <p:cNvPr id="4" name="图片 4" descr="textimage46.jpeg"/>
          <p:cNvPicPr>
            <a:picLocks noChangeAspect="1"/>
          </p:cNvPicPr>
          <p:nvPr/>
        </p:nvPicPr>
        <p:blipFill>
          <a:blip r:embed="rId1"/>
          <a:stretch>
            <a:fillRect/>
          </a:stretch>
        </p:blipFill>
        <p:spPr>
          <a:xfrm>
            <a:off x="3797437" y="2905919"/>
            <a:ext cx="552449" cy="371474"/>
          </a:xfrm>
          <a:prstGeom prst="rect">
            <a:avLst/>
          </a:prstGeom>
        </p:spPr>
      </p:pic>
      <p:pic>
        <p:nvPicPr>
          <p:cNvPr id="5" name="图片 5" descr="textimage47.jpeg"/>
          <p:cNvPicPr>
            <a:picLocks noChangeAspect="1"/>
          </p:cNvPicPr>
          <p:nvPr/>
        </p:nvPicPr>
        <p:blipFill>
          <a:blip r:embed="rId2"/>
          <a:stretch>
            <a:fillRect/>
          </a:stretch>
        </p:blipFill>
        <p:spPr>
          <a:xfrm>
            <a:off x="2939850" y="4996671"/>
            <a:ext cx="542924" cy="352424"/>
          </a:xfrm>
          <a:prstGeom prst="rect">
            <a:avLst/>
          </a:prstGeom>
        </p:spPr>
      </p:pic>
      <p:sp>
        <p:nvSpPr>
          <p:cNvPr id="6" name="矩形 5"/>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7" name="Picture 4" descr="\\a015\吴双婷\线.tif"/>
          <p:cNvPicPr>
            <a:picLocks noChangeAspect="1" noChangeArrowheads="1"/>
          </p:cNvPicPr>
          <p:nvPr/>
        </p:nvPicPr>
        <p:blipFill>
          <a:blip r:embed="rId3" cstate="print"/>
          <a:srcRect/>
          <a:stretch>
            <a:fillRect/>
          </a:stretch>
        </p:blipFill>
        <p:spPr bwMode="auto">
          <a:xfrm>
            <a:off x="2343150" y="1691640"/>
            <a:ext cx="8001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2928620" y="3434715"/>
            <a:ext cx="324000" cy="288000"/>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4714876" y="4992225"/>
            <a:ext cx="1044000" cy="432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280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单句表达</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7-4 (2019江苏,阅读理解D,</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)他酷爱音乐,尽管他从未在家庭之外表演过。</a:t>
            </a:r>
            <a:endParaRPr lang="zh-CN" altLang="en-US" dirty="0"/>
          </a:p>
          <a:p>
            <a:pPr marL="0" indent="0" eaLnBrk="0" latinLnBrk="1" hangingPunct="0">
              <a:lnSpc>
                <a:spcPct val="150000"/>
              </a:lnSpc>
              <a:spcBef>
                <a:spcPts val="0"/>
              </a:spcBef>
              <a:buNone/>
            </a:pP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Music was his passion, though he had never performed outside the family.</a:t>
            </a:r>
            <a:endParaRPr lang="zh-CN" altLang="en-US" dirty="0">
              <a:solidFill>
                <a:srgbClr val="FF0000"/>
              </a:solidFill>
            </a:endParaRPr>
          </a:p>
          <a:p>
            <a:pPr marL="0" indent="0" eaLnBrk="0" latinLnBrk="1" hangingPunct="0">
              <a:lnSpc>
                <a:spcPct val="150000"/>
              </a:lnSpc>
              <a:spcBef>
                <a:spcPts val="0"/>
              </a:spcBef>
              <a:buNone/>
            </a:pPr>
            <a:r>
              <a:rPr lang="zh-CN" altLang="en-US" sz="2325" kern="0" spc="127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|consequence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.结果;后果</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As a consequence, he had to flee Germany.(教材P8)</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结果,他只好逃离德国。</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My father coughs frequently as a consequence of/in consequence of smoking.因为吸</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烟,我父亲经常咳嗽。</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You made the wrong decision, and now you must take the consequences.你做了这个</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错误的决定,现在你必须承担后果。</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warming of the Earth and the consequent climatic changes affect us all.地球变暖</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以及随之而来的气候变化影响着我们所有人。</a:t>
            </a:r>
            <a:endParaRPr lang="zh-CN" altLang="en-US" dirty="0"/>
          </a:p>
        </p:txBody>
      </p:sp>
      <p:pic>
        <p:nvPicPr>
          <p:cNvPr id="3" name="图片 3" descr="textimage48.jpeg"/>
          <p:cNvPicPr>
            <a:picLocks noChangeAspect="1"/>
          </p:cNvPicPr>
          <p:nvPr/>
        </p:nvPicPr>
        <p:blipFill>
          <a:blip r:embed="rId1"/>
          <a:stretch>
            <a:fillRect/>
          </a:stretch>
        </p:blipFill>
        <p:spPr>
          <a:xfrm>
            <a:off x="3106237" y="1180648"/>
            <a:ext cx="609600" cy="409575"/>
          </a:xfrm>
          <a:prstGeom prst="rect">
            <a:avLst/>
          </a:prstGeom>
        </p:spPr>
      </p:pic>
      <p:pic>
        <p:nvPicPr>
          <p:cNvPr id="4" name="图片 4" descr="textimage49.jpeg"/>
          <p:cNvPicPr>
            <a:picLocks noChangeAspect="1"/>
          </p:cNvPicPr>
          <p:nvPr/>
        </p:nvPicPr>
        <p:blipFill>
          <a:blip r:embed="rId2"/>
          <a:stretch>
            <a:fillRect/>
          </a:stretch>
        </p:blipFill>
        <p:spPr>
          <a:xfrm>
            <a:off x="682877" y="2103877"/>
            <a:ext cx="1745983" cy="451697"/>
          </a:xfrm>
          <a:prstGeom prst="rect">
            <a:avLst/>
          </a:prstGeom>
        </p:spPr>
      </p:pic>
      <p:pic>
        <p:nvPicPr>
          <p:cNvPr id="5" name="图片 5" descr="textimage50.jpeg"/>
          <p:cNvPicPr>
            <a:picLocks noChangeAspect="1"/>
          </p:cNvPicPr>
          <p:nvPr/>
        </p:nvPicPr>
        <p:blipFill>
          <a:blip r:embed="rId3"/>
          <a:stretch>
            <a:fillRect/>
          </a:stretch>
        </p:blipFill>
        <p:spPr>
          <a:xfrm>
            <a:off x="540000" y="3488122"/>
            <a:ext cx="190500" cy="219075"/>
          </a:xfrm>
          <a:prstGeom prst="rect">
            <a:avLst/>
          </a:prstGeom>
        </p:spPr>
      </p:pic>
      <p:sp>
        <p:nvSpPr>
          <p:cNvPr id="6" name="矩形 5"/>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7" name="Picture 4" descr="\\a015\吴双婷\线.tif"/>
          <p:cNvPicPr>
            <a:picLocks noChangeArrowheads="1"/>
          </p:cNvPicPr>
          <p:nvPr/>
        </p:nvPicPr>
        <p:blipFill>
          <a:blip r:embed="rId4" cstate="print"/>
          <a:srcRect/>
          <a:stretch>
            <a:fillRect/>
          </a:stretch>
        </p:blipFill>
        <p:spPr bwMode="auto">
          <a:xfrm>
            <a:off x="540385" y="1634490"/>
            <a:ext cx="6983730" cy="39624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05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 </a:t>
            </a:r>
            <a:r>
              <a:rPr lang="zh-CN" altLang="en-US" sz="1815" u="sng" kern="0" dirty="0" smtClean="0">
                <a:solidFill>
                  <a:srgbClr val="FF0000"/>
                </a:solidFill>
                <a:latin typeface="Times New Roman" panose="02020603050405020304" pitchFamily="65" charset="-122"/>
                <a:ea typeface="宋体" panose="02010600030101010101" pitchFamily="2" charset="-122"/>
              </a:rPr>
              <a:t>as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 consequence of...= </a:t>
            </a:r>
            <a:r>
              <a:rPr lang="zh-CN" altLang="en-US" sz="1815" u="sng" kern="0" dirty="0" smtClean="0">
                <a:solidFill>
                  <a:srgbClr val="FF0000"/>
                </a:solidFill>
                <a:latin typeface="Times New Roman" panose="02020603050405020304" pitchFamily="65" charset="-122"/>
                <a:ea typeface="宋体" panose="02010600030101010101" pitchFamily="2" charset="-122"/>
              </a:rPr>
              <a:t>in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consequence of...因为</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 </a:t>
            </a:r>
            <a:r>
              <a:rPr lang="zh-CN" altLang="en-US" sz="1815" u="sng" kern="0" dirty="0" smtClean="0">
                <a:solidFill>
                  <a:srgbClr val="FF0000"/>
                </a:solidFill>
                <a:latin typeface="Times New Roman" panose="02020603050405020304" pitchFamily="65" charset="-122"/>
                <a:ea typeface="宋体" panose="02010600030101010101" pitchFamily="2" charset="-122"/>
              </a:rPr>
              <a:t>take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consequences 承担后果</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③consequent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随之发生的</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④consequently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.结果</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⑤in consequence=as a consequence因此</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8-1 (2019课标全国Ⅰ,阅读理解D,</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)Enviable as the cool kids may have seemed,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Dr. Prinstein's studies show unpleasant</a:t>
            </a:r>
            <a:r>
              <a:rPr lang="zh-CN" altLang="en-US" sz="1815" u="sng" kern="0" dirty="0" smtClean="0">
                <a:solidFill>
                  <a:srgbClr val="FF0000"/>
                </a:solidFill>
                <a:latin typeface="Times New Roman" panose="02020603050405020304" pitchFamily="65" charset="-122"/>
                <a:ea typeface="宋体" panose="02010600030101010101" pitchFamily="2" charset="-122"/>
              </a:rPr>
              <a:t>consequences</a:t>
            </a:r>
            <a:r>
              <a:rPr lang="zh-CN" altLang="en-US" sz="1815" kern="0" dirty="0" smtClean="0">
                <a:solidFill>
                  <a:srgbClr val="000000"/>
                </a:solidFill>
                <a:latin typeface="Times New Roman" panose="02020603050405020304" pitchFamily="65" charset="-122"/>
                <a:ea typeface="宋体" panose="02010600030101010101" pitchFamily="2" charset="-122"/>
              </a:rPr>
              <a:t>(consequence). Those who were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highest in status in high school, as well as those least liked in elementary school, are</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“most likely to engage(从事) in dangerous and risky behavior.”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句意:尽管酷酷的小孩可能让人嫉妒,Prinstein博士的研究却显示了负面的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结果。那些在中学校园地位最高的人和那些在小学最不被喜欢的人“最有可能做</a:t>
            </a:r>
            <a:endParaRPr lang="zh-CN" altLang="en-US" dirty="0"/>
          </a:p>
        </p:txBody>
      </p:sp>
      <p:pic>
        <p:nvPicPr>
          <p:cNvPr id="3" name="图片 3" descr="textimage51.jpeg"/>
          <p:cNvPicPr>
            <a:picLocks noChangeAspect="1"/>
          </p:cNvPicPr>
          <p:nvPr/>
        </p:nvPicPr>
        <p:blipFill>
          <a:blip r:embed="rId1"/>
          <a:stretch>
            <a:fillRect/>
          </a:stretch>
        </p:blipFill>
        <p:spPr>
          <a:xfrm>
            <a:off x="1000800" y="820126"/>
            <a:ext cx="219075" cy="219075"/>
          </a:xfrm>
          <a:prstGeom prst="rect">
            <a:avLst/>
          </a:prstGeom>
        </p:spPr>
      </p:pic>
      <p:pic>
        <p:nvPicPr>
          <p:cNvPr id="4" name="图片 4" descr="textimage52.jpeg"/>
          <p:cNvPicPr>
            <a:picLocks noChangeAspect="1"/>
          </p:cNvPicPr>
          <p:nvPr/>
        </p:nvPicPr>
        <p:blipFill>
          <a:blip r:embed="rId2"/>
          <a:stretch>
            <a:fillRect/>
          </a:stretch>
        </p:blipFill>
        <p:spPr>
          <a:xfrm>
            <a:off x="3797437" y="3696616"/>
            <a:ext cx="609600" cy="409574"/>
          </a:xfrm>
          <a:prstGeom prst="rect">
            <a:avLst/>
          </a:prstGeom>
        </p:spPr>
      </p:pic>
      <p:sp>
        <p:nvSpPr>
          <p:cNvPr id="5" name="矩形 4"/>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6" name="Picture 4" descr="\\a015\吴双婷\线.tif"/>
          <p:cNvPicPr>
            <a:picLocks noChangeArrowheads="1"/>
          </p:cNvPicPr>
          <p:nvPr/>
        </p:nvPicPr>
        <p:blipFill>
          <a:blip r:embed="rId3" cstate="print"/>
          <a:srcRect/>
          <a:stretch>
            <a:fillRect/>
          </a:stretch>
        </p:blipFill>
        <p:spPr bwMode="auto">
          <a:xfrm>
            <a:off x="785495" y="1201420"/>
            <a:ext cx="252095" cy="329565"/>
          </a:xfrm>
          <a:prstGeom prst="rect">
            <a:avLst/>
          </a:prstGeom>
          <a:noFill/>
          <a:ln w="9525">
            <a:noFill/>
            <a:miter lim="800000"/>
            <a:headEnd/>
            <a:tailEnd/>
          </a:ln>
        </p:spPr>
      </p:pic>
      <p:pic>
        <p:nvPicPr>
          <p:cNvPr id="7" name="Picture 4" descr="\\a015\吴双婷\线.tif"/>
          <p:cNvPicPr>
            <a:picLocks noChangeArrowheads="1"/>
          </p:cNvPicPr>
          <p:nvPr/>
        </p:nvPicPr>
        <p:blipFill>
          <a:blip r:embed="rId3" cstate="print"/>
          <a:srcRect/>
          <a:stretch>
            <a:fillRect/>
          </a:stretch>
        </p:blipFill>
        <p:spPr bwMode="auto">
          <a:xfrm>
            <a:off x="3009900" y="1195070"/>
            <a:ext cx="252000" cy="36000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785786" y="1563201"/>
            <a:ext cx="468000" cy="39600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3" cstate="print"/>
          <a:srcRect/>
          <a:stretch>
            <a:fillRect/>
          </a:stretch>
        </p:blipFill>
        <p:spPr bwMode="auto">
          <a:xfrm>
            <a:off x="2214245" y="1991360"/>
            <a:ext cx="1209675"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3" cstate="print"/>
          <a:srcRect/>
          <a:stretch>
            <a:fillRect/>
          </a:stretch>
        </p:blipFill>
        <p:spPr bwMode="auto">
          <a:xfrm>
            <a:off x="4143372" y="4134649"/>
            <a:ext cx="1285884"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0"/>
                                        </p:tgtEl>
                                      </p:cBhvr>
                                    </p:animEffect>
                                    <p:set>
                                      <p:cBhvr>
                                        <p:cTn id="27"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1403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出危险行为”。 consequence作“结果”讲为可数名词,设空处前无冠词,可数名词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要用复数形式,故填consequences。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8-2 (2019北京,阅读理解B,</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)She also approached dentists to learn more about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teeth cleaning.</a:t>
            </a:r>
            <a:r>
              <a:rPr lang="zh-CN" altLang="en-US" sz="1815" u="sng" kern="0" dirty="0" smtClean="0">
                <a:solidFill>
                  <a:srgbClr val="FF0000"/>
                </a:solidFill>
                <a:latin typeface="Times New Roman" panose="02020603050405020304" pitchFamily="65" charset="-122"/>
                <a:ea typeface="宋体" panose="02010600030101010101" pitchFamily="2" charset="-122"/>
              </a:rPr>
              <a:t>Consequently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(consequent), she succeeded in making a kind of candy on-</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ly using natural sweeteners, which can reduce oral bacteria.</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句意:她也找牙医去更多地了解牙齿清洁。结果,她成功地只用天然甜味剂</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做出了一种糖果,这些天然甜味剂可以减少口腔细菌。consequently意为“因此,所</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以”,表示一种因果关系。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8-3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)This led to an unexpected </a:t>
            </a:r>
            <a:r>
              <a:rPr lang="zh-CN" altLang="en-US" sz="1815" u="sng" kern="0" dirty="0" smtClean="0">
                <a:solidFill>
                  <a:srgbClr val="FF0000"/>
                </a:solidFill>
                <a:latin typeface="Times New Roman" panose="02020603050405020304" pitchFamily="65" charset="-122"/>
                <a:ea typeface="宋体" panose="02010600030101010101" pitchFamily="2" charset="-122"/>
              </a:rPr>
              <a:t>consequence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(consequent), though she had a won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derful time there.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an unexpected consequence意为“出乎意料的结果”。</a:t>
            </a:r>
            <a:endParaRPr lang="zh-CN" altLang="en-US" dirty="0"/>
          </a:p>
          <a:p>
            <a:pPr marL="0" indent="0" eaLnBrk="0" latinLnBrk="1" hangingPunct="0">
              <a:lnSpc>
                <a:spcPct val="150000"/>
              </a:lnSpc>
              <a:spcBef>
                <a:spcPts val="0"/>
              </a:spcBef>
              <a:buNone/>
            </a:pPr>
            <a:r>
              <a:rPr lang="zh-CN" altLang="en-US" sz="2325" kern="0" spc="127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|sum up 总结;概括;总和</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Use your notes to write your introduction and sum up how you feel about this per-</a:t>
            </a:r>
            <a:endParaRPr lang="zh-CN" altLang="en-US" dirty="0"/>
          </a:p>
        </p:txBody>
      </p:sp>
      <p:pic>
        <p:nvPicPr>
          <p:cNvPr id="3" name="图片 3" descr="textimage53.jpeg"/>
          <p:cNvPicPr>
            <a:picLocks noChangeAspect="1"/>
          </p:cNvPicPr>
          <p:nvPr/>
        </p:nvPicPr>
        <p:blipFill>
          <a:blip r:embed="rId1"/>
          <a:stretch>
            <a:fillRect/>
          </a:stretch>
        </p:blipFill>
        <p:spPr>
          <a:xfrm>
            <a:off x="3093524" y="1597322"/>
            <a:ext cx="552449" cy="371475"/>
          </a:xfrm>
          <a:prstGeom prst="rect">
            <a:avLst/>
          </a:prstGeom>
        </p:spPr>
      </p:pic>
      <p:pic>
        <p:nvPicPr>
          <p:cNvPr id="4" name="图片 4" descr="textimage54.jpeg"/>
          <p:cNvPicPr>
            <a:picLocks noChangeAspect="1"/>
          </p:cNvPicPr>
          <p:nvPr/>
        </p:nvPicPr>
        <p:blipFill>
          <a:blip r:embed="rId1"/>
          <a:stretch>
            <a:fillRect/>
          </a:stretch>
        </p:blipFill>
        <p:spPr>
          <a:xfrm>
            <a:off x="981450" y="4111831"/>
            <a:ext cx="552450" cy="371475"/>
          </a:xfrm>
          <a:prstGeom prst="rect">
            <a:avLst/>
          </a:prstGeom>
        </p:spPr>
      </p:pic>
      <p:pic>
        <p:nvPicPr>
          <p:cNvPr id="5" name="图片 5" descr="textimage55.jpeg"/>
          <p:cNvPicPr>
            <a:picLocks noChangeAspect="1"/>
          </p:cNvPicPr>
          <p:nvPr/>
        </p:nvPicPr>
        <p:blipFill>
          <a:blip r:embed="rId2"/>
          <a:stretch>
            <a:fillRect/>
          </a:stretch>
        </p:blipFill>
        <p:spPr>
          <a:xfrm>
            <a:off x="754314" y="5439066"/>
            <a:ext cx="1674546" cy="433215"/>
          </a:xfrm>
          <a:prstGeom prst="rect">
            <a:avLst/>
          </a:prstGeom>
        </p:spPr>
      </p:pic>
      <p:sp>
        <p:nvSpPr>
          <p:cNvPr id="6" name="矩形 5"/>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7" name="Picture 4" descr="\\a015\吴双婷\线.tif"/>
          <p:cNvPicPr>
            <a:picLocks noChangeArrowheads="1"/>
          </p:cNvPicPr>
          <p:nvPr/>
        </p:nvPicPr>
        <p:blipFill>
          <a:blip r:embed="rId3" cstate="print"/>
          <a:srcRect/>
          <a:stretch>
            <a:fillRect/>
          </a:stretch>
        </p:blipFill>
        <p:spPr bwMode="auto">
          <a:xfrm>
            <a:off x="1875790" y="1991360"/>
            <a:ext cx="1332000" cy="39600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4040505" y="4126230"/>
            <a:ext cx="12192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05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son.(教材P9)利用你的笔记来写你的介绍,并总结关于这个人你的感受如何。</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applied a large sum of money to charity.他把一大笔钱用于慈善。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To sum up, there are three main ways to solve the problem.概括起来,这个问题主要有</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三种解决方法。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In summary, our company should be the best choice for you.总之,我们公司应该会是</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你最好的选择。</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 </a:t>
            </a:r>
            <a:r>
              <a:rPr lang="zh-CN" altLang="en-US" sz="1815" u="sng" kern="0" dirty="0" smtClean="0">
                <a:solidFill>
                  <a:srgbClr val="FF0000"/>
                </a:solidFill>
                <a:latin typeface="Times New Roman" panose="02020603050405020304" pitchFamily="65" charset="-122"/>
                <a:ea typeface="宋体" panose="02010600030101010101" pitchFamily="2" charset="-122"/>
              </a:rPr>
              <a:t>a</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large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sum</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of </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money 一大笔钱</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sum</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up概括起来,总之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 </a:t>
            </a:r>
            <a:r>
              <a:rPr lang="zh-CN" altLang="en-US" sz="1815" u="sng" kern="0" dirty="0" smtClean="0">
                <a:solidFill>
                  <a:srgbClr val="FF0000"/>
                </a:solidFill>
                <a:latin typeface="Times New Roman" panose="02020603050405020304" pitchFamily="65" charset="-122"/>
                <a:ea typeface="宋体" panose="02010600030101010101" pitchFamily="2" charset="-122"/>
              </a:rPr>
              <a:t>in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summary/sum</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概括起来, 总之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9-1 (2016课标全国Ⅱ,七选五,</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)Have you ever visited a garden that seemed just </a:t>
            </a:r>
            <a:endParaRPr lang="zh-CN" altLang="en-US" dirty="0"/>
          </a:p>
        </p:txBody>
      </p:sp>
      <p:pic>
        <p:nvPicPr>
          <p:cNvPr id="3" name="图片 3" descr="textimage56.jpeg"/>
          <p:cNvPicPr>
            <a:picLocks noChangeAspect="1"/>
          </p:cNvPicPr>
          <p:nvPr/>
        </p:nvPicPr>
        <p:blipFill>
          <a:blip r:embed="rId1"/>
          <a:stretch>
            <a:fillRect/>
          </a:stretch>
        </p:blipFill>
        <p:spPr>
          <a:xfrm>
            <a:off x="540000" y="1239454"/>
            <a:ext cx="190500" cy="219075"/>
          </a:xfrm>
          <a:prstGeom prst="rect">
            <a:avLst/>
          </a:prstGeom>
        </p:spPr>
      </p:pic>
      <p:pic>
        <p:nvPicPr>
          <p:cNvPr id="4" name="图片 4" descr="textimage57.jpeg"/>
          <p:cNvPicPr>
            <a:picLocks noChangeAspect="1"/>
          </p:cNvPicPr>
          <p:nvPr/>
        </p:nvPicPr>
        <p:blipFill>
          <a:blip r:embed="rId2"/>
          <a:stretch>
            <a:fillRect/>
          </a:stretch>
        </p:blipFill>
        <p:spPr>
          <a:xfrm>
            <a:off x="1000800" y="3755422"/>
            <a:ext cx="219075" cy="219075"/>
          </a:xfrm>
          <a:prstGeom prst="rect">
            <a:avLst/>
          </a:prstGeom>
        </p:spPr>
      </p:pic>
      <p:pic>
        <p:nvPicPr>
          <p:cNvPr id="5" name="图片 5" descr="textimage58.jpeg"/>
          <p:cNvPicPr>
            <a:picLocks noChangeAspect="1"/>
          </p:cNvPicPr>
          <p:nvPr/>
        </p:nvPicPr>
        <p:blipFill>
          <a:blip r:embed="rId3"/>
          <a:stretch>
            <a:fillRect/>
          </a:stretch>
        </p:blipFill>
        <p:spPr>
          <a:xfrm>
            <a:off x="3400650" y="5793256"/>
            <a:ext cx="609600" cy="409574"/>
          </a:xfrm>
          <a:prstGeom prst="rect">
            <a:avLst/>
          </a:prstGeom>
        </p:spPr>
      </p:pic>
      <p:sp>
        <p:nvSpPr>
          <p:cNvPr id="6" name="矩形 5"/>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7" name="Picture 4" descr="\\a015\吴双婷\线.tif"/>
          <p:cNvPicPr>
            <a:picLocks noChangeArrowheads="1"/>
          </p:cNvPicPr>
          <p:nvPr/>
        </p:nvPicPr>
        <p:blipFill>
          <a:blip r:embed="rId4" cstate="print"/>
          <a:srcRect/>
          <a:stretch>
            <a:fillRect/>
          </a:stretch>
        </p:blipFill>
        <p:spPr bwMode="auto">
          <a:xfrm>
            <a:off x="785495" y="4139565"/>
            <a:ext cx="1440180" cy="324000"/>
          </a:xfrm>
          <a:prstGeom prst="rect">
            <a:avLst/>
          </a:prstGeom>
          <a:noFill/>
          <a:ln w="9525">
            <a:noFill/>
            <a:miter lim="800000"/>
            <a:headEnd/>
            <a:tailEnd/>
          </a:ln>
        </p:spPr>
      </p:pic>
      <p:pic>
        <p:nvPicPr>
          <p:cNvPr id="8" name="Picture 4" descr="\\a015\吴双婷\线.tif"/>
          <p:cNvPicPr>
            <a:picLocks noChangeArrowheads="1"/>
          </p:cNvPicPr>
          <p:nvPr/>
        </p:nvPicPr>
        <p:blipFill>
          <a:blip r:embed="rId4" cstate="print"/>
          <a:srcRect/>
          <a:stretch>
            <a:fillRect/>
          </a:stretch>
        </p:blipFill>
        <p:spPr bwMode="auto">
          <a:xfrm>
            <a:off x="785786" y="4491839"/>
            <a:ext cx="720000" cy="396000"/>
          </a:xfrm>
          <a:prstGeom prst="rect">
            <a:avLst/>
          </a:prstGeom>
          <a:noFill/>
          <a:ln w="9525">
            <a:noFill/>
            <a:miter lim="800000"/>
            <a:headEnd/>
            <a:tailEnd/>
          </a:ln>
        </p:spPr>
      </p:pic>
      <p:pic>
        <p:nvPicPr>
          <p:cNvPr id="9" name="Picture 4" descr="\\a015\吴双婷\线.tif"/>
          <p:cNvPicPr>
            <a:picLocks noChangeArrowheads="1"/>
          </p:cNvPicPr>
          <p:nvPr/>
        </p:nvPicPr>
        <p:blipFill>
          <a:blip r:embed="rId4" cstate="print"/>
          <a:srcRect/>
          <a:stretch>
            <a:fillRect/>
          </a:stretch>
        </p:blipFill>
        <p:spPr bwMode="auto">
          <a:xfrm>
            <a:off x="785786" y="4920467"/>
            <a:ext cx="1620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971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right for you, where the atmosphere of the garden appeared to total more than </a:t>
            </a:r>
            <a:r>
              <a:rPr lang="zh-CN" altLang="en-US" sz="1815" u="sng" kern="0" dirty="0" smtClean="0">
                <a:solidFill>
                  <a:srgbClr val="FF0000"/>
                </a:solidFill>
                <a:latin typeface="Times New Roman" panose="02020603050405020304" pitchFamily="65" charset="-122"/>
                <a:ea typeface="宋体" panose="02010600030101010101" pitchFamily="2" charset="-122"/>
              </a:rPr>
              <a:t>the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sum</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(总和) of its parts?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句意:你曾经参观过这样一种正适合你的花园吗?在那里,花园的氛围似乎完</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全胜过它各个部分的总和。此处表特指,意为“各个部分的总和”,故用定冠词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the。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9-2 (2016上海,听力改编,</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)For the local family in need of help, they got  </a:t>
            </a:r>
            <a:r>
              <a:rPr lang="zh-CN" altLang="en-US" sz="1815" u="sng" kern="0" dirty="0" smtClean="0">
                <a:solidFill>
                  <a:srgbClr val="FF0000"/>
                </a:solidFill>
                <a:latin typeface="Times New Roman" panose="02020603050405020304" pitchFamily="65" charset="-122"/>
                <a:ea typeface="宋体" panose="02010600030101010101" pitchFamily="2" charset="-122"/>
              </a:rPr>
              <a:t>a</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sum of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money.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句意:对于需要帮助的当地家庭来说,他们得到了一笔钱。a sum of money意</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为“一笔钱”,故填不定冠词a。</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9-3 (2015上海,阅读理解B,</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sum up, </a:t>
            </a:r>
            <a:r>
              <a:rPr lang="zh-CN" altLang="en-US" sz="1815" i="1" kern="0" dirty="0" smtClean="0">
                <a:solidFill>
                  <a:srgbClr val="000000"/>
                </a:solidFill>
                <a:latin typeface="Times New Roman" panose="02020603050405020304" pitchFamily="65" charset="-122"/>
                <a:ea typeface="宋体" panose="02010600030101010101" pitchFamily="2" charset="-122"/>
              </a:rPr>
              <a:t>The</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Curse</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of</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the</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Were</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i="1" kern="0" dirty="0" smtClean="0">
                <a:solidFill>
                  <a:srgbClr val="000000"/>
                </a:solidFill>
                <a:latin typeface="Times New Roman" panose="02020603050405020304" pitchFamily="65" charset="-122"/>
                <a:ea typeface="宋体" panose="02010600030101010101" pitchFamily="2" charset="-122"/>
              </a:rPr>
              <a:t>Rabbit</a:t>
            </a:r>
            <a:r>
              <a:rPr lang="zh-CN" altLang="en-US" sz="1815" kern="0" dirty="0" smtClean="0">
                <a:solidFill>
                  <a:srgbClr val="000000"/>
                </a:solidFill>
                <a:latin typeface="Times New Roman" panose="02020603050405020304" pitchFamily="65" charset="-122"/>
                <a:ea typeface="宋体" panose="02010600030101010101" pitchFamily="2" charset="-122"/>
              </a:rPr>
              <a:t> is an a</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mazing film which is suitable for both children and adults.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句意:总之,《超级无敌掌门狗:人兔的诅咒》是一部神奇的电影,既适合孩</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子也适合成年人。 to sum up总之。</a:t>
            </a:r>
            <a:endParaRPr lang="zh-CN" altLang="en-US" dirty="0"/>
          </a:p>
        </p:txBody>
      </p:sp>
      <p:pic>
        <p:nvPicPr>
          <p:cNvPr id="3" name="图片 3" descr="textimage59.jpeg"/>
          <p:cNvPicPr>
            <a:picLocks noChangeAspect="1"/>
          </p:cNvPicPr>
          <p:nvPr/>
        </p:nvPicPr>
        <p:blipFill>
          <a:blip r:embed="rId1"/>
          <a:stretch>
            <a:fillRect/>
          </a:stretch>
        </p:blipFill>
        <p:spPr>
          <a:xfrm>
            <a:off x="2939850" y="2855306"/>
            <a:ext cx="552449" cy="371474"/>
          </a:xfrm>
          <a:prstGeom prst="rect">
            <a:avLst/>
          </a:prstGeom>
        </p:spPr>
      </p:pic>
      <p:pic>
        <p:nvPicPr>
          <p:cNvPr id="4" name="图片 4" descr="textimage60.jpeg"/>
          <p:cNvPicPr>
            <a:picLocks noChangeAspect="1"/>
          </p:cNvPicPr>
          <p:nvPr/>
        </p:nvPicPr>
        <p:blipFill>
          <a:blip r:embed="rId2"/>
          <a:stretch>
            <a:fillRect/>
          </a:stretch>
        </p:blipFill>
        <p:spPr>
          <a:xfrm>
            <a:off x="3093524" y="4531159"/>
            <a:ext cx="552449" cy="371474"/>
          </a:xfrm>
          <a:prstGeom prst="rect">
            <a:avLst/>
          </a:prstGeom>
        </p:spPr>
      </p:pic>
      <p:sp>
        <p:nvSpPr>
          <p:cNvPr id="5" name="矩形 4"/>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6" name="Picture 4" descr="\\a015\吴双婷\线.tif"/>
          <p:cNvPicPr>
            <a:picLocks noChangeArrowheads="1"/>
          </p:cNvPicPr>
          <p:nvPr/>
        </p:nvPicPr>
        <p:blipFill>
          <a:blip r:embed="rId3" cstate="print"/>
          <a:srcRect/>
          <a:stretch>
            <a:fillRect/>
          </a:stretch>
        </p:blipFill>
        <p:spPr bwMode="auto">
          <a:xfrm>
            <a:off x="7772400" y="862965"/>
            <a:ext cx="324000" cy="252095"/>
          </a:xfrm>
          <a:prstGeom prst="rect">
            <a:avLst/>
          </a:prstGeom>
          <a:noFill/>
          <a:ln w="9525">
            <a:noFill/>
            <a:miter lim="800000"/>
            <a:headEnd/>
            <a:tailEnd/>
          </a:ln>
        </p:spPr>
      </p:pic>
      <p:pic>
        <p:nvPicPr>
          <p:cNvPr id="7" name="Picture 4" descr="\\a015\吴双婷\线.tif"/>
          <p:cNvPicPr>
            <a:picLocks noChangeArrowheads="1"/>
          </p:cNvPicPr>
          <p:nvPr/>
        </p:nvPicPr>
        <p:blipFill>
          <a:blip r:embed="rId3" cstate="print"/>
          <a:srcRect/>
          <a:stretch>
            <a:fillRect/>
          </a:stretch>
        </p:blipFill>
        <p:spPr bwMode="auto">
          <a:xfrm>
            <a:off x="7772400" y="2922270"/>
            <a:ext cx="179705" cy="290195"/>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3762375" y="4531360"/>
            <a:ext cx="324000" cy="360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062815"/>
            <a:ext cx="8467200" cy="5503879"/>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3210" kern="0" spc="25516"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320"/>
              </a:spcBef>
              <a:buNone/>
            </a:pPr>
            <a:r>
              <a:rPr lang="zh-CN" altLang="en-US" sz="2325" kern="0" spc="1199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|It strikes sb.+that... 某人突然意识到</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struck him that the other Chinese men in the photo apparently did not care about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what was happening to their fellow countrymen. (教材P4)他突然意识到照片中其他</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的中国人显然不在乎他们的同胞的遭遇。</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 solution struck me immediately.我立即想到了一个解决方法。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Eventually it hit me that human drugs may work on the flying animal.最后我突然想到</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人用药物可能会对这种会飞的动物有效。</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occurred to me that I could have the book sent to me.我突然想到我可以让人把这</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本书寄给我。</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4" name="图片 4" descr="textimage62.jpeg"/>
          <p:cNvPicPr>
            <a:picLocks noChangeAspect="1"/>
          </p:cNvPicPr>
          <p:nvPr/>
        </p:nvPicPr>
        <p:blipFill>
          <a:blip r:embed="rId1"/>
          <a:stretch>
            <a:fillRect/>
          </a:stretch>
        </p:blipFill>
        <p:spPr>
          <a:xfrm>
            <a:off x="754314" y="1951149"/>
            <a:ext cx="1460232" cy="397550"/>
          </a:xfrm>
          <a:prstGeom prst="rect">
            <a:avLst/>
          </a:prstGeom>
        </p:spPr>
      </p:pic>
      <p:pic>
        <p:nvPicPr>
          <p:cNvPr id="5" name="图片 5" descr="textimage63.jpeg"/>
          <p:cNvPicPr>
            <a:picLocks noChangeAspect="1"/>
          </p:cNvPicPr>
          <p:nvPr/>
        </p:nvPicPr>
        <p:blipFill>
          <a:blip r:embed="rId2"/>
          <a:stretch>
            <a:fillRect/>
          </a:stretch>
        </p:blipFill>
        <p:spPr>
          <a:xfrm>
            <a:off x="540000" y="3706021"/>
            <a:ext cx="190500" cy="219074"/>
          </a:xfrm>
          <a:prstGeom prst="rect">
            <a:avLst/>
          </a:prstGeom>
        </p:spPr>
      </p:pic>
      <p:sp>
        <p:nvSpPr>
          <p:cNvPr id="7" name="矩形 6"/>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8" name="图片 6" descr="textimage48.jpeg"/>
          <p:cNvPicPr>
            <a:picLocks noChangeAspect="1"/>
          </p:cNvPicPr>
          <p:nvPr/>
        </p:nvPicPr>
        <p:blipFill>
          <a:blip r:embed="rId3" cstate="print"/>
          <a:stretch>
            <a:fillRect/>
          </a:stretch>
        </p:blipFill>
        <p:spPr>
          <a:xfrm>
            <a:off x="3762480" y="991377"/>
            <a:ext cx="1579140" cy="312701"/>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6073140"/>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①it hits sb.+that从句 </a:t>
            </a:r>
            <a:r>
              <a:rPr lang="zh-CN" altLang="en-US" sz="1815" u="sng" kern="0" dirty="0" smtClean="0">
                <a:solidFill>
                  <a:srgbClr val="FF0000"/>
                </a:solidFill>
                <a:latin typeface="Times New Roman" panose="02020603050405020304" pitchFamily="65" charset="-122"/>
                <a:ea typeface="宋体" panose="02010600030101010101" pitchFamily="2" charset="-122"/>
              </a:rPr>
              <a:t>某人突然想到</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②it occurs to sb.+that从句</a:t>
            </a:r>
            <a:r>
              <a:rPr lang="zh-CN" altLang="en-US" sz="1815" u="sng" kern="0" dirty="0" smtClean="0">
                <a:solidFill>
                  <a:srgbClr val="FF0000"/>
                </a:solidFill>
                <a:latin typeface="Times New Roman" panose="02020603050405020304" pitchFamily="65" charset="-122"/>
                <a:ea typeface="宋体" panose="02010600030101010101" pitchFamily="2" charset="-122"/>
              </a:rPr>
              <a:t>某人想到</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③sth.</a:t>
            </a:r>
            <a:r>
              <a:rPr lang="zh-CN" altLang="en-US" sz="1815" u="sng" kern="0" dirty="0" smtClean="0">
                <a:solidFill>
                  <a:srgbClr val="FF0000"/>
                </a:solidFill>
                <a:latin typeface="Times New Roman" panose="02020603050405020304" pitchFamily="65" charset="-122"/>
                <a:ea typeface="宋体" panose="02010600030101010101" pitchFamily="2" charset="-122"/>
              </a:rPr>
              <a:t>strikes</a:t>
            </a:r>
            <a:r>
              <a:rPr lang="zh-CN" altLang="en-US" sz="1815" kern="0" dirty="0" smtClean="0">
                <a:solidFill>
                  <a:srgbClr val="000000"/>
                </a:solidFill>
                <a:latin typeface="Times New Roman" panose="02020603050405020304" pitchFamily="65" charset="-122"/>
                <a:ea typeface="宋体" panose="02010600030101010101" pitchFamily="2" charset="-122"/>
              </a:rPr>
              <a:t>/hits/occurs to sb.某人突然想到某事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④sb./sth. strikes sb. as...某人/某物给某人以</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印象/让某人觉得</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2360" kern="0" spc="9415"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 (2018北京,书面表达,</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suddenly hit me that traditional culture like tea cul</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ture was of great charm and huge value.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句意:我突然意识到传统文化,如茶文化,具有巨大的魅力和极大的价值。</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“It hits sb.+that从句”为固定句式,意为“某人突然想到/意识到</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 (2018课标全国Ⅱ,完形填空,</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)He was unconscious and as I looked at his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face, somethin</a:t>
            </a:r>
            <a:r>
              <a:rPr lang="zh-CN" altLang="en-US" sz="1815" kern="0" dirty="0" smtClean="0">
                <a:latin typeface="Times New Roman" panose="02020603050405020304" pitchFamily="65" charset="-122"/>
                <a:ea typeface="宋体" panose="02010600030101010101" pitchFamily="2" charset="-122"/>
              </a:rPr>
              <a:t>g </a:t>
            </a:r>
            <a:r>
              <a:rPr lang="zh-CN" altLang="en-US" sz="1815" u="sng" kern="0" dirty="0" smtClean="0">
                <a:solidFill>
                  <a:srgbClr val="FF0000"/>
                </a:solidFill>
                <a:latin typeface="Times New Roman" panose="02020603050405020304" pitchFamily="65" charset="-122"/>
                <a:ea typeface="宋体" panose="02010600030101010101" pitchFamily="2" charset="-122"/>
              </a:rPr>
              <a:t>occurred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(occur) to me.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句意:他昏迷了,当我看着他的脸的时候,我突然想到了一件事。 sth. occurs </a:t>
            </a:r>
            <a:endParaRPr lang="zh-CN" altLang="en-US" dirty="0"/>
          </a:p>
        </p:txBody>
      </p:sp>
      <p:pic>
        <p:nvPicPr>
          <p:cNvPr id="3" name="图片 3" descr="textimage65.jpeg"/>
          <p:cNvPicPr>
            <a:picLocks noChangeAspect="1"/>
          </p:cNvPicPr>
          <p:nvPr/>
        </p:nvPicPr>
        <p:blipFill>
          <a:blip r:embed="rId1"/>
          <a:stretch>
            <a:fillRect/>
          </a:stretch>
        </p:blipFill>
        <p:spPr>
          <a:xfrm>
            <a:off x="540000" y="2777327"/>
            <a:ext cx="1495425" cy="504825"/>
          </a:xfrm>
          <a:prstGeom prst="rect">
            <a:avLst/>
          </a:prstGeom>
        </p:spPr>
      </p:pic>
      <p:pic>
        <p:nvPicPr>
          <p:cNvPr id="4" name="图片 4" descr="textimage66.jpeg"/>
          <p:cNvPicPr>
            <a:picLocks noChangeAspect="1"/>
          </p:cNvPicPr>
          <p:nvPr/>
        </p:nvPicPr>
        <p:blipFill>
          <a:blip r:embed="rId2"/>
          <a:stretch>
            <a:fillRect/>
          </a:stretch>
        </p:blipFill>
        <p:spPr>
          <a:xfrm>
            <a:off x="3000364" y="3777459"/>
            <a:ext cx="549086" cy="409574"/>
          </a:xfrm>
          <a:prstGeom prst="rect">
            <a:avLst/>
          </a:prstGeom>
        </p:spPr>
      </p:pic>
      <p:pic>
        <p:nvPicPr>
          <p:cNvPr id="5" name="图片 5" descr="textimage67.jpeg"/>
          <p:cNvPicPr>
            <a:picLocks noChangeAspect="1"/>
          </p:cNvPicPr>
          <p:nvPr/>
        </p:nvPicPr>
        <p:blipFill>
          <a:blip r:embed="rId3"/>
          <a:stretch>
            <a:fillRect/>
          </a:stretch>
        </p:blipFill>
        <p:spPr>
          <a:xfrm>
            <a:off x="3714744" y="5477687"/>
            <a:ext cx="468755" cy="371474"/>
          </a:xfrm>
          <a:prstGeom prst="rect">
            <a:avLst/>
          </a:prstGeom>
        </p:spPr>
      </p:pic>
      <p:sp>
        <p:nvSpPr>
          <p:cNvPr id="6" name="矩形 5"/>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7" name="图片 6" descr="textimage64.jpeg"/>
          <p:cNvPicPr>
            <a:picLocks noChangeAspect="1"/>
          </p:cNvPicPr>
          <p:nvPr/>
        </p:nvPicPr>
        <p:blipFill>
          <a:blip r:embed="rId4"/>
          <a:stretch>
            <a:fillRect/>
          </a:stretch>
        </p:blipFill>
        <p:spPr>
          <a:xfrm>
            <a:off x="280959" y="848501"/>
            <a:ext cx="219075" cy="219075"/>
          </a:xfrm>
          <a:prstGeom prst="rect">
            <a:avLst/>
          </a:prstGeom>
        </p:spPr>
      </p:pic>
      <p:pic>
        <p:nvPicPr>
          <p:cNvPr id="8" name="Picture 4" descr="\\a015\吴双婷\线.tif"/>
          <p:cNvPicPr>
            <a:picLocks noChangeArrowheads="1"/>
          </p:cNvPicPr>
          <p:nvPr/>
        </p:nvPicPr>
        <p:blipFill>
          <a:blip r:embed="rId5" cstate="print"/>
          <a:srcRect/>
          <a:stretch>
            <a:fillRect/>
          </a:stretch>
        </p:blipFill>
        <p:spPr bwMode="auto">
          <a:xfrm>
            <a:off x="2571736" y="1134253"/>
            <a:ext cx="1440000" cy="369143"/>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5" cstate="print"/>
          <a:srcRect/>
          <a:stretch>
            <a:fillRect/>
          </a:stretch>
        </p:blipFill>
        <p:spPr bwMode="auto">
          <a:xfrm>
            <a:off x="3071802" y="1562881"/>
            <a:ext cx="928694"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5" cstate="print"/>
          <a:srcRect/>
          <a:stretch>
            <a:fillRect/>
          </a:stretch>
        </p:blipFill>
        <p:spPr bwMode="auto">
          <a:xfrm>
            <a:off x="1071538" y="1991509"/>
            <a:ext cx="642942" cy="356870"/>
          </a:xfrm>
          <a:prstGeom prst="rect">
            <a:avLst/>
          </a:prstGeom>
          <a:noFill/>
          <a:ln w="9525">
            <a:noFill/>
            <a:miter lim="800000"/>
            <a:headEnd/>
            <a:tailEnd/>
          </a:ln>
        </p:spPr>
      </p:pic>
      <p:pic>
        <p:nvPicPr>
          <p:cNvPr id="11" name="Picture 4" descr="\\a015\吴双婷\线.tif"/>
          <p:cNvPicPr>
            <a:picLocks noChangeArrowheads="1"/>
          </p:cNvPicPr>
          <p:nvPr/>
        </p:nvPicPr>
        <p:blipFill>
          <a:blip r:embed="rId5" cstate="print"/>
          <a:srcRect/>
          <a:stretch>
            <a:fillRect/>
          </a:stretch>
        </p:blipFill>
        <p:spPr bwMode="auto">
          <a:xfrm>
            <a:off x="3643306" y="3777779"/>
            <a:ext cx="216000" cy="432000"/>
          </a:xfrm>
          <a:prstGeom prst="rect">
            <a:avLst/>
          </a:prstGeom>
          <a:noFill/>
          <a:ln w="9525">
            <a:noFill/>
            <a:miter lim="800000"/>
            <a:headEnd/>
            <a:tailEnd/>
          </a:ln>
        </p:spPr>
      </p:pic>
      <p:pic>
        <p:nvPicPr>
          <p:cNvPr id="12" name="Picture 4" descr="\\a015\吴双婷\线.tif"/>
          <p:cNvPicPr>
            <a:picLocks noChangeArrowheads="1"/>
          </p:cNvPicPr>
          <p:nvPr/>
        </p:nvPicPr>
        <p:blipFill>
          <a:blip r:embed="rId5" cstate="print"/>
          <a:srcRect/>
          <a:stretch>
            <a:fillRect/>
          </a:stretch>
        </p:blipFill>
        <p:spPr bwMode="auto">
          <a:xfrm>
            <a:off x="2000232" y="5920919"/>
            <a:ext cx="900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9"/>
                                        </p:tgtEl>
                                      </p:cBhvr>
                                    </p:animEffect>
                                    <p:set>
                                      <p:cBhvr>
                                        <p:cTn id="12" dur="1" fill="hold">
                                          <p:stCondLst>
                                            <p:cond delay="19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0"/>
                                        </p:tgtEl>
                                      </p:cBhvr>
                                    </p:animEffect>
                                    <p:set>
                                      <p:cBhvr>
                                        <p:cTn id="17" dur="1" fill="hold">
                                          <p:stCondLst>
                                            <p:cond delay="1999"/>
                                          </p:stCondLst>
                                        </p:cTn>
                                        <p:tgtEl>
                                          <p:spTgt spid="1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1"/>
                                        </p:tgtEl>
                                      </p:cBhvr>
                                    </p:animEffect>
                                    <p:set>
                                      <p:cBhvr>
                                        <p:cTn id="22" dur="1" fill="hold">
                                          <p:stCondLst>
                                            <p:cond delay="1999"/>
                                          </p:stCondLst>
                                        </p:cTn>
                                        <p:tgtEl>
                                          <p:spTgt spid="11"/>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2"/>
                                        </p:tgtEl>
                                      </p:cBhvr>
                                    </p:animEffect>
                                    <p:set>
                                      <p:cBhvr>
                                        <p:cTn id="27" dur="1" fill="hold">
                                          <p:stCondLst>
                                            <p:cond delay="1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1403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to sb.意为“某人突然想到某事”,根据空前的“was”和“looked”可知此处应用</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一般过去时。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 (2017天津,完形填空,</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)This combination of healing myself and healing the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world struck me </a:t>
            </a:r>
            <a:r>
              <a:rPr lang="zh-CN" altLang="en-US" sz="1815" u="sng" kern="0" dirty="0" smtClean="0">
                <a:solidFill>
                  <a:srgbClr val="FF0000"/>
                </a:solidFill>
                <a:latin typeface="Times New Roman" panose="02020603050405020304" pitchFamily="65" charset="-122"/>
                <a:ea typeface="宋体" panose="02010600030101010101" pitchFamily="2" charset="-122"/>
              </a:rPr>
              <a:t>as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perfect solution.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句意:这种治愈自己和治愈世界的结合让我觉得是完美的解决方法。sth.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strikes sb. as...意为“某物给某人以</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印象;某物让某人觉得</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 (2015课标全国Ⅱ,完形填空,</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)It </a:t>
            </a:r>
            <a:r>
              <a:rPr lang="zh-CN" altLang="en-US" sz="1815" u="sng" kern="0" dirty="0" smtClean="0">
                <a:solidFill>
                  <a:srgbClr val="FF0000"/>
                </a:solidFill>
                <a:latin typeface="Times New Roman" panose="02020603050405020304" pitchFamily="65" charset="-122"/>
                <a:ea typeface="宋体" panose="02010600030101010101" pitchFamily="2" charset="-122"/>
              </a:rPr>
              <a:t>struck</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(strike) me that playing against the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other team was a great learning moment for all the girls on the team.</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句意:我突然意识到对于队里的所有女孩来说,和另一支球队对阵是很好的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学习的时刻。It strikes sb. that...“某人突然意识到</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”,根据句中的was可知此</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处应用一般过去时。</a:t>
            </a:r>
            <a:endParaRPr lang="zh-CN" altLang="en-US" dirty="0"/>
          </a:p>
          <a:p>
            <a:pPr marL="0" indent="0" eaLnBrk="0" latinLnBrk="1" hangingPunct="0">
              <a:lnSpc>
                <a:spcPct val="150000"/>
              </a:lnSpc>
              <a:spcBef>
                <a:spcPts val="0"/>
              </a:spcBef>
              <a:buNone/>
            </a:pPr>
            <a:r>
              <a:rPr lang="zh-CN" altLang="en-US" sz="2325" kern="0" spc="1259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|not...but...不是</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而是</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From this, he concluded that the crucial problem in China was not physical ill-</a:t>
            </a:r>
            <a:endParaRPr lang="zh-CN" altLang="en-US" dirty="0"/>
          </a:p>
        </p:txBody>
      </p:sp>
      <p:pic>
        <p:nvPicPr>
          <p:cNvPr id="3" name="图片 3" descr="textimage68.jpeg"/>
          <p:cNvPicPr>
            <a:picLocks noChangeAspect="1"/>
          </p:cNvPicPr>
          <p:nvPr/>
        </p:nvPicPr>
        <p:blipFill>
          <a:blip r:embed="rId1"/>
          <a:stretch>
            <a:fillRect/>
          </a:stretch>
        </p:blipFill>
        <p:spPr>
          <a:xfrm>
            <a:off x="2939850" y="1597322"/>
            <a:ext cx="552449" cy="371475"/>
          </a:xfrm>
          <a:prstGeom prst="rect">
            <a:avLst/>
          </a:prstGeom>
        </p:spPr>
      </p:pic>
      <p:pic>
        <p:nvPicPr>
          <p:cNvPr id="4" name="图片 4" descr="textimage69.jpeg"/>
          <p:cNvPicPr>
            <a:picLocks noChangeAspect="1"/>
          </p:cNvPicPr>
          <p:nvPr/>
        </p:nvPicPr>
        <p:blipFill>
          <a:blip r:embed="rId1"/>
          <a:stretch>
            <a:fillRect/>
          </a:stretch>
        </p:blipFill>
        <p:spPr>
          <a:xfrm>
            <a:off x="3631050" y="3273175"/>
            <a:ext cx="552449" cy="371474"/>
          </a:xfrm>
          <a:prstGeom prst="rect">
            <a:avLst/>
          </a:prstGeom>
        </p:spPr>
      </p:pic>
      <p:pic>
        <p:nvPicPr>
          <p:cNvPr id="5" name="图片 5" descr="textimage70.jpeg"/>
          <p:cNvPicPr>
            <a:picLocks noChangeAspect="1"/>
          </p:cNvPicPr>
          <p:nvPr/>
        </p:nvPicPr>
        <p:blipFill>
          <a:blip r:embed="rId2"/>
          <a:stretch>
            <a:fillRect/>
          </a:stretch>
        </p:blipFill>
        <p:spPr>
          <a:xfrm>
            <a:off x="968628" y="5491971"/>
            <a:ext cx="1317356" cy="344233"/>
          </a:xfrm>
          <a:prstGeom prst="rect">
            <a:avLst/>
          </a:prstGeom>
        </p:spPr>
      </p:pic>
      <p:sp>
        <p:nvSpPr>
          <p:cNvPr id="6" name="矩形 5"/>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7" name="Picture 4" descr="\\a015\吴双婷\线.tif"/>
          <p:cNvPicPr>
            <a:picLocks noChangeAspect="1" noChangeArrowheads="1"/>
          </p:cNvPicPr>
          <p:nvPr/>
        </p:nvPicPr>
        <p:blipFill>
          <a:blip r:embed="rId3" cstate="print"/>
          <a:srcRect/>
          <a:stretch>
            <a:fillRect/>
          </a:stretch>
        </p:blipFill>
        <p:spPr bwMode="auto">
          <a:xfrm>
            <a:off x="2071370" y="2035175"/>
            <a:ext cx="237490" cy="328295"/>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4429124" y="3277713"/>
            <a:ext cx="648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919939"/>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6.wormwood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蒿;洋艾</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7.penicillin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青霉素;盘尼西林</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8.flee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迅速离开;逃跑</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9.circumstance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条件;环境;状况</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10.flow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流,流动,流畅,供应</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流,流动</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11.chart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图表</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记录,制订计划</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12.infer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推断,推定</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13.patent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专利,专利证书</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有专利的,受专利保护的</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14.moustache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上唇的胡子;髭</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15.peculiarity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个性;特点;怪异的性质</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16.mourn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哀悼;忧伤</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17.device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方法;技巧;装置;仪器</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18.draft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草稿,草案</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起草,草拟</a:t>
            </a:r>
            <a:endParaRPr lang="zh-CN" altLang="en-US" dirty="0">
              <a:solidFill>
                <a:srgbClr val="FF0000"/>
              </a:solidFill>
            </a:endParaRPr>
          </a:p>
        </p:txBody>
      </p:sp>
      <p:pic>
        <p:nvPicPr>
          <p:cNvPr id="3" name="Picture 4" descr="\\a015\吴双婷\线.tif"/>
          <p:cNvPicPr>
            <a:picLocks noChangeArrowheads="1"/>
          </p:cNvPicPr>
          <p:nvPr/>
        </p:nvPicPr>
        <p:blipFill>
          <a:blip r:embed="rId1" cstate="print"/>
          <a:srcRect/>
          <a:stretch>
            <a:fillRect/>
          </a:stretch>
        </p:blipFill>
        <p:spPr bwMode="auto">
          <a:xfrm>
            <a:off x="2000250" y="991870"/>
            <a:ext cx="916940" cy="324000"/>
          </a:xfrm>
          <a:prstGeom prst="rect">
            <a:avLst/>
          </a:prstGeom>
          <a:noFill/>
          <a:ln w="9525">
            <a:noFill/>
            <a:miter lim="800000"/>
            <a:headEnd/>
            <a:tailEnd/>
          </a:ln>
        </p:spPr>
      </p:pic>
      <p:pic>
        <p:nvPicPr>
          <p:cNvPr id="4" name="Picture 4" descr="\\a015\吴双婷\线.tif"/>
          <p:cNvPicPr>
            <a:picLocks noChangeArrowheads="1"/>
          </p:cNvPicPr>
          <p:nvPr/>
        </p:nvPicPr>
        <p:blipFill>
          <a:blip r:embed="rId1" cstate="print"/>
          <a:srcRect/>
          <a:stretch>
            <a:fillRect/>
          </a:stretch>
        </p:blipFill>
        <p:spPr bwMode="auto">
          <a:xfrm>
            <a:off x="1832610" y="1315720"/>
            <a:ext cx="1764000" cy="43180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1" cstate="print"/>
          <a:srcRect/>
          <a:stretch>
            <a:fillRect/>
          </a:stretch>
        </p:blipFill>
        <p:spPr bwMode="auto">
          <a:xfrm>
            <a:off x="1785918" y="1777195"/>
            <a:ext cx="1500198"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1" cstate="print"/>
          <a:srcRect/>
          <a:stretch>
            <a:fillRect/>
          </a:stretch>
        </p:blipFill>
        <p:spPr bwMode="auto">
          <a:xfrm>
            <a:off x="2143108" y="2206143"/>
            <a:ext cx="1571636" cy="35687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1475401" y="2631276"/>
            <a:ext cx="1836000" cy="36000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3596640" y="2631440"/>
            <a:ext cx="767715" cy="360045"/>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1" cstate="print"/>
          <a:srcRect/>
          <a:stretch>
            <a:fillRect/>
          </a:stretch>
        </p:blipFill>
        <p:spPr bwMode="auto">
          <a:xfrm>
            <a:off x="1499870" y="3098800"/>
            <a:ext cx="500380" cy="28575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2253615" y="3063240"/>
            <a:ext cx="1476000" cy="324000"/>
          </a:xfrm>
          <a:prstGeom prst="rect">
            <a:avLst/>
          </a:prstGeom>
          <a:noFill/>
          <a:ln w="9525">
            <a:noFill/>
            <a:miter lim="800000"/>
            <a:headEnd/>
            <a:tailEnd/>
          </a:ln>
        </p:spPr>
      </p:pic>
      <p:pic>
        <p:nvPicPr>
          <p:cNvPr id="11" name="Picture 4" descr="\\a015\吴双婷\线.tif"/>
          <p:cNvPicPr>
            <a:picLocks noChangeArrowheads="1"/>
          </p:cNvPicPr>
          <p:nvPr/>
        </p:nvPicPr>
        <p:blipFill>
          <a:blip r:embed="rId1" cstate="print"/>
          <a:srcRect/>
          <a:stretch>
            <a:fillRect/>
          </a:stretch>
        </p:blipFill>
        <p:spPr bwMode="auto">
          <a:xfrm>
            <a:off x="1560195" y="3469640"/>
            <a:ext cx="1080000" cy="324000"/>
          </a:xfrm>
          <a:prstGeom prst="rect">
            <a:avLst/>
          </a:prstGeom>
          <a:noFill/>
          <a:ln w="9525">
            <a:noFill/>
            <a:miter lim="800000"/>
            <a:headEnd/>
            <a:tailEnd/>
          </a:ln>
        </p:spPr>
      </p:pic>
      <p:pic>
        <p:nvPicPr>
          <p:cNvPr id="12" name="Picture 4" descr="\\a015\吴双婷\线.tif"/>
          <p:cNvPicPr>
            <a:picLocks noChangeArrowheads="1"/>
          </p:cNvPicPr>
          <p:nvPr/>
        </p:nvPicPr>
        <p:blipFill>
          <a:blip r:embed="rId1" cstate="print"/>
          <a:srcRect/>
          <a:stretch>
            <a:fillRect/>
          </a:stretch>
        </p:blipFill>
        <p:spPr bwMode="auto">
          <a:xfrm>
            <a:off x="1643042" y="3848897"/>
            <a:ext cx="1512000" cy="396000"/>
          </a:xfrm>
          <a:prstGeom prst="rect">
            <a:avLst/>
          </a:prstGeom>
          <a:noFill/>
          <a:ln w="9525">
            <a:noFill/>
            <a:miter lim="800000"/>
            <a:headEnd/>
            <a:tailEnd/>
          </a:ln>
        </p:spPr>
      </p:pic>
      <p:pic>
        <p:nvPicPr>
          <p:cNvPr id="13" name="Picture 4" descr="\\a015\吴双婷\线.tif"/>
          <p:cNvPicPr>
            <a:picLocks noChangeArrowheads="1"/>
          </p:cNvPicPr>
          <p:nvPr/>
        </p:nvPicPr>
        <p:blipFill>
          <a:blip r:embed="rId1" cstate="print"/>
          <a:srcRect/>
          <a:stretch>
            <a:fillRect/>
          </a:stretch>
        </p:blipFill>
        <p:spPr bwMode="auto">
          <a:xfrm>
            <a:off x="3592830" y="3848735"/>
            <a:ext cx="2412000" cy="396000"/>
          </a:xfrm>
          <a:prstGeom prst="rect">
            <a:avLst/>
          </a:prstGeom>
          <a:noFill/>
          <a:ln w="9525">
            <a:noFill/>
            <a:miter lim="800000"/>
            <a:headEnd/>
            <a:tailEnd/>
          </a:ln>
        </p:spPr>
      </p:pic>
      <p:pic>
        <p:nvPicPr>
          <p:cNvPr id="14" name="Picture 4" descr="\\a015\吴双婷\线.tif"/>
          <p:cNvPicPr>
            <a:picLocks noChangeArrowheads="1"/>
          </p:cNvPicPr>
          <p:nvPr/>
        </p:nvPicPr>
        <p:blipFill>
          <a:blip r:embed="rId1" cstate="print"/>
          <a:srcRect/>
          <a:stretch>
            <a:fillRect/>
          </a:stretch>
        </p:blipFill>
        <p:spPr bwMode="auto">
          <a:xfrm>
            <a:off x="2071670" y="4278160"/>
            <a:ext cx="1512000" cy="356870"/>
          </a:xfrm>
          <a:prstGeom prst="rect">
            <a:avLst/>
          </a:prstGeom>
          <a:noFill/>
          <a:ln w="9525">
            <a:noFill/>
            <a:miter lim="800000"/>
            <a:headEnd/>
            <a:tailEnd/>
          </a:ln>
        </p:spPr>
      </p:pic>
      <p:pic>
        <p:nvPicPr>
          <p:cNvPr id="15" name="Picture 4" descr="\\a015\吴双婷\线.tif"/>
          <p:cNvPicPr>
            <a:picLocks noChangeArrowheads="1"/>
          </p:cNvPicPr>
          <p:nvPr/>
        </p:nvPicPr>
        <p:blipFill>
          <a:blip r:embed="rId1" cstate="print"/>
          <a:srcRect/>
          <a:stretch>
            <a:fillRect/>
          </a:stretch>
        </p:blipFill>
        <p:spPr bwMode="auto">
          <a:xfrm>
            <a:off x="2071670" y="4706470"/>
            <a:ext cx="2268000" cy="356870"/>
          </a:xfrm>
          <a:prstGeom prst="rect">
            <a:avLst/>
          </a:prstGeom>
          <a:noFill/>
          <a:ln w="9525">
            <a:noFill/>
            <a:miter lim="800000"/>
            <a:headEnd/>
            <a:tailEnd/>
          </a:ln>
        </p:spPr>
      </p:pic>
      <p:pic>
        <p:nvPicPr>
          <p:cNvPr id="16" name="Picture 4" descr="\\a015\吴双婷\线.tif"/>
          <p:cNvPicPr>
            <a:picLocks noChangeArrowheads="1"/>
          </p:cNvPicPr>
          <p:nvPr/>
        </p:nvPicPr>
        <p:blipFill>
          <a:blip r:embed="rId1" cstate="print"/>
          <a:srcRect/>
          <a:stretch>
            <a:fillRect/>
          </a:stretch>
        </p:blipFill>
        <p:spPr bwMode="auto">
          <a:xfrm>
            <a:off x="2228215" y="5135245"/>
            <a:ext cx="1057910" cy="324000"/>
          </a:xfrm>
          <a:prstGeom prst="rect">
            <a:avLst/>
          </a:prstGeom>
          <a:noFill/>
          <a:ln w="9525">
            <a:noFill/>
            <a:miter lim="800000"/>
            <a:headEnd/>
            <a:tailEnd/>
          </a:ln>
        </p:spPr>
      </p:pic>
      <p:pic>
        <p:nvPicPr>
          <p:cNvPr id="17" name="Picture 4" descr="\\a015\吴双婷\线.tif"/>
          <p:cNvPicPr>
            <a:picLocks noChangeArrowheads="1"/>
          </p:cNvPicPr>
          <p:nvPr/>
        </p:nvPicPr>
        <p:blipFill>
          <a:blip r:embed="rId1" cstate="print"/>
          <a:srcRect/>
          <a:stretch>
            <a:fillRect/>
          </a:stretch>
        </p:blipFill>
        <p:spPr bwMode="auto">
          <a:xfrm>
            <a:off x="1686222" y="5564046"/>
            <a:ext cx="2143140" cy="324000"/>
          </a:xfrm>
          <a:prstGeom prst="rect">
            <a:avLst/>
          </a:prstGeom>
          <a:noFill/>
          <a:ln w="9525">
            <a:noFill/>
            <a:miter lim="800000"/>
            <a:headEnd/>
            <a:tailEnd/>
          </a:ln>
        </p:spPr>
      </p:pic>
      <p:pic>
        <p:nvPicPr>
          <p:cNvPr id="18" name="Picture 4" descr="\\a015\吴双婷\线.tif"/>
          <p:cNvPicPr>
            <a:picLocks noChangeArrowheads="1"/>
          </p:cNvPicPr>
          <p:nvPr/>
        </p:nvPicPr>
        <p:blipFill>
          <a:blip r:embed="rId1" cstate="print"/>
          <a:srcRect/>
          <a:stretch>
            <a:fillRect/>
          </a:stretch>
        </p:blipFill>
        <p:spPr bwMode="auto">
          <a:xfrm>
            <a:off x="1499870" y="5920740"/>
            <a:ext cx="1008000" cy="396000"/>
          </a:xfrm>
          <a:prstGeom prst="rect">
            <a:avLst/>
          </a:prstGeom>
          <a:noFill/>
          <a:ln w="9525">
            <a:noFill/>
            <a:miter lim="800000"/>
            <a:headEnd/>
            <a:tailEnd/>
          </a:ln>
        </p:spPr>
      </p:pic>
      <p:pic>
        <p:nvPicPr>
          <p:cNvPr id="19" name="Picture 4" descr="\\a015\吴双婷\线.tif"/>
          <p:cNvPicPr>
            <a:picLocks noChangeArrowheads="1"/>
          </p:cNvPicPr>
          <p:nvPr/>
        </p:nvPicPr>
        <p:blipFill>
          <a:blip r:embed="rId1" cstate="print"/>
          <a:srcRect/>
          <a:stretch>
            <a:fillRect/>
          </a:stretch>
        </p:blipFill>
        <p:spPr bwMode="auto">
          <a:xfrm>
            <a:off x="2741282" y="5920599"/>
            <a:ext cx="1008000" cy="396000"/>
          </a:xfrm>
          <a:prstGeom prst="rect">
            <a:avLst/>
          </a:prstGeom>
          <a:noFill/>
          <a:ln w="9525">
            <a:noFill/>
            <a:miter lim="800000"/>
            <a:headEnd/>
            <a:tailEnd/>
          </a:ln>
        </p:spPr>
      </p:pic>
      <p:sp>
        <p:nvSpPr>
          <p:cNvPr id="20" name="矩形 19"/>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5"/>
                                        </p:tgtEl>
                                      </p:cBhvr>
                                    </p:animEffect>
                                    <p:set>
                                      <p:cBhvr>
                                        <p:cTn id="67" dur="1" fill="hold">
                                          <p:stCondLst>
                                            <p:cond delay="1999"/>
                                          </p:stCondLst>
                                        </p:cTn>
                                        <p:tgtEl>
                                          <p:spTgt spid="15"/>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16"/>
                                        </p:tgtEl>
                                      </p:cBhvr>
                                    </p:animEffect>
                                    <p:set>
                                      <p:cBhvr>
                                        <p:cTn id="72" dur="1" fill="hold">
                                          <p:stCondLst>
                                            <p:cond delay="1999"/>
                                          </p:stCondLst>
                                        </p:cTn>
                                        <p:tgtEl>
                                          <p:spTgt spid="16"/>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nodeType="clickEffect">
                                  <p:stCondLst>
                                    <p:cond delay="0"/>
                                  </p:stCondLst>
                                  <p:childTnLst>
                                    <p:animEffect transition="out" filter="fade">
                                      <p:cBhvr>
                                        <p:cTn id="76" dur="2000"/>
                                        <p:tgtEl>
                                          <p:spTgt spid="17"/>
                                        </p:tgtEl>
                                      </p:cBhvr>
                                    </p:animEffect>
                                    <p:set>
                                      <p:cBhvr>
                                        <p:cTn id="77" dur="1" fill="hold">
                                          <p:stCondLst>
                                            <p:cond delay="1999"/>
                                          </p:stCondLst>
                                        </p:cTn>
                                        <p:tgtEl>
                                          <p:spTgt spid="17"/>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nodeType="clickEffect">
                                  <p:stCondLst>
                                    <p:cond delay="0"/>
                                  </p:stCondLst>
                                  <p:childTnLst>
                                    <p:animEffect transition="out" filter="fade">
                                      <p:cBhvr>
                                        <p:cTn id="81" dur="2000"/>
                                        <p:tgtEl>
                                          <p:spTgt spid="18"/>
                                        </p:tgtEl>
                                      </p:cBhvr>
                                    </p:animEffect>
                                    <p:set>
                                      <p:cBhvr>
                                        <p:cTn id="82" dur="1" fill="hold">
                                          <p:stCondLst>
                                            <p:cond delay="1999"/>
                                          </p:stCondLst>
                                        </p:cTn>
                                        <p:tgtEl>
                                          <p:spTgt spid="18"/>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nodeType="clickEffect">
                                  <p:stCondLst>
                                    <p:cond delay="0"/>
                                  </p:stCondLst>
                                  <p:childTnLst>
                                    <p:animEffect transition="out" filter="fade">
                                      <p:cBhvr>
                                        <p:cTn id="86" dur="2000"/>
                                        <p:tgtEl>
                                          <p:spTgt spid="19"/>
                                        </p:tgtEl>
                                      </p:cBhvr>
                                    </p:animEffect>
                                    <p:set>
                                      <p:cBhvr>
                                        <p:cTn id="87" dur="1" fill="hold">
                                          <p:stCondLst>
                                            <p:cond delay="19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05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ness, but the spiritual illness of people at that time.(教材P4)由此他得出结论:那时,在</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中国,至关重要的问题不是人们身体的疾病,而是精神上的疾病。</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Secondly, Internet voting does not depend on the strong points of the competitors, but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rather on how many social-networking resources they have.第二,网上投票不是取决</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于竞争者的强项,而是取决于他们拥有多少社交网络资源。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Not you but he is to blame.不是你而是他该受责备。</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①not...but...=not...but rather... </a:t>
            </a:r>
            <a:r>
              <a:rPr lang="zh-CN" altLang="en-US" sz="1815" u="sng" kern="0" dirty="0" smtClean="0">
                <a:solidFill>
                  <a:srgbClr val="FF0000"/>
                </a:solidFill>
                <a:latin typeface="Times New Roman" panose="02020603050405020304" pitchFamily="65" charset="-122"/>
                <a:ea typeface="宋体" panose="02010600030101010101" pitchFamily="2" charset="-122"/>
              </a:rPr>
              <a:t>不是</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而是</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kern="0" dirty="0" smtClean="0">
                <a:solidFill>
                  <a:srgbClr val="FF0000"/>
                </a:solidFill>
                <a:latin typeface="黑体" panose="02010609060101010101"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(后者比前者的语气更强一些)</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②not...but...连接两个并列的主语时,谓语动词应与 </a:t>
            </a:r>
            <a:r>
              <a:rPr lang="zh-CN" altLang="en-US" sz="1815" u="sng" kern="0" dirty="0" smtClean="0">
                <a:solidFill>
                  <a:srgbClr val="FF0000"/>
                </a:solidFill>
                <a:latin typeface="Times New Roman" panose="02020603050405020304" pitchFamily="65" charset="-122"/>
                <a:ea typeface="宋体" panose="02010600030101010101" pitchFamily="2" charset="-122"/>
              </a:rPr>
              <a:t>其靠近的主语</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保持一致,即就近</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原则,有同样用法的还有not only...but also...、either...or...等。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 (2018北京,七选五,</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)Also, sometimes pre-anger does not have to do with a </a:t>
            </a:r>
            <a:endParaRPr lang="zh-CN" altLang="en-US" dirty="0"/>
          </a:p>
        </p:txBody>
      </p:sp>
      <p:pic>
        <p:nvPicPr>
          <p:cNvPr id="3" name="图片 3" descr="textimage71.jpeg"/>
          <p:cNvPicPr>
            <a:picLocks noChangeAspect="1"/>
          </p:cNvPicPr>
          <p:nvPr/>
        </p:nvPicPr>
        <p:blipFill>
          <a:blip r:embed="rId1"/>
          <a:stretch>
            <a:fillRect/>
          </a:stretch>
        </p:blipFill>
        <p:spPr>
          <a:xfrm>
            <a:off x="540000" y="1658782"/>
            <a:ext cx="190500" cy="219075"/>
          </a:xfrm>
          <a:prstGeom prst="rect">
            <a:avLst/>
          </a:prstGeom>
        </p:spPr>
      </p:pic>
      <p:pic>
        <p:nvPicPr>
          <p:cNvPr id="4" name="图片 4" descr="textimage72.jpeg"/>
          <p:cNvPicPr>
            <a:picLocks noChangeAspect="1"/>
          </p:cNvPicPr>
          <p:nvPr/>
        </p:nvPicPr>
        <p:blipFill>
          <a:blip r:embed="rId2"/>
          <a:stretch>
            <a:fillRect/>
          </a:stretch>
        </p:blipFill>
        <p:spPr>
          <a:xfrm>
            <a:off x="1000800" y="3755422"/>
            <a:ext cx="219075" cy="219075"/>
          </a:xfrm>
          <a:prstGeom prst="rect">
            <a:avLst/>
          </a:prstGeom>
        </p:spPr>
      </p:pic>
      <p:pic>
        <p:nvPicPr>
          <p:cNvPr id="5" name="图片 5" descr="textimage73.jpeg"/>
          <p:cNvPicPr>
            <a:picLocks noChangeAspect="1"/>
          </p:cNvPicPr>
          <p:nvPr/>
        </p:nvPicPr>
        <p:blipFill>
          <a:blip r:embed="rId3"/>
          <a:stretch>
            <a:fillRect/>
          </a:stretch>
        </p:blipFill>
        <p:spPr>
          <a:xfrm>
            <a:off x="2709449" y="5793256"/>
            <a:ext cx="609600" cy="409574"/>
          </a:xfrm>
          <a:prstGeom prst="rect">
            <a:avLst/>
          </a:prstGeom>
        </p:spPr>
      </p:pic>
      <p:sp>
        <p:nvSpPr>
          <p:cNvPr id="6" name="矩形 5"/>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7" name="Picture 4" descr="\\a015\吴双婷\线.tif"/>
          <p:cNvPicPr>
            <a:picLocks noChangeArrowheads="1"/>
          </p:cNvPicPr>
          <p:nvPr/>
        </p:nvPicPr>
        <p:blipFill>
          <a:blip r:embed="rId4" cstate="print"/>
          <a:srcRect/>
          <a:stretch>
            <a:fillRect/>
          </a:stretch>
        </p:blipFill>
        <p:spPr bwMode="auto">
          <a:xfrm>
            <a:off x="3413760" y="4072890"/>
            <a:ext cx="191008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4" cstate="print"/>
          <a:srcRect/>
          <a:stretch>
            <a:fillRect/>
          </a:stretch>
        </p:blipFill>
        <p:spPr bwMode="auto">
          <a:xfrm>
            <a:off x="5500694" y="4491839"/>
            <a:ext cx="1440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2577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lasting condition, </a:t>
            </a:r>
            <a:r>
              <a:rPr lang="zh-CN" altLang="en-US" sz="1815" u="sng" kern="0" dirty="0" smtClean="0">
                <a:solidFill>
                  <a:srgbClr val="FF0000"/>
                </a:solidFill>
                <a:latin typeface="Times New Roman" panose="02020603050405020304" pitchFamily="65" charset="-122"/>
                <a:ea typeface="宋体" panose="02010600030101010101" pitchFamily="2" charset="-122"/>
              </a:rPr>
              <a:t>but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rather a temporary state before a triggering event has occurred.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句意:此外,有时生气前兆和持续的状态没有关系,而是在诱发事件出现前的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一种暂时的状态。通过空前的lasting (持久的)和空后的temporary(暂时的)以及</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rather可知此处表示“不是</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而是</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”,故填but。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 (2016上海,阅读理解A,</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)After all, “Patty Poem” gave me my love for po-</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etry </a:t>
            </a:r>
            <a:r>
              <a:rPr lang="zh-CN" altLang="en-US" sz="1815" u="sng" kern="0" dirty="0" smtClean="0">
                <a:solidFill>
                  <a:srgbClr val="FF0000"/>
                </a:solidFill>
                <a:latin typeface="Times New Roman" panose="02020603050405020304" pitchFamily="65" charset="-122"/>
                <a:ea typeface="宋体" panose="02010600030101010101" pitchFamily="2" charset="-122"/>
              </a:rPr>
              <a:t>not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because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was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poem</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lifted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my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spirits</a:t>
            </a:r>
            <a:r>
              <a:rPr lang="zh-CN" altLang="en-US" sz="1815" kern="0" dirty="0" smtClean="0">
                <a:solidFill>
                  <a:srgbClr val="000000"/>
                </a:solidFill>
                <a:latin typeface="Times New Roman" panose="02020603050405020304" pitchFamily="65" charset="-122"/>
                <a:ea typeface="宋体" panose="02010600030101010101" pitchFamily="2" charset="-122"/>
              </a:rPr>
              <a:t> (不是因为它是提升我情绪的那</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首诗), but because it was the one that hurt me the most.</a:t>
            </a:r>
            <a:endParaRPr lang="zh-CN" altLang="en-US" dirty="0"/>
          </a:p>
          <a:p>
            <a:pPr marL="0" indent="0" eaLnBrk="0" latinLnBrk="1" hangingPunct="0">
              <a:lnSpc>
                <a:spcPct val="150000"/>
              </a:lnSpc>
              <a:spcBef>
                <a:spcPts val="0"/>
              </a:spcBef>
              <a:buNone/>
            </a:pPr>
            <a:r>
              <a:rPr lang="zh-CN" altLang="en-US" sz="2325" kern="0" spc="12672"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|insist+that引导的宾语从句表示“坚持要求</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”,从句用虚拟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语气</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In 1917, a friend insisted that he help write for a magazine called </a:t>
            </a:r>
            <a:r>
              <a:rPr lang="zh-CN" altLang="en-US" sz="1815" i="1" kern="0" dirty="0" smtClean="0">
                <a:solidFill>
                  <a:srgbClr val="000000"/>
                </a:solidFill>
                <a:latin typeface="Times New Roman" panose="02020603050405020304" pitchFamily="65" charset="-122"/>
                <a:ea typeface="宋体" panose="02010600030101010101" pitchFamily="2" charset="-122"/>
              </a:rPr>
              <a:t>New</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Youth</a:t>
            </a:r>
            <a:r>
              <a:rPr lang="zh-CN" altLang="en-US" sz="1815" kern="0" dirty="0" smtClean="0">
                <a:solidFill>
                  <a:srgbClr val="000000"/>
                </a:solidFill>
                <a:latin typeface="Times New Roman" panose="02020603050405020304" pitchFamily="65" charset="-122"/>
                <a:ea typeface="宋体" panose="02010600030101010101" pitchFamily="2" charset="-122"/>
              </a:rPr>
              <a:t>.(教</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材P4) 1917年,一个朋友坚持要他帮忙为一本叫《新青年》的杂志写稿。</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3" name="图片 3" descr="textimage74.jpeg"/>
          <p:cNvPicPr>
            <a:picLocks noChangeAspect="1"/>
          </p:cNvPicPr>
          <p:nvPr/>
        </p:nvPicPr>
        <p:blipFill>
          <a:blip r:embed="rId1"/>
          <a:stretch>
            <a:fillRect/>
          </a:stretch>
        </p:blipFill>
        <p:spPr>
          <a:xfrm>
            <a:off x="3106237" y="2857960"/>
            <a:ext cx="609600" cy="409574"/>
          </a:xfrm>
          <a:prstGeom prst="rect">
            <a:avLst/>
          </a:prstGeom>
        </p:spPr>
      </p:pic>
      <p:pic>
        <p:nvPicPr>
          <p:cNvPr id="4" name="图片 4" descr="textimage75.jpeg"/>
          <p:cNvPicPr>
            <a:picLocks noChangeAspect="1"/>
          </p:cNvPicPr>
          <p:nvPr/>
        </p:nvPicPr>
        <p:blipFill>
          <a:blip r:embed="rId2"/>
          <a:stretch>
            <a:fillRect/>
          </a:stretch>
        </p:blipFill>
        <p:spPr>
          <a:xfrm>
            <a:off x="1214414" y="4260026"/>
            <a:ext cx="1166352" cy="303251"/>
          </a:xfrm>
          <a:prstGeom prst="rect">
            <a:avLst/>
          </a:prstGeom>
        </p:spPr>
      </p:pic>
      <p:sp>
        <p:nvSpPr>
          <p:cNvPr id="6" name="矩形 5"/>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7" name="Picture 4" descr="\\a015\吴双婷\线.tif"/>
          <p:cNvPicPr>
            <a:picLocks noChangeArrowheads="1"/>
          </p:cNvPicPr>
          <p:nvPr/>
        </p:nvPicPr>
        <p:blipFill>
          <a:blip r:embed="rId3" cstate="print"/>
          <a:srcRect/>
          <a:stretch>
            <a:fillRect/>
          </a:stretch>
        </p:blipFill>
        <p:spPr bwMode="auto">
          <a:xfrm>
            <a:off x="2143125" y="887095"/>
            <a:ext cx="396000" cy="21600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928662" y="3277393"/>
            <a:ext cx="4572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930265"/>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Police insist that Michael didn't follow the correct procedure in applying for a visa. 警</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察坚持说迈克尔在申请签证时没有遵循正确的程序。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①insist+从句,若表示“坚决要求”,从句要用 </a:t>
            </a:r>
            <a:r>
              <a:rPr lang="zh-CN" altLang="en-US" sz="1815" u="sng" kern="0" dirty="0" smtClean="0">
                <a:solidFill>
                  <a:srgbClr val="FF0000"/>
                </a:solidFill>
                <a:latin typeface="Times New Roman" panose="02020603050405020304" pitchFamily="65" charset="-122"/>
                <a:ea typeface="宋体" panose="02010600030101010101" pitchFamily="2" charset="-122"/>
              </a:rPr>
              <a:t>虚拟语气</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,即谓语动词用“(should+)</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动词原形”,should 可以省略;若表示“坚持说”,从句用 </a:t>
            </a:r>
            <a:r>
              <a:rPr lang="zh-CN" altLang="en-US" sz="1815" u="sng" kern="0" dirty="0" smtClean="0">
                <a:solidFill>
                  <a:srgbClr val="FF0000"/>
                </a:solidFill>
                <a:latin typeface="Times New Roman" panose="02020603050405020304" pitchFamily="65" charset="-122"/>
                <a:ea typeface="宋体" panose="02010600030101010101" pitchFamily="2" charset="-122"/>
              </a:rPr>
              <a:t>陈述语气</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*可以接(that)sb.(should)do的动词:一坚持(insist),两命令(order、command),三要求</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(demand、request、require),四建议(advise、suggest、propose、recommend)。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②insist on+sth./doing sth./being done sth.坚决要求某事/做某事/被做某事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3-1 (2016天津,完形填空,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told her she shouldn't swim after a whole night's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coughing, but she refused to give up and insisted she </a:t>
            </a:r>
            <a:r>
              <a:rPr lang="zh-CN" altLang="en-US" sz="1815" u="sng" kern="0" dirty="0" smtClean="0">
                <a:solidFill>
                  <a:srgbClr val="FF0000"/>
                </a:solidFill>
                <a:latin typeface="Times New Roman" panose="02020603050405020304" pitchFamily="65" charset="-122"/>
                <a:ea typeface="宋体" panose="02010600030101010101" pitchFamily="2" charset="-122"/>
              </a:rPr>
              <a:t>go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(go).</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句意:我告诉她她不应该在咳嗽一整晚之后游泳,但是她拒绝放弃,坚持要求</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去。insist表示“坚决要求”时,后面的宾语从句用虚拟语气,即谓语动词用</a:t>
            </a:r>
            <a:endParaRPr lang="zh-CN" altLang="en-US" dirty="0"/>
          </a:p>
        </p:txBody>
      </p:sp>
      <p:pic>
        <p:nvPicPr>
          <p:cNvPr id="3" name="图片 3" descr="textimage77.jpeg"/>
          <p:cNvPicPr>
            <a:picLocks noChangeAspect="1"/>
          </p:cNvPicPr>
          <p:nvPr/>
        </p:nvPicPr>
        <p:blipFill>
          <a:blip r:embed="rId1"/>
          <a:stretch>
            <a:fillRect/>
          </a:stretch>
        </p:blipFill>
        <p:spPr>
          <a:xfrm>
            <a:off x="1000800" y="2062947"/>
            <a:ext cx="219075" cy="219075"/>
          </a:xfrm>
          <a:prstGeom prst="rect">
            <a:avLst/>
          </a:prstGeom>
        </p:spPr>
      </p:pic>
      <p:pic>
        <p:nvPicPr>
          <p:cNvPr id="4" name="图片 4" descr="textimage78.jpeg"/>
          <p:cNvPicPr>
            <a:picLocks noChangeAspect="1"/>
          </p:cNvPicPr>
          <p:nvPr/>
        </p:nvPicPr>
        <p:blipFill>
          <a:blip r:embed="rId2"/>
          <a:stretch>
            <a:fillRect/>
          </a:stretch>
        </p:blipFill>
        <p:spPr>
          <a:xfrm>
            <a:off x="2939850" y="4868082"/>
            <a:ext cx="609600" cy="409575"/>
          </a:xfrm>
          <a:prstGeom prst="rect">
            <a:avLst/>
          </a:prstGeom>
        </p:spPr>
      </p:pic>
      <p:sp>
        <p:nvSpPr>
          <p:cNvPr id="5" name="矩形 4"/>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6" name="图片 5" descr="textimage76.jpeg"/>
          <p:cNvPicPr>
            <a:picLocks noChangeAspect="1"/>
          </p:cNvPicPr>
          <p:nvPr/>
        </p:nvPicPr>
        <p:blipFill>
          <a:blip r:embed="rId3"/>
          <a:stretch>
            <a:fillRect/>
          </a:stretch>
        </p:blipFill>
        <p:spPr>
          <a:xfrm>
            <a:off x="285720" y="843740"/>
            <a:ext cx="190500" cy="219075"/>
          </a:xfrm>
          <a:prstGeom prst="rect">
            <a:avLst/>
          </a:prstGeom>
        </p:spPr>
      </p:pic>
      <p:pic>
        <p:nvPicPr>
          <p:cNvPr id="7" name="Picture 4" descr="\\a015\吴双婷\线.tif"/>
          <p:cNvPicPr>
            <a:picLocks noChangeArrowheads="1"/>
          </p:cNvPicPr>
          <p:nvPr/>
        </p:nvPicPr>
        <p:blipFill>
          <a:blip r:embed="rId4" cstate="print"/>
          <a:srcRect/>
          <a:stretch>
            <a:fillRect/>
          </a:stretch>
        </p:blipFill>
        <p:spPr bwMode="auto">
          <a:xfrm>
            <a:off x="4981578" y="2420454"/>
            <a:ext cx="10080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4" cstate="print"/>
          <a:srcRect/>
          <a:stretch>
            <a:fillRect/>
          </a:stretch>
        </p:blipFill>
        <p:spPr bwMode="auto">
          <a:xfrm>
            <a:off x="6000750" y="2940050"/>
            <a:ext cx="1005205" cy="252000"/>
          </a:xfrm>
          <a:prstGeom prst="rect">
            <a:avLst/>
          </a:prstGeom>
          <a:noFill/>
          <a:ln w="9525">
            <a:noFill/>
            <a:miter lim="800000"/>
            <a:headEnd/>
            <a:tailEnd/>
          </a:ln>
        </p:spPr>
      </p:pic>
      <p:pic>
        <p:nvPicPr>
          <p:cNvPr id="9" name="Picture 4" descr="\\a015\吴双婷\线.tif"/>
          <p:cNvPicPr>
            <a:picLocks noChangeArrowheads="1"/>
          </p:cNvPicPr>
          <p:nvPr/>
        </p:nvPicPr>
        <p:blipFill>
          <a:blip r:embed="rId4" cstate="print"/>
          <a:srcRect/>
          <a:stretch>
            <a:fillRect/>
          </a:stretch>
        </p:blipFill>
        <p:spPr bwMode="auto">
          <a:xfrm>
            <a:off x="5438775" y="5405755"/>
            <a:ext cx="318770" cy="360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4642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“(should+)动词原形”形式,其中should可以省略。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3-2 (2015江苏,阅读理解D,</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)If men insisted on </a:t>
            </a:r>
            <a:r>
              <a:rPr lang="zh-CN" altLang="en-US" sz="1815" u="sng" kern="0" dirty="0" smtClean="0">
                <a:solidFill>
                  <a:srgbClr val="FF0000"/>
                </a:solidFill>
                <a:latin typeface="Times New Roman" panose="02020603050405020304" pitchFamily="65" charset="-122"/>
                <a:ea typeface="宋体" panose="02010600030101010101" pitchFamily="2" charset="-122"/>
              </a:rPr>
              <a:t>being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(be) free from the burden of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self-dependence and responsibility for the common good, they would cease to be free.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句意:如果人坚持逃避自我独立的重担和共同利益的责任,他们将不再拥有</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自由。insist on doing意为“坚持做”。</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单句改错</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3-3 (2019北京,阅读理解B,</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)He recommended that she did some research and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talk to dentists about what a healthier candy would contain.</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did改为do</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句意:他建议她做一些研究并和牙医交谈更健康的糖果会包含什么。rec-</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ommend意为“建议”时,后面的宾语从句用虚拟语气,即谓语动词用“(should+)动</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词原形”形式,其中should可以省略。</a:t>
            </a:r>
            <a:endParaRPr lang="zh-CN" altLang="en-US" dirty="0"/>
          </a:p>
          <a:p>
            <a:pPr marL="0" indent="0" eaLnBrk="0" latinLnBrk="1" hangingPunct="0">
              <a:lnSpc>
                <a:spcPct val="150000"/>
              </a:lnSpc>
              <a:spcBef>
                <a:spcPts val="0"/>
              </a:spcBef>
              <a:buNone/>
            </a:pPr>
            <a:r>
              <a:rPr lang="zh-CN" altLang="en-US" sz="2325" kern="0" spc="12747"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3" name="图片 3" descr="textimage79.jpeg"/>
          <p:cNvPicPr>
            <a:picLocks noChangeAspect="1"/>
          </p:cNvPicPr>
          <p:nvPr/>
        </p:nvPicPr>
        <p:blipFill>
          <a:blip r:embed="rId1"/>
          <a:stretch>
            <a:fillRect/>
          </a:stretch>
        </p:blipFill>
        <p:spPr>
          <a:xfrm>
            <a:off x="3106237" y="1177994"/>
            <a:ext cx="552449" cy="371475"/>
          </a:xfrm>
          <a:prstGeom prst="rect">
            <a:avLst/>
          </a:prstGeom>
        </p:spPr>
      </p:pic>
      <p:pic>
        <p:nvPicPr>
          <p:cNvPr id="4" name="图片 4" descr="textimage80.jpeg"/>
          <p:cNvPicPr>
            <a:picLocks noChangeAspect="1"/>
          </p:cNvPicPr>
          <p:nvPr/>
        </p:nvPicPr>
        <p:blipFill>
          <a:blip r:embed="rId2"/>
          <a:stretch>
            <a:fillRect/>
          </a:stretch>
        </p:blipFill>
        <p:spPr>
          <a:xfrm>
            <a:off x="3093524" y="3275829"/>
            <a:ext cx="609600" cy="409574"/>
          </a:xfrm>
          <a:prstGeom prst="rect">
            <a:avLst/>
          </a:prstGeom>
        </p:spPr>
      </p:pic>
      <p:sp>
        <p:nvSpPr>
          <p:cNvPr id="6" name="矩形 5"/>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7" name="Picture 4" descr="\\a015\吴双婷\线.tif"/>
          <p:cNvPicPr>
            <a:picLocks noChangeArrowheads="1"/>
          </p:cNvPicPr>
          <p:nvPr/>
        </p:nvPicPr>
        <p:blipFill>
          <a:blip r:embed="rId3" cstate="print"/>
          <a:srcRect/>
          <a:stretch>
            <a:fillRect/>
          </a:stretch>
        </p:blipFill>
        <p:spPr bwMode="auto">
          <a:xfrm>
            <a:off x="5419090" y="1177290"/>
            <a:ext cx="576000" cy="39600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540039" y="4144174"/>
            <a:ext cx="1143008"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375045"/>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He made numerous contributions to the world, the most well-known being the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general theory of relativity and the famous formula </a:t>
            </a:r>
            <a:r>
              <a:rPr lang="zh-CN" altLang="en-US" sz="1815" i="1" kern="0" dirty="0" smtClean="0">
                <a:solidFill>
                  <a:srgbClr val="000000"/>
                </a:solidFill>
                <a:latin typeface="Times New Roman" panose="02020603050405020304" pitchFamily="65" charset="-122"/>
                <a:ea typeface="宋体" panose="02010600030101010101" pitchFamily="2" charset="-122"/>
              </a:rPr>
              <a:t>E</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i="1" kern="0" dirty="0" smtClean="0">
                <a:solidFill>
                  <a:srgbClr val="000000"/>
                </a:solidFill>
                <a:latin typeface="Times New Roman" panose="02020603050405020304" pitchFamily="65" charset="-122"/>
                <a:ea typeface="宋体" panose="02010600030101010101" pitchFamily="2" charset="-122"/>
              </a:rPr>
              <a:t>mc</a:t>
            </a:r>
            <a:r>
              <a:rPr lang="zh-CN" altLang="en-US" sz="1365" kern="0" baseline="59000" dirty="0" smtClean="0">
                <a:solidFill>
                  <a:srgbClr val="000000"/>
                </a:solidFill>
                <a:latin typeface="Times New Roman" panose="02020603050405020304" pitchFamily="65" charset="-122"/>
                <a:ea typeface="宋体" panose="02010600030101010101" pitchFamily="2" charset="-122"/>
              </a:rPr>
              <a:t>2</a:t>
            </a:r>
            <a:r>
              <a:rPr lang="zh-CN" altLang="en-US" sz="1815" kern="0" dirty="0" smtClean="0">
                <a:solidFill>
                  <a:srgbClr val="000000"/>
                </a:solidFill>
                <a:latin typeface="Times New Roman" panose="02020603050405020304" pitchFamily="65" charset="-122"/>
                <a:ea typeface="宋体" panose="02010600030101010101" pitchFamily="2" charset="-122"/>
              </a:rPr>
              <a:t>.(教材P8)他为世界作出了</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很多贡献,最著名的是广义相对论和著名公式</a:t>
            </a:r>
            <a:r>
              <a:rPr lang="zh-CN" altLang="en-US" sz="1815" i="1" kern="0" dirty="0" smtClean="0">
                <a:solidFill>
                  <a:srgbClr val="000000"/>
                </a:solidFill>
                <a:latin typeface="Times New Roman" panose="02020603050405020304" pitchFamily="65" charset="-122"/>
                <a:ea typeface="宋体" panose="02010600030101010101" pitchFamily="2" charset="-122"/>
              </a:rPr>
              <a:t>E</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i="1" kern="0" dirty="0" smtClean="0">
                <a:solidFill>
                  <a:srgbClr val="000000"/>
                </a:solidFill>
                <a:latin typeface="Times New Roman" panose="02020603050405020304" pitchFamily="65" charset="-122"/>
                <a:ea typeface="宋体" panose="02010600030101010101" pitchFamily="2" charset="-122"/>
              </a:rPr>
              <a:t>mc</a:t>
            </a:r>
            <a:r>
              <a:rPr lang="zh-CN" altLang="en-US" sz="1365" kern="0" baseline="59000" dirty="0" smtClean="0">
                <a:solidFill>
                  <a:srgbClr val="000000"/>
                </a:solidFill>
                <a:latin typeface="Times New Roman" panose="02020603050405020304" pitchFamily="65" charset="-122"/>
                <a:ea typeface="宋体" panose="02010600030101010101" pitchFamily="2" charset="-122"/>
              </a:rPr>
              <a:t>2</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Weather permitting, they will go on an outing this weekend.天气允许的话,他们本周</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末要外出游玩。</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Homework finished, the boy went to bed.家庭作业做完了,这个男孩上床睡觉。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Here are the first two volumes, the third to come out next year.这是前两卷,第三卷明</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年出版。</a:t>
            </a:r>
            <a:endParaRPr lang="zh-CN" altLang="en-US" dirty="0"/>
          </a:p>
          <a:p>
            <a:pPr marL="0" indent="0" eaLnBrk="0" latinLnBrk="1" hangingPunct="0">
              <a:lnSpc>
                <a:spcPct val="150000"/>
              </a:lnSpc>
              <a:spcBef>
                <a:spcPts val="0"/>
              </a:spcBef>
              <a:buNone/>
            </a:pP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①独立主格结构可由“名词或代词+非谓语动词(doing/done/to do)”构成, </a:t>
            </a:r>
            <a:r>
              <a:rPr lang="zh-CN" altLang="en-US" sz="1815" u="sng" kern="0" dirty="0" smtClean="0">
                <a:solidFill>
                  <a:srgbClr val="FF0000"/>
                </a:solidFill>
                <a:latin typeface="Times New Roman" panose="02020603050405020304" pitchFamily="65" charset="-122"/>
                <a:ea typeface="宋体" panose="02010600030101010101" pitchFamily="2" charset="-122"/>
              </a:rPr>
              <a:t>doing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表</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示主动关系或动作正在进行, </a:t>
            </a:r>
            <a:r>
              <a:rPr lang="zh-CN" altLang="en-US" sz="1815" u="sng" kern="0" dirty="0" smtClean="0">
                <a:solidFill>
                  <a:srgbClr val="FF0000"/>
                </a:solidFill>
                <a:latin typeface="Times New Roman" panose="02020603050405020304" pitchFamily="65" charset="-122"/>
                <a:ea typeface="宋体" panose="02010600030101010101" pitchFamily="2" charset="-122"/>
              </a:rPr>
              <a:t>done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表示被动关系或动作已经完成,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do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表示动作将</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要发生。独立主格结构还可由“名词或代词+介词短语/形容词/名词/副词”构</a:t>
            </a:r>
            <a:endParaRPr lang="zh-CN" altLang="en-US" dirty="0"/>
          </a:p>
        </p:txBody>
      </p:sp>
      <p:pic>
        <p:nvPicPr>
          <p:cNvPr id="3" name="图片 3" descr="textimage82.jpeg"/>
          <p:cNvPicPr>
            <a:picLocks noChangeAspect="1"/>
          </p:cNvPicPr>
          <p:nvPr/>
        </p:nvPicPr>
        <p:blipFill>
          <a:blip r:embed="rId1"/>
          <a:stretch>
            <a:fillRect/>
          </a:stretch>
        </p:blipFill>
        <p:spPr>
          <a:xfrm>
            <a:off x="540000" y="2705889"/>
            <a:ext cx="190500" cy="219075"/>
          </a:xfrm>
          <a:prstGeom prst="rect">
            <a:avLst/>
          </a:prstGeom>
        </p:spPr>
      </p:pic>
      <p:pic>
        <p:nvPicPr>
          <p:cNvPr id="4" name="图片 4" descr="textimage83.jpeg"/>
          <p:cNvPicPr>
            <a:picLocks noChangeAspect="1"/>
          </p:cNvPicPr>
          <p:nvPr/>
        </p:nvPicPr>
        <p:blipFill>
          <a:blip r:embed="rId2"/>
          <a:stretch>
            <a:fillRect/>
          </a:stretch>
        </p:blipFill>
        <p:spPr>
          <a:xfrm>
            <a:off x="540000" y="5206219"/>
            <a:ext cx="219075" cy="219075"/>
          </a:xfrm>
          <a:prstGeom prst="rect">
            <a:avLst/>
          </a:prstGeom>
        </p:spPr>
      </p:pic>
      <p:sp>
        <p:nvSpPr>
          <p:cNvPr id="5" name="矩形 4"/>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6" name="图片 5" descr="textimage81.jpeg"/>
          <p:cNvPicPr>
            <a:picLocks noChangeAspect="1"/>
          </p:cNvPicPr>
          <p:nvPr/>
        </p:nvPicPr>
        <p:blipFill>
          <a:blip r:embed="rId3"/>
          <a:stretch>
            <a:fillRect/>
          </a:stretch>
        </p:blipFill>
        <p:spPr>
          <a:xfrm>
            <a:off x="857224" y="991377"/>
            <a:ext cx="1603108" cy="414734"/>
          </a:xfrm>
          <a:prstGeom prst="rect">
            <a:avLst/>
          </a:prstGeom>
        </p:spPr>
      </p:pic>
      <p:sp>
        <p:nvSpPr>
          <p:cNvPr id="7" name="矩形 6"/>
          <p:cNvSpPr/>
          <p:nvPr/>
        </p:nvSpPr>
        <p:spPr>
          <a:xfrm>
            <a:off x="2527224" y="912174"/>
            <a:ext cx="1616148"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|独立主格结构</a:t>
            </a:r>
            <a:endParaRPr lang="zh-CN" altLang="en-US" dirty="0"/>
          </a:p>
        </p:txBody>
      </p:sp>
      <p:pic>
        <p:nvPicPr>
          <p:cNvPr id="8" name="Picture 4" descr="\\a015\吴双婷\线.tif"/>
          <p:cNvPicPr>
            <a:picLocks noChangeArrowheads="1"/>
          </p:cNvPicPr>
          <p:nvPr/>
        </p:nvPicPr>
        <p:blipFill>
          <a:blip r:embed="rId4" cstate="print"/>
          <a:srcRect/>
          <a:stretch>
            <a:fillRect/>
          </a:stretch>
        </p:blipFill>
        <p:spPr bwMode="auto">
          <a:xfrm>
            <a:off x="7786710" y="5563409"/>
            <a:ext cx="576000"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3395654" y="5994894"/>
            <a:ext cx="500066"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4" cstate="print"/>
          <a:srcRect/>
          <a:stretch>
            <a:fillRect/>
          </a:stretch>
        </p:blipFill>
        <p:spPr bwMode="auto">
          <a:xfrm>
            <a:off x="7044055" y="6043930"/>
            <a:ext cx="504190" cy="3079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9"/>
                                        </p:tgtEl>
                                      </p:cBhvr>
                                    </p:animEffect>
                                    <p:set>
                                      <p:cBhvr>
                                        <p:cTn id="12" dur="1" fill="hold">
                                          <p:stCondLst>
                                            <p:cond delay="19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0"/>
                                        </p:tgtEl>
                                      </p:cBhvr>
                                    </p:animEffect>
                                    <p:set>
                                      <p:cBhvr>
                                        <p:cTn id="17"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2894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②with复合结构也可看作独立主格结构的一种。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③独立主格结构与句子其他部分用逗号分开,在句中作状语,常表示时间、原因、</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条件、方式或伴随等。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4-1 (2019江苏,阅读理解D,</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)He stood by the piano, eyes </a:t>
            </a:r>
            <a:r>
              <a:rPr lang="zh-CN" altLang="en-US" sz="1815" u="sng" kern="0" dirty="0" smtClean="0">
                <a:solidFill>
                  <a:srgbClr val="FF0000"/>
                </a:solidFill>
                <a:latin typeface="Times New Roman" panose="02020603050405020304" pitchFamily="65" charset="-122"/>
                <a:ea typeface="宋体" panose="02010600030101010101" pitchFamily="2" charset="-122"/>
              </a:rPr>
              <a:t>closed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(close), listening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for the first time to his own work being played by someone else.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此处和逗号之前的句子“He stood by the piano”之间没有连词,所以设空</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处不能使用谓语动词形式。此处是独立主格结构,eyes与close之间是被动关系,故</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用过去分词。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4-2 (2019江苏,阅读理解D,</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)Steve moved to the piano and sat at the bench,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hands </a:t>
            </a:r>
            <a:r>
              <a:rPr lang="zh-CN" altLang="en-US" sz="1815" u="sng" kern="0" dirty="0" smtClean="0">
                <a:solidFill>
                  <a:srgbClr val="FF0000"/>
                </a:solidFill>
                <a:latin typeface="Times New Roman" panose="02020603050405020304" pitchFamily="65" charset="-122"/>
                <a:ea typeface="宋体" panose="02010600030101010101" pitchFamily="2" charset="-122"/>
              </a:rPr>
              <a:t>trembling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(tremble) as he gently placed his fingers on the keys.(tremble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.颤抖)</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句意:Steve挪动到钢琴前,坐在长凳上,当他轻轻地把手指放到琴键上时,双</a:t>
            </a:r>
            <a:endParaRPr lang="zh-CN" altLang="en-US" dirty="0"/>
          </a:p>
        </p:txBody>
      </p:sp>
      <p:pic>
        <p:nvPicPr>
          <p:cNvPr id="3" name="图片 3" descr="textimage84.jpeg"/>
          <p:cNvPicPr>
            <a:picLocks noChangeAspect="1"/>
          </p:cNvPicPr>
          <p:nvPr/>
        </p:nvPicPr>
        <p:blipFill>
          <a:blip r:embed="rId1"/>
          <a:stretch>
            <a:fillRect/>
          </a:stretch>
        </p:blipFill>
        <p:spPr>
          <a:xfrm>
            <a:off x="3106237" y="2857960"/>
            <a:ext cx="609600" cy="409574"/>
          </a:xfrm>
          <a:prstGeom prst="rect">
            <a:avLst/>
          </a:prstGeom>
        </p:spPr>
      </p:pic>
      <p:pic>
        <p:nvPicPr>
          <p:cNvPr id="4" name="图片 4" descr="textimage85.jpeg"/>
          <p:cNvPicPr>
            <a:picLocks noChangeAspect="1"/>
          </p:cNvPicPr>
          <p:nvPr/>
        </p:nvPicPr>
        <p:blipFill>
          <a:blip r:embed="rId1"/>
          <a:stretch>
            <a:fillRect/>
          </a:stretch>
        </p:blipFill>
        <p:spPr>
          <a:xfrm>
            <a:off x="3106237" y="4986945"/>
            <a:ext cx="552449" cy="371474"/>
          </a:xfrm>
          <a:prstGeom prst="rect">
            <a:avLst/>
          </a:prstGeom>
        </p:spPr>
      </p:pic>
      <p:sp>
        <p:nvSpPr>
          <p:cNvPr id="5" name="矩形 4"/>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6" name="Picture 4" descr="\\a015\吴双婷\线.tif"/>
          <p:cNvPicPr>
            <a:picLocks noChangeArrowheads="1"/>
          </p:cNvPicPr>
          <p:nvPr/>
        </p:nvPicPr>
        <p:blipFill>
          <a:blip r:embed="rId2" cstate="print"/>
          <a:srcRect/>
          <a:stretch>
            <a:fillRect/>
          </a:stretch>
        </p:blipFill>
        <p:spPr bwMode="auto">
          <a:xfrm>
            <a:off x="6390640" y="2848610"/>
            <a:ext cx="648000" cy="396000"/>
          </a:xfrm>
          <a:prstGeom prst="rect">
            <a:avLst/>
          </a:prstGeom>
          <a:noFill/>
          <a:ln w="9525">
            <a:noFill/>
            <a:miter lim="800000"/>
            <a:headEnd/>
            <a:tailEnd/>
          </a:ln>
        </p:spPr>
      </p:pic>
      <p:pic>
        <p:nvPicPr>
          <p:cNvPr id="7" name="Picture 4" descr="\\a015\吴双婷\线.tif"/>
          <p:cNvPicPr>
            <a:picLocks noChangeArrowheads="1"/>
          </p:cNvPicPr>
          <p:nvPr/>
        </p:nvPicPr>
        <p:blipFill>
          <a:blip r:embed="rId2" cstate="print"/>
          <a:srcRect/>
          <a:stretch>
            <a:fillRect/>
          </a:stretch>
        </p:blipFill>
        <p:spPr bwMode="auto">
          <a:xfrm>
            <a:off x="1109638" y="5434820"/>
            <a:ext cx="936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8259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手在颤抖。此题中因为逗号前后没有连词,所以此处是独立主格结构,tremble与</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hands之间是主动关系,所以用现在分词。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4-3 (2018课标全国Ⅰ,阅读理解B改编,</a:t>
            </a:r>
            <a:r>
              <a:rPr lang="zh-CN" altLang="en-US" sz="1835" kern="0" spc="243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With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food our biggest weekly household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expense, Susanna and Matt spend time with a different family each week preparing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delicious and nutritious meals on a tight budget.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句意:由于食物是我们每周最大的家庭开销,Susanna和Matt每周都花费时间</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和不同的家庭一起靠紧张的预算做出美味而营养丰富的饭食。with的复合结构是</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独立主格结构的一种。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4-4 (2017课标全国Ⅱ,七选五,</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)...let the person know you're busy so they can get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the hint(暗示) that when the door </a:t>
            </a:r>
            <a:r>
              <a:rPr lang="zh-CN" altLang="en-US" sz="1815" u="sng" kern="0" dirty="0" smtClean="0">
                <a:solidFill>
                  <a:srgbClr val="FF0000"/>
                </a:solidFill>
                <a:latin typeface="Times New Roman" panose="02020603050405020304" pitchFamily="65" charset="-122"/>
                <a:ea typeface="宋体" panose="02010600030101010101" pitchFamily="2" charset="-122"/>
              </a:rPr>
              <a:t>is closed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(close), you're not to be disturbed.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此题中有连词when,所以此处是状语从句而不是独立主格结构,状语从句中</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的主语the door为第三人称单数,与谓语close之间为被动关系,依据语境可知应用一</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般现在时,故填is closed。</a:t>
            </a:r>
            <a:endParaRPr lang="zh-CN" altLang="en-US" dirty="0"/>
          </a:p>
        </p:txBody>
      </p:sp>
      <p:pic>
        <p:nvPicPr>
          <p:cNvPr id="3" name="图片 3" descr="textimage86.jpeg"/>
          <p:cNvPicPr>
            <a:picLocks noChangeAspect="1"/>
          </p:cNvPicPr>
          <p:nvPr/>
        </p:nvPicPr>
        <p:blipFill>
          <a:blip r:embed="rId1"/>
          <a:stretch>
            <a:fillRect/>
          </a:stretch>
        </p:blipFill>
        <p:spPr>
          <a:xfrm>
            <a:off x="4245525" y="1595995"/>
            <a:ext cx="542924" cy="352425"/>
          </a:xfrm>
          <a:prstGeom prst="rect">
            <a:avLst/>
          </a:prstGeom>
        </p:spPr>
      </p:pic>
      <p:pic>
        <p:nvPicPr>
          <p:cNvPr id="4" name="图片 4" descr="textimage87.jpeg"/>
          <p:cNvPicPr>
            <a:picLocks noChangeAspect="1"/>
          </p:cNvPicPr>
          <p:nvPr/>
        </p:nvPicPr>
        <p:blipFill>
          <a:blip r:embed="rId2"/>
          <a:stretch>
            <a:fillRect/>
          </a:stretch>
        </p:blipFill>
        <p:spPr>
          <a:xfrm>
            <a:off x="3400650" y="4093602"/>
            <a:ext cx="552449" cy="371474"/>
          </a:xfrm>
          <a:prstGeom prst="rect">
            <a:avLst/>
          </a:prstGeom>
        </p:spPr>
      </p:pic>
      <p:sp>
        <p:nvSpPr>
          <p:cNvPr id="5" name="矩形 4"/>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6" name="Picture 4" descr="\\a015\吴双婷\线.tif"/>
          <p:cNvPicPr>
            <a:picLocks noChangeArrowheads="1"/>
          </p:cNvPicPr>
          <p:nvPr/>
        </p:nvPicPr>
        <p:blipFill>
          <a:blip r:embed="rId3" cstate="print"/>
          <a:srcRect/>
          <a:stretch>
            <a:fillRect/>
          </a:stretch>
        </p:blipFill>
        <p:spPr bwMode="auto">
          <a:xfrm>
            <a:off x="4929190" y="1562881"/>
            <a:ext cx="504000" cy="432000"/>
          </a:xfrm>
          <a:prstGeom prst="rect">
            <a:avLst/>
          </a:prstGeom>
          <a:noFill/>
          <a:ln w="9525">
            <a:noFill/>
            <a:miter lim="800000"/>
            <a:headEnd/>
            <a:tailEnd/>
          </a:ln>
        </p:spPr>
      </p:pic>
      <p:pic>
        <p:nvPicPr>
          <p:cNvPr id="7" name="Picture 4" descr="\\a015\吴双婷\线.tif"/>
          <p:cNvPicPr>
            <a:picLocks noChangeArrowheads="1"/>
          </p:cNvPicPr>
          <p:nvPr/>
        </p:nvPicPr>
        <p:blipFill>
          <a:blip r:embed="rId3" cstate="print"/>
          <a:srcRect/>
          <a:stretch>
            <a:fillRect/>
          </a:stretch>
        </p:blipFill>
        <p:spPr bwMode="auto">
          <a:xfrm>
            <a:off x="3743325" y="4634230"/>
            <a:ext cx="828000" cy="2762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772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2325" kern="0" spc="12672"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|“while(等连词)+doing/done”结构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While working there, out of a strong passion for knowledge, he continued to study,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earning a doctorate in physics in 1905.(教材P8)在那里工作时,出于对知识的强烈热</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爱,他继续学习,在1905年获得了物理学博士学位。</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China's approach to protecting its environment while feeding its citizens offers useful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lessons for agriculture and food policymakers worldwide.中国在养活公民的同时保</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护环境的方法为全世界的农业和粮食政策的制定者们提供了有用的经验。</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When questioned by the media, they are not discouraged and practice even harder. 当</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被媒体质疑的时候,他们没有泄气,甚至练得更加刻苦了。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“while+ </a:t>
            </a:r>
            <a:r>
              <a:rPr lang="zh-CN" altLang="en-US" sz="1815" u="sng" kern="0" dirty="0" smtClean="0">
                <a:solidFill>
                  <a:srgbClr val="FF0000"/>
                </a:solidFill>
                <a:latin typeface="Times New Roman" panose="02020603050405020304" pitchFamily="65" charset="-122"/>
                <a:ea typeface="宋体" panose="02010600030101010101" pitchFamily="2" charset="-122"/>
              </a:rPr>
              <a:t>现在</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分词”作状语,表示分词所表示的动作和句子主语之间为主动关系,</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意为“在</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时候,在</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的同时”, 相当于状语从句while sb. is/was doing sth.。</a:t>
            </a:r>
            <a:endParaRPr lang="zh-CN" altLang="en-US" dirty="0"/>
          </a:p>
        </p:txBody>
      </p:sp>
      <p:pic>
        <p:nvPicPr>
          <p:cNvPr id="3" name="图片 3" descr="textimage88.jpeg"/>
          <p:cNvPicPr>
            <a:picLocks noChangeAspect="1"/>
          </p:cNvPicPr>
          <p:nvPr/>
        </p:nvPicPr>
        <p:blipFill>
          <a:blip r:embed="rId1"/>
          <a:stretch>
            <a:fillRect/>
          </a:stretch>
        </p:blipFill>
        <p:spPr>
          <a:xfrm>
            <a:off x="1000100" y="848501"/>
            <a:ext cx="1317356" cy="342512"/>
          </a:xfrm>
          <a:prstGeom prst="rect">
            <a:avLst/>
          </a:prstGeom>
        </p:spPr>
      </p:pic>
      <p:pic>
        <p:nvPicPr>
          <p:cNvPr id="4" name="图片 4" descr="textimage89.jpeg"/>
          <p:cNvPicPr>
            <a:picLocks noChangeAspect="1"/>
          </p:cNvPicPr>
          <p:nvPr/>
        </p:nvPicPr>
        <p:blipFill>
          <a:blip r:embed="rId2"/>
          <a:stretch>
            <a:fillRect/>
          </a:stretch>
        </p:blipFill>
        <p:spPr>
          <a:xfrm>
            <a:off x="540000" y="2614467"/>
            <a:ext cx="190500" cy="219075"/>
          </a:xfrm>
          <a:prstGeom prst="rect">
            <a:avLst/>
          </a:prstGeom>
        </p:spPr>
      </p:pic>
      <p:pic>
        <p:nvPicPr>
          <p:cNvPr id="5" name="图片 5" descr="textimage90.jpeg"/>
          <p:cNvPicPr>
            <a:picLocks noChangeAspect="1"/>
          </p:cNvPicPr>
          <p:nvPr/>
        </p:nvPicPr>
        <p:blipFill>
          <a:blip r:embed="rId3"/>
          <a:stretch>
            <a:fillRect/>
          </a:stretch>
        </p:blipFill>
        <p:spPr>
          <a:xfrm>
            <a:off x="1000800" y="5130435"/>
            <a:ext cx="219075" cy="219075"/>
          </a:xfrm>
          <a:prstGeom prst="rect">
            <a:avLst/>
          </a:prstGeom>
        </p:spPr>
      </p:pic>
      <p:sp>
        <p:nvSpPr>
          <p:cNvPr id="6" name="矩形 5"/>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7" name="Picture 4" descr="\\a015\吴双婷\线.tif"/>
          <p:cNvPicPr>
            <a:picLocks noChangeArrowheads="1"/>
          </p:cNvPicPr>
          <p:nvPr/>
        </p:nvPicPr>
        <p:blipFill>
          <a:blip r:embed="rId4" cstate="print"/>
          <a:srcRect/>
          <a:stretch>
            <a:fillRect/>
          </a:stretch>
        </p:blipFill>
        <p:spPr bwMode="auto">
          <a:xfrm>
            <a:off x="1428728" y="5420533"/>
            <a:ext cx="540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2894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如果分词所表示的动作和句子主语之间为被动关系,则用“连词+ </a:t>
            </a:r>
            <a:r>
              <a:rPr lang="zh-CN" altLang="en-US" sz="1815" u="sng" kern="0" dirty="0" smtClean="0">
                <a:solidFill>
                  <a:srgbClr val="FF0000"/>
                </a:solidFill>
                <a:latin typeface="Times New Roman" panose="02020603050405020304" pitchFamily="65" charset="-122"/>
                <a:ea typeface="宋体" panose="02010600030101010101" pitchFamily="2" charset="-122"/>
              </a:rPr>
              <a:t>过去</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分词”形</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式。可以用于此结构的连词还有:when、once、until、if、unless、though、al-</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though、as等。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5-1 (2019北京,阅读理解A,</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)Join us as a volunteer manager to develop your own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skills while </a:t>
            </a:r>
            <a:r>
              <a:rPr lang="zh-CN" altLang="en-US" sz="1815" u="sng" kern="0" dirty="0" smtClean="0">
                <a:solidFill>
                  <a:srgbClr val="FF0000"/>
                </a:solidFill>
                <a:latin typeface="Times New Roman" panose="02020603050405020304" pitchFamily="65" charset="-122"/>
                <a:ea typeface="宋体" panose="02010600030101010101" pitchFamily="2" charset="-122"/>
              </a:rPr>
              <a:t>bringing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(bring) benefits to the communities.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句意:加入我们成为志愿管理人员吧,在给社区带来好处的同时发展你自己</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的技能。祈使句Join us...省略的主语you 和bring之间是主动关系,所以用现在分</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5-2 (2019天津,8,</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)Amy, as well as her brothers, was given a warm welcome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when </a:t>
            </a:r>
            <a:r>
              <a:rPr lang="zh-CN" altLang="en-US" sz="1815" u="sng" kern="0" dirty="0" smtClean="0">
                <a:solidFill>
                  <a:srgbClr val="FF0000"/>
                </a:solidFill>
                <a:latin typeface="Times New Roman" panose="02020603050405020304" pitchFamily="65" charset="-122"/>
                <a:ea typeface="宋体" panose="02010600030101010101" pitchFamily="2" charset="-122"/>
              </a:rPr>
              <a:t>returning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(return) to the village last week.</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句意:上周Amy和她的哥哥们在返回村庄的时候受到了热烈的欢迎。return</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和句子主语是主动关系,所以用现在分词。</a:t>
            </a:r>
            <a:endParaRPr lang="zh-CN" altLang="en-US" dirty="0"/>
          </a:p>
        </p:txBody>
      </p:sp>
      <p:pic>
        <p:nvPicPr>
          <p:cNvPr id="3" name="图片 3" descr="textimage91.jpeg"/>
          <p:cNvPicPr>
            <a:picLocks noChangeAspect="1"/>
          </p:cNvPicPr>
          <p:nvPr/>
        </p:nvPicPr>
        <p:blipFill>
          <a:blip r:embed="rId1"/>
          <a:stretch>
            <a:fillRect/>
          </a:stretch>
        </p:blipFill>
        <p:spPr>
          <a:xfrm>
            <a:off x="3106237" y="2438632"/>
            <a:ext cx="609600" cy="409574"/>
          </a:xfrm>
          <a:prstGeom prst="rect">
            <a:avLst/>
          </a:prstGeom>
        </p:spPr>
      </p:pic>
      <p:pic>
        <p:nvPicPr>
          <p:cNvPr id="4" name="图片 4" descr="textimage92.jpeg"/>
          <p:cNvPicPr>
            <a:picLocks noChangeAspect="1"/>
          </p:cNvPicPr>
          <p:nvPr/>
        </p:nvPicPr>
        <p:blipFill>
          <a:blip r:embed="rId1"/>
          <a:stretch>
            <a:fillRect/>
          </a:stretch>
        </p:blipFill>
        <p:spPr>
          <a:xfrm>
            <a:off x="2133450" y="4567617"/>
            <a:ext cx="552449" cy="371474"/>
          </a:xfrm>
          <a:prstGeom prst="rect">
            <a:avLst/>
          </a:prstGeom>
        </p:spPr>
      </p:pic>
      <p:sp>
        <p:nvSpPr>
          <p:cNvPr id="5" name="矩形 4"/>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6" name="Picture 4" descr="\\a015\吴双婷\线.tif"/>
          <p:cNvPicPr>
            <a:picLocks noChangeAspect="1" noChangeArrowheads="1"/>
          </p:cNvPicPr>
          <p:nvPr/>
        </p:nvPicPr>
        <p:blipFill>
          <a:blip r:embed="rId2" cstate="print"/>
          <a:srcRect/>
          <a:stretch>
            <a:fillRect/>
          </a:stretch>
        </p:blipFill>
        <p:spPr bwMode="auto">
          <a:xfrm>
            <a:off x="1708785" y="2848610"/>
            <a:ext cx="831215" cy="412115"/>
          </a:xfrm>
          <a:prstGeom prst="rect">
            <a:avLst/>
          </a:prstGeom>
          <a:noFill/>
          <a:ln w="9525">
            <a:noFill/>
            <a:miter lim="800000"/>
            <a:headEnd/>
            <a:tailEnd/>
          </a:ln>
        </p:spPr>
      </p:pic>
      <p:pic>
        <p:nvPicPr>
          <p:cNvPr id="7" name="Picture 4" descr="\\a015\吴双婷\线.tif"/>
          <p:cNvPicPr>
            <a:picLocks noChangeArrowheads="1"/>
          </p:cNvPicPr>
          <p:nvPr/>
        </p:nvPicPr>
        <p:blipFill>
          <a:blip r:embed="rId2" cstate="print"/>
          <a:srcRect/>
          <a:stretch>
            <a:fillRect/>
          </a:stretch>
        </p:blipFill>
        <p:spPr bwMode="auto">
          <a:xfrm>
            <a:off x="1071538" y="4992225"/>
            <a:ext cx="9000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2" cstate="print"/>
          <a:srcRect/>
          <a:stretch>
            <a:fillRect/>
          </a:stretch>
        </p:blipFill>
        <p:spPr bwMode="auto">
          <a:xfrm>
            <a:off x="7033260" y="829310"/>
            <a:ext cx="473075" cy="30289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8908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5-3 (2016浙江,七选五,</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)Surround yourself with uplifting individuals who chal-</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lenge you to be better while  </a:t>
            </a:r>
            <a:r>
              <a:rPr lang="zh-CN" altLang="en-US" sz="1815" u="sng" kern="0" dirty="0" smtClean="0">
                <a:solidFill>
                  <a:srgbClr val="FF0000"/>
                </a:solidFill>
                <a:latin typeface="Times New Roman" panose="02020603050405020304" pitchFamily="65" charset="-122"/>
                <a:ea typeface="宋体" panose="02010600030101010101" pitchFamily="2" charset="-122"/>
              </a:rPr>
              <a:t>loving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(love) you for who you are...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love与其逻辑主语individuals之间是主动关系,所以用现在分词。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单句表达</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5-4(2019北京,书面表达,</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)劳动的时候,我认识到了在炎热的太阳底下干活是</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多么辛苦。</a:t>
            </a:r>
            <a:endParaRPr lang="zh-CN" altLang="en-US"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While working, I realised how hard it was to work under the hot sun.</a:t>
            </a:r>
            <a:endParaRPr lang="zh-CN" altLang="en-US" dirty="0">
              <a:solidFill>
                <a:srgbClr val="FF0000"/>
              </a:solidFill>
            </a:endParaRPr>
          </a:p>
          <a:p>
            <a:pPr marL="0" indent="0" eaLnBrk="0" latinLnBrk="1" hangingPunct="0">
              <a:lnSpc>
                <a:spcPct val="150000"/>
              </a:lnSpc>
              <a:spcBef>
                <a:spcPts val="0"/>
              </a:spcBef>
              <a:buNone/>
            </a:pPr>
            <a:r>
              <a:rPr lang="zh-CN" altLang="en-US" sz="3210" kern="0" spc="25516"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32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非限制性定语从句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一、基本概念</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will visit my aunt, who is leaving for London next month.我要去看望我姑姑,她下个</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月要去伦敦。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非限制性定语从句是对先行词的附加说明,与主句的关系不像限制性定语从句那</a:t>
            </a:r>
            <a:endParaRPr lang="zh-CN" altLang="en-US" dirty="0"/>
          </a:p>
        </p:txBody>
      </p:sp>
      <p:pic>
        <p:nvPicPr>
          <p:cNvPr id="3" name="图片 3" descr="textimage93.jpeg"/>
          <p:cNvPicPr>
            <a:picLocks noChangeAspect="1"/>
          </p:cNvPicPr>
          <p:nvPr/>
        </p:nvPicPr>
        <p:blipFill>
          <a:blip r:embed="rId1"/>
          <a:stretch>
            <a:fillRect/>
          </a:stretch>
        </p:blipFill>
        <p:spPr>
          <a:xfrm>
            <a:off x="2728499" y="834231"/>
            <a:ext cx="552449" cy="371474"/>
          </a:xfrm>
          <a:prstGeom prst="rect">
            <a:avLst/>
          </a:prstGeom>
        </p:spPr>
      </p:pic>
      <p:pic>
        <p:nvPicPr>
          <p:cNvPr id="4" name="图片 4" descr="textimage94.jpeg"/>
          <p:cNvPicPr>
            <a:picLocks noChangeAspect="1"/>
          </p:cNvPicPr>
          <p:nvPr/>
        </p:nvPicPr>
        <p:blipFill>
          <a:blip r:embed="rId2"/>
          <a:stretch>
            <a:fillRect/>
          </a:stretch>
        </p:blipFill>
        <p:spPr>
          <a:xfrm>
            <a:off x="2882249" y="2437173"/>
            <a:ext cx="609600" cy="409574"/>
          </a:xfrm>
          <a:prstGeom prst="rect">
            <a:avLst/>
          </a:prstGeom>
        </p:spPr>
      </p:pic>
      <p:sp>
        <p:nvSpPr>
          <p:cNvPr id="6" name="矩形 5"/>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7" name="Picture 4" descr="\\a015\吴双婷\线.tif"/>
          <p:cNvPicPr>
            <a:picLocks noChangeArrowheads="1"/>
          </p:cNvPicPr>
          <p:nvPr/>
        </p:nvPicPr>
        <p:blipFill>
          <a:blip r:embed="rId3" cstate="print"/>
          <a:srcRect/>
          <a:stretch>
            <a:fillRect/>
          </a:stretch>
        </p:blipFill>
        <p:spPr bwMode="auto">
          <a:xfrm>
            <a:off x="3176270" y="1205865"/>
            <a:ext cx="6840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539750" y="3327400"/>
            <a:ext cx="6429375" cy="344805"/>
          </a:xfrm>
          <a:prstGeom prst="rect">
            <a:avLst/>
          </a:prstGeom>
          <a:noFill/>
          <a:ln w="9525">
            <a:noFill/>
            <a:miter lim="800000"/>
            <a:headEnd/>
            <a:tailEnd/>
          </a:ln>
        </p:spPr>
      </p:pic>
      <p:pic>
        <p:nvPicPr>
          <p:cNvPr id="9" name="图片 8" descr="textimage79.jpeg"/>
          <p:cNvPicPr>
            <a:picLocks noChangeAspect="1"/>
          </p:cNvPicPr>
          <p:nvPr/>
        </p:nvPicPr>
        <p:blipFill>
          <a:blip r:embed="rId4" cstate="print"/>
          <a:stretch>
            <a:fillRect/>
          </a:stretch>
        </p:blipFill>
        <p:spPr>
          <a:xfrm>
            <a:off x="3571868" y="3777459"/>
            <a:ext cx="1602573" cy="31734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74979"/>
            <a:ext cx="8467200" cy="629094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C.拓展词汇—灵活用</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FF0000"/>
                </a:solidFill>
                <a:latin typeface="Times New Roman" panose="02020603050405020304" pitchFamily="65" charset="-122"/>
                <a:ea typeface="宋体" panose="02010600030101010101" pitchFamily="2" charset="-122"/>
              </a:rPr>
              <a:t>commit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.承诺;保证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.忠于(某个人,机构等);全心全意投入(工作、活动等)→</a:t>
            </a:r>
            <a:br>
              <a:rPr dirty="0"/>
            </a:br>
            <a:r>
              <a:rPr dirty="0"/>
              <a:t>    </a:t>
            </a:r>
            <a:r>
              <a:rPr lang="zh-CN" altLang="en-US" sz="1815" u="sng" kern="0" dirty="0" smtClean="0">
                <a:solidFill>
                  <a:srgbClr val="FF0000"/>
                </a:solidFill>
                <a:latin typeface="Times New Roman" panose="02020603050405020304" pitchFamily="65" charset="-122"/>
                <a:ea typeface="宋体" panose="02010600030101010101" pitchFamily="2" charset="-122"/>
              </a:rPr>
              <a:t>committed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.尽心尽力的;坚定的;坚信的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FF0000"/>
                </a:solidFill>
                <a:latin typeface="Times New Roman" panose="02020603050405020304" pitchFamily="65" charset="-122"/>
                <a:ea typeface="宋体" panose="02010600030101010101" pitchFamily="2" charset="-122"/>
              </a:rPr>
              <a:t>academy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.(艺术、文学、科学等的)研究院;学会;专科院校→ </a:t>
            </a:r>
            <a:r>
              <a:rPr lang="zh-CN" altLang="en-US" sz="1815" u="sng" kern="0" dirty="0" smtClean="0">
                <a:solidFill>
                  <a:srgbClr val="FF0000"/>
                </a:solidFill>
                <a:latin typeface="Times New Roman" panose="02020603050405020304" pitchFamily="65" charset="-122"/>
                <a:ea typeface="宋体" panose="02010600030101010101" pitchFamily="2" charset="-122"/>
              </a:rPr>
              <a:t>academic</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.学业的;</a:t>
            </a:r>
            <a:br>
              <a:rPr dirty="0"/>
            </a:br>
            <a:r>
              <a:rPr dirty="0"/>
              <a:t>   </a:t>
            </a:r>
            <a:r>
              <a:rPr lang="zh-CN" altLang="en-US" sz="1815" kern="0" dirty="0" smtClean="0">
                <a:solidFill>
                  <a:srgbClr val="000000"/>
                </a:solidFill>
                <a:latin typeface="Times New Roman" panose="02020603050405020304" pitchFamily="65" charset="-122"/>
                <a:ea typeface="宋体" panose="02010600030101010101" pitchFamily="2" charset="-122"/>
              </a:rPr>
              <a:t>学术的→ </a:t>
            </a:r>
            <a:r>
              <a:rPr lang="zh-CN" altLang="en-US" sz="1815" u="sng" kern="0" dirty="0" smtClean="0">
                <a:solidFill>
                  <a:srgbClr val="FF0000"/>
                </a:solidFill>
                <a:latin typeface="Times New Roman" panose="02020603050405020304" pitchFamily="65" charset="-122"/>
                <a:ea typeface="宋体" panose="02010600030101010101" pitchFamily="2" charset="-122"/>
              </a:rPr>
              <a:t>academically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.学业方面地;学术方面地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 </a:t>
            </a:r>
            <a:r>
              <a:rPr lang="zh-CN" altLang="en-US" sz="1815" u="sng" kern="0" dirty="0" smtClean="0">
                <a:solidFill>
                  <a:srgbClr val="FF0000"/>
                </a:solidFill>
                <a:latin typeface="Times New Roman" panose="02020603050405020304" pitchFamily="65" charset="-122"/>
                <a:ea typeface="宋体" panose="02010600030101010101" pitchFamily="2" charset="-122"/>
              </a:rPr>
              <a:t>botanical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 植物学的→ </a:t>
            </a:r>
            <a:r>
              <a:rPr lang="zh-CN" altLang="en-US" sz="1815" u="sng" kern="0" dirty="0" smtClean="0">
                <a:solidFill>
                  <a:srgbClr val="FF0000"/>
                </a:solidFill>
                <a:latin typeface="Times New Roman" panose="02020603050405020304" pitchFamily="65" charset="-122"/>
                <a:ea typeface="宋体" panose="02010600030101010101" pitchFamily="2" charset="-122"/>
              </a:rPr>
              <a:t>botany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植物学→</a:t>
            </a:r>
            <a:r>
              <a:rPr lang="zh-CN" altLang="en-US" sz="1815" u="sng" kern="0" dirty="0" smtClean="0">
                <a:solidFill>
                  <a:srgbClr val="FF0000"/>
                </a:solidFill>
                <a:latin typeface="Times New Roman" panose="02020603050405020304" pitchFamily="65" charset="-122"/>
                <a:ea typeface="宋体" panose="02010600030101010101" pitchFamily="2" charset="-122"/>
              </a:rPr>
              <a:t>botanist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植物学家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FF0000"/>
                </a:solidFill>
                <a:latin typeface="Times New Roman" panose="02020603050405020304" pitchFamily="65" charset="-122"/>
                <a:ea typeface="宋体" panose="02010600030101010101" pitchFamily="2" charset="-122"/>
              </a:rPr>
              <a:t>analyse/analyze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.分析→analysis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.分析→[ </a:t>
            </a:r>
            <a:r>
              <a:rPr lang="zh-CN" altLang="en-US" sz="1815" i="1" kern="0" dirty="0" smtClean="0">
                <a:solidFill>
                  <a:srgbClr val="000000"/>
                </a:solidFill>
                <a:latin typeface="Times New Roman" panose="02020603050405020304" pitchFamily="65" charset="-122"/>
                <a:ea typeface="宋体" panose="02010600030101010101" pitchFamily="2" charset="-122"/>
              </a:rPr>
              <a:t>pl</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analyses</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 </a:t>
            </a:r>
            <a:r>
              <a:rPr lang="zh-CN" altLang="en-US" sz="1815" u="sng" kern="0" dirty="0" smtClean="0">
                <a:solidFill>
                  <a:srgbClr val="FF0000"/>
                </a:solidFill>
                <a:latin typeface="Times New Roman" panose="02020603050405020304" pitchFamily="65" charset="-122"/>
                <a:ea typeface="宋体" panose="02010600030101010101" pitchFamily="2" charset="-122"/>
              </a:rPr>
              <a:t>apparently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.显而易见;看来;显然→ </a:t>
            </a:r>
            <a:r>
              <a:rPr lang="zh-CN" altLang="en-US" sz="1815" u="sng" kern="0" dirty="0" smtClean="0">
                <a:solidFill>
                  <a:srgbClr val="FF0000"/>
                </a:solidFill>
                <a:latin typeface="Times New Roman" panose="02020603050405020304" pitchFamily="65" charset="-122"/>
                <a:ea typeface="宋体" panose="02010600030101010101" pitchFamily="2" charset="-122"/>
              </a:rPr>
              <a:t>apparent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.显而易见的;表面上的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6.scientific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.科学(上)的;关于科学的→ </a:t>
            </a:r>
            <a:r>
              <a:rPr lang="zh-CN" altLang="en-US" sz="1815" u="sng" kern="0" dirty="0" smtClean="0">
                <a:solidFill>
                  <a:srgbClr val="FF0000"/>
                </a:solidFill>
                <a:latin typeface="Times New Roman" panose="02020603050405020304" pitchFamily="65" charset="-122"/>
                <a:ea typeface="宋体" panose="02010600030101010101" pitchFamily="2" charset="-122"/>
              </a:rPr>
              <a:t>scientifically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.科学地→ </a:t>
            </a:r>
            <a:r>
              <a:rPr lang="zh-CN" altLang="en-US" sz="1815" u="sng" kern="0" dirty="0" smtClean="0">
                <a:solidFill>
                  <a:srgbClr val="FF0000"/>
                </a:solidFill>
                <a:latin typeface="Times New Roman" panose="02020603050405020304" pitchFamily="65" charset="-122"/>
                <a:ea typeface="宋体" panose="02010600030101010101" pitchFamily="2" charset="-122"/>
              </a:rPr>
              <a:t>science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.科学→</a:t>
            </a:r>
            <a:br>
              <a:rPr dirty="0"/>
            </a:br>
            <a:r>
              <a:rPr dirty="0"/>
              <a:t>     </a:t>
            </a:r>
            <a:r>
              <a:rPr lang="zh-CN" altLang="en-US" sz="1815" u="sng" kern="0" dirty="0" smtClean="0">
                <a:solidFill>
                  <a:srgbClr val="FF0000"/>
                </a:solidFill>
                <a:latin typeface="Times New Roman" panose="02020603050405020304" pitchFamily="65" charset="-122"/>
                <a:ea typeface="宋体" panose="02010600030101010101" pitchFamily="2" charset="-122"/>
              </a:rPr>
              <a:t>scientist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.科学家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 </a:t>
            </a:r>
            <a:r>
              <a:rPr lang="zh-CN" altLang="en-US" sz="1815" u="sng" kern="0" dirty="0" smtClean="0">
                <a:solidFill>
                  <a:srgbClr val="FF0000"/>
                </a:solidFill>
                <a:latin typeface="Times New Roman" panose="02020603050405020304" pitchFamily="65" charset="-122"/>
                <a:ea typeface="宋体" panose="02010600030101010101" pitchFamily="2" charset="-122"/>
              </a:rPr>
              <a:t>conclusion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.结论;推论→ </a:t>
            </a:r>
            <a:r>
              <a:rPr lang="zh-CN" altLang="en-US" sz="1815" u="sng" kern="0" dirty="0" smtClean="0">
                <a:solidFill>
                  <a:srgbClr val="FF0000"/>
                </a:solidFill>
                <a:latin typeface="Times New Roman" panose="02020603050405020304" pitchFamily="65" charset="-122"/>
                <a:ea typeface="宋体" panose="02010600030101010101" pitchFamily="2" charset="-122"/>
              </a:rPr>
              <a:t>conclude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.推断;得出结论;(使)结束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FF0000"/>
                </a:solidFill>
                <a:latin typeface="Times New Roman" panose="02020603050405020304" pitchFamily="65" charset="-122"/>
                <a:ea typeface="宋体" panose="02010600030101010101" pitchFamily="2" charset="-122"/>
              </a:rPr>
              <a:t>novel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.(长篇)小说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.新颖的;与众不同的→ </a:t>
            </a:r>
            <a:r>
              <a:rPr lang="zh-CN" altLang="en-US" sz="1815" u="sng" kern="0" dirty="0" smtClean="0">
                <a:solidFill>
                  <a:srgbClr val="FF0000"/>
                </a:solidFill>
                <a:latin typeface="Times New Roman" panose="02020603050405020304" pitchFamily="65" charset="-122"/>
                <a:ea typeface="宋体" panose="02010600030101010101" pitchFamily="2" charset="-122"/>
              </a:rPr>
              <a:t>novelist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.小说家</a:t>
            </a:r>
            <a:endParaRPr lang="zh-CN" altLang="en-US" dirty="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9. </a:t>
            </a:r>
            <a:r>
              <a:rPr lang="zh-CN" altLang="en-US" sz="1815" u="sng" kern="0" dirty="0" smtClean="0">
                <a:solidFill>
                  <a:srgbClr val="FF0000"/>
                </a:solidFill>
                <a:latin typeface="Times New Roman" panose="02020603050405020304" pitchFamily="65" charset="-122"/>
                <a:ea typeface="宋体" panose="02010600030101010101" pitchFamily="2" charset="-122"/>
              </a:rPr>
              <a:t>found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.创建;建立;把</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建立在→ </a:t>
            </a:r>
            <a:r>
              <a:rPr lang="zh-CN" altLang="en-US" sz="1815" u="sng" kern="0" dirty="0" smtClean="0">
                <a:solidFill>
                  <a:srgbClr val="FF0000"/>
                </a:solidFill>
                <a:latin typeface="Times New Roman" panose="02020603050405020304" pitchFamily="65" charset="-122"/>
                <a:ea typeface="宋体" panose="02010600030101010101" pitchFamily="2" charset="-122"/>
              </a:rPr>
              <a:t>founder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.创建者;发起人→ </a:t>
            </a:r>
            <a:r>
              <a:rPr lang="zh-CN" altLang="en-US" sz="1815" u="sng" kern="0" dirty="0" smtClean="0">
                <a:solidFill>
                  <a:srgbClr val="FF0000"/>
                </a:solidFill>
                <a:latin typeface="Times New Roman" panose="02020603050405020304" pitchFamily="65" charset="-122"/>
                <a:ea typeface="宋体" panose="02010600030101010101" pitchFamily="2" charset="-122"/>
              </a:rPr>
              <a:t>foundation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.地基;</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   基础</a:t>
            </a:r>
            <a:endParaRPr lang="zh-CN" altLang="en-US" dirty="0" smtClean="0"/>
          </a:p>
          <a:p>
            <a:pPr marL="0" indent="0" eaLnBrk="0" latinLnBrk="1" hangingPunct="0">
              <a:lnSpc>
                <a:spcPct val="150000"/>
              </a:lnSpc>
              <a:spcBef>
                <a:spcPts val="0"/>
              </a:spcBef>
              <a:buNone/>
            </a:pPr>
            <a:endParaRPr lang="zh-CN" altLang="en-US" dirty="0"/>
          </a:p>
        </p:txBody>
      </p:sp>
      <p:pic>
        <p:nvPicPr>
          <p:cNvPr id="3" name="Picture 4" descr="\\a015\吴双婷\线.tif"/>
          <p:cNvPicPr>
            <a:picLocks noChangeArrowheads="1"/>
          </p:cNvPicPr>
          <p:nvPr/>
        </p:nvPicPr>
        <p:blipFill>
          <a:blip r:embed="rId1" cstate="print"/>
          <a:srcRect/>
          <a:stretch>
            <a:fillRect/>
          </a:stretch>
        </p:blipFill>
        <p:spPr bwMode="auto">
          <a:xfrm>
            <a:off x="714375" y="1393190"/>
            <a:ext cx="720000" cy="315595"/>
          </a:xfrm>
          <a:prstGeom prst="rect">
            <a:avLst/>
          </a:prstGeom>
          <a:noFill/>
          <a:ln w="9525">
            <a:noFill/>
            <a:miter lim="800000"/>
            <a:headEnd/>
            <a:tailEnd/>
          </a:ln>
        </p:spPr>
      </p:pic>
      <p:pic>
        <p:nvPicPr>
          <p:cNvPr id="4" name="Picture 4" descr="\\a015\吴双婷\线.tif"/>
          <p:cNvPicPr>
            <a:picLocks noChangeArrowheads="1"/>
          </p:cNvPicPr>
          <p:nvPr/>
        </p:nvPicPr>
        <p:blipFill>
          <a:blip r:embed="rId1" cstate="print"/>
          <a:srcRect/>
          <a:stretch>
            <a:fillRect/>
          </a:stretch>
        </p:blipFill>
        <p:spPr bwMode="auto">
          <a:xfrm>
            <a:off x="714375" y="1780540"/>
            <a:ext cx="1044000" cy="32385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714348" y="2134385"/>
            <a:ext cx="828000" cy="43200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6715125" y="2134235"/>
            <a:ext cx="900000" cy="39624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1650365" y="2632075"/>
            <a:ext cx="1296000" cy="32400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750861" y="2991326"/>
            <a:ext cx="90000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3259455" y="2991485"/>
            <a:ext cx="68400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5143500" y="2920365"/>
            <a:ext cx="748030" cy="431800"/>
          </a:xfrm>
          <a:prstGeom prst="rect">
            <a:avLst/>
          </a:prstGeom>
          <a:noFill/>
          <a:ln w="9525">
            <a:noFill/>
            <a:miter lim="800000"/>
            <a:headEnd/>
            <a:tailEnd/>
          </a:ln>
        </p:spPr>
      </p:pic>
      <p:pic>
        <p:nvPicPr>
          <p:cNvPr id="11" name="Picture 4" descr="\\a015\吴双婷\线.tif"/>
          <p:cNvPicPr>
            <a:picLocks noChangeArrowheads="1"/>
          </p:cNvPicPr>
          <p:nvPr/>
        </p:nvPicPr>
        <p:blipFill>
          <a:blip r:embed="rId1" cstate="print"/>
          <a:srcRect/>
          <a:stretch>
            <a:fillRect/>
          </a:stretch>
        </p:blipFill>
        <p:spPr bwMode="auto">
          <a:xfrm>
            <a:off x="714348" y="3420269"/>
            <a:ext cx="1476000"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1" cstate="print"/>
          <a:srcRect/>
          <a:stretch>
            <a:fillRect/>
          </a:stretch>
        </p:blipFill>
        <p:spPr bwMode="auto">
          <a:xfrm>
            <a:off x="5259705" y="3420110"/>
            <a:ext cx="871855" cy="356870"/>
          </a:xfrm>
          <a:prstGeom prst="rect">
            <a:avLst/>
          </a:prstGeom>
          <a:noFill/>
          <a:ln w="9525">
            <a:noFill/>
            <a:miter lim="800000"/>
            <a:headEnd/>
            <a:tailEnd/>
          </a:ln>
        </p:spPr>
      </p:pic>
      <p:pic>
        <p:nvPicPr>
          <p:cNvPr id="13" name="Picture 4" descr="\\a015\吴双婷\线.tif"/>
          <p:cNvPicPr>
            <a:picLocks noChangeArrowheads="1"/>
          </p:cNvPicPr>
          <p:nvPr/>
        </p:nvPicPr>
        <p:blipFill>
          <a:blip r:embed="rId1" cstate="print"/>
          <a:srcRect/>
          <a:stretch>
            <a:fillRect/>
          </a:stretch>
        </p:blipFill>
        <p:spPr bwMode="auto">
          <a:xfrm>
            <a:off x="718185" y="3877310"/>
            <a:ext cx="1044000" cy="324000"/>
          </a:xfrm>
          <a:prstGeom prst="rect">
            <a:avLst/>
          </a:prstGeom>
          <a:noFill/>
          <a:ln w="9525">
            <a:noFill/>
            <a:miter lim="800000"/>
            <a:headEnd/>
            <a:tailEnd/>
          </a:ln>
        </p:spPr>
      </p:pic>
      <p:pic>
        <p:nvPicPr>
          <p:cNvPr id="14" name="Picture 4" descr="\\a015\吴双婷\线.tif"/>
          <p:cNvPicPr>
            <a:picLocks noChangeArrowheads="1"/>
          </p:cNvPicPr>
          <p:nvPr/>
        </p:nvPicPr>
        <p:blipFill>
          <a:blip r:embed="rId1" cstate="print"/>
          <a:srcRect/>
          <a:stretch>
            <a:fillRect/>
          </a:stretch>
        </p:blipFill>
        <p:spPr bwMode="auto">
          <a:xfrm>
            <a:off x="4428490" y="3869690"/>
            <a:ext cx="864000" cy="331470"/>
          </a:xfrm>
          <a:prstGeom prst="rect">
            <a:avLst/>
          </a:prstGeom>
          <a:noFill/>
          <a:ln w="9525">
            <a:noFill/>
            <a:miter lim="800000"/>
            <a:headEnd/>
            <a:tailEnd/>
          </a:ln>
        </p:spPr>
      </p:pic>
      <p:pic>
        <p:nvPicPr>
          <p:cNvPr id="15" name="Picture 4" descr="\\a015\吴双婷\线.tif"/>
          <p:cNvPicPr>
            <a:picLocks noChangeArrowheads="1"/>
          </p:cNvPicPr>
          <p:nvPr/>
        </p:nvPicPr>
        <p:blipFill>
          <a:blip r:embed="rId1" cstate="print"/>
          <a:srcRect/>
          <a:stretch>
            <a:fillRect/>
          </a:stretch>
        </p:blipFill>
        <p:spPr bwMode="auto">
          <a:xfrm>
            <a:off x="4513580" y="4206240"/>
            <a:ext cx="1260000" cy="396000"/>
          </a:xfrm>
          <a:prstGeom prst="rect">
            <a:avLst/>
          </a:prstGeom>
          <a:noFill/>
          <a:ln w="9525">
            <a:noFill/>
            <a:miter lim="800000"/>
            <a:headEnd/>
            <a:tailEnd/>
          </a:ln>
        </p:spPr>
      </p:pic>
      <p:pic>
        <p:nvPicPr>
          <p:cNvPr id="17" name="Picture 4" descr="\\a015\吴双婷\线.tif"/>
          <p:cNvPicPr>
            <a:picLocks noChangeArrowheads="1"/>
          </p:cNvPicPr>
          <p:nvPr/>
        </p:nvPicPr>
        <p:blipFill>
          <a:blip r:embed="rId1" cstate="print"/>
          <a:srcRect/>
          <a:stretch>
            <a:fillRect/>
          </a:stretch>
        </p:blipFill>
        <p:spPr bwMode="auto">
          <a:xfrm>
            <a:off x="7174865" y="4338955"/>
            <a:ext cx="720000" cy="252000"/>
          </a:xfrm>
          <a:prstGeom prst="rect">
            <a:avLst/>
          </a:prstGeom>
          <a:noFill/>
          <a:ln w="9525">
            <a:noFill/>
            <a:miter lim="800000"/>
            <a:headEnd/>
            <a:tailEnd/>
          </a:ln>
        </p:spPr>
      </p:pic>
      <p:pic>
        <p:nvPicPr>
          <p:cNvPr id="18" name="Picture 4" descr="\\a015\吴双婷\线.tif"/>
          <p:cNvPicPr>
            <a:picLocks noChangeArrowheads="1"/>
          </p:cNvPicPr>
          <p:nvPr/>
        </p:nvPicPr>
        <p:blipFill>
          <a:blip r:embed="rId1" cstate="print"/>
          <a:srcRect/>
          <a:stretch>
            <a:fillRect/>
          </a:stretch>
        </p:blipFill>
        <p:spPr bwMode="auto">
          <a:xfrm>
            <a:off x="750542" y="4634715"/>
            <a:ext cx="828000" cy="396000"/>
          </a:xfrm>
          <a:prstGeom prst="rect">
            <a:avLst/>
          </a:prstGeom>
          <a:noFill/>
          <a:ln w="9525">
            <a:noFill/>
            <a:miter lim="800000"/>
            <a:headEnd/>
            <a:tailEnd/>
          </a:ln>
        </p:spPr>
      </p:pic>
      <p:pic>
        <p:nvPicPr>
          <p:cNvPr id="19" name="Picture 4" descr="\\a015\吴双婷\线.tif"/>
          <p:cNvPicPr>
            <a:picLocks noChangeArrowheads="1"/>
          </p:cNvPicPr>
          <p:nvPr/>
        </p:nvPicPr>
        <p:blipFill>
          <a:blip r:embed="rId1" cstate="print"/>
          <a:srcRect/>
          <a:stretch>
            <a:fillRect/>
          </a:stretch>
        </p:blipFill>
        <p:spPr bwMode="auto">
          <a:xfrm>
            <a:off x="718158" y="5063660"/>
            <a:ext cx="1080000" cy="356870"/>
          </a:xfrm>
          <a:prstGeom prst="rect">
            <a:avLst/>
          </a:prstGeom>
          <a:noFill/>
          <a:ln w="9525">
            <a:noFill/>
            <a:miter lim="800000"/>
            <a:headEnd/>
            <a:tailEnd/>
          </a:ln>
        </p:spPr>
      </p:pic>
      <p:pic>
        <p:nvPicPr>
          <p:cNvPr id="20" name="Picture 4" descr="\\a015\吴双婷\线.tif"/>
          <p:cNvPicPr>
            <a:picLocks noChangeArrowheads="1"/>
          </p:cNvPicPr>
          <p:nvPr/>
        </p:nvPicPr>
        <p:blipFill>
          <a:blip r:embed="rId1" cstate="print"/>
          <a:srcRect/>
          <a:stretch>
            <a:fillRect/>
          </a:stretch>
        </p:blipFill>
        <p:spPr bwMode="auto">
          <a:xfrm>
            <a:off x="3258820" y="5063490"/>
            <a:ext cx="900000" cy="356870"/>
          </a:xfrm>
          <a:prstGeom prst="rect">
            <a:avLst/>
          </a:prstGeom>
          <a:noFill/>
          <a:ln w="9525">
            <a:noFill/>
            <a:miter lim="800000"/>
            <a:headEnd/>
            <a:tailEnd/>
          </a:ln>
        </p:spPr>
      </p:pic>
      <p:pic>
        <p:nvPicPr>
          <p:cNvPr id="21" name="Picture 4" descr="\\a015\吴双婷\线.tif"/>
          <p:cNvPicPr>
            <a:picLocks noChangeArrowheads="1"/>
          </p:cNvPicPr>
          <p:nvPr/>
        </p:nvPicPr>
        <p:blipFill>
          <a:blip r:embed="rId1" cstate="print"/>
          <a:srcRect/>
          <a:stretch>
            <a:fillRect/>
          </a:stretch>
        </p:blipFill>
        <p:spPr bwMode="auto">
          <a:xfrm>
            <a:off x="714375" y="5492115"/>
            <a:ext cx="540000" cy="360000"/>
          </a:xfrm>
          <a:prstGeom prst="rect">
            <a:avLst/>
          </a:prstGeom>
          <a:noFill/>
          <a:ln w="9525">
            <a:noFill/>
            <a:miter lim="800000"/>
            <a:headEnd/>
            <a:tailEnd/>
          </a:ln>
        </p:spPr>
      </p:pic>
      <p:pic>
        <p:nvPicPr>
          <p:cNvPr id="22" name="Picture 4" descr="\\a015\吴双婷\线.tif"/>
          <p:cNvPicPr>
            <a:picLocks noChangeArrowheads="1"/>
          </p:cNvPicPr>
          <p:nvPr/>
        </p:nvPicPr>
        <p:blipFill>
          <a:blip r:embed="rId1" cstate="print"/>
          <a:srcRect/>
          <a:stretch>
            <a:fillRect/>
          </a:stretch>
        </p:blipFill>
        <p:spPr bwMode="auto">
          <a:xfrm>
            <a:off x="5143500" y="5420360"/>
            <a:ext cx="756000" cy="431800"/>
          </a:xfrm>
          <a:prstGeom prst="rect">
            <a:avLst/>
          </a:prstGeom>
          <a:noFill/>
          <a:ln w="9525">
            <a:noFill/>
            <a:miter lim="800000"/>
            <a:headEnd/>
            <a:tailEnd/>
          </a:ln>
        </p:spPr>
      </p:pic>
      <p:pic>
        <p:nvPicPr>
          <p:cNvPr id="23" name="Picture 4" descr="\\a015\吴双婷\线.tif"/>
          <p:cNvPicPr>
            <a:picLocks noChangeArrowheads="1"/>
          </p:cNvPicPr>
          <p:nvPr/>
        </p:nvPicPr>
        <p:blipFill>
          <a:blip r:embed="rId1" cstate="print"/>
          <a:srcRect/>
          <a:stretch>
            <a:fillRect/>
          </a:stretch>
        </p:blipFill>
        <p:spPr bwMode="auto">
          <a:xfrm>
            <a:off x="718185" y="5946775"/>
            <a:ext cx="612000" cy="324000"/>
          </a:xfrm>
          <a:prstGeom prst="rect">
            <a:avLst/>
          </a:prstGeom>
          <a:noFill/>
          <a:ln w="9525">
            <a:noFill/>
            <a:miter lim="800000"/>
            <a:headEnd/>
            <a:tailEnd/>
          </a:ln>
        </p:spPr>
      </p:pic>
      <p:pic>
        <p:nvPicPr>
          <p:cNvPr id="24" name="Picture 4" descr="\\a015\吴双婷\线.tif"/>
          <p:cNvPicPr>
            <a:picLocks noChangeArrowheads="1"/>
          </p:cNvPicPr>
          <p:nvPr/>
        </p:nvPicPr>
        <p:blipFill>
          <a:blip r:embed="rId1" cstate="print"/>
          <a:srcRect/>
          <a:stretch>
            <a:fillRect/>
          </a:stretch>
        </p:blipFill>
        <p:spPr bwMode="auto">
          <a:xfrm>
            <a:off x="4321175" y="5946775"/>
            <a:ext cx="734060" cy="324000"/>
          </a:xfrm>
          <a:prstGeom prst="rect">
            <a:avLst/>
          </a:prstGeom>
          <a:noFill/>
          <a:ln w="9525">
            <a:noFill/>
            <a:miter lim="800000"/>
            <a:headEnd/>
            <a:tailEnd/>
          </a:ln>
        </p:spPr>
      </p:pic>
      <p:pic>
        <p:nvPicPr>
          <p:cNvPr id="25" name="Picture 4" descr="\\a015\吴双婷\线.tif"/>
          <p:cNvPicPr>
            <a:picLocks noChangeAspect="1" noChangeArrowheads="1"/>
          </p:cNvPicPr>
          <p:nvPr/>
        </p:nvPicPr>
        <p:blipFill>
          <a:blip r:embed="rId1" cstate="print"/>
          <a:srcRect/>
          <a:stretch>
            <a:fillRect/>
          </a:stretch>
        </p:blipFill>
        <p:spPr bwMode="auto">
          <a:xfrm>
            <a:off x="6992620" y="5913755"/>
            <a:ext cx="1042035" cy="356870"/>
          </a:xfrm>
          <a:prstGeom prst="rect">
            <a:avLst/>
          </a:prstGeom>
          <a:noFill/>
          <a:ln w="9525">
            <a:noFill/>
            <a:miter lim="800000"/>
            <a:headEnd/>
            <a:tailEnd/>
          </a:ln>
        </p:spPr>
      </p:pic>
      <p:sp>
        <p:nvSpPr>
          <p:cNvPr id="26" name="矩形 25"/>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5"/>
                                        </p:tgtEl>
                                      </p:cBhvr>
                                    </p:animEffect>
                                    <p:set>
                                      <p:cBhvr>
                                        <p:cTn id="67" dur="1" fill="hold">
                                          <p:stCondLst>
                                            <p:cond delay="1999"/>
                                          </p:stCondLst>
                                        </p:cTn>
                                        <p:tgtEl>
                                          <p:spTgt spid="15"/>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17"/>
                                        </p:tgtEl>
                                      </p:cBhvr>
                                    </p:animEffect>
                                    <p:set>
                                      <p:cBhvr>
                                        <p:cTn id="72" dur="1" fill="hold">
                                          <p:stCondLst>
                                            <p:cond delay="1999"/>
                                          </p:stCondLst>
                                        </p:cTn>
                                        <p:tgtEl>
                                          <p:spTgt spid="17"/>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nodeType="clickEffect">
                                  <p:stCondLst>
                                    <p:cond delay="0"/>
                                  </p:stCondLst>
                                  <p:childTnLst>
                                    <p:animEffect transition="out" filter="fade">
                                      <p:cBhvr>
                                        <p:cTn id="76" dur="2000"/>
                                        <p:tgtEl>
                                          <p:spTgt spid="18"/>
                                        </p:tgtEl>
                                      </p:cBhvr>
                                    </p:animEffect>
                                    <p:set>
                                      <p:cBhvr>
                                        <p:cTn id="77" dur="1" fill="hold">
                                          <p:stCondLst>
                                            <p:cond delay="1999"/>
                                          </p:stCondLst>
                                        </p:cTn>
                                        <p:tgtEl>
                                          <p:spTgt spid="18"/>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nodeType="clickEffect">
                                  <p:stCondLst>
                                    <p:cond delay="0"/>
                                  </p:stCondLst>
                                  <p:childTnLst>
                                    <p:animEffect transition="out" filter="fade">
                                      <p:cBhvr>
                                        <p:cTn id="81" dur="2000"/>
                                        <p:tgtEl>
                                          <p:spTgt spid="19"/>
                                        </p:tgtEl>
                                      </p:cBhvr>
                                    </p:animEffect>
                                    <p:set>
                                      <p:cBhvr>
                                        <p:cTn id="82" dur="1" fill="hold">
                                          <p:stCondLst>
                                            <p:cond delay="1999"/>
                                          </p:stCondLst>
                                        </p:cTn>
                                        <p:tgtEl>
                                          <p:spTgt spid="19"/>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nodeType="clickEffect">
                                  <p:stCondLst>
                                    <p:cond delay="0"/>
                                  </p:stCondLst>
                                  <p:childTnLst>
                                    <p:animEffect transition="out" filter="fade">
                                      <p:cBhvr>
                                        <p:cTn id="86" dur="2000"/>
                                        <p:tgtEl>
                                          <p:spTgt spid="20"/>
                                        </p:tgtEl>
                                      </p:cBhvr>
                                    </p:animEffect>
                                    <p:set>
                                      <p:cBhvr>
                                        <p:cTn id="87" dur="1" fill="hold">
                                          <p:stCondLst>
                                            <p:cond delay="1999"/>
                                          </p:stCondLst>
                                        </p:cTn>
                                        <p:tgtEl>
                                          <p:spTgt spid="20"/>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nodeType="clickEffect">
                                  <p:stCondLst>
                                    <p:cond delay="0"/>
                                  </p:stCondLst>
                                  <p:childTnLst>
                                    <p:animEffect transition="out" filter="fade">
                                      <p:cBhvr>
                                        <p:cTn id="91" dur="2000"/>
                                        <p:tgtEl>
                                          <p:spTgt spid="21"/>
                                        </p:tgtEl>
                                      </p:cBhvr>
                                    </p:animEffect>
                                    <p:set>
                                      <p:cBhvr>
                                        <p:cTn id="92" dur="1" fill="hold">
                                          <p:stCondLst>
                                            <p:cond delay="1999"/>
                                          </p:stCondLst>
                                        </p:cTn>
                                        <p:tgtEl>
                                          <p:spTgt spid="21"/>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0" presetClass="exit" presetSubtype="0" fill="hold" nodeType="clickEffect">
                                  <p:stCondLst>
                                    <p:cond delay="0"/>
                                  </p:stCondLst>
                                  <p:childTnLst>
                                    <p:animEffect transition="out" filter="fade">
                                      <p:cBhvr>
                                        <p:cTn id="96" dur="2000"/>
                                        <p:tgtEl>
                                          <p:spTgt spid="22"/>
                                        </p:tgtEl>
                                      </p:cBhvr>
                                    </p:animEffect>
                                    <p:set>
                                      <p:cBhvr>
                                        <p:cTn id="97" dur="1" fill="hold">
                                          <p:stCondLst>
                                            <p:cond delay="1999"/>
                                          </p:stCondLst>
                                        </p:cTn>
                                        <p:tgtEl>
                                          <p:spTgt spid="22"/>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10" presetClass="exit" presetSubtype="0" fill="hold" nodeType="clickEffect">
                                  <p:stCondLst>
                                    <p:cond delay="0"/>
                                  </p:stCondLst>
                                  <p:childTnLst>
                                    <p:animEffect transition="out" filter="fade">
                                      <p:cBhvr>
                                        <p:cTn id="101" dur="2000"/>
                                        <p:tgtEl>
                                          <p:spTgt spid="23"/>
                                        </p:tgtEl>
                                      </p:cBhvr>
                                    </p:animEffect>
                                    <p:set>
                                      <p:cBhvr>
                                        <p:cTn id="102" dur="1" fill="hold">
                                          <p:stCondLst>
                                            <p:cond delay="1999"/>
                                          </p:stCondLst>
                                        </p:cTn>
                                        <p:tgtEl>
                                          <p:spTgt spid="23"/>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0" presetClass="exit" presetSubtype="0" fill="hold" nodeType="clickEffect">
                                  <p:stCondLst>
                                    <p:cond delay="0"/>
                                  </p:stCondLst>
                                  <p:childTnLst>
                                    <p:animEffect transition="out" filter="fade">
                                      <p:cBhvr>
                                        <p:cTn id="106" dur="2000"/>
                                        <p:tgtEl>
                                          <p:spTgt spid="24"/>
                                        </p:tgtEl>
                                      </p:cBhvr>
                                    </p:animEffect>
                                    <p:set>
                                      <p:cBhvr>
                                        <p:cTn id="107" dur="1" fill="hold">
                                          <p:stCondLst>
                                            <p:cond delay="1999"/>
                                          </p:stCondLst>
                                        </p:cTn>
                                        <p:tgtEl>
                                          <p:spTgt spid="24"/>
                                        </p:tgtEl>
                                        <p:attrNameLst>
                                          <p:attrName>style.visibility</p:attrName>
                                        </p:attrNameLst>
                                      </p:cBhvr>
                                      <p:to>
                                        <p:strVal val="hidden"/>
                                      </p:to>
                                    </p:set>
                                  </p:childTnLst>
                                </p:cTn>
                              </p:par>
                            </p:childTnLst>
                          </p:cTn>
                        </p:par>
                      </p:childTnLst>
                    </p:cTn>
                  </p:par>
                  <p:par>
                    <p:cTn id="108" fill="hold">
                      <p:stCondLst>
                        <p:cond delay="indefinite"/>
                      </p:stCondLst>
                      <p:childTnLst>
                        <p:par>
                          <p:cTn id="109" fill="hold">
                            <p:stCondLst>
                              <p:cond delay="0"/>
                            </p:stCondLst>
                            <p:childTnLst>
                              <p:par>
                                <p:cTn id="110" presetID="10" presetClass="exit" presetSubtype="0" fill="hold" nodeType="clickEffect">
                                  <p:stCondLst>
                                    <p:cond delay="0"/>
                                  </p:stCondLst>
                                  <p:childTnLst>
                                    <p:animEffect transition="out" filter="fade">
                                      <p:cBhvr>
                                        <p:cTn id="111" dur="2000"/>
                                        <p:tgtEl>
                                          <p:spTgt spid="25"/>
                                        </p:tgtEl>
                                      </p:cBhvr>
                                    </p:animEffect>
                                    <p:set>
                                      <p:cBhvr>
                                        <p:cTn id="112" dur="1" fill="hold">
                                          <p:stCondLst>
                                            <p:cond delay="1999"/>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样① </a:t>
            </a:r>
            <a:r>
              <a:rPr lang="zh-CN" altLang="en-US" sz="1815" u="sng" kern="0" dirty="0" smtClean="0">
                <a:solidFill>
                  <a:srgbClr val="FF0000"/>
                </a:solidFill>
                <a:latin typeface="Times New Roman" panose="02020603050405020304" pitchFamily="65" charset="-122"/>
                <a:ea typeface="宋体" panose="02010600030101010101" pitchFamily="2" charset="-122"/>
              </a:rPr>
              <a:t>紧密</a:t>
            </a:r>
            <a:r>
              <a:rPr lang="zh-CN" altLang="en-US" sz="1815" kern="0" dirty="0" smtClean="0">
                <a:solidFill>
                  <a:srgbClr val="000000"/>
                </a:solidFill>
                <a:latin typeface="Times New Roman" panose="02020603050405020304" pitchFamily="65" charset="-122"/>
                <a:ea typeface="宋体" panose="02010600030101010101" pitchFamily="2" charset="-122"/>
              </a:rPr>
              <a:t>。非限制性定语从句与主句之间通常用② </a:t>
            </a:r>
            <a:r>
              <a:rPr lang="zh-CN" altLang="en-US" sz="1815" u="sng" kern="0" dirty="0" smtClean="0">
                <a:solidFill>
                  <a:srgbClr val="FF0000"/>
                </a:solidFill>
                <a:latin typeface="Times New Roman" panose="02020603050405020304" pitchFamily="65" charset="-122"/>
                <a:ea typeface="宋体" panose="02010600030101010101" pitchFamily="2" charset="-122"/>
              </a:rPr>
              <a:t>逗号</a:t>
            </a:r>
            <a:r>
              <a:rPr lang="zh-CN" altLang="en-US" sz="1815" kern="0" dirty="0" smtClean="0">
                <a:solidFill>
                  <a:srgbClr val="000000"/>
                </a:solidFill>
                <a:latin typeface="Times New Roman" panose="02020603050405020304" pitchFamily="65" charset="-122"/>
                <a:ea typeface="宋体" panose="02010600030101010101" pitchFamily="2" charset="-122"/>
              </a:rPr>
              <a:t>分开,常与主句分开翻</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译。非限制性定语从句放在句子中间时,其③ </a:t>
            </a:r>
            <a:r>
              <a:rPr lang="zh-CN" altLang="en-US" sz="1815" u="sng" kern="0" dirty="0" smtClean="0">
                <a:solidFill>
                  <a:srgbClr val="FF0000"/>
                </a:solidFill>
                <a:latin typeface="Times New Roman" panose="02020603050405020304" pitchFamily="65" charset="-122"/>
                <a:ea typeface="宋体" panose="02010600030101010101" pitchFamily="2" charset="-122"/>
              </a:rPr>
              <a:t>前后</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都需要用逗号隔开。</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二、关系代词与关系副词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1.She has two sons, both of whom are committed to physical research.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2.Peter, whose mother is in hospital, will take a few days off to look after her.√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3.The American boy,who is my classmate, takes a keen interest in Chinese.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4.The American boy,that is my classmate, takes a keen interest in Chinese. </a:t>
            </a:r>
            <a:r>
              <a:rPr lang="zh-CN" altLang="en-US" sz="1815" kern="0" dirty="0" smtClean="0">
                <a:solidFill>
                  <a:srgbClr val="000000"/>
                </a:solidFill>
                <a:latin typeface="NEU-BZ" pitchFamily="65" charset="-122"/>
                <a:ea typeface="NEU-BZ" pitchFamily="65"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和限制性定语从句相同,当先行词是人,关系词在定语从句中作④ </a:t>
            </a:r>
            <a:r>
              <a:rPr lang="zh-CN" altLang="en-US" sz="1815" u="sng" kern="0" dirty="0" smtClean="0">
                <a:solidFill>
                  <a:srgbClr val="FF0000"/>
                </a:solidFill>
                <a:latin typeface="Times New Roman" panose="02020603050405020304" pitchFamily="65" charset="-122"/>
                <a:ea typeface="宋体" panose="02010600030101010101" pitchFamily="2" charset="-122"/>
              </a:rPr>
              <a:t>主语</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时,用关系代</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词who,定语从句中谓语的单复数要和⑤ </a:t>
            </a:r>
            <a:r>
              <a:rPr lang="zh-CN" altLang="en-US" sz="1815" u="sng" kern="0" dirty="0" smtClean="0">
                <a:solidFill>
                  <a:srgbClr val="FF0000"/>
                </a:solidFill>
                <a:latin typeface="Times New Roman" panose="02020603050405020304" pitchFamily="65" charset="-122"/>
                <a:ea typeface="宋体" panose="02010600030101010101" pitchFamily="2" charset="-122"/>
              </a:rPr>
              <a:t>先行词</a:t>
            </a:r>
            <a:r>
              <a:rPr lang="zh-CN" altLang="en-US" sz="1815" kern="0" dirty="0" smtClean="0">
                <a:solidFill>
                  <a:srgbClr val="000000"/>
                </a:solidFill>
                <a:latin typeface="Times New Roman" panose="02020603050405020304" pitchFamily="65" charset="-122"/>
                <a:ea typeface="宋体" panose="02010600030101010101" pitchFamily="2" charset="-122"/>
              </a:rPr>
              <a:t>保持一致;当关系词在定语从句中</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作宾语时,用whom(非正式文体且关系词前无介词时,也可用who);当关系词在定语</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从句中作定语时,用⑥ </a:t>
            </a:r>
            <a:r>
              <a:rPr lang="zh-CN" altLang="en-US" sz="1815" u="sng" kern="0" dirty="0" smtClean="0">
                <a:solidFill>
                  <a:srgbClr val="FF0000"/>
                </a:solidFill>
                <a:latin typeface="Times New Roman" panose="02020603050405020304" pitchFamily="65" charset="-122"/>
                <a:ea typeface="宋体" panose="02010600030101010101" pitchFamily="2" charset="-122"/>
              </a:rPr>
              <a:t>whose</a:t>
            </a:r>
            <a:r>
              <a:rPr lang="zh-CN" altLang="en-US" sz="1815" kern="0" dirty="0" smtClean="0">
                <a:solidFill>
                  <a:srgbClr val="000000"/>
                </a:solidFill>
                <a:latin typeface="Times New Roman" panose="02020603050405020304" pitchFamily="65" charset="-122"/>
                <a:ea typeface="宋体" panose="02010600030101010101" pitchFamily="2" charset="-122"/>
              </a:rPr>
              <a:t>。与限制性定语从句不同,非限制性定语从句不能用</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⑦ </a:t>
            </a: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引导。</a:t>
            </a:r>
            <a:endParaRPr lang="zh-CN" altLang="en-US" dirty="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1.Teaching is an amazing job, where you are doing something serious but interesting</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kern="0"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sp>
        <p:nvSpPr>
          <p:cNvPr id="3" name="矩形 2"/>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4" name="Picture 4" descr="\\a015\吴双婷\线.tif"/>
          <p:cNvPicPr>
            <a:picLocks noChangeArrowheads="1"/>
          </p:cNvPicPr>
          <p:nvPr/>
        </p:nvPicPr>
        <p:blipFill>
          <a:blip r:embed="rId1" cstate="print"/>
          <a:srcRect/>
          <a:stretch>
            <a:fillRect/>
          </a:stretch>
        </p:blipFill>
        <p:spPr bwMode="auto">
          <a:xfrm>
            <a:off x="1037590" y="848995"/>
            <a:ext cx="504000" cy="252095"/>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5729605" y="848995"/>
            <a:ext cx="492125" cy="252095"/>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5000628" y="1277129"/>
            <a:ext cx="540000" cy="25200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1" cstate="print"/>
          <a:srcRect/>
          <a:stretch>
            <a:fillRect/>
          </a:stretch>
        </p:blipFill>
        <p:spPr bwMode="auto">
          <a:xfrm>
            <a:off x="6924040" y="3777615"/>
            <a:ext cx="528955" cy="26035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1" cstate="print"/>
          <a:srcRect/>
          <a:stretch>
            <a:fillRect/>
          </a:stretch>
        </p:blipFill>
        <p:spPr bwMode="auto">
          <a:xfrm>
            <a:off x="2714625" y="4961255"/>
            <a:ext cx="619125" cy="31623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4510087" y="4134649"/>
            <a:ext cx="720000" cy="285432"/>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804545" y="5439410"/>
            <a:ext cx="432000" cy="252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5285"/>
          </a:xfrm>
          <a:prstGeom prst="rect">
            <a:avLst/>
          </a:prstGeom>
          <a:noFill/>
        </p:spPr>
        <p:txBody>
          <a:bodyPr wrap="square" lIns="0" tIns="0" rIns="0" bIns="0" rtlCol="0">
            <a:spAutoFit/>
          </a:bodyPr>
          <a:lstStyle/>
          <a:p>
            <a:pPr marL="0" indent="0" eaLnBrk="0" latinLnBrk="1" hangingPunct="0">
              <a:lnSpc>
                <a:spcPct val="150000"/>
              </a:lnSpc>
              <a:spcBef>
                <a:spcPts val="0"/>
              </a:spcBef>
              <a:buNone/>
            </a:pP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2.He is considering quitting his job, which requires frequent business trips.√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3.Her children attend the day-care center, whose owner is from Beijing.√</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4.Our school is planning to hold a Chinese Ancient Culture Week event next month,</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when different kinds of amazing activities will be organized.√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5.It was the fourth time that he had got first prize, which surprised all of us.√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6.As we expected, he lost the game.√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在非限制性定语从句中,当先行词是物,关系词在定语从句中作主语或宾语时,用关</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系代词⑧ </a:t>
            </a:r>
            <a:r>
              <a:rPr lang="zh-CN" altLang="en-US" sz="1815" u="sng" kern="0" dirty="0" smtClean="0">
                <a:solidFill>
                  <a:srgbClr val="FF0000"/>
                </a:solidFill>
                <a:latin typeface="Times New Roman" panose="02020603050405020304" pitchFamily="65" charset="-122"/>
                <a:ea typeface="宋体" panose="02010600030101010101" pitchFamily="2" charset="-122"/>
              </a:rPr>
              <a:t>which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,不能用that;当关系词在定语从句中作定语时,用关系代词⑨</a:t>
            </a:r>
            <a:br>
              <a:rPr dirty="0"/>
            </a:br>
            <a:r>
              <a:rPr lang="zh-CN" altLang="en-US" sz="1815" u="sng" kern="0" dirty="0" smtClean="0">
                <a:solidFill>
                  <a:srgbClr val="FF0000"/>
                </a:solidFill>
                <a:latin typeface="Times New Roman" panose="02020603050405020304" pitchFamily="65" charset="-122"/>
                <a:ea typeface="宋体" panose="02010600030101010101" pitchFamily="2" charset="-122"/>
              </a:rPr>
              <a:t>whose</a:t>
            </a:r>
            <a:r>
              <a:rPr lang="zh-CN" altLang="en-US" sz="1815" kern="0" dirty="0" smtClean="0">
                <a:solidFill>
                  <a:srgbClr val="000000"/>
                </a:solidFill>
                <a:latin typeface="Times New Roman" panose="02020603050405020304" pitchFamily="65" charset="-122"/>
                <a:ea typeface="宋体" panose="02010600030101010101" pitchFamily="2" charset="-122"/>
              </a:rPr>
              <a:t>。如果定语从句中缺少地点状语,要由关系副词⑩ </a:t>
            </a:r>
            <a:r>
              <a:rPr lang="zh-CN" altLang="en-US" sz="1815" u="sng" kern="0" dirty="0" smtClean="0">
                <a:solidFill>
                  <a:srgbClr val="FF0000"/>
                </a:solidFill>
                <a:latin typeface="Times New Roman" panose="02020603050405020304" pitchFamily="65" charset="-122"/>
                <a:ea typeface="宋体" panose="02010600030101010101" pitchFamily="2" charset="-122"/>
              </a:rPr>
              <a:t>where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引导,where前面的先</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行词既可以是实际地点名词,也可以是</a:t>
            </a:r>
            <a:r>
              <a:rPr lang="zh-CN" altLang="en-US" sz="1510" kern="0" spc="513"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抽象地点名词</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,如job、event、activity等;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when在非限制性定语从句中作</a:t>
            </a:r>
            <a:r>
              <a:rPr lang="zh-CN" altLang="en-US" sz="1510" kern="0" spc="513"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时间状语</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which和as引导非限制性定语从句时,有时可以指代整个</a:t>
            </a:r>
            <a:r>
              <a:rPr lang="zh-CN" altLang="en-US" sz="1510" kern="0" spc="513"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主句</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;as引导的非限制性</a:t>
            </a:r>
            <a:endParaRPr lang="zh-CN" altLang="en-US" dirty="0"/>
          </a:p>
        </p:txBody>
      </p:sp>
      <p:pic>
        <p:nvPicPr>
          <p:cNvPr id="3" name="图片 3" descr="textimage96.jpeg"/>
          <p:cNvPicPr>
            <a:picLocks noChangeAspect="1"/>
          </p:cNvPicPr>
          <p:nvPr/>
        </p:nvPicPr>
        <p:blipFill>
          <a:blip r:embed="rId1"/>
          <a:stretch>
            <a:fillRect/>
          </a:stretch>
        </p:blipFill>
        <p:spPr>
          <a:xfrm>
            <a:off x="4284000" y="4994356"/>
            <a:ext cx="257174" cy="257175"/>
          </a:xfrm>
          <a:prstGeom prst="rect">
            <a:avLst/>
          </a:prstGeom>
        </p:spPr>
      </p:pic>
      <p:pic>
        <p:nvPicPr>
          <p:cNvPr id="4" name="图片 4" descr="textimage97.jpeg"/>
          <p:cNvPicPr>
            <a:picLocks noChangeAspect="1"/>
          </p:cNvPicPr>
          <p:nvPr/>
        </p:nvPicPr>
        <p:blipFill>
          <a:blip r:embed="rId2"/>
          <a:stretch>
            <a:fillRect/>
          </a:stretch>
        </p:blipFill>
        <p:spPr>
          <a:xfrm>
            <a:off x="3573450" y="5413684"/>
            <a:ext cx="257174" cy="257175"/>
          </a:xfrm>
          <a:prstGeom prst="rect">
            <a:avLst/>
          </a:prstGeom>
        </p:spPr>
      </p:pic>
      <p:pic>
        <p:nvPicPr>
          <p:cNvPr id="5" name="图片 5" descr="textimage98.jpeg"/>
          <p:cNvPicPr>
            <a:picLocks noChangeAspect="1"/>
          </p:cNvPicPr>
          <p:nvPr/>
        </p:nvPicPr>
        <p:blipFill>
          <a:blip r:embed="rId3"/>
          <a:stretch>
            <a:fillRect/>
          </a:stretch>
        </p:blipFill>
        <p:spPr>
          <a:xfrm>
            <a:off x="5960587" y="5833012"/>
            <a:ext cx="257175" cy="257175"/>
          </a:xfrm>
          <a:prstGeom prst="rect">
            <a:avLst/>
          </a:prstGeom>
        </p:spPr>
      </p:pic>
      <p:sp>
        <p:nvSpPr>
          <p:cNvPr id="6" name="矩形 5"/>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7" name="Picture 4" descr="\\a015\吴双婷\线.tif"/>
          <p:cNvPicPr>
            <a:picLocks noChangeArrowheads="1"/>
          </p:cNvPicPr>
          <p:nvPr/>
        </p:nvPicPr>
        <p:blipFill>
          <a:blip r:embed="rId4" cstate="print"/>
          <a:srcRect/>
          <a:stretch>
            <a:fillRect/>
          </a:stretch>
        </p:blipFill>
        <p:spPr bwMode="auto">
          <a:xfrm>
            <a:off x="1485878" y="4134969"/>
            <a:ext cx="648000" cy="324000"/>
          </a:xfrm>
          <a:prstGeom prst="rect">
            <a:avLst/>
          </a:prstGeom>
          <a:noFill/>
          <a:ln w="9525">
            <a:noFill/>
            <a:miter lim="800000"/>
            <a:headEnd/>
            <a:tailEnd/>
          </a:ln>
        </p:spPr>
      </p:pic>
      <p:pic>
        <p:nvPicPr>
          <p:cNvPr id="8" name="Picture 4" descr="\\a015\吴双婷\线.tif"/>
          <p:cNvPicPr>
            <a:picLocks noChangeArrowheads="1"/>
          </p:cNvPicPr>
          <p:nvPr/>
        </p:nvPicPr>
        <p:blipFill>
          <a:blip r:embed="rId4" cstate="print"/>
          <a:srcRect/>
          <a:stretch>
            <a:fillRect/>
          </a:stretch>
        </p:blipFill>
        <p:spPr bwMode="auto">
          <a:xfrm>
            <a:off x="539750" y="4492625"/>
            <a:ext cx="593090" cy="356235"/>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6087110" y="4492625"/>
            <a:ext cx="628650"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4541520" y="4849495"/>
            <a:ext cx="1418590" cy="427355"/>
          </a:xfrm>
          <a:prstGeom prst="rect">
            <a:avLst/>
          </a:prstGeom>
          <a:noFill/>
          <a:ln w="9525">
            <a:noFill/>
            <a:miter lim="800000"/>
            <a:headEnd/>
            <a:tailEnd/>
          </a:ln>
        </p:spPr>
      </p:pic>
      <p:pic>
        <p:nvPicPr>
          <p:cNvPr id="11" name="Picture 4" descr="\\a015\吴双婷\线.tif"/>
          <p:cNvPicPr>
            <a:picLocks noChangeArrowheads="1"/>
          </p:cNvPicPr>
          <p:nvPr/>
        </p:nvPicPr>
        <p:blipFill>
          <a:blip r:embed="rId4" cstate="print"/>
          <a:srcRect/>
          <a:stretch>
            <a:fillRect/>
          </a:stretch>
        </p:blipFill>
        <p:spPr bwMode="auto">
          <a:xfrm>
            <a:off x="3830315" y="5313852"/>
            <a:ext cx="972000" cy="356870"/>
          </a:xfrm>
          <a:prstGeom prst="rect">
            <a:avLst/>
          </a:prstGeom>
          <a:noFill/>
          <a:ln w="9525">
            <a:noFill/>
            <a:miter lim="800000"/>
            <a:headEnd/>
            <a:tailEnd/>
          </a:ln>
        </p:spPr>
      </p:pic>
      <p:pic>
        <p:nvPicPr>
          <p:cNvPr id="12" name="Picture 4" descr="\\a015\吴双婷\线.tif"/>
          <p:cNvPicPr>
            <a:picLocks noChangeArrowheads="1"/>
          </p:cNvPicPr>
          <p:nvPr/>
        </p:nvPicPr>
        <p:blipFill>
          <a:blip r:embed="rId4" cstate="print"/>
          <a:srcRect/>
          <a:stretch>
            <a:fillRect/>
          </a:stretch>
        </p:blipFill>
        <p:spPr bwMode="auto">
          <a:xfrm>
            <a:off x="6215380" y="5733415"/>
            <a:ext cx="540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1"/>
                                        </p:tgtEl>
                                      </p:cBhvr>
                                    </p:animEffect>
                                    <p:set>
                                      <p:cBhvr>
                                        <p:cTn id="27" dur="1" fill="hold">
                                          <p:stCondLst>
                                            <p:cond delay="1999"/>
                                          </p:stCondLst>
                                        </p:cTn>
                                        <p:tgtEl>
                                          <p:spTgt spid="11"/>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12"/>
                                        </p:tgtEl>
                                      </p:cBhvr>
                                    </p:animEffect>
                                    <p:set>
                                      <p:cBhvr>
                                        <p:cTn id="32" dur="1" fill="hold">
                                          <p:stCondLst>
                                            <p:cond delay="1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定语从句可置于</a:t>
            </a:r>
            <a:r>
              <a:rPr lang="zh-CN" altLang="en-US" sz="1510" kern="0" spc="513"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句首</a:t>
            </a:r>
            <a:r>
              <a:rPr lang="zh-CN" altLang="en-US" sz="1815" kern="0" dirty="0" smtClean="0">
                <a:solidFill>
                  <a:srgbClr val="000000"/>
                </a:solidFill>
                <a:latin typeface="Times New Roman" panose="02020603050405020304" pitchFamily="65" charset="-122"/>
                <a:ea typeface="宋体" panose="02010600030101010101" pitchFamily="2" charset="-122"/>
              </a:rPr>
              <a:t>、句中和句末,意为“正如</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三、介词(短语)+关系代词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1.Failure is the fog, through which we glimpse(瞥见) success.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2.What a pity! I missed the concert, at which Jay Chou performed songs.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3.In 2001, Tony and his wife left London, to which they never returned.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4.From 1997, J.K. Rowling created the </a:t>
            </a:r>
            <a:r>
              <a:rPr lang="zh-CN" altLang="en-US" sz="1815" i="1" kern="0" dirty="0" smtClean="0">
                <a:solidFill>
                  <a:srgbClr val="000000"/>
                </a:solidFill>
                <a:latin typeface="Times New Roman" panose="02020603050405020304" pitchFamily="65" charset="-122"/>
                <a:ea typeface="宋体" panose="02010600030101010101" pitchFamily="2" charset="-122"/>
              </a:rPr>
              <a:t>Harry</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Potter</a:t>
            </a:r>
            <a:r>
              <a:rPr lang="zh-CN" altLang="en-US" sz="1815" kern="0" dirty="0" smtClean="0">
                <a:solidFill>
                  <a:srgbClr val="000000"/>
                </a:solidFill>
                <a:latin typeface="Times New Roman" panose="02020603050405020304" pitchFamily="65" charset="-122"/>
                <a:ea typeface="宋体" panose="02010600030101010101" pitchFamily="2" charset="-122"/>
              </a:rPr>
              <a:t> fantasy series, for which she be-</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came internationally famous.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5.Millions of species die yearly, most of which are unknown to us.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依据介词本身的词义和意群关系,关系代词前面的介词主要可从5个方面系统掌</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握。</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1.把握介词本身的</a:t>
            </a:r>
            <a:r>
              <a:rPr lang="zh-CN" altLang="en-US" sz="1510" kern="0" spc="513"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词义</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,如through;</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2.把握介词与</a:t>
            </a:r>
            <a:r>
              <a:rPr lang="zh-CN" altLang="en-US" sz="1510" kern="0" spc="513"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名词</a:t>
            </a:r>
            <a:r>
              <a:rPr lang="zh-CN" altLang="en-US" sz="1815" kern="0" dirty="0" smtClean="0">
                <a:solidFill>
                  <a:srgbClr val="000000"/>
                </a:solidFill>
                <a:latin typeface="Times New Roman" panose="02020603050405020304" pitchFamily="65" charset="-122"/>
                <a:ea typeface="宋体" panose="02010600030101010101" pitchFamily="2" charset="-122"/>
              </a:rPr>
              <a:t>的搭配,如at the concert;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3.把握介词与</a:t>
            </a:r>
            <a:r>
              <a:rPr lang="zh-CN" altLang="en-US" sz="1510" kern="0" spc="513"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动词</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的搭配,如return to;</a:t>
            </a:r>
            <a:endParaRPr lang="zh-CN" altLang="en-US" dirty="0"/>
          </a:p>
        </p:txBody>
      </p:sp>
      <p:pic>
        <p:nvPicPr>
          <p:cNvPr id="3" name="图片 3" descr="textimage99.jpeg"/>
          <p:cNvPicPr>
            <a:picLocks noChangeAspect="1"/>
          </p:cNvPicPr>
          <p:nvPr/>
        </p:nvPicPr>
        <p:blipFill>
          <a:blip r:embed="rId1"/>
          <a:stretch>
            <a:fillRect/>
          </a:stretch>
        </p:blipFill>
        <p:spPr>
          <a:xfrm>
            <a:off x="2152800" y="801076"/>
            <a:ext cx="257174" cy="257174"/>
          </a:xfrm>
          <a:prstGeom prst="rect">
            <a:avLst/>
          </a:prstGeom>
        </p:spPr>
      </p:pic>
      <p:pic>
        <p:nvPicPr>
          <p:cNvPr id="4" name="图片 4" descr="textimage100.jpeg"/>
          <p:cNvPicPr>
            <a:picLocks noChangeAspect="1"/>
          </p:cNvPicPr>
          <p:nvPr/>
        </p:nvPicPr>
        <p:blipFill>
          <a:blip r:embed="rId2"/>
          <a:stretch>
            <a:fillRect/>
          </a:stretch>
        </p:blipFill>
        <p:spPr>
          <a:xfrm>
            <a:off x="2325600" y="4994356"/>
            <a:ext cx="257174" cy="257175"/>
          </a:xfrm>
          <a:prstGeom prst="rect">
            <a:avLst/>
          </a:prstGeom>
        </p:spPr>
      </p:pic>
      <p:pic>
        <p:nvPicPr>
          <p:cNvPr id="5" name="图片 5" descr="textimage101.jpeg"/>
          <p:cNvPicPr>
            <a:picLocks noChangeAspect="1"/>
          </p:cNvPicPr>
          <p:nvPr/>
        </p:nvPicPr>
        <p:blipFill>
          <a:blip r:embed="rId3"/>
          <a:stretch>
            <a:fillRect/>
          </a:stretch>
        </p:blipFill>
        <p:spPr>
          <a:xfrm>
            <a:off x="1864800" y="5413684"/>
            <a:ext cx="257174" cy="257175"/>
          </a:xfrm>
          <a:prstGeom prst="rect">
            <a:avLst/>
          </a:prstGeom>
        </p:spPr>
      </p:pic>
      <p:pic>
        <p:nvPicPr>
          <p:cNvPr id="6" name="图片 6" descr="textimage102.jpeg"/>
          <p:cNvPicPr>
            <a:picLocks noChangeAspect="1"/>
          </p:cNvPicPr>
          <p:nvPr/>
        </p:nvPicPr>
        <p:blipFill>
          <a:blip r:embed="rId4"/>
          <a:stretch>
            <a:fillRect/>
          </a:stretch>
        </p:blipFill>
        <p:spPr>
          <a:xfrm>
            <a:off x="1864800" y="5833012"/>
            <a:ext cx="257174" cy="257174"/>
          </a:xfrm>
          <a:prstGeom prst="rect">
            <a:avLst/>
          </a:prstGeom>
        </p:spPr>
      </p:pic>
      <p:sp>
        <p:nvSpPr>
          <p:cNvPr id="7" name="矩形 6"/>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8" name="Picture 4" descr="\\a015\吴双婷\线.tif"/>
          <p:cNvPicPr>
            <a:picLocks noChangeArrowheads="1"/>
          </p:cNvPicPr>
          <p:nvPr/>
        </p:nvPicPr>
        <p:blipFill>
          <a:blip r:embed="rId5" cstate="print"/>
          <a:srcRect/>
          <a:stretch>
            <a:fillRect/>
          </a:stretch>
        </p:blipFill>
        <p:spPr bwMode="auto">
          <a:xfrm>
            <a:off x="2409825" y="862330"/>
            <a:ext cx="468000" cy="252000"/>
          </a:xfrm>
          <a:prstGeom prst="rect">
            <a:avLst/>
          </a:prstGeom>
          <a:noFill/>
          <a:ln w="9525">
            <a:noFill/>
            <a:miter lim="800000"/>
            <a:headEnd/>
            <a:tailEnd/>
          </a:ln>
        </p:spPr>
      </p:pic>
      <p:pic>
        <p:nvPicPr>
          <p:cNvPr id="9" name="Picture 4" descr="\\a015\吴双婷\线.tif"/>
          <p:cNvPicPr>
            <a:picLocks noChangeArrowheads="1"/>
          </p:cNvPicPr>
          <p:nvPr/>
        </p:nvPicPr>
        <p:blipFill>
          <a:blip r:embed="rId5" cstate="print"/>
          <a:srcRect/>
          <a:stretch>
            <a:fillRect/>
          </a:stretch>
        </p:blipFill>
        <p:spPr bwMode="auto">
          <a:xfrm>
            <a:off x="2582849" y="4894749"/>
            <a:ext cx="50400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5" cstate="print"/>
          <a:srcRect/>
          <a:stretch>
            <a:fillRect/>
          </a:stretch>
        </p:blipFill>
        <p:spPr bwMode="auto">
          <a:xfrm>
            <a:off x="2122805" y="5413375"/>
            <a:ext cx="468000" cy="256540"/>
          </a:xfrm>
          <a:prstGeom prst="rect">
            <a:avLst/>
          </a:prstGeom>
          <a:noFill/>
          <a:ln w="9525">
            <a:noFill/>
            <a:miter lim="800000"/>
            <a:headEnd/>
            <a:tailEnd/>
          </a:ln>
        </p:spPr>
      </p:pic>
      <p:pic>
        <p:nvPicPr>
          <p:cNvPr id="11" name="Picture 4" descr="\\a015\吴双婷\线.tif"/>
          <p:cNvPicPr>
            <a:picLocks noChangeArrowheads="1"/>
          </p:cNvPicPr>
          <p:nvPr/>
        </p:nvPicPr>
        <p:blipFill>
          <a:blip r:embed="rId5" cstate="print"/>
          <a:srcRect/>
          <a:stretch>
            <a:fillRect/>
          </a:stretch>
        </p:blipFill>
        <p:spPr bwMode="auto">
          <a:xfrm>
            <a:off x="2123440" y="5838190"/>
            <a:ext cx="529590" cy="25209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9"/>
                                        </p:tgtEl>
                                      </p:cBhvr>
                                    </p:animEffect>
                                    <p:set>
                                      <p:cBhvr>
                                        <p:cTn id="12" dur="1" fill="hold">
                                          <p:stCondLst>
                                            <p:cond delay="19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0"/>
                                        </p:tgtEl>
                                      </p:cBhvr>
                                    </p:animEffect>
                                    <p:set>
                                      <p:cBhvr>
                                        <p:cTn id="17" dur="1" fill="hold">
                                          <p:stCondLst>
                                            <p:cond delay="1999"/>
                                          </p:stCondLst>
                                        </p:cTn>
                                        <p:tgtEl>
                                          <p:spTgt spid="1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1"/>
                                        </p:tgtEl>
                                      </p:cBhvr>
                                    </p:animEffect>
                                    <p:set>
                                      <p:cBhvr>
                                        <p:cTn id="22"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534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4.把握介词与</a:t>
            </a:r>
            <a:r>
              <a:rPr lang="zh-CN" altLang="en-US" sz="1510" kern="0" spc="513"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形容词</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的搭配,如be famous for;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5.把握“部分+</a:t>
            </a:r>
            <a:r>
              <a:rPr lang="zh-CN" altLang="en-US" sz="1510" kern="0" spc="513"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of </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+整体”结构及其他可用于非限制性定语从句中的含有介词的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短语,如most of...、none of...、some of...等。</a:t>
            </a:r>
            <a:endParaRPr lang="zh-CN" altLang="en-US" dirty="0"/>
          </a:p>
          <a:p>
            <a:pPr marL="0" indent="0" eaLnBrk="0" latinLnBrk="1" hangingPunct="0">
              <a:lnSpc>
                <a:spcPct val="150000"/>
              </a:lnSpc>
              <a:spcBef>
                <a:spcPts val="0"/>
              </a:spcBef>
              <a:buNone/>
            </a:pPr>
            <a:r>
              <a:rPr lang="zh-CN" altLang="en-US" sz="2360" kern="0" spc="9415"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用关系代词、关系副词填空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1.(2019课标全国Ⅰ,阅读理解D,</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)During the rosy years of elementary school(小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学), I enjoyed sharing my dolls and jokes, </a:t>
            </a:r>
            <a:r>
              <a:rPr lang="zh-CN" altLang="en-US" sz="1815" u="sng" kern="0" dirty="0" smtClean="0">
                <a:solidFill>
                  <a:srgbClr val="FF0000"/>
                </a:solidFill>
                <a:latin typeface="Times New Roman" panose="02020603050405020304" pitchFamily="65" charset="-122"/>
                <a:ea typeface="宋体" panose="02010600030101010101" pitchFamily="2" charset="-122"/>
              </a:rPr>
              <a:t>which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allowed me to keep my high social sta-</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tus.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句意:在美好的小学时光里,我喜欢分享我的玩偶和笑话,这使得我保持了很</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高的社交地位。设空处引导非限制性定语从句,指代整个主句的内容,故填which。</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2.(2019浙江,完形填空,</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you can imagine, the trip is no piece of cake.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句意:正如你可以想象的那样,这次旅行不是简单事。设空处意为“正如”,</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应用as引导非限制性定语从句。</a:t>
            </a:r>
            <a:endParaRPr lang="zh-CN" altLang="en-US" dirty="0"/>
          </a:p>
        </p:txBody>
      </p:sp>
      <p:pic>
        <p:nvPicPr>
          <p:cNvPr id="3" name="图片 3" descr="textimage103.jpeg"/>
          <p:cNvPicPr>
            <a:picLocks noChangeAspect="1"/>
          </p:cNvPicPr>
          <p:nvPr/>
        </p:nvPicPr>
        <p:blipFill>
          <a:blip r:embed="rId1"/>
          <a:stretch>
            <a:fillRect/>
          </a:stretch>
        </p:blipFill>
        <p:spPr>
          <a:xfrm>
            <a:off x="1864800" y="801076"/>
            <a:ext cx="257174" cy="257174"/>
          </a:xfrm>
          <a:prstGeom prst="rect">
            <a:avLst/>
          </a:prstGeom>
        </p:spPr>
      </p:pic>
      <p:pic>
        <p:nvPicPr>
          <p:cNvPr id="4" name="图片 4" descr="textimage104.jpeg"/>
          <p:cNvPicPr>
            <a:picLocks noChangeAspect="1"/>
          </p:cNvPicPr>
          <p:nvPr/>
        </p:nvPicPr>
        <p:blipFill>
          <a:blip r:embed="rId2"/>
          <a:stretch>
            <a:fillRect/>
          </a:stretch>
        </p:blipFill>
        <p:spPr>
          <a:xfrm>
            <a:off x="1994737" y="1220404"/>
            <a:ext cx="257174" cy="257174"/>
          </a:xfrm>
          <a:prstGeom prst="rect">
            <a:avLst/>
          </a:prstGeom>
        </p:spPr>
      </p:pic>
      <p:pic>
        <p:nvPicPr>
          <p:cNvPr id="5" name="图片 5" descr="textimage105.jpeg"/>
          <p:cNvPicPr>
            <a:picLocks noChangeAspect="1"/>
          </p:cNvPicPr>
          <p:nvPr/>
        </p:nvPicPr>
        <p:blipFill>
          <a:blip r:embed="rId3"/>
          <a:stretch>
            <a:fillRect/>
          </a:stretch>
        </p:blipFill>
        <p:spPr>
          <a:xfrm>
            <a:off x="540000" y="2025936"/>
            <a:ext cx="1495425" cy="504825"/>
          </a:xfrm>
          <a:prstGeom prst="rect">
            <a:avLst/>
          </a:prstGeom>
        </p:spPr>
      </p:pic>
      <p:pic>
        <p:nvPicPr>
          <p:cNvPr id="6" name="图片 6" descr="textimage106.jpeg"/>
          <p:cNvPicPr>
            <a:picLocks noChangeAspect="1"/>
          </p:cNvPicPr>
          <p:nvPr/>
        </p:nvPicPr>
        <p:blipFill>
          <a:blip r:embed="rId4"/>
          <a:stretch>
            <a:fillRect/>
          </a:stretch>
        </p:blipFill>
        <p:spPr>
          <a:xfrm>
            <a:off x="3605512" y="2984097"/>
            <a:ext cx="609600" cy="409574"/>
          </a:xfrm>
          <a:prstGeom prst="rect">
            <a:avLst/>
          </a:prstGeom>
        </p:spPr>
      </p:pic>
      <p:pic>
        <p:nvPicPr>
          <p:cNvPr id="7" name="图片 7" descr="textimage107.jpeg"/>
          <p:cNvPicPr>
            <a:picLocks noChangeAspect="1"/>
          </p:cNvPicPr>
          <p:nvPr/>
        </p:nvPicPr>
        <p:blipFill>
          <a:blip r:embed="rId5"/>
          <a:stretch>
            <a:fillRect/>
          </a:stretch>
        </p:blipFill>
        <p:spPr>
          <a:xfrm>
            <a:off x="2747925" y="5113082"/>
            <a:ext cx="552449" cy="371474"/>
          </a:xfrm>
          <a:prstGeom prst="rect">
            <a:avLst/>
          </a:prstGeom>
        </p:spPr>
      </p:pic>
      <p:sp>
        <p:nvSpPr>
          <p:cNvPr id="8" name="矩形 7"/>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9" name="Picture 4" descr="\\a015\吴双婷\线.tif"/>
          <p:cNvPicPr>
            <a:picLocks noChangeAspect="1" noChangeArrowheads="1"/>
          </p:cNvPicPr>
          <p:nvPr/>
        </p:nvPicPr>
        <p:blipFill>
          <a:blip r:embed="rId6" cstate="print"/>
          <a:srcRect/>
          <a:stretch>
            <a:fillRect/>
          </a:stretch>
        </p:blipFill>
        <p:spPr bwMode="auto">
          <a:xfrm>
            <a:off x="2121535" y="800735"/>
            <a:ext cx="720725" cy="333375"/>
          </a:xfrm>
          <a:prstGeom prst="rect">
            <a:avLst/>
          </a:prstGeom>
          <a:noFill/>
          <a:ln w="9525">
            <a:noFill/>
            <a:miter lim="800000"/>
            <a:headEnd/>
            <a:tailEnd/>
          </a:ln>
        </p:spPr>
      </p:pic>
      <p:pic>
        <p:nvPicPr>
          <p:cNvPr id="10" name="Picture 4" descr="\\a015\吴双婷\线.tif"/>
          <p:cNvPicPr>
            <a:picLocks noChangeArrowheads="1"/>
          </p:cNvPicPr>
          <p:nvPr/>
        </p:nvPicPr>
        <p:blipFill>
          <a:blip r:embed="rId6" cstate="print"/>
          <a:srcRect/>
          <a:stretch>
            <a:fillRect/>
          </a:stretch>
        </p:blipFill>
        <p:spPr bwMode="auto">
          <a:xfrm>
            <a:off x="2251710" y="1170305"/>
            <a:ext cx="288000" cy="356870"/>
          </a:xfrm>
          <a:prstGeom prst="rect">
            <a:avLst/>
          </a:prstGeom>
          <a:noFill/>
          <a:ln w="9525">
            <a:noFill/>
            <a:miter lim="800000"/>
            <a:headEnd/>
            <a:tailEnd/>
          </a:ln>
        </p:spPr>
      </p:pic>
      <p:pic>
        <p:nvPicPr>
          <p:cNvPr id="11" name="Picture 4" descr="\\a015\吴双婷\线.tif"/>
          <p:cNvPicPr>
            <a:picLocks noChangeArrowheads="1"/>
          </p:cNvPicPr>
          <p:nvPr/>
        </p:nvPicPr>
        <p:blipFill>
          <a:blip r:embed="rId6" cstate="print"/>
          <a:srcRect/>
          <a:stretch>
            <a:fillRect/>
          </a:stretch>
        </p:blipFill>
        <p:spPr bwMode="auto">
          <a:xfrm>
            <a:off x="4429124" y="3420269"/>
            <a:ext cx="648000"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6" cstate="print"/>
          <a:srcRect/>
          <a:stretch>
            <a:fillRect/>
          </a:stretch>
        </p:blipFill>
        <p:spPr bwMode="auto">
          <a:xfrm>
            <a:off x="3429000" y="5113020"/>
            <a:ext cx="299720" cy="37084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9"/>
                                        </p:tgtEl>
                                      </p:cBhvr>
                                    </p:animEffect>
                                    <p:set>
                                      <p:cBhvr>
                                        <p:cTn id="7" dur="1" fill="hold">
                                          <p:stCondLst>
                                            <p:cond delay="19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10"/>
                                        </p:tgtEl>
                                      </p:cBhvr>
                                    </p:animEffect>
                                    <p:set>
                                      <p:cBhvr>
                                        <p:cTn id="12" dur="1" fill="hold">
                                          <p:stCondLst>
                                            <p:cond delay="1999"/>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1"/>
                                        </p:tgtEl>
                                      </p:cBhvr>
                                    </p:animEffect>
                                    <p:set>
                                      <p:cBhvr>
                                        <p:cTn id="17" dur="1" fill="hold">
                                          <p:stCondLst>
                                            <p:cond delay="1999"/>
                                          </p:stCondLst>
                                        </p:cTn>
                                        <p:tgtEl>
                                          <p:spTgt spid="11"/>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2"/>
                                        </p:tgtEl>
                                      </p:cBhvr>
                                    </p:animEffect>
                                    <p:set>
                                      <p:cBhvr>
                                        <p:cTn id="22" dur="1" fill="hold">
                                          <p:stCondLst>
                                            <p:cond delay="1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92137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3.(2019北京,阅读理解D改编,</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)Phytoplankton(浮游生物) live at the ocean sur-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face, </a:t>
            </a:r>
            <a:r>
              <a:rPr lang="zh-CN" altLang="en-US" sz="1815" u="sng" kern="0" dirty="0" smtClean="0">
                <a:solidFill>
                  <a:srgbClr val="FF0000"/>
                </a:solidFill>
                <a:latin typeface="Times New Roman" panose="02020603050405020304" pitchFamily="65" charset="-122"/>
                <a:ea typeface="宋体" panose="02010600030101010101" pitchFamily="2" charset="-122"/>
              </a:rPr>
              <a:t>where</a:t>
            </a:r>
            <a:r>
              <a:rPr lang="zh-CN" altLang="en-US" sz="1815" kern="0" dirty="0" smtClean="0">
                <a:solidFill>
                  <a:srgbClr val="000000"/>
                </a:solidFill>
                <a:latin typeface="Times New Roman" panose="02020603050405020304" pitchFamily="65" charset="-122"/>
                <a:ea typeface="宋体" panose="02010600030101010101" pitchFamily="2" charset="-122"/>
              </a:rPr>
              <a:t> they pull carbon dioxide(二氧化碳) into the ocean while giving off oxy-</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gen.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句意:浮游生物生活在海洋表面,在那里,它们把二氧化碳吸收到海洋里,同</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时释放氧气。设空处引导非限制性定语从句,先行词为the ocean surface,关系词在</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从句中作状语,故填where。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4.(2017江苏,28,</a:t>
            </a:r>
            <a:r>
              <a:rPr lang="zh-CN" altLang="en-US" sz="1835" kern="0" spc="243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)In 1963 the UN set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up the World Food Programme, one of </a:t>
            </a:r>
            <a:r>
              <a:rPr lang="zh-CN" altLang="en-US" sz="1815" u="sng" kern="0" dirty="0" smtClean="0">
                <a:solidFill>
                  <a:srgbClr val="FF0000"/>
                </a:solidFill>
                <a:latin typeface="Times New Roman" panose="02020603050405020304" pitchFamily="65" charset="-122"/>
                <a:ea typeface="宋体" panose="02010600030101010101" pitchFamily="2" charset="-122"/>
              </a:rPr>
              <a:t>whose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purposes is to relieve worldwide starva-</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tion.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句意:1963年,联合国成立了世界粮食计划署,它的目标之一是缓解全球范围</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内的饥饿。whose意为 “</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的”,引导非限制性定语从句,在从句中作定语。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5.(2017江苏,阅读理解D,</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)Without the glaciers, water will arrive in the rivers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times when it can damage crops. Norphel's inspiration came from seeing the waste of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water over winter, </a:t>
            </a:r>
            <a:r>
              <a:rPr lang="zh-CN" altLang="en-US" sz="1815" u="sng" kern="0" dirty="0" smtClean="0">
                <a:solidFill>
                  <a:srgbClr val="FF0000"/>
                </a:solidFill>
                <a:latin typeface="Times New Roman" panose="02020603050405020304" pitchFamily="65" charset="-122"/>
                <a:ea typeface="宋体" panose="02010600030101010101" pitchFamily="2" charset="-122"/>
              </a:rPr>
              <a:t>when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it was not needed.</a:t>
            </a:r>
            <a:endParaRPr lang="zh-CN" altLang="en-US" dirty="0"/>
          </a:p>
        </p:txBody>
      </p:sp>
      <p:pic>
        <p:nvPicPr>
          <p:cNvPr id="3" name="图片 3" descr="textimage108.jpeg"/>
          <p:cNvPicPr>
            <a:picLocks noChangeAspect="1"/>
          </p:cNvPicPr>
          <p:nvPr/>
        </p:nvPicPr>
        <p:blipFill>
          <a:blip r:embed="rId1"/>
          <a:stretch>
            <a:fillRect/>
          </a:stretch>
        </p:blipFill>
        <p:spPr>
          <a:xfrm>
            <a:off x="3375112" y="758666"/>
            <a:ext cx="552449" cy="371474"/>
          </a:xfrm>
          <a:prstGeom prst="rect">
            <a:avLst/>
          </a:prstGeom>
        </p:spPr>
      </p:pic>
      <p:pic>
        <p:nvPicPr>
          <p:cNvPr id="4" name="图片 4" descr="textimage109.jpeg"/>
          <p:cNvPicPr>
            <a:picLocks noChangeAspect="1"/>
          </p:cNvPicPr>
          <p:nvPr/>
        </p:nvPicPr>
        <p:blipFill>
          <a:blip r:embed="rId2"/>
          <a:stretch>
            <a:fillRect/>
          </a:stretch>
        </p:blipFill>
        <p:spPr>
          <a:xfrm>
            <a:off x="2056725" y="3271848"/>
            <a:ext cx="542924" cy="352424"/>
          </a:xfrm>
          <a:prstGeom prst="rect">
            <a:avLst/>
          </a:prstGeom>
        </p:spPr>
      </p:pic>
      <p:pic>
        <p:nvPicPr>
          <p:cNvPr id="5" name="图片 5" descr="textimage110.jpeg"/>
          <p:cNvPicPr>
            <a:picLocks noChangeAspect="1"/>
          </p:cNvPicPr>
          <p:nvPr/>
        </p:nvPicPr>
        <p:blipFill>
          <a:blip r:embed="rId1"/>
          <a:stretch>
            <a:fillRect/>
          </a:stretch>
        </p:blipFill>
        <p:spPr>
          <a:xfrm>
            <a:off x="2914312" y="5350128"/>
            <a:ext cx="552449" cy="371474"/>
          </a:xfrm>
          <a:prstGeom prst="rect">
            <a:avLst/>
          </a:prstGeom>
        </p:spPr>
      </p:pic>
      <p:sp>
        <p:nvSpPr>
          <p:cNvPr id="6" name="矩形 5"/>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7" name="Picture 4" descr="\\a015\吴双婷\线.tif"/>
          <p:cNvPicPr>
            <a:picLocks noChangeAspect="1" noChangeArrowheads="1"/>
          </p:cNvPicPr>
          <p:nvPr/>
        </p:nvPicPr>
        <p:blipFill>
          <a:blip r:embed="rId3" cstate="print"/>
          <a:srcRect/>
          <a:stretch>
            <a:fillRect/>
          </a:stretch>
        </p:blipFill>
        <p:spPr bwMode="auto">
          <a:xfrm>
            <a:off x="1000100" y="1205691"/>
            <a:ext cx="64294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4229100" y="3757930"/>
            <a:ext cx="628650" cy="299720"/>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2252646" y="6206351"/>
            <a:ext cx="576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2894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句意:没有了冰川,水有时就会流进河里,在那时它会破坏庄稼。Norphel的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灵感来自看到冬季期间水的浪费,在那时水是不被需要的。winter为先行词,设空</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处引导非限制性定语从句,关系词在从句中作时间状语,故填when。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用适当的介词填空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6.(2019课标全国Ⅲ,阅读理解A,</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)Lin-Manuel Miranda wrote this musical about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Alexander Hamilton, </a:t>
            </a:r>
            <a:r>
              <a:rPr lang="zh-CN" altLang="en-US" sz="1815" u="sng" kern="0" dirty="0" smtClean="0">
                <a:solidFill>
                  <a:srgbClr val="FF0000"/>
                </a:solidFill>
                <a:latin typeface="Times New Roman" panose="02020603050405020304" pitchFamily="65" charset="-122"/>
                <a:ea typeface="宋体" panose="02010600030101010101" pitchFamily="2" charset="-122"/>
              </a:rPr>
              <a:t>in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which the birth of America is presented as an immigrant story.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句意:Lin-Manuel Miranda写了这部关于亚历山大·汉密尔顿的音乐剧,在这</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部剧中,美国的诞生以一个移民故事被呈现。which指代this musical,所以前面用in</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表示“在这部音乐剧中”。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7.(2018课标全国Ⅰ,阅读理解C改编,</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)Asia and the Pacific has perhaps 3,200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languages, </a:t>
            </a:r>
            <a:r>
              <a:rPr lang="zh-CN" altLang="en-US" sz="1815" u="sng" kern="0" dirty="0" smtClean="0">
                <a:solidFill>
                  <a:srgbClr val="FF0000"/>
                </a:solidFill>
                <a:latin typeface="Times New Roman" panose="02020603050405020304" pitchFamily="65" charset="-122"/>
                <a:ea typeface="宋体" panose="02010600030101010101" pitchFamily="2" charset="-122"/>
              </a:rPr>
              <a:t>of</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which Papua New Guinea alone accounts for well over 800.</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句意:亚太地区可能有3,200种语言,其中巴布亚新几内亚一个国家就有远远</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超过800种语言。which指代先行词3,200 languages, 800与其是部分与整体的关系,</a:t>
            </a:r>
            <a:endParaRPr lang="zh-CN" altLang="en-US" dirty="0"/>
          </a:p>
        </p:txBody>
      </p:sp>
      <p:pic>
        <p:nvPicPr>
          <p:cNvPr id="3" name="图片 3" descr="textimage111.jpeg"/>
          <p:cNvPicPr>
            <a:picLocks noChangeAspect="1"/>
          </p:cNvPicPr>
          <p:nvPr/>
        </p:nvPicPr>
        <p:blipFill>
          <a:blip r:embed="rId1"/>
          <a:stretch>
            <a:fillRect/>
          </a:stretch>
        </p:blipFill>
        <p:spPr>
          <a:xfrm>
            <a:off x="3605512" y="2438632"/>
            <a:ext cx="609600" cy="409574"/>
          </a:xfrm>
          <a:prstGeom prst="rect">
            <a:avLst/>
          </a:prstGeom>
        </p:spPr>
      </p:pic>
      <p:pic>
        <p:nvPicPr>
          <p:cNvPr id="4" name="图片 4" descr="textimage112.jpeg"/>
          <p:cNvPicPr>
            <a:picLocks noChangeAspect="1"/>
          </p:cNvPicPr>
          <p:nvPr/>
        </p:nvPicPr>
        <p:blipFill>
          <a:blip r:embed="rId1"/>
          <a:stretch>
            <a:fillRect/>
          </a:stretch>
        </p:blipFill>
        <p:spPr>
          <a:xfrm>
            <a:off x="4053600" y="4567617"/>
            <a:ext cx="552449" cy="371474"/>
          </a:xfrm>
          <a:prstGeom prst="rect">
            <a:avLst/>
          </a:prstGeom>
        </p:spPr>
      </p:pic>
      <p:sp>
        <p:nvSpPr>
          <p:cNvPr id="5" name="矩形 4"/>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6" name="Picture 4" descr="\\a015\吴双婷\线.tif"/>
          <p:cNvPicPr>
            <a:picLocks noChangeArrowheads="1"/>
          </p:cNvPicPr>
          <p:nvPr/>
        </p:nvPicPr>
        <p:blipFill>
          <a:blip r:embed="rId2" cstate="print"/>
          <a:srcRect/>
          <a:stretch>
            <a:fillRect/>
          </a:stretch>
        </p:blipFill>
        <p:spPr bwMode="auto">
          <a:xfrm>
            <a:off x="2597150" y="3019425"/>
            <a:ext cx="214630" cy="245745"/>
          </a:xfrm>
          <a:prstGeom prst="rect">
            <a:avLst/>
          </a:prstGeom>
          <a:noFill/>
          <a:ln w="9525">
            <a:noFill/>
            <a:miter lim="800000"/>
            <a:headEnd/>
            <a:tailEnd/>
          </a:ln>
        </p:spPr>
      </p:pic>
      <p:pic>
        <p:nvPicPr>
          <p:cNvPr id="7" name="Picture 4" descr="\\a015\吴双婷\线.tif"/>
          <p:cNvPicPr>
            <a:picLocks noChangeArrowheads="1"/>
          </p:cNvPicPr>
          <p:nvPr/>
        </p:nvPicPr>
        <p:blipFill>
          <a:blip r:embed="rId2" cstate="print"/>
          <a:srcRect/>
          <a:stretch>
            <a:fillRect/>
          </a:stretch>
        </p:blipFill>
        <p:spPr bwMode="auto">
          <a:xfrm>
            <a:off x="1566545" y="5024755"/>
            <a:ext cx="252000" cy="324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207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所以用of。</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单句改错</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8.(2019天津,完形填空,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)After sharing the story online, I heard from someone,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identified the lady as Erin Smith.</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he改为who</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句意:在网上分享了这个故事之后,我收到一个人的消息,他认出这位女士是</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艾琳·史密斯。第二个逗号前后为两个句子,但是没有连词,不能使用人称代词,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someone可看作先行词,第二个逗号后可看作一个定语从句,关系词在定语从句中</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作主语,故将he改为who。</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9.(2019江苏,阅读理解B,</a:t>
            </a:r>
            <a:r>
              <a:rPr lang="zh-CN" altLang="en-US" sz="1835" kern="0" spc="243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)Most of us,when we talk about volcanoes, think of the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classic cone(圆锥体)shapes of a Fuji or Kilimanjaro,which is created when erupting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magma(岩浆)piles up.</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is改为are</a:t>
            </a:r>
            <a:endParaRPr lang="zh-CN" altLang="en-US" dirty="0">
              <a:solidFill>
                <a:srgbClr val="FF0000"/>
              </a:solidFill>
            </a:endParaRPr>
          </a:p>
        </p:txBody>
      </p:sp>
      <p:pic>
        <p:nvPicPr>
          <p:cNvPr id="3" name="图片 3" descr="textimage113.jpeg"/>
          <p:cNvPicPr>
            <a:picLocks noChangeAspect="1"/>
          </p:cNvPicPr>
          <p:nvPr/>
        </p:nvPicPr>
        <p:blipFill>
          <a:blip r:embed="rId1"/>
          <a:stretch>
            <a:fillRect/>
          </a:stretch>
        </p:blipFill>
        <p:spPr>
          <a:xfrm>
            <a:off x="2747925" y="1599976"/>
            <a:ext cx="609600" cy="409574"/>
          </a:xfrm>
          <a:prstGeom prst="rect">
            <a:avLst/>
          </a:prstGeom>
        </p:spPr>
      </p:pic>
      <p:pic>
        <p:nvPicPr>
          <p:cNvPr id="4" name="图片 4" descr="textimage114.jpeg"/>
          <p:cNvPicPr>
            <a:picLocks noChangeAspect="1"/>
          </p:cNvPicPr>
          <p:nvPr/>
        </p:nvPicPr>
        <p:blipFill>
          <a:blip r:embed="rId2"/>
          <a:stretch>
            <a:fillRect/>
          </a:stretch>
        </p:blipFill>
        <p:spPr>
          <a:xfrm>
            <a:off x="2901600" y="4566290"/>
            <a:ext cx="542924" cy="352424"/>
          </a:xfrm>
          <a:prstGeom prst="rect">
            <a:avLst/>
          </a:prstGeom>
        </p:spPr>
      </p:pic>
      <p:sp>
        <p:nvSpPr>
          <p:cNvPr id="5" name="矩形 4"/>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pic>
        <p:nvPicPr>
          <p:cNvPr id="6" name="Picture 4" descr="\\a015\吴双婷\线.tif"/>
          <p:cNvPicPr>
            <a:picLocks noChangeAspect="1" noChangeArrowheads="1"/>
          </p:cNvPicPr>
          <p:nvPr/>
        </p:nvPicPr>
        <p:blipFill>
          <a:blip r:embed="rId3" cstate="print"/>
          <a:srcRect/>
          <a:stretch>
            <a:fillRect/>
          </a:stretch>
        </p:blipFill>
        <p:spPr bwMode="auto">
          <a:xfrm>
            <a:off x="500034" y="2491575"/>
            <a:ext cx="114300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540385" y="5844540"/>
            <a:ext cx="974090" cy="3270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10475"/>
            <a:ext cx="8467200" cy="5840638"/>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句意:我们大多数人说到火山的时候,想到的是富士山或乞力马扎罗山那样</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经典的圆锥体形状,这些圆锥体形状是岩浆喷发时堆积而成的。which指代先行词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cone shapes,从句中的谓语动词的数要与先行词保持一致,所以用复数形式。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10.(2019课标全国Ⅱ,阅读理解C,</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)Bechtel, who works in downtown West Palm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Beach, having lunch with coworkers sometimes...</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having改为has</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who引导的非限制性定语从句在主句主语之后,将主句的主语Bechtel和谓</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语部分隔开,所以此处不能使用非谓语动词,依据定语从句的谓语动词works可知此</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处应用一般现在时,Bechtel是第三人称单数,所以用has。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11.(2018课标全国Ⅰ,完形填空,</a:t>
            </a:r>
            <a:r>
              <a:rPr lang="zh-CN" altLang="en-US" sz="1835" kern="0" spc="243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)He was an international grand master, who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meant I would be learning from one of the game's best.</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who改为which</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句意:他是一个国际象棋大师,这意味着我将向这个行业中的最高水平之一</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的人学习。由定语从句的谓语meant“意味着”和句子的整体意思可以判断定语</a:t>
            </a:r>
            <a:endParaRPr lang="zh-CN" altLang="en-US" dirty="0"/>
          </a:p>
        </p:txBody>
      </p:sp>
      <p:pic>
        <p:nvPicPr>
          <p:cNvPr id="3" name="图片 3" descr="textimage115.jpeg"/>
          <p:cNvPicPr>
            <a:picLocks noChangeAspect="1"/>
          </p:cNvPicPr>
          <p:nvPr/>
        </p:nvPicPr>
        <p:blipFill>
          <a:blip r:embed="rId1"/>
          <a:stretch>
            <a:fillRect/>
          </a:stretch>
        </p:blipFill>
        <p:spPr>
          <a:xfrm>
            <a:off x="3708000" y="2016650"/>
            <a:ext cx="552449" cy="371475"/>
          </a:xfrm>
          <a:prstGeom prst="rect">
            <a:avLst/>
          </a:prstGeom>
        </p:spPr>
      </p:pic>
      <p:pic>
        <p:nvPicPr>
          <p:cNvPr id="4" name="图片 4" descr="textimage116.jpeg"/>
          <p:cNvPicPr>
            <a:picLocks noChangeAspect="1"/>
          </p:cNvPicPr>
          <p:nvPr/>
        </p:nvPicPr>
        <p:blipFill>
          <a:blip r:embed="rId2"/>
          <a:stretch>
            <a:fillRect/>
          </a:stretch>
        </p:blipFill>
        <p:spPr>
          <a:xfrm>
            <a:off x="3554325" y="4529832"/>
            <a:ext cx="542924" cy="352424"/>
          </a:xfrm>
          <a:prstGeom prst="rect">
            <a:avLst/>
          </a:prstGeom>
        </p:spPr>
      </p:pic>
      <p:sp>
        <p:nvSpPr>
          <p:cNvPr id="5" name="矩形 4"/>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sp>
        <p:nvSpPr>
          <p:cNvPr id="6" name="TextBox 2"/>
          <p:cNvSpPr txBox="1"/>
          <p:nvPr/>
        </p:nvSpPr>
        <p:spPr>
          <a:xfrm>
            <a:off x="540000" y="6447143"/>
            <a:ext cx="8467200" cy="576000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从句的关系词应该用which,指代前面一句话。</a:t>
            </a:r>
            <a:endParaRPr lang="zh-CN" altLang="en-US"/>
          </a:p>
        </p:txBody>
      </p:sp>
      <p:pic>
        <p:nvPicPr>
          <p:cNvPr id="7" name="Picture 4" descr="\\a015\吴双婷\线.tif"/>
          <p:cNvPicPr>
            <a:picLocks noChangeArrowheads="1"/>
          </p:cNvPicPr>
          <p:nvPr/>
        </p:nvPicPr>
        <p:blipFill>
          <a:blip r:embed="rId3" cstate="print"/>
          <a:srcRect/>
          <a:stretch>
            <a:fillRect/>
          </a:stretch>
        </p:blipFill>
        <p:spPr bwMode="auto">
          <a:xfrm>
            <a:off x="539750" y="2954020"/>
            <a:ext cx="1500505" cy="29083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540039" y="5358620"/>
            <a:ext cx="1571636"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95377"/>
            <a:ext cx="8467200" cy="50399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 </a:t>
            </a:r>
            <a:r>
              <a:rPr lang="zh-CN" altLang="en-US" sz="1815" u="sng" kern="0" dirty="0" smtClean="0">
                <a:solidFill>
                  <a:srgbClr val="FF0000"/>
                </a:solidFill>
                <a:latin typeface="Times New Roman" panose="02020603050405020304" pitchFamily="65" charset="-122"/>
                <a:ea typeface="宋体" panose="02010600030101010101" pitchFamily="2" charset="-122"/>
              </a:rPr>
              <a:t>politician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.从政者;政治家;政客→ </a:t>
            </a:r>
            <a:r>
              <a:rPr lang="zh-CN" altLang="en-US" sz="1815" u="sng" kern="0" dirty="0" smtClean="0">
                <a:solidFill>
                  <a:srgbClr val="FF0000"/>
                </a:solidFill>
                <a:latin typeface="Times New Roman" panose="02020603050405020304" pitchFamily="65" charset="-122"/>
                <a:ea typeface="宋体" panose="02010600030101010101" pitchFamily="2" charset="-122"/>
              </a:rPr>
              <a:t>politics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.政治→ </a:t>
            </a:r>
            <a:r>
              <a:rPr lang="zh-CN" altLang="en-US" sz="1815" u="sng" kern="0" dirty="0" smtClean="0">
                <a:solidFill>
                  <a:srgbClr val="FF0000"/>
                </a:solidFill>
                <a:latin typeface="Times New Roman" panose="02020603050405020304" pitchFamily="65" charset="-122"/>
                <a:ea typeface="宋体" panose="02010600030101010101" pitchFamily="2" charset="-122"/>
              </a:rPr>
              <a:t>political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.政治的→ </a:t>
            </a:r>
            <a:r>
              <a:rPr lang="zh-CN" altLang="en-US" sz="1815" u="sng" kern="0" dirty="0" smtClean="0">
                <a:solidFill>
                  <a:srgbClr val="FF0000"/>
                </a:solidFill>
                <a:latin typeface="Times New Roman" panose="02020603050405020304" pitchFamily="65" charset="-122"/>
                <a:ea typeface="宋体" panose="02010600030101010101" pitchFamily="2" charset="-122"/>
              </a:rPr>
              <a:t>policy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br>
              <a:rPr dirty="0"/>
            </a:br>
            <a:r>
              <a:rPr dirty="0"/>
              <a:t>      </a:t>
            </a:r>
            <a:r>
              <a:rPr lang="zh-CN" altLang="en-US" sz="1815" kern="0" dirty="0" smtClean="0">
                <a:solidFill>
                  <a:srgbClr val="000000"/>
                </a:solidFill>
                <a:latin typeface="Times New Roman" panose="02020603050405020304" pitchFamily="65" charset="-122"/>
                <a:ea typeface="宋体" panose="02010600030101010101" pitchFamily="2" charset="-122"/>
              </a:rPr>
              <a:t>政策</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 </a:t>
            </a:r>
            <a:r>
              <a:rPr lang="zh-CN" altLang="en-US" sz="1815" u="sng" kern="0" dirty="0" smtClean="0">
                <a:solidFill>
                  <a:srgbClr val="FF0000"/>
                </a:solidFill>
                <a:latin typeface="Times New Roman" panose="02020603050405020304" pitchFamily="65" charset="-122"/>
                <a:ea typeface="宋体" panose="02010600030101010101" pitchFamily="2" charset="-122"/>
              </a:rPr>
              <a:t>numerous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.众多的;许多的→ </a:t>
            </a:r>
            <a:r>
              <a:rPr lang="zh-CN" altLang="en-US" sz="1815" u="sng" kern="0" dirty="0" smtClean="0">
                <a:solidFill>
                  <a:srgbClr val="FF0000"/>
                </a:solidFill>
                <a:latin typeface="Times New Roman" panose="02020603050405020304" pitchFamily="65" charset="-122"/>
                <a:ea typeface="宋体" panose="02010600030101010101" pitchFamily="2" charset="-122"/>
              </a:rPr>
              <a:t>number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.数量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 </a:t>
            </a:r>
            <a:r>
              <a:rPr lang="zh-CN" altLang="en-US" sz="1815" u="sng" kern="0" dirty="0" smtClean="0">
                <a:solidFill>
                  <a:srgbClr val="FF0000"/>
                </a:solidFill>
                <a:latin typeface="Times New Roman" panose="02020603050405020304" pitchFamily="65" charset="-122"/>
                <a:ea typeface="宋体" panose="02010600030101010101" pitchFamily="2" charset="-122"/>
              </a:rPr>
              <a:t>relativity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.相对论;相对性→</a:t>
            </a:r>
            <a:r>
              <a:rPr lang="zh-CN" altLang="en-US" sz="1815" u="sng" kern="0" dirty="0" smtClean="0">
                <a:solidFill>
                  <a:srgbClr val="FF0000"/>
                </a:solidFill>
                <a:latin typeface="Times New Roman" panose="02020603050405020304" pitchFamily="65" charset="-122"/>
                <a:ea typeface="宋体" panose="02010600030101010101" pitchFamily="2" charset="-122"/>
              </a:rPr>
              <a:t>relative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.相对的;比较的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.亲戚→</a:t>
            </a:r>
            <a:r>
              <a:rPr lang="zh-CN" altLang="en-US" sz="1815" u="sng" kern="0" dirty="0" smtClean="0">
                <a:solidFill>
                  <a:srgbClr val="FF0000"/>
                </a:solidFill>
                <a:latin typeface="Times New Roman" panose="02020603050405020304" pitchFamily="65" charset="-122"/>
                <a:ea typeface="宋体" panose="02010600030101010101" pitchFamily="2" charset="-122"/>
              </a:rPr>
              <a:t>relatively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.相</a:t>
            </a:r>
            <a:br>
              <a:rPr dirty="0"/>
            </a:br>
            <a:r>
              <a:rPr dirty="0"/>
              <a:t>     </a:t>
            </a:r>
            <a:r>
              <a:rPr lang="zh-CN" altLang="en-US" sz="1815" kern="0" dirty="0" smtClean="0">
                <a:solidFill>
                  <a:srgbClr val="000000"/>
                </a:solidFill>
                <a:latin typeface="Times New Roman" panose="02020603050405020304" pitchFamily="65" charset="-122"/>
                <a:ea typeface="宋体" panose="02010600030101010101" pitchFamily="2" charset="-122"/>
              </a:rPr>
              <a:t>对地;比较而言</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 </a:t>
            </a:r>
            <a:r>
              <a:rPr lang="zh-CN" altLang="en-US" sz="1815" u="sng" kern="0" dirty="0" smtClean="0">
                <a:solidFill>
                  <a:srgbClr val="FF0000"/>
                </a:solidFill>
                <a:latin typeface="Times New Roman" panose="02020603050405020304" pitchFamily="65" charset="-122"/>
                <a:ea typeface="宋体" panose="02010600030101010101" pitchFamily="2" charset="-122"/>
              </a:rPr>
              <a:t>gentle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.温柔的;文静的→ </a:t>
            </a:r>
            <a:r>
              <a:rPr lang="zh-CN" altLang="en-US" sz="1815" u="sng" kern="0" dirty="0" smtClean="0">
                <a:solidFill>
                  <a:srgbClr val="FF0000"/>
                </a:solidFill>
                <a:latin typeface="Times New Roman" panose="02020603050405020304" pitchFamily="65" charset="-122"/>
                <a:ea typeface="宋体" panose="02010600030101010101" pitchFamily="2" charset="-122"/>
              </a:rPr>
              <a:t>gently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.温柔地;文静地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 </a:t>
            </a:r>
            <a:r>
              <a:rPr lang="zh-CN" altLang="en-US" sz="1815" u="sng" kern="0" dirty="0" smtClean="0">
                <a:solidFill>
                  <a:srgbClr val="FF0000"/>
                </a:solidFill>
                <a:latin typeface="Times New Roman" panose="02020603050405020304" pitchFamily="65" charset="-122"/>
                <a:ea typeface="宋体" panose="02010600030101010101" pitchFamily="2" charset="-122"/>
              </a:rPr>
              <a:t>doctorate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.博士学位→</a:t>
            </a:r>
            <a:r>
              <a:rPr lang="zh-CN" altLang="en-US" sz="1815" u="sng" kern="0" dirty="0" smtClean="0">
                <a:solidFill>
                  <a:srgbClr val="FF0000"/>
                </a:solidFill>
                <a:latin typeface="Times New Roman" panose="02020603050405020304" pitchFamily="65" charset="-122"/>
                <a:ea typeface="宋体" panose="02010600030101010101" pitchFamily="2" charset="-122"/>
              </a:rPr>
              <a:t>doctor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.博士</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 </a:t>
            </a:r>
            <a:r>
              <a:rPr lang="zh-CN" altLang="en-US" sz="1815" u="sng" kern="0" dirty="0" smtClean="0">
                <a:solidFill>
                  <a:srgbClr val="FF0000"/>
                </a:solidFill>
                <a:latin typeface="Times New Roman" panose="02020603050405020304" pitchFamily="65" charset="-122"/>
                <a:ea typeface="宋体" panose="02010600030101010101" pitchFamily="2" charset="-122"/>
              </a:rPr>
              <a:t>extraordinary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.不一般的;非凡的;意想不到的→ </a:t>
            </a:r>
            <a:r>
              <a:rPr lang="zh-CN" altLang="en-US" sz="1815" u="sng" kern="0" dirty="0" smtClean="0">
                <a:solidFill>
                  <a:srgbClr val="FF0000"/>
                </a:solidFill>
                <a:latin typeface="Times New Roman" panose="02020603050405020304" pitchFamily="65" charset="-122"/>
                <a:ea typeface="宋体" panose="02010600030101010101" pitchFamily="2" charset="-122"/>
              </a:rPr>
              <a:t>ordinary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.普通的;一般的;平</a:t>
            </a:r>
            <a:br>
              <a:rPr dirty="0"/>
            </a:br>
            <a:r>
              <a:rPr dirty="0"/>
              <a:t>     </a:t>
            </a:r>
            <a:r>
              <a:rPr lang="zh-CN" altLang="en-US" sz="1815" kern="0" dirty="0" smtClean="0">
                <a:solidFill>
                  <a:srgbClr val="000000"/>
                </a:solidFill>
                <a:latin typeface="Times New Roman" panose="02020603050405020304" pitchFamily="65" charset="-122"/>
                <a:ea typeface="宋体" panose="02010600030101010101" pitchFamily="2" charset="-122"/>
              </a:rPr>
              <a:t>凡的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 </a:t>
            </a:r>
            <a:r>
              <a:rPr lang="zh-CN" altLang="en-US" sz="1815" u="sng" kern="0" dirty="0" smtClean="0">
                <a:solidFill>
                  <a:srgbClr val="FF0000"/>
                </a:solidFill>
                <a:latin typeface="Times New Roman" panose="02020603050405020304" pitchFamily="65" charset="-122"/>
                <a:ea typeface="宋体" panose="02010600030101010101" pitchFamily="2" charset="-122"/>
              </a:rPr>
              <a:t>gradually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.逐渐地;逐步地→ </a:t>
            </a:r>
            <a:r>
              <a:rPr lang="zh-CN" altLang="en-US" sz="1815" u="sng" kern="0" dirty="0" smtClean="0">
                <a:solidFill>
                  <a:srgbClr val="FF0000"/>
                </a:solidFill>
                <a:latin typeface="Times New Roman" panose="02020603050405020304" pitchFamily="65" charset="-122"/>
                <a:ea typeface="宋体" panose="02010600030101010101" pitchFamily="2" charset="-122"/>
              </a:rPr>
              <a:t>gradual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.逐渐的;平缓的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17. </a:t>
            </a:r>
            <a:r>
              <a:rPr lang="zh-CN" altLang="en-US" sz="1815" u="sng" kern="0" dirty="0" smtClean="0">
                <a:solidFill>
                  <a:srgbClr val="FF0000"/>
                </a:solidFill>
                <a:latin typeface="Times New Roman" panose="02020603050405020304" pitchFamily="65" charset="-122"/>
                <a:ea typeface="宋体" panose="02010600030101010101" pitchFamily="2" charset="-122"/>
              </a:rPr>
              <a:t>institution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.社会公共机构;制度;习俗→ </a:t>
            </a:r>
            <a:r>
              <a:rPr lang="zh-CN" altLang="en-US" sz="1815" u="sng" kern="0" dirty="0" smtClean="0">
                <a:solidFill>
                  <a:srgbClr val="FF0000"/>
                </a:solidFill>
                <a:latin typeface="Times New Roman" panose="02020603050405020304" pitchFamily="65" charset="-122"/>
                <a:ea typeface="宋体" panose="02010600030101010101" pitchFamily="2" charset="-122"/>
              </a:rPr>
              <a:t>institute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.(教育、专业等)机构;机构建筑</a:t>
            </a:r>
            <a:br>
              <a:rPr dirty="0"/>
            </a:br>
            <a:r>
              <a:rPr dirty="0"/>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institutional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.机构的;慈善机构的</a:t>
            </a:r>
            <a:endParaRPr lang="zh-CN" altLang="en-US" dirty="0"/>
          </a:p>
        </p:txBody>
      </p:sp>
      <p:pic>
        <p:nvPicPr>
          <p:cNvPr id="3" name="Picture 4" descr="\\a015\吴双婷\线.tif"/>
          <p:cNvPicPr>
            <a:picLocks noChangeArrowheads="1"/>
          </p:cNvPicPr>
          <p:nvPr/>
        </p:nvPicPr>
        <p:blipFill>
          <a:blip r:embed="rId1" cstate="print"/>
          <a:srcRect/>
          <a:stretch>
            <a:fillRect/>
          </a:stretch>
        </p:blipFill>
        <p:spPr bwMode="auto">
          <a:xfrm>
            <a:off x="857224" y="991377"/>
            <a:ext cx="936000" cy="300611"/>
          </a:xfrm>
          <a:prstGeom prst="rect">
            <a:avLst/>
          </a:prstGeom>
          <a:noFill/>
          <a:ln w="9525">
            <a:noFill/>
            <a:miter lim="800000"/>
            <a:headEnd/>
            <a:tailEnd/>
          </a:ln>
        </p:spPr>
      </p:pic>
      <p:pic>
        <p:nvPicPr>
          <p:cNvPr id="4" name="Picture 4" descr="\\a015\吴双婷\线.tif"/>
          <p:cNvPicPr>
            <a:picLocks noChangeArrowheads="1"/>
          </p:cNvPicPr>
          <p:nvPr/>
        </p:nvPicPr>
        <p:blipFill>
          <a:blip r:embed="rId1" cstate="print"/>
          <a:srcRect/>
          <a:stretch>
            <a:fillRect/>
          </a:stretch>
        </p:blipFill>
        <p:spPr bwMode="auto">
          <a:xfrm>
            <a:off x="4214809" y="991059"/>
            <a:ext cx="756000" cy="300611"/>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5897570" y="991059"/>
            <a:ext cx="792000" cy="32400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8043545" y="1002665"/>
            <a:ext cx="648000" cy="300355"/>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857250" y="1777365"/>
            <a:ext cx="972000" cy="36000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3912235" y="1837055"/>
            <a:ext cx="756000" cy="28829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857250" y="2253615"/>
            <a:ext cx="900000" cy="300355"/>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3634733" y="2205823"/>
            <a:ext cx="720000" cy="324000"/>
          </a:xfrm>
          <a:prstGeom prst="rect">
            <a:avLst/>
          </a:prstGeom>
          <a:noFill/>
          <a:ln w="9525">
            <a:noFill/>
            <a:miter lim="800000"/>
            <a:headEnd/>
            <a:tailEnd/>
          </a:ln>
        </p:spPr>
      </p:pic>
      <p:pic>
        <p:nvPicPr>
          <p:cNvPr id="11" name="Picture 4" descr="\\a015\吴双婷\线.tif"/>
          <p:cNvPicPr>
            <a:picLocks noChangeArrowheads="1"/>
          </p:cNvPicPr>
          <p:nvPr/>
        </p:nvPicPr>
        <p:blipFill>
          <a:blip r:embed="rId1" cstate="print"/>
          <a:srcRect/>
          <a:stretch>
            <a:fillRect/>
          </a:stretch>
        </p:blipFill>
        <p:spPr bwMode="auto">
          <a:xfrm>
            <a:off x="7112000" y="2205990"/>
            <a:ext cx="931545" cy="360000"/>
          </a:xfrm>
          <a:prstGeom prst="rect">
            <a:avLst/>
          </a:prstGeom>
          <a:noFill/>
          <a:ln w="9525">
            <a:noFill/>
            <a:miter lim="800000"/>
            <a:headEnd/>
            <a:tailEnd/>
          </a:ln>
        </p:spPr>
      </p:pic>
      <p:pic>
        <p:nvPicPr>
          <p:cNvPr id="12" name="Picture 4" descr="\\a015\吴双婷\线.tif"/>
          <p:cNvPicPr>
            <a:picLocks noChangeArrowheads="1"/>
          </p:cNvPicPr>
          <p:nvPr/>
        </p:nvPicPr>
        <p:blipFill>
          <a:blip r:embed="rId1" cstate="print"/>
          <a:srcRect/>
          <a:stretch>
            <a:fillRect/>
          </a:stretch>
        </p:blipFill>
        <p:spPr bwMode="auto">
          <a:xfrm>
            <a:off x="857224" y="3063079"/>
            <a:ext cx="648000" cy="324000"/>
          </a:xfrm>
          <a:prstGeom prst="rect">
            <a:avLst/>
          </a:prstGeom>
          <a:noFill/>
          <a:ln w="9525">
            <a:noFill/>
            <a:miter lim="800000"/>
            <a:headEnd/>
            <a:tailEnd/>
          </a:ln>
        </p:spPr>
      </p:pic>
      <p:pic>
        <p:nvPicPr>
          <p:cNvPr id="13" name="Picture 4" descr="\\a015\吴双婷\线.tif"/>
          <p:cNvPicPr>
            <a:picLocks noChangeArrowheads="1"/>
          </p:cNvPicPr>
          <p:nvPr/>
        </p:nvPicPr>
        <p:blipFill>
          <a:blip r:embed="rId1" cstate="print"/>
          <a:srcRect/>
          <a:stretch>
            <a:fillRect/>
          </a:stretch>
        </p:blipFill>
        <p:spPr bwMode="auto">
          <a:xfrm>
            <a:off x="3571240" y="3063240"/>
            <a:ext cx="648000" cy="324000"/>
          </a:xfrm>
          <a:prstGeom prst="rect">
            <a:avLst/>
          </a:prstGeom>
          <a:noFill/>
          <a:ln w="9525">
            <a:noFill/>
            <a:miter lim="800000"/>
            <a:headEnd/>
            <a:tailEnd/>
          </a:ln>
        </p:spPr>
      </p:pic>
      <p:pic>
        <p:nvPicPr>
          <p:cNvPr id="14" name="Picture 4" descr="\\a015\吴双婷\线.tif"/>
          <p:cNvPicPr>
            <a:picLocks noChangeArrowheads="1"/>
          </p:cNvPicPr>
          <p:nvPr/>
        </p:nvPicPr>
        <p:blipFill>
          <a:blip r:embed="rId1" cstate="print"/>
          <a:srcRect/>
          <a:stretch>
            <a:fillRect/>
          </a:stretch>
        </p:blipFill>
        <p:spPr bwMode="auto">
          <a:xfrm>
            <a:off x="864235" y="3479800"/>
            <a:ext cx="900000" cy="300355"/>
          </a:xfrm>
          <a:prstGeom prst="rect">
            <a:avLst/>
          </a:prstGeom>
          <a:noFill/>
          <a:ln w="9525">
            <a:noFill/>
            <a:miter lim="800000"/>
            <a:headEnd/>
            <a:tailEnd/>
          </a:ln>
        </p:spPr>
      </p:pic>
      <p:pic>
        <p:nvPicPr>
          <p:cNvPr id="15" name="Picture 4" descr="\\a015\吴双婷\线.tif"/>
          <p:cNvPicPr>
            <a:picLocks noChangeAspect="1" noChangeArrowheads="1"/>
          </p:cNvPicPr>
          <p:nvPr/>
        </p:nvPicPr>
        <p:blipFill>
          <a:blip r:embed="rId1" cstate="print"/>
          <a:srcRect/>
          <a:stretch>
            <a:fillRect/>
          </a:stretch>
        </p:blipFill>
        <p:spPr bwMode="auto">
          <a:xfrm>
            <a:off x="3135630" y="3479800"/>
            <a:ext cx="594995" cy="300355"/>
          </a:xfrm>
          <a:prstGeom prst="rect">
            <a:avLst/>
          </a:prstGeom>
          <a:noFill/>
          <a:ln w="9525">
            <a:noFill/>
            <a:miter lim="800000"/>
            <a:headEnd/>
            <a:tailEnd/>
          </a:ln>
        </p:spPr>
      </p:pic>
      <p:pic>
        <p:nvPicPr>
          <p:cNvPr id="16" name="Picture 4" descr="\\a015\吴双婷\线.tif"/>
          <p:cNvPicPr>
            <a:picLocks noChangeArrowheads="1"/>
          </p:cNvPicPr>
          <p:nvPr/>
        </p:nvPicPr>
        <p:blipFill>
          <a:blip r:embed="rId1" cstate="print"/>
          <a:srcRect/>
          <a:stretch>
            <a:fillRect/>
          </a:stretch>
        </p:blipFill>
        <p:spPr bwMode="auto">
          <a:xfrm>
            <a:off x="857250" y="3920490"/>
            <a:ext cx="1296000" cy="288000"/>
          </a:xfrm>
          <a:prstGeom prst="rect">
            <a:avLst/>
          </a:prstGeom>
          <a:noFill/>
          <a:ln w="9525">
            <a:noFill/>
            <a:miter lim="800000"/>
            <a:headEnd/>
            <a:tailEnd/>
          </a:ln>
        </p:spPr>
      </p:pic>
      <p:pic>
        <p:nvPicPr>
          <p:cNvPr id="17" name="Picture 4" descr="\\a015\吴双婷\线.tif"/>
          <p:cNvPicPr>
            <a:picLocks noChangeArrowheads="1"/>
          </p:cNvPicPr>
          <p:nvPr/>
        </p:nvPicPr>
        <p:blipFill>
          <a:blip r:embed="rId1" cstate="print"/>
          <a:srcRect/>
          <a:stretch>
            <a:fillRect/>
          </a:stretch>
        </p:blipFill>
        <p:spPr bwMode="auto">
          <a:xfrm>
            <a:off x="5699125" y="3920490"/>
            <a:ext cx="864000" cy="300355"/>
          </a:xfrm>
          <a:prstGeom prst="rect">
            <a:avLst/>
          </a:prstGeom>
          <a:noFill/>
          <a:ln w="9525">
            <a:noFill/>
            <a:miter lim="800000"/>
            <a:headEnd/>
            <a:tailEnd/>
          </a:ln>
        </p:spPr>
      </p:pic>
      <p:pic>
        <p:nvPicPr>
          <p:cNvPr id="18" name="Picture 4" descr="\\a015\吴双婷\线.tif"/>
          <p:cNvPicPr>
            <a:picLocks noChangeArrowheads="1"/>
          </p:cNvPicPr>
          <p:nvPr/>
        </p:nvPicPr>
        <p:blipFill>
          <a:blip r:embed="rId1" cstate="print"/>
          <a:srcRect/>
          <a:stretch>
            <a:fillRect/>
          </a:stretch>
        </p:blipFill>
        <p:spPr bwMode="auto">
          <a:xfrm>
            <a:off x="857250" y="4690110"/>
            <a:ext cx="936000" cy="360000"/>
          </a:xfrm>
          <a:prstGeom prst="rect">
            <a:avLst/>
          </a:prstGeom>
          <a:noFill/>
          <a:ln w="9525">
            <a:noFill/>
            <a:miter lim="800000"/>
            <a:headEnd/>
            <a:tailEnd/>
          </a:ln>
        </p:spPr>
      </p:pic>
      <p:pic>
        <p:nvPicPr>
          <p:cNvPr id="19" name="Picture 4" descr="\\a015\吴双婷\线.tif"/>
          <p:cNvPicPr>
            <a:picLocks noChangeArrowheads="1"/>
          </p:cNvPicPr>
          <p:nvPr/>
        </p:nvPicPr>
        <p:blipFill>
          <a:blip r:embed="rId1" cstate="print"/>
          <a:srcRect/>
          <a:stretch>
            <a:fillRect/>
          </a:stretch>
        </p:blipFill>
        <p:spPr bwMode="auto">
          <a:xfrm>
            <a:off x="3912870" y="4716145"/>
            <a:ext cx="756000" cy="324000"/>
          </a:xfrm>
          <a:prstGeom prst="rect">
            <a:avLst/>
          </a:prstGeom>
          <a:noFill/>
          <a:ln w="9525">
            <a:noFill/>
            <a:miter lim="800000"/>
            <a:headEnd/>
            <a:tailEnd/>
          </a:ln>
        </p:spPr>
      </p:pic>
      <p:pic>
        <p:nvPicPr>
          <p:cNvPr id="20" name="Picture 4" descr="\\a015\吴双婷\线.tif"/>
          <p:cNvPicPr>
            <a:picLocks noChangeArrowheads="1"/>
          </p:cNvPicPr>
          <p:nvPr/>
        </p:nvPicPr>
        <p:blipFill>
          <a:blip r:embed="rId1" cstate="print"/>
          <a:srcRect/>
          <a:stretch>
            <a:fillRect/>
          </a:stretch>
        </p:blipFill>
        <p:spPr bwMode="auto">
          <a:xfrm>
            <a:off x="857250" y="5134610"/>
            <a:ext cx="1008000" cy="314325"/>
          </a:xfrm>
          <a:prstGeom prst="rect">
            <a:avLst/>
          </a:prstGeom>
          <a:noFill/>
          <a:ln w="9525">
            <a:noFill/>
            <a:miter lim="800000"/>
            <a:headEnd/>
            <a:tailEnd/>
          </a:ln>
        </p:spPr>
      </p:pic>
      <p:pic>
        <p:nvPicPr>
          <p:cNvPr id="21" name="Picture 4" descr="\\a015\吴双婷\线.tif"/>
          <p:cNvPicPr>
            <a:picLocks noChangeArrowheads="1"/>
          </p:cNvPicPr>
          <p:nvPr/>
        </p:nvPicPr>
        <p:blipFill>
          <a:blip r:embed="rId1" cstate="print"/>
          <a:srcRect/>
          <a:stretch>
            <a:fillRect/>
          </a:stretch>
        </p:blipFill>
        <p:spPr bwMode="auto">
          <a:xfrm>
            <a:off x="4746308" y="5141766"/>
            <a:ext cx="792000" cy="324000"/>
          </a:xfrm>
          <a:prstGeom prst="rect">
            <a:avLst/>
          </a:prstGeom>
          <a:noFill/>
          <a:ln w="9525">
            <a:noFill/>
            <a:miter lim="800000"/>
            <a:headEnd/>
            <a:tailEnd/>
          </a:ln>
        </p:spPr>
      </p:pic>
      <p:pic>
        <p:nvPicPr>
          <p:cNvPr id="22" name="Picture 4" descr="\\a015\吴双婷\线.tif"/>
          <p:cNvPicPr>
            <a:picLocks noChangeArrowheads="1"/>
          </p:cNvPicPr>
          <p:nvPr/>
        </p:nvPicPr>
        <p:blipFill>
          <a:blip r:embed="rId1" cstate="print"/>
          <a:srcRect/>
          <a:stretch>
            <a:fillRect/>
          </a:stretch>
        </p:blipFill>
        <p:spPr bwMode="auto">
          <a:xfrm>
            <a:off x="1058201" y="5555154"/>
            <a:ext cx="1188000" cy="300611"/>
          </a:xfrm>
          <a:prstGeom prst="rect">
            <a:avLst/>
          </a:prstGeom>
          <a:noFill/>
          <a:ln w="9525">
            <a:noFill/>
            <a:miter lim="800000"/>
            <a:headEnd/>
            <a:tailEnd/>
          </a:ln>
        </p:spPr>
      </p:pic>
      <p:sp>
        <p:nvSpPr>
          <p:cNvPr id="23" name="矩形 22"/>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5"/>
                                        </p:tgtEl>
                                      </p:cBhvr>
                                    </p:animEffect>
                                    <p:set>
                                      <p:cBhvr>
                                        <p:cTn id="67" dur="1" fill="hold">
                                          <p:stCondLst>
                                            <p:cond delay="1999"/>
                                          </p:stCondLst>
                                        </p:cTn>
                                        <p:tgtEl>
                                          <p:spTgt spid="15"/>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16"/>
                                        </p:tgtEl>
                                      </p:cBhvr>
                                    </p:animEffect>
                                    <p:set>
                                      <p:cBhvr>
                                        <p:cTn id="72" dur="1" fill="hold">
                                          <p:stCondLst>
                                            <p:cond delay="1999"/>
                                          </p:stCondLst>
                                        </p:cTn>
                                        <p:tgtEl>
                                          <p:spTgt spid="16"/>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nodeType="clickEffect">
                                  <p:stCondLst>
                                    <p:cond delay="0"/>
                                  </p:stCondLst>
                                  <p:childTnLst>
                                    <p:animEffect transition="out" filter="fade">
                                      <p:cBhvr>
                                        <p:cTn id="76" dur="2000"/>
                                        <p:tgtEl>
                                          <p:spTgt spid="17"/>
                                        </p:tgtEl>
                                      </p:cBhvr>
                                    </p:animEffect>
                                    <p:set>
                                      <p:cBhvr>
                                        <p:cTn id="77" dur="1" fill="hold">
                                          <p:stCondLst>
                                            <p:cond delay="1999"/>
                                          </p:stCondLst>
                                        </p:cTn>
                                        <p:tgtEl>
                                          <p:spTgt spid="17"/>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nodeType="clickEffect">
                                  <p:stCondLst>
                                    <p:cond delay="0"/>
                                  </p:stCondLst>
                                  <p:childTnLst>
                                    <p:animEffect transition="out" filter="fade">
                                      <p:cBhvr>
                                        <p:cTn id="81" dur="2000"/>
                                        <p:tgtEl>
                                          <p:spTgt spid="18"/>
                                        </p:tgtEl>
                                      </p:cBhvr>
                                    </p:animEffect>
                                    <p:set>
                                      <p:cBhvr>
                                        <p:cTn id="82" dur="1" fill="hold">
                                          <p:stCondLst>
                                            <p:cond delay="1999"/>
                                          </p:stCondLst>
                                        </p:cTn>
                                        <p:tgtEl>
                                          <p:spTgt spid="18"/>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nodeType="clickEffect">
                                  <p:stCondLst>
                                    <p:cond delay="0"/>
                                  </p:stCondLst>
                                  <p:childTnLst>
                                    <p:animEffect transition="out" filter="fade">
                                      <p:cBhvr>
                                        <p:cTn id="86" dur="2000"/>
                                        <p:tgtEl>
                                          <p:spTgt spid="19"/>
                                        </p:tgtEl>
                                      </p:cBhvr>
                                    </p:animEffect>
                                    <p:set>
                                      <p:cBhvr>
                                        <p:cTn id="87" dur="1" fill="hold">
                                          <p:stCondLst>
                                            <p:cond delay="1999"/>
                                          </p:stCondLst>
                                        </p:cTn>
                                        <p:tgtEl>
                                          <p:spTgt spid="19"/>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nodeType="clickEffect">
                                  <p:stCondLst>
                                    <p:cond delay="0"/>
                                  </p:stCondLst>
                                  <p:childTnLst>
                                    <p:animEffect transition="out" filter="fade">
                                      <p:cBhvr>
                                        <p:cTn id="91" dur="2000"/>
                                        <p:tgtEl>
                                          <p:spTgt spid="20"/>
                                        </p:tgtEl>
                                      </p:cBhvr>
                                    </p:animEffect>
                                    <p:set>
                                      <p:cBhvr>
                                        <p:cTn id="92" dur="1" fill="hold">
                                          <p:stCondLst>
                                            <p:cond delay="1999"/>
                                          </p:stCondLst>
                                        </p:cTn>
                                        <p:tgtEl>
                                          <p:spTgt spid="20"/>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0" presetClass="exit" presetSubtype="0" fill="hold" nodeType="clickEffect">
                                  <p:stCondLst>
                                    <p:cond delay="0"/>
                                  </p:stCondLst>
                                  <p:childTnLst>
                                    <p:animEffect transition="out" filter="fade">
                                      <p:cBhvr>
                                        <p:cTn id="96" dur="2000"/>
                                        <p:tgtEl>
                                          <p:spTgt spid="21"/>
                                        </p:tgtEl>
                                      </p:cBhvr>
                                    </p:animEffect>
                                    <p:set>
                                      <p:cBhvr>
                                        <p:cTn id="97" dur="1" fill="hold">
                                          <p:stCondLst>
                                            <p:cond delay="1999"/>
                                          </p:stCondLst>
                                        </p:cTn>
                                        <p:tgtEl>
                                          <p:spTgt spid="21"/>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10" presetClass="exit" presetSubtype="0" fill="hold" nodeType="clickEffect">
                                  <p:stCondLst>
                                    <p:cond delay="0"/>
                                  </p:stCondLst>
                                  <p:childTnLst>
                                    <p:animEffect transition="out" filter="fade">
                                      <p:cBhvr>
                                        <p:cTn id="101" dur="2000"/>
                                        <p:tgtEl>
                                          <p:spTgt spid="22"/>
                                        </p:tgtEl>
                                      </p:cBhvr>
                                    </p:animEffect>
                                    <p:set>
                                      <p:cBhvr>
                                        <p:cTn id="102" dur="1" fill="hold">
                                          <p:stCondLst>
                                            <p:cond delay="19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4850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18. </a:t>
            </a:r>
            <a:r>
              <a:rPr lang="zh-CN" altLang="en-US" sz="1815" u="sng" kern="0" dirty="0" smtClean="0">
                <a:solidFill>
                  <a:srgbClr val="FF0000"/>
                </a:solidFill>
                <a:latin typeface="Times New Roman" panose="02020603050405020304" pitchFamily="65" charset="-122"/>
                <a:ea typeface="宋体" panose="02010600030101010101" pitchFamily="2" charset="-122"/>
              </a:rPr>
              <a:t>consequence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.结果;后果→ </a:t>
            </a:r>
            <a:r>
              <a:rPr lang="zh-CN" altLang="en-US" sz="1815" u="sng" kern="0" dirty="0" smtClean="0">
                <a:solidFill>
                  <a:srgbClr val="FF0000"/>
                </a:solidFill>
                <a:latin typeface="Times New Roman" panose="02020603050405020304" pitchFamily="65" charset="-122"/>
                <a:ea typeface="宋体" panose="02010600030101010101" pitchFamily="2" charset="-122"/>
              </a:rPr>
              <a:t>consequent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.随之发生的→ </a:t>
            </a:r>
            <a:r>
              <a:rPr lang="zh-CN" altLang="en-US" sz="1815" u="sng" kern="0" dirty="0" smtClean="0">
                <a:solidFill>
                  <a:srgbClr val="FF0000"/>
                </a:solidFill>
                <a:latin typeface="Times New Roman" panose="02020603050405020304" pitchFamily="65" charset="-122"/>
                <a:ea typeface="宋体" panose="02010600030101010101" pitchFamily="2" charset="-122"/>
              </a:rPr>
              <a:t>consequently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.因此;所</a:t>
            </a:r>
            <a:br>
              <a:rPr dirty="0"/>
            </a:br>
            <a:r>
              <a:rPr dirty="0"/>
              <a:t>     </a:t>
            </a:r>
            <a:r>
              <a:rPr lang="zh-CN" altLang="en-US" sz="1815" kern="0" dirty="0" smtClean="0">
                <a:solidFill>
                  <a:srgbClr val="000000"/>
                </a:solidFill>
                <a:latin typeface="Times New Roman" panose="02020603050405020304" pitchFamily="65" charset="-122"/>
                <a:ea typeface="宋体" panose="02010600030101010101" pitchFamily="2" charset="-122"/>
              </a:rPr>
              <a:t>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19. </a:t>
            </a:r>
            <a:r>
              <a:rPr lang="zh-CN" altLang="en-US" sz="1815" u="sng" kern="0" dirty="0" smtClean="0">
                <a:solidFill>
                  <a:srgbClr val="FF0000"/>
                </a:solidFill>
                <a:latin typeface="Times New Roman" panose="02020603050405020304" pitchFamily="65" charset="-122"/>
                <a:ea typeface="宋体" panose="02010600030101010101" pitchFamily="2" charset="-122"/>
              </a:rPr>
              <a:t>professor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.教授→ </a:t>
            </a:r>
            <a:r>
              <a:rPr lang="zh-CN" altLang="en-US" sz="1815" u="sng" kern="0" dirty="0" smtClean="0">
                <a:solidFill>
                  <a:srgbClr val="FF0000"/>
                </a:solidFill>
                <a:latin typeface="Times New Roman" panose="02020603050405020304" pitchFamily="65" charset="-122"/>
                <a:ea typeface="宋体" panose="02010600030101010101" pitchFamily="2" charset="-122"/>
              </a:rPr>
              <a:t>professional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.专业的;职业的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专业人士;职业运动员→</a:t>
            </a:r>
            <a:endParaRPr lang="zh-CN" altLang="en-US"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pr</a:t>
            </a:r>
            <a:r>
              <a:rPr lang="en-US" altLang="zh-CN" sz="1815" u="sng" kern="0" dirty="0" smtClean="0">
                <a:solidFill>
                  <a:srgbClr val="FF0000"/>
                </a:solidFill>
                <a:latin typeface="Times New Roman" panose="02020603050405020304" pitchFamily="65" charset="-122"/>
                <a:ea typeface="宋体" panose="02010600030101010101" pitchFamily="2" charset="-122"/>
              </a:rPr>
              <a:t>o</a:t>
            </a:r>
            <a:r>
              <a:rPr lang="zh-CN" altLang="en-US" sz="1815" u="sng" kern="0" dirty="0" smtClean="0">
                <a:solidFill>
                  <a:srgbClr val="FF0000"/>
                </a:solidFill>
                <a:latin typeface="Times New Roman" panose="02020603050405020304" pitchFamily="65" charset="-122"/>
                <a:ea typeface="宋体" panose="02010600030101010101" pitchFamily="2" charset="-122"/>
              </a:rPr>
              <a:t>fessional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.在工作上;在职业上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20. </a:t>
            </a:r>
            <a:r>
              <a:rPr lang="zh-CN" altLang="en-US" sz="1815" u="sng" kern="0" dirty="0" smtClean="0">
                <a:solidFill>
                  <a:srgbClr val="FF0000"/>
                </a:solidFill>
                <a:latin typeface="Times New Roman" panose="02020603050405020304" pitchFamily="65" charset="-122"/>
                <a:ea typeface="宋体" panose="02010600030101010101" pitchFamily="2" charset="-122"/>
              </a:rPr>
              <a:t>remarkable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.非凡的;显著的→ </a:t>
            </a:r>
            <a:r>
              <a:rPr lang="zh-CN" altLang="en-US" sz="1815" u="sng" kern="0" dirty="0" smtClean="0">
                <a:solidFill>
                  <a:srgbClr val="FF0000"/>
                </a:solidFill>
                <a:latin typeface="Times New Roman" panose="02020603050405020304" pitchFamily="65" charset="-122"/>
                <a:ea typeface="宋体" panose="02010600030101010101" pitchFamily="2" charset="-122"/>
              </a:rPr>
              <a:t>remarkably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.非凡地;显著地;格外→ </a:t>
            </a:r>
            <a:r>
              <a:rPr lang="zh-CN" altLang="en-US" sz="1815" u="sng" kern="0" dirty="0" smtClean="0">
                <a:solidFill>
                  <a:srgbClr val="FF0000"/>
                </a:solidFill>
                <a:latin typeface="Times New Roman" panose="02020603050405020304" pitchFamily="65" charset="-122"/>
                <a:ea typeface="宋体" panose="02010600030101010101" pitchFamily="2" charset="-122"/>
              </a:rPr>
              <a:t>remark</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.谈</a:t>
            </a:r>
            <a:br>
              <a:rPr dirty="0"/>
            </a:br>
            <a:r>
              <a:rPr dirty="0"/>
              <a:t>     </a:t>
            </a:r>
            <a:r>
              <a:rPr lang="zh-CN" altLang="en-US" sz="1815" kern="0" dirty="0" smtClean="0">
                <a:solidFill>
                  <a:srgbClr val="000000"/>
                </a:solidFill>
                <a:latin typeface="Times New Roman" panose="02020603050405020304" pitchFamily="65" charset="-122"/>
                <a:ea typeface="宋体" panose="02010600030101010101" pitchFamily="2" charset="-122"/>
              </a:rPr>
              <a:t>论;言论;评述;引人注目;显耀 </a:t>
            </a:r>
            <a:r>
              <a:rPr lang="zh-CN" altLang="en-US" sz="1815" i="1" kern="0" dirty="0" smtClean="0">
                <a:solidFill>
                  <a:srgbClr val="000000"/>
                </a:solidFill>
                <a:latin typeface="Times New Roman" panose="02020603050405020304" pitchFamily="65" charset="-122"/>
                <a:ea typeface="宋体" panose="02010600030101010101" pitchFamily="2" charset="-122"/>
              </a:rPr>
              <a:t>v</a:t>
            </a:r>
            <a:r>
              <a:rPr lang="zh-CN" altLang="en-US" sz="1815" kern="0" dirty="0" smtClean="0">
                <a:solidFill>
                  <a:srgbClr val="000000"/>
                </a:solidFill>
                <a:latin typeface="Times New Roman" panose="02020603050405020304" pitchFamily="65" charset="-122"/>
                <a:ea typeface="宋体" panose="02010600030101010101" pitchFamily="2" charset="-122"/>
              </a:rPr>
              <a:t>.说起;谈论;评论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 </a:t>
            </a:r>
            <a:r>
              <a:rPr lang="zh-CN" altLang="en-US" sz="1815" u="sng" kern="0" dirty="0" smtClean="0">
                <a:solidFill>
                  <a:srgbClr val="FF0000"/>
                </a:solidFill>
                <a:latin typeface="Times New Roman" panose="02020603050405020304" pitchFamily="65" charset="-122"/>
                <a:ea typeface="宋体" panose="02010600030101010101" pitchFamily="2" charset="-122"/>
              </a:rPr>
              <a:t>evaluate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.评价;评估→</a:t>
            </a:r>
            <a:r>
              <a:rPr lang="zh-CN" altLang="en-US" sz="1815" u="sng" kern="0" dirty="0" smtClean="0">
                <a:solidFill>
                  <a:srgbClr val="FF0000"/>
                </a:solidFill>
                <a:latin typeface="Times New Roman" panose="02020603050405020304" pitchFamily="65" charset="-122"/>
                <a:ea typeface="宋体" panose="02010600030101010101" pitchFamily="2" charset="-122"/>
              </a:rPr>
              <a:t>evaluation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.评价;评估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 </a:t>
            </a:r>
            <a:r>
              <a:rPr lang="zh-CN" altLang="en-US" sz="1815" u="sng" kern="0" dirty="0" smtClean="0">
                <a:solidFill>
                  <a:srgbClr val="FF0000"/>
                </a:solidFill>
                <a:latin typeface="Times New Roman" panose="02020603050405020304" pitchFamily="65" charset="-122"/>
                <a:ea typeface="宋体" panose="02010600030101010101" pitchFamily="2" charset="-122"/>
              </a:rPr>
              <a:t>distinct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.清晰的;清楚的;有区别的→ </a:t>
            </a:r>
            <a:r>
              <a:rPr lang="zh-CN" altLang="en-US" sz="1815" u="sng" kern="0" dirty="0" smtClean="0">
                <a:solidFill>
                  <a:srgbClr val="FF0000"/>
                </a:solidFill>
                <a:latin typeface="Times New Roman" panose="02020603050405020304" pitchFamily="65" charset="-122"/>
                <a:ea typeface="宋体" panose="02010600030101010101" pitchFamily="2" charset="-122"/>
              </a:rPr>
              <a:t>distinction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.差别;区别;对比→</a:t>
            </a:r>
            <a:endParaRPr lang="zh-CN" altLang="en-US"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distinc-tive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.独特的;特别的;有特色的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23. </a:t>
            </a:r>
            <a:r>
              <a:rPr lang="zh-CN" altLang="en-US" sz="1815" u="sng" kern="0" dirty="0" smtClean="0">
                <a:solidFill>
                  <a:srgbClr val="FF0000"/>
                </a:solidFill>
                <a:latin typeface="Times New Roman" panose="02020603050405020304" pitchFamily="65" charset="-122"/>
                <a:ea typeface="宋体" panose="02010600030101010101" pitchFamily="2" charset="-122"/>
              </a:rPr>
              <a:t>sum</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.总结;概括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.金额;款项;总数;总和→</a:t>
            </a:r>
            <a:r>
              <a:rPr lang="zh-CN" altLang="en-US" sz="1815" u="sng" kern="0" dirty="0" smtClean="0">
                <a:solidFill>
                  <a:srgbClr val="FF0000"/>
                </a:solidFill>
                <a:latin typeface="Times New Roman" panose="02020603050405020304" pitchFamily="65" charset="-122"/>
                <a:ea typeface="宋体" panose="02010600030101010101" pitchFamily="2" charset="-122"/>
              </a:rPr>
              <a:t>summary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.总结;概括;概要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.总结性</a:t>
            </a:r>
            <a:br>
              <a:rPr dirty="0"/>
            </a:br>
            <a:r>
              <a:rPr dirty="0"/>
              <a:t>      </a:t>
            </a:r>
            <a:r>
              <a:rPr lang="zh-CN" altLang="en-US" sz="1815" kern="0" dirty="0" smtClean="0">
                <a:solidFill>
                  <a:srgbClr val="000000"/>
                </a:solidFill>
                <a:latin typeface="Times New Roman" panose="02020603050405020304" pitchFamily="65" charset="-122"/>
                <a:ea typeface="宋体" panose="02010600030101010101" pitchFamily="2" charset="-122"/>
              </a:rPr>
              <a:t>的;概括的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Ⅱ.重点短语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FF0000"/>
                </a:solidFill>
                <a:latin typeface="Times New Roman" panose="02020603050405020304" pitchFamily="65" charset="-122"/>
                <a:ea typeface="宋体" panose="02010600030101010101" pitchFamily="2" charset="-122"/>
              </a:rPr>
              <a:t>get stuck (in)</a:t>
            </a:r>
            <a:r>
              <a:rPr lang="zh-CN" altLang="en-US" sz="1815" kern="0" dirty="0" smtClean="0">
                <a:solidFill>
                  <a:srgbClr val="000000"/>
                </a:solidFill>
                <a:latin typeface="Times New Roman" panose="02020603050405020304" pitchFamily="65" charset="-122"/>
                <a:ea typeface="宋体" panose="02010600030101010101" pitchFamily="2" charset="-122"/>
              </a:rPr>
              <a:t>卡住;陷入僵局</a:t>
            </a:r>
            <a:endParaRPr lang="zh-CN" altLang="en-US" dirty="0"/>
          </a:p>
        </p:txBody>
      </p:sp>
      <p:pic>
        <p:nvPicPr>
          <p:cNvPr id="3" name="Picture 4" descr="\\a015\吴双婷\线.tif"/>
          <p:cNvPicPr>
            <a:picLocks noChangeArrowheads="1"/>
          </p:cNvPicPr>
          <p:nvPr/>
        </p:nvPicPr>
        <p:blipFill>
          <a:blip r:embed="rId1" cstate="print"/>
          <a:srcRect/>
          <a:stretch>
            <a:fillRect/>
          </a:stretch>
        </p:blipFill>
        <p:spPr bwMode="auto">
          <a:xfrm>
            <a:off x="857250" y="920115"/>
            <a:ext cx="1260000" cy="360000"/>
          </a:xfrm>
          <a:prstGeom prst="rect">
            <a:avLst/>
          </a:prstGeom>
          <a:noFill/>
          <a:ln w="9525">
            <a:noFill/>
            <a:miter lim="800000"/>
            <a:headEnd/>
            <a:tailEnd/>
          </a:ln>
        </p:spPr>
      </p:pic>
      <p:pic>
        <p:nvPicPr>
          <p:cNvPr id="4" name="Picture 4" descr="\\a015\吴双婷\线.tif"/>
          <p:cNvPicPr>
            <a:picLocks noChangeArrowheads="1"/>
          </p:cNvPicPr>
          <p:nvPr/>
        </p:nvPicPr>
        <p:blipFill>
          <a:blip r:embed="rId1" cstate="print"/>
          <a:srcRect/>
          <a:stretch>
            <a:fillRect/>
          </a:stretch>
        </p:blipFill>
        <p:spPr bwMode="auto">
          <a:xfrm>
            <a:off x="3556000" y="920115"/>
            <a:ext cx="1116000" cy="36000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6429069" y="931369"/>
            <a:ext cx="1296000" cy="32400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857250" y="1762125"/>
            <a:ext cx="936000" cy="32400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2698101" y="1773385"/>
            <a:ext cx="1188000" cy="30061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857250" y="2162175"/>
            <a:ext cx="1195070" cy="360045"/>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828014" y="2563013"/>
            <a:ext cx="1152000" cy="360000"/>
          </a:xfrm>
          <a:prstGeom prst="rect">
            <a:avLst/>
          </a:prstGeom>
          <a:noFill/>
          <a:ln w="9525">
            <a:noFill/>
            <a:miter lim="800000"/>
            <a:headEnd/>
            <a:tailEnd/>
          </a:ln>
        </p:spPr>
      </p:pic>
      <p:pic>
        <p:nvPicPr>
          <p:cNvPr id="11" name="Picture 4" descr="\\a015\吴双婷\线.tif"/>
          <p:cNvPicPr>
            <a:picLocks noChangeArrowheads="1"/>
          </p:cNvPicPr>
          <p:nvPr/>
        </p:nvPicPr>
        <p:blipFill>
          <a:blip r:embed="rId1" cstate="print"/>
          <a:srcRect/>
          <a:stretch>
            <a:fillRect/>
          </a:stretch>
        </p:blipFill>
        <p:spPr bwMode="auto">
          <a:xfrm>
            <a:off x="4071933" y="2592858"/>
            <a:ext cx="1080000" cy="324000"/>
          </a:xfrm>
          <a:prstGeom prst="rect">
            <a:avLst/>
          </a:prstGeom>
          <a:noFill/>
          <a:ln w="9525">
            <a:noFill/>
            <a:miter lim="800000"/>
            <a:headEnd/>
            <a:tailEnd/>
          </a:ln>
        </p:spPr>
      </p:pic>
      <p:pic>
        <p:nvPicPr>
          <p:cNvPr id="12" name="Picture 4" descr="\\a015\吴双婷\线.tif"/>
          <p:cNvPicPr>
            <a:picLocks noChangeArrowheads="1"/>
          </p:cNvPicPr>
          <p:nvPr/>
        </p:nvPicPr>
        <p:blipFill>
          <a:blip r:embed="rId1" cstate="print"/>
          <a:srcRect/>
          <a:stretch>
            <a:fillRect/>
          </a:stretch>
        </p:blipFill>
        <p:spPr bwMode="auto">
          <a:xfrm>
            <a:off x="7792106" y="2622703"/>
            <a:ext cx="756000" cy="300610"/>
          </a:xfrm>
          <a:prstGeom prst="rect">
            <a:avLst/>
          </a:prstGeom>
          <a:noFill/>
          <a:ln w="9525">
            <a:noFill/>
            <a:miter lim="800000"/>
            <a:headEnd/>
            <a:tailEnd/>
          </a:ln>
        </p:spPr>
      </p:pic>
      <p:pic>
        <p:nvPicPr>
          <p:cNvPr id="13" name="Picture 4" descr="\\a015\吴双婷\线.tif"/>
          <p:cNvPicPr>
            <a:picLocks noChangeArrowheads="1"/>
          </p:cNvPicPr>
          <p:nvPr/>
        </p:nvPicPr>
        <p:blipFill>
          <a:blip r:embed="rId1" cstate="print"/>
          <a:srcRect/>
          <a:stretch>
            <a:fillRect/>
          </a:stretch>
        </p:blipFill>
        <p:spPr bwMode="auto">
          <a:xfrm>
            <a:off x="857224" y="3420269"/>
            <a:ext cx="828000" cy="300610"/>
          </a:xfrm>
          <a:prstGeom prst="rect">
            <a:avLst/>
          </a:prstGeom>
          <a:noFill/>
          <a:ln w="9525">
            <a:noFill/>
            <a:miter lim="800000"/>
            <a:headEnd/>
            <a:tailEnd/>
          </a:ln>
        </p:spPr>
      </p:pic>
      <p:pic>
        <p:nvPicPr>
          <p:cNvPr id="14" name="Picture 4" descr="\\a015\吴双婷\线.tif"/>
          <p:cNvPicPr>
            <a:picLocks noChangeArrowheads="1"/>
          </p:cNvPicPr>
          <p:nvPr/>
        </p:nvPicPr>
        <p:blipFill>
          <a:blip r:embed="rId1" cstate="print"/>
          <a:srcRect/>
          <a:stretch>
            <a:fillRect/>
          </a:stretch>
        </p:blipFill>
        <p:spPr bwMode="auto">
          <a:xfrm>
            <a:off x="3142922" y="3420269"/>
            <a:ext cx="1008000" cy="300610"/>
          </a:xfrm>
          <a:prstGeom prst="rect">
            <a:avLst/>
          </a:prstGeom>
          <a:noFill/>
          <a:ln w="9525">
            <a:noFill/>
            <a:miter lim="800000"/>
            <a:headEnd/>
            <a:tailEnd/>
          </a:ln>
        </p:spPr>
      </p:pic>
      <p:pic>
        <p:nvPicPr>
          <p:cNvPr id="15" name="Picture 4" descr="\\a015\吴双婷\线.tif"/>
          <p:cNvPicPr>
            <a:picLocks noChangeArrowheads="1"/>
          </p:cNvPicPr>
          <p:nvPr/>
        </p:nvPicPr>
        <p:blipFill>
          <a:blip r:embed="rId1" cstate="print"/>
          <a:srcRect/>
          <a:stretch>
            <a:fillRect/>
          </a:stretch>
        </p:blipFill>
        <p:spPr bwMode="auto">
          <a:xfrm>
            <a:off x="857224" y="3848897"/>
            <a:ext cx="720000" cy="300610"/>
          </a:xfrm>
          <a:prstGeom prst="rect">
            <a:avLst/>
          </a:prstGeom>
          <a:noFill/>
          <a:ln w="9525">
            <a:noFill/>
            <a:miter lim="800000"/>
            <a:headEnd/>
            <a:tailEnd/>
          </a:ln>
        </p:spPr>
      </p:pic>
      <p:pic>
        <p:nvPicPr>
          <p:cNvPr id="16" name="Picture 4" descr="\\a015\吴双婷\线.tif"/>
          <p:cNvPicPr>
            <a:picLocks noChangeArrowheads="1"/>
          </p:cNvPicPr>
          <p:nvPr/>
        </p:nvPicPr>
        <p:blipFill>
          <a:blip r:embed="rId1" cstate="print"/>
          <a:srcRect/>
          <a:stretch>
            <a:fillRect/>
          </a:stretch>
        </p:blipFill>
        <p:spPr bwMode="auto">
          <a:xfrm>
            <a:off x="4671695" y="3848644"/>
            <a:ext cx="1044000" cy="300610"/>
          </a:xfrm>
          <a:prstGeom prst="rect">
            <a:avLst/>
          </a:prstGeom>
          <a:noFill/>
          <a:ln w="9525">
            <a:noFill/>
            <a:miter lim="800000"/>
            <a:headEnd/>
            <a:tailEnd/>
          </a:ln>
        </p:spPr>
      </p:pic>
      <p:pic>
        <p:nvPicPr>
          <p:cNvPr id="18" name="Picture 4" descr="\\a015\吴双婷\线.tif"/>
          <p:cNvPicPr>
            <a:picLocks noChangeArrowheads="1"/>
          </p:cNvPicPr>
          <p:nvPr/>
        </p:nvPicPr>
        <p:blipFill>
          <a:blip r:embed="rId1" cstate="print"/>
          <a:srcRect/>
          <a:stretch>
            <a:fillRect/>
          </a:stretch>
        </p:blipFill>
        <p:spPr bwMode="auto">
          <a:xfrm>
            <a:off x="864235" y="4241800"/>
            <a:ext cx="1116000" cy="360000"/>
          </a:xfrm>
          <a:prstGeom prst="rect">
            <a:avLst/>
          </a:prstGeom>
          <a:noFill/>
          <a:ln w="9525">
            <a:noFill/>
            <a:miter lim="800000"/>
            <a:headEnd/>
            <a:tailEnd/>
          </a:ln>
        </p:spPr>
      </p:pic>
      <p:pic>
        <p:nvPicPr>
          <p:cNvPr id="19" name="Picture 4" descr="\\a015\吴双婷\线.tif"/>
          <p:cNvPicPr>
            <a:picLocks noChangeArrowheads="1"/>
          </p:cNvPicPr>
          <p:nvPr/>
        </p:nvPicPr>
        <p:blipFill>
          <a:blip r:embed="rId1" cstate="print"/>
          <a:srcRect/>
          <a:stretch>
            <a:fillRect/>
          </a:stretch>
        </p:blipFill>
        <p:spPr bwMode="auto">
          <a:xfrm>
            <a:off x="857250" y="4777740"/>
            <a:ext cx="432000" cy="216000"/>
          </a:xfrm>
          <a:prstGeom prst="rect">
            <a:avLst/>
          </a:prstGeom>
          <a:noFill/>
          <a:ln w="9525">
            <a:noFill/>
            <a:miter lim="800000"/>
            <a:headEnd/>
            <a:tailEnd/>
          </a:ln>
        </p:spPr>
      </p:pic>
      <p:pic>
        <p:nvPicPr>
          <p:cNvPr id="20" name="Picture 4" descr="\\a015\吴双婷\线.tif"/>
          <p:cNvPicPr>
            <a:picLocks noChangeArrowheads="1"/>
          </p:cNvPicPr>
          <p:nvPr/>
        </p:nvPicPr>
        <p:blipFill>
          <a:blip r:embed="rId1" cstate="print"/>
          <a:srcRect/>
          <a:stretch>
            <a:fillRect/>
          </a:stretch>
        </p:blipFill>
        <p:spPr bwMode="auto">
          <a:xfrm>
            <a:off x="5043805" y="4693285"/>
            <a:ext cx="900000" cy="288000"/>
          </a:xfrm>
          <a:prstGeom prst="rect">
            <a:avLst/>
          </a:prstGeom>
          <a:noFill/>
          <a:ln w="9525">
            <a:noFill/>
            <a:miter lim="800000"/>
            <a:headEnd/>
            <a:tailEnd/>
          </a:ln>
        </p:spPr>
      </p:pic>
      <p:pic>
        <p:nvPicPr>
          <p:cNvPr id="21" name="Picture 4" descr="\\a015\吴双婷\线.tif"/>
          <p:cNvPicPr>
            <a:picLocks noChangeArrowheads="1"/>
          </p:cNvPicPr>
          <p:nvPr/>
        </p:nvPicPr>
        <p:blipFill>
          <a:blip r:embed="rId1" cstate="print"/>
          <a:srcRect/>
          <a:stretch>
            <a:fillRect/>
          </a:stretch>
        </p:blipFill>
        <p:spPr bwMode="auto">
          <a:xfrm>
            <a:off x="714348" y="5920599"/>
            <a:ext cx="1260000" cy="324000"/>
          </a:xfrm>
          <a:prstGeom prst="rect">
            <a:avLst/>
          </a:prstGeom>
          <a:noFill/>
          <a:ln w="9525">
            <a:noFill/>
            <a:miter lim="800000"/>
            <a:headEnd/>
            <a:tailEnd/>
          </a:ln>
        </p:spPr>
      </p:pic>
      <p:sp>
        <p:nvSpPr>
          <p:cNvPr id="22" name="矩形 21"/>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1"/>
                                        </p:tgtEl>
                                      </p:cBhvr>
                                    </p:animEffect>
                                    <p:set>
                                      <p:cBhvr>
                                        <p:cTn id="42" dur="1" fill="hold">
                                          <p:stCondLst>
                                            <p:cond delay="19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3"/>
                                        </p:tgtEl>
                                      </p:cBhvr>
                                    </p:animEffect>
                                    <p:set>
                                      <p:cBhvr>
                                        <p:cTn id="52" dur="1" fill="hold">
                                          <p:stCondLst>
                                            <p:cond delay="1999"/>
                                          </p:stCondLst>
                                        </p:cTn>
                                        <p:tgtEl>
                                          <p:spTgt spid="1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4"/>
                                        </p:tgtEl>
                                      </p:cBhvr>
                                    </p:animEffect>
                                    <p:set>
                                      <p:cBhvr>
                                        <p:cTn id="57" dur="1" fill="hold">
                                          <p:stCondLst>
                                            <p:cond delay="1999"/>
                                          </p:stCondLst>
                                        </p:cTn>
                                        <p:tgtEl>
                                          <p:spTgt spid="1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5"/>
                                        </p:tgtEl>
                                      </p:cBhvr>
                                    </p:animEffect>
                                    <p:set>
                                      <p:cBhvr>
                                        <p:cTn id="62" dur="1" fill="hold">
                                          <p:stCondLst>
                                            <p:cond delay="1999"/>
                                          </p:stCondLst>
                                        </p:cTn>
                                        <p:tgtEl>
                                          <p:spTgt spid="15"/>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6"/>
                                        </p:tgtEl>
                                      </p:cBhvr>
                                    </p:animEffect>
                                    <p:set>
                                      <p:cBhvr>
                                        <p:cTn id="67" dur="1" fill="hold">
                                          <p:stCondLst>
                                            <p:cond delay="1999"/>
                                          </p:stCondLst>
                                        </p:cTn>
                                        <p:tgtEl>
                                          <p:spTgt spid="16"/>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18"/>
                                        </p:tgtEl>
                                      </p:cBhvr>
                                    </p:animEffect>
                                    <p:set>
                                      <p:cBhvr>
                                        <p:cTn id="72" dur="1" fill="hold">
                                          <p:stCondLst>
                                            <p:cond delay="1999"/>
                                          </p:stCondLst>
                                        </p:cTn>
                                        <p:tgtEl>
                                          <p:spTgt spid="18"/>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nodeType="clickEffect">
                                  <p:stCondLst>
                                    <p:cond delay="0"/>
                                  </p:stCondLst>
                                  <p:childTnLst>
                                    <p:animEffect transition="out" filter="fade">
                                      <p:cBhvr>
                                        <p:cTn id="76" dur="2000"/>
                                        <p:tgtEl>
                                          <p:spTgt spid="19"/>
                                        </p:tgtEl>
                                      </p:cBhvr>
                                    </p:animEffect>
                                    <p:set>
                                      <p:cBhvr>
                                        <p:cTn id="77" dur="1" fill="hold">
                                          <p:stCondLst>
                                            <p:cond delay="1999"/>
                                          </p:stCondLst>
                                        </p:cTn>
                                        <p:tgtEl>
                                          <p:spTgt spid="19"/>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nodeType="clickEffect">
                                  <p:stCondLst>
                                    <p:cond delay="0"/>
                                  </p:stCondLst>
                                  <p:childTnLst>
                                    <p:animEffect transition="out" filter="fade">
                                      <p:cBhvr>
                                        <p:cTn id="81" dur="2000"/>
                                        <p:tgtEl>
                                          <p:spTgt spid="20"/>
                                        </p:tgtEl>
                                      </p:cBhvr>
                                    </p:animEffect>
                                    <p:set>
                                      <p:cBhvr>
                                        <p:cTn id="82" dur="1" fill="hold">
                                          <p:stCondLst>
                                            <p:cond delay="1999"/>
                                          </p:stCondLst>
                                        </p:cTn>
                                        <p:tgtEl>
                                          <p:spTgt spid="20"/>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nodeType="clickEffect">
                                  <p:stCondLst>
                                    <p:cond delay="0"/>
                                  </p:stCondLst>
                                  <p:childTnLst>
                                    <p:animEffect transition="out" filter="fade">
                                      <p:cBhvr>
                                        <p:cTn id="86" dur="2000"/>
                                        <p:tgtEl>
                                          <p:spTgt spid="21"/>
                                        </p:tgtEl>
                                      </p:cBhvr>
                                    </p:animEffect>
                                    <p:set>
                                      <p:cBhvr>
                                        <p:cTn id="87" dur="1" fill="hold">
                                          <p:stCondLst>
                                            <p:cond delay="19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4850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2.draw out </a:t>
            </a:r>
            <a:r>
              <a:rPr lang="zh-CN" altLang="en-US" sz="1815" u="sng" kern="0" dirty="0" smtClean="0">
                <a:solidFill>
                  <a:srgbClr val="FF0000"/>
                </a:solidFill>
                <a:latin typeface="Times New Roman" panose="02020603050405020304" pitchFamily="65" charset="-122"/>
                <a:ea typeface="宋体" panose="02010600030101010101" pitchFamily="2" charset="-122"/>
              </a:rPr>
              <a:t>提取</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FF0000"/>
                </a:solidFill>
                <a:latin typeface="Times New Roman" panose="02020603050405020304" pitchFamily="65" charset="-122"/>
                <a:ea typeface="宋体" panose="02010600030101010101" pitchFamily="2" charset="-122"/>
              </a:rPr>
              <a:t>insist 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坚决要求</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FF0000"/>
                </a:solidFill>
                <a:latin typeface="Times New Roman" panose="02020603050405020304" pitchFamily="65" charset="-122"/>
                <a:ea typeface="宋体" panose="02010600030101010101" pitchFamily="2" charset="-122"/>
              </a:rPr>
              <a:t>stand up 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经得起</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u="sng" kern="0" dirty="0" smtClean="0">
                <a:solidFill>
                  <a:srgbClr val="FF0000"/>
                </a:solidFill>
                <a:latin typeface="Times New Roman" panose="02020603050405020304" pitchFamily="65" charset="-122"/>
                <a:ea typeface="宋体" panose="02010600030101010101" pitchFamily="2" charset="-122"/>
              </a:rPr>
              <a:t>wear and tear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(正常使用造成的)磨损;损耗</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u="sng" kern="0" dirty="0" smtClean="0">
                <a:solidFill>
                  <a:srgbClr val="FF0000"/>
                </a:solidFill>
                <a:latin typeface="Times New Roman" panose="02020603050405020304" pitchFamily="65" charset="-122"/>
                <a:ea typeface="宋体" panose="02010600030101010101" pitchFamily="2" charset="-122"/>
              </a:rPr>
              <a:t>commit oneself 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承诺;保证(做某事、遵守协议或安排等)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u="sng" kern="0" dirty="0" smtClean="0">
                <a:solidFill>
                  <a:srgbClr val="FF0000"/>
                </a:solidFill>
                <a:latin typeface="Times New Roman" panose="02020603050405020304" pitchFamily="65" charset="-122"/>
                <a:ea typeface="宋体" panose="02010600030101010101" pitchFamily="2" charset="-122"/>
              </a:rPr>
              <a:t>come to a conclusion</a:t>
            </a:r>
            <a:r>
              <a:rPr lang="zh-CN" altLang="en-US" sz="1815" kern="0" dirty="0" smtClean="0">
                <a:solidFill>
                  <a:srgbClr val="000000"/>
                </a:solidFill>
                <a:latin typeface="Times New Roman" panose="02020603050405020304" pitchFamily="65" charset="-122"/>
                <a:ea typeface="宋体" panose="02010600030101010101" pitchFamily="2" charset="-122"/>
              </a:rPr>
              <a:t>得出结论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FF0000"/>
                </a:solidFill>
                <a:latin typeface="Times New Roman" panose="02020603050405020304" pitchFamily="65" charset="-122"/>
                <a:ea typeface="宋体" panose="02010600030101010101" pitchFamily="2" charset="-122"/>
              </a:rPr>
              <a:t>be impressed by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印象深刻;被</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打动</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u="sng" kern="0" dirty="0" smtClean="0">
                <a:solidFill>
                  <a:srgbClr val="FF0000"/>
                </a:solidFill>
                <a:latin typeface="Times New Roman" panose="02020603050405020304" pitchFamily="65" charset="-122"/>
                <a:ea typeface="宋体" panose="02010600030101010101" pitchFamily="2" charset="-122"/>
              </a:rPr>
              <a:t>flow chart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流程图</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 </a:t>
            </a:r>
            <a:r>
              <a:rPr lang="zh-CN" altLang="en-US" sz="1815" u="sng" kern="0" dirty="0" smtClean="0">
                <a:solidFill>
                  <a:srgbClr val="FF0000"/>
                </a:solidFill>
                <a:latin typeface="Times New Roman" panose="02020603050405020304" pitchFamily="65" charset="-122"/>
                <a:ea typeface="宋体" panose="02010600030101010101" pitchFamily="2" charset="-122"/>
              </a:rPr>
              <a:t>make great contributions to society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为社会做出巨大贡献</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a:t>
            </a:r>
            <a:r>
              <a:rPr lang="zh-CN" altLang="en-US" sz="1815" u="sng" kern="0" dirty="0" smtClean="0">
                <a:solidFill>
                  <a:srgbClr val="FF0000"/>
                </a:solidFill>
                <a:latin typeface="Times New Roman" panose="02020603050405020304" pitchFamily="65" charset="-122"/>
                <a:ea typeface="宋体" panose="02010600030101010101" pitchFamily="2" charset="-122"/>
              </a:rPr>
              <a:t>come to power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(开始)掌权;上台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a:t>
            </a:r>
            <a:r>
              <a:rPr lang="zh-CN" altLang="en-US" sz="1815" u="sng" kern="0" dirty="0" smtClean="0">
                <a:solidFill>
                  <a:srgbClr val="FF0000"/>
                </a:solidFill>
                <a:latin typeface="Times New Roman" panose="02020603050405020304" pitchFamily="65" charset="-122"/>
                <a:ea typeface="宋体" panose="02010600030101010101" pitchFamily="2" charset="-122"/>
              </a:rPr>
              <a:t>take up a position</a:t>
            </a:r>
            <a:r>
              <a:rPr lang="zh-CN" altLang="en-US" sz="1815" kern="0" dirty="0" smtClean="0">
                <a:solidFill>
                  <a:srgbClr val="000000"/>
                </a:solidFill>
                <a:latin typeface="Times New Roman" panose="02020603050405020304" pitchFamily="65" charset="-122"/>
                <a:ea typeface="宋体" panose="02010600030101010101" pitchFamily="2" charset="-122"/>
              </a:rPr>
              <a:t>任职;担任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a:t>
            </a:r>
            <a:r>
              <a:rPr lang="zh-CN" altLang="en-US" sz="1815" u="sng" kern="0" dirty="0" smtClean="0">
                <a:solidFill>
                  <a:srgbClr val="FF0000"/>
                </a:solidFill>
                <a:latin typeface="Times New Roman" panose="02020603050405020304" pitchFamily="65" charset="-122"/>
                <a:ea typeface="宋体" panose="02010600030101010101" pitchFamily="2" charset="-122"/>
              </a:rPr>
              <a:t>on end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竖着;直立着</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a:t>
            </a:r>
            <a:r>
              <a:rPr lang="zh-CN" altLang="en-US" sz="1815" u="sng" kern="0" dirty="0" smtClean="0">
                <a:solidFill>
                  <a:srgbClr val="FF0000"/>
                </a:solidFill>
                <a:latin typeface="Times New Roman" panose="02020603050405020304" pitchFamily="65" charset="-122"/>
                <a:ea typeface="宋体" panose="02010600030101010101" pitchFamily="2" charset="-122"/>
              </a:rPr>
              <a:t>mistake...for...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把</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错当成</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p:txBody>
      </p:sp>
      <p:pic>
        <p:nvPicPr>
          <p:cNvPr id="3" name="Picture 4" descr="\\a015\吴双婷\线.tif"/>
          <p:cNvPicPr>
            <a:picLocks noChangeAspect="1" noChangeArrowheads="1"/>
          </p:cNvPicPr>
          <p:nvPr/>
        </p:nvPicPr>
        <p:blipFill>
          <a:blip r:embed="rId1" cstate="print"/>
          <a:srcRect/>
          <a:stretch>
            <a:fillRect/>
          </a:stretch>
        </p:blipFill>
        <p:spPr bwMode="auto">
          <a:xfrm>
            <a:off x="1576366" y="929464"/>
            <a:ext cx="500066" cy="300610"/>
          </a:xfrm>
          <a:prstGeom prst="rect">
            <a:avLst/>
          </a:prstGeom>
          <a:noFill/>
          <a:ln w="9525">
            <a:noFill/>
            <a:miter lim="800000"/>
            <a:headEnd/>
            <a:tailEnd/>
          </a:ln>
        </p:spPr>
      </p:pic>
      <p:pic>
        <p:nvPicPr>
          <p:cNvPr id="4" name="Picture 4" descr="\\a015\吴双婷\线.tif"/>
          <p:cNvPicPr>
            <a:picLocks noChangeArrowheads="1"/>
          </p:cNvPicPr>
          <p:nvPr/>
        </p:nvPicPr>
        <p:blipFill>
          <a:blip r:embed="rId1" cstate="print"/>
          <a:srcRect/>
          <a:stretch>
            <a:fillRect/>
          </a:stretch>
        </p:blipFill>
        <p:spPr bwMode="auto">
          <a:xfrm>
            <a:off x="714348" y="1348567"/>
            <a:ext cx="792000" cy="30061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714348" y="1777195"/>
            <a:ext cx="1044000" cy="30061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714348" y="2134385"/>
            <a:ext cx="1260000" cy="36000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714375" y="2562860"/>
            <a:ext cx="1728000" cy="36000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714348" y="2991641"/>
            <a:ext cx="1980000" cy="32400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714348" y="3420269"/>
            <a:ext cx="1512000" cy="32400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714348" y="3848897"/>
            <a:ext cx="972000" cy="300610"/>
          </a:xfrm>
          <a:prstGeom prst="rect">
            <a:avLst/>
          </a:prstGeom>
          <a:noFill/>
          <a:ln w="9525">
            <a:noFill/>
            <a:miter lim="800000"/>
            <a:headEnd/>
            <a:tailEnd/>
          </a:ln>
        </p:spPr>
      </p:pic>
      <p:pic>
        <p:nvPicPr>
          <p:cNvPr id="11" name="Picture 4" descr="\\a015\吴双婷\线.tif"/>
          <p:cNvPicPr>
            <a:picLocks noChangeArrowheads="1"/>
          </p:cNvPicPr>
          <p:nvPr/>
        </p:nvPicPr>
        <p:blipFill>
          <a:blip r:embed="rId1" cstate="print"/>
          <a:srcRect/>
          <a:stretch>
            <a:fillRect/>
          </a:stretch>
        </p:blipFill>
        <p:spPr bwMode="auto">
          <a:xfrm>
            <a:off x="857250" y="4230370"/>
            <a:ext cx="3312000" cy="360000"/>
          </a:xfrm>
          <a:prstGeom prst="rect">
            <a:avLst/>
          </a:prstGeom>
          <a:noFill/>
          <a:ln w="9525">
            <a:noFill/>
            <a:miter lim="800000"/>
            <a:headEnd/>
            <a:tailEnd/>
          </a:ln>
        </p:spPr>
      </p:pic>
      <p:pic>
        <p:nvPicPr>
          <p:cNvPr id="12" name="Picture 4" descr="\\a015\吴双婷\线.tif"/>
          <p:cNvPicPr>
            <a:picLocks noChangeArrowheads="1"/>
          </p:cNvPicPr>
          <p:nvPr/>
        </p:nvPicPr>
        <p:blipFill>
          <a:blip r:embed="rId1" cstate="print"/>
          <a:srcRect/>
          <a:stretch>
            <a:fillRect/>
          </a:stretch>
        </p:blipFill>
        <p:spPr bwMode="auto">
          <a:xfrm>
            <a:off x="821981" y="4646780"/>
            <a:ext cx="1404000" cy="36000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1" cstate="print"/>
          <a:srcRect/>
          <a:stretch>
            <a:fillRect/>
          </a:stretch>
        </p:blipFill>
        <p:spPr bwMode="auto">
          <a:xfrm>
            <a:off x="821055" y="5099685"/>
            <a:ext cx="1679575" cy="300355"/>
          </a:xfrm>
          <a:prstGeom prst="rect">
            <a:avLst/>
          </a:prstGeom>
          <a:noFill/>
          <a:ln w="9525">
            <a:noFill/>
            <a:miter lim="800000"/>
            <a:headEnd/>
            <a:tailEnd/>
          </a:ln>
        </p:spPr>
      </p:pic>
      <p:pic>
        <p:nvPicPr>
          <p:cNvPr id="14" name="Picture 4" descr="\\a015\吴双婷\线.tif"/>
          <p:cNvPicPr>
            <a:picLocks noChangeArrowheads="1"/>
          </p:cNvPicPr>
          <p:nvPr/>
        </p:nvPicPr>
        <p:blipFill>
          <a:blip r:embed="rId1" cstate="print"/>
          <a:srcRect/>
          <a:stretch>
            <a:fillRect/>
          </a:stretch>
        </p:blipFill>
        <p:spPr bwMode="auto">
          <a:xfrm>
            <a:off x="821690" y="5480685"/>
            <a:ext cx="684530" cy="324000"/>
          </a:xfrm>
          <a:prstGeom prst="rect">
            <a:avLst/>
          </a:prstGeom>
          <a:noFill/>
          <a:ln w="9525">
            <a:noFill/>
            <a:miter lim="800000"/>
            <a:headEnd/>
            <a:tailEnd/>
          </a:ln>
        </p:spPr>
      </p:pic>
      <p:pic>
        <p:nvPicPr>
          <p:cNvPr id="15" name="Picture 4" descr="\\a015\吴双婷\线.tif"/>
          <p:cNvPicPr>
            <a:picLocks noChangeArrowheads="1"/>
          </p:cNvPicPr>
          <p:nvPr/>
        </p:nvPicPr>
        <p:blipFill>
          <a:blip r:embed="rId1" cstate="print"/>
          <a:srcRect/>
          <a:stretch>
            <a:fillRect/>
          </a:stretch>
        </p:blipFill>
        <p:spPr bwMode="auto">
          <a:xfrm>
            <a:off x="827405" y="5920740"/>
            <a:ext cx="1368000" cy="300355"/>
          </a:xfrm>
          <a:prstGeom prst="rect">
            <a:avLst/>
          </a:prstGeom>
          <a:noFill/>
          <a:ln w="9525">
            <a:noFill/>
            <a:miter lim="800000"/>
            <a:headEnd/>
            <a:tailEnd/>
          </a:ln>
        </p:spPr>
      </p:pic>
      <p:sp>
        <p:nvSpPr>
          <p:cNvPr id="16" name="矩形 15"/>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5"/>
                                        </p:tgtEl>
                                      </p:cBhvr>
                                    </p:animEffect>
                                    <p:set>
                                      <p:cBhvr>
                                        <p:cTn id="67" dur="1" fill="hold">
                                          <p:stCondLst>
                                            <p:cond delay="19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77063"/>
            <a:ext cx="8467200" cy="629094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 </a:t>
            </a:r>
            <a:r>
              <a:rPr lang="zh-CN" altLang="en-US" sz="1815" u="sng" kern="0" dirty="0" smtClean="0">
                <a:solidFill>
                  <a:srgbClr val="FF0000"/>
                </a:solidFill>
                <a:latin typeface="Times New Roman" panose="02020603050405020304" pitchFamily="65" charset="-122"/>
                <a:ea typeface="宋体" panose="02010600030101010101" pitchFamily="2" charset="-122"/>
              </a:rPr>
              <a:t>pass away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去世</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 </a:t>
            </a:r>
            <a:r>
              <a:rPr lang="zh-CN" altLang="en-US" sz="1815" u="sng" kern="0" dirty="0" smtClean="0">
                <a:solidFill>
                  <a:srgbClr val="FF0000"/>
                </a:solidFill>
                <a:latin typeface="Times New Roman" panose="02020603050405020304" pitchFamily="65" charset="-122"/>
                <a:ea typeface="宋体" panose="02010600030101010101" pitchFamily="2" charset="-122"/>
              </a:rPr>
              <a:t>sum up</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总结;概括</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17.put forward </a:t>
            </a:r>
            <a:r>
              <a:rPr lang="zh-CN" altLang="en-US" sz="1815" u="sng" kern="0" dirty="0" smtClean="0">
                <a:solidFill>
                  <a:srgbClr val="FF0000"/>
                </a:solidFill>
                <a:latin typeface="Times New Roman" panose="02020603050405020304" pitchFamily="65" charset="-122"/>
                <a:ea typeface="宋体" panose="02010600030101010101" pitchFamily="2" charset="-122"/>
              </a:rPr>
              <a:t>提出</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18.draw on </a:t>
            </a:r>
            <a:r>
              <a:rPr lang="zh-CN" altLang="en-US" sz="1815" u="sng" kern="0" dirty="0" smtClean="0">
                <a:solidFill>
                  <a:srgbClr val="FF0000"/>
                </a:solidFill>
                <a:latin typeface="Times New Roman" panose="02020603050405020304" pitchFamily="65" charset="-122"/>
                <a:ea typeface="宋体" panose="02010600030101010101" pitchFamily="2" charset="-122"/>
              </a:rPr>
              <a:t>凭借;利用</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Ⅲ.经典结构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1.青蒿素已经成为疟疾治疗的一个极其重要的部分,并且被认为仅在非洲一年就挽</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救了10万条生命。</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Artemisinin has become a vital part of the treatment for malaria, and </a:t>
            </a:r>
            <a:r>
              <a:rPr lang="zh-CN" altLang="en-US" sz="1815" u="sng" kern="0" dirty="0" smtClean="0">
                <a:solidFill>
                  <a:srgbClr val="FF0000"/>
                </a:solidFill>
                <a:latin typeface="Times New Roman" panose="02020603050405020304" pitchFamily="65" charset="-122"/>
                <a:ea typeface="宋体" panose="02010600030101010101" pitchFamily="2" charset="-122"/>
              </a:rPr>
              <a:t>is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thought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save </a:t>
            </a:r>
            <a:endParaRPr lang="zh-CN" altLang="en-US"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100,000 lives a year in Africa alone.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2.这的确是中国科研事业和中医走向世界的一种荣誉。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is indeed an honour </a:t>
            </a:r>
            <a:r>
              <a:rPr lang="zh-CN" altLang="en-US" sz="1815" u="sng" kern="0" dirty="0" smtClean="0">
                <a:solidFill>
                  <a:srgbClr val="FF0000"/>
                </a:solidFill>
                <a:latin typeface="Times New Roman" panose="02020603050405020304" pitchFamily="65" charset="-122"/>
                <a:ea typeface="宋体" panose="02010600030101010101" pitchFamily="2" charset="-122"/>
              </a:rPr>
              <a:t>for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China's scientific research and Chinese medicine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be spread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around the world.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3.由此他得出结论:那时,在中国,至关重要的问题不是人们身体的疾病,而是精神的</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疾病。</a:t>
            </a:r>
            <a:endParaRPr lang="zh-CN" altLang="en-US" dirty="0" smtClean="0"/>
          </a:p>
          <a:p>
            <a:pPr marL="0" indent="0" eaLnBrk="0" latinLnBrk="1" hangingPunct="0">
              <a:lnSpc>
                <a:spcPct val="150000"/>
              </a:lnSpc>
              <a:spcBef>
                <a:spcPts val="0"/>
              </a:spcBef>
              <a:buNone/>
            </a:pPr>
            <a:endParaRPr lang="zh-CN" altLang="en-US" dirty="0"/>
          </a:p>
        </p:txBody>
      </p:sp>
      <p:pic>
        <p:nvPicPr>
          <p:cNvPr id="3" name="Picture 4" descr="\\a015\吴双婷\线.tif"/>
          <p:cNvPicPr>
            <a:picLocks noChangeArrowheads="1"/>
          </p:cNvPicPr>
          <p:nvPr/>
        </p:nvPicPr>
        <p:blipFill>
          <a:blip r:embed="rId1" cstate="print"/>
          <a:srcRect/>
          <a:stretch>
            <a:fillRect/>
          </a:stretch>
        </p:blipFill>
        <p:spPr bwMode="auto">
          <a:xfrm>
            <a:off x="857224" y="848501"/>
            <a:ext cx="1008000" cy="360000"/>
          </a:xfrm>
          <a:prstGeom prst="rect">
            <a:avLst/>
          </a:prstGeom>
          <a:noFill/>
          <a:ln w="9525">
            <a:noFill/>
            <a:miter lim="800000"/>
            <a:headEnd/>
            <a:tailEnd/>
          </a:ln>
        </p:spPr>
      </p:pic>
      <p:pic>
        <p:nvPicPr>
          <p:cNvPr id="4" name="Picture 4" descr="\\a015\吴双婷\线.tif"/>
          <p:cNvPicPr>
            <a:picLocks noChangeArrowheads="1"/>
          </p:cNvPicPr>
          <p:nvPr/>
        </p:nvPicPr>
        <p:blipFill>
          <a:blip r:embed="rId1" cstate="print"/>
          <a:srcRect/>
          <a:stretch>
            <a:fillRect/>
          </a:stretch>
        </p:blipFill>
        <p:spPr bwMode="auto">
          <a:xfrm>
            <a:off x="868680" y="1267460"/>
            <a:ext cx="715010" cy="32400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1" cstate="print"/>
          <a:srcRect/>
          <a:stretch>
            <a:fillRect/>
          </a:stretch>
        </p:blipFill>
        <p:spPr bwMode="auto">
          <a:xfrm>
            <a:off x="1928495" y="1705610"/>
            <a:ext cx="514350" cy="300355"/>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1" cstate="print"/>
          <a:srcRect/>
          <a:stretch>
            <a:fillRect/>
          </a:stretch>
        </p:blipFill>
        <p:spPr bwMode="auto">
          <a:xfrm>
            <a:off x="1583690" y="2101215"/>
            <a:ext cx="1064260" cy="300355"/>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6915150" y="3772535"/>
            <a:ext cx="1224000" cy="300355"/>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2587625" y="5055870"/>
            <a:ext cx="336550" cy="26924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7456805" y="5127625"/>
            <a:ext cx="288000" cy="197485"/>
          </a:xfrm>
          <a:prstGeom prst="rect">
            <a:avLst/>
          </a:prstGeom>
          <a:noFill/>
          <a:ln w="9525">
            <a:noFill/>
            <a:miter lim="800000"/>
            <a:headEnd/>
            <a:tailEnd/>
          </a:ln>
        </p:spPr>
      </p:pic>
      <p:sp>
        <p:nvSpPr>
          <p:cNvPr id="10" name="矩形 9"/>
          <p:cNvSpPr/>
          <p:nvPr/>
        </p:nvSpPr>
        <p:spPr>
          <a:xfrm>
            <a:off x="2540033" y="264855"/>
            <a:ext cx="4296369" cy="369332"/>
          </a:xfrm>
          <a:prstGeom prst="rect">
            <a:avLst/>
          </a:prstGeom>
        </p:spPr>
        <p:txBody>
          <a:bodyPr wrap="none">
            <a:spAutoFit/>
          </a:bodyPr>
          <a:lstStyle/>
          <a:p>
            <a:pPr eaLnBrk="0" latinLnBrk="1" hangingPunct="0">
              <a:spcBef>
                <a:spcPts val="140"/>
              </a:spcBef>
            </a:pPr>
            <a:r>
              <a:rPr lang="zh-CN" altLang="en-US" b="1" kern="0" dirty="0" smtClean="0">
                <a:solidFill>
                  <a:srgbClr val="000000"/>
                </a:solidFill>
                <a:latin typeface="Times New Roman" panose="02020603050405020304" pitchFamily="65" charset="-122"/>
                <a:ea typeface="黑体" panose="02010609060101010101" pitchFamily="65" charset="-122"/>
              </a:rPr>
              <a:t>UNIT 1　PEOPLE OF ACHIEVEMENT</a:t>
            </a:r>
            <a:endParaRPr lang="zh-CN"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模板</Template>
  <TotalTime>0</TotalTime>
  <Words>29961</Words>
  <Application>WPS 演示</Application>
  <PresentationFormat>自定义</PresentationFormat>
  <Paragraphs>712</Paragraphs>
  <Slides>57</Slides>
  <Notes>57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57</vt:i4>
      </vt:variant>
    </vt:vector>
  </HeadingPairs>
  <TitlesOfParts>
    <vt:vector size="68" baseType="lpstr">
      <vt:lpstr>Arial</vt:lpstr>
      <vt:lpstr>宋体</vt:lpstr>
      <vt:lpstr>Wingdings</vt:lpstr>
      <vt:lpstr>Times New Roman</vt:lpstr>
      <vt:lpstr>黑体</vt:lpstr>
      <vt:lpstr>Times New Roman</vt:lpstr>
      <vt:lpstr>Calibri</vt:lpstr>
      <vt:lpstr>微软雅黑</vt:lpstr>
      <vt:lpstr>Arial Unicode MS</vt:lpstr>
      <vt:lpstr>NEU-BZ</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封面标题</dc:title>
  <dc:creator/>
  <cp:lastModifiedBy>Administrator</cp:lastModifiedBy>
  <cp:revision>82</cp:revision>
  <dcterms:created xsi:type="dcterms:W3CDTF">2020-04-14T06:13:00Z</dcterms:created>
  <dcterms:modified xsi:type="dcterms:W3CDTF">2020-04-15T06:27:21Z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2052-11.1.0.9339</vt:lpwstr>
  </property>
</Properties>
</file>