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xml" ContentType="application/vnd.openxmlformats-officedocument.presentationml.notesSlide+xml"/>
  <Override PartName="/ppt/notesSlides/notesSlide60.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317" r:id="rId3"/>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Lst>
  <p:sldSz cx="9144000" cy="684022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p:restoredTop sz="78142" autoAdjust="0"/>
  </p:normalViewPr>
  <p:slideViewPr>
    <p:cSldViewPr>
      <p:cViewPr>
        <p:scale>
          <a:sx n="71" d="100"/>
          <a:sy n="71" d="100"/>
        </p:scale>
        <p:origin x="-1356" y="-90"/>
      </p:cViewPr>
      <p:guideLst>
        <p:guide orient="horz" pos="2112"/>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6" Type="http://schemas.openxmlformats.org/officeDocument/2006/relationships/tableStyles" Target="tableStyles.xml"/><Relationship Id="rId65" Type="http://schemas.openxmlformats.org/officeDocument/2006/relationships/viewProps" Target="viewProps.xml"/><Relationship Id="rId64" Type="http://schemas.openxmlformats.org/officeDocument/2006/relationships/presProps" Target="presProps.xml"/><Relationship Id="rId63" Type="http://schemas.openxmlformats.org/officeDocument/2006/relationships/slide" Target="slides/slide60.xml"/><Relationship Id="rId62" Type="http://schemas.openxmlformats.org/officeDocument/2006/relationships/slide" Target="slides/slide59.xml"/><Relationship Id="rId61" Type="http://schemas.openxmlformats.org/officeDocument/2006/relationships/slide" Target="slides/slide58.xml"/><Relationship Id="rId60" Type="http://schemas.openxmlformats.org/officeDocument/2006/relationships/slide" Target="slides/slide57.xml"/><Relationship Id="rId6" Type="http://schemas.openxmlformats.org/officeDocument/2006/relationships/slide" Target="slides/slide3.xml"/><Relationship Id="rId59" Type="http://schemas.openxmlformats.org/officeDocument/2006/relationships/slide" Target="slides/slide56.xml"/><Relationship Id="rId58" Type="http://schemas.openxmlformats.org/officeDocument/2006/relationships/slide" Target="slides/slide55.xml"/><Relationship Id="rId57" Type="http://schemas.openxmlformats.org/officeDocument/2006/relationships/slide" Target="slides/slide54.xml"/><Relationship Id="rId56" Type="http://schemas.openxmlformats.org/officeDocument/2006/relationships/slide" Target="slides/slide53.xml"/><Relationship Id="rId55" Type="http://schemas.openxmlformats.org/officeDocument/2006/relationships/slide" Target="slides/slide52.xml"/><Relationship Id="rId54" Type="http://schemas.openxmlformats.org/officeDocument/2006/relationships/slide" Target="slides/slide51.xml"/><Relationship Id="rId53" Type="http://schemas.openxmlformats.org/officeDocument/2006/relationships/slide" Target="slides/slide50.xml"/><Relationship Id="rId52" Type="http://schemas.openxmlformats.org/officeDocument/2006/relationships/slide" Target="slides/slide49.xml"/><Relationship Id="rId51" Type="http://schemas.openxmlformats.org/officeDocument/2006/relationships/slide" Target="slides/slide48.xml"/><Relationship Id="rId50" Type="http://schemas.openxmlformats.org/officeDocument/2006/relationships/slide" Target="slides/slide47.xml"/><Relationship Id="rId5" Type="http://schemas.openxmlformats.org/officeDocument/2006/relationships/slide" Target="slides/slide2.xml"/><Relationship Id="rId49" Type="http://schemas.openxmlformats.org/officeDocument/2006/relationships/slide" Target="slides/slide46.xml"/><Relationship Id="rId48" Type="http://schemas.openxmlformats.org/officeDocument/2006/relationships/slide" Target="slides/slide45.xml"/><Relationship Id="rId47" Type="http://schemas.openxmlformats.org/officeDocument/2006/relationships/slide" Target="slides/slide44.xml"/><Relationship Id="rId46" Type="http://schemas.openxmlformats.org/officeDocument/2006/relationships/slide" Target="slides/slide43.xml"/><Relationship Id="rId45" Type="http://schemas.openxmlformats.org/officeDocument/2006/relationships/slide" Target="slides/slide42.xml"/><Relationship Id="rId44" Type="http://schemas.openxmlformats.org/officeDocument/2006/relationships/slide" Target="slides/slide41.xml"/><Relationship Id="rId43" Type="http://schemas.openxmlformats.org/officeDocument/2006/relationships/slide" Target="slides/slide40.xml"/><Relationship Id="rId42" Type="http://schemas.openxmlformats.org/officeDocument/2006/relationships/slide" Target="slides/slide39.xml"/><Relationship Id="rId41" Type="http://schemas.openxmlformats.org/officeDocument/2006/relationships/slide" Target="slides/slide38.xml"/><Relationship Id="rId40" Type="http://schemas.openxmlformats.org/officeDocument/2006/relationships/slide" Target="slides/slide37.xml"/><Relationship Id="rId4" Type="http://schemas.openxmlformats.org/officeDocument/2006/relationships/notesMaster" Target="notesMasters/notesMaster1.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2E16A1-CD54-44AD-AAEF-7C0100267705}"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FC518D-AE7E-41F4-BDAF-13DD522B5C64}"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8.xml"/></Relationships>
</file>

<file path=ppt/notesSlides/_rels/notesSlide3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0.xml"/></Relationships>
</file>

<file path=ppt/notesSlides/_rels/notesSlide4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1.xml"/></Relationships>
</file>

<file path=ppt/notesSlides/_rels/notesSlide4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2.xml"/></Relationships>
</file>

<file path=ppt/notesSlides/_rels/notesSlide4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3.xml"/></Relationships>
</file>

<file path=ppt/notesSlides/_rels/notesSlide4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4.xml"/></Relationships>
</file>

<file path=ppt/notesSlides/_rels/notesSlide4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5.xml"/></Relationships>
</file>

<file path=ppt/notesSlides/_rels/notesSlide4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6.xml"/></Relationships>
</file>

<file path=ppt/notesSlides/_rels/notesSlide4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7.xml"/></Relationships>
</file>

<file path=ppt/notesSlides/_rels/notesSlide4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8.xml"/></Relationships>
</file>

<file path=ppt/notesSlides/_rels/notesSlide4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9.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5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0.xml"/></Relationships>
</file>

<file path=ppt/notesSlides/_rels/notesSlide5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1.xml"/></Relationships>
</file>

<file path=ppt/notesSlides/_rels/notesSlide5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2.xml"/></Relationships>
</file>

<file path=ppt/notesSlides/_rels/notesSlide5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3.xml"/></Relationships>
</file>

<file path=ppt/notesSlides/_rels/notesSlide5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4.xml"/></Relationships>
</file>

<file path=ppt/notesSlides/_rels/notesSlide5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5.xml"/></Relationships>
</file>

<file path=ppt/notesSlides/_rels/notesSlide5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6.xml"/></Relationships>
</file>

<file path=ppt/notesSlides/_rels/notesSlide5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7.xml"/></Relationships>
</file>

<file path=ppt/notesSlides/_rels/notesSlide5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8.xml"/></Relationships>
</file>

<file path=ppt/notesSlides/_rels/notesSlide5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9.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6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0.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标题幻灯片">
    <p:spTree>
      <p:nvGrpSpPr>
        <p:cNvPr id="1" name=""/>
        <p:cNvGrpSpPr/>
        <p:nvPr/>
      </p:nvGrpSpPr>
      <p:grpSpPr>
        <a:xfrm>
          <a:off x="0" y="0"/>
          <a:ext cx="0" cy="0"/>
          <a:chOff x="0" y="0"/>
          <a:chExt cx="0" cy="0"/>
        </a:xfrm>
      </p:grpSpPr>
      <p:pic>
        <p:nvPicPr>
          <p:cNvPr id="2" name="图片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标题和内容">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457200" y="6356350"/>
            <a:ext cx="2133600" cy="365125"/>
          </a:xfrm>
          <a:prstGeom prst="rect">
            <a:avLst/>
          </a:prstGeom>
        </p:spPr>
        <p:txBody>
          <a:bodyPr/>
          <a:lstStyle/>
          <a:p>
            <a:fld id="{D819A9AE-DFF2-479B-AF37-FAA367F55B3D}" type="datetimeFigureOut">
              <a:rPr lang="zh-CN" altLang="en-US" smtClean="0"/>
            </a:fld>
            <a:endParaRPr lang="zh-CN" altLang="en-US"/>
          </a:p>
        </p:txBody>
      </p:sp>
      <p:sp>
        <p:nvSpPr>
          <p:cNvPr id="5" name="页脚占位符 4"/>
          <p:cNvSpPr>
            <a:spLocks noGrp="1"/>
          </p:cNvSpPr>
          <p:nvPr>
            <p:ph type="ftr" sz="quarter" idx="11"/>
          </p:nvPr>
        </p:nvSpPr>
        <p:spPr>
          <a:xfrm>
            <a:off x="3124200" y="6356350"/>
            <a:ext cx="28956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6553200" y="6356350"/>
            <a:ext cx="2133600" cy="365125"/>
          </a:xfrm>
          <a:prstGeom prst="rect">
            <a:avLst/>
          </a:prstGeom>
        </p:spPr>
        <p:txBody>
          <a:bodyPr/>
          <a:lstStyle/>
          <a:p>
            <a:fld id="{3F8935AA-09F9-4C1A-89F2-CB34E0111C49}" type="slidenum">
              <a:rPr lang="zh-CN" altLang="en-US" smtClean="0"/>
            </a:fld>
            <a:endParaRPr lang="zh-CN" altLang="en-US"/>
          </a:p>
        </p:txBody>
      </p:sp>
      <p:sp>
        <p:nvSpPr>
          <p:cNvPr id="7" name="矩形 6"/>
          <p:cNvSpPr/>
          <p:nvPr/>
        </p:nvSpPr>
        <p:spPr>
          <a:xfrm>
            <a:off x="2214546" y="122517"/>
            <a:ext cx="5632952" cy="576248"/>
          </a:xfrm>
          <a:prstGeom prst="rect">
            <a:avLst/>
          </a:prstGeom>
        </p:spPr>
        <p:txBody>
          <a:bodyPr wrap="none">
            <a:spAutoFit/>
          </a:bodyPr>
          <a:lstStyle/>
          <a:p>
            <a:pPr marL="0" marR="0" indent="0" algn="ctr" defTabSz="914400" rtl="0" eaLnBrk="1" fontAlgn="auto" latinLnBrk="0" hangingPunct="1">
              <a:lnSpc>
                <a:spcPct val="150000"/>
              </a:lnSpc>
              <a:spcBef>
                <a:spcPct val="0"/>
              </a:spcBef>
              <a:spcAft>
                <a:spcPts val="0"/>
              </a:spcAft>
              <a:buClrTx/>
              <a:buSzTx/>
              <a:buFontTx/>
              <a:buNone/>
              <a:defRPr/>
            </a:pPr>
            <a:r>
              <a:rPr lang="en-US" altLang="zh-CN" sz="2400" b="1" dirty="0" smtClean="0">
                <a:latin typeface="Times New Roman" panose="02020603050405020304" pitchFamily="18" charset="0"/>
                <a:ea typeface="黑体" panose="02010609060101010101" pitchFamily="65" charset="-122"/>
                <a:cs typeface="Times New Roman" panose="02020603050405020304" pitchFamily="18" charset="0"/>
              </a:rPr>
              <a:t>UNIT 1</a:t>
            </a:r>
            <a:r>
              <a:rPr lang="zh-CN" altLang="en-US" sz="2400" b="1" dirty="0" smtClean="0">
                <a:latin typeface="Times New Roman" panose="02020603050405020304" pitchFamily="18" charset="0"/>
                <a:ea typeface="黑体" panose="02010609060101010101" pitchFamily="65" charset="-122"/>
                <a:cs typeface="Times New Roman" panose="02020603050405020304" pitchFamily="18" charset="0"/>
              </a:rPr>
              <a:t>　</a:t>
            </a:r>
            <a:r>
              <a:rPr lang="en-US" altLang="zh-CN" sz="2400" b="1" dirty="0" smtClean="0">
                <a:latin typeface="Times New Roman" panose="02020603050405020304" pitchFamily="18" charset="0"/>
                <a:ea typeface="黑体" panose="02010609060101010101" pitchFamily="65" charset="-122"/>
                <a:cs typeface="Times New Roman" panose="02020603050405020304" pitchFamily="18" charset="0"/>
              </a:rPr>
              <a:t>PEOPLE OF ACHIEVEMENT</a:t>
            </a:r>
            <a:endParaRPr lang="zh-CN" altLang="en-US" sz="2400" b="1" dirty="0" smtClean="0">
              <a:latin typeface="Times New Roman" panose="02020603050405020304" pitchFamily="18" charset="0"/>
              <a:ea typeface="黑体" panose="02010609060101010101" pitchFamily="65" charset="-122"/>
              <a:cs typeface="Times New Roman" panose="02020603050405020304"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cSld name="1_标题和内容">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457200" y="6356350"/>
            <a:ext cx="2133600" cy="365125"/>
          </a:xfrm>
          <a:prstGeom prst="rect">
            <a:avLst/>
          </a:prstGeom>
        </p:spPr>
        <p:txBody>
          <a:bodyPr/>
          <a:lstStyle/>
          <a:p>
            <a:fld id="{D819A9AE-DFF2-479B-AF37-FAA367F55B3D}" type="datetimeFigureOut">
              <a:rPr lang="zh-CN" altLang="en-US" smtClean="0"/>
            </a:fld>
            <a:endParaRPr lang="zh-CN" altLang="en-US"/>
          </a:p>
        </p:txBody>
      </p:sp>
      <p:sp>
        <p:nvSpPr>
          <p:cNvPr id="5" name="页脚占位符 4"/>
          <p:cNvSpPr>
            <a:spLocks noGrp="1"/>
          </p:cNvSpPr>
          <p:nvPr>
            <p:ph type="ftr" sz="quarter" idx="11"/>
          </p:nvPr>
        </p:nvSpPr>
        <p:spPr>
          <a:xfrm>
            <a:off x="3124200" y="6356350"/>
            <a:ext cx="28956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6553200" y="6356350"/>
            <a:ext cx="2133600" cy="365125"/>
          </a:xfrm>
          <a:prstGeom prst="rect">
            <a:avLst/>
          </a:prstGeom>
        </p:spPr>
        <p:txBody>
          <a:bodyPr/>
          <a:lstStyle/>
          <a:p>
            <a:fld id="{3F8935AA-09F9-4C1A-89F2-CB34E0111C49}" type="slidenum">
              <a:rPr lang="zh-CN" altLang="en-US" smtClean="0"/>
            </a:fld>
            <a:endParaRPr lang="zh-CN" alt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2_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a:xfrm>
            <a:off x="457200" y="6356350"/>
            <a:ext cx="2133600" cy="365125"/>
          </a:xfrm>
          <a:prstGeom prst="rect">
            <a:avLst/>
          </a:prstGeom>
        </p:spPr>
        <p:txBody>
          <a:bodyPr/>
          <a:lstStyle/>
          <a:p>
            <a:fld id="{D819A9AE-DFF2-479B-AF37-FAA367F55B3D}" type="datetimeFigureOut">
              <a:rPr lang="zh-CN" altLang="en-US" smtClean="0"/>
            </a:fld>
            <a:endParaRPr lang="zh-CN" altLang="en-US"/>
          </a:p>
        </p:txBody>
      </p:sp>
      <p:sp>
        <p:nvSpPr>
          <p:cNvPr id="5" name="页脚占位符 4"/>
          <p:cNvSpPr>
            <a:spLocks noGrp="1"/>
          </p:cNvSpPr>
          <p:nvPr>
            <p:ph type="ftr" sz="quarter" idx="11"/>
          </p:nvPr>
        </p:nvSpPr>
        <p:spPr>
          <a:xfrm>
            <a:off x="3124200" y="6356350"/>
            <a:ext cx="28956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6553200" y="6356350"/>
            <a:ext cx="2133600" cy="365125"/>
          </a:xfrm>
          <a:prstGeom prst="rect">
            <a:avLst/>
          </a:prstGeom>
        </p:spPr>
        <p:txBody>
          <a:bodyPr/>
          <a:lstStyle/>
          <a:p>
            <a:fld id="{3F8935AA-09F9-4C1A-89F2-CB34E0111C49}" type="slidenum">
              <a:rPr lang="zh-CN" altLang="en-US" smtClean="0"/>
            </a:fld>
            <a:endParaRPr lang="zh-CN" alt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7" Type="http://schemas.openxmlformats.org/officeDocument/2006/relationships/theme" Target="../theme/theme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2" name="标题 1"/>
          <p:cNvSpPr txBox="1">
            <a:spLocks noChangeArrowheads="1"/>
          </p:cNvSpPr>
          <p:nvPr/>
        </p:nvSpPr>
        <p:spPr bwMode="auto">
          <a:xfrm>
            <a:off x="1285852" y="206835"/>
            <a:ext cx="3500462" cy="427352"/>
          </a:xfrm>
          <a:prstGeom prst="rect">
            <a:avLst/>
          </a:prstGeom>
          <a:noFill/>
          <a:ln w="9525">
            <a:noFill/>
            <a:miter lim="800000"/>
          </a:ln>
        </p:spPr>
        <p:txBody>
          <a:bodyPr anchor="ctr"/>
          <a:lstStyle/>
          <a:p>
            <a:pPr algn="l" eaLnBrk="0" latinLnBrk="1" hangingPunct="0">
              <a:spcBef>
                <a:spcPts val="140"/>
              </a:spcBef>
            </a:pPr>
            <a:r>
              <a:rPr lang="zh-CN" altLang="en-US" sz="2000" b="1" kern="0" dirty="0" smtClean="0">
                <a:solidFill>
                  <a:schemeClr val="bg1"/>
                </a:solidFill>
                <a:latin typeface="Times New Roman" panose="02020603050405020304" pitchFamily="65" charset="-122"/>
                <a:ea typeface="黑体" panose="02010609060101010101" pitchFamily="65" charset="-122"/>
              </a:rPr>
              <a:t>第1讲　描述运动的基本概念</a:t>
            </a:r>
            <a:endParaRPr lang="zh-CN" altLang="en-US" sz="2000" b="1" dirty="0">
              <a:solidFill>
                <a:schemeClr val="bg1"/>
              </a:solidFill>
            </a:endParaRPr>
          </a:p>
        </p:txBody>
      </p:sp>
      <p:pic>
        <p:nvPicPr>
          <p:cNvPr id="8194" name="Picture 2" descr="C:\Users\dell\Desktop\图片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24544" y="6228581"/>
            <a:ext cx="9721080" cy="641159"/>
          </a:xfrm>
          <a:prstGeom prst="rect">
            <a:avLst/>
          </a:prstGeom>
          <a:noFill/>
          <a:extLst>
            <a:ext uri="{909E8E84-426E-40DD-AFC4-6F175D3DCCD1}">
              <a14:hiddenFill xmlns:a14="http://schemas.microsoft.com/office/drawing/2010/main">
                <a:solidFill>
                  <a:srgbClr val="FFFFFF"/>
                </a:solidFill>
              </a14:hiddenFill>
            </a:ext>
          </a:extLst>
        </p:spPr>
      </p:pic>
      <p:pic>
        <p:nvPicPr>
          <p:cNvPr id="8195" name="Picture 3" descr="C:\Users\dell\Desktop\21123.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058" y="0"/>
            <a:ext cx="9144000" cy="814387"/>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4.xml"/><Relationship Id="rId1"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4.xml"/><Relationship Id="rId1"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4.xml"/><Relationship Id="rId1" Type="http://schemas.openxmlformats.org/officeDocument/2006/relationships/image" Target="../media/image5.png"/></Relationships>
</file>

<file path=ppt/slides/_rels/slide13.xml.rels><?xml version="1.0" encoding="UTF-8" standalone="yes"?>
<Relationships xmlns="http://schemas.openxmlformats.org/package/2006/relationships"><Relationship Id="rId6" Type="http://schemas.openxmlformats.org/officeDocument/2006/relationships/notesSlide" Target="../notesSlides/notesSlide13.xml"/><Relationship Id="rId5" Type="http://schemas.openxmlformats.org/officeDocument/2006/relationships/slideLayout" Target="../slideLayouts/slideLayout4.xml"/><Relationship Id="rId4" Type="http://schemas.openxmlformats.org/officeDocument/2006/relationships/image" Target="../media/image5.png"/><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image" Target="../media/image7.jpeg"/></Relationships>
</file>

<file path=ppt/slides/_rels/slide14.xml.rels><?xml version="1.0" encoding="UTF-8" standalone="yes"?>
<Relationships xmlns="http://schemas.openxmlformats.org/package/2006/relationships"><Relationship Id="rId6" Type="http://schemas.openxmlformats.org/officeDocument/2006/relationships/notesSlide" Target="../notesSlides/notesSlide14.xml"/><Relationship Id="rId5" Type="http://schemas.openxmlformats.org/officeDocument/2006/relationships/slideLayout" Target="../slideLayouts/slideLayout4.xml"/><Relationship Id="rId4" Type="http://schemas.openxmlformats.org/officeDocument/2006/relationships/image" Target="../media/image5.png"/><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image" Target="../media/image10.jpeg"/></Relationships>
</file>

<file path=ppt/slides/_rels/slide15.xml.rels><?xml version="1.0" encoding="UTF-8" standalone="yes"?>
<Relationships xmlns="http://schemas.openxmlformats.org/package/2006/relationships"><Relationship Id="rId5" Type="http://schemas.openxmlformats.org/officeDocument/2006/relationships/notesSlide" Target="../notesSlides/notesSlide15.xml"/><Relationship Id="rId4" Type="http://schemas.openxmlformats.org/officeDocument/2006/relationships/slideLayout" Target="../slideLayouts/slideLayout4.xml"/><Relationship Id="rId3" Type="http://schemas.openxmlformats.org/officeDocument/2006/relationships/image" Target="../media/image5.png"/><Relationship Id="rId2" Type="http://schemas.openxmlformats.org/officeDocument/2006/relationships/image" Target="../media/image13.jpeg"/><Relationship Id="rId1" Type="http://schemas.openxmlformats.org/officeDocument/2006/relationships/image" Target="../media/image12.jpeg"/></Relationships>
</file>

<file path=ppt/slides/_rels/slide16.xml.rels><?xml version="1.0" encoding="UTF-8" standalone="yes"?>
<Relationships xmlns="http://schemas.openxmlformats.org/package/2006/relationships"><Relationship Id="rId5" Type="http://schemas.openxmlformats.org/officeDocument/2006/relationships/notesSlide" Target="../notesSlides/notesSlide16.xml"/><Relationship Id="rId4" Type="http://schemas.openxmlformats.org/officeDocument/2006/relationships/slideLayout" Target="../slideLayouts/slideLayout4.xml"/><Relationship Id="rId3" Type="http://schemas.openxmlformats.org/officeDocument/2006/relationships/image" Target="../media/image5.png"/><Relationship Id="rId2" Type="http://schemas.openxmlformats.org/officeDocument/2006/relationships/image" Target="../media/image10.jpeg"/><Relationship Id="rId1" Type="http://schemas.openxmlformats.org/officeDocument/2006/relationships/image" Target="../media/image8.jpeg"/></Relationships>
</file>

<file path=ppt/slides/_rels/slide17.xml.rels><?xml version="1.0" encoding="UTF-8" standalone="yes"?>
<Relationships xmlns="http://schemas.openxmlformats.org/package/2006/relationships"><Relationship Id="rId4" Type="http://schemas.openxmlformats.org/officeDocument/2006/relationships/notesSlide" Target="../notesSlides/notesSlide17.xml"/><Relationship Id="rId3" Type="http://schemas.openxmlformats.org/officeDocument/2006/relationships/slideLayout" Target="../slideLayouts/slideLayout4.xml"/><Relationship Id="rId2" Type="http://schemas.openxmlformats.org/officeDocument/2006/relationships/image" Target="../media/image5.png"/><Relationship Id="rId1" Type="http://schemas.openxmlformats.org/officeDocument/2006/relationships/image" Target="../media/image12.jpeg"/></Relationships>
</file>

<file path=ppt/slides/_rels/slide18.xml.rels><?xml version="1.0" encoding="UTF-8" standalone="yes"?>
<Relationships xmlns="http://schemas.openxmlformats.org/package/2006/relationships"><Relationship Id="rId4" Type="http://schemas.openxmlformats.org/officeDocument/2006/relationships/notesSlide" Target="../notesSlides/notesSlide18.xml"/><Relationship Id="rId3" Type="http://schemas.openxmlformats.org/officeDocument/2006/relationships/slideLayout" Target="../slideLayouts/slideLayout4.xml"/><Relationship Id="rId2" Type="http://schemas.openxmlformats.org/officeDocument/2006/relationships/image" Target="../media/image5.png"/><Relationship Id="rId1" Type="http://schemas.openxmlformats.org/officeDocument/2006/relationships/image" Target="../media/image12.jpeg"/></Relationships>
</file>

<file path=ppt/slides/_rels/slide19.xml.rels><?xml version="1.0" encoding="UTF-8" standalone="yes"?>
<Relationships xmlns="http://schemas.openxmlformats.org/package/2006/relationships"><Relationship Id="rId4" Type="http://schemas.openxmlformats.org/officeDocument/2006/relationships/notesSlide" Target="../notesSlides/notesSlide19.xml"/><Relationship Id="rId3" Type="http://schemas.openxmlformats.org/officeDocument/2006/relationships/slideLayout" Target="../slideLayouts/slideLayout4.xml"/><Relationship Id="rId2" Type="http://schemas.openxmlformats.org/officeDocument/2006/relationships/image" Target="../media/image8.jpeg"/><Relationship Id="rId1" Type="http://schemas.openxmlformats.org/officeDocument/2006/relationships/image" Target="../media/image14.jpeg"/></Relationships>
</file>

<file path=ppt/slides/_rels/slide2.xml.rels><?xml version="1.0" encoding="UTF-8" standalone="yes"?>
<Relationships xmlns="http://schemas.openxmlformats.org/package/2006/relationships"><Relationship Id="rId4" Type="http://schemas.openxmlformats.org/officeDocument/2006/relationships/notesSlide" Target="../notesSlides/notesSlide2.xml"/><Relationship Id="rId3" Type="http://schemas.openxmlformats.org/officeDocument/2006/relationships/slideLayout" Target="../slideLayouts/slideLayout4.xml"/><Relationship Id="rId2" Type="http://schemas.openxmlformats.org/officeDocument/2006/relationships/image" Target="../media/image5.png"/><Relationship Id="rId1" Type="http://schemas.openxmlformats.org/officeDocument/2006/relationships/image" Target="../media/image4.png"/></Relationships>
</file>

<file path=ppt/slides/_rels/slide20.xml.rels><?xml version="1.0" encoding="UTF-8" standalone="yes"?>
<Relationships xmlns="http://schemas.openxmlformats.org/package/2006/relationships"><Relationship Id="rId5" Type="http://schemas.openxmlformats.org/officeDocument/2006/relationships/notesSlide" Target="../notesSlides/notesSlide20.xml"/><Relationship Id="rId4" Type="http://schemas.openxmlformats.org/officeDocument/2006/relationships/slideLayout" Target="../slideLayouts/slideLayout4.xml"/><Relationship Id="rId3" Type="http://schemas.openxmlformats.org/officeDocument/2006/relationships/image" Target="../media/image5.png"/><Relationship Id="rId2" Type="http://schemas.openxmlformats.org/officeDocument/2006/relationships/image" Target="../media/image12.jpeg"/><Relationship Id="rId1" Type="http://schemas.openxmlformats.org/officeDocument/2006/relationships/image" Target="../media/image10.jpeg"/></Relationships>
</file>

<file path=ppt/slides/_rels/slide21.xml.rels><?xml version="1.0" encoding="UTF-8" standalone="yes"?>
<Relationships xmlns="http://schemas.openxmlformats.org/package/2006/relationships"><Relationship Id="rId4" Type="http://schemas.openxmlformats.org/officeDocument/2006/relationships/notesSlide" Target="../notesSlides/notesSlide21.xml"/><Relationship Id="rId3" Type="http://schemas.openxmlformats.org/officeDocument/2006/relationships/slideLayout" Target="../slideLayouts/slideLayout4.xml"/><Relationship Id="rId2" Type="http://schemas.openxmlformats.org/officeDocument/2006/relationships/image" Target="../media/image5.png"/><Relationship Id="rId1" Type="http://schemas.openxmlformats.org/officeDocument/2006/relationships/image" Target="../media/image12.jpeg"/></Relationships>
</file>

<file path=ppt/slides/_rels/slide22.xml.rels><?xml version="1.0" encoding="UTF-8" standalone="yes"?>
<Relationships xmlns="http://schemas.openxmlformats.org/package/2006/relationships"><Relationship Id="rId5" Type="http://schemas.openxmlformats.org/officeDocument/2006/relationships/notesSlide" Target="../notesSlides/notesSlide22.xml"/><Relationship Id="rId4" Type="http://schemas.openxmlformats.org/officeDocument/2006/relationships/slideLayout" Target="../slideLayouts/slideLayout4.xml"/><Relationship Id="rId3" Type="http://schemas.openxmlformats.org/officeDocument/2006/relationships/image" Target="../media/image5.png"/><Relationship Id="rId2" Type="http://schemas.openxmlformats.org/officeDocument/2006/relationships/image" Target="../media/image15.jpeg"/><Relationship Id="rId1" Type="http://schemas.openxmlformats.org/officeDocument/2006/relationships/image" Target="../media/image12.jpeg"/></Relationships>
</file>

<file path=ppt/slides/_rels/slide23.xml.rels><?xml version="1.0" encoding="UTF-8" standalone="yes"?>
<Relationships xmlns="http://schemas.openxmlformats.org/package/2006/relationships"><Relationship Id="rId5" Type="http://schemas.openxmlformats.org/officeDocument/2006/relationships/notesSlide" Target="../notesSlides/notesSlide23.xml"/><Relationship Id="rId4" Type="http://schemas.openxmlformats.org/officeDocument/2006/relationships/slideLayout" Target="../slideLayouts/slideLayout4.xml"/><Relationship Id="rId3" Type="http://schemas.openxmlformats.org/officeDocument/2006/relationships/image" Target="../media/image5.png"/><Relationship Id="rId2" Type="http://schemas.openxmlformats.org/officeDocument/2006/relationships/image" Target="../media/image10.jpeg"/><Relationship Id="rId1" Type="http://schemas.openxmlformats.org/officeDocument/2006/relationships/image" Target="../media/image8.jpeg"/></Relationships>
</file>

<file path=ppt/slides/_rels/slide24.xml.rels><?xml version="1.0" encoding="UTF-8" standalone="yes"?>
<Relationships xmlns="http://schemas.openxmlformats.org/package/2006/relationships"><Relationship Id="rId4" Type="http://schemas.openxmlformats.org/officeDocument/2006/relationships/notesSlide" Target="../notesSlides/notesSlide24.xml"/><Relationship Id="rId3" Type="http://schemas.openxmlformats.org/officeDocument/2006/relationships/slideLayout" Target="../slideLayouts/slideLayout4.xml"/><Relationship Id="rId2" Type="http://schemas.openxmlformats.org/officeDocument/2006/relationships/image" Target="../media/image5.png"/><Relationship Id="rId1" Type="http://schemas.openxmlformats.org/officeDocument/2006/relationships/image" Target="../media/image12.jpeg"/></Relationships>
</file>

<file path=ppt/slides/_rels/slide25.xml.rels><?xml version="1.0" encoding="UTF-8" standalone="yes"?>
<Relationships xmlns="http://schemas.openxmlformats.org/package/2006/relationships"><Relationship Id="rId6" Type="http://schemas.openxmlformats.org/officeDocument/2006/relationships/notesSlide" Target="../notesSlides/notesSlide25.xml"/><Relationship Id="rId5" Type="http://schemas.openxmlformats.org/officeDocument/2006/relationships/slideLayout" Target="../slideLayouts/slideLayout4.xml"/><Relationship Id="rId4" Type="http://schemas.openxmlformats.org/officeDocument/2006/relationships/image" Target="../media/image5.png"/><Relationship Id="rId3" Type="http://schemas.openxmlformats.org/officeDocument/2006/relationships/image" Target="../media/image8.jpeg"/><Relationship Id="rId2" Type="http://schemas.openxmlformats.org/officeDocument/2006/relationships/image" Target="../media/image16.jpeg"/><Relationship Id="rId1" Type="http://schemas.openxmlformats.org/officeDocument/2006/relationships/image" Target="../media/image12.jpeg"/></Relationships>
</file>

<file path=ppt/slides/_rels/slide26.xml.rels><?xml version="1.0" encoding="UTF-8" standalone="yes"?>
<Relationships xmlns="http://schemas.openxmlformats.org/package/2006/relationships"><Relationship Id="rId5" Type="http://schemas.openxmlformats.org/officeDocument/2006/relationships/notesSlide" Target="../notesSlides/notesSlide26.xml"/><Relationship Id="rId4" Type="http://schemas.openxmlformats.org/officeDocument/2006/relationships/slideLayout" Target="../slideLayouts/slideLayout4.xml"/><Relationship Id="rId3" Type="http://schemas.openxmlformats.org/officeDocument/2006/relationships/image" Target="../media/image5.png"/><Relationship Id="rId2" Type="http://schemas.openxmlformats.org/officeDocument/2006/relationships/image" Target="../media/image12.jpeg"/><Relationship Id="rId1" Type="http://schemas.openxmlformats.org/officeDocument/2006/relationships/image" Target="../media/image10.jpeg"/></Relationships>
</file>

<file path=ppt/slides/_rels/slide27.xml.rels><?xml version="1.0" encoding="UTF-8" standalone="yes"?>
<Relationships xmlns="http://schemas.openxmlformats.org/package/2006/relationships"><Relationship Id="rId4" Type="http://schemas.openxmlformats.org/officeDocument/2006/relationships/notesSlide" Target="../notesSlides/notesSlide27.xml"/><Relationship Id="rId3" Type="http://schemas.openxmlformats.org/officeDocument/2006/relationships/slideLayout" Target="../slideLayouts/slideLayout4.xml"/><Relationship Id="rId2" Type="http://schemas.openxmlformats.org/officeDocument/2006/relationships/image" Target="../media/image5.png"/><Relationship Id="rId1" Type="http://schemas.openxmlformats.org/officeDocument/2006/relationships/image" Target="../media/image12.jpeg"/></Relationships>
</file>

<file path=ppt/slides/_rels/slide28.xml.rels><?xml version="1.0" encoding="UTF-8" standalone="yes"?>
<Relationships xmlns="http://schemas.openxmlformats.org/package/2006/relationships"><Relationship Id="rId6" Type="http://schemas.openxmlformats.org/officeDocument/2006/relationships/notesSlide" Target="../notesSlides/notesSlide28.xml"/><Relationship Id="rId5" Type="http://schemas.openxmlformats.org/officeDocument/2006/relationships/slideLayout" Target="../slideLayouts/slideLayout4.xml"/><Relationship Id="rId4" Type="http://schemas.openxmlformats.org/officeDocument/2006/relationships/image" Target="../media/image5.png"/><Relationship Id="rId3" Type="http://schemas.openxmlformats.org/officeDocument/2006/relationships/image" Target="../media/image8.jpeg"/><Relationship Id="rId2" Type="http://schemas.openxmlformats.org/officeDocument/2006/relationships/image" Target="../media/image17.jpeg"/><Relationship Id="rId1" Type="http://schemas.openxmlformats.org/officeDocument/2006/relationships/image" Target="../media/image12.jpeg"/></Relationships>
</file>

<file path=ppt/slides/_rels/slide29.xml.rels><?xml version="1.0" encoding="UTF-8" standalone="yes"?>
<Relationships xmlns="http://schemas.openxmlformats.org/package/2006/relationships"><Relationship Id="rId4" Type="http://schemas.openxmlformats.org/officeDocument/2006/relationships/notesSlide" Target="../notesSlides/notesSlide29.xml"/><Relationship Id="rId3" Type="http://schemas.openxmlformats.org/officeDocument/2006/relationships/slideLayout" Target="../slideLayouts/slideLayout4.xml"/><Relationship Id="rId2" Type="http://schemas.openxmlformats.org/officeDocument/2006/relationships/image" Target="../media/image5.png"/><Relationship Id="rId1" Type="http://schemas.openxmlformats.org/officeDocument/2006/relationships/image" Target="../media/image10.jpe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image" Target="../media/image5.png"/></Relationships>
</file>

<file path=ppt/slides/_rels/slide30.xml.rels><?xml version="1.0" encoding="UTF-8" standalone="yes"?>
<Relationships xmlns="http://schemas.openxmlformats.org/package/2006/relationships"><Relationship Id="rId4" Type="http://schemas.openxmlformats.org/officeDocument/2006/relationships/notesSlide" Target="../notesSlides/notesSlide30.xml"/><Relationship Id="rId3" Type="http://schemas.openxmlformats.org/officeDocument/2006/relationships/slideLayout" Target="../slideLayouts/slideLayout4.xml"/><Relationship Id="rId2" Type="http://schemas.openxmlformats.org/officeDocument/2006/relationships/image" Target="../media/image5.png"/><Relationship Id="rId1" Type="http://schemas.openxmlformats.org/officeDocument/2006/relationships/image" Target="../media/image12.jpeg"/></Relationships>
</file>

<file path=ppt/slides/_rels/slide31.xml.rels><?xml version="1.0" encoding="UTF-8" standalone="yes"?>
<Relationships xmlns="http://schemas.openxmlformats.org/package/2006/relationships"><Relationship Id="rId5" Type="http://schemas.openxmlformats.org/officeDocument/2006/relationships/notesSlide" Target="../notesSlides/notesSlide31.xml"/><Relationship Id="rId4" Type="http://schemas.openxmlformats.org/officeDocument/2006/relationships/slideLayout" Target="../slideLayouts/slideLayout4.xml"/><Relationship Id="rId3" Type="http://schemas.openxmlformats.org/officeDocument/2006/relationships/image" Target="../media/image5.png"/><Relationship Id="rId2" Type="http://schemas.openxmlformats.org/officeDocument/2006/relationships/image" Target="../media/image18.jpeg"/><Relationship Id="rId1" Type="http://schemas.openxmlformats.org/officeDocument/2006/relationships/image" Target="../media/image12.jpeg"/></Relationships>
</file>

<file path=ppt/slides/_rels/slide32.xml.rels><?xml version="1.0" encoding="UTF-8" standalone="yes"?>
<Relationships xmlns="http://schemas.openxmlformats.org/package/2006/relationships"><Relationship Id="rId5" Type="http://schemas.openxmlformats.org/officeDocument/2006/relationships/notesSlide" Target="../notesSlides/notesSlide32.xml"/><Relationship Id="rId4" Type="http://schemas.openxmlformats.org/officeDocument/2006/relationships/slideLayout" Target="../slideLayouts/slideLayout4.xml"/><Relationship Id="rId3" Type="http://schemas.openxmlformats.org/officeDocument/2006/relationships/image" Target="../media/image5.png"/><Relationship Id="rId2" Type="http://schemas.openxmlformats.org/officeDocument/2006/relationships/image" Target="../media/image10.jpeg"/><Relationship Id="rId1" Type="http://schemas.openxmlformats.org/officeDocument/2006/relationships/image" Target="../media/image8.jpeg"/></Relationships>
</file>

<file path=ppt/slides/_rels/slide33.xml.rels><?xml version="1.0" encoding="UTF-8" standalone="yes"?>
<Relationships xmlns="http://schemas.openxmlformats.org/package/2006/relationships"><Relationship Id="rId4" Type="http://schemas.openxmlformats.org/officeDocument/2006/relationships/notesSlide" Target="../notesSlides/notesSlide33.xml"/><Relationship Id="rId3" Type="http://schemas.openxmlformats.org/officeDocument/2006/relationships/slideLayout" Target="../slideLayouts/slideLayout4.xml"/><Relationship Id="rId2" Type="http://schemas.openxmlformats.org/officeDocument/2006/relationships/image" Target="../media/image5.png"/><Relationship Id="rId1" Type="http://schemas.openxmlformats.org/officeDocument/2006/relationships/image" Target="../media/image12.jpeg"/></Relationships>
</file>

<file path=ppt/slides/_rels/slide34.xml.rels><?xml version="1.0" encoding="UTF-8" standalone="yes"?>
<Relationships xmlns="http://schemas.openxmlformats.org/package/2006/relationships"><Relationship Id="rId6" Type="http://schemas.openxmlformats.org/officeDocument/2006/relationships/notesSlide" Target="../notesSlides/notesSlide34.xml"/><Relationship Id="rId5" Type="http://schemas.openxmlformats.org/officeDocument/2006/relationships/slideLayout" Target="../slideLayouts/slideLayout4.xml"/><Relationship Id="rId4" Type="http://schemas.openxmlformats.org/officeDocument/2006/relationships/image" Target="../media/image5.png"/><Relationship Id="rId3" Type="http://schemas.openxmlformats.org/officeDocument/2006/relationships/image" Target="../media/image8.jpeg"/><Relationship Id="rId2" Type="http://schemas.openxmlformats.org/officeDocument/2006/relationships/image" Target="../media/image19.jpeg"/><Relationship Id="rId1" Type="http://schemas.openxmlformats.org/officeDocument/2006/relationships/image" Target="../media/image12.jpeg"/></Relationships>
</file>

<file path=ppt/slides/_rels/slide35.xml.rels><?xml version="1.0" encoding="UTF-8" standalone="yes"?>
<Relationships xmlns="http://schemas.openxmlformats.org/package/2006/relationships"><Relationship Id="rId5" Type="http://schemas.openxmlformats.org/officeDocument/2006/relationships/notesSlide" Target="../notesSlides/notesSlide35.xml"/><Relationship Id="rId4" Type="http://schemas.openxmlformats.org/officeDocument/2006/relationships/slideLayout" Target="../slideLayouts/slideLayout4.xml"/><Relationship Id="rId3" Type="http://schemas.openxmlformats.org/officeDocument/2006/relationships/image" Target="../media/image5.png"/><Relationship Id="rId2" Type="http://schemas.openxmlformats.org/officeDocument/2006/relationships/image" Target="../media/image12.jpeg"/><Relationship Id="rId1" Type="http://schemas.openxmlformats.org/officeDocument/2006/relationships/image" Target="../media/image10.jpeg"/></Relationships>
</file>

<file path=ppt/slides/_rels/slide36.xml.rels><?xml version="1.0" encoding="UTF-8" standalone="yes"?>
<Relationships xmlns="http://schemas.openxmlformats.org/package/2006/relationships"><Relationship Id="rId6" Type="http://schemas.openxmlformats.org/officeDocument/2006/relationships/notesSlide" Target="../notesSlides/notesSlide36.xml"/><Relationship Id="rId5" Type="http://schemas.openxmlformats.org/officeDocument/2006/relationships/slideLayout" Target="../slideLayouts/slideLayout4.xml"/><Relationship Id="rId4" Type="http://schemas.openxmlformats.org/officeDocument/2006/relationships/image" Target="../media/image5.png"/><Relationship Id="rId3" Type="http://schemas.openxmlformats.org/officeDocument/2006/relationships/image" Target="../media/image8.jpeg"/><Relationship Id="rId2" Type="http://schemas.openxmlformats.org/officeDocument/2006/relationships/image" Target="../media/image20.jpeg"/><Relationship Id="rId1" Type="http://schemas.openxmlformats.org/officeDocument/2006/relationships/image" Target="../media/image12.jpeg"/></Relationships>
</file>

<file path=ppt/slides/_rels/slide37.xml.rels><?xml version="1.0" encoding="UTF-8" standalone="yes"?>
<Relationships xmlns="http://schemas.openxmlformats.org/package/2006/relationships"><Relationship Id="rId5" Type="http://schemas.openxmlformats.org/officeDocument/2006/relationships/notesSlide" Target="../notesSlides/notesSlide37.xml"/><Relationship Id="rId4" Type="http://schemas.openxmlformats.org/officeDocument/2006/relationships/slideLayout" Target="../slideLayouts/slideLayout4.xml"/><Relationship Id="rId3" Type="http://schemas.openxmlformats.org/officeDocument/2006/relationships/image" Target="../media/image5.png"/><Relationship Id="rId2" Type="http://schemas.openxmlformats.org/officeDocument/2006/relationships/image" Target="../media/image12.jpeg"/><Relationship Id="rId1" Type="http://schemas.openxmlformats.org/officeDocument/2006/relationships/image" Target="../media/image10.jpeg"/></Relationships>
</file>

<file path=ppt/slides/_rels/slide38.xml.rels><?xml version="1.0" encoding="UTF-8" standalone="yes"?>
<Relationships xmlns="http://schemas.openxmlformats.org/package/2006/relationships"><Relationship Id="rId4" Type="http://schemas.openxmlformats.org/officeDocument/2006/relationships/notesSlide" Target="../notesSlides/notesSlide38.xml"/><Relationship Id="rId3" Type="http://schemas.openxmlformats.org/officeDocument/2006/relationships/slideLayout" Target="../slideLayouts/slideLayout4.xml"/><Relationship Id="rId2" Type="http://schemas.openxmlformats.org/officeDocument/2006/relationships/image" Target="../media/image5.png"/><Relationship Id="rId1" Type="http://schemas.openxmlformats.org/officeDocument/2006/relationships/image" Target="../media/image12.jpeg"/></Relationships>
</file>

<file path=ppt/slides/_rels/slide39.xml.rels><?xml version="1.0" encoding="UTF-8" standalone="yes"?>
<Relationships xmlns="http://schemas.openxmlformats.org/package/2006/relationships"><Relationship Id="rId7" Type="http://schemas.openxmlformats.org/officeDocument/2006/relationships/notesSlide" Target="../notesSlides/notesSlide39.xml"/><Relationship Id="rId6" Type="http://schemas.openxmlformats.org/officeDocument/2006/relationships/slideLayout" Target="../slideLayouts/slideLayout4.xml"/><Relationship Id="rId5" Type="http://schemas.openxmlformats.org/officeDocument/2006/relationships/image" Target="../media/image5.png"/><Relationship Id="rId4" Type="http://schemas.openxmlformats.org/officeDocument/2006/relationships/image" Target="../media/image12.jpeg"/><Relationship Id="rId3" Type="http://schemas.openxmlformats.org/officeDocument/2006/relationships/image" Target="../media/image10.jpeg"/><Relationship Id="rId2" Type="http://schemas.openxmlformats.org/officeDocument/2006/relationships/image" Target="../media/image8.jpeg"/><Relationship Id="rId1" Type="http://schemas.openxmlformats.org/officeDocument/2006/relationships/image" Target="../media/image21.jpe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image" Target="../media/image5.png"/></Relationships>
</file>

<file path=ppt/slides/_rels/slide40.xml.rels><?xml version="1.0" encoding="UTF-8" standalone="yes"?>
<Relationships xmlns="http://schemas.openxmlformats.org/package/2006/relationships"><Relationship Id="rId4" Type="http://schemas.openxmlformats.org/officeDocument/2006/relationships/notesSlide" Target="../notesSlides/notesSlide40.xml"/><Relationship Id="rId3" Type="http://schemas.openxmlformats.org/officeDocument/2006/relationships/slideLayout" Target="../slideLayouts/slideLayout4.xml"/><Relationship Id="rId2" Type="http://schemas.openxmlformats.org/officeDocument/2006/relationships/image" Target="../media/image5.png"/><Relationship Id="rId1" Type="http://schemas.openxmlformats.org/officeDocument/2006/relationships/image" Target="../media/image12.jpeg"/></Relationships>
</file>

<file path=ppt/slides/_rels/slide41.xml.rels><?xml version="1.0" encoding="UTF-8" standalone="yes"?>
<Relationships xmlns="http://schemas.openxmlformats.org/package/2006/relationships"><Relationship Id="rId7" Type="http://schemas.openxmlformats.org/officeDocument/2006/relationships/notesSlide" Target="../notesSlides/notesSlide41.xml"/><Relationship Id="rId6" Type="http://schemas.openxmlformats.org/officeDocument/2006/relationships/slideLayout" Target="../slideLayouts/slideLayout4.xml"/><Relationship Id="rId5" Type="http://schemas.openxmlformats.org/officeDocument/2006/relationships/image" Target="../media/image5.png"/><Relationship Id="rId4" Type="http://schemas.openxmlformats.org/officeDocument/2006/relationships/image" Target="../media/image22.jpeg"/><Relationship Id="rId3" Type="http://schemas.openxmlformats.org/officeDocument/2006/relationships/image" Target="../media/image10.jpeg"/><Relationship Id="rId2" Type="http://schemas.openxmlformats.org/officeDocument/2006/relationships/image" Target="../media/image8.jpeg"/><Relationship Id="rId1" Type="http://schemas.openxmlformats.org/officeDocument/2006/relationships/image" Target="../media/image7.jpeg"/></Relationships>
</file>

<file path=ppt/slides/_rels/slide42.xml.rels><?xml version="1.0" encoding="UTF-8" standalone="yes"?>
<Relationships xmlns="http://schemas.openxmlformats.org/package/2006/relationships"><Relationship Id="rId5" Type="http://schemas.openxmlformats.org/officeDocument/2006/relationships/notesSlide" Target="../notesSlides/notesSlide42.xml"/><Relationship Id="rId4" Type="http://schemas.openxmlformats.org/officeDocument/2006/relationships/slideLayout" Target="../slideLayouts/slideLayout4.xml"/><Relationship Id="rId3" Type="http://schemas.openxmlformats.org/officeDocument/2006/relationships/image" Target="../media/image5.png"/><Relationship Id="rId2" Type="http://schemas.openxmlformats.org/officeDocument/2006/relationships/image" Target="../media/image12.jpeg"/><Relationship Id="rId1" Type="http://schemas.openxmlformats.org/officeDocument/2006/relationships/image" Target="../media/image11.jpeg"/></Relationships>
</file>

<file path=ppt/slides/_rels/slide43.xml.rels><?xml version="1.0" encoding="UTF-8" standalone="yes"?>
<Relationships xmlns="http://schemas.openxmlformats.org/package/2006/relationships"><Relationship Id="rId5" Type="http://schemas.openxmlformats.org/officeDocument/2006/relationships/notesSlide" Target="../notesSlides/notesSlide43.xml"/><Relationship Id="rId4" Type="http://schemas.openxmlformats.org/officeDocument/2006/relationships/slideLayout" Target="../slideLayouts/slideLayout4.xml"/><Relationship Id="rId3" Type="http://schemas.openxmlformats.org/officeDocument/2006/relationships/image" Target="../media/image5.png"/><Relationship Id="rId2" Type="http://schemas.openxmlformats.org/officeDocument/2006/relationships/image" Target="../media/image12.jpeg"/><Relationship Id="rId1" Type="http://schemas.openxmlformats.org/officeDocument/2006/relationships/image" Target="../media/image23.jpeg"/></Relationships>
</file>

<file path=ppt/slides/_rels/slide44.xml.rels><?xml version="1.0" encoding="UTF-8" standalone="yes"?>
<Relationships xmlns="http://schemas.openxmlformats.org/package/2006/relationships"><Relationship Id="rId6" Type="http://schemas.openxmlformats.org/officeDocument/2006/relationships/notesSlide" Target="../notesSlides/notesSlide44.xml"/><Relationship Id="rId5" Type="http://schemas.openxmlformats.org/officeDocument/2006/relationships/slideLayout" Target="../slideLayouts/slideLayout4.xml"/><Relationship Id="rId4" Type="http://schemas.openxmlformats.org/officeDocument/2006/relationships/image" Target="../media/image5.png"/><Relationship Id="rId3" Type="http://schemas.openxmlformats.org/officeDocument/2006/relationships/image" Target="../media/image8.jpeg"/><Relationship Id="rId2" Type="http://schemas.openxmlformats.org/officeDocument/2006/relationships/image" Target="../media/image13.jpeg"/><Relationship Id="rId1" Type="http://schemas.openxmlformats.org/officeDocument/2006/relationships/image" Target="../media/image12.jpeg"/></Relationships>
</file>

<file path=ppt/slides/_rels/slide45.xml.rels><?xml version="1.0" encoding="UTF-8" standalone="yes"?>
<Relationships xmlns="http://schemas.openxmlformats.org/package/2006/relationships"><Relationship Id="rId4" Type="http://schemas.openxmlformats.org/officeDocument/2006/relationships/notesSlide" Target="../notesSlides/notesSlide45.xml"/><Relationship Id="rId3" Type="http://schemas.openxmlformats.org/officeDocument/2006/relationships/slideLayout" Target="../slideLayouts/slideLayout4.xml"/><Relationship Id="rId2" Type="http://schemas.openxmlformats.org/officeDocument/2006/relationships/image" Target="../media/image5.png"/><Relationship Id="rId1" Type="http://schemas.openxmlformats.org/officeDocument/2006/relationships/image" Target="../media/image10.jpeg"/></Relationships>
</file>

<file path=ppt/slides/_rels/slide46.xml.rels><?xml version="1.0" encoding="UTF-8" standalone="yes"?>
<Relationships xmlns="http://schemas.openxmlformats.org/package/2006/relationships"><Relationship Id="rId6" Type="http://schemas.openxmlformats.org/officeDocument/2006/relationships/notesSlide" Target="../notesSlides/notesSlide46.xml"/><Relationship Id="rId5" Type="http://schemas.openxmlformats.org/officeDocument/2006/relationships/slideLayout" Target="../slideLayouts/slideLayout4.xml"/><Relationship Id="rId4" Type="http://schemas.openxmlformats.org/officeDocument/2006/relationships/image" Target="../media/image5.png"/><Relationship Id="rId3" Type="http://schemas.openxmlformats.org/officeDocument/2006/relationships/image" Target="../media/image24.jpeg"/><Relationship Id="rId2" Type="http://schemas.openxmlformats.org/officeDocument/2006/relationships/image" Target="../media/image12.jpeg"/><Relationship Id="rId1" Type="http://schemas.openxmlformats.org/officeDocument/2006/relationships/image" Target="../media/image23.jpeg"/></Relationships>
</file>

<file path=ppt/slides/_rels/slide47.xml.rels><?xml version="1.0" encoding="UTF-8" standalone="yes"?>
<Relationships xmlns="http://schemas.openxmlformats.org/package/2006/relationships"><Relationship Id="rId5" Type="http://schemas.openxmlformats.org/officeDocument/2006/relationships/notesSlide" Target="../notesSlides/notesSlide47.xml"/><Relationship Id="rId4" Type="http://schemas.openxmlformats.org/officeDocument/2006/relationships/slideLayout" Target="../slideLayouts/slideLayout4.xml"/><Relationship Id="rId3" Type="http://schemas.openxmlformats.org/officeDocument/2006/relationships/image" Target="../media/image5.png"/><Relationship Id="rId2" Type="http://schemas.openxmlformats.org/officeDocument/2006/relationships/image" Target="../media/image14.jpeg"/><Relationship Id="rId1" Type="http://schemas.openxmlformats.org/officeDocument/2006/relationships/image" Target="../media/image12.jpeg"/></Relationships>
</file>

<file path=ppt/slides/_rels/slide48.xml.rels><?xml version="1.0" encoding="UTF-8" standalone="yes"?>
<Relationships xmlns="http://schemas.openxmlformats.org/package/2006/relationships"><Relationship Id="rId6" Type="http://schemas.openxmlformats.org/officeDocument/2006/relationships/notesSlide" Target="../notesSlides/notesSlide48.xml"/><Relationship Id="rId5" Type="http://schemas.openxmlformats.org/officeDocument/2006/relationships/slideLayout" Target="../slideLayouts/slideLayout4.xml"/><Relationship Id="rId4" Type="http://schemas.openxmlformats.org/officeDocument/2006/relationships/image" Target="../media/image5.png"/><Relationship Id="rId3" Type="http://schemas.openxmlformats.org/officeDocument/2006/relationships/image" Target="../media/image12.jpeg"/><Relationship Id="rId2" Type="http://schemas.openxmlformats.org/officeDocument/2006/relationships/image" Target="../media/image10.jpeg"/><Relationship Id="rId1" Type="http://schemas.openxmlformats.org/officeDocument/2006/relationships/image" Target="../media/image8.jpeg"/></Relationships>
</file>

<file path=ppt/slides/_rels/slide49.xml.rels><?xml version="1.0" encoding="UTF-8" standalone="yes"?>
<Relationships xmlns="http://schemas.openxmlformats.org/package/2006/relationships"><Relationship Id="rId5" Type="http://schemas.openxmlformats.org/officeDocument/2006/relationships/notesSlide" Target="../notesSlides/notesSlide49.xml"/><Relationship Id="rId4" Type="http://schemas.openxmlformats.org/officeDocument/2006/relationships/slideLayout" Target="../slideLayouts/slideLayout4.xml"/><Relationship Id="rId3" Type="http://schemas.openxmlformats.org/officeDocument/2006/relationships/image" Target="../media/image5.png"/><Relationship Id="rId2" Type="http://schemas.openxmlformats.org/officeDocument/2006/relationships/image" Target="../media/image15.jpeg"/><Relationship Id="rId1" Type="http://schemas.openxmlformats.org/officeDocument/2006/relationships/image" Target="../media/image12.jpe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4.xml"/><Relationship Id="rId1" Type="http://schemas.openxmlformats.org/officeDocument/2006/relationships/image" Target="../media/image5.png"/></Relationships>
</file>

<file path=ppt/slides/_rels/slide50.xml.rels><?xml version="1.0" encoding="UTF-8" standalone="yes"?>
<Relationships xmlns="http://schemas.openxmlformats.org/package/2006/relationships"><Relationship Id="rId5" Type="http://schemas.openxmlformats.org/officeDocument/2006/relationships/notesSlide" Target="../notesSlides/notesSlide50.xml"/><Relationship Id="rId4" Type="http://schemas.openxmlformats.org/officeDocument/2006/relationships/slideLayout" Target="../slideLayouts/slideLayout4.xml"/><Relationship Id="rId3" Type="http://schemas.openxmlformats.org/officeDocument/2006/relationships/image" Target="../media/image5.png"/><Relationship Id="rId2" Type="http://schemas.openxmlformats.org/officeDocument/2006/relationships/image" Target="../media/image10.jpeg"/><Relationship Id="rId1" Type="http://schemas.openxmlformats.org/officeDocument/2006/relationships/image" Target="../media/image8.jpeg"/></Relationships>
</file>

<file path=ppt/slides/_rels/slide51.xml.rels><?xml version="1.0" encoding="UTF-8" standalone="yes"?>
<Relationships xmlns="http://schemas.openxmlformats.org/package/2006/relationships"><Relationship Id="rId4" Type="http://schemas.openxmlformats.org/officeDocument/2006/relationships/notesSlide" Target="../notesSlides/notesSlide51.xml"/><Relationship Id="rId3" Type="http://schemas.openxmlformats.org/officeDocument/2006/relationships/slideLayout" Target="../slideLayouts/slideLayout4.xml"/><Relationship Id="rId2" Type="http://schemas.openxmlformats.org/officeDocument/2006/relationships/image" Target="../media/image5.png"/><Relationship Id="rId1" Type="http://schemas.openxmlformats.org/officeDocument/2006/relationships/image" Target="../media/image12.jpeg"/></Relationships>
</file>

<file path=ppt/slides/_rels/slide52.xml.rels><?xml version="1.0" encoding="UTF-8" standalone="yes"?>
<Relationships xmlns="http://schemas.openxmlformats.org/package/2006/relationships"><Relationship Id="rId4" Type="http://schemas.openxmlformats.org/officeDocument/2006/relationships/notesSlide" Target="../notesSlides/notesSlide52.xml"/><Relationship Id="rId3" Type="http://schemas.openxmlformats.org/officeDocument/2006/relationships/slideLayout" Target="../slideLayouts/slideLayout4.xml"/><Relationship Id="rId2" Type="http://schemas.openxmlformats.org/officeDocument/2006/relationships/image" Target="../media/image5.png"/><Relationship Id="rId1" Type="http://schemas.openxmlformats.org/officeDocument/2006/relationships/image" Target="../media/image12.jpeg"/></Relationships>
</file>

<file path=ppt/slides/_rels/slide53.xml.rels><?xml version="1.0" encoding="UTF-8" standalone="yes"?>
<Relationships xmlns="http://schemas.openxmlformats.org/package/2006/relationships"><Relationship Id="rId3" Type="http://schemas.openxmlformats.org/officeDocument/2006/relationships/notesSlide" Target="../notesSlides/notesSlide53.xml"/><Relationship Id="rId2" Type="http://schemas.openxmlformats.org/officeDocument/2006/relationships/slideLayout" Target="../slideLayouts/slideLayout4.xml"/><Relationship Id="rId1" Type="http://schemas.openxmlformats.org/officeDocument/2006/relationships/image" Target="../media/image25.jpeg"/></Relationships>
</file>

<file path=ppt/slides/_rels/slide54.xml.rels><?xml version="1.0" encoding="UTF-8" standalone="yes"?>
<Relationships xmlns="http://schemas.openxmlformats.org/package/2006/relationships"><Relationship Id="rId3" Type="http://schemas.openxmlformats.org/officeDocument/2006/relationships/notesSlide" Target="../notesSlides/notesSlide54.xml"/><Relationship Id="rId2" Type="http://schemas.openxmlformats.org/officeDocument/2006/relationships/slideLayout" Target="../slideLayouts/slideLayout4.xml"/><Relationship Id="rId1" Type="http://schemas.openxmlformats.org/officeDocument/2006/relationships/image" Target="../media/image5.png"/></Relationships>
</file>

<file path=ppt/slides/_rels/slide55.xml.rels><?xml version="1.0" encoding="UTF-8" standalone="yes"?>
<Relationships xmlns="http://schemas.openxmlformats.org/package/2006/relationships"><Relationship Id="rId3" Type="http://schemas.openxmlformats.org/officeDocument/2006/relationships/notesSlide" Target="../notesSlides/notesSlide55.xml"/><Relationship Id="rId2" Type="http://schemas.openxmlformats.org/officeDocument/2006/relationships/slideLayout" Target="../slideLayouts/slideLayout4.xml"/><Relationship Id="rId1" Type="http://schemas.openxmlformats.org/officeDocument/2006/relationships/image" Target="../media/image5.png"/></Relationships>
</file>

<file path=ppt/slides/_rels/slide56.xml.rels><?xml version="1.0" encoding="UTF-8" standalone="yes"?>
<Relationships xmlns="http://schemas.openxmlformats.org/package/2006/relationships"><Relationship Id="rId5" Type="http://schemas.openxmlformats.org/officeDocument/2006/relationships/notesSlide" Target="../notesSlides/notesSlide56.xml"/><Relationship Id="rId4" Type="http://schemas.openxmlformats.org/officeDocument/2006/relationships/slideLayout" Target="../slideLayouts/slideLayout4.xml"/><Relationship Id="rId3" Type="http://schemas.openxmlformats.org/officeDocument/2006/relationships/image" Target="../media/image5.png"/><Relationship Id="rId2" Type="http://schemas.openxmlformats.org/officeDocument/2006/relationships/image" Target="../media/image12.jpeg"/><Relationship Id="rId1" Type="http://schemas.openxmlformats.org/officeDocument/2006/relationships/image" Target="../media/image11.jpeg"/></Relationships>
</file>

<file path=ppt/slides/_rels/slide57.xml.rels><?xml version="1.0" encoding="UTF-8" standalone="yes"?>
<Relationships xmlns="http://schemas.openxmlformats.org/package/2006/relationships"><Relationship Id="rId4" Type="http://schemas.openxmlformats.org/officeDocument/2006/relationships/notesSlide" Target="../notesSlides/notesSlide57.xml"/><Relationship Id="rId3" Type="http://schemas.openxmlformats.org/officeDocument/2006/relationships/slideLayout" Target="../slideLayouts/slideLayout4.xml"/><Relationship Id="rId2" Type="http://schemas.openxmlformats.org/officeDocument/2006/relationships/image" Target="../media/image5.png"/><Relationship Id="rId1" Type="http://schemas.openxmlformats.org/officeDocument/2006/relationships/image" Target="../media/image12.jpeg"/></Relationships>
</file>

<file path=ppt/slides/_rels/slide58.xml.rels><?xml version="1.0" encoding="UTF-8" standalone="yes"?>
<Relationships xmlns="http://schemas.openxmlformats.org/package/2006/relationships"><Relationship Id="rId4" Type="http://schemas.openxmlformats.org/officeDocument/2006/relationships/notesSlide" Target="../notesSlides/notesSlide58.xml"/><Relationship Id="rId3" Type="http://schemas.openxmlformats.org/officeDocument/2006/relationships/slideLayout" Target="../slideLayouts/slideLayout4.xml"/><Relationship Id="rId2" Type="http://schemas.openxmlformats.org/officeDocument/2006/relationships/image" Target="../media/image5.png"/><Relationship Id="rId1" Type="http://schemas.openxmlformats.org/officeDocument/2006/relationships/image" Target="../media/image12.jpeg"/></Relationships>
</file>

<file path=ppt/slides/_rels/slide59.xml.rels><?xml version="1.0" encoding="UTF-8" standalone="yes"?>
<Relationships xmlns="http://schemas.openxmlformats.org/package/2006/relationships"><Relationship Id="rId4" Type="http://schemas.openxmlformats.org/officeDocument/2006/relationships/notesSlide" Target="../notesSlides/notesSlide59.xml"/><Relationship Id="rId3" Type="http://schemas.openxmlformats.org/officeDocument/2006/relationships/slideLayout" Target="../slideLayouts/slideLayout4.xml"/><Relationship Id="rId2" Type="http://schemas.openxmlformats.org/officeDocument/2006/relationships/image" Target="../media/image5.png"/><Relationship Id="rId1" Type="http://schemas.openxmlformats.org/officeDocument/2006/relationships/image" Target="../media/image12.jpe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image" Target="../media/image5.png"/></Relationships>
</file>

<file path=ppt/slides/_rels/slide60.xml.rels><?xml version="1.0" encoding="UTF-8" standalone="yes"?>
<Relationships xmlns="http://schemas.openxmlformats.org/package/2006/relationships"><Relationship Id="rId4" Type="http://schemas.openxmlformats.org/officeDocument/2006/relationships/notesSlide" Target="../notesSlides/notesSlide60.xml"/><Relationship Id="rId3" Type="http://schemas.openxmlformats.org/officeDocument/2006/relationships/slideLayout" Target="../slideLayouts/slideLayout4.xml"/><Relationship Id="rId2" Type="http://schemas.openxmlformats.org/officeDocument/2006/relationships/image" Target="../media/image5.png"/><Relationship Id="rId1" Type="http://schemas.openxmlformats.org/officeDocument/2006/relationships/image" Target="../media/image12.jpe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image" Target="../media/image5.png"/></Relationships>
</file>

<file path=ppt/slides/_rels/slide8.xml.rels><?xml version="1.0" encoding="UTF-8" standalone="yes"?>
<Relationships xmlns="http://schemas.openxmlformats.org/package/2006/relationships"><Relationship Id="rId4" Type="http://schemas.openxmlformats.org/officeDocument/2006/relationships/notesSlide" Target="../notesSlides/notesSlide8.xml"/><Relationship Id="rId3" Type="http://schemas.openxmlformats.org/officeDocument/2006/relationships/slideLayout" Target="../slideLayouts/slideLayout4.xml"/><Relationship Id="rId2" Type="http://schemas.openxmlformats.org/officeDocument/2006/relationships/image" Target="../media/image6.png"/><Relationship Id="rId1"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4.xml"/><Relationship Id="rId1"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txBox="1"/>
          <p:nvPr/>
        </p:nvSpPr>
        <p:spPr>
          <a:xfrm>
            <a:off x="1916988" y="5580509"/>
            <a:ext cx="6111396" cy="656409"/>
          </a:xfrm>
          <a:prstGeom prst="rect">
            <a:avLst/>
          </a:prstGeom>
        </p:spPr>
        <p:txBody>
          <a:bodyPr vert="horz" lIns="91440" tIns="45720" rIns="91440" bIns="45720" rtlCol="0">
            <a:normAutofit fontScale="25000" lnSpcReduction="20000"/>
          </a:bodyPr>
          <a:lstStyle/>
          <a:p>
            <a:pPr algn="ctr">
              <a:lnSpc>
                <a:spcPct val="170000"/>
              </a:lnSpc>
              <a:spcBef>
                <a:spcPct val="0"/>
              </a:spcBef>
              <a:defRPr/>
            </a:pPr>
            <a:r>
              <a:rPr lang="zh-CN" altLang="en-US" sz="14400" dirty="0" smtClean="0">
                <a:solidFill>
                  <a:schemeClr val="bg1"/>
                </a:solidFill>
                <a:latin typeface="黑体" panose="02010609060101010101" pitchFamily="65" charset="-122"/>
                <a:ea typeface="黑体" panose="02010609060101010101" pitchFamily="65" charset="-122"/>
              </a:rPr>
              <a:t>高中英语  </a:t>
            </a:r>
            <a:r>
              <a:rPr lang="zh-CN" altLang="en-US" sz="9600" dirty="0" smtClean="0">
                <a:solidFill>
                  <a:schemeClr val="bg1"/>
                </a:solidFill>
                <a:latin typeface="黑体" panose="02010609060101010101" pitchFamily="65" charset="-122"/>
                <a:ea typeface="黑体" panose="02010609060101010101" pitchFamily="65" charset="-122"/>
                <a:cs typeface="+mj-cs"/>
              </a:rPr>
              <a:t>选择性必修</a:t>
            </a:r>
            <a:r>
              <a:rPr kumimoji="0" lang="zh-CN" altLang="en-US" sz="9600" i="0" u="none" strike="noStrike" kern="1200" cap="none" spc="0" normalizeH="0" baseline="0" noProof="0" dirty="0" smtClean="0">
                <a:ln>
                  <a:noFill/>
                </a:ln>
                <a:solidFill>
                  <a:schemeClr val="bg1"/>
                </a:solidFill>
                <a:effectLst/>
                <a:uLnTx/>
                <a:uFillTx/>
                <a:latin typeface="黑体" panose="02010609060101010101" pitchFamily="65" charset="-122"/>
                <a:ea typeface="黑体" panose="02010609060101010101" pitchFamily="65" charset="-122"/>
                <a:cs typeface="+mj-cs"/>
              </a:rPr>
              <a:t>一</a:t>
            </a:r>
            <a:r>
              <a:rPr kumimoji="0" lang="en-US" altLang="zh-CN" sz="9600" i="0" u="none" strike="noStrike" kern="1200" cap="none" spc="0" normalizeH="0" baseline="0" noProof="0" dirty="0" smtClean="0">
                <a:ln>
                  <a:noFill/>
                </a:ln>
                <a:solidFill>
                  <a:schemeClr val="bg1"/>
                </a:solidFill>
                <a:effectLst/>
                <a:uLnTx/>
                <a:uFillTx/>
                <a:latin typeface="黑体" panose="02010609060101010101" pitchFamily="65" charset="-122"/>
                <a:ea typeface="黑体" panose="02010609060101010101" pitchFamily="65" charset="-122"/>
                <a:cs typeface="+mj-cs"/>
              </a:rPr>
              <a:t> </a:t>
            </a:r>
            <a:r>
              <a:rPr kumimoji="0" lang="zh-CN" altLang="en-US" sz="9600" i="0" u="none" strike="noStrike" kern="1200" cap="none" spc="0" normalizeH="0" baseline="0" noProof="0" dirty="0" smtClean="0">
                <a:ln>
                  <a:noFill/>
                </a:ln>
                <a:solidFill>
                  <a:schemeClr val="bg1"/>
                </a:solidFill>
                <a:effectLst/>
                <a:uLnTx/>
                <a:uFillTx/>
                <a:latin typeface="黑体" panose="02010609060101010101" pitchFamily="65" charset="-122"/>
                <a:ea typeface="黑体" panose="02010609060101010101" pitchFamily="65" charset="-122"/>
                <a:cs typeface="+mj-cs"/>
              </a:rPr>
              <a:t>外研版</a:t>
            </a:r>
            <a:endParaRPr kumimoji="0" lang="zh-CN" altLang="en-US" sz="9600" i="0" u="none" strike="noStrike" kern="1200" cap="none" spc="0" normalizeH="0" baseline="0" noProof="0" dirty="0" smtClean="0">
              <a:ln>
                <a:noFill/>
              </a:ln>
              <a:solidFill>
                <a:schemeClr val="bg1"/>
              </a:solidFill>
              <a:effectLst/>
              <a:uLnTx/>
              <a:uFillTx/>
              <a:latin typeface="黑体" panose="02010609060101010101" pitchFamily="65" charset="-122"/>
              <a:ea typeface="黑体" panose="02010609060101010101" pitchFamily="65" charset="-122"/>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45973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Moreover, the Internet has made it possible for friends and family </a:t>
            </a:r>
            <a:r>
              <a:rPr lang="zh-CN" altLang="en-US" sz="1815" u="sng" kern="0" dirty="0" smtClean="0">
                <a:solidFill>
                  <a:srgbClr val="FF0000"/>
                </a:solidFill>
                <a:latin typeface="Times New Roman" panose="02020603050405020304" pitchFamily="65" charset="-122"/>
                <a:ea typeface="宋体" panose="02010600030101010101" pitchFamily="2" charset="-122"/>
              </a:rPr>
              <a:t>to</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keep</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in</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touch</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easi-</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ly even if they are on opposite sides of the world.</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7.一个人在开车时死于一场事故。</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A person died in an accident while </a:t>
            </a:r>
            <a:r>
              <a:rPr lang="zh-CN" altLang="en-US" sz="1815" u="sng" kern="0" dirty="0" smtClean="0">
                <a:solidFill>
                  <a:srgbClr val="FF0000"/>
                </a:solidFill>
                <a:latin typeface="Times New Roman" panose="02020603050405020304" pitchFamily="65" charset="-122"/>
                <a:ea typeface="宋体" panose="02010600030101010101" pitchFamily="2" charset="-122"/>
              </a:rPr>
              <a:t>driving</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a</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car</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Ⅳ.长难句分析</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1.However, in the not-too-distant future, we will be living in smart homes that will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lock the door for us when we are away and remember to switch off the TV when we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forget.</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分析:本句为主从复合句。that引导的是一个 </a:t>
            </a:r>
            <a:r>
              <a:rPr lang="zh-CN" altLang="en-US" sz="1815" u="sng" kern="0" dirty="0" smtClean="0">
                <a:solidFill>
                  <a:srgbClr val="FF0000"/>
                </a:solidFill>
                <a:latin typeface="Times New Roman" panose="02020603050405020304" pitchFamily="65" charset="-122"/>
                <a:ea typeface="宋体" panose="02010600030101010101" pitchFamily="2" charset="-122"/>
              </a:rPr>
              <a:t>定语从句</a:t>
            </a:r>
            <a:r>
              <a:rPr lang="zh-CN" altLang="en-US" sz="1815" kern="0" dirty="0" smtClean="0">
                <a:solidFill>
                  <a:srgbClr val="000000"/>
                </a:solidFill>
                <a:latin typeface="Times New Roman" panose="02020603050405020304" pitchFamily="65" charset="-122"/>
                <a:ea typeface="宋体" panose="02010600030101010101" pitchFamily="2" charset="-122"/>
              </a:rPr>
              <a:t>,修饰先行词 </a:t>
            </a:r>
            <a:r>
              <a:rPr lang="zh-CN" altLang="en-US" sz="1815" u="sng" kern="0" dirty="0" smtClean="0">
                <a:solidFill>
                  <a:srgbClr val="FF0000"/>
                </a:solidFill>
                <a:latin typeface="Times New Roman" panose="02020603050405020304" pitchFamily="65" charset="-122"/>
                <a:ea typeface="宋体" panose="02010600030101010101" pitchFamily="2" charset="-122"/>
              </a:rPr>
              <a:t>smart homes</a:t>
            </a:r>
            <a:r>
              <a:rPr lang="zh-CN" altLang="en-US" sz="1815" kern="0" dirty="0" smtClean="0">
                <a:solidFill>
                  <a:srgbClr val="000000"/>
                </a:solidFill>
                <a:latin typeface="Times New Roman" panose="02020603050405020304" pitchFamily="65" charset="-122"/>
                <a:ea typeface="宋体" panose="02010600030101010101" pitchFamily="2" charset="-122"/>
              </a:rPr>
              <a:t>;两</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个when引导的都是 </a:t>
            </a:r>
            <a:r>
              <a:rPr lang="zh-CN" altLang="en-US" sz="1815" u="sng" kern="0" dirty="0" smtClean="0">
                <a:solidFill>
                  <a:srgbClr val="FF0000"/>
                </a:solidFill>
                <a:latin typeface="Times New Roman" panose="02020603050405020304" pitchFamily="65" charset="-122"/>
                <a:ea typeface="宋体" panose="02010600030101010101" pitchFamily="2" charset="-122"/>
              </a:rPr>
              <a:t>时间状语</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从句。</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句意:然而,在不久的将来,我们将生活在智能家居中,当我们离开的时候,智能家居</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会为我们锁上门,当我们忘记(关掉电视)的时候,(智能家居)会记得关掉电视。</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2.It is a good habit to make certain that you know what is happening with your blood </a:t>
            </a:r>
            <a:endParaRPr lang="zh-CN" altLang="en-US" dirty="0"/>
          </a:p>
        </p:txBody>
      </p:sp>
      <p:sp>
        <p:nvSpPr>
          <p:cNvPr id="3" name="矩形 2"/>
          <p:cNvSpPr/>
          <p:nvPr/>
        </p:nvSpPr>
        <p:spPr>
          <a:xfrm>
            <a:off x="2324429" y="126356"/>
            <a:ext cx="4495141" cy="507831"/>
          </a:xfrm>
          <a:prstGeom prst="rect">
            <a:avLst/>
          </a:prstGeom>
        </p:spPr>
        <p:txBody>
          <a:bodyPr wrap="none">
            <a:spAutoFit/>
          </a:bodyPr>
          <a:lstStyle/>
          <a:p>
            <a:pPr eaLnBrk="0" latinLnBrk="1" hangingPunct="0">
              <a:lnSpc>
                <a:spcPct val="150000"/>
              </a:lnSpc>
            </a:pPr>
            <a:r>
              <a:rPr lang="zh-CN" altLang="en-US" b="1" kern="0" dirty="0" smtClean="0">
                <a:solidFill>
                  <a:srgbClr val="000000"/>
                </a:solidFill>
                <a:latin typeface="Times New Roman" panose="02020603050405020304" pitchFamily="65" charset="-122"/>
                <a:ea typeface="宋体" panose="02010600030101010101" pitchFamily="2" charset="-122"/>
              </a:rPr>
              <a:t>UNIT 2　LOOKING INTO THE FUTURE</a:t>
            </a:r>
            <a:endParaRPr lang="zh-CN" altLang="en-US" b="1" dirty="0"/>
          </a:p>
        </p:txBody>
      </p:sp>
      <p:pic>
        <p:nvPicPr>
          <p:cNvPr id="5" name="Picture 4" descr="\\a015\吴双婷\线.tif"/>
          <p:cNvPicPr>
            <a:picLocks noChangeArrowheads="1"/>
          </p:cNvPicPr>
          <p:nvPr/>
        </p:nvPicPr>
        <p:blipFill>
          <a:blip r:embed="rId1" cstate="print"/>
          <a:srcRect/>
          <a:stretch>
            <a:fillRect/>
          </a:stretch>
        </p:blipFill>
        <p:spPr bwMode="auto">
          <a:xfrm>
            <a:off x="6644005" y="861695"/>
            <a:ext cx="1548000" cy="272415"/>
          </a:xfrm>
          <a:prstGeom prst="rect">
            <a:avLst/>
          </a:prstGeom>
          <a:noFill/>
          <a:ln w="9525">
            <a:noFill/>
            <a:miter lim="800000"/>
            <a:headEnd/>
            <a:tailEnd/>
          </a:ln>
        </p:spPr>
      </p:pic>
      <p:pic>
        <p:nvPicPr>
          <p:cNvPr id="6" name="Picture 4" descr="\\a015\吴双婷\线.tif"/>
          <p:cNvPicPr>
            <a:picLocks noChangeArrowheads="1"/>
          </p:cNvPicPr>
          <p:nvPr/>
        </p:nvPicPr>
        <p:blipFill>
          <a:blip r:embed="rId1" cstate="print"/>
          <a:srcRect/>
          <a:stretch>
            <a:fillRect/>
          </a:stretch>
        </p:blipFill>
        <p:spPr bwMode="auto">
          <a:xfrm>
            <a:off x="3800475" y="2000885"/>
            <a:ext cx="1224000" cy="39624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1" cstate="print"/>
          <a:srcRect/>
          <a:stretch>
            <a:fillRect/>
          </a:stretch>
        </p:blipFill>
        <p:spPr bwMode="auto">
          <a:xfrm>
            <a:off x="4895850" y="4063365"/>
            <a:ext cx="990600" cy="356870"/>
          </a:xfrm>
          <a:prstGeom prst="rect">
            <a:avLst/>
          </a:prstGeom>
          <a:noFill/>
          <a:ln w="9525">
            <a:noFill/>
            <a:miter lim="800000"/>
            <a:headEnd/>
            <a:tailEnd/>
          </a:ln>
        </p:spPr>
      </p:pic>
      <p:pic>
        <p:nvPicPr>
          <p:cNvPr id="8" name="Picture 4" descr="\\a015\吴双婷\线.tif"/>
          <p:cNvPicPr>
            <a:picLocks noChangeArrowheads="1"/>
          </p:cNvPicPr>
          <p:nvPr/>
        </p:nvPicPr>
        <p:blipFill>
          <a:blip r:embed="rId1" cstate="print"/>
          <a:srcRect/>
          <a:stretch>
            <a:fillRect/>
          </a:stretch>
        </p:blipFill>
        <p:spPr bwMode="auto">
          <a:xfrm>
            <a:off x="7130415" y="4063365"/>
            <a:ext cx="1204595" cy="396240"/>
          </a:xfrm>
          <a:prstGeom prst="rect">
            <a:avLst/>
          </a:prstGeom>
          <a:noFill/>
          <a:ln w="9525">
            <a:noFill/>
            <a:miter lim="800000"/>
            <a:headEnd/>
            <a:tailEnd/>
          </a:ln>
        </p:spPr>
      </p:pic>
      <p:pic>
        <p:nvPicPr>
          <p:cNvPr id="9" name="Picture 4" descr="\\a015\吴双婷\线.tif"/>
          <p:cNvPicPr>
            <a:picLocks noChangeArrowheads="1"/>
          </p:cNvPicPr>
          <p:nvPr/>
        </p:nvPicPr>
        <p:blipFill>
          <a:blip r:embed="rId1" cstate="print"/>
          <a:srcRect/>
          <a:stretch>
            <a:fillRect/>
          </a:stretch>
        </p:blipFill>
        <p:spPr bwMode="auto">
          <a:xfrm>
            <a:off x="2428875" y="4491990"/>
            <a:ext cx="1044000" cy="35687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5"/>
                                        </p:tgtEl>
                                      </p:cBhvr>
                                    </p:animEffect>
                                    <p:set>
                                      <p:cBhvr>
                                        <p:cTn id="7" dur="1" fill="hold">
                                          <p:stCondLst>
                                            <p:cond delay="19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6"/>
                                        </p:tgtEl>
                                      </p:cBhvr>
                                    </p:animEffect>
                                    <p:set>
                                      <p:cBhvr>
                                        <p:cTn id="12" dur="1" fill="hold">
                                          <p:stCondLst>
                                            <p:cond delay="1999"/>
                                          </p:stCondLst>
                                        </p:cTn>
                                        <p:tgtEl>
                                          <p:spTgt spid="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7"/>
                                        </p:tgtEl>
                                      </p:cBhvr>
                                    </p:animEffect>
                                    <p:set>
                                      <p:cBhvr>
                                        <p:cTn id="17" dur="1" fill="hold">
                                          <p:stCondLst>
                                            <p:cond delay="1999"/>
                                          </p:stCondLst>
                                        </p:cTn>
                                        <p:tgtEl>
                                          <p:spTgt spid="7"/>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8"/>
                                        </p:tgtEl>
                                      </p:cBhvr>
                                    </p:animEffect>
                                    <p:set>
                                      <p:cBhvr>
                                        <p:cTn id="22" dur="1" fill="hold">
                                          <p:stCondLst>
                                            <p:cond delay="1999"/>
                                          </p:stCondLst>
                                        </p:cTn>
                                        <p:tgtEl>
                                          <p:spTgt spid="8"/>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9"/>
                                        </p:tgtEl>
                                      </p:cBhvr>
                                    </p:animEffect>
                                    <p:set>
                                      <p:cBhvr>
                                        <p:cTn id="27" dur="1" fill="hold">
                                          <p:stCondLst>
                                            <p:cond delay="19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45973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pressure.</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分析:本句为主从复合句。句中It作 </a:t>
            </a:r>
            <a:r>
              <a:rPr lang="zh-CN" altLang="en-US" sz="1815" u="sng" kern="0" dirty="0" smtClean="0">
                <a:solidFill>
                  <a:srgbClr val="FF0000"/>
                </a:solidFill>
                <a:latin typeface="Times New Roman" panose="02020603050405020304" pitchFamily="65" charset="-122"/>
                <a:ea typeface="宋体" panose="02010600030101010101" pitchFamily="2" charset="-122"/>
              </a:rPr>
              <a:t>形式主语</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,真正的主语为 </a:t>
            </a:r>
            <a:r>
              <a:rPr lang="zh-CN" altLang="en-US" sz="1815" u="sng" kern="0" dirty="0" smtClean="0">
                <a:solidFill>
                  <a:srgbClr val="FF0000"/>
                </a:solidFill>
                <a:latin typeface="Times New Roman" panose="02020603050405020304" pitchFamily="65" charset="-122"/>
                <a:ea typeface="宋体" panose="02010600030101010101" pitchFamily="2" charset="-122"/>
              </a:rPr>
              <a:t>to make certain...</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;what</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引导的是一个</a:t>
            </a:r>
            <a:r>
              <a:rPr lang="zh-CN" altLang="en-US" sz="1815" u="sng" kern="0" dirty="0" smtClean="0">
                <a:solidFill>
                  <a:srgbClr val="FF0000"/>
                </a:solidFill>
                <a:latin typeface="Times New Roman" panose="02020603050405020304" pitchFamily="65" charset="-122"/>
                <a:ea typeface="宋体" panose="02010600030101010101" pitchFamily="2" charset="-122"/>
              </a:rPr>
              <a:t>宾语</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从句,并在从句中作</a:t>
            </a:r>
            <a:r>
              <a:rPr lang="zh-CN" altLang="en-US" sz="1815" u="sng" kern="0" dirty="0" smtClean="0">
                <a:solidFill>
                  <a:srgbClr val="000000"/>
                </a:solidFill>
                <a:latin typeface="Times New Roman" panose="02020603050405020304" pitchFamily="65" charset="-122"/>
                <a:ea typeface="宋体" panose="02010600030101010101" pitchFamily="2" charset="-122"/>
              </a:rPr>
              <a:t>主语</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句意:确保你知道自己的血压状况是一个好习惯。</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3.Probably the most well known are the Amish, a group of Christians living in rural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America.</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分析:句中“a group of Christians living in rural America”作“the Amish”的</a:t>
            </a:r>
            <a:r>
              <a:rPr lang="zh-CN" altLang="en-US" sz="1815" u="sng" kern="0" dirty="0" smtClean="0">
                <a:solidFill>
                  <a:srgbClr val="FF0000"/>
                </a:solidFill>
                <a:latin typeface="Times New Roman" panose="02020603050405020304" pitchFamily="65" charset="-122"/>
                <a:ea typeface="宋体" panose="02010600030101010101" pitchFamily="2" charset="-122"/>
              </a:rPr>
              <a:t>同位</a:t>
            </a:r>
            <a:br>
              <a:rPr dirty="0">
                <a:solidFill>
                  <a:srgbClr val="FF0000"/>
                </a:solidFill>
              </a:rPr>
            </a:br>
            <a:r>
              <a:rPr lang="zh-CN" altLang="en-US" sz="1815" u="sng" kern="0" dirty="0" smtClean="0">
                <a:solidFill>
                  <a:srgbClr val="FF0000"/>
                </a:solidFill>
                <a:latin typeface="Times New Roman" panose="02020603050405020304" pitchFamily="65" charset="-122"/>
                <a:ea typeface="宋体" panose="02010600030101010101" pitchFamily="2" charset="-122"/>
              </a:rPr>
              <a:t>语</a:t>
            </a:r>
            <a:r>
              <a:rPr lang="zh-CN" altLang="en-US" sz="1815" kern="0" dirty="0" smtClean="0">
                <a:solidFill>
                  <a:srgbClr val="000000"/>
                </a:solidFill>
                <a:latin typeface="Times New Roman" panose="02020603050405020304" pitchFamily="65" charset="-122"/>
                <a:ea typeface="宋体" panose="02010600030101010101" pitchFamily="2" charset="-122"/>
              </a:rPr>
              <a:t>;living in rural America为现在分词作后置定语,修饰a group of Christians,可以转</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化为一个定语从句:</a:t>
            </a:r>
            <a:r>
              <a:rPr lang="zh-CN" altLang="en-US" sz="1815" u="sng" kern="0" dirty="0" smtClean="0">
                <a:solidFill>
                  <a:srgbClr val="FF0000"/>
                </a:solidFill>
                <a:latin typeface="Times New Roman" panose="02020603050405020304" pitchFamily="65" charset="-122"/>
                <a:ea typeface="宋体" panose="02010600030101010101" pitchFamily="2" charset="-122"/>
              </a:rPr>
              <a:t>who/that live in rural America</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句意:可能最有名的是阿曼门诺派,一群生活在美国农村的基督教徒。</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4.Moreover, the Internet has made it possible for friends and family to keep in touch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easily even if they are on opposite sides of the world.</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分析:本句为主从复合句。句中</a:t>
            </a:r>
            <a:r>
              <a:rPr lang="zh-CN" altLang="en-US" sz="1815" u="sng" kern="0" dirty="0" smtClean="0">
                <a:solidFill>
                  <a:srgbClr val="000000"/>
                </a:solidFill>
                <a:latin typeface="Times New Roman" panose="02020603050405020304" pitchFamily="65" charset="-122"/>
                <a:ea typeface="宋体" panose="02010600030101010101" pitchFamily="2" charset="-122"/>
              </a:rPr>
              <a:t>it</a:t>
            </a:r>
            <a:r>
              <a:rPr lang="zh-CN" altLang="en-US" sz="1815" kern="0" dirty="0" smtClean="0">
                <a:solidFill>
                  <a:srgbClr val="000000"/>
                </a:solidFill>
                <a:latin typeface="Times New Roman" panose="02020603050405020304" pitchFamily="65" charset="-122"/>
                <a:ea typeface="宋体" panose="02010600030101010101" pitchFamily="2" charset="-122"/>
              </a:rPr>
              <a:t>作形式宾语,真正的宾语为</a:t>
            </a:r>
            <a:r>
              <a:rPr lang="zh-CN" altLang="en-US" sz="1815" u="sng" kern="0" dirty="0" smtClean="0">
                <a:solidFill>
                  <a:srgbClr val="FF0000"/>
                </a:solidFill>
                <a:latin typeface="Times New Roman" panose="02020603050405020304" pitchFamily="65" charset="-122"/>
                <a:ea typeface="宋体" panose="02010600030101010101" pitchFamily="2" charset="-122"/>
              </a:rPr>
              <a:t>to keep in touch easi</a:t>
            </a:r>
            <a:r>
              <a:rPr lang="zh-CN" altLang="en-US" sz="1815" kern="0" dirty="0" smtClean="0">
                <a:solidFill>
                  <a:srgbClr val="FF0000"/>
                </a:solidFill>
                <a:latin typeface="Times New Roman" panose="02020603050405020304" pitchFamily="65" charset="-122"/>
                <a:ea typeface="宋体" panose="02010600030101010101" pitchFamily="2" charset="-122"/>
              </a:rPr>
              <a:t>-</a:t>
            </a:r>
            <a:endParaRPr lang="zh-CN" altLang="en-US" dirty="0">
              <a:solidFill>
                <a:srgbClr val="FF0000"/>
              </a:solidFill>
            </a:endParaRPr>
          </a:p>
        </p:txBody>
      </p:sp>
      <p:sp>
        <p:nvSpPr>
          <p:cNvPr id="3" name="矩形 2"/>
          <p:cNvSpPr/>
          <p:nvPr/>
        </p:nvSpPr>
        <p:spPr>
          <a:xfrm>
            <a:off x="2324429" y="126356"/>
            <a:ext cx="4495141" cy="507831"/>
          </a:xfrm>
          <a:prstGeom prst="rect">
            <a:avLst/>
          </a:prstGeom>
        </p:spPr>
        <p:txBody>
          <a:bodyPr wrap="none">
            <a:spAutoFit/>
          </a:bodyPr>
          <a:lstStyle/>
          <a:p>
            <a:pPr eaLnBrk="0" latinLnBrk="1" hangingPunct="0">
              <a:lnSpc>
                <a:spcPct val="150000"/>
              </a:lnSpc>
            </a:pPr>
            <a:r>
              <a:rPr lang="zh-CN" altLang="en-US" b="1" kern="0" dirty="0" smtClean="0">
                <a:solidFill>
                  <a:srgbClr val="000000"/>
                </a:solidFill>
                <a:latin typeface="Times New Roman" panose="02020603050405020304" pitchFamily="65" charset="-122"/>
                <a:ea typeface="宋体" panose="02010600030101010101" pitchFamily="2" charset="-122"/>
              </a:rPr>
              <a:t>UNIT 2　LOOKING INTO THE FUTURE</a:t>
            </a:r>
            <a:endParaRPr lang="zh-CN" altLang="en-US" b="1" dirty="0"/>
          </a:p>
        </p:txBody>
      </p:sp>
      <p:pic>
        <p:nvPicPr>
          <p:cNvPr id="4" name="Picture 4" descr="\\a015\吴双婷\线.tif"/>
          <p:cNvPicPr>
            <a:picLocks noChangeArrowheads="1"/>
          </p:cNvPicPr>
          <p:nvPr/>
        </p:nvPicPr>
        <p:blipFill>
          <a:blip r:embed="rId1" cstate="print"/>
          <a:srcRect/>
          <a:stretch>
            <a:fillRect/>
          </a:stretch>
        </p:blipFill>
        <p:spPr bwMode="auto">
          <a:xfrm>
            <a:off x="3995733" y="1206008"/>
            <a:ext cx="1008000" cy="396000"/>
          </a:xfrm>
          <a:prstGeom prst="rect">
            <a:avLst/>
          </a:prstGeom>
          <a:noFill/>
          <a:ln w="9525">
            <a:noFill/>
            <a:miter lim="800000"/>
            <a:headEnd/>
            <a:tailEnd/>
          </a:ln>
        </p:spPr>
      </p:pic>
      <p:pic>
        <p:nvPicPr>
          <p:cNvPr id="5" name="Picture 4" descr="\\a015\吴双婷\线.tif"/>
          <p:cNvPicPr>
            <a:picLocks noChangeArrowheads="1"/>
          </p:cNvPicPr>
          <p:nvPr/>
        </p:nvPicPr>
        <p:blipFill>
          <a:blip r:embed="rId1" cstate="print"/>
          <a:srcRect/>
          <a:stretch>
            <a:fillRect/>
          </a:stretch>
        </p:blipFill>
        <p:spPr bwMode="auto">
          <a:xfrm>
            <a:off x="6464947" y="1206008"/>
            <a:ext cx="1692000" cy="356870"/>
          </a:xfrm>
          <a:prstGeom prst="rect">
            <a:avLst/>
          </a:prstGeom>
          <a:noFill/>
          <a:ln w="9525">
            <a:noFill/>
            <a:miter lim="800000"/>
            <a:headEnd/>
            <a:tailEnd/>
          </a:ln>
        </p:spPr>
      </p:pic>
      <p:pic>
        <p:nvPicPr>
          <p:cNvPr id="6" name="Picture 4" descr="\\a015\吴双婷\线.tif"/>
          <p:cNvPicPr>
            <a:picLocks noChangeArrowheads="1"/>
          </p:cNvPicPr>
          <p:nvPr/>
        </p:nvPicPr>
        <p:blipFill>
          <a:blip r:embed="rId1" cstate="print"/>
          <a:srcRect/>
          <a:stretch>
            <a:fillRect/>
          </a:stretch>
        </p:blipFill>
        <p:spPr bwMode="auto">
          <a:xfrm>
            <a:off x="1928495" y="1562735"/>
            <a:ext cx="500380" cy="39600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1" cstate="print"/>
          <a:srcRect/>
          <a:stretch>
            <a:fillRect/>
          </a:stretch>
        </p:blipFill>
        <p:spPr bwMode="auto">
          <a:xfrm>
            <a:off x="7986736" y="3241515"/>
            <a:ext cx="500066" cy="356870"/>
          </a:xfrm>
          <a:prstGeom prst="rect">
            <a:avLst/>
          </a:prstGeom>
          <a:noFill/>
          <a:ln w="9525">
            <a:noFill/>
            <a:miter lim="800000"/>
            <a:headEnd/>
            <a:tailEnd/>
          </a:ln>
        </p:spPr>
      </p:pic>
      <p:pic>
        <p:nvPicPr>
          <p:cNvPr id="8" name="Picture 4" descr="\\a015\吴双婷\线.tif"/>
          <p:cNvPicPr>
            <a:picLocks noChangeArrowheads="1"/>
          </p:cNvPicPr>
          <p:nvPr/>
        </p:nvPicPr>
        <p:blipFill>
          <a:blip r:embed="rId1" cstate="print"/>
          <a:srcRect/>
          <a:stretch>
            <a:fillRect/>
          </a:stretch>
        </p:blipFill>
        <p:spPr bwMode="auto">
          <a:xfrm>
            <a:off x="499745" y="3720465"/>
            <a:ext cx="285750" cy="310515"/>
          </a:xfrm>
          <a:prstGeom prst="rect">
            <a:avLst/>
          </a:prstGeom>
          <a:noFill/>
          <a:ln w="9525">
            <a:noFill/>
            <a:miter lim="800000"/>
            <a:headEnd/>
            <a:tailEnd/>
          </a:ln>
        </p:spPr>
      </p:pic>
      <p:pic>
        <p:nvPicPr>
          <p:cNvPr id="9" name="Picture 4" descr="\\a015\吴双婷\线.tif"/>
          <p:cNvPicPr>
            <a:picLocks noChangeArrowheads="1"/>
          </p:cNvPicPr>
          <p:nvPr/>
        </p:nvPicPr>
        <p:blipFill>
          <a:blip r:embed="rId1" cstate="print"/>
          <a:srcRect/>
          <a:stretch>
            <a:fillRect/>
          </a:stretch>
        </p:blipFill>
        <p:spPr bwMode="auto">
          <a:xfrm>
            <a:off x="2428860" y="4063211"/>
            <a:ext cx="2844000" cy="396000"/>
          </a:xfrm>
          <a:prstGeom prst="rect">
            <a:avLst/>
          </a:prstGeom>
          <a:noFill/>
          <a:ln w="9525">
            <a:noFill/>
            <a:miter lim="800000"/>
            <a:headEnd/>
            <a:tailEnd/>
          </a:ln>
        </p:spPr>
      </p:pic>
      <p:pic>
        <p:nvPicPr>
          <p:cNvPr id="10" name="Picture 4" descr="\\a015\吴双婷\线.tif"/>
          <p:cNvPicPr>
            <a:picLocks noChangeArrowheads="1"/>
          </p:cNvPicPr>
          <p:nvPr/>
        </p:nvPicPr>
        <p:blipFill>
          <a:blip r:embed="rId1" cstate="print"/>
          <a:srcRect/>
          <a:stretch>
            <a:fillRect/>
          </a:stretch>
        </p:blipFill>
        <p:spPr bwMode="auto">
          <a:xfrm>
            <a:off x="6334125" y="5744210"/>
            <a:ext cx="1990725" cy="396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4"/>
                                        </p:tgtEl>
                                      </p:cBhvr>
                                    </p:animEffect>
                                    <p:set>
                                      <p:cBhvr>
                                        <p:cTn id="7" dur="1" fill="hold">
                                          <p:stCondLst>
                                            <p:cond delay="19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5"/>
                                        </p:tgtEl>
                                      </p:cBhvr>
                                    </p:animEffect>
                                    <p:set>
                                      <p:cBhvr>
                                        <p:cTn id="12" dur="1" fill="hold">
                                          <p:stCondLst>
                                            <p:cond delay="19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6"/>
                                        </p:tgtEl>
                                      </p:cBhvr>
                                    </p:animEffect>
                                    <p:set>
                                      <p:cBhvr>
                                        <p:cTn id="17" dur="1" fill="hold">
                                          <p:stCondLst>
                                            <p:cond delay="1999"/>
                                          </p:stCondLst>
                                        </p:cTn>
                                        <p:tgtEl>
                                          <p:spTgt spid="6"/>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7"/>
                                        </p:tgtEl>
                                      </p:cBhvr>
                                    </p:animEffect>
                                    <p:set>
                                      <p:cBhvr>
                                        <p:cTn id="22" dur="1" fill="hold">
                                          <p:stCondLst>
                                            <p:cond delay="1999"/>
                                          </p:stCondLst>
                                        </p:cTn>
                                        <p:tgtEl>
                                          <p:spTgt spid="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8"/>
                                        </p:tgtEl>
                                      </p:cBhvr>
                                    </p:animEffect>
                                    <p:set>
                                      <p:cBhvr>
                                        <p:cTn id="27" dur="1" fill="hold">
                                          <p:stCondLst>
                                            <p:cond delay="1999"/>
                                          </p:stCondLst>
                                        </p:cTn>
                                        <p:tgtEl>
                                          <p:spTgt spid="8"/>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2000"/>
                                        <p:tgtEl>
                                          <p:spTgt spid="9"/>
                                        </p:tgtEl>
                                      </p:cBhvr>
                                    </p:animEffect>
                                    <p:set>
                                      <p:cBhvr>
                                        <p:cTn id="32" dur="1" fill="hold">
                                          <p:stCondLst>
                                            <p:cond delay="1999"/>
                                          </p:stCondLst>
                                        </p:cTn>
                                        <p:tgtEl>
                                          <p:spTgt spid="9"/>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nodeType="clickEffect">
                                  <p:stCondLst>
                                    <p:cond delay="0"/>
                                  </p:stCondLst>
                                  <p:childTnLst>
                                    <p:animEffect transition="out" filter="fade">
                                      <p:cBhvr>
                                        <p:cTn id="36" dur="2000"/>
                                        <p:tgtEl>
                                          <p:spTgt spid="10"/>
                                        </p:tgtEl>
                                      </p:cBhvr>
                                    </p:animEffect>
                                    <p:set>
                                      <p:cBhvr>
                                        <p:cTn id="37" dur="1" fill="hold">
                                          <p:stCondLst>
                                            <p:cond delay="19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848501"/>
            <a:ext cx="8467200" cy="545973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u="sng" kern="0" dirty="0" smtClean="0">
                <a:solidFill>
                  <a:srgbClr val="FF0000"/>
                </a:solidFill>
                <a:latin typeface="Times New Roman" panose="02020603050405020304" pitchFamily="65" charset="-122"/>
                <a:ea typeface="宋体" panose="02010600030101010101" pitchFamily="2" charset="-122"/>
              </a:rPr>
              <a:t>ly...</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,possible作</a:t>
            </a:r>
            <a:r>
              <a:rPr lang="zh-CN" altLang="en-US" sz="1815" u="sng" kern="0" dirty="0" smtClean="0">
                <a:solidFill>
                  <a:srgbClr val="FF0000"/>
                </a:solidFill>
                <a:latin typeface="Times New Roman" panose="02020603050405020304" pitchFamily="65" charset="-122"/>
                <a:ea typeface="宋体" panose="02010600030101010101" pitchFamily="2" charset="-122"/>
              </a:rPr>
              <a:t>宾语补足语</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;even if意为“尽管,即使”,引导的是一个 </a:t>
            </a:r>
            <a:r>
              <a:rPr lang="zh-CN" altLang="en-US" sz="1815" u="sng" kern="0" dirty="0" smtClean="0">
                <a:solidFill>
                  <a:srgbClr val="FF0000"/>
                </a:solidFill>
                <a:latin typeface="Times New Roman" panose="02020603050405020304" pitchFamily="65" charset="-122"/>
                <a:ea typeface="宋体" panose="02010600030101010101" pitchFamily="2" charset="-122"/>
              </a:rPr>
              <a:t>让步状语</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从</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句。</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句意:此外,互联网使朋友和家人即使身处世界的两端也能够轻易地保持联系成为</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可能。</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Ⅴ.必备语法</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1.However, in the not-too-distant future, we </a:t>
            </a:r>
            <a:r>
              <a:rPr lang="zh-CN" altLang="en-US" sz="1815" u="sng" kern="0" dirty="0" smtClean="0">
                <a:solidFill>
                  <a:srgbClr val="FF0000"/>
                </a:solidFill>
                <a:latin typeface="Times New Roman" panose="02020603050405020304" pitchFamily="65" charset="-122"/>
                <a:ea typeface="宋体" panose="02010600030101010101" pitchFamily="2" charset="-122"/>
              </a:rPr>
              <a:t>will</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be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living</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(live) in smart homes that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will lock the door for us when we are away and remember to switch off the TV when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we forget.</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2.In the future, we </a:t>
            </a:r>
            <a:r>
              <a:rPr lang="zh-CN" altLang="en-US" sz="1815" u="sng" kern="0" dirty="0" smtClean="0">
                <a:solidFill>
                  <a:srgbClr val="FF0000"/>
                </a:solidFill>
                <a:latin typeface="Times New Roman" panose="02020603050405020304" pitchFamily="65" charset="-122"/>
                <a:ea typeface="宋体" panose="02010600030101010101" pitchFamily="2" charset="-122"/>
              </a:rPr>
              <a:t>will</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be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using</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(use) advanced technology every day for automatic con-</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trol of just about everything in our home.</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3.In addition, your smart home </a:t>
            </a:r>
            <a:r>
              <a:rPr lang="zh-CN" altLang="en-US" sz="1815" u="sng" kern="0" dirty="0" smtClean="0">
                <a:solidFill>
                  <a:srgbClr val="FF0000"/>
                </a:solidFill>
                <a:latin typeface="Times New Roman" panose="02020603050405020304" pitchFamily="65" charset="-122"/>
                <a:ea typeface="宋体" panose="02010600030101010101" pitchFamily="2" charset="-122"/>
              </a:rPr>
              <a:t>will</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be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monitoring</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(monitor) your health for you every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day.</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4.Smart toilets </a:t>
            </a:r>
            <a:r>
              <a:rPr lang="zh-CN" altLang="en-US" sz="1815" u="sng" kern="0" dirty="0" smtClean="0">
                <a:solidFill>
                  <a:srgbClr val="FF0000"/>
                </a:solidFill>
                <a:latin typeface="Times New Roman" panose="02020603050405020304" pitchFamily="65" charset="-122"/>
                <a:ea typeface="宋体" panose="02010600030101010101" pitchFamily="2" charset="-122"/>
              </a:rPr>
              <a:t>will</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be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keeping</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(keep) constant track of your health as well.</a:t>
            </a:r>
            <a:endParaRPr lang="zh-CN" altLang="en-US" dirty="0"/>
          </a:p>
        </p:txBody>
      </p:sp>
      <p:sp>
        <p:nvSpPr>
          <p:cNvPr id="3" name="矩形 2"/>
          <p:cNvSpPr/>
          <p:nvPr/>
        </p:nvSpPr>
        <p:spPr>
          <a:xfrm>
            <a:off x="2324429" y="126356"/>
            <a:ext cx="4495141" cy="507831"/>
          </a:xfrm>
          <a:prstGeom prst="rect">
            <a:avLst/>
          </a:prstGeom>
        </p:spPr>
        <p:txBody>
          <a:bodyPr wrap="none">
            <a:spAutoFit/>
          </a:bodyPr>
          <a:lstStyle/>
          <a:p>
            <a:pPr eaLnBrk="0" latinLnBrk="1" hangingPunct="0">
              <a:lnSpc>
                <a:spcPct val="150000"/>
              </a:lnSpc>
            </a:pPr>
            <a:r>
              <a:rPr lang="zh-CN" altLang="en-US" b="1" kern="0" dirty="0" smtClean="0">
                <a:solidFill>
                  <a:srgbClr val="000000"/>
                </a:solidFill>
                <a:latin typeface="Times New Roman" panose="02020603050405020304" pitchFamily="65" charset="-122"/>
                <a:ea typeface="宋体" panose="02010600030101010101" pitchFamily="2" charset="-122"/>
              </a:rPr>
              <a:t>UNIT 2　LOOKING INTO THE FUTURE</a:t>
            </a:r>
            <a:endParaRPr lang="zh-CN" altLang="en-US" b="1" dirty="0"/>
          </a:p>
        </p:txBody>
      </p:sp>
      <p:pic>
        <p:nvPicPr>
          <p:cNvPr id="4" name="Picture 4" descr="\\a015\吴双婷\线.tif"/>
          <p:cNvPicPr>
            <a:picLocks noChangeArrowheads="1"/>
          </p:cNvPicPr>
          <p:nvPr/>
        </p:nvPicPr>
        <p:blipFill>
          <a:blip r:embed="rId1" cstate="print"/>
          <a:srcRect/>
          <a:stretch>
            <a:fillRect/>
          </a:stretch>
        </p:blipFill>
        <p:spPr bwMode="auto">
          <a:xfrm>
            <a:off x="539750" y="934085"/>
            <a:ext cx="396000" cy="324000"/>
          </a:xfrm>
          <a:prstGeom prst="rect">
            <a:avLst/>
          </a:prstGeom>
          <a:noFill/>
          <a:ln w="9525">
            <a:noFill/>
            <a:miter lim="800000"/>
            <a:headEnd/>
            <a:tailEnd/>
          </a:ln>
        </p:spPr>
      </p:pic>
      <p:pic>
        <p:nvPicPr>
          <p:cNvPr id="5" name="Picture 4" descr="\\a015\吴双婷\线.tif"/>
          <p:cNvPicPr>
            <a:picLocks noChangeArrowheads="1"/>
          </p:cNvPicPr>
          <p:nvPr/>
        </p:nvPicPr>
        <p:blipFill>
          <a:blip r:embed="rId1" cstate="print"/>
          <a:srcRect/>
          <a:stretch>
            <a:fillRect/>
          </a:stretch>
        </p:blipFill>
        <p:spPr bwMode="auto">
          <a:xfrm>
            <a:off x="1985944" y="848501"/>
            <a:ext cx="1188000" cy="396000"/>
          </a:xfrm>
          <a:prstGeom prst="rect">
            <a:avLst/>
          </a:prstGeom>
          <a:noFill/>
          <a:ln w="9525">
            <a:noFill/>
            <a:miter lim="800000"/>
            <a:headEnd/>
            <a:tailEnd/>
          </a:ln>
        </p:spPr>
      </p:pic>
      <p:pic>
        <p:nvPicPr>
          <p:cNvPr id="6" name="Picture 4" descr="\\a015\吴双婷\线.tif"/>
          <p:cNvPicPr>
            <a:picLocks noChangeArrowheads="1"/>
          </p:cNvPicPr>
          <p:nvPr/>
        </p:nvPicPr>
        <p:blipFill>
          <a:blip r:embed="rId1" cstate="print"/>
          <a:srcRect/>
          <a:stretch>
            <a:fillRect/>
          </a:stretch>
        </p:blipFill>
        <p:spPr bwMode="auto">
          <a:xfrm>
            <a:off x="7305675" y="868045"/>
            <a:ext cx="972000" cy="356870"/>
          </a:xfrm>
          <a:prstGeom prst="rect">
            <a:avLst/>
          </a:prstGeom>
          <a:noFill/>
          <a:ln w="9525">
            <a:noFill/>
            <a:miter lim="800000"/>
            <a:headEnd/>
            <a:tailEnd/>
          </a:ln>
        </p:spPr>
      </p:pic>
      <p:pic>
        <p:nvPicPr>
          <p:cNvPr id="7" name="Picture 4" descr="\\a015\吴双婷\线.tif"/>
          <p:cNvPicPr>
            <a:picLocks noChangeArrowheads="1"/>
          </p:cNvPicPr>
          <p:nvPr/>
        </p:nvPicPr>
        <p:blipFill>
          <a:blip r:embed="rId1" cstate="print"/>
          <a:srcRect/>
          <a:stretch>
            <a:fillRect/>
          </a:stretch>
        </p:blipFill>
        <p:spPr bwMode="auto">
          <a:xfrm>
            <a:off x="4648200" y="2977515"/>
            <a:ext cx="1271905" cy="356870"/>
          </a:xfrm>
          <a:prstGeom prst="rect">
            <a:avLst/>
          </a:prstGeom>
          <a:noFill/>
          <a:ln w="9525">
            <a:noFill/>
            <a:miter lim="800000"/>
            <a:headEnd/>
            <a:tailEnd/>
          </a:ln>
        </p:spPr>
      </p:pic>
      <p:pic>
        <p:nvPicPr>
          <p:cNvPr id="8" name="Picture 4" descr="\\a015\吴双婷\线.tif"/>
          <p:cNvPicPr>
            <a:picLocks noChangeArrowheads="1"/>
          </p:cNvPicPr>
          <p:nvPr/>
        </p:nvPicPr>
        <p:blipFill>
          <a:blip r:embed="rId1" cstate="print"/>
          <a:srcRect/>
          <a:stretch>
            <a:fillRect/>
          </a:stretch>
        </p:blipFill>
        <p:spPr bwMode="auto">
          <a:xfrm>
            <a:off x="2243455" y="4206240"/>
            <a:ext cx="1288415" cy="396000"/>
          </a:xfrm>
          <a:prstGeom prst="rect">
            <a:avLst/>
          </a:prstGeom>
          <a:noFill/>
          <a:ln w="9525">
            <a:noFill/>
            <a:miter lim="800000"/>
            <a:headEnd/>
            <a:tailEnd/>
          </a:ln>
        </p:spPr>
      </p:pic>
      <p:pic>
        <p:nvPicPr>
          <p:cNvPr id="9" name="Picture 4" descr="\\a015\吴双婷\线.tif"/>
          <p:cNvPicPr>
            <a:picLocks noChangeArrowheads="1"/>
          </p:cNvPicPr>
          <p:nvPr/>
        </p:nvPicPr>
        <p:blipFill>
          <a:blip r:embed="rId1" cstate="print"/>
          <a:srcRect/>
          <a:stretch>
            <a:fillRect/>
          </a:stretch>
        </p:blipFill>
        <p:spPr bwMode="auto">
          <a:xfrm>
            <a:off x="3429000" y="5067935"/>
            <a:ext cx="1764000" cy="360000"/>
          </a:xfrm>
          <a:prstGeom prst="rect">
            <a:avLst/>
          </a:prstGeom>
          <a:noFill/>
          <a:ln w="9525">
            <a:noFill/>
            <a:miter lim="800000"/>
            <a:headEnd/>
            <a:tailEnd/>
          </a:ln>
        </p:spPr>
      </p:pic>
      <p:pic>
        <p:nvPicPr>
          <p:cNvPr id="10" name="Picture 4" descr="\\a015\吴双婷\线.tif"/>
          <p:cNvPicPr>
            <a:picLocks noChangeAspect="1" noChangeArrowheads="1"/>
          </p:cNvPicPr>
          <p:nvPr/>
        </p:nvPicPr>
        <p:blipFill>
          <a:blip r:embed="rId1" cstate="print"/>
          <a:srcRect/>
          <a:stretch>
            <a:fillRect/>
          </a:stretch>
        </p:blipFill>
        <p:spPr bwMode="auto">
          <a:xfrm>
            <a:off x="1928495" y="5848985"/>
            <a:ext cx="1500505" cy="37909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4"/>
                                        </p:tgtEl>
                                      </p:cBhvr>
                                    </p:animEffect>
                                    <p:set>
                                      <p:cBhvr>
                                        <p:cTn id="7" dur="1" fill="hold">
                                          <p:stCondLst>
                                            <p:cond delay="19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5"/>
                                        </p:tgtEl>
                                      </p:cBhvr>
                                    </p:animEffect>
                                    <p:set>
                                      <p:cBhvr>
                                        <p:cTn id="12" dur="1" fill="hold">
                                          <p:stCondLst>
                                            <p:cond delay="19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6"/>
                                        </p:tgtEl>
                                      </p:cBhvr>
                                    </p:animEffect>
                                    <p:set>
                                      <p:cBhvr>
                                        <p:cTn id="17" dur="1" fill="hold">
                                          <p:stCondLst>
                                            <p:cond delay="1999"/>
                                          </p:stCondLst>
                                        </p:cTn>
                                        <p:tgtEl>
                                          <p:spTgt spid="6"/>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7"/>
                                        </p:tgtEl>
                                      </p:cBhvr>
                                    </p:animEffect>
                                    <p:set>
                                      <p:cBhvr>
                                        <p:cTn id="22" dur="1" fill="hold">
                                          <p:stCondLst>
                                            <p:cond delay="1999"/>
                                          </p:stCondLst>
                                        </p:cTn>
                                        <p:tgtEl>
                                          <p:spTgt spid="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8"/>
                                        </p:tgtEl>
                                      </p:cBhvr>
                                    </p:animEffect>
                                    <p:set>
                                      <p:cBhvr>
                                        <p:cTn id="27" dur="1" fill="hold">
                                          <p:stCondLst>
                                            <p:cond delay="1999"/>
                                          </p:stCondLst>
                                        </p:cTn>
                                        <p:tgtEl>
                                          <p:spTgt spid="8"/>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2000"/>
                                        <p:tgtEl>
                                          <p:spTgt spid="9"/>
                                        </p:tgtEl>
                                      </p:cBhvr>
                                    </p:animEffect>
                                    <p:set>
                                      <p:cBhvr>
                                        <p:cTn id="32" dur="1" fill="hold">
                                          <p:stCondLst>
                                            <p:cond delay="1999"/>
                                          </p:stCondLst>
                                        </p:cTn>
                                        <p:tgtEl>
                                          <p:spTgt spid="9"/>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nodeType="clickEffect">
                                  <p:stCondLst>
                                    <p:cond delay="0"/>
                                  </p:stCondLst>
                                  <p:childTnLst>
                                    <p:animEffect transition="out" filter="fade">
                                      <p:cBhvr>
                                        <p:cTn id="36" dur="2000"/>
                                        <p:tgtEl>
                                          <p:spTgt spid="10"/>
                                        </p:tgtEl>
                                      </p:cBhvr>
                                    </p:animEffect>
                                    <p:set>
                                      <p:cBhvr>
                                        <p:cTn id="37" dur="1" fill="hold">
                                          <p:stCondLst>
                                            <p:cond delay="19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518785"/>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5.They have lived mainly as farmers since the 18th century, and they </a:t>
            </a:r>
            <a:r>
              <a:rPr lang="zh-CN" altLang="en-US" sz="1815" u="sng" kern="0" dirty="0" smtClean="0">
                <a:solidFill>
                  <a:srgbClr val="FF0000"/>
                </a:solidFill>
                <a:latin typeface="Times New Roman" panose="02020603050405020304" pitchFamily="65" charset="-122"/>
                <a:ea typeface="宋体" panose="02010600030101010101" pitchFamily="2" charset="-122"/>
              </a:rPr>
              <a:t>will</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probably </a:t>
            </a:r>
            <a:endParaRPr lang="zh-CN" altLang="en-US" sz="1815" kern="0" dirty="0" smtClean="0">
              <a:solidFill>
                <a:srgbClr val="000000"/>
              </a:solidFill>
              <a:latin typeface="Times New Roman" panose="02020603050405020304" pitchFamily="65" charset="-122"/>
              <a:ea typeface="宋体" panose="02010600030101010101" pitchFamily="2" charset="-122"/>
            </a:endParaRPr>
          </a:p>
          <a:p>
            <a:pPr marL="0" indent="0" eaLnBrk="0" latinLnBrk="1" hangingPunct="0">
              <a:lnSpc>
                <a:spcPct val="150000"/>
              </a:lnSpc>
              <a:spcBef>
                <a:spcPts val="0"/>
              </a:spcBef>
              <a:buNone/>
            </a:pPr>
            <a:r>
              <a:rPr lang="zh-CN" altLang="en-US" sz="1815" u="sng" kern="0" dirty="0" smtClean="0">
                <a:solidFill>
                  <a:srgbClr val="FF0000"/>
                </a:solidFill>
                <a:latin typeface="Times New Roman" panose="02020603050405020304" pitchFamily="65" charset="-122"/>
                <a:ea typeface="宋体" panose="02010600030101010101" pitchFamily="2" charset="-122"/>
              </a:rPr>
              <a:t>be living</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(live) the same way in the distant future.</a:t>
            </a:r>
            <a:endParaRPr lang="zh-CN" altLang="en-US" dirty="0"/>
          </a:p>
          <a:p>
            <a:pPr marL="0" indent="0" eaLnBrk="0" latinLnBrk="1" hangingPunct="0">
              <a:lnSpc>
                <a:spcPct val="150000"/>
              </a:lnSpc>
              <a:spcBef>
                <a:spcPts val="0"/>
              </a:spcBef>
              <a:buNone/>
            </a:pPr>
            <a:r>
              <a:rPr lang="zh-CN" altLang="en-US" sz="3210" kern="0" spc="25516" dirty="0" smtClean="0">
                <a:solidFill>
                  <a:srgbClr val="000000"/>
                </a:solidFill>
                <a:latin typeface="Times New Roman" panose="02020603050405020304" pitchFamily="65" charset="-122"/>
                <a:ea typeface="宋体" panose="02010600030101010101" pitchFamily="2" charset="-122"/>
              </a:rPr>
              <a:t> </a:t>
            </a:r>
            <a:endParaRPr lang="zh-CN" altLang="en-US" dirty="0"/>
          </a:p>
          <a:p>
            <a:pPr marL="0" indent="0" eaLnBrk="0" latinLnBrk="1" hangingPunct="0">
              <a:lnSpc>
                <a:spcPct val="150000"/>
              </a:lnSpc>
              <a:spcBef>
                <a:spcPts val="320"/>
              </a:spcBef>
              <a:buNone/>
            </a:pPr>
            <a:r>
              <a:rPr lang="zh-CN" altLang="en-US" sz="2325" kern="0" spc="1199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|persuade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.劝说;说服</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For example, the phrase </a:t>
            </a:r>
            <a:r>
              <a:rPr lang="zh-CN" altLang="en-US" sz="1815" i="1" kern="0" dirty="0" smtClean="0">
                <a:solidFill>
                  <a:srgbClr val="000000"/>
                </a:solidFill>
                <a:latin typeface="Times New Roman" panose="02020603050405020304" pitchFamily="65" charset="-122"/>
                <a:ea typeface="宋体" panose="02010600030101010101" pitchFamily="2" charset="-122"/>
              </a:rPr>
              <a:t>in</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my</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opinion</a:t>
            </a:r>
            <a:r>
              <a:rPr lang="zh-CN" altLang="en-US" sz="1815" kern="0" dirty="0" smtClean="0">
                <a:solidFill>
                  <a:srgbClr val="000000"/>
                </a:solidFill>
                <a:latin typeface="Times New Roman" panose="02020603050405020304" pitchFamily="65" charset="-122"/>
                <a:ea typeface="宋体" panose="02010600030101010101" pitchFamily="2" charset="-122"/>
              </a:rPr>
              <a:t> tells us that the passage is likely meant to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persuade.(教材P14)例如,“在我看来”这个短语告诉我们这篇文章很可能是用来</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说服人的。</a:t>
            </a:r>
            <a:endParaRPr lang="zh-CN" altLang="en-US" dirty="0"/>
          </a:p>
          <a:p>
            <a:pPr marL="0" indent="0" eaLnBrk="0" latinLnBrk="1" hangingPunct="0">
              <a:lnSpc>
                <a:spcPct val="150000"/>
              </a:lnSpc>
              <a:spcBef>
                <a:spcPts val="0"/>
              </a:spcBef>
              <a:buNone/>
            </a:pPr>
            <a:r>
              <a:rPr lang="zh-CN" altLang="en-US" sz="1380" kern="0" spc="119"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情景导学</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We will persuade our teacher to give up smoking.</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我们将说服我们的老师戒烟。</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His family persuaded him into taking the job.</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他的家人说服他接受了这份工作。</a:t>
            </a:r>
            <a:endParaRPr lang="zh-CN" altLang="en-US" dirty="0"/>
          </a:p>
        </p:txBody>
      </p:sp>
      <p:pic>
        <p:nvPicPr>
          <p:cNvPr id="4" name="图片 4" descr="textimage2.jpeg"/>
          <p:cNvPicPr>
            <a:picLocks noChangeAspect="1"/>
          </p:cNvPicPr>
          <p:nvPr/>
        </p:nvPicPr>
        <p:blipFill>
          <a:blip r:embed="rId1"/>
          <a:stretch>
            <a:fillRect/>
          </a:stretch>
        </p:blipFill>
        <p:spPr>
          <a:xfrm>
            <a:off x="928662" y="2491575"/>
            <a:ext cx="1317356" cy="358652"/>
          </a:xfrm>
          <a:prstGeom prst="rect">
            <a:avLst/>
          </a:prstGeom>
        </p:spPr>
      </p:pic>
      <p:pic>
        <p:nvPicPr>
          <p:cNvPr id="5" name="图片 5" descr="textimage3.jpeg"/>
          <p:cNvPicPr>
            <a:picLocks noChangeAspect="1"/>
          </p:cNvPicPr>
          <p:nvPr/>
        </p:nvPicPr>
        <p:blipFill>
          <a:blip r:embed="rId2"/>
          <a:stretch>
            <a:fillRect/>
          </a:stretch>
        </p:blipFill>
        <p:spPr>
          <a:xfrm>
            <a:off x="540000" y="4235569"/>
            <a:ext cx="190500" cy="219074"/>
          </a:xfrm>
          <a:prstGeom prst="rect">
            <a:avLst/>
          </a:prstGeom>
        </p:spPr>
      </p:pic>
      <p:sp>
        <p:nvSpPr>
          <p:cNvPr id="6" name="矩形 5"/>
          <p:cNvSpPr/>
          <p:nvPr/>
        </p:nvSpPr>
        <p:spPr>
          <a:xfrm>
            <a:off x="2324429" y="126356"/>
            <a:ext cx="4495141" cy="507831"/>
          </a:xfrm>
          <a:prstGeom prst="rect">
            <a:avLst/>
          </a:prstGeom>
        </p:spPr>
        <p:txBody>
          <a:bodyPr wrap="none">
            <a:spAutoFit/>
          </a:bodyPr>
          <a:lstStyle/>
          <a:p>
            <a:pPr eaLnBrk="0" latinLnBrk="1" hangingPunct="0">
              <a:lnSpc>
                <a:spcPct val="150000"/>
              </a:lnSpc>
            </a:pPr>
            <a:r>
              <a:rPr lang="zh-CN" altLang="en-US" b="1" kern="0" dirty="0" smtClean="0">
                <a:solidFill>
                  <a:srgbClr val="000000"/>
                </a:solidFill>
                <a:latin typeface="Times New Roman" panose="02020603050405020304" pitchFamily="65" charset="-122"/>
                <a:ea typeface="宋体" panose="02010600030101010101" pitchFamily="2" charset="-122"/>
              </a:rPr>
              <a:t>UNIT 2　LOOKING INTO THE FUTURE</a:t>
            </a:r>
            <a:endParaRPr lang="zh-CN" altLang="en-US" b="1" dirty="0"/>
          </a:p>
        </p:txBody>
      </p:sp>
      <p:pic>
        <p:nvPicPr>
          <p:cNvPr id="7" name="图片 6" descr="textimage1.jpeg"/>
          <p:cNvPicPr>
            <a:picLocks noChangeAspect="1"/>
          </p:cNvPicPr>
          <p:nvPr/>
        </p:nvPicPr>
        <p:blipFill>
          <a:blip r:embed="rId3" cstate="print"/>
          <a:stretch>
            <a:fillRect/>
          </a:stretch>
        </p:blipFill>
        <p:spPr>
          <a:xfrm>
            <a:off x="3643306" y="1664162"/>
            <a:ext cx="1587010" cy="327347"/>
          </a:xfrm>
          <a:prstGeom prst="rect">
            <a:avLst/>
          </a:prstGeom>
        </p:spPr>
      </p:pic>
      <p:pic>
        <p:nvPicPr>
          <p:cNvPr id="8" name="Picture 4" descr="\\a015\吴双婷\线.tif"/>
          <p:cNvPicPr>
            <a:picLocks noChangeArrowheads="1"/>
          </p:cNvPicPr>
          <p:nvPr/>
        </p:nvPicPr>
        <p:blipFill>
          <a:blip r:embed="rId4" cstate="print"/>
          <a:srcRect/>
          <a:stretch>
            <a:fillRect/>
          </a:stretch>
        </p:blipFill>
        <p:spPr bwMode="auto">
          <a:xfrm>
            <a:off x="6943741" y="834213"/>
            <a:ext cx="432000" cy="285432"/>
          </a:xfrm>
          <a:prstGeom prst="rect">
            <a:avLst/>
          </a:prstGeom>
          <a:noFill/>
          <a:ln w="9525">
            <a:noFill/>
            <a:miter lim="800000"/>
            <a:headEnd/>
            <a:tailEnd/>
          </a:ln>
        </p:spPr>
      </p:pic>
      <p:pic>
        <p:nvPicPr>
          <p:cNvPr id="10" name="Picture 4" descr="\\a015\吴双婷\线.tif"/>
          <p:cNvPicPr>
            <a:picLocks noChangeArrowheads="1"/>
          </p:cNvPicPr>
          <p:nvPr/>
        </p:nvPicPr>
        <p:blipFill>
          <a:blip r:embed="rId4" cstate="print"/>
          <a:srcRect/>
          <a:stretch>
            <a:fillRect/>
          </a:stretch>
        </p:blipFill>
        <p:spPr bwMode="auto">
          <a:xfrm>
            <a:off x="540039" y="1205691"/>
            <a:ext cx="864000" cy="324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8"/>
                                        </p:tgtEl>
                                      </p:cBhvr>
                                    </p:animEffect>
                                    <p:set>
                                      <p:cBhvr>
                                        <p:cTn id="7" dur="1" fill="hold">
                                          <p:stCondLst>
                                            <p:cond delay="1999"/>
                                          </p:stCondLst>
                                        </p:cTn>
                                        <p:tgtEl>
                                          <p:spTgt spid="8"/>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10"/>
                                        </p:tgtEl>
                                      </p:cBhvr>
                                    </p:animEffect>
                                    <p:set>
                                      <p:cBhvr>
                                        <p:cTn id="12" dur="1" fill="hold">
                                          <p:stCondLst>
                                            <p:cond delay="19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803541"/>
            <a:ext cx="8467200" cy="5653405"/>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I persuaded him of its truth.我使他相信了这是真的。</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380" kern="0" spc="344"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归纳拓展</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①persuade sb.</a:t>
            </a:r>
            <a:r>
              <a:rPr lang="zh-CN" altLang="en-US" sz="1815" u="sng" kern="0" dirty="0" smtClean="0">
                <a:solidFill>
                  <a:srgbClr val="FF0000"/>
                </a:solidFill>
                <a:latin typeface="Times New Roman" panose="02020603050405020304" pitchFamily="65" charset="-122"/>
                <a:ea typeface="宋体" panose="02010600030101010101" pitchFamily="2" charset="-122"/>
              </a:rPr>
              <a:t>to do</a:t>
            </a:r>
            <a:r>
              <a:rPr lang="zh-CN" altLang="en-US" sz="1815" kern="0" dirty="0" smtClean="0">
                <a:solidFill>
                  <a:srgbClr val="000000"/>
                </a:solidFill>
                <a:latin typeface="Times New Roman" panose="02020603050405020304" pitchFamily="65" charset="-122"/>
                <a:ea typeface="宋体" panose="02010600030101010101" pitchFamily="2" charset="-122"/>
              </a:rPr>
              <a:t>sth./persuade sb. </a:t>
            </a:r>
            <a:r>
              <a:rPr lang="zh-CN" altLang="en-US" sz="1815" u="sng" kern="0" dirty="0" smtClean="0">
                <a:solidFill>
                  <a:srgbClr val="FF0000"/>
                </a:solidFill>
                <a:latin typeface="Times New Roman" panose="02020603050405020304" pitchFamily="65" charset="-122"/>
                <a:ea typeface="宋体" panose="02010600030101010101" pitchFamily="2" charset="-122"/>
              </a:rPr>
              <a:t>into doing</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sth.</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说服某人做某事</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②persuade sb. not to do sth./persuade sb. out of doing sth.说服某人不要做某事</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③persuade sb. of.../persuade sb. that... </a:t>
            </a:r>
            <a:r>
              <a:rPr lang="zh-CN" altLang="en-US" sz="1815" u="sng" kern="0" dirty="0" smtClean="0">
                <a:solidFill>
                  <a:srgbClr val="FF0000"/>
                </a:solidFill>
                <a:latin typeface="Times New Roman" panose="02020603050405020304" pitchFamily="65" charset="-122"/>
                <a:ea typeface="宋体" panose="02010600030101010101" pitchFamily="2" charset="-122"/>
              </a:rPr>
              <a:t>使某人相信</a:t>
            </a:r>
            <a:r>
              <a:rPr lang="zh-CN" altLang="en-US" sz="1815" u="sng" kern="0" dirty="0" smtClean="0">
                <a:solidFill>
                  <a:srgbClr val="FF0000"/>
                </a:solidFill>
                <a:latin typeface="黑体" panose="02010609060101010101" pitchFamily="65" charset="-122"/>
                <a:ea typeface="宋体" panose="02010600030101010101" pitchFamily="2" charset="-122"/>
              </a:rPr>
              <a:t>……</a:t>
            </a:r>
            <a:endParaRPr lang="zh-CN" altLang="en-US" dirty="0">
              <a:solidFill>
                <a:srgbClr val="FF0000"/>
              </a:solidFill>
            </a:endParaRPr>
          </a:p>
          <a:p>
            <a:pPr marL="0" indent="0" eaLnBrk="0" latinLnBrk="1" hangingPunct="0">
              <a:lnSpc>
                <a:spcPct val="150000"/>
              </a:lnSpc>
              <a:spcBef>
                <a:spcPts val="0"/>
              </a:spcBef>
              <a:buNone/>
            </a:pPr>
            <a:r>
              <a:rPr lang="zh-CN" altLang="en-US" sz="2360" kern="0" spc="9415" dirty="0" smtClean="0">
                <a:solidFill>
                  <a:srgbClr val="000000"/>
                </a:solidFill>
                <a:latin typeface="Times New Roman" panose="02020603050405020304" pitchFamily="65" charset="-122"/>
                <a:ea typeface="宋体" panose="02010600030101010101" pitchFamily="2" charset="-122"/>
              </a:rPr>
              <a:t>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单句语法填空</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1-1 (2017北京, 完形填空, </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)She began to host “Big Bosses”lunches, where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she would try to persuade local business leaders </a:t>
            </a:r>
            <a:r>
              <a:rPr lang="zh-CN" altLang="en-US" sz="1815" u="sng" kern="0" dirty="0" smtClean="0">
                <a:solidFill>
                  <a:srgbClr val="FF0000"/>
                </a:solidFill>
                <a:latin typeface="Times New Roman" panose="02020603050405020304" pitchFamily="65" charset="-122"/>
                <a:ea typeface="宋体" panose="02010600030101010101" pitchFamily="2" charset="-122"/>
              </a:rPr>
              <a:t>to contribute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(contribute) to the cause.</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考查非谓语动词。句意:她开始举办“Big Bosses”午餐会,在那里她将试</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图说服当地商界领袖捐助这项事业。persuade sb. to do sth.说服某人做某事。</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1-2 (</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)At first, they were refused, but once they were able </a:t>
            </a:r>
            <a:r>
              <a:rPr lang="zh-CN" altLang="en-US" sz="1815" u="sng" kern="0" dirty="0" smtClean="0">
                <a:solidFill>
                  <a:srgbClr val="FF0000"/>
                </a:solidFill>
                <a:latin typeface="Times New Roman" panose="02020603050405020304" pitchFamily="65" charset="-122"/>
                <a:ea typeface="宋体" panose="02010600030101010101" pitchFamily="2" charset="-122"/>
              </a:rPr>
              <a:t>to persuade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(persuade) </a:t>
            </a:r>
            <a:endParaRPr lang="zh-CN" altLang="en-US" dirty="0"/>
          </a:p>
        </p:txBody>
      </p:sp>
      <p:pic>
        <p:nvPicPr>
          <p:cNvPr id="3" name="图片 3" descr="textimage4.jpeg"/>
          <p:cNvPicPr>
            <a:picLocks noChangeAspect="1"/>
          </p:cNvPicPr>
          <p:nvPr/>
        </p:nvPicPr>
        <p:blipFill>
          <a:blip r:embed="rId1"/>
          <a:stretch>
            <a:fillRect/>
          </a:stretch>
        </p:blipFill>
        <p:spPr>
          <a:xfrm>
            <a:off x="981750" y="1353754"/>
            <a:ext cx="219075" cy="219075"/>
          </a:xfrm>
          <a:prstGeom prst="rect">
            <a:avLst/>
          </a:prstGeom>
        </p:spPr>
      </p:pic>
      <p:pic>
        <p:nvPicPr>
          <p:cNvPr id="4" name="图片 4" descr="textimage5.jpeg"/>
          <p:cNvPicPr>
            <a:picLocks noChangeAspect="1"/>
          </p:cNvPicPr>
          <p:nvPr/>
        </p:nvPicPr>
        <p:blipFill>
          <a:blip r:embed="rId2"/>
          <a:stretch>
            <a:fillRect/>
          </a:stretch>
        </p:blipFill>
        <p:spPr>
          <a:xfrm>
            <a:off x="540000" y="3344072"/>
            <a:ext cx="1495425" cy="504825"/>
          </a:xfrm>
          <a:prstGeom prst="rect">
            <a:avLst/>
          </a:prstGeom>
        </p:spPr>
      </p:pic>
      <p:pic>
        <p:nvPicPr>
          <p:cNvPr id="5" name="图片 5" descr="textimage6.jpeg"/>
          <p:cNvPicPr>
            <a:picLocks noChangeAspect="1"/>
          </p:cNvPicPr>
          <p:nvPr/>
        </p:nvPicPr>
        <p:blipFill>
          <a:blip r:embed="rId3"/>
          <a:stretch>
            <a:fillRect/>
          </a:stretch>
        </p:blipFill>
        <p:spPr>
          <a:xfrm>
            <a:off x="3055049" y="4242081"/>
            <a:ext cx="609600" cy="409574"/>
          </a:xfrm>
          <a:prstGeom prst="rect">
            <a:avLst/>
          </a:prstGeom>
        </p:spPr>
      </p:pic>
      <p:pic>
        <p:nvPicPr>
          <p:cNvPr id="6" name="图片 6" descr="textimage7.jpeg"/>
          <p:cNvPicPr>
            <a:picLocks noChangeAspect="1"/>
          </p:cNvPicPr>
          <p:nvPr/>
        </p:nvPicPr>
        <p:blipFill>
          <a:blip r:embed="rId3"/>
          <a:stretch>
            <a:fillRect/>
          </a:stretch>
        </p:blipFill>
        <p:spPr>
          <a:xfrm>
            <a:off x="981450" y="5951738"/>
            <a:ext cx="552450" cy="371474"/>
          </a:xfrm>
          <a:prstGeom prst="rect">
            <a:avLst/>
          </a:prstGeom>
        </p:spPr>
      </p:pic>
      <p:sp>
        <p:nvSpPr>
          <p:cNvPr id="7" name="矩形 6"/>
          <p:cNvSpPr/>
          <p:nvPr/>
        </p:nvSpPr>
        <p:spPr>
          <a:xfrm>
            <a:off x="2324429" y="126356"/>
            <a:ext cx="4495141" cy="507831"/>
          </a:xfrm>
          <a:prstGeom prst="rect">
            <a:avLst/>
          </a:prstGeom>
        </p:spPr>
        <p:txBody>
          <a:bodyPr wrap="none">
            <a:spAutoFit/>
          </a:bodyPr>
          <a:lstStyle/>
          <a:p>
            <a:pPr eaLnBrk="0" latinLnBrk="1" hangingPunct="0">
              <a:lnSpc>
                <a:spcPct val="150000"/>
              </a:lnSpc>
            </a:pPr>
            <a:r>
              <a:rPr lang="zh-CN" altLang="en-US" b="1" kern="0" dirty="0" smtClean="0">
                <a:solidFill>
                  <a:srgbClr val="000000"/>
                </a:solidFill>
                <a:latin typeface="Times New Roman" panose="02020603050405020304" pitchFamily="65" charset="-122"/>
                <a:ea typeface="宋体" panose="02010600030101010101" pitchFamily="2" charset="-122"/>
              </a:rPr>
              <a:t>UNIT 2　LOOKING INTO THE FUTURE</a:t>
            </a:r>
            <a:endParaRPr lang="zh-CN" altLang="en-US" b="1" dirty="0"/>
          </a:p>
        </p:txBody>
      </p:sp>
      <p:pic>
        <p:nvPicPr>
          <p:cNvPr id="8" name="Picture 4" descr="\\a015\吴双婷\线.tif"/>
          <p:cNvPicPr>
            <a:picLocks noChangeAspect="1" noChangeArrowheads="1"/>
          </p:cNvPicPr>
          <p:nvPr/>
        </p:nvPicPr>
        <p:blipFill>
          <a:blip r:embed="rId4" cstate="print"/>
          <a:srcRect/>
          <a:stretch>
            <a:fillRect/>
          </a:stretch>
        </p:blipFill>
        <p:spPr bwMode="auto">
          <a:xfrm>
            <a:off x="1900219" y="1691469"/>
            <a:ext cx="1275724" cy="356870"/>
          </a:xfrm>
          <a:prstGeom prst="rect">
            <a:avLst/>
          </a:prstGeom>
          <a:noFill/>
          <a:ln w="9525">
            <a:noFill/>
            <a:miter lim="800000"/>
            <a:headEnd/>
            <a:tailEnd/>
          </a:ln>
        </p:spPr>
      </p:pic>
      <p:pic>
        <p:nvPicPr>
          <p:cNvPr id="9" name="Picture 4" descr="\\a015\吴双婷\线.tif"/>
          <p:cNvPicPr>
            <a:picLocks noChangeArrowheads="1"/>
          </p:cNvPicPr>
          <p:nvPr/>
        </p:nvPicPr>
        <p:blipFill>
          <a:blip r:embed="rId4" cstate="print"/>
          <a:srcRect/>
          <a:stretch>
            <a:fillRect/>
          </a:stretch>
        </p:blipFill>
        <p:spPr bwMode="auto">
          <a:xfrm>
            <a:off x="3948425" y="1691469"/>
            <a:ext cx="1008000" cy="356870"/>
          </a:xfrm>
          <a:prstGeom prst="rect">
            <a:avLst/>
          </a:prstGeom>
          <a:noFill/>
          <a:ln w="9525">
            <a:noFill/>
            <a:miter lim="800000"/>
            <a:headEnd/>
            <a:tailEnd/>
          </a:ln>
        </p:spPr>
      </p:pic>
      <p:pic>
        <p:nvPicPr>
          <p:cNvPr id="10" name="Picture 4" descr="\\a015\吴双婷\线.tif"/>
          <p:cNvPicPr>
            <a:picLocks noChangeAspect="1" noChangeArrowheads="1"/>
          </p:cNvPicPr>
          <p:nvPr/>
        </p:nvPicPr>
        <p:blipFill>
          <a:blip r:embed="rId4" cstate="print"/>
          <a:srcRect/>
          <a:stretch>
            <a:fillRect/>
          </a:stretch>
        </p:blipFill>
        <p:spPr bwMode="auto">
          <a:xfrm>
            <a:off x="4162422" y="2915440"/>
            <a:ext cx="1643074" cy="356870"/>
          </a:xfrm>
          <a:prstGeom prst="rect">
            <a:avLst/>
          </a:prstGeom>
          <a:noFill/>
          <a:ln w="9525">
            <a:noFill/>
            <a:miter lim="800000"/>
            <a:headEnd/>
            <a:tailEnd/>
          </a:ln>
        </p:spPr>
      </p:pic>
      <p:pic>
        <p:nvPicPr>
          <p:cNvPr id="11" name="Picture 4" descr="\\a015\吴双婷\线.tif"/>
          <p:cNvPicPr>
            <a:picLocks noChangeArrowheads="1"/>
          </p:cNvPicPr>
          <p:nvPr/>
        </p:nvPicPr>
        <p:blipFill>
          <a:blip r:embed="rId4" cstate="print"/>
          <a:srcRect/>
          <a:stretch>
            <a:fillRect/>
          </a:stretch>
        </p:blipFill>
        <p:spPr bwMode="auto">
          <a:xfrm>
            <a:off x="5014595" y="4744085"/>
            <a:ext cx="1224000" cy="356870"/>
          </a:xfrm>
          <a:prstGeom prst="rect">
            <a:avLst/>
          </a:prstGeom>
          <a:noFill/>
          <a:ln w="9525">
            <a:noFill/>
            <a:miter lim="800000"/>
            <a:headEnd/>
            <a:tailEnd/>
          </a:ln>
        </p:spPr>
      </p:pic>
      <p:pic>
        <p:nvPicPr>
          <p:cNvPr id="12" name="Picture 4" descr="\\a015\吴双婷\线.tif"/>
          <p:cNvPicPr>
            <a:picLocks noChangeArrowheads="1"/>
          </p:cNvPicPr>
          <p:nvPr/>
        </p:nvPicPr>
        <p:blipFill>
          <a:blip r:embed="rId4" cstate="print"/>
          <a:srcRect/>
          <a:stretch>
            <a:fillRect/>
          </a:stretch>
        </p:blipFill>
        <p:spPr bwMode="auto">
          <a:xfrm>
            <a:off x="6353810" y="6029960"/>
            <a:ext cx="1152000" cy="35687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8"/>
                                        </p:tgtEl>
                                      </p:cBhvr>
                                    </p:animEffect>
                                    <p:set>
                                      <p:cBhvr>
                                        <p:cTn id="7" dur="1" fill="hold">
                                          <p:stCondLst>
                                            <p:cond delay="1999"/>
                                          </p:stCondLst>
                                        </p:cTn>
                                        <p:tgtEl>
                                          <p:spTgt spid="8"/>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9"/>
                                        </p:tgtEl>
                                      </p:cBhvr>
                                    </p:animEffect>
                                    <p:set>
                                      <p:cBhvr>
                                        <p:cTn id="12" dur="1" fill="hold">
                                          <p:stCondLst>
                                            <p:cond delay="1999"/>
                                          </p:stCondLst>
                                        </p:cTn>
                                        <p:tgtEl>
                                          <p:spTgt spid="9"/>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10"/>
                                        </p:tgtEl>
                                      </p:cBhvr>
                                    </p:animEffect>
                                    <p:set>
                                      <p:cBhvr>
                                        <p:cTn id="17" dur="1" fill="hold">
                                          <p:stCondLst>
                                            <p:cond delay="1999"/>
                                          </p:stCondLst>
                                        </p:cTn>
                                        <p:tgtEl>
                                          <p:spTgt spid="10"/>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11"/>
                                        </p:tgtEl>
                                      </p:cBhvr>
                                    </p:animEffect>
                                    <p:set>
                                      <p:cBhvr>
                                        <p:cTn id="22" dur="1" fill="hold">
                                          <p:stCondLst>
                                            <p:cond delay="1999"/>
                                          </p:stCondLst>
                                        </p:cTn>
                                        <p:tgtEl>
                                          <p:spTgt spid="11"/>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12"/>
                                        </p:tgtEl>
                                      </p:cBhvr>
                                    </p:animEffect>
                                    <p:set>
                                      <p:cBhvr>
                                        <p:cTn id="27" dur="1" fill="hold">
                                          <p:stCondLst>
                                            <p:cond delay="1999"/>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803541"/>
            <a:ext cx="8467200" cy="559562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them that there was money to be made, the project took off.</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考查固定搭配。句意:起初,他们被拒绝了,但当他们能够使他们相信有钱可</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赚时,这个项目突然大受欢迎了。be able to do sth. 能够做某事。</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1-3 (</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)Perri enjoys the occasional small luxury, but has not been successful at try-</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ing to persuade her mother </a:t>
            </a:r>
            <a:r>
              <a:rPr lang="zh-CN" altLang="en-US" sz="1815" u="sng" kern="0" dirty="0" smtClean="0">
                <a:solidFill>
                  <a:srgbClr val="FF0000"/>
                </a:solidFill>
                <a:latin typeface="Times New Roman" panose="02020603050405020304" pitchFamily="65" charset="-122"/>
                <a:ea typeface="宋体" panose="02010600030101010101" pitchFamily="2" charset="-122"/>
              </a:rPr>
              <a:t>into</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enjoying even the tiniest thing she likes.</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考查固定搭配。句意:Perri享受着偶尔的小奢侈,但却没有成功地试图说服</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她母亲享受甚至是她喜欢的最微小的东西。persuade sb. into doing sth.说服某人做</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某事。</a:t>
            </a:r>
            <a:endParaRPr lang="zh-CN" altLang="en-US" dirty="0"/>
          </a:p>
          <a:p>
            <a:pPr marL="0" indent="0" eaLnBrk="0" latinLnBrk="1" hangingPunct="0">
              <a:lnSpc>
                <a:spcPct val="150000"/>
              </a:lnSpc>
              <a:spcBef>
                <a:spcPts val="0"/>
              </a:spcBef>
              <a:buNone/>
            </a:pPr>
            <a:r>
              <a:rPr lang="zh-CN" altLang="en-US" sz="2325" kern="0" spc="1259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|distant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.遥远的;远处的;疏远的;心不在焉的</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However, in the not-too-distant future, we will be living in smart homes that will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lock the door for us when we are away and remember to switch off the TV when we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forget.(教材P14)然而,在不久的将来,我们将生活在智能家居中,当我们离开的时候,</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它们会为我们锁上门,当我们忘记(关掉电视)的时候,它们会记得关掉电视。</a:t>
            </a:r>
            <a:endParaRPr lang="zh-CN" altLang="en-US" dirty="0"/>
          </a:p>
        </p:txBody>
      </p:sp>
      <p:pic>
        <p:nvPicPr>
          <p:cNvPr id="3" name="图片 3" descr="textimage8.jpeg"/>
          <p:cNvPicPr>
            <a:picLocks noChangeAspect="1"/>
          </p:cNvPicPr>
          <p:nvPr/>
        </p:nvPicPr>
        <p:blipFill>
          <a:blip r:embed="rId1"/>
          <a:stretch>
            <a:fillRect/>
          </a:stretch>
        </p:blipFill>
        <p:spPr>
          <a:xfrm>
            <a:off x="981450" y="2016650"/>
            <a:ext cx="552450" cy="371475"/>
          </a:xfrm>
          <a:prstGeom prst="rect">
            <a:avLst/>
          </a:prstGeom>
        </p:spPr>
      </p:pic>
      <p:pic>
        <p:nvPicPr>
          <p:cNvPr id="4" name="图片 4" descr="textimage9.jpeg"/>
          <p:cNvPicPr>
            <a:picLocks noChangeAspect="1"/>
          </p:cNvPicPr>
          <p:nvPr/>
        </p:nvPicPr>
        <p:blipFill>
          <a:blip r:embed="rId2"/>
          <a:stretch>
            <a:fillRect/>
          </a:stretch>
        </p:blipFill>
        <p:spPr>
          <a:xfrm>
            <a:off x="714348" y="4277525"/>
            <a:ext cx="1603108" cy="418903"/>
          </a:xfrm>
          <a:prstGeom prst="rect">
            <a:avLst/>
          </a:prstGeom>
        </p:spPr>
      </p:pic>
      <p:sp>
        <p:nvSpPr>
          <p:cNvPr id="5" name="矩形 4"/>
          <p:cNvSpPr/>
          <p:nvPr/>
        </p:nvSpPr>
        <p:spPr>
          <a:xfrm>
            <a:off x="2324429" y="126356"/>
            <a:ext cx="4495141" cy="507831"/>
          </a:xfrm>
          <a:prstGeom prst="rect">
            <a:avLst/>
          </a:prstGeom>
        </p:spPr>
        <p:txBody>
          <a:bodyPr wrap="none">
            <a:spAutoFit/>
          </a:bodyPr>
          <a:lstStyle/>
          <a:p>
            <a:pPr eaLnBrk="0" latinLnBrk="1" hangingPunct="0">
              <a:lnSpc>
                <a:spcPct val="150000"/>
              </a:lnSpc>
            </a:pPr>
            <a:r>
              <a:rPr lang="zh-CN" altLang="en-US" b="1" kern="0" dirty="0" smtClean="0">
                <a:solidFill>
                  <a:srgbClr val="000000"/>
                </a:solidFill>
                <a:latin typeface="Times New Roman" panose="02020603050405020304" pitchFamily="65" charset="-122"/>
                <a:ea typeface="宋体" panose="02010600030101010101" pitchFamily="2" charset="-122"/>
              </a:rPr>
              <a:t>UNIT 2　LOOKING INTO THE FUTURE</a:t>
            </a:r>
            <a:endParaRPr lang="zh-CN" altLang="en-US" b="1" dirty="0"/>
          </a:p>
        </p:txBody>
      </p:sp>
      <p:pic>
        <p:nvPicPr>
          <p:cNvPr id="6" name="Picture 4" descr="\\a015\吴双婷\线.tif"/>
          <p:cNvPicPr>
            <a:picLocks noChangeArrowheads="1"/>
          </p:cNvPicPr>
          <p:nvPr/>
        </p:nvPicPr>
        <p:blipFill>
          <a:blip r:embed="rId3" cstate="print"/>
          <a:srcRect/>
          <a:stretch>
            <a:fillRect/>
          </a:stretch>
        </p:blipFill>
        <p:spPr bwMode="auto">
          <a:xfrm>
            <a:off x="3048000" y="2491740"/>
            <a:ext cx="404495" cy="39624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6"/>
                                        </p:tgtEl>
                                      </p:cBhvr>
                                    </p:animEffect>
                                    <p:set>
                                      <p:cBhvr>
                                        <p:cTn id="7" dur="1" fill="hold">
                                          <p:stCondLst>
                                            <p:cond delay="19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45973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380" kern="0" spc="119"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情景导学</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The time we spent together is now a distant memory.</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我们一起度过的时光现在已成为遥远的回忆。</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I could enjoy the view of snowy mountains in the distance.我可以欣赏远处白雪皑皑</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的群山的风景。</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The picture looks beautiful at a distance.那幅画远看很美。</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380" kern="0" spc="344"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归纳拓展</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①in the not-too-distant future </a:t>
            </a:r>
            <a:r>
              <a:rPr lang="zh-CN" altLang="en-US" sz="1815" u="sng" kern="0" dirty="0" smtClean="0">
                <a:solidFill>
                  <a:srgbClr val="FF0000"/>
                </a:solidFill>
                <a:latin typeface="Times New Roman" panose="02020603050405020304" pitchFamily="65" charset="-122"/>
                <a:ea typeface="宋体" panose="02010600030101010101" pitchFamily="2" charset="-122"/>
              </a:rPr>
              <a:t>在不久的将来</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②a distant memory </a:t>
            </a:r>
            <a:r>
              <a:rPr lang="zh-CN" altLang="en-US" sz="1815" u="sng" kern="0" dirty="0" smtClean="0">
                <a:solidFill>
                  <a:srgbClr val="FF0000"/>
                </a:solidFill>
                <a:latin typeface="Times New Roman" panose="02020603050405020304" pitchFamily="65" charset="-122"/>
                <a:ea typeface="宋体" panose="02010600030101010101" pitchFamily="2" charset="-122"/>
              </a:rPr>
              <a:t>遥远的回忆</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③in/into the distance </a:t>
            </a:r>
            <a:r>
              <a:rPr lang="zh-CN" altLang="en-US" sz="1815" u="sng" kern="0" dirty="0" smtClean="0">
                <a:solidFill>
                  <a:srgbClr val="FF0000"/>
                </a:solidFill>
                <a:latin typeface="Times New Roman" panose="02020603050405020304" pitchFamily="65" charset="-122"/>
                <a:ea typeface="宋体" panose="02010600030101010101" pitchFamily="2" charset="-122"/>
              </a:rPr>
              <a:t>在远处;在远方</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④at/from a distance </a:t>
            </a:r>
            <a:r>
              <a:rPr lang="zh-CN" altLang="en-US" sz="1815" u="sng" kern="0" dirty="0" smtClean="0">
                <a:solidFill>
                  <a:srgbClr val="FF0000"/>
                </a:solidFill>
                <a:latin typeface="Times New Roman" panose="02020603050405020304" pitchFamily="65" charset="-122"/>
                <a:ea typeface="宋体" panose="02010600030101010101" pitchFamily="2" charset="-122"/>
              </a:rPr>
              <a:t>从远处</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⑤distance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.距离;间距</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⑥keep sb. at a distance 与某人保持一定距离;疏远某人</a:t>
            </a:r>
            <a:endParaRPr lang="zh-CN" altLang="en-US" dirty="0"/>
          </a:p>
        </p:txBody>
      </p:sp>
      <p:pic>
        <p:nvPicPr>
          <p:cNvPr id="3" name="图片 3" descr="textimage10.jpeg"/>
          <p:cNvPicPr>
            <a:picLocks noChangeAspect="1"/>
          </p:cNvPicPr>
          <p:nvPr/>
        </p:nvPicPr>
        <p:blipFill>
          <a:blip r:embed="rId1"/>
          <a:stretch>
            <a:fillRect/>
          </a:stretch>
        </p:blipFill>
        <p:spPr>
          <a:xfrm>
            <a:off x="540000" y="820126"/>
            <a:ext cx="190500" cy="219075"/>
          </a:xfrm>
          <a:prstGeom prst="rect">
            <a:avLst/>
          </a:prstGeom>
        </p:spPr>
      </p:pic>
      <p:pic>
        <p:nvPicPr>
          <p:cNvPr id="4" name="图片 4" descr="textimage11.jpeg"/>
          <p:cNvPicPr>
            <a:picLocks noChangeAspect="1"/>
          </p:cNvPicPr>
          <p:nvPr/>
        </p:nvPicPr>
        <p:blipFill>
          <a:blip r:embed="rId2"/>
          <a:stretch>
            <a:fillRect/>
          </a:stretch>
        </p:blipFill>
        <p:spPr>
          <a:xfrm>
            <a:off x="1000800" y="3336094"/>
            <a:ext cx="219075" cy="219075"/>
          </a:xfrm>
          <a:prstGeom prst="rect">
            <a:avLst/>
          </a:prstGeom>
        </p:spPr>
      </p:pic>
      <p:sp>
        <p:nvSpPr>
          <p:cNvPr id="5" name="矩形 4"/>
          <p:cNvSpPr/>
          <p:nvPr/>
        </p:nvSpPr>
        <p:spPr>
          <a:xfrm>
            <a:off x="2324429" y="126356"/>
            <a:ext cx="4495141" cy="507831"/>
          </a:xfrm>
          <a:prstGeom prst="rect">
            <a:avLst/>
          </a:prstGeom>
        </p:spPr>
        <p:txBody>
          <a:bodyPr wrap="none">
            <a:spAutoFit/>
          </a:bodyPr>
          <a:lstStyle/>
          <a:p>
            <a:pPr eaLnBrk="0" latinLnBrk="1" hangingPunct="0">
              <a:lnSpc>
                <a:spcPct val="150000"/>
              </a:lnSpc>
            </a:pPr>
            <a:r>
              <a:rPr lang="zh-CN" altLang="en-US" b="1" kern="0" dirty="0" smtClean="0">
                <a:solidFill>
                  <a:srgbClr val="000000"/>
                </a:solidFill>
                <a:latin typeface="Times New Roman" panose="02020603050405020304" pitchFamily="65" charset="-122"/>
                <a:ea typeface="宋体" panose="02010600030101010101" pitchFamily="2" charset="-122"/>
              </a:rPr>
              <a:t>UNIT 2　LOOKING INTO THE FUTURE</a:t>
            </a:r>
            <a:endParaRPr lang="zh-CN" altLang="en-US" b="1" dirty="0"/>
          </a:p>
        </p:txBody>
      </p:sp>
      <p:pic>
        <p:nvPicPr>
          <p:cNvPr id="6" name="Picture 4" descr="\\a015\吴双婷\线.tif"/>
          <p:cNvPicPr>
            <a:picLocks noChangeArrowheads="1"/>
          </p:cNvPicPr>
          <p:nvPr/>
        </p:nvPicPr>
        <p:blipFill>
          <a:blip r:embed="rId3" cstate="print"/>
          <a:srcRect/>
          <a:stretch>
            <a:fillRect/>
          </a:stretch>
        </p:blipFill>
        <p:spPr bwMode="auto">
          <a:xfrm>
            <a:off x="3371850" y="3644265"/>
            <a:ext cx="1404620" cy="39600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3" cstate="print"/>
          <a:srcRect/>
          <a:stretch>
            <a:fillRect/>
          </a:stretch>
        </p:blipFill>
        <p:spPr bwMode="auto">
          <a:xfrm>
            <a:off x="2429177" y="4067656"/>
            <a:ext cx="1275724" cy="356870"/>
          </a:xfrm>
          <a:prstGeom prst="rect">
            <a:avLst/>
          </a:prstGeom>
          <a:noFill/>
          <a:ln w="9525">
            <a:noFill/>
            <a:miter lim="800000"/>
            <a:headEnd/>
            <a:tailEnd/>
          </a:ln>
        </p:spPr>
      </p:pic>
      <p:pic>
        <p:nvPicPr>
          <p:cNvPr id="8" name="Picture 4" descr="\\a015\吴双婷\线.tif"/>
          <p:cNvPicPr>
            <a:picLocks noChangeArrowheads="1"/>
          </p:cNvPicPr>
          <p:nvPr/>
        </p:nvPicPr>
        <p:blipFill>
          <a:blip r:embed="rId3" cstate="print"/>
          <a:srcRect/>
          <a:stretch>
            <a:fillRect/>
          </a:stretch>
        </p:blipFill>
        <p:spPr bwMode="auto">
          <a:xfrm>
            <a:off x="2538095" y="4491990"/>
            <a:ext cx="1557655" cy="396240"/>
          </a:xfrm>
          <a:prstGeom prst="rect">
            <a:avLst/>
          </a:prstGeom>
          <a:noFill/>
          <a:ln w="9525">
            <a:noFill/>
            <a:miter lim="800000"/>
            <a:headEnd/>
            <a:tailEnd/>
          </a:ln>
        </p:spPr>
      </p:pic>
      <p:pic>
        <p:nvPicPr>
          <p:cNvPr id="9" name="Picture 4" descr="\\a015\吴双婷\线.tif"/>
          <p:cNvPicPr>
            <a:picLocks noChangeAspect="1" noChangeArrowheads="1"/>
          </p:cNvPicPr>
          <p:nvPr/>
        </p:nvPicPr>
        <p:blipFill>
          <a:blip r:embed="rId3" cstate="print"/>
          <a:srcRect/>
          <a:stretch>
            <a:fillRect/>
          </a:stretch>
        </p:blipFill>
        <p:spPr bwMode="auto">
          <a:xfrm>
            <a:off x="2428875" y="4920615"/>
            <a:ext cx="752475" cy="35687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6"/>
                                        </p:tgtEl>
                                      </p:cBhvr>
                                    </p:animEffect>
                                    <p:set>
                                      <p:cBhvr>
                                        <p:cTn id="7" dur="1" fill="hold">
                                          <p:stCondLst>
                                            <p:cond delay="19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7"/>
                                        </p:tgtEl>
                                      </p:cBhvr>
                                    </p:animEffect>
                                    <p:set>
                                      <p:cBhvr>
                                        <p:cTn id="12" dur="1" fill="hold">
                                          <p:stCondLst>
                                            <p:cond delay="1999"/>
                                          </p:stCondLst>
                                        </p:cTn>
                                        <p:tgtEl>
                                          <p:spTgt spid="7"/>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8"/>
                                        </p:tgtEl>
                                      </p:cBhvr>
                                    </p:animEffect>
                                    <p:set>
                                      <p:cBhvr>
                                        <p:cTn id="17" dur="1" fill="hold">
                                          <p:stCondLst>
                                            <p:cond delay="1999"/>
                                          </p:stCondLst>
                                        </p:cTn>
                                        <p:tgtEl>
                                          <p:spTgt spid="8"/>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9"/>
                                        </p:tgtEl>
                                      </p:cBhvr>
                                    </p:animEffect>
                                    <p:set>
                                      <p:cBhvr>
                                        <p:cTn id="22" dur="1" fill="hold">
                                          <p:stCondLst>
                                            <p:cond delay="19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528945"/>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⑦within walking distance在步行距离之内</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⑧distantly </a:t>
            </a:r>
            <a:r>
              <a:rPr lang="zh-CN" altLang="en-US" sz="1815" i="1" kern="0" dirty="0" smtClean="0">
                <a:solidFill>
                  <a:srgbClr val="000000"/>
                </a:solidFill>
                <a:latin typeface="Times New Roman" panose="02020603050405020304" pitchFamily="65" charset="-122"/>
                <a:ea typeface="宋体" panose="02010600030101010101" pitchFamily="2" charset="-122"/>
              </a:rPr>
              <a:t>adv</a:t>
            </a:r>
            <a:r>
              <a:rPr lang="zh-CN" altLang="en-US" sz="1815" kern="0" dirty="0" smtClean="0">
                <a:solidFill>
                  <a:srgbClr val="000000"/>
                </a:solidFill>
                <a:latin typeface="Times New Roman" panose="02020603050405020304" pitchFamily="65" charset="-122"/>
                <a:ea typeface="宋体" panose="02010600030101010101" pitchFamily="2" charset="-122"/>
              </a:rPr>
              <a:t>.遥远地;疏远地</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单句语法填空</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2-1 (2019北京,完形填空,</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)Regardless of the weather or the </a:t>
            </a:r>
            <a:r>
              <a:rPr lang="zh-CN" altLang="en-US" sz="1815" u="sng" kern="0" dirty="0" smtClean="0">
                <a:solidFill>
                  <a:srgbClr val="FF0000"/>
                </a:solidFill>
                <a:latin typeface="Times New Roman" panose="02020603050405020304" pitchFamily="65" charset="-122"/>
                <a:ea typeface="宋体" panose="02010600030101010101" pitchFamily="2" charset="-122"/>
              </a:rPr>
              <a:t>distance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(distant),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Paul Wilson will make sure low-income students in his neighbourhood arrive at their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college classes on time.</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考查词性转换。句意:无论天气或距离如何,保罗·威尔逊都会确保他所在社</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区的低收入家庭的学生按时上大学课程。句中or为并列连词,连接weather和设空</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处,名词distance,意为“距离”。</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2-2 (2019天津, 阅读理解A, </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)To many people, technology means computers,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hand-held devices, or vehicles that travel to </a:t>
            </a:r>
            <a:r>
              <a:rPr lang="zh-CN" altLang="en-US" sz="1815" u="sng" kern="0" dirty="0" smtClean="0">
                <a:solidFill>
                  <a:srgbClr val="FF0000"/>
                </a:solidFill>
                <a:latin typeface="Times New Roman" panose="02020603050405020304" pitchFamily="65" charset="-122"/>
                <a:ea typeface="宋体" panose="02010600030101010101" pitchFamily="2" charset="-122"/>
              </a:rPr>
              <a:t>distant</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(distance) planets.</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考查词性转换。句意:对许多人来说,科技意味着电脑、手持设备或是前往</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遥远行星的交通工具。此处应用形容词distant, 修饰后面的复数名词planets。</a:t>
            </a:r>
            <a:endParaRPr lang="zh-CN" altLang="en-US" dirty="0"/>
          </a:p>
        </p:txBody>
      </p:sp>
      <p:pic>
        <p:nvPicPr>
          <p:cNvPr id="3" name="图片 3" descr="textimage12.jpeg"/>
          <p:cNvPicPr>
            <a:picLocks noChangeAspect="1"/>
          </p:cNvPicPr>
          <p:nvPr/>
        </p:nvPicPr>
        <p:blipFill>
          <a:blip r:embed="rId1"/>
          <a:stretch>
            <a:fillRect/>
          </a:stretch>
        </p:blipFill>
        <p:spPr>
          <a:xfrm>
            <a:off x="2939850" y="2019304"/>
            <a:ext cx="609600" cy="409575"/>
          </a:xfrm>
          <a:prstGeom prst="rect">
            <a:avLst/>
          </a:prstGeom>
        </p:spPr>
      </p:pic>
      <p:pic>
        <p:nvPicPr>
          <p:cNvPr id="4" name="图片 4" descr="textimage13.jpeg"/>
          <p:cNvPicPr>
            <a:picLocks noChangeAspect="1"/>
          </p:cNvPicPr>
          <p:nvPr/>
        </p:nvPicPr>
        <p:blipFill>
          <a:blip r:embed="rId1"/>
          <a:stretch>
            <a:fillRect/>
          </a:stretch>
        </p:blipFill>
        <p:spPr>
          <a:xfrm>
            <a:off x="3221437" y="4567617"/>
            <a:ext cx="552449" cy="371474"/>
          </a:xfrm>
          <a:prstGeom prst="rect">
            <a:avLst/>
          </a:prstGeom>
        </p:spPr>
      </p:pic>
      <p:sp>
        <p:nvSpPr>
          <p:cNvPr id="5" name="矩形 4"/>
          <p:cNvSpPr/>
          <p:nvPr/>
        </p:nvSpPr>
        <p:spPr>
          <a:xfrm>
            <a:off x="2324429" y="126356"/>
            <a:ext cx="4495141" cy="507831"/>
          </a:xfrm>
          <a:prstGeom prst="rect">
            <a:avLst/>
          </a:prstGeom>
        </p:spPr>
        <p:txBody>
          <a:bodyPr wrap="none">
            <a:spAutoFit/>
          </a:bodyPr>
          <a:lstStyle/>
          <a:p>
            <a:pPr eaLnBrk="0" latinLnBrk="1" hangingPunct="0">
              <a:lnSpc>
                <a:spcPct val="150000"/>
              </a:lnSpc>
            </a:pPr>
            <a:r>
              <a:rPr lang="zh-CN" altLang="en-US" b="1" kern="0" dirty="0" smtClean="0">
                <a:solidFill>
                  <a:srgbClr val="000000"/>
                </a:solidFill>
                <a:latin typeface="Times New Roman" panose="02020603050405020304" pitchFamily="65" charset="-122"/>
                <a:ea typeface="宋体" panose="02010600030101010101" pitchFamily="2" charset="-122"/>
              </a:rPr>
              <a:t>UNIT 2　LOOKING INTO THE FUTURE</a:t>
            </a:r>
            <a:endParaRPr lang="zh-CN" altLang="en-US" b="1" dirty="0"/>
          </a:p>
        </p:txBody>
      </p:sp>
      <p:pic>
        <p:nvPicPr>
          <p:cNvPr id="6" name="Picture 4" descr="\\a015\吴双婷\线.tif"/>
          <p:cNvPicPr>
            <a:picLocks noChangeArrowheads="1"/>
          </p:cNvPicPr>
          <p:nvPr/>
        </p:nvPicPr>
        <p:blipFill>
          <a:blip r:embed="rId2" cstate="print"/>
          <a:srcRect/>
          <a:stretch>
            <a:fillRect/>
          </a:stretch>
        </p:blipFill>
        <p:spPr bwMode="auto">
          <a:xfrm>
            <a:off x="6638939" y="2045484"/>
            <a:ext cx="828000"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2" cstate="print"/>
          <a:srcRect/>
          <a:stretch>
            <a:fillRect/>
          </a:stretch>
        </p:blipFill>
        <p:spPr bwMode="auto">
          <a:xfrm>
            <a:off x="4610100" y="4996815"/>
            <a:ext cx="638175" cy="35687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6"/>
                                        </p:tgtEl>
                                      </p:cBhvr>
                                    </p:animEffect>
                                    <p:set>
                                      <p:cBhvr>
                                        <p:cTn id="7" dur="1" fill="hold">
                                          <p:stCondLst>
                                            <p:cond delay="19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7"/>
                                        </p:tgtEl>
                                      </p:cBhvr>
                                    </p:animEffect>
                                    <p:set>
                                      <p:cBhvr>
                                        <p:cTn id="12" dur="1" fill="hold">
                                          <p:stCondLst>
                                            <p:cond delay="19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803541"/>
            <a:ext cx="8467200" cy="551561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2-3 (2018天津,阅读理解D,</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)I encountered many hikers who were headed to a </a:t>
            </a:r>
            <a:r>
              <a:rPr lang="zh-CN" altLang="en-US" sz="1815" u="sng" kern="0" dirty="0" smtClean="0">
                <a:solidFill>
                  <a:srgbClr val="FF0000"/>
                </a:solidFill>
                <a:latin typeface="Times New Roman" panose="02020603050405020304" pitchFamily="65" charset="-122"/>
                <a:ea typeface="宋体" panose="02010600030101010101" pitchFamily="2" charset="-122"/>
              </a:rPr>
              <a:t>dis</a:t>
            </a:r>
            <a:r>
              <a:rPr lang="zh-CN" altLang="en-US" sz="1815" kern="0" dirty="0" smtClean="0">
                <a:solidFill>
                  <a:srgbClr val="FF0000"/>
                </a:solidFill>
                <a:latin typeface="Times New Roman" panose="02020603050405020304" pitchFamily="65" charset="-122"/>
                <a:ea typeface="宋体" panose="02010600030101010101" pitchFamily="2" charset="-122"/>
              </a:rPr>
              <a:t>-</a:t>
            </a:r>
            <a:endParaRPr lang="zh-CN" altLang="en-US" dirty="0">
              <a:solidFill>
                <a:srgbClr val="FF0000"/>
              </a:solidFill>
            </a:endParaRPr>
          </a:p>
          <a:p>
            <a:pPr marL="0" indent="0" eaLnBrk="0" latinLnBrk="1" hangingPunct="0">
              <a:lnSpc>
                <a:spcPct val="150000"/>
              </a:lnSpc>
              <a:spcBef>
                <a:spcPts val="0"/>
              </a:spcBef>
              <a:buNone/>
            </a:pPr>
            <a:r>
              <a:rPr lang="zh-CN" altLang="en-US" sz="1815" u="sng" kern="0" dirty="0" smtClean="0">
                <a:solidFill>
                  <a:srgbClr val="FF0000"/>
                </a:solidFill>
                <a:latin typeface="Times New Roman" panose="02020603050405020304" pitchFamily="65" charset="-122"/>
                <a:ea typeface="宋体" panose="02010600030101010101" pitchFamily="2" charset="-122"/>
              </a:rPr>
              <a:t>tant</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(distance) camp-ground with just enough time to get there before dark.</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考查词性转换。句意:我遇到过许多前往远处营地的远足者,他们刚好有足</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够的时间在天黑前到达那里。根据空后的camp-ground可知,此处用形容词,故填</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distant。</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2-4 (2017课标全国Ⅰ,七选五,</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)We slept in a tent, cooked over an open fire, and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walked a long </a:t>
            </a:r>
            <a:r>
              <a:rPr lang="zh-CN" altLang="en-US" sz="1815" u="sng" kern="0" dirty="0" smtClean="0">
                <a:solidFill>
                  <a:srgbClr val="FF0000"/>
                </a:solidFill>
                <a:latin typeface="Times New Roman" panose="02020603050405020304" pitchFamily="65" charset="-122"/>
                <a:ea typeface="宋体" panose="02010600030101010101" pitchFamily="2" charset="-122"/>
              </a:rPr>
              <a:t>distanc</a:t>
            </a:r>
            <a:r>
              <a:rPr lang="en-US" altLang="zh-CN" sz="1815" u="sng" kern="0" dirty="0" smtClean="0">
                <a:solidFill>
                  <a:srgbClr val="FF0000"/>
                </a:solidFill>
                <a:latin typeface="Times New Roman" panose="02020603050405020304" pitchFamily="65" charset="-122"/>
                <a:ea typeface="宋体" panose="02010600030101010101" pitchFamily="2" charset="-122"/>
              </a:rPr>
              <a:t>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(distant) to take the shower and use the bathroom.</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考查词性转换。句意:我们睡在帐篷里,在篝火上烧饭,走很长一段距离去洗</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澡和用洗手间。形容词long后接名词,故填distance。</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2-5 (2017浙江,读后续写,</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)Soon, it ran away off the road and disappeared in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the </a:t>
            </a:r>
            <a:r>
              <a:rPr lang="zh-CN" altLang="en-US" sz="1815" u="sng" kern="0" dirty="0" smtClean="0">
                <a:solidFill>
                  <a:srgbClr val="FF0000"/>
                </a:solidFill>
                <a:latin typeface="Times New Roman" panose="02020603050405020304" pitchFamily="65" charset="-122"/>
                <a:ea typeface="宋体" panose="02010600030101010101" pitchFamily="2" charset="-122"/>
              </a:rPr>
              <a:t>distance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(distant).</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考查固定短语。句意:很快,它从路上跑开,消失在远处。in the distance在远</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处。</a:t>
            </a:r>
            <a:endParaRPr lang="zh-CN" altLang="en-US" dirty="0"/>
          </a:p>
        </p:txBody>
      </p:sp>
      <p:pic>
        <p:nvPicPr>
          <p:cNvPr id="3" name="图片 3" descr="textimage14.jpeg"/>
          <p:cNvPicPr>
            <a:picLocks noChangeAspect="1"/>
          </p:cNvPicPr>
          <p:nvPr/>
        </p:nvPicPr>
        <p:blipFill>
          <a:blip r:embed="rId1"/>
          <a:stretch>
            <a:fillRect/>
          </a:stretch>
        </p:blipFill>
        <p:spPr>
          <a:xfrm>
            <a:off x="3106237" y="848501"/>
            <a:ext cx="552449" cy="371474"/>
          </a:xfrm>
          <a:prstGeom prst="rect">
            <a:avLst/>
          </a:prstGeom>
        </p:spPr>
      </p:pic>
      <p:pic>
        <p:nvPicPr>
          <p:cNvPr id="4" name="图片 4" descr="textimage15.jpeg"/>
          <p:cNvPicPr>
            <a:picLocks noChangeAspect="1"/>
          </p:cNvPicPr>
          <p:nvPr/>
        </p:nvPicPr>
        <p:blipFill>
          <a:blip r:embed="rId1"/>
          <a:stretch>
            <a:fillRect/>
          </a:stretch>
        </p:blipFill>
        <p:spPr>
          <a:xfrm>
            <a:off x="3400650" y="2853847"/>
            <a:ext cx="552449" cy="371474"/>
          </a:xfrm>
          <a:prstGeom prst="rect">
            <a:avLst/>
          </a:prstGeom>
        </p:spPr>
      </p:pic>
      <p:pic>
        <p:nvPicPr>
          <p:cNvPr id="5" name="图片 5" descr="textimage16.jpeg"/>
          <p:cNvPicPr>
            <a:picLocks noChangeAspect="1"/>
          </p:cNvPicPr>
          <p:nvPr/>
        </p:nvPicPr>
        <p:blipFill>
          <a:blip r:embed="rId1"/>
          <a:stretch>
            <a:fillRect/>
          </a:stretch>
        </p:blipFill>
        <p:spPr>
          <a:xfrm>
            <a:off x="2939850" y="4529701"/>
            <a:ext cx="552449" cy="371475"/>
          </a:xfrm>
          <a:prstGeom prst="rect">
            <a:avLst/>
          </a:prstGeom>
        </p:spPr>
      </p:pic>
      <p:sp>
        <p:nvSpPr>
          <p:cNvPr id="6" name="矩形 5"/>
          <p:cNvSpPr/>
          <p:nvPr/>
        </p:nvSpPr>
        <p:spPr>
          <a:xfrm>
            <a:off x="2324429" y="126356"/>
            <a:ext cx="4495141" cy="507831"/>
          </a:xfrm>
          <a:prstGeom prst="rect">
            <a:avLst/>
          </a:prstGeom>
        </p:spPr>
        <p:txBody>
          <a:bodyPr wrap="none">
            <a:spAutoFit/>
          </a:bodyPr>
          <a:lstStyle/>
          <a:p>
            <a:pPr eaLnBrk="0" latinLnBrk="1" hangingPunct="0">
              <a:lnSpc>
                <a:spcPct val="150000"/>
              </a:lnSpc>
            </a:pPr>
            <a:r>
              <a:rPr lang="zh-CN" altLang="en-US" b="1" kern="0" dirty="0" smtClean="0">
                <a:solidFill>
                  <a:srgbClr val="000000"/>
                </a:solidFill>
                <a:latin typeface="Times New Roman" panose="02020603050405020304" pitchFamily="65" charset="-122"/>
                <a:ea typeface="宋体" panose="02010600030101010101" pitchFamily="2" charset="-122"/>
              </a:rPr>
              <a:t>UNIT 2　LOOKING INTO THE FUTURE</a:t>
            </a:r>
            <a:endParaRPr lang="zh-CN" altLang="en-US" b="1" dirty="0"/>
          </a:p>
        </p:txBody>
      </p:sp>
      <p:pic>
        <p:nvPicPr>
          <p:cNvPr id="7" name="Picture 4" descr="\\a015\吴双婷\线.tif"/>
          <p:cNvPicPr>
            <a:picLocks noChangeAspect="1" noChangeArrowheads="1"/>
          </p:cNvPicPr>
          <p:nvPr/>
        </p:nvPicPr>
        <p:blipFill>
          <a:blip r:embed="rId2" cstate="print"/>
          <a:srcRect/>
          <a:stretch>
            <a:fillRect/>
          </a:stretch>
        </p:blipFill>
        <p:spPr bwMode="auto">
          <a:xfrm>
            <a:off x="8310880" y="848360"/>
            <a:ext cx="385445" cy="35687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2" cstate="print"/>
          <a:srcRect/>
          <a:stretch>
            <a:fillRect/>
          </a:stretch>
        </p:blipFill>
        <p:spPr bwMode="auto">
          <a:xfrm>
            <a:off x="540039" y="1300941"/>
            <a:ext cx="357190" cy="356870"/>
          </a:xfrm>
          <a:prstGeom prst="rect">
            <a:avLst/>
          </a:prstGeom>
          <a:noFill/>
          <a:ln w="9525">
            <a:noFill/>
            <a:miter lim="800000"/>
            <a:headEnd/>
            <a:tailEnd/>
          </a:ln>
        </p:spPr>
      </p:pic>
      <p:pic>
        <p:nvPicPr>
          <p:cNvPr id="9" name="Picture 4" descr="\\a015\吴双婷\线.tif"/>
          <p:cNvPicPr>
            <a:picLocks noChangeArrowheads="1"/>
          </p:cNvPicPr>
          <p:nvPr/>
        </p:nvPicPr>
        <p:blipFill>
          <a:blip r:embed="rId2" cstate="print"/>
          <a:srcRect/>
          <a:stretch>
            <a:fillRect/>
          </a:stretch>
        </p:blipFill>
        <p:spPr bwMode="auto">
          <a:xfrm>
            <a:off x="1857375" y="3348990"/>
            <a:ext cx="828000" cy="396000"/>
          </a:xfrm>
          <a:prstGeom prst="rect">
            <a:avLst/>
          </a:prstGeom>
          <a:noFill/>
          <a:ln w="9525">
            <a:noFill/>
            <a:miter lim="800000"/>
            <a:headEnd/>
            <a:tailEnd/>
          </a:ln>
        </p:spPr>
      </p:pic>
      <p:pic>
        <p:nvPicPr>
          <p:cNvPr id="10" name="Picture 4" descr="\\a015\吴双婷\线.tif"/>
          <p:cNvPicPr>
            <a:picLocks noChangeAspect="1" noChangeArrowheads="1"/>
          </p:cNvPicPr>
          <p:nvPr/>
        </p:nvPicPr>
        <p:blipFill>
          <a:blip r:embed="rId2" cstate="print"/>
          <a:srcRect/>
          <a:stretch>
            <a:fillRect/>
          </a:stretch>
        </p:blipFill>
        <p:spPr bwMode="auto">
          <a:xfrm>
            <a:off x="828675" y="5058410"/>
            <a:ext cx="828040" cy="35687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7"/>
                                        </p:tgtEl>
                                      </p:cBhvr>
                                    </p:animEffect>
                                    <p:set>
                                      <p:cBhvr>
                                        <p:cTn id="7" dur="1" fill="hold">
                                          <p:stCondLst>
                                            <p:cond delay="19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8"/>
                                        </p:tgtEl>
                                      </p:cBhvr>
                                    </p:animEffect>
                                    <p:set>
                                      <p:cBhvr>
                                        <p:cTn id="12" dur="1" fill="hold">
                                          <p:stCondLst>
                                            <p:cond delay="1999"/>
                                          </p:stCondLst>
                                        </p:cTn>
                                        <p:tgtEl>
                                          <p:spTgt spid="8"/>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9"/>
                                        </p:tgtEl>
                                      </p:cBhvr>
                                    </p:animEffect>
                                    <p:set>
                                      <p:cBhvr>
                                        <p:cTn id="17" dur="1" fill="hold">
                                          <p:stCondLst>
                                            <p:cond delay="1999"/>
                                          </p:stCondLst>
                                        </p:cTn>
                                        <p:tgtEl>
                                          <p:spTgt spid="9"/>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10"/>
                                        </p:tgtEl>
                                      </p:cBhvr>
                                    </p:animEffect>
                                    <p:set>
                                      <p:cBhvr>
                                        <p:cTn id="22" dur="1" fill="hold">
                                          <p:stCondLst>
                                            <p:cond delay="19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76000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2325" kern="0" spc="12672"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|preference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.爱好;偏爱</a:t>
            </a:r>
            <a:endParaRPr lang="zh-CN" altLang="en-US"/>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Your home will also learn your daily routine and preferences, so everything will </a:t>
            </a:r>
            <a:br>
              <a:rPr lang="zh-CN" altLang="en-US" sz="1815" kern="0" dirty="0" smtClean="0">
                <a:solidFill>
                  <a:srgbClr val="000000"/>
                </a:solidFill>
                <a:latin typeface="Times New Roman" panose="02020603050405020304" pitchFamily="65" charset="-122"/>
                <a:ea typeface="宋体" panose="02010600030101010101" pitchFamily="2" charset="-122"/>
              </a:rPr>
            </a:br>
            <a:r>
              <a:rPr lang="zh-CN" altLang="en-US" sz="1815" kern="0" dirty="0" smtClean="0">
                <a:solidFill>
                  <a:srgbClr val="000000"/>
                </a:solidFill>
                <a:latin typeface="Times New Roman" panose="02020603050405020304" pitchFamily="65" charset="-122"/>
                <a:ea typeface="宋体" panose="02010600030101010101" pitchFamily="2" charset="-122"/>
              </a:rPr>
              <a:t>be ready for you when you get home each evening.(教材P14)</a:t>
            </a:r>
            <a:endParaRPr lang="zh-CN" altLang="en-US"/>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你的智能家居也会了解你的日常生活和喜好,因此当你每天晚上回到家的时候,一</a:t>
            </a:r>
            <a:br>
              <a:rPr lang="zh-CN" altLang="en-US" sz="1815" kern="0" dirty="0" smtClean="0">
                <a:solidFill>
                  <a:srgbClr val="000000"/>
                </a:solidFill>
                <a:latin typeface="Times New Roman" panose="02020603050405020304" pitchFamily="65" charset="-122"/>
                <a:ea typeface="宋体" panose="02010600030101010101" pitchFamily="2" charset="-122"/>
              </a:rPr>
            </a:br>
            <a:r>
              <a:rPr lang="zh-CN" altLang="en-US" sz="1815" kern="0" dirty="0" smtClean="0">
                <a:solidFill>
                  <a:srgbClr val="000000"/>
                </a:solidFill>
                <a:latin typeface="Times New Roman" panose="02020603050405020304" pitchFamily="65" charset="-122"/>
                <a:ea typeface="宋体" panose="02010600030101010101" pitchFamily="2" charset="-122"/>
              </a:rPr>
              <a:t>切都会为你准备好。</a:t>
            </a:r>
            <a:endParaRPr lang="zh-CN" altLang="en-US"/>
          </a:p>
          <a:p>
            <a:pPr marL="0" indent="0" eaLnBrk="0" latinLnBrk="1" hangingPunct="0">
              <a:lnSpc>
                <a:spcPct val="150000"/>
              </a:lnSpc>
              <a:spcBef>
                <a:spcPts val="0"/>
              </a:spcBef>
              <a:buNone/>
            </a:pPr>
            <a:r>
              <a:rPr lang="zh-CN" altLang="en-US" sz="1380" kern="0" spc="119"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情景导学</a:t>
            </a:r>
            <a:endParaRPr lang="zh-CN" altLang="en-US"/>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A teacher shouldn't show a preference for any one of his pupils.老师不应对任何一个</a:t>
            </a:r>
            <a:br>
              <a:rPr lang="zh-CN" altLang="en-US" sz="1815" kern="0" dirty="0" smtClean="0">
                <a:solidFill>
                  <a:srgbClr val="000000"/>
                </a:solidFill>
                <a:latin typeface="Times New Roman" panose="02020603050405020304" pitchFamily="65" charset="-122"/>
                <a:ea typeface="宋体" panose="02010600030101010101" pitchFamily="2" charset="-122"/>
              </a:rPr>
            </a:br>
            <a:r>
              <a:rPr lang="zh-CN" altLang="en-US" sz="1815" kern="0" dirty="0" smtClean="0">
                <a:solidFill>
                  <a:srgbClr val="000000"/>
                </a:solidFill>
                <a:latin typeface="Times New Roman" panose="02020603050405020304" pitchFamily="65" charset="-122"/>
                <a:ea typeface="宋体" panose="02010600030101010101" pitchFamily="2" charset="-122"/>
              </a:rPr>
              <a:t>学生有所偏爱。</a:t>
            </a:r>
            <a:endParaRPr lang="zh-CN" altLang="en-US"/>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I prefer you to start early.我更希望你早点出发。</a:t>
            </a:r>
            <a:endParaRPr lang="zh-CN" altLang="en-US"/>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I prefer the red dress to the green one because it fits me better.比起那条绿裙子,我更</a:t>
            </a:r>
            <a:br>
              <a:rPr lang="zh-CN" altLang="en-US" sz="1815" kern="0" dirty="0" smtClean="0">
                <a:solidFill>
                  <a:srgbClr val="000000"/>
                </a:solidFill>
                <a:latin typeface="Times New Roman" panose="02020603050405020304" pitchFamily="65" charset="-122"/>
                <a:ea typeface="宋体" panose="02010600030101010101" pitchFamily="2" charset="-122"/>
              </a:rPr>
            </a:br>
            <a:r>
              <a:rPr lang="zh-CN" altLang="en-US" sz="1815" kern="0" dirty="0" smtClean="0">
                <a:solidFill>
                  <a:srgbClr val="000000"/>
                </a:solidFill>
                <a:latin typeface="Times New Roman" panose="02020603050405020304" pitchFamily="65" charset="-122"/>
                <a:ea typeface="宋体" panose="02010600030101010101" pitchFamily="2" charset="-122"/>
              </a:rPr>
              <a:t>喜欢那条红色的,因为它更适合我。</a:t>
            </a:r>
            <a:endParaRPr lang="zh-CN" altLang="en-US"/>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I prefer to read books rather than watch TV in my spare time.在空闲时间,我宁愿读书</a:t>
            </a:r>
            <a:br>
              <a:rPr lang="zh-CN" altLang="en-US" sz="1815" kern="0" dirty="0" smtClean="0">
                <a:solidFill>
                  <a:srgbClr val="000000"/>
                </a:solidFill>
                <a:latin typeface="Times New Roman" panose="02020603050405020304" pitchFamily="65" charset="-122"/>
                <a:ea typeface="宋体" panose="02010600030101010101" pitchFamily="2" charset="-122"/>
              </a:rPr>
            </a:br>
            <a:r>
              <a:rPr lang="zh-CN" altLang="en-US" sz="1815" kern="0" dirty="0" smtClean="0">
                <a:solidFill>
                  <a:srgbClr val="000000"/>
                </a:solidFill>
                <a:latin typeface="Times New Roman" panose="02020603050405020304" pitchFamily="65" charset="-122"/>
                <a:ea typeface="宋体" panose="02010600030101010101" pitchFamily="2" charset="-122"/>
              </a:rPr>
              <a:t>也不愿看电视。</a:t>
            </a:r>
            <a:endParaRPr lang="zh-CN" altLang="en-US"/>
          </a:p>
        </p:txBody>
      </p:sp>
      <p:pic>
        <p:nvPicPr>
          <p:cNvPr id="3" name="图片 3" descr="textimage17.jpeg"/>
          <p:cNvPicPr>
            <a:picLocks noChangeAspect="1"/>
          </p:cNvPicPr>
          <p:nvPr/>
        </p:nvPicPr>
        <p:blipFill>
          <a:blip r:embed="rId1"/>
          <a:stretch>
            <a:fillRect/>
          </a:stretch>
        </p:blipFill>
        <p:spPr>
          <a:xfrm>
            <a:off x="897190" y="916042"/>
            <a:ext cx="1388794" cy="361087"/>
          </a:xfrm>
          <a:prstGeom prst="rect">
            <a:avLst/>
          </a:prstGeom>
        </p:spPr>
      </p:pic>
      <p:pic>
        <p:nvPicPr>
          <p:cNvPr id="4" name="图片 4" descr="textimage18.jpeg"/>
          <p:cNvPicPr>
            <a:picLocks noChangeAspect="1"/>
          </p:cNvPicPr>
          <p:nvPr/>
        </p:nvPicPr>
        <p:blipFill>
          <a:blip r:embed="rId2"/>
          <a:stretch>
            <a:fillRect/>
          </a:stretch>
        </p:blipFill>
        <p:spPr>
          <a:xfrm>
            <a:off x="540000" y="3033795"/>
            <a:ext cx="190500" cy="219075"/>
          </a:xfrm>
          <a:prstGeom prst="rect">
            <a:avLst/>
          </a:prstGeom>
        </p:spPr>
      </p:pic>
      <p:sp>
        <p:nvSpPr>
          <p:cNvPr id="5" name="矩形 4"/>
          <p:cNvSpPr/>
          <p:nvPr/>
        </p:nvSpPr>
        <p:spPr>
          <a:xfrm>
            <a:off x="2324429" y="126356"/>
            <a:ext cx="4495141" cy="507831"/>
          </a:xfrm>
          <a:prstGeom prst="rect">
            <a:avLst/>
          </a:prstGeom>
        </p:spPr>
        <p:txBody>
          <a:bodyPr wrap="none">
            <a:spAutoFit/>
          </a:bodyPr>
          <a:lstStyle/>
          <a:p>
            <a:pPr eaLnBrk="0" latinLnBrk="1" hangingPunct="0">
              <a:lnSpc>
                <a:spcPct val="150000"/>
              </a:lnSpc>
            </a:pPr>
            <a:r>
              <a:rPr lang="zh-CN" altLang="en-US" b="1" kern="0" dirty="0" smtClean="0">
                <a:solidFill>
                  <a:srgbClr val="000000"/>
                </a:solidFill>
                <a:latin typeface="Times New Roman" panose="02020603050405020304" pitchFamily="65" charset="-122"/>
                <a:ea typeface="宋体" panose="02010600030101010101" pitchFamily="2" charset="-122"/>
              </a:rPr>
              <a:t>UNIT 2　LOOKING INTO THE FUTURE</a:t>
            </a:r>
            <a:endParaRPr lang="zh-CN" altLang="en-US"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40131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3210" kern="0" spc="25516" dirty="0" smtClean="0">
                <a:solidFill>
                  <a:srgbClr val="000000"/>
                </a:solidFill>
                <a:latin typeface="Times New Roman" panose="02020603050405020304" pitchFamily="65" charset="-122"/>
                <a:ea typeface="宋体" panose="02010600030101010101" pitchFamily="2" charset="-122"/>
              </a:rPr>
              <a:t> </a:t>
            </a:r>
            <a:endParaRPr lang="zh-CN" altLang="en-US" dirty="0"/>
          </a:p>
          <a:p>
            <a:pPr marL="0" indent="0" eaLnBrk="0" latinLnBrk="1" hangingPunct="0">
              <a:lnSpc>
                <a:spcPct val="150000"/>
              </a:lnSpc>
              <a:spcBef>
                <a:spcPts val="32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Ⅰ.核心单词</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A.写作词汇—写词形</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a:t>
            </a:r>
            <a:r>
              <a:rPr lang="zh-CN" altLang="en-US" sz="1815" u="sng" kern="0" dirty="0" smtClean="0">
                <a:solidFill>
                  <a:srgbClr val="FF0000"/>
                </a:solidFill>
                <a:latin typeface="Times New Roman" panose="02020603050405020304" pitchFamily="65" charset="-122"/>
                <a:ea typeface="宋体" panose="02010600030101010101" pitchFamily="2" charset="-122"/>
              </a:rPr>
              <a:t>persuade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.劝说;说服</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a:t>
            </a:r>
            <a:r>
              <a:rPr lang="zh-CN" altLang="en-US" sz="1815" u="sng" kern="0" dirty="0" smtClean="0">
                <a:solidFill>
                  <a:srgbClr val="FF0000"/>
                </a:solidFill>
                <a:latin typeface="Times New Roman" panose="02020603050405020304" pitchFamily="65" charset="-122"/>
                <a:ea typeface="宋体" panose="02010600030101010101" pitchFamily="2" charset="-122"/>
              </a:rPr>
              <a:t>remote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.远程的;偏远的</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a:t>
            </a:r>
            <a:r>
              <a:rPr lang="zh-CN" altLang="en-US" sz="1815" u="sng" kern="0" dirty="0" smtClean="0">
                <a:solidFill>
                  <a:srgbClr val="FF0000"/>
                </a:solidFill>
                <a:latin typeface="Times New Roman" panose="02020603050405020304" pitchFamily="65" charset="-122"/>
                <a:ea typeface="宋体" panose="02010600030101010101" pitchFamily="2" charset="-122"/>
              </a:rPr>
              <a:t>routine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.常规;正常顺序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.常规的;日常的</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4.</a:t>
            </a:r>
            <a:r>
              <a:rPr lang="zh-CN" altLang="en-US" sz="1815" u="sng" kern="0" dirty="0" smtClean="0">
                <a:solidFill>
                  <a:srgbClr val="FF0000"/>
                </a:solidFill>
                <a:latin typeface="Times New Roman" panose="02020603050405020304" pitchFamily="65" charset="-122"/>
                <a:ea typeface="宋体" panose="02010600030101010101" pitchFamily="2" charset="-122"/>
              </a:rPr>
              <a:t>command</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.指令;命令;控制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.命令;控制</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5.</a:t>
            </a:r>
            <a:r>
              <a:rPr lang="zh-CN" altLang="en-US" sz="1815" u="sng" kern="0" dirty="0" smtClean="0">
                <a:solidFill>
                  <a:srgbClr val="FF0000"/>
                </a:solidFill>
                <a:latin typeface="Times New Roman" panose="02020603050405020304" pitchFamily="65" charset="-122"/>
                <a:ea typeface="宋体" panose="02010600030101010101" pitchFamily="2" charset="-122"/>
              </a:rPr>
              <a:t>obey</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vi</a:t>
            </a:r>
            <a:r>
              <a:rPr lang="zh-CN" altLang="en-US" sz="1815" kern="0" dirty="0" smtClean="0">
                <a:solidFill>
                  <a:srgbClr val="000000"/>
                </a:solidFill>
                <a:latin typeface="Times New Roman" panose="02020603050405020304" pitchFamily="65" charset="-122"/>
                <a:ea typeface="宋体" panose="02010600030101010101" pitchFamily="2" charset="-122"/>
              </a:rPr>
              <a:t>. &amp;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.服从;遵守</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6.</a:t>
            </a:r>
            <a:r>
              <a:rPr lang="zh-CN" altLang="en-US" sz="1815" u="sng" kern="0" dirty="0" smtClean="0">
                <a:solidFill>
                  <a:srgbClr val="FF0000"/>
                </a:solidFill>
                <a:latin typeface="Times New Roman" panose="02020603050405020304" pitchFamily="65" charset="-122"/>
                <a:ea typeface="宋体" panose="02010600030101010101" pitchFamily="2" charset="-122"/>
              </a:rPr>
              <a:t>warning</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.警告;警示;先兆</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7.</a:t>
            </a:r>
            <a:r>
              <a:rPr lang="zh-CN" altLang="en-US" sz="1815" u="sng" kern="0" dirty="0" smtClean="0">
                <a:solidFill>
                  <a:srgbClr val="FF0000"/>
                </a:solidFill>
                <a:latin typeface="Times New Roman" panose="02020603050405020304" pitchFamily="65" charset="-122"/>
                <a:ea typeface="宋体" panose="02010600030101010101" pitchFamily="2" charset="-122"/>
              </a:rPr>
              <a:t>constant</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.不断的;重复的;不变的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.常数;常量</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8.</a:t>
            </a:r>
            <a:r>
              <a:rPr lang="zh-CN" altLang="en-US" sz="1815" u="sng" kern="0" dirty="0" smtClean="0">
                <a:solidFill>
                  <a:srgbClr val="FF0000"/>
                </a:solidFill>
                <a:latin typeface="Times New Roman" panose="02020603050405020304" pitchFamily="65" charset="-122"/>
                <a:ea typeface="宋体" panose="02010600030101010101" pitchFamily="2" charset="-122"/>
              </a:rPr>
              <a:t>relevant</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.有关的;有意义的</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9. </a:t>
            </a:r>
            <a:r>
              <a:rPr lang="zh-CN" altLang="en-US" sz="1815" u="sng" kern="0" dirty="0" smtClean="0">
                <a:solidFill>
                  <a:srgbClr val="FF0000"/>
                </a:solidFill>
                <a:latin typeface="Times New Roman" panose="02020603050405020304" pitchFamily="65" charset="-122"/>
                <a:ea typeface="宋体" panose="02010600030101010101" pitchFamily="2" charset="-122"/>
              </a:rPr>
              <a:t>fantasy</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.幻想;想象</a:t>
            </a:r>
            <a:endParaRPr lang="zh-CN" altLang="en-US" dirty="0"/>
          </a:p>
        </p:txBody>
      </p:sp>
      <p:sp>
        <p:nvSpPr>
          <p:cNvPr id="4" name="矩形 3"/>
          <p:cNvSpPr/>
          <p:nvPr/>
        </p:nvSpPr>
        <p:spPr>
          <a:xfrm>
            <a:off x="2324429" y="126356"/>
            <a:ext cx="4495141" cy="507831"/>
          </a:xfrm>
          <a:prstGeom prst="rect">
            <a:avLst/>
          </a:prstGeom>
        </p:spPr>
        <p:txBody>
          <a:bodyPr wrap="none">
            <a:spAutoFit/>
          </a:bodyPr>
          <a:lstStyle/>
          <a:p>
            <a:pPr eaLnBrk="0" latinLnBrk="1" hangingPunct="0">
              <a:lnSpc>
                <a:spcPct val="150000"/>
              </a:lnSpc>
            </a:pPr>
            <a:r>
              <a:rPr lang="zh-CN" altLang="en-US" b="1" kern="0" dirty="0" smtClean="0">
                <a:solidFill>
                  <a:srgbClr val="000000"/>
                </a:solidFill>
                <a:latin typeface="Times New Roman" panose="02020603050405020304" pitchFamily="65" charset="-122"/>
                <a:ea typeface="宋体" panose="02010600030101010101" pitchFamily="2" charset="-122"/>
              </a:rPr>
              <a:t>UNIT 2　LOOKING INTO THE FUTURE</a:t>
            </a:r>
            <a:endParaRPr lang="zh-CN" altLang="en-US" b="1" dirty="0"/>
          </a:p>
        </p:txBody>
      </p:sp>
      <p:pic>
        <p:nvPicPr>
          <p:cNvPr id="5" name="Picture 2" descr="C:\Users\dell\Desktop\49883.png"/>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3635896" y="971996"/>
            <a:ext cx="1849782" cy="43204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a015\吴双婷\线.tif"/>
          <p:cNvPicPr>
            <a:picLocks noChangeArrowheads="1"/>
          </p:cNvPicPr>
          <p:nvPr/>
        </p:nvPicPr>
        <p:blipFill>
          <a:blip r:embed="rId2" cstate="print"/>
          <a:srcRect/>
          <a:stretch>
            <a:fillRect/>
          </a:stretch>
        </p:blipFill>
        <p:spPr bwMode="auto">
          <a:xfrm>
            <a:off x="714348" y="2348699"/>
            <a:ext cx="864000" cy="396000"/>
          </a:xfrm>
          <a:prstGeom prst="rect">
            <a:avLst/>
          </a:prstGeom>
          <a:noFill/>
          <a:ln w="9525">
            <a:noFill/>
            <a:miter lim="800000"/>
            <a:headEnd/>
            <a:tailEnd/>
          </a:ln>
        </p:spPr>
      </p:pic>
      <p:pic>
        <p:nvPicPr>
          <p:cNvPr id="7" name="Picture 4" descr="\\a015\吴双婷\线.tif"/>
          <p:cNvPicPr>
            <a:picLocks noChangeArrowheads="1"/>
          </p:cNvPicPr>
          <p:nvPr/>
        </p:nvPicPr>
        <p:blipFill>
          <a:blip r:embed="rId2" cstate="print"/>
          <a:srcRect/>
          <a:stretch>
            <a:fillRect/>
          </a:stretch>
        </p:blipFill>
        <p:spPr bwMode="auto">
          <a:xfrm>
            <a:off x="714375" y="2849245"/>
            <a:ext cx="683895" cy="285115"/>
          </a:xfrm>
          <a:prstGeom prst="rect">
            <a:avLst/>
          </a:prstGeom>
          <a:noFill/>
          <a:ln w="9525">
            <a:noFill/>
            <a:miter lim="800000"/>
            <a:headEnd/>
            <a:tailEnd/>
          </a:ln>
        </p:spPr>
      </p:pic>
      <p:pic>
        <p:nvPicPr>
          <p:cNvPr id="8" name="Picture 4" descr="\\a015\吴双婷\线.tif"/>
          <p:cNvPicPr>
            <a:picLocks noChangeArrowheads="1"/>
          </p:cNvPicPr>
          <p:nvPr/>
        </p:nvPicPr>
        <p:blipFill>
          <a:blip r:embed="rId2" cstate="print"/>
          <a:srcRect/>
          <a:stretch>
            <a:fillRect/>
          </a:stretch>
        </p:blipFill>
        <p:spPr bwMode="auto">
          <a:xfrm>
            <a:off x="714375" y="3238500"/>
            <a:ext cx="684000" cy="327660"/>
          </a:xfrm>
          <a:prstGeom prst="rect">
            <a:avLst/>
          </a:prstGeom>
          <a:noFill/>
          <a:ln w="9525">
            <a:noFill/>
            <a:miter lim="800000"/>
            <a:headEnd/>
            <a:tailEnd/>
          </a:ln>
        </p:spPr>
      </p:pic>
      <p:pic>
        <p:nvPicPr>
          <p:cNvPr id="9" name="Picture 4" descr="\\a015\吴双婷\线.tif"/>
          <p:cNvPicPr>
            <a:picLocks noChangeArrowheads="1"/>
          </p:cNvPicPr>
          <p:nvPr/>
        </p:nvPicPr>
        <p:blipFill>
          <a:blip r:embed="rId2" cstate="print"/>
          <a:srcRect/>
          <a:stretch>
            <a:fillRect/>
          </a:stretch>
        </p:blipFill>
        <p:spPr bwMode="auto">
          <a:xfrm>
            <a:off x="714375" y="3743960"/>
            <a:ext cx="929005" cy="252000"/>
          </a:xfrm>
          <a:prstGeom prst="rect">
            <a:avLst/>
          </a:prstGeom>
          <a:noFill/>
          <a:ln w="9525">
            <a:noFill/>
            <a:miter lim="800000"/>
            <a:headEnd/>
            <a:tailEnd/>
          </a:ln>
        </p:spPr>
      </p:pic>
      <p:pic>
        <p:nvPicPr>
          <p:cNvPr id="10" name="Picture 4" descr="\\a015\吴双婷\线.tif"/>
          <p:cNvPicPr>
            <a:picLocks noChangeAspect="1" noChangeArrowheads="1"/>
          </p:cNvPicPr>
          <p:nvPr/>
        </p:nvPicPr>
        <p:blipFill>
          <a:blip r:embed="rId2" cstate="print"/>
          <a:srcRect/>
          <a:stretch>
            <a:fillRect/>
          </a:stretch>
        </p:blipFill>
        <p:spPr bwMode="auto">
          <a:xfrm>
            <a:off x="714375" y="4098925"/>
            <a:ext cx="485775" cy="320675"/>
          </a:xfrm>
          <a:prstGeom prst="rect">
            <a:avLst/>
          </a:prstGeom>
          <a:noFill/>
          <a:ln w="9525">
            <a:noFill/>
            <a:miter lim="800000"/>
            <a:headEnd/>
            <a:tailEnd/>
          </a:ln>
        </p:spPr>
      </p:pic>
      <p:pic>
        <p:nvPicPr>
          <p:cNvPr id="11" name="Picture 4" descr="\\a015\吴双婷\线.tif"/>
          <p:cNvPicPr>
            <a:picLocks noChangeArrowheads="1"/>
          </p:cNvPicPr>
          <p:nvPr/>
        </p:nvPicPr>
        <p:blipFill>
          <a:blip r:embed="rId2" cstate="print"/>
          <a:srcRect/>
          <a:stretch>
            <a:fillRect/>
          </a:stretch>
        </p:blipFill>
        <p:spPr bwMode="auto">
          <a:xfrm>
            <a:off x="714375" y="4491355"/>
            <a:ext cx="792000" cy="324000"/>
          </a:xfrm>
          <a:prstGeom prst="rect">
            <a:avLst/>
          </a:prstGeom>
          <a:noFill/>
          <a:ln w="9525">
            <a:noFill/>
            <a:miter lim="800000"/>
            <a:headEnd/>
            <a:tailEnd/>
          </a:ln>
        </p:spPr>
      </p:pic>
      <p:pic>
        <p:nvPicPr>
          <p:cNvPr id="12" name="Picture 4" descr="\\a015\吴双婷\线.tif"/>
          <p:cNvPicPr>
            <a:picLocks noChangeAspect="1" noChangeArrowheads="1"/>
          </p:cNvPicPr>
          <p:nvPr/>
        </p:nvPicPr>
        <p:blipFill>
          <a:blip r:embed="rId2" cstate="print"/>
          <a:srcRect/>
          <a:stretch>
            <a:fillRect/>
          </a:stretch>
        </p:blipFill>
        <p:spPr bwMode="auto">
          <a:xfrm>
            <a:off x="714348" y="4849349"/>
            <a:ext cx="785818" cy="356870"/>
          </a:xfrm>
          <a:prstGeom prst="rect">
            <a:avLst/>
          </a:prstGeom>
          <a:noFill/>
          <a:ln w="9525">
            <a:noFill/>
            <a:miter lim="800000"/>
            <a:headEnd/>
            <a:tailEnd/>
          </a:ln>
        </p:spPr>
      </p:pic>
      <p:pic>
        <p:nvPicPr>
          <p:cNvPr id="13" name="Picture 4" descr="\\a015\吴双婷\线.tif"/>
          <p:cNvPicPr>
            <a:picLocks noChangeArrowheads="1"/>
          </p:cNvPicPr>
          <p:nvPr/>
        </p:nvPicPr>
        <p:blipFill>
          <a:blip r:embed="rId2" cstate="print"/>
          <a:srcRect/>
          <a:stretch>
            <a:fillRect/>
          </a:stretch>
        </p:blipFill>
        <p:spPr bwMode="auto">
          <a:xfrm>
            <a:off x="714348" y="5277977"/>
            <a:ext cx="756000" cy="356870"/>
          </a:xfrm>
          <a:prstGeom prst="rect">
            <a:avLst/>
          </a:prstGeom>
          <a:noFill/>
          <a:ln w="9525">
            <a:noFill/>
            <a:miter lim="800000"/>
            <a:headEnd/>
            <a:tailEnd/>
          </a:ln>
        </p:spPr>
      </p:pic>
      <p:pic>
        <p:nvPicPr>
          <p:cNvPr id="14" name="Picture 4" descr="\\a015\吴双婷\线.tif"/>
          <p:cNvPicPr>
            <a:picLocks noChangeArrowheads="1"/>
          </p:cNvPicPr>
          <p:nvPr/>
        </p:nvPicPr>
        <p:blipFill>
          <a:blip r:embed="rId2" cstate="print"/>
          <a:srcRect/>
          <a:stretch>
            <a:fillRect/>
          </a:stretch>
        </p:blipFill>
        <p:spPr bwMode="auto">
          <a:xfrm>
            <a:off x="734695" y="5761355"/>
            <a:ext cx="720000" cy="288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6"/>
                                        </p:tgtEl>
                                      </p:cBhvr>
                                    </p:animEffect>
                                    <p:set>
                                      <p:cBhvr>
                                        <p:cTn id="7" dur="1" fill="hold">
                                          <p:stCondLst>
                                            <p:cond delay="19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7"/>
                                        </p:tgtEl>
                                      </p:cBhvr>
                                    </p:animEffect>
                                    <p:set>
                                      <p:cBhvr>
                                        <p:cTn id="12" dur="1" fill="hold">
                                          <p:stCondLst>
                                            <p:cond delay="1999"/>
                                          </p:stCondLst>
                                        </p:cTn>
                                        <p:tgtEl>
                                          <p:spTgt spid="7"/>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8"/>
                                        </p:tgtEl>
                                      </p:cBhvr>
                                    </p:animEffect>
                                    <p:set>
                                      <p:cBhvr>
                                        <p:cTn id="17" dur="1" fill="hold">
                                          <p:stCondLst>
                                            <p:cond delay="1999"/>
                                          </p:stCondLst>
                                        </p:cTn>
                                        <p:tgtEl>
                                          <p:spTgt spid="8"/>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9"/>
                                        </p:tgtEl>
                                      </p:cBhvr>
                                    </p:animEffect>
                                    <p:set>
                                      <p:cBhvr>
                                        <p:cTn id="22" dur="1" fill="hold">
                                          <p:stCondLst>
                                            <p:cond delay="1999"/>
                                          </p:stCondLst>
                                        </p:cTn>
                                        <p:tgtEl>
                                          <p:spTgt spid="9"/>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10"/>
                                        </p:tgtEl>
                                      </p:cBhvr>
                                    </p:animEffect>
                                    <p:set>
                                      <p:cBhvr>
                                        <p:cTn id="27" dur="1" fill="hold">
                                          <p:stCondLst>
                                            <p:cond delay="1999"/>
                                          </p:stCondLst>
                                        </p:cTn>
                                        <p:tgtEl>
                                          <p:spTgt spid="10"/>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2000"/>
                                        <p:tgtEl>
                                          <p:spTgt spid="11"/>
                                        </p:tgtEl>
                                      </p:cBhvr>
                                    </p:animEffect>
                                    <p:set>
                                      <p:cBhvr>
                                        <p:cTn id="32" dur="1" fill="hold">
                                          <p:stCondLst>
                                            <p:cond delay="1999"/>
                                          </p:stCondLst>
                                        </p:cTn>
                                        <p:tgtEl>
                                          <p:spTgt spid="11"/>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nodeType="clickEffect">
                                  <p:stCondLst>
                                    <p:cond delay="0"/>
                                  </p:stCondLst>
                                  <p:childTnLst>
                                    <p:animEffect transition="out" filter="fade">
                                      <p:cBhvr>
                                        <p:cTn id="36" dur="2000"/>
                                        <p:tgtEl>
                                          <p:spTgt spid="12"/>
                                        </p:tgtEl>
                                      </p:cBhvr>
                                    </p:animEffect>
                                    <p:set>
                                      <p:cBhvr>
                                        <p:cTn id="37" dur="1" fill="hold">
                                          <p:stCondLst>
                                            <p:cond delay="1999"/>
                                          </p:stCondLst>
                                        </p:cTn>
                                        <p:tgtEl>
                                          <p:spTgt spid="12"/>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nodeType="clickEffect">
                                  <p:stCondLst>
                                    <p:cond delay="0"/>
                                  </p:stCondLst>
                                  <p:childTnLst>
                                    <p:animEffect transition="out" filter="fade">
                                      <p:cBhvr>
                                        <p:cTn id="41" dur="2000"/>
                                        <p:tgtEl>
                                          <p:spTgt spid="13"/>
                                        </p:tgtEl>
                                      </p:cBhvr>
                                    </p:animEffect>
                                    <p:set>
                                      <p:cBhvr>
                                        <p:cTn id="42" dur="1" fill="hold">
                                          <p:stCondLst>
                                            <p:cond delay="1999"/>
                                          </p:stCondLst>
                                        </p:cTn>
                                        <p:tgtEl>
                                          <p:spTgt spid="13"/>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nodeType="clickEffect">
                                  <p:stCondLst>
                                    <p:cond delay="0"/>
                                  </p:stCondLst>
                                  <p:childTnLst>
                                    <p:animEffect transition="out" filter="fade">
                                      <p:cBhvr>
                                        <p:cTn id="46" dur="2000"/>
                                        <p:tgtEl>
                                          <p:spTgt spid="14"/>
                                        </p:tgtEl>
                                      </p:cBhvr>
                                    </p:animEffect>
                                    <p:set>
                                      <p:cBhvr>
                                        <p:cTn id="47" dur="1" fill="hold">
                                          <p:stCondLst>
                                            <p:cond delay="1999"/>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528945"/>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380" kern="0" spc="344"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归纳拓展</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①have/show a preference for... </a:t>
            </a:r>
            <a:r>
              <a:rPr lang="zh-CN" altLang="en-US" sz="1815" u="sng" kern="0" dirty="0" smtClean="0">
                <a:solidFill>
                  <a:srgbClr val="FF0000"/>
                </a:solidFill>
                <a:latin typeface="Times New Roman" panose="02020603050405020304" pitchFamily="65" charset="-122"/>
                <a:ea typeface="宋体" panose="02010600030101010101" pitchFamily="2" charset="-122"/>
              </a:rPr>
              <a:t>偏爱/更喜欢</a:t>
            </a:r>
            <a:r>
              <a:rPr lang="zh-CN" altLang="en-US" sz="1815" u="sng" kern="0" dirty="0" smtClean="0">
                <a:solidFill>
                  <a:srgbClr val="FF0000"/>
                </a:solidFill>
                <a:latin typeface="黑体" panose="02010609060101010101" pitchFamily="65" charset="-122"/>
                <a:ea typeface="宋体" panose="02010600030101010101" pitchFamily="2" charset="-122"/>
              </a:rPr>
              <a:t>……</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②prefer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较喜欢;喜欢</a:t>
            </a:r>
            <a:r>
              <a:rPr lang="zh-CN" altLang="en-US" sz="1815" u="sng" kern="0" dirty="0" smtClean="0">
                <a:solidFill>
                  <a:srgbClr val="FF0000"/>
                </a:solidFill>
                <a:latin typeface="黑体" panose="02010609060101010101" pitchFamily="65" charset="-122"/>
                <a:ea typeface="宋体" panose="02010600030101010101" pitchFamily="2" charset="-122"/>
              </a:rPr>
              <a:t>……</a:t>
            </a:r>
            <a:r>
              <a:rPr lang="zh-CN" altLang="en-US" sz="1815" u="sng" kern="0" dirty="0" smtClean="0">
                <a:solidFill>
                  <a:srgbClr val="FF0000"/>
                </a:solidFill>
                <a:latin typeface="Times New Roman" panose="02020603050405020304" pitchFamily="65" charset="-122"/>
                <a:ea typeface="宋体" panose="02010600030101010101" pitchFamily="2" charset="-122"/>
              </a:rPr>
              <a:t>多于</a:t>
            </a:r>
            <a:r>
              <a:rPr lang="zh-CN" altLang="en-US" sz="1815" u="sng" kern="0" dirty="0" smtClean="0">
                <a:solidFill>
                  <a:srgbClr val="FF0000"/>
                </a:solidFill>
                <a:latin typeface="黑体" panose="02010609060101010101" pitchFamily="65" charset="-122"/>
                <a:ea typeface="宋体" panose="02010600030101010101" pitchFamily="2" charset="-122"/>
              </a:rPr>
              <a:t>……</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③prefer sb. to do sth. </a:t>
            </a:r>
            <a:r>
              <a:rPr lang="zh-CN" altLang="en-US" sz="1815" u="sng" kern="0" dirty="0" smtClean="0">
                <a:solidFill>
                  <a:srgbClr val="FF0000"/>
                </a:solidFill>
                <a:latin typeface="Times New Roman" panose="02020603050405020304" pitchFamily="65" charset="-122"/>
                <a:ea typeface="宋体" panose="02010600030101010101" pitchFamily="2" charset="-122"/>
              </a:rPr>
              <a:t>更希望某人做某事</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④prefer A to B  </a:t>
            </a:r>
            <a:r>
              <a:rPr lang="zh-CN" altLang="en-US" sz="1815" u="sng" kern="0" dirty="0" smtClean="0">
                <a:solidFill>
                  <a:srgbClr val="FF0000"/>
                </a:solidFill>
                <a:latin typeface="Times New Roman" panose="02020603050405020304" pitchFamily="65" charset="-122"/>
                <a:ea typeface="宋体" panose="02010600030101010101" pitchFamily="2" charset="-122"/>
              </a:rPr>
              <a:t>比起B更喜欢A</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⑤prefer doing A to doing B 宁愿做A也不愿做B</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=prefer </a:t>
            </a:r>
            <a:r>
              <a:rPr lang="zh-CN" altLang="en-US" sz="1815" u="sng" kern="0" dirty="0" smtClean="0">
                <a:solidFill>
                  <a:srgbClr val="FF0000"/>
                </a:solidFill>
                <a:latin typeface="Times New Roman" panose="02020603050405020304" pitchFamily="65" charset="-122"/>
                <a:ea typeface="宋体" panose="02010600030101010101" pitchFamily="2" charset="-122"/>
              </a:rPr>
              <a:t>to do A</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rather than </a:t>
            </a:r>
            <a:r>
              <a:rPr lang="zh-CN" altLang="en-US" sz="1815" u="sng" kern="0" dirty="0" smtClean="0">
                <a:solidFill>
                  <a:srgbClr val="FF0000"/>
                </a:solidFill>
                <a:latin typeface="Times New Roman" panose="02020603050405020304" pitchFamily="65" charset="-122"/>
                <a:ea typeface="宋体" panose="02010600030101010101" pitchFamily="2" charset="-122"/>
              </a:rPr>
              <a:t>do B</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⑥prefer to do sth./prefer doing sth. 更喜欢做某事</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单句语法填空</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3-1 (2018课标全国Ⅱ,七选五,</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)You prefer healthy food </a:t>
            </a:r>
            <a:r>
              <a:rPr lang="zh-CN" altLang="en-US" sz="1815" u="sng" kern="0" dirty="0" smtClean="0">
                <a:solidFill>
                  <a:srgbClr val="FF0000"/>
                </a:solidFill>
                <a:latin typeface="Times New Roman" panose="02020603050405020304" pitchFamily="65" charset="-122"/>
                <a:ea typeface="宋体" panose="02010600030101010101" pitchFamily="2" charset="-122"/>
              </a:rPr>
              <a:t>to</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fast food.</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考查介词。句意:与快餐相比,你更喜欢健康食品。prefer A to B 意为 “比</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起B更喜欢A”。</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3-2 (2018江苏,阅读理解B, </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)Unlike fast-food places, fine dining shops prefer </a:t>
            </a:r>
            <a:endParaRPr lang="zh-CN" altLang="en-US" dirty="0"/>
          </a:p>
        </p:txBody>
      </p:sp>
      <p:pic>
        <p:nvPicPr>
          <p:cNvPr id="3" name="图片 3" descr="textimage19.jpeg"/>
          <p:cNvPicPr>
            <a:picLocks noChangeAspect="1"/>
          </p:cNvPicPr>
          <p:nvPr/>
        </p:nvPicPr>
        <p:blipFill>
          <a:blip r:embed="rId1"/>
          <a:stretch>
            <a:fillRect/>
          </a:stretch>
        </p:blipFill>
        <p:spPr>
          <a:xfrm>
            <a:off x="1000800" y="820126"/>
            <a:ext cx="219075" cy="219075"/>
          </a:xfrm>
          <a:prstGeom prst="rect">
            <a:avLst/>
          </a:prstGeom>
        </p:spPr>
      </p:pic>
      <p:pic>
        <p:nvPicPr>
          <p:cNvPr id="4" name="图片 4" descr="textimage20.jpeg"/>
          <p:cNvPicPr>
            <a:picLocks noChangeAspect="1"/>
          </p:cNvPicPr>
          <p:nvPr/>
        </p:nvPicPr>
        <p:blipFill>
          <a:blip r:embed="rId2"/>
          <a:stretch>
            <a:fillRect/>
          </a:stretch>
        </p:blipFill>
        <p:spPr>
          <a:xfrm>
            <a:off x="3400650" y="4535272"/>
            <a:ext cx="609600" cy="409575"/>
          </a:xfrm>
          <a:prstGeom prst="rect">
            <a:avLst/>
          </a:prstGeom>
        </p:spPr>
      </p:pic>
      <p:pic>
        <p:nvPicPr>
          <p:cNvPr id="5" name="图片 5" descr="textimage21.jpeg"/>
          <p:cNvPicPr>
            <a:picLocks noChangeAspect="1"/>
          </p:cNvPicPr>
          <p:nvPr/>
        </p:nvPicPr>
        <p:blipFill>
          <a:blip r:embed="rId2"/>
          <a:stretch>
            <a:fillRect/>
          </a:stretch>
        </p:blipFill>
        <p:spPr>
          <a:xfrm>
            <a:off x="3151124" y="5825601"/>
            <a:ext cx="552449" cy="371474"/>
          </a:xfrm>
          <a:prstGeom prst="rect">
            <a:avLst/>
          </a:prstGeom>
        </p:spPr>
      </p:pic>
      <p:sp>
        <p:nvSpPr>
          <p:cNvPr id="6" name="矩形 5"/>
          <p:cNvSpPr/>
          <p:nvPr/>
        </p:nvSpPr>
        <p:spPr>
          <a:xfrm>
            <a:off x="2324429" y="126356"/>
            <a:ext cx="4495141" cy="507831"/>
          </a:xfrm>
          <a:prstGeom prst="rect">
            <a:avLst/>
          </a:prstGeom>
        </p:spPr>
        <p:txBody>
          <a:bodyPr wrap="none">
            <a:spAutoFit/>
          </a:bodyPr>
          <a:lstStyle/>
          <a:p>
            <a:pPr eaLnBrk="0" latinLnBrk="1" hangingPunct="0">
              <a:lnSpc>
                <a:spcPct val="150000"/>
              </a:lnSpc>
            </a:pPr>
            <a:r>
              <a:rPr lang="zh-CN" altLang="en-US" b="1" kern="0" dirty="0" smtClean="0">
                <a:solidFill>
                  <a:srgbClr val="000000"/>
                </a:solidFill>
                <a:latin typeface="Times New Roman" panose="02020603050405020304" pitchFamily="65" charset="-122"/>
                <a:ea typeface="宋体" panose="02010600030101010101" pitchFamily="2" charset="-122"/>
              </a:rPr>
              <a:t>UNIT 2　LOOKING INTO THE FUTURE</a:t>
            </a:r>
            <a:endParaRPr lang="zh-CN" altLang="en-US" b="1" dirty="0"/>
          </a:p>
        </p:txBody>
      </p:sp>
      <p:pic>
        <p:nvPicPr>
          <p:cNvPr id="7" name="Picture 4" descr="\\a015\吴双婷\线.tif"/>
          <p:cNvPicPr>
            <a:picLocks noChangeArrowheads="1"/>
          </p:cNvPicPr>
          <p:nvPr/>
        </p:nvPicPr>
        <p:blipFill>
          <a:blip r:embed="rId3" cstate="print"/>
          <a:srcRect/>
          <a:stretch>
            <a:fillRect/>
          </a:stretch>
        </p:blipFill>
        <p:spPr bwMode="auto">
          <a:xfrm>
            <a:off x="3486142" y="1239028"/>
            <a:ext cx="1714512" cy="324000"/>
          </a:xfrm>
          <a:prstGeom prst="rect">
            <a:avLst/>
          </a:prstGeom>
          <a:noFill/>
          <a:ln w="9525">
            <a:noFill/>
            <a:miter lim="800000"/>
            <a:headEnd/>
            <a:tailEnd/>
          </a:ln>
        </p:spPr>
      </p:pic>
      <p:pic>
        <p:nvPicPr>
          <p:cNvPr id="8" name="Picture 4" descr="\\a015\吴双婷\线.tif"/>
          <p:cNvPicPr>
            <a:picLocks noChangeArrowheads="1"/>
          </p:cNvPicPr>
          <p:nvPr/>
        </p:nvPicPr>
        <p:blipFill>
          <a:blip r:embed="rId3" cstate="print"/>
          <a:srcRect/>
          <a:stretch>
            <a:fillRect/>
          </a:stretch>
        </p:blipFill>
        <p:spPr bwMode="auto">
          <a:xfrm>
            <a:off x="1619250" y="1595755"/>
            <a:ext cx="2667000" cy="363220"/>
          </a:xfrm>
          <a:prstGeom prst="rect">
            <a:avLst/>
          </a:prstGeom>
          <a:noFill/>
          <a:ln w="9525">
            <a:noFill/>
            <a:miter lim="800000"/>
            <a:headEnd/>
            <a:tailEnd/>
          </a:ln>
        </p:spPr>
      </p:pic>
      <p:pic>
        <p:nvPicPr>
          <p:cNvPr id="9" name="Picture 4" descr="\\a015\吴双婷\线.tif"/>
          <p:cNvPicPr>
            <a:picLocks noChangeAspect="1" noChangeArrowheads="1"/>
          </p:cNvPicPr>
          <p:nvPr/>
        </p:nvPicPr>
        <p:blipFill>
          <a:blip r:embed="rId3" cstate="print"/>
          <a:srcRect/>
          <a:stretch>
            <a:fillRect/>
          </a:stretch>
        </p:blipFill>
        <p:spPr bwMode="auto">
          <a:xfrm>
            <a:off x="2571750" y="1991360"/>
            <a:ext cx="1910080" cy="356870"/>
          </a:xfrm>
          <a:prstGeom prst="rect">
            <a:avLst/>
          </a:prstGeom>
          <a:noFill/>
          <a:ln w="9525">
            <a:noFill/>
            <a:miter lim="800000"/>
            <a:headEnd/>
            <a:tailEnd/>
          </a:ln>
        </p:spPr>
      </p:pic>
      <p:pic>
        <p:nvPicPr>
          <p:cNvPr id="10" name="Picture 4" descr="\\a015\吴双婷\线.tif"/>
          <p:cNvPicPr>
            <a:picLocks noChangeArrowheads="1"/>
          </p:cNvPicPr>
          <p:nvPr/>
        </p:nvPicPr>
        <p:blipFill>
          <a:blip r:embed="rId3" cstate="print"/>
          <a:srcRect/>
          <a:stretch>
            <a:fillRect/>
          </a:stretch>
        </p:blipFill>
        <p:spPr bwMode="auto">
          <a:xfrm>
            <a:off x="2057400" y="2404110"/>
            <a:ext cx="1579880" cy="396240"/>
          </a:xfrm>
          <a:prstGeom prst="rect">
            <a:avLst/>
          </a:prstGeom>
          <a:noFill/>
          <a:ln w="9525">
            <a:noFill/>
            <a:miter lim="800000"/>
            <a:headEnd/>
            <a:tailEnd/>
          </a:ln>
        </p:spPr>
      </p:pic>
      <p:pic>
        <p:nvPicPr>
          <p:cNvPr id="11" name="Picture 4" descr="\\a015\吴双婷\线.tif"/>
          <p:cNvPicPr>
            <a:picLocks noChangeArrowheads="1"/>
          </p:cNvPicPr>
          <p:nvPr/>
        </p:nvPicPr>
        <p:blipFill>
          <a:blip r:embed="rId3" cstate="print"/>
          <a:srcRect/>
          <a:stretch>
            <a:fillRect/>
          </a:stretch>
        </p:blipFill>
        <p:spPr bwMode="auto">
          <a:xfrm>
            <a:off x="1277620" y="3241675"/>
            <a:ext cx="720000" cy="356870"/>
          </a:xfrm>
          <a:prstGeom prst="rect">
            <a:avLst/>
          </a:prstGeom>
          <a:noFill/>
          <a:ln w="9525">
            <a:noFill/>
            <a:miter lim="800000"/>
            <a:headEnd/>
            <a:tailEnd/>
          </a:ln>
        </p:spPr>
      </p:pic>
      <p:pic>
        <p:nvPicPr>
          <p:cNvPr id="12" name="Picture 4" descr="\\a015\吴双婷\线.tif"/>
          <p:cNvPicPr>
            <a:picLocks noChangeAspect="1" noChangeArrowheads="1"/>
          </p:cNvPicPr>
          <p:nvPr/>
        </p:nvPicPr>
        <p:blipFill>
          <a:blip r:embed="rId3" cstate="print"/>
          <a:srcRect/>
          <a:stretch>
            <a:fillRect/>
          </a:stretch>
        </p:blipFill>
        <p:spPr bwMode="auto">
          <a:xfrm>
            <a:off x="3061958" y="3241515"/>
            <a:ext cx="500066" cy="356870"/>
          </a:xfrm>
          <a:prstGeom prst="rect">
            <a:avLst/>
          </a:prstGeom>
          <a:noFill/>
          <a:ln w="9525">
            <a:noFill/>
            <a:miter lim="800000"/>
            <a:headEnd/>
            <a:tailEnd/>
          </a:ln>
        </p:spPr>
      </p:pic>
      <p:pic>
        <p:nvPicPr>
          <p:cNvPr id="13" name="Picture 4" descr="\\a015\吴双婷\线.tif"/>
          <p:cNvPicPr>
            <a:picLocks noChangeArrowheads="1"/>
          </p:cNvPicPr>
          <p:nvPr/>
        </p:nvPicPr>
        <p:blipFill>
          <a:blip r:embed="rId3" cstate="print"/>
          <a:srcRect/>
          <a:stretch>
            <a:fillRect/>
          </a:stretch>
        </p:blipFill>
        <p:spPr bwMode="auto">
          <a:xfrm>
            <a:off x="6350635" y="4582795"/>
            <a:ext cx="263525" cy="3143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7"/>
                                        </p:tgtEl>
                                      </p:cBhvr>
                                    </p:animEffect>
                                    <p:set>
                                      <p:cBhvr>
                                        <p:cTn id="7" dur="1" fill="hold">
                                          <p:stCondLst>
                                            <p:cond delay="19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8"/>
                                        </p:tgtEl>
                                      </p:cBhvr>
                                    </p:animEffect>
                                    <p:set>
                                      <p:cBhvr>
                                        <p:cTn id="12" dur="1" fill="hold">
                                          <p:stCondLst>
                                            <p:cond delay="1999"/>
                                          </p:stCondLst>
                                        </p:cTn>
                                        <p:tgtEl>
                                          <p:spTgt spid="8"/>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9"/>
                                        </p:tgtEl>
                                      </p:cBhvr>
                                    </p:animEffect>
                                    <p:set>
                                      <p:cBhvr>
                                        <p:cTn id="17" dur="1" fill="hold">
                                          <p:stCondLst>
                                            <p:cond delay="1999"/>
                                          </p:stCondLst>
                                        </p:cTn>
                                        <p:tgtEl>
                                          <p:spTgt spid="9"/>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10"/>
                                        </p:tgtEl>
                                      </p:cBhvr>
                                    </p:animEffect>
                                    <p:set>
                                      <p:cBhvr>
                                        <p:cTn id="22" dur="1" fill="hold">
                                          <p:stCondLst>
                                            <p:cond delay="1999"/>
                                          </p:stCondLst>
                                        </p:cTn>
                                        <p:tgtEl>
                                          <p:spTgt spid="10"/>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11"/>
                                        </p:tgtEl>
                                      </p:cBhvr>
                                    </p:animEffect>
                                    <p:set>
                                      <p:cBhvr>
                                        <p:cTn id="27" dur="1" fill="hold">
                                          <p:stCondLst>
                                            <p:cond delay="1999"/>
                                          </p:stCondLst>
                                        </p:cTn>
                                        <p:tgtEl>
                                          <p:spTgt spid="11"/>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2000"/>
                                        <p:tgtEl>
                                          <p:spTgt spid="12"/>
                                        </p:tgtEl>
                                      </p:cBhvr>
                                    </p:animEffect>
                                    <p:set>
                                      <p:cBhvr>
                                        <p:cTn id="32" dur="1" fill="hold">
                                          <p:stCondLst>
                                            <p:cond delay="1999"/>
                                          </p:stCondLst>
                                        </p:cTn>
                                        <p:tgtEl>
                                          <p:spTgt spid="12"/>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nodeType="clickEffect">
                                  <p:stCondLst>
                                    <p:cond delay="0"/>
                                  </p:stCondLst>
                                  <p:childTnLst>
                                    <p:animEffect transition="out" filter="fade">
                                      <p:cBhvr>
                                        <p:cTn id="36" dur="2000"/>
                                        <p:tgtEl>
                                          <p:spTgt spid="13"/>
                                        </p:tgtEl>
                                      </p:cBhvr>
                                    </p:animEffect>
                                    <p:set>
                                      <p:cBhvr>
                                        <p:cTn id="37" dur="1" fill="hold">
                                          <p:stCondLst>
                                            <p:cond delay="1999"/>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848501"/>
            <a:ext cx="8467200" cy="551561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customers </a:t>
            </a:r>
            <a:r>
              <a:rPr lang="zh-CN" altLang="en-US" sz="1815" u="sng" kern="0" dirty="0" smtClean="0">
                <a:solidFill>
                  <a:srgbClr val="FF0000"/>
                </a:solidFill>
                <a:latin typeface="Times New Roman" panose="02020603050405020304" pitchFamily="65" charset="-122"/>
                <a:ea typeface="宋体" panose="02010600030101010101" pitchFamily="2" charset="-122"/>
              </a:rPr>
              <a:t>to stay</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(stay) longer and spend.</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考查不定式。句意:不同于快餐店,高档餐饮店更喜欢顾客待更长的时间并</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消费。prefer sb. to do sth. 意为“更喜欢某人做某事”。</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3-3 (2017江苏,阅读理解D,</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)What's the author's</a:t>
            </a:r>
            <a:r>
              <a:rPr lang="zh-CN" altLang="en-US" sz="1815" u="sng" kern="0" dirty="0" smtClean="0">
                <a:solidFill>
                  <a:srgbClr val="FF0000"/>
                </a:solidFill>
                <a:latin typeface="Times New Roman" panose="02020603050405020304" pitchFamily="65" charset="-122"/>
                <a:ea typeface="宋体" panose="02010600030101010101" pitchFamily="2" charset="-122"/>
              </a:rPr>
              <a:t>preferred</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(prefer) solution to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global warming?</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考查过去分词。句意:作者对全球变暖的首选解决方案是什么?设空处修饰</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名词solution, 且solution和prefer为逻辑上的被动关系,故应用过去分词作定语。</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3-4 (</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)That is why fish prefer shallow water </a:t>
            </a:r>
            <a:r>
              <a:rPr lang="zh-CN" altLang="en-US" sz="1815" u="sng" kern="0" dirty="0" smtClean="0">
                <a:solidFill>
                  <a:srgbClr val="FF0000"/>
                </a:solidFill>
                <a:latin typeface="Times New Roman" panose="02020603050405020304" pitchFamily="65" charset="-122"/>
                <a:ea typeface="宋体" panose="02010600030101010101" pitchFamily="2" charset="-122"/>
              </a:rPr>
              <a:t>to</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deep water because the former is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warmer.</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考查介词。句意:那就是鱼更喜欢浅水而不是深水的原因,因为浅水更温</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暖。prefer A to B 意为 “比起B更喜欢A”。</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3-5 (</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)The behaviour </a:t>
            </a:r>
            <a:r>
              <a:rPr lang="zh-CN" altLang="en-US" sz="1815" u="sng" kern="0" dirty="0" smtClean="0">
                <a:solidFill>
                  <a:srgbClr val="FF0000"/>
                </a:solidFill>
                <a:latin typeface="Times New Roman" panose="02020603050405020304" pitchFamily="65" charset="-122"/>
                <a:ea typeface="宋体" panose="02010600030101010101" pitchFamily="2" charset="-122"/>
              </a:rPr>
              <a:t>preference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(prefer) of building users is similar.</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考查名词。句意:建筑物使用者的行为偏好是相似的。由句意可知,本空应</a:t>
            </a:r>
            <a:endParaRPr lang="zh-CN" altLang="en-US" dirty="0"/>
          </a:p>
        </p:txBody>
      </p:sp>
      <p:pic>
        <p:nvPicPr>
          <p:cNvPr id="3" name="图片 3" descr="textimage22.jpeg"/>
          <p:cNvPicPr>
            <a:picLocks noChangeAspect="1"/>
          </p:cNvPicPr>
          <p:nvPr/>
        </p:nvPicPr>
        <p:blipFill>
          <a:blip r:embed="rId1"/>
          <a:stretch>
            <a:fillRect/>
          </a:stretch>
        </p:blipFill>
        <p:spPr>
          <a:xfrm>
            <a:off x="3106237" y="2120100"/>
            <a:ext cx="552449" cy="371475"/>
          </a:xfrm>
          <a:prstGeom prst="rect">
            <a:avLst/>
          </a:prstGeom>
        </p:spPr>
      </p:pic>
      <p:pic>
        <p:nvPicPr>
          <p:cNvPr id="4" name="图片 4" descr="textimage23.jpeg"/>
          <p:cNvPicPr>
            <a:picLocks noChangeAspect="1"/>
          </p:cNvPicPr>
          <p:nvPr/>
        </p:nvPicPr>
        <p:blipFill>
          <a:blip r:embed="rId1"/>
          <a:stretch>
            <a:fillRect/>
          </a:stretch>
        </p:blipFill>
        <p:spPr>
          <a:xfrm>
            <a:off x="981450" y="3763174"/>
            <a:ext cx="552450" cy="371475"/>
          </a:xfrm>
          <a:prstGeom prst="rect">
            <a:avLst/>
          </a:prstGeom>
        </p:spPr>
      </p:pic>
      <p:pic>
        <p:nvPicPr>
          <p:cNvPr id="5" name="图片 5" descr="textimage24.jpeg"/>
          <p:cNvPicPr>
            <a:picLocks noChangeAspect="1"/>
          </p:cNvPicPr>
          <p:nvPr/>
        </p:nvPicPr>
        <p:blipFill>
          <a:blip r:embed="rId1"/>
          <a:stretch>
            <a:fillRect/>
          </a:stretch>
        </p:blipFill>
        <p:spPr>
          <a:xfrm>
            <a:off x="981450" y="5477687"/>
            <a:ext cx="552450" cy="371474"/>
          </a:xfrm>
          <a:prstGeom prst="rect">
            <a:avLst/>
          </a:prstGeom>
        </p:spPr>
      </p:pic>
      <p:sp>
        <p:nvSpPr>
          <p:cNvPr id="6" name="矩形 5"/>
          <p:cNvSpPr/>
          <p:nvPr/>
        </p:nvSpPr>
        <p:spPr>
          <a:xfrm>
            <a:off x="2324429" y="126356"/>
            <a:ext cx="4495141" cy="507831"/>
          </a:xfrm>
          <a:prstGeom prst="rect">
            <a:avLst/>
          </a:prstGeom>
        </p:spPr>
        <p:txBody>
          <a:bodyPr wrap="none">
            <a:spAutoFit/>
          </a:bodyPr>
          <a:lstStyle/>
          <a:p>
            <a:pPr eaLnBrk="0" latinLnBrk="1" hangingPunct="0">
              <a:lnSpc>
                <a:spcPct val="150000"/>
              </a:lnSpc>
            </a:pPr>
            <a:r>
              <a:rPr lang="zh-CN" altLang="en-US" b="1" kern="0" dirty="0" smtClean="0">
                <a:solidFill>
                  <a:srgbClr val="000000"/>
                </a:solidFill>
                <a:latin typeface="Times New Roman" panose="02020603050405020304" pitchFamily="65" charset="-122"/>
                <a:ea typeface="宋体" panose="02010600030101010101" pitchFamily="2" charset="-122"/>
              </a:rPr>
              <a:t>UNIT 2　LOOKING INTO THE FUTURE</a:t>
            </a:r>
            <a:endParaRPr lang="zh-CN" altLang="en-US" b="1" dirty="0"/>
          </a:p>
        </p:txBody>
      </p:sp>
      <p:pic>
        <p:nvPicPr>
          <p:cNvPr id="7" name="Picture 4" descr="\\a015\吴双婷\线.tif"/>
          <p:cNvPicPr>
            <a:picLocks noChangeAspect="1" noChangeArrowheads="1"/>
          </p:cNvPicPr>
          <p:nvPr/>
        </p:nvPicPr>
        <p:blipFill>
          <a:blip r:embed="rId2" cstate="print"/>
          <a:srcRect/>
          <a:stretch>
            <a:fillRect/>
          </a:stretch>
        </p:blipFill>
        <p:spPr bwMode="auto">
          <a:xfrm>
            <a:off x="1534160" y="905510"/>
            <a:ext cx="628650" cy="356870"/>
          </a:xfrm>
          <a:prstGeom prst="rect">
            <a:avLst/>
          </a:prstGeom>
          <a:noFill/>
          <a:ln w="9525">
            <a:noFill/>
            <a:miter lim="800000"/>
            <a:headEnd/>
            <a:tailEnd/>
          </a:ln>
        </p:spPr>
      </p:pic>
      <p:pic>
        <p:nvPicPr>
          <p:cNvPr id="8" name="Picture 4" descr="\\a015\吴双婷\线.tif"/>
          <p:cNvPicPr>
            <a:picLocks noChangeArrowheads="1"/>
          </p:cNvPicPr>
          <p:nvPr/>
        </p:nvPicPr>
        <p:blipFill>
          <a:blip r:embed="rId2" cstate="print"/>
          <a:srcRect/>
          <a:stretch>
            <a:fillRect/>
          </a:stretch>
        </p:blipFill>
        <p:spPr bwMode="auto">
          <a:xfrm>
            <a:off x="5500694" y="2134385"/>
            <a:ext cx="857256" cy="396000"/>
          </a:xfrm>
          <a:prstGeom prst="rect">
            <a:avLst/>
          </a:prstGeom>
          <a:noFill/>
          <a:ln w="9525">
            <a:noFill/>
            <a:miter lim="800000"/>
            <a:headEnd/>
            <a:tailEnd/>
          </a:ln>
        </p:spPr>
      </p:pic>
      <p:pic>
        <p:nvPicPr>
          <p:cNvPr id="9" name="Picture 4" descr="\\a015\吴双婷\线.tif"/>
          <p:cNvPicPr>
            <a:picLocks noChangeAspect="1" noChangeArrowheads="1"/>
          </p:cNvPicPr>
          <p:nvPr/>
        </p:nvPicPr>
        <p:blipFill>
          <a:blip r:embed="rId2" cstate="print"/>
          <a:srcRect/>
          <a:stretch>
            <a:fillRect/>
          </a:stretch>
        </p:blipFill>
        <p:spPr bwMode="auto">
          <a:xfrm>
            <a:off x="5091430" y="3834765"/>
            <a:ext cx="228600" cy="356870"/>
          </a:xfrm>
          <a:prstGeom prst="rect">
            <a:avLst/>
          </a:prstGeom>
          <a:noFill/>
          <a:ln w="9525">
            <a:noFill/>
            <a:miter lim="800000"/>
            <a:headEnd/>
            <a:tailEnd/>
          </a:ln>
        </p:spPr>
      </p:pic>
      <p:pic>
        <p:nvPicPr>
          <p:cNvPr id="10" name="Picture 4" descr="\\a015\吴双婷\线.tif"/>
          <p:cNvPicPr>
            <a:picLocks noChangeArrowheads="1"/>
          </p:cNvPicPr>
          <p:nvPr/>
        </p:nvPicPr>
        <p:blipFill>
          <a:blip r:embed="rId2" cstate="print"/>
          <a:srcRect/>
          <a:stretch>
            <a:fillRect/>
          </a:stretch>
        </p:blipFill>
        <p:spPr bwMode="auto">
          <a:xfrm>
            <a:off x="2976245" y="5477510"/>
            <a:ext cx="1044000" cy="39624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7"/>
                                        </p:tgtEl>
                                      </p:cBhvr>
                                    </p:animEffect>
                                    <p:set>
                                      <p:cBhvr>
                                        <p:cTn id="7" dur="1" fill="hold">
                                          <p:stCondLst>
                                            <p:cond delay="19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8"/>
                                        </p:tgtEl>
                                      </p:cBhvr>
                                    </p:animEffect>
                                    <p:set>
                                      <p:cBhvr>
                                        <p:cTn id="12" dur="1" fill="hold">
                                          <p:stCondLst>
                                            <p:cond delay="1999"/>
                                          </p:stCondLst>
                                        </p:cTn>
                                        <p:tgtEl>
                                          <p:spTgt spid="8"/>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9"/>
                                        </p:tgtEl>
                                      </p:cBhvr>
                                    </p:animEffect>
                                    <p:set>
                                      <p:cBhvr>
                                        <p:cTn id="17" dur="1" fill="hold">
                                          <p:stCondLst>
                                            <p:cond delay="1999"/>
                                          </p:stCondLst>
                                        </p:cTn>
                                        <p:tgtEl>
                                          <p:spTgt spid="9"/>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10"/>
                                        </p:tgtEl>
                                      </p:cBhvr>
                                    </p:animEffect>
                                    <p:set>
                                      <p:cBhvr>
                                        <p:cTn id="22" dur="1" fill="hold">
                                          <p:stCondLst>
                                            <p:cond delay="19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803541"/>
            <a:ext cx="8467200" cy="5614035"/>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用名词preference, 意为 “喜爱,偏爱”。</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3-6 (</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)We most prefer </a:t>
            </a:r>
            <a:r>
              <a:rPr lang="zh-CN" altLang="en-US" sz="1815" u="sng" kern="0" dirty="0" smtClean="0">
                <a:solidFill>
                  <a:srgbClr val="FF0000"/>
                </a:solidFill>
                <a:latin typeface="Times New Roman" panose="02020603050405020304" pitchFamily="65" charset="-122"/>
                <a:ea typeface="宋体" panose="02010600030101010101" pitchFamily="2" charset="-122"/>
              </a:rPr>
              <a:t>to say/saying</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(say) yes to the requests of someone we know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and like.</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考查固定搭配。句意:我们大都更愿意答应我们了解和喜欢的某人的请</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求。prefer to do/doing sth.意为 “更喜欢做某事”。</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3-7 (</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)People develop a preference </a:t>
            </a:r>
            <a:r>
              <a:rPr lang="zh-CN" altLang="en-US" sz="1815" u="sng" kern="0" dirty="0" smtClean="0">
                <a:solidFill>
                  <a:srgbClr val="FF0000"/>
                </a:solidFill>
                <a:latin typeface="Times New Roman" panose="02020603050405020304" pitchFamily="65" charset="-122"/>
                <a:ea typeface="宋体" panose="02010600030101010101" pitchFamily="2" charset="-122"/>
              </a:rPr>
              <a:t>for</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a particular style of learning at an early age.</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考查介词。句意:人们在幼年就对某种特定的学习方式产生偏好。a prefer-</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ence for 意为 “对</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的偏爱”。</a:t>
            </a:r>
            <a:endParaRPr lang="zh-CN" altLang="en-US" dirty="0"/>
          </a:p>
          <a:p>
            <a:pPr marL="0" indent="0" eaLnBrk="0" latinLnBrk="1" hangingPunct="0">
              <a:lnSpc>
                <a:spcPct val="150000"/>
              </a:lnSpc>
              <a:spcBef>
                <a:spcPts val="0"/>
              </a:spcBef>
              <a:buNone/>
            </a:pPr>
            <a:r>
              <a:rPr lang="zh-CN" altLang="en-US" sz="2325" kern="0" spc="127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|instant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.瞬间;片刻</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.立即的;速食的;速溶的</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Your lights will come on the instant you enter the door along with your favourite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music or TV programmes, and you will find your dinner already prepared for you.(教</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材P14)你一进门,灯就会亮起来,伴随着你最喜欢的音乐或电视节目,你会发现晚餐</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已经为你准备好了。</a:t>
            </a:r>
            <a:endParaRPr lang="zh-CN" altLang="en-US" dirty="0"/>
          </a:p>
        </p:txBody>
      </p:sp>
      <p:pic>
        <p:nvPicPr>
          <p:cNvPr id="3" name="图片 3" descr="textimage25.jpeg"/>
          <p:cNvPicPr>
            <a:picLocks noChangeAspect="1"/>
          </p:cNvPicPr>
          <p:nvPr/>
        </p:nvPicPr>
        <p:blipFill>
          <a:blip r:embed="rId1"/>
          <a:stretch>
            <a:fillRect/>
          </a:stretch>
        </p:blipFill>
        <p:spPr>
          <a:xfrm>
            <a:off x="981450" y="1177994"/>
            <a:ext cx="552450" cy="371475"/>
          </a:xfrm>
          <a:prstGeom prst="rect">
            <a:avLst/>
          </a:prstGeom>
        </p:spPr>
      </p:pic>
      <p:pic>
        <p:nvPicPr>
          <p:cNvPr id="4" name="图片 4" descr="textimage26.jpeg"/>
          <p:cNvPicPr>
            <a:picLocks noChangeAspect="1"/>
          </p:cNvPicPr>
          <p:nvPr/>
        </p:nvPicPr>
        <p:blipFill>
          <a:blip r:embed="rId1"/>
          <a:stretch>
            <a:fillRect/>
          </a:stretch>
        </p:blipFill>
        <p:spPr>
          <a:xfrm>
            <a:off x="981450" y="2853847"/>
            <a:ext cx="552450" cy="371474"/>
          </a:xfrm>
          <a:prstGeom prst="rect">
            <a:avLst/>
          </a:prstGeom>
        </p:spPr>
      </p:pic>
      <p:pic>
        <p:nvPicPr>
          <p:cNvPr id="5" name="图片 5" descr="textimage27.jpeg"/>
          <p:cNvPicPr>
            <a:picLocks noChangeAspect="1"/>
          </p:cNvPicPr>
          <p:nvPr/>
        </p:nvPicPr>
        <p:blipFill>
          <a:blip r:embed="rId2"/>
          <a:stretch>
            <a:fillRect/>
          </a:stretch>
        </p:blipFill>
        <p:spPr>
          <a:xfrm>
            <a:off x="785786" y="4277525"/>
            <a:ext cx="1603108" cy="414734"/>
          </a:xfrm>
          <a:prstGeom prst="rect">
            <a:avLst/>
          </a:prstGeom>
        </p:spPr>
      </p:pic>
      <p:sp>
        <p:nvSpPr>
          <p:cNvPr id="6" name="矩形 5"/>
          <p:cNvSpPr/>
          <p:nvPr/>
        </p:nvSpPr>
        <p:spPr>
          <a:xfrm>
            <a:off x="2324429" y="126356"/>
            <a:ext cx="4495141" cy="507831"/>
          </a:xfrm>
          <a:prstGeom prst="rect">
            <a:avLst/>
          </a:prstGeom>
        </p:spPr>
        <p:txBody>
          <a:bodyPr wrap="none">
            <a:spAutoFit/>
          </a:bodyPr>
          <a:lstStyle/>
          <a:p>
            <a:pPr eaLnBrk="0" latinLnBrk="1" hangingPunct="0">
              <a:lnSpc>
                <a:spcPct val="150000"/>
              </a:lnSpc>
            </a:pPr>
            <a:r>
              <a:rPr lang="zh-CN" altLang="en-US" b="1" kern="0" dirty="0" smtClean="0">
                <a:solidFill>
                  <a:srgbClr val="000000"/>
                </a:solidFill>
                <a:latin typeface="Times New Roman" panose="02020603050405020304" pitchFamily="65" charset="-122"/>
                <a:ea typeface="宋体" panose="02010600030101010101" pitchFamily="2" charset="-122"/>
              </a:rPr>
              <a:t>UNIT 2　LOOKING INTO THE FUTURE</a:t>
            </a:r>
            <a:endParaRPr lang="zh-CN" altLang="en-US" b="1" dirty="0"/>
          </a:p>
        </p:txBody>
      </p:sp>
      <p:pic>
        <p:nvPicPr>
          <p:cNvPr id="7" name="Picture 4" descr="\\a015\吴双婷\线.tif"/>
          <p:cNvPicPr>
            <a:picLocks noChangeArrowheads="1"/>
          </p:cNvPicPr>
          <p:nvPr/>
        </p:nvPicPr>
        <p:blipFill>
          <a:blip r:embed="rId3" cstate="print"/>
          <a:srcRect/>
          <a:stretch>
            <a:fillRect/>
          </a:stretch>
        </p:blipFill>
        <p:spPr bwMode="auto">
          <a:xfrm>
            <a:off x="3113405" y="1287145"/>
            <a:ext cx="1260000" cy="356870"/>
          </a:xfrm>
          <a:prstGeom prst="rect">
            <a:avLst/>
          </a:prstGeom>
          <a:noFill/>
          <a:ln w="9525">
            <a:noFill/>
            <a:miter lim="800000"/>
            <a:headEnd/>
            <a:tailEnd/>
          </a:ln>
        </p:spPr>
      </p:pic>
      <p:pic>
        <p:nvPicPr>
          <p:cNvPr id="8" name="Picture 4" descr="\\a015\吴双婷\线.tif"/>
          <p:cNvPicPr>
            <a:picLocks noChangeArrowheads="1"/>
          </p:cNvPicPr>
          <p:nvPr/>
        </p:nvPicPr>
        <p:blipFill>
          <a:blip r:embed="rId3" cstate="print"/>
          <a:srcRect/>
          <a:stretch>
            <a:fillRect/>
          </a:stretch>
        </p:blipFill>
        <p:spPr bwMode="auto">
          <a:xfrm>
            <a:off x="4262120" y="2920365"/>
            <a:ext cx="335280" cy="39624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7"/>
                                        </p:tgtEl>
                                      </p:cBhvr>
                                    </p:animEffect>
                                    <p:set>
                                      <p:cBhvr>
                                        <p:cTn id="7" dur="1" fill="hold">
                                          <p:stCondLst>
                                            <p:cond delay="19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8"/>
                                        </p:tgtEl>
                                      </p:cBhvr>
                                    </p:animEffect>
                                    <p:set>
                                      <p:cBhvr>
                                        <p:cTn id="12" dur="1" fill="hold">
                                          <p:stCondLst>
                                            <p:cond delay="1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45973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380" kern="0" spc="119"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情景导学</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The instant I saw him I knew he was the man the police were looking for.我一看到他</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就知道他就是警察在找的人。</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I will be back in an instant.我立刻就回来。</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Just at that instant I thought he was going to refuse.</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就在那一瞬间我以为他会拒绝。</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I will tell Tom the good news instantly I see him.</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我一看到Tom就会把这个好消息告诉他。</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380" kern="0" spc="344"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归纳拓展</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①the instant/moment/minute </a:t>
            </a:r>
            <a:r>
              <a:rPr lang="zh-CN" altLang="en-US" sz="1815" u="sng" kern="0" dirty="0" smtClean="0">
                <a:solidFill>
                  <a:srgbClr val="FF0000"/>
                </a:solidFill>
                <a:latin typeface="Times New Roman" panose="02020603050405020304" pitchFamily="65" charset="-122"/>
                <a:ea typeface="宋体" panose="02010600030101010101" pitchFamily="2" charset="-122"/>
              </a:rPr>
              <a:t>一</a:t>
            </a:r>
            <a:r>
              <a:rPr lang="zh-CN" altLang="en-US" sz="1815" u="sng" kern="0" dirty="0" smtClean="0">
                <a:solidFill>
                  <a:srgbClr val="FF0000"/>
                </a:solidFill>
                <a:latin typeface="黑体" panose="02010609060101010101" pitchFamily="65" charset="-122"/>
                <a:ea typeface="宋体" panose="02010600030101010101" pitchFamily="2" charset="-122"/>
              </a:rPr>
              <a:t>……</a:t>
            </a:r>
            <a:r>
              <a:rPr lang="zh-CN" altLang="en-US" sz="1815" u="sng" kern="0" dirty="0" smtClean="0">
                <a:solidFill>
                  <a:srgbClr val="FF0000"/>
                </a:solidFill>
                <a:latin typeface="Times New Roman" panose="02020603050405020304" pitchFamily="65" charset="-122"/>
                <a:ea typeface="宋体" panose="02010600030101010101" pitchFamily="2" charset="-122"/>
              </a:rPr>
              <a:t>就</a:t>
            </a:r>
            <a:r>
              <a:rPr lang="zh-CN" altLang="en-US" sz="1815" u="sng" kern="0" dirty="0" smtClean="0">
                <a:solidFill>
                  <a:srgbClr val="FF0000"/>
                </a:solidFill>
                <a:latin typeface="黑体" panose="02010609060101010101" pitchFamily="65" charset="-122"/>
                <a:ea typeface="宋体" panose="02010600030101010101" pitchFamily="2" charset="-122"/>
              </a:rPr>
              <a:t>……</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②in an instant </a:t>
            </a:r>
            <a:r>
              <a:rPr lang="zh-CN" altLang="en-US" sz="1815" u="sng" kern="0" dirty="0" smtClean="0">
                <a:solidFill>
                  <a:srgbClr val="FF0000"/>
                </a:solidFill>
                <a:latin typeface="Times New Roman" panose="02020603050405020304" pitchFamily="65" charset="-122"/>
                <a:ea typeface="宋体" panose="02010600030101010101" pitchFamily="2" charset="-122"/>
              </a:rPr>
              <a:t>立刻;马上</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③at that instant </a:t>
            </a:r>
            <a:r>
              <a:rPr lang="zh-CN" altLang="en-US" sz="1815" u="sng" kern="0" dirty="0" smtClean="0">
                <a:solidFill>
                  <a:srgbClr val="FF0000"/>
                </a:solidFill>
                <a:latin typeface="Times New Roman" panose="02020603050405020304" pitchFamily="65" charset="-122"/>
                <a:ea typeface="宋体" panose="02010600030101010101" pitchFamily="2" charset="-122"/>
              </a:rPr>
              <a:t>在那一瞬间</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④instantly </a:t>
            </a:r>
            <a:r>
              <a:rPr lang="zh-CN" altLang="en-US" sz="1815" i="1" kern="0" dirty="0" smtClean="0">
                <a:solidFill>
                  <a:srgbClr val="000000"/>
                </a:solidFill>
                <a:latin typeface="Times New Roman" panose="02020603050405020304" pitchFamily="65" charset="-122"/>
                <a:ea typeface="宋体" panose="02010600030101010101" pitchFamily="2" charset="-122"/>
              </a:rPr>
              <a:t>adv</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立即;立刻</a:t>
            </a:r>
            <a:endParaRPr lang="zh-CN" altLang="en-US" dirty="0">
              <a:solidFill>
                <a:srgbClr val="FF0000"/>
              </a:solidFill>
            </a:endParaRPr>
          </a:p>
        </p:txBody>
      </p:sp>
      <p:pic>
        <p:nvPicPr>
          <p:cNvPr id="3" name="图片 3" descr="textimage28.jpeg"/>
          <p:cNvPicPr>
            <a:picLocks noChangeAspect="1"/>
          </p:cNvPicPr>
          <p:nvPr/>
        </p:nvPicPr>
        <p:blipFill>
          <a:blip r:embed="rId1"/>
          <a:stretch>
            <a:fillRect/>
          </a:stretch>
        </p:blipFill>
        <p:spPr>
          <a:xfrm>
            <a:off x="540000" y="820126"/>
            <a:ext cx="190500" cy="219075"/>
          </a:xfrm>
          <a:prstGeom prst="rect">
            <a:avLst/>
          </a:prstGeom>
        </p:spPr>
      </p:pic>
      <p:pic>
        <p:nvPicPr>
          <p:cNvPr id="4" name="图片 4" descr="textimage29.jpeg"/>
          <p:cNvPicPr>
            <a:picLocks noChangeAspect="1"/>
          </p:cNvPicPr>
          <p:nvPr/>
        </p:nvPicPr>
        <p:blipFill>
          <a:blip r:embed="rId2"/>
          <a:stretch>
            <a:fillRect/>
          </a:stretch>
        </p:blipFill>
        <p:spPr>
          <a:xfrm>
            <a:off x="1000800" y="4174750"/>
            <a:ext cx="219075" cy="219075"/>
          </a:xfrm>
          <a:prstGeom prst="rect">
            <a:avLst/>
          </a:prstGeom>
        </p:spPr>
      </p:pic>
      <p:sp>
        <p:nvSpPr>
          <p:cNvPr id="5" name="矩形 4"/>
          <p:cNvSpPr/>
          <p:nvPr/>
        </p:nvSpPr>
        <p:spPr>
          <a:xfrm>
            <a:off x="2324429" y="126356"/>
            <a:ext cx="4495141" cy="507831"/>
          </a:xfrm>
          <a:prstGeom prst="rect">
            <a:avLst/>
          </a:prstGeom>
        </p:spPr>
        <p:txBody>
          <a:bodyPr wrap="none">
            <a:spAutoFit/>
          </a:bodyPr>
          <a:lstStyle/>
          <a:p>
            <a:pPr eaLnBrk="0" latinLnBrk="1" hangingPunct="0">
              <a:lnSpc>
                <a:spcPct val="150000"/>
              </a:lnSpc>
            </a:pPr>
            <a:r>
              <a:rPr lang="zh-CN" altLang="en-US" b="1" kern="0" dirty="0" smtClean="0">
                <a:solidFill>
                  <a:srgbClr val="000000"/>
                </a:solidFill>
                <a:latin typeface="Times New Roman" panose="02020603050405020304" pitchFamily="65" charset="-122"/>
                <a:ea typeface="宋体" panose="02010600030101010101" pitchFamily="2" charset="-122"/>
              </a:rPr>
              <a:t>UNIT 2　LOOKING INTO THE FUTURE</a:t>
            </a:r>
            <a:endParaRPr lang="zh-CN" altLang="en-US" b="1" dirty="0"/>
          </a:p>
        </p:txBody>
      </p:sp>
      <p:pic>
        <p:nvPicPr>
          <p:cNvPr id="6" name="Picture 4" descr="\\a015\吴双婷\线.tif"/>
          <p:cNvPicPr>
            <a:picLocks noChangeAspect="1" noChangeArrowheads="1"/>
          </p:cNvPicPr>
          <p:nvPr/>
        </p:nvPicPr>
        <p:blipFill>
          <a:blip r:embed="rId3" cstate="print"/>
          <a:srcRect/>
          <a:stretch>
            <a:fillRect/>
          </a:stretch>
        </p:blipFill>
        <p:spPr bwMode="auto">
          <a:xfrm>
            <a:off x="3314700" y="4491990"/>
            <a:ext cx="1404620"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3" cstate="print"/>
          <a:srcRect/>
          <a:stretch>
            <a:fillRect/>
          </a:stretch>
        </p:blipFill>
        <p:spPr bwMode="auto">
          <a:xfrm>
            <a:off x="1938020" y="4848860"/>
            <a:ext cx="1044575" cy="428625"/>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3" cstate="print"/>
          <a:srcRect/>
          <a:stretch>
            <a:fillRect/>
          </a:stretch>
        </p:blipFill>
        <p:spPr bwMode="auto">
          <a:xfrm>
            <a:off x="2071370" y="5362575"/>
            <a:ext cx="1243330" cy="342900"/>
          </a:xfrm>
          <a:prstGeom prst="rect">
            <a:avLst/>
          </a:prstGeom>
          <a:noFill/>
          <a:ln w="9525">
            <a:noFill/>
            <a:miter lim="800000"/>
            <a:headEnd/>
            <a:tailEnd/>
          </a:ln>
        </p:spPr>
      </p:pic>
      <p:pic>
        <p:nvPicPr>
          <p:cNvPr id="9" name="Picture 4" descr="\\a015\吴双婷\线.tif"/>
          <p:cNvPicPr>
            <a:picLocks noChangeAspect="1" noChangeArrowheads="1"/>
          </p:cNvPicPr>
          <p:nvPr/>
        </p:nvPicPr>
        <p:blipFill>
          <a:blip r:embed="rId3" cstate="print"/>
          <a:srcRect/>
          <a:stretch>
            <a:fillRect/>
          </a:stretch>
        </p:blipFill>
        <p:spPr bwMode="auto">
          <a:xfrm>
            <a:off x="2071370" y="5763260"/>
            <a:ext cx="1000760" cy="35687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6"/>
                                        </p:tgtEl>
                                      </p:cBhvr>
                                    </p:animEffect>
                                    <p:set>
                                      <p:cBhvr>
                                        <p:cTn id="7" dur="1" fill="hold">
                                          <p:stCondLst>
                                            <p:cond delay="19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7"/>
                                        </p:tgtEl>
                                      </p:cBhvr>
                                    </p:animEffect>
                                    <p:set>
                                      <p:cBhvr>
                                        <p:cTn id="12" dur="1" fill="hold">
                                          <p:stCondLst>
                                            <p:cond delay="1999"/>
                                          </p:stCondLst>
                                        </p:cTn>
                                        <p:tgtEl>
                                          <p:spTgt spid="7"/>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8"/>
                                        </p:tgtEl>
                                      </p:cBhvr>
                                    </p:animEffect>
                                    <p:set>
                                      <p:cBhvr>
                                        <p:cTn id="17" dur="1" fill="hold">
                                          <p:stCondLst>
                                            <p:cond delay="1999"/>
                                          </p:stCondLst>
                                        </p:cTn>
                                        <p:tgtEl>
                                          <p:spTgt spid="8"/>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9"/>
                                        </p:tgtEl>
                                      </p:cBhvr>
                                    </p:animEffect>
                                    <p:set>
                                      <p:cBhvr>
                                        <p:cTn id="22" dur="1" fill="hold">
                                          <p:stCondLst>
                                            <p:cond delay="19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54736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⑤instantly/immediately/directly </a:t>
            </a:r>
            <a:r>
              <a:rPr lang="zh-CN" altLang="en-US" sz="1815" u="sng" kern="0" dirty="0" smtClean="0">
                <a:solidFill>
                  <a:srgbClr val="FF0000"/>
                </a:solidFill>
                <a:latin typeface="Times New Roman" panose="02020603050405020304" pitchFamily="65" charset="-122"/>
                <a:ea typeface="宋体" panose="02010600030101010101" pitchFamily="2" charset="-122"/>
              </a:rPr>
              <a:t>一</a:t>
            </a:r>
            <a:r>
              <a:rPr lang="zh-CN" altLang="en-US" sz="1815" u="sng" kern="0" dirty="0" smtClean="0">
                <a:solidFill>
                  <a:srgbClr val="FF0000"/>
                </a:solidFill>
                <a:latin typeface="黑体" panose="02010609060101010101" pitchFamily="65" charset="-122"/>
                <a:ea typeface="宋体" panose="02010600030101010101" pitchFamily="2" charset="-122"/>
              </a:rPr>
              <a:t>……</a:t>
            </a:r>
            <a:r>
              <a:rPr lang="zh-CN" altLang="en-US" sz="1815" u="sng" kern="0" dirty="0" smtClean="0">
                <a:solidFill>
                  <a:srgbClr val="FF0000"/>
                </a:solidFill>
                <a:latin typeface="Times New Roman" panose="02020603050405020304" pitchFamily="65" charset="-122"/>
                <a:ea typeface="宋体" panose="02010600030101010101" pitchFamily="2" charset="-122"/>
              </a:rPr>
              <a:t>就</a:t>
            </a:r>
            <a:r>
              <a:rPr lang="zh-CN" altLang="en-US" sz="1815" u="sng" kern="0" dirty="0" smtClean="0">
                <a:solidFill>
                  <a:srgbClr val="FF0000"/>
                </a:solidFill>
                <a:latin typeface="黑体" panose="02010609060101010101" pitchFamily="65" charset="-122"/>
                <a:ea typeface="宋体" panose="02010600030101010101" pitchFamily="2" charset="-122"/>
              </a:rPr>
              <a:t>……</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单句语法填空</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4-1 (2017浙江,读后续写,</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)But when he looked to the side, he saw </a:t>
            </a:r>
            <a:r>
              <a:rPr lang="zh-CN" altLang="en-US" sz="1815" u="sng" kern="0" dirty="0" smtClean="0">
                <a:solidFill>
                  <a:srgbClr val="FF0000"/>
                </a:solidFill>
                <a:latin typeface="Times New Roman" panose="02020603050405020304" pitchFamily="65" charset="-122"/>
                <a:ea typeface="宋体" panose="02010600030101010101" pitchFamily="2" charset="-122"/>
              </a:rPr>
              <a:t>instantly</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(in-</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stant) that it wasn't a dog at all, but a wolf.</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考查词性转换。句意:但当他向旁边看时,他立刻看到那根本不是一只狗,而</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是一只狼。根据句意,此处应用副词修饰前面的动词saw, 故填instantly。</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4-2 (</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)There are amazing stories of </a:t>
            </a:r>
            <a:r>
              <a:rPr lang="zh-CN" altLang="en-US" sz="1815" u="sng" kern="0" dirty="0" smtClean="0">
                <a:solidFill>
                  <a:srgbClr val="FF0000"/>
                </a:solidFill>
                <a:latin typeface="Times New Roman" panose="02020603050405020304" pitchFamily="65" charset="-122"/>
                <a:ea typeface="宋体" panose="02010600030101010101" pitchFamily="2" charset="-122"/>
              </a:rPr>
              <a:t>instant</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(instantly) transformation.</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考查词性转换。句意:有一些令人惊奇的立即转变的故事。此处应用形容</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词修饰后面的名词,故填instant。</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4-3 (</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)In an </a:t>
            </a:r>
            <a:r>
              <a:rPr lang="zh-CN" altLang="en-US" sz="1815" u="sng" kern="0" dirty="0" smtClean="0">
                <a:solidFill>
                  <a:srgbClr val="FF0000"/>
                </a:solidFill>
                <a:latin typeface="Times New Roman" panose="02020603050405020304" pitchFamily="65" charset="-122"/>
                <a:ea typeface="宋体" panose="02010600030101010101" pitchFamily="2" charset="-122"/>
              </a:rPr>
              <a:t>instant</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(instantly), the young man took off his coat and jumped into the</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water.</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考查介词短语。句意:这个年轻人立刻脱掉外套,跳入水中。in an instant 立</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刻,马上。</a:t>
            </a:r>
            <a:endParaRPr lang="zh-CN" altLang="en-US" dirty="0"/>
          </a:p>
        </p:txBody>
      </p:sp>
      <p:pic>
        <p:nvPicPr>
          <p:cNvPr id="3" name="图片 3" descr="textimage30.jpeg"/>
          <p:cNvPicPr>
            <a:picLocks noChangeAspect="1"/>
          </p:cNvPicPr>
          <p:nvPr/>
        </p:nvPicPr>
        <p:blipFill>
          <a:blip r:embed="rId1"/>
          <a:stretch>
            <a:fillRect/>
          </a:stretch>
        </p:blipFill>
        <p:spPr>
          <a:xfrm>
            <a:off x="2939850" y="1599976"/>
            <a:ext cx="609600" cy="409574"/>
          </a:xfrm>
          <a:prstGeom prst="rect">
            <a:avLst/>
          </a:prstGeom>
        </p:spPr>
      </p:pic>
      <p:pic>
        <p:nvPicPr>
          <p:cNvPr id="4" name="图片 4" descr="textimage31.jpeg"/>
          <p:cNvPicPr>
            <a:picLocks noChangeAspect="1"/>
          </p:cNvPicPr>
          <p:nvPr/>
        </p:nvPicPr>
        <p:blipFill>
          <a:blip r:embed="rId1"/>
          <a:stretch>
            <a:fillRect/>
          </a:stretch>
        </p:blipFill>
        <p:spPr>
          <a:xfrm>
            <a:off x="981450" y="3309633"/>
            <a:ext cx="552450" cy="371474"/>
          </a:xfrm>
          <a:prstGeom prst="rect">
            <a:avLst/>
          </a:prstGeom>
        </p:spPr>
      </p:pic>
      <p:pic>
        <p:nvPicPr>
          <p:cNvPr id="5" name="图片 5" descr="textimage32.jpeg"/>
          <p:cNvPicPr>
            <a:picLocks noChangeAspect="1"/>
          </p:cNvPicPr>
          <p:nvPr/>
        </p:nvPicPr>
        <p:blipFill>
          <a:blip r:embed="rId1"/>
          <a:stretch>
            <a:fillRect/>
          </a:stretch>
        </p:blipFill>
        <p:spPr>
          <a:xfrm>
            <a:off x="981450" y="4566158"/>
            <a:ext cx="552450" cy="371474"/>
          </a:xfrm>
          <a:prstGeom prst="rect">
            <a:avLst/>
          </a:prstGeom>
        </p:spPr>
      </p:pic>
      <p:sp>
        <p:nvSpPr>
          <p:cNvPr id="6" name="矩形 5"/>
          <p:cNvSpPr/>
          <p:nvPr/>
        </p:nvSpPr>
        <p:spPr>
          <a:xfrm>
            <a:off x="2324429" y="126356"/>
            <a:ext cx="4495141" cy="507831"/>
          </a:xfrm>
          <a:prstGeom prst="rect">
            <a:avLst/>
          </a:prstGeom>
        </p:spPr>
        <p:txBody>
          <a:bodyPr wrap="none">
            <a:spAutoFit/>
          </a:bodyPr>
          <a:lstStyle/>
          <a:p>
            <a:pPr eaLnBrk="0" latinLnBrk="1" hangingPunct="0">
              <a:lnSpc>
                <a:spcPct val="150000"/>
              </a:lnSpc>
            </a:pPr>
            <a:r>
              <a:rPr lang="zh-CN" altLang="en-US" b="1" kern="0" dirty="0" smtClean="0">
                <a:solidFill>
                  <a:srgbClr val="000000"/>
                </a:solidFill>
                <a:latin typeface="Times New Roman" panose="02020603050405020304" pitchFamily="65" charset="-122"/>
                <a:ea typeface="宋体" panose="02010600030101010101" pitchFamily="2" charset="-122"/>
              </a:rPr>
              <a:t>UNIT 2　LOOKING INTO THE FUTURE</a:t>
            </a:r>
            <a:endParaRPr lang="zh-CN" altLang="en-US" b="1" dirty="0"/>
          </a:p>
        </p:txBody>
      </p:sp>
      <p:pic>
        <p:nvPicPr>
          <p:cNvPr id="7" name="Picture 4" descr="\\a015\吴双婷\线.tif"/>
          <p:cNvPicPr>
            <a:picLocks noChangeAspect="1" noChangeArrowheads="1"/>
          </p:cNvPicPr>
          <p:nvPr/>
        </p:nvPicPr>
        <p:blipFill>
          <a:blip r:embed="rId2" cstate="print"/>
          <a:srcRect/>
          <a:stretch>
            <a:fillRect/>
          </a:stretch>
        </p:blipFill>
        <p:spPr bwMode="auto">
          <a:xfrm>
            <a:off x="3571875" y="862965"/>
            <a:ext cx="1500505" cy="271145"/>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2" cstate="print"/>
          <a:srcRect/>
          <a:stretch>
            <a:fillRect/>
          </a:stretch>
        </p:blipFill>
        <p:spPr bwMode="auto">
          <a:xfrm>
            <a:off x="7291705" y="1626870"/>
            <a:ext cx="828040" cy="356870"/>
          </a:xfrm>
          <a:prstGeom prst="rect">
            <a:avLst/>
          </a:prstGeom>
          <a:noFill/>
          <a:ln w="9525">
            <a:noFill/>
            <a:miter lim="800000"/>
            <a:headEnd/>
            <a:tailEnd/>
          </a:ln>
        </p:spPr>
      </p:pic>
      <p:pic>
        <p:nvPicPr>
          <p:cNvPr id="9" name="Picture 4" descr="\\a015\吴双婷\线.tif"/>
          <p:cNvPicPr>
            <a:picLocks noChangeArrowheads="1"/>
          </p:cNvPicPr>
          <p:nvPr/>
        </p:nvPicPr>
        <p:blipFill>
          <a:blip r:embed="rId2" cstate="print"/>
          <a:srcRect/>
          <a:stretch>
            <a:fillRect/>
          </a:stretch>
        </p:blipFill>
        <p:spPr bwMode="auto">
          <a:xfrm>
            <a:off x="4286250" y="3315335"/>
            <a:ext cx="648000" cy="356870"/>
          </a:xfrm>
          <a:prstGeom prst="rect">
            <a:avLst/>
          </a:prstGeom>
          <a:noFill/>
          <a:ln w="9525">
            <a:noFill/>
            <a:miter lim="800000"/>
            <a:headEnd/>
            <a:tailEnd/>
          </a:ln>
        </p:spPr>
      </p:pic>
      <p:pic>
        <p:nvPicPr>
          <p:cNvPr id="10" name="Picture 4" descr="\\a015\吴双婷\线.tif"/>
          <p:cNvPicPr>
            <a:picLocks noChangeAspect="1" noChangeArrowheads="1"/>
          </p:cNvPicPr>
          <p:nvPr/>
        </p:nvPicPr>
        <p:blipFill>
          <a:blip r:embed="rId2" cstate="print"/>
          <a:srcRect/>
          <a:stretch>
            <a:fillRect/>
          </a:stretch>
        </p:blipFill>
        <p:spPr bwMode="auto">
          <a:xfrm>
            <a:off x="2071370" y="4652010"/>
            <a:ext cx="699770" cy="2952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7"/>
                                        </p:tgtEl>
                                      </p:cBhvr>
                                    </p:animEffect>
                                    <p:set>
                                      <p:cBhvr>
                                        <p:cTn id="7" dur="1" fill="hold">
                                          <p:stCondLst>
                                            <p:cond delay="19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8"/>
                                        </p:tgtEl>
                                      </p:cBhvr>
                                    </p:animEffect>
                                    <p:set>
                                      <p:cBhvr>
                                        <p:cTn id="12" dur="1" fill="hold">
                                          <p:stCondLst>
                                            <p:cond delay="1999"/>
                                          </p:stCondLst>
                                        </p:cTn>
                                        <p:tgtEl>
                                          <p:spTgt spid="8"/>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9"/>
                                        </p:tgtEl>
                                      </p:cBhvr>
                                    </p:animEffect>
                                    <p:set>
                                      <p:cBhvr>
                                        <p:cTn id="17" dur="1" fill="hold">
                                          <p:stCondLst>
                                            <p:cond delay="1999"/>
                                          </p:stCondLst>
                                        </p:cTn>
                                        <p:tgtEl>
                                          <p:spTgt spid="9"/>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10"/>
                                        </p:tgtEl>
                                      </p:cBhvr>
                                    </p:animEffect>
                                    <p:set>
                                      <p:cBhvr>
                                        <p:cTn id="22" dur="1" fill="hold">
                                          <p:stCondLst>
                                            <p:cond delay="19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628005"/>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完成句子</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4-4 (</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)她一停止问问题,我就起身走出了房间。</a:t>
            </a:r>
            <a:endParaRPr lang="zh-CN" altLang="en-US" dirty="0"/>
          </a:p>
          <a:p>
            <a:pPr marL="0" indent="0" eaLnBrk="0" latinLnBrk="1" hangingPunct="0">
              <a:lnSpc>
                <a:spcPct val="150000"/>
              </a:lnSpc>
              <a:spcBef>
                <a:spcPts val="0"/>
              </a:spcBef>
              <a:buNone/>
            </a:pPr>
            <a:r>
              <a:rPr lang="zh-CN" altLang="en-US" sz="1815" u="sng" kern="0" dirty="0" smtClean="0">
                <a:solidFill>
                  <a:srgbClr val="FF0000"/>
                </a:solidFill>
                <a:latin typeface="Times New Roman" panose="02020603050405020304" pitchFamily="65" charset="-122"/>
                <a:ea typeface="宋体" panose="02010600030101010101" pitchFamily="2" charset="-122"/>
              </a:rPr>
              <a:t>The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instant</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she stopped asking questions, I got up and went out of the room.</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u="sng" kern="0" dirty="0" smtClean="0">
                <a:solidFill>
                  <a:srgbClr val="FF0000"/>
                </a:solidFill>
                <a:latin typeface="Times New Roman" panose="02020603050405020304" pitchFamily="65" charset="-122"/>
                <a:ea typeface="宋体" panose="02010600030101010101" pitchFamily="2" charset="-122"/>
              </a:rPr>
              <a:t>Instantly</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she stopped asking questions, I got up and went out of the room.</a:t>
            </a:r>
            <a:endParaRPr lang="zh-CN" altLang="en-US" dirty="0"/>
          </a:p>
          <a:p>
            <a:pPr marL="0" indent="0" eaLnBrk="0" latinLnBrk="1" hangingPunct="0">
              <a:lnSpc>
                <a:spcPct val="150000"/>
              </a:lnSpc>
              <a:spcBef>
                <a:spcPts val="0"/>
              </a:spcBef>
              <a:buNone/>
            </a:pPr>
            <a:r>
              <a:rPr lang="zh-CN" altLang="en-US" sz="2325" kern="0" spc="12672"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|advanced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.高级的;先进的</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In the future, we will be using advanced technology every day for automatic con-</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trol of just about everything in our home.(教材P14)未来,我们将每天使用先进的技</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术,对家里几乎所有的东西进行自动控制。</a:t>
            </a:r>
            <a:endParaRPr lang="zh-CN" altLang="en-US" dirty="0"/>
          </a:p>
          <a:p>
            <a:pPr marL="0" indent="0" eaLnBrk="0" latinLnBrk="1" hangingPunct="0">
              <a:lnSpc>
                <a:spcPct val="150000"/>
              </a:lnSpc>
              <a:spcBef>
                <a:spcPts val="0"/>
              </a:spcBef>
              <a:buNone/>
            </a:pPr>
            <a:r>
              <a:rPr lang="zh-CN" altLang="en-US" sz="1380" kern="0" spc="119"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情景导学</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To catch the early flight, we ordered a taxi in advance.为了赶上早班机,我们提前叫</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了一辆出租车。</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As we all know, British Summer Time is one hour in advance of Greenwich Mean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Time.众所周知,英国夏令时间比格林尼治标准时间早一个小时。</a:t>
            </a:r>
            <a:endParaRPr lang="zh-CN" altLang="en-US" dirty="0"/>
          </a:p>
        </p:txBody>
      </p:sp>
      <p:pic>
        <p:nvPicPr>
          <p:cNvPr id="3" name="图片 3" descr="textimage33.jpeg"/>
          <p:cNvPicPr>
            <a:picLocks noChangeAspect="1"/>
          </p:cNvPicPr>
          <p:nvPr/>
        </p:nvPicPr>
        <p:blipFill>
          <a:blip r:embed="rId1"/>
          <a:stretch>
            <a:fillRect/>
          </a:stretch>
        </p:blipFill>
        <p:spPr>
          <a:xfrm>
            <a:off x="981450" y="1180648"/>
            <a:ext cx="609600" cy="409574"/>
          </a:xfrm>
          <a:prstGeom prst="rect">
            <a:avLst/>
          </a:prstGeom>
        </p:spPr>
      </p:pic>
      <p:pic>
        <p:nvPicPr>
          <p:cNvPr id="4" name="图片 4" descr="textimage34.jpeg"/>
          <p:cNvPicPr>
            <a:picLocks noChangeAspect="1"/>
          </p:cNvPicPr>
          <p:nvPr/>
        </p:nvPicPr>
        <p:blipFill>
          <a:blip r:embed="rId2"/>
          <a:stretch>
            <a:fillRect/>
          </a:stretch>
        </p:blipFill>
        <p:spPr>
          <a:xfrm>
            <a:off x="540001" y="2558095"/>
            <a:ext cx="1603108" cy="416807"/>
          </a:xfrm>
          <a:prstGeom prst="rect">
            <a:avLst/>
          </a:prstGeom>
        </p:spPr>
      </p:pic>
      <p:pic>
        <p:nvPicPr>
          <p:cNvPr id="5" name="图片 5" descr="textimage35.jpeg"/>
          <p:cNvPicPr>
            <a:picLocks noChangeAspect="1"/>
          </p:cNvPicPr>
          <p:nvPr/>
        </p:nvPicPr>
        <p:blipFill>
          <a:blip r:embed="rId3"/>
          <a:stretch>
            <a:fillRect/>
          </a:stretch>
        </p:blipFill>
        <p:spPr>
          <a:xfrm>
            <a:off x="540000" y="4326778"/>
            <a:ext cx="190500" cy="219075"/>
          </a:xfrm>
          <a:prstGeom prst="rect">
            <a:avLst/>
          </a:prstGeom>
        </p:spPr>
      </p:pic>
      <p:sp>
        <p:nvSpPr>
          <p:cNvPr id="6" name="矩形 5"/>
          <p:cNvSpPr/>
          <p:nvPr/>
        </p:nvSpPr>
        <p:spPr>
          <a:xfrm>
            <a:off x="2324429" y="126356"/>
            <a:ext cx="4495141" cy="507831"/>
          </a:xfrm>
          <a:prstGeom prst="rect">
            <a:avLst/>
          </a:prstGeom>
        </p:spPr>
        <p:txBody>
          <a:bodyPr wrap="none">
            <a:spAutoFit/>
          </a:bodyPr>
          <a:lstStyle/>
          <a:p>
            <a:pPr eaLnBrk="0" latinLnBrk="1" hangingPunct="0">
              <a:lnSpc>
                <a:spcPct val="150000"/>
              </a:lnSpc>
            </a:pPr>
            <a:r>
              <a:rPr lang="zh-CN" altLang="en-US" b="1" kern="0" dirty="0" smtClean="0">
                <a:solidFill>
                  <a:srgbClr val="000000"/>
                </a:solidFill>
                <a:latin typeface="Times New Roman" panose="02020603050405020304" pitchFamily="65" charset="-122"/>
                <a:ea typeface="宋体" panose="02010600030101010101" pitchFamily="2" charset="-122"/>
              </a:rPr>
              <a:t>UNIT 2　LOOKING INTO THE FUTURE</a:t>
            </a:r>
            <a:endParaRPr lang="zh-CN" altLang="en-US" b="1" dirty="0"/>
          </a:p>
        </p:txBody>
      </p:sp>
      <p:pic>
        <p:nvPicPr>
          <p:cNvPr id="7" name="Picture 4" descr="\\a015\吴双婷\线.tif"/>
          <p:cNvPicPr>
            <a:picLocks noChangeArrowheads="1"/>
          </p:cNvPicPr>
          <p:nvPr/>
        </p:nvPicPr>
        <p:blipFill>
          <a:blip r:embed="rId4" cstate="print"/>
          <a:srcRect/>
          <a:stretch>
            <a:fillRect/>
          </a:stretch>
        </p:blipFill>
        <p:spPr bwMode="auto">
          <a:xfrm>
            <a:off x="539115" y="1705610"/>
            <a:ext cx="1044000" cy="35687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4" cstate="print"/>
          <a:srcRect/>
          <a:stretch>
            <a:fillRect/>
          </a:stretch>
        </p:blipFill>
        <p:spPr bwMode="auto">
          <a:xfrm>
            <a:off x="642910" y="2062947"/>
            <a:ext cx="857256" cy="35687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7"/>
                                        </p:tgtEl>
                                      </p:cBhvr>
                                    </p:animEffect>
                                    <p:set>
                                      <p:cBhvr>
                                        <p:cTn id="7" dur="1" fill="hold">
                                          <p:stCondLst>
                                            <p:cond delay="19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8"/>
                                        </p:tgtEl>
                                      </p:cBhvr>
                                    </p:animEffect>
                                    <p:set>
                                      <p:cBhvr>
                                        <p:cTn id="12" dur="1" fill="hold">
                                          <p:stCondLst>
                                            <p:cond delay="1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51053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We are willing to advance the money to you.</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我们愿意把钱预付给你。</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380" kern="0" spc="344"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归纳拓展</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①advanced technology </a:t>
            </a:r>
            <a:r>
              <a:rPr lang="zh-CN" altLang="en-US" sz="1815" u="sng" kern="0" dirty="0" smtClean="0">
                <a:solidFill>
                  <a:srgbClr val="FF0000"/>
                </a:solidFill>
                <a:latin typeface="Times New Roman" panose="02020603050405020304" pitchFamily="65" charset="-122"/>
                <a:ea typeface="宋体" panose="02010600030101010101" pitchFamily="2" charset="-122"/>
              </a:rPr>
              <a:t>先进的技术</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②advance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前进;进步</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;进展;预付款</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③ </a:t>
            </a:r>
            <a:r>
              <a:rPr lang="zh-CN" altLang="en-US" sz="1815" u="sng" kern="0" dirty="0" smtClean="0">
                <a:solidFill>
                  <a:srgbClr val="FF0000"/>
                </a:solidFill>
                <a:latin typeface="Times New Roman" panose="02020603050405020304" pitchFamily="65" charset="-122"/>
                <a:ea typeface="宋体" panose="02010600030101010101" pitchFamily="2" charset="-122"/>
              </a:rPr>
              <a:t>in advance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=ahead of time 预先;提前</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④in advance of </a:t>
            </a:r>
            <a:r>
              <a:rPr lang="zh-CN" altLang="en-US" sz="1815" u="sng" kern="0" dirty="0" smtClean="0">
                <a:solidFill>
                  <a:srgbClr val="FF0000"/>
                </a:solidFill>
                <a:latin typeface="Times New Roman" panose="02020603050405020304" pitchFamily="65" charset="-122"/>
                <a:ea typeface="宋体" panose="02010600030101010101" pitchFamily="2" charset="-122"/>
              </a:rPr>
              <a:t>在</a:t>
            </a:r>
            <a:r>
              <a:rPr lang="zh-CN" altLang="en-US" sz="1815" u="sng" kern="0" dirty="0" smtClean="0">
                <a:solidFill>
                  <a:srgbClr val="FF0000"/>
                </a:solidFill>
                <a:latin typeface="黑体" panose="02010609060101010101" pitchFamily="65" charset="-122"/>
                <a:ea typeface="宋体" panose="02010600030101010101" pitchFamily="2" charset="-122"/>
              </a:rPr>
              <a:t>……</a:t>
            </a:r>
            <a:r>
              <a:rPr lang="zh-CN" altLang="en-US" sz="1815" u="sng" kern="0" dirty="0" smtClean="0">
                <a:solidFill>
                  <a:srgbClr val="FF0000"/>
                </a:solidFill>
                <a:latin typeface="Times New Roman" panose="02020603050405020304" pitchFamily="65" charset="-122"/>
                <a:ea typeface="宋体" panose="02010600030101010101" pitchFamily="2" charset="-122"/>
              </a:rPr>
              <a:t>之前</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⑤advance </a:t>
            </a:r>
            <a:r>
              <a:rPr lang="zh-CN" altLang="en-US" sz="1815" i="1" kern="0" dirty="0" smtClean="0">
                <a:solidFill>
                  <a:srgbClr val="000000"/>
                </a:solidFill>
                <a:latin typeface="Times New Roman" panose="02020603050405020304" pitchFamily="65" charset="-122"/>
                <a:ea typeface="宋体" panose="02010600030101010101" pitchFamily="2" charset="-122"/>
              </a:rPr>
              <a:t>v</a:t>
            </a:r>
            <a:r>
              <a:rPr lang="zh-CN" altLang="en-US" sz="1815" kern="0" dirty="0" smtClean="0">
                <a:solidFill>
                  <a:srgbClr val="000000"/>
                </a:solidFill>
                <a:latin typeface="Times New Roman" panose="02020603050405020304" pitchFamily="65" charset="-122"/>
                <a:ea typeface="宋体" panose="02010600030101010101" pitchFamily="2" charset="-122"/>
              </a:rPr>
              <a:t>. 促进;前进;提出(想法、理论、计划);</a:t>
            </a:r>
            <a:r>
              <a:rPr lang="zh-CN" altLang="en-US" sz="1815" u="sng" kern="0" dirty="0" smtClean="0">
                <a:solidFill>
                  <a:srgbClr val="000000"/>
                </a:solidFill>
                <a:latin typeface="Times New Roman" panose="02020603050405020304" pitchFamily="65" charset="-122"/>
                <a:ea typeface="宋体" panose="02010600030101010101" pitchFamily="2" charset="-122"/>
              </a:rPr>
              <a:t>预付</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⑥ </a:t>
            </a:r>
            <a:r>
              <a:rPr lang="zh-CN" altLang="en-US" sz="1815" u="sng" kern="0" dirty="0" smtClean="0">
                <a:solidFill>
                  <a:srgbClr val="FF0000"/>
                </a:solidFill>
                <a:latin typeface="Times New Roman" panose="02020603050405020304" pitchFamily="65" charset="-122"/>
                <a:ea typeface="宋体" panose="02010600030101010101" pitchFamily="2" charset="-122"/>
              </a:rPr>
              <a:t>advance money to sb.</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=advance sb. money 预付款给某人</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单句语法填空</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5-1 (2019课标全国Ⅱ,阅读理解C,</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)It doesn't feel as alone as it may have before</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all the </a:t>
            </a:r>
            <a:r>
              <a:rPr lang="zh-CN" altLang="en-US" sz="1815" u="sng" kern="0" dirty="0" smtClean="0">
                <a:solidFill>
                  <a:srgbClr val="FF0000"/>
                </a:solidFill>
                <a:latin typeface="Times New Roman" panose="02020603050405020304" pitchFamily="65" charset="-122"/>
                <a:ea typeface="宋体" panose="02010600030101010101" pitchFamily="2" charset="-122"/>
              </a:rPr>
              <a:t>advances</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advance) in technology.</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考查名词单复数。句意:并不像在所有科技进步之前那样可能会感到孤</a:t>
            </a:r>
            <a:endParaRPr lang="zh-CN" altLang="en-US" dirty="0"/>
          </a:p>
        </p:txBody>
      </p:sp>
      <p:pic>
        <p:nvPicPr>
          <p:cNvPr id="3" name="图片 3" descr="textimage36.jpeg"/>
          <p:cNvPicPr>
            <a:picLocks noChangeAspect="1"/>
          </p:cNvPicPr>
          <p:nvPr/>
        </p:nvPicPr>
        <p:blipFill>
          <a:blip r:embed="rId1"/>
          <a:stretch>
            <a:fillRect/>
          </a:stretch>
        </p:blipFill>
        <p:spPr>
          <a:xfrm>
            <a:off x="1000800" y="1658782"/>
            <a:ext cx="219075" cy="219075"/>
          </a:xfrm>
          <a:prstGeom prst="rect">
            <a:avLst/>
          </a:prstGeom>
        </p:spPr>
      </p:pic>
      <p:pic>
        <p:nvPicPr>
          <p:cNvPr id="4" name="图片 4" descr="textimage37.jpeg"/>
          <p:cNvPicPr>
            <a:picLocks noChangeAspect="1"/>
          </p:cNvPicPr>
          <p:nvPr/>
        </p:nvPicPr>
        <p:blipFill>
          <a:blip r:embed="rId2"/>
          <a:stretch>
            <a:fillRect/>
          </a:stretch>
        </p:blipFill>
        <p:spPr>
          <a:xfrm>
            <a:off x="3784725" y="4954600"/>
            <a:ext cx="609600" cy="409574"/>
          </a:xfrm>
          <a:prstGeom prst="rect">
            <a:avLst/>
          </a:prstGeom>
        </p:spPr>
      </p:pic>
      <p:sp>
        <p:nvSpPr>
          <p:cNvPr id="5" name="矩形 4"/>
          <p:cNvSpPr/>
          <p:nvPr/>
        </p:nvSpPr>
        <p:spPr>
          <a:xfrm>
            <a:off x="2324429" y="126356"/>
            <a:ext cx="4495141" cy="507831"/>
          </a:xfrm>
          <a:prstGeom prst="rect">
            <a:avLst/>
          </a:prstGeom>
        </p:spPr>
        <p:txBody>
          <a:bodyPr wrap="none">
            <a:spAutoFit/>
          </a:bodyPr>
          <a:lstStyle/>
          <a:p>
            <a:pPr eaLnBrk="0" latinLnBrk="1" hangingPunct="0">
              <a:lnSpc>
                <a:spcPct val="150000"/>
              </a:lnSpc>
            </a:pPr>
            <a:r>
              <a:rPr lang="zh-CN" altLang="en-US" b="1" kern="0" dirty="0" smtClean="0">
                <a:solidFill>
                  <a:srgbClr val="000000"/>
                </a:solidFill>
                <a:latin typeface="Times New Roman" panose="02020603050405020304" pitchFamily="65" charset="-122"/>
                <a:ea typeface="宋体" panose="02010600030101010101" pitchFamily="2" charset="-122"/>
              </a:rPr>
              <a:t>UNIT 2　LOOKING INTO THE FUTURE</a:t>
            </a:r>
            <a:endParaRPr lang="zh-CN" altLang="en-US" b="1" dirty="0"/>
          </a:p>
        </p:txBody>
      </p:sp>
      <p:pic>
        <p:nvPicPr>
          <p:cNvPr id="6" name="Picture 4" descr="\\a015\吴双婷\线.tif"/>
          <p:cNvPicPr>
            <a:picLocks noChangeArrowheads="1"/>
          </p:cNvPicPr>
          <p:nvPr/>
        </p:nvPicPr>
        <p:blipFill>
          <a:blip r:embed="rId3" cstate="print"/>
          <a:srcRect/>
          <a:stretch>
            <a:fillRect/>
          </a:stretch>
        </p:blipFill>
        <p:spPr bwMode="auto">
          <a:xfrm>
            <a:off x="2785745" y="1991360"/>
            <a:ext cx="1180465" cy="396240"/>
          </a:xfrm>
          <a:prstGeom prst="rect">
            <a:avLst/>
          </a:prstGeom>
          <a:noFill/>
          <a:ln w="9525">
            <a:noFill/>
            <a:miter lim="800000"/>
            <a:headEnd/>
            <a:tailEnd/>
          </a:ln>
        </p:spPr>
      </p:pic>
      <p:pic>
        <p:nvPicPr>
          <p:cNvPr id="7" name="Picture 4" descr="\\a015\吴双婷\线.tif"/>
          <p:cNvPicPr>
            <a:picLocks noChangeArrowheads="1"/>
          </p:cNvPicPr>
          <p:nvPr/>
        </p:nvPicPr>
        <p:blipFill>
          <a:blip r:embed="rId3" cstate="print"/>
          <a:srcRect/>
          <a:stretch>
            <a:fillRect/>
          </a:stretch>
        </p:blipFill>
        <p:spPr bwMode="auto">
          <a:xfrm>
            <a:off x="1785918" y="2420137"/>
            <a:ext cx="1080000" cy="396000"/>
          </a:xfrm>
          <a:prstGeom prst="rect">
            <a:avLst/>
          </a:prstGeom>
          <a:noFill/>
          <a:ln w="9525">
            <a:noFill/>
            <a:miter lim="800000"/>
            <a:headEnd/>
            <a:tailEnd/>
          </a:ln>
        </p:spPr>
      </p:pic>
      <p:pic>
        <p:nvPicPr>
          <p:cNvPr id="8" name="Picture 4" descr="\\a015\吴双婷\线.tif"/>
          <p:cNvPicPr>
            <a:picLocks noChangeArrowheads="1"/>
          </p:cNvPicPr>
          <p:nvPr/>
        </p:nvPicPr>
        <p:blipFill>
          <a:blip r:embed="rId3" cstate="print"/>
          <a:srcRect/>
          <a:stretch>
            <a:fillRect/>
          </a:stretch>
        </p:blipFill>
        <p:spPr bwMode="auto">
          <a:xfrm>
            <a:off x="785786" y="2777327"/>
            <a:ext cx="1080000" cy="432000"/>
          </a:xfrm>
          <a:prstGeom prst="rect">
            <a:avLst/>
          </a:prstGeom>
          <a:noFill/>
          <a:ln w="9525">
            <a:noFill/>
            <a:miter lim="800000"/>
            <a:headEnd/>
            <a:tailEnd/>
          </a:ln>
        </p:spPr>
      </p:pic>
      <p:pic>
        <p:nvPicPr>
          <p:cNvPr id="9" name="Picture 4" descr="\\a015\吴双婷\线.tif"/>
          <p:cNvPicPr>
            <a:picLocks noChangeArrowheads="1"/>
          </p:cNvPicPr>
          <p:nvPr/>
        </p:nvPicPr>
        <p:blipFill>
          <a:blip r:embed="rId3" cstate="print"/>
          <a:srcRect/>
          <a:stretch>
            <a:fillRect/>
          </a:stretch>
        </p:blipFill>
        <p:spPr bwMode="auto">
          <a:xfrm>
            <a:off x="2071370" y="3206115"/>
            <a:ext cx="1181100" cy="396240"/>
          </a:xfrm>
          <a:prstGeom prst="rect">
            <a:avLst/>
          </a:prstGeom>
          <a:noFill/>
          <a:ln w="9525">
            <a:noFill/>
            <a:miter lim="800000"/>
            <a:headEnd/>
            <a:tailEnd/>
          </a:ln>
        </p:spPr>
      </p:pic>
      <p:pic>
        <p:nvPicPr>
          <p:cNvPr id="10" name="Picture 4" descr="\\a015\吴双婷\线.tif"/>
          <p:cNvPicPr>
            <a:picLocks noChangeArrowheads="1"/>
          </p:cNvPicPr>
          <p:nvPr/>
        </p:nvPicPr>
        <p:blipFill>
          <a:blip r:embed="rId3" cstate="print"/>
          <a:srcRect/>
          <a:stretch>
            <a:fillRect/>
          </a:stretch>
        </p:blipFill>
        <p:spPr bwMode="auto">
          <a:xfrm>
            <a:off x="797704" y="4063211"/>
            <a:ext cx="2052000" cy="396000"/>
          </a:xfrm>
          <a:prstGeom prst="rect">
            <a:avLst/>
          </a:prstGeom>
          <a:noFill/>
          <a:ln w="9525">
            <a:noFill/>
            <a:miter lim="800000"/>
            <a:headEnd/>
            <a:tailEnd/>
          </a:ln>
        </p:spPr>
      </p:pic>
      <p:pic>
        <p:nvPicPr>
          <p:cNvPr id="11" name="Picture 4" descr="\\a015\吴双婷\线.tif"/>
          <p:cNvPicPr>
            <a:picLocks noChangeArrowheads="1"/>
          </p:cNvPicPr>
          <p:nvPr/>
        </p:nvPicPr>
        <p:blipFill>
          <a:blip r:embed="rId3" cstate="print"/>
          <a:srcRect/>
          <a:stretch>
            <a:fillRect/>
          </a:stretch>
        </p:blipFill>
        <p:spPr bwMode="auto">
          <a:xfrm>
            <a:off x="1219835" y="5364480"/>
            <a:ext cx="864000" cy="396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6"/>
                                        </p:tgtEl>
                                      </p:cBhvr>
                                    </p:animEffect>
                                    <p:set>
                                      <p:cBhvr>
                                        <p:cTn id="7" dur="1" fill="hold">
                                          <p:stCondLst>
                                            <p:cond delay="19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7"/>
                                        </p:tgtEl>
                                      </p:cBhvr>
                                    </p:animEffect>
                                    <p:set>
                                      <p:cBhvr>
                                        <p:cTn id="12" dur="1" fill="hold">
                                          <p:stCondLst>
                                            <p:cond delay="1999"/>
                                          </p:stCondLst>
                                        </p:cTn>
                                        <p:tgtEl>
                                          <p:spTgt spid="7"/>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8"/>
                                        </p:tgtEl>
                                      </p:cBhvr>
                                    </p:animEffect>
                                    <p:set>
                                      <p:cBhvr>
                                        <p:cTn id="17" dur="1" fill="hold">
                                          <p:stCondLst>
                                            <p:cond delay="1999"/>
                                          </p:stCondLst>
                                        </p:cTn>
                                        <p:tgtEl>
                                          <p:spTgt spid="8"/>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9"/>
                                        </p:tgtEl>
                                      </p:cBhvr>
                                    </p:animEffect>
                                    <p:set>
                                      <p:cBhvr>
                                        <p:cTn id="22" dur="1" fill="hold">
                                          <p:stCondLst>
                                            <p:cond delay="1999"/>
                                          </p:stCondLst>
                                        </p:cTn>
                                        <p:tgtEl>
                                          <p:spTgt spid="9"/>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10"/>
                                        </p:tgtEl>
                                      </p:cBhvr>
                                    </p:animEffect>
                                    <p:set>
                                      <p:cBhvr>
                                        <p:cTn id="27" dur="1" fill="hold">
                                          <p:stCondLst>
                                            <p:cond delay="1999"/>
                                          </p:stCondLst>
                                        </p:cTn>
                                        <p:tgtEl>
                                          <p:spTgt spid="10"/>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2000"/>
                                        <p:tgtEl>
                                          <p:spTgt spid="11"/>
                                        </p:tgtEl>
                                      </p:cBhvr>
                                    </p:animEffect>
                                    <p:set>
                                      <p:cBhvr>
                                        <p:cTn id="32" dur="1" fill="hold">
                                          <p:stCondLst>
                                            <p:cond delay="19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51561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独。advance在此处为名词,意为“进步”,根据all可知应用复数形式。</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5-2 (2017北京,阅读理解B改编,</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)TOKNOW makes complex ideas attractive and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accessible to children, who can become involved in </a:t>
            </a:r>
            <a:r>
              <a:rPr lang="zh-CN" altLang="en-US" sz="1815" u="sng" kern="0" dirty="0" smtClean="0">
                <a:solidFill>
                  <a:srgbClr val="FF0000"/>
                </a:solidFill>
                <a:latin typeface="Times New Roman" panose="02020603050405020304" pitchFamily="65" charset="-122"/>
                <a:ea typeface="宋体" panose="02010600030101010101" pitchFamily="2" charset="-122"/>
              </a:rPr>
              <a:t>advanced</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(advance) concepts and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even philosophy(哲学).</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考查词性转换。句意:TOKNOW让复杂的观点变得有吸引力,而且很容易被</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孩子们理解,他们可以参与到高级的概念甚至哲学中去。此处应用形容词修饰复</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数名词concepts, 故填advanced, 意为“高级的”。</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5-3 (2017天津,阅读表达,</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)He would call </a:t>
            </a:r>
            <a:r>
              <a:rPr lang="zh-CN" altLang="en-US" sz="1815" u="sng" kern="0" dirty="0" smtClean="0">
                <a:solidFill>
                  <a:srgbClr val="FF0000"/>
                </a:solidFill>
                <a:latin typeface="Times New Roman" panose="02020603050405020304" pitchFamily="65" charset="-122"/>
                <a:ea typeface="宋体" panose="02010600030101010101" pitchFamily="2" charset="-122"/>
              </a:rPr>
              <a:t>in </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advance to make sure there was no al</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cohol at the party.</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考查固定搭配。句意:他会事先打电话来确保聚会上没有酒。in advance预</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先,提前。</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5-4 (2016浙江,11,</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)Scientists have </a:t>
            </a:r>
            <a:r>
              <a:rPr lang="zh-CN" altLang="en-US" sz="1815" u="sng" kern="0" dirty="0" smtClean="0">
                <a:solidFill>
                  <a:srgbClr val="FF0000"/>
                </a:solidFill>
                <a:latin typeface="Times New Roman" panose="02020603050405020304" pitchFamily="65" charset="-122"/>
                <a:ea typeface="宋体" panose="02010600030101010101" pitchFamily="2" charset="-122"/>
              </a:rPr>
              <a:t>advanced</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(advance) many theories about why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human beings cry tears, none of which has been proved.</a:t>
            </a:r>
            <a:endParaRPr lang="zh-CN" altLang="en-US" dirty="0"/>
          </a:p>
        </p:txBody>
      </p:sp>
      <p:pic>
        <p:nvPicPr>
          <p:cNvPr id="3" name="图片 3" descr="textimage38.jpeg"/>
          <p:cNvPicPr>
            <a:picLocks noChangeAspect="1"/>
          </p:cNvPicPr>
          <p:nvPr/>
        </p:nvPicPr>
        <p:blipFill>
          <a:blip r:embed="rId1"/>
          <a:stretch>
            <a:fillRect/>
          </a:stretch>
        </p:blipFill>
        <p:spPr>
          <a:xfrm>
            <a:off x="3554325" y="1177994"/>
            <a:ext cx="552449" cy="371475"/>
          </a:xfrm>
          <a:prstGeom prst="rect">
            <a:avLst/>
          </a:prstGeom>
        </p:spPr>
      </p:pic>
      <p:pic>
        <p:nvPicPr>
          <p:cNvPr id="4" name="图片 4" descr="textimage39.jpeg"/>
          <p:cNvPicPr>
            <a:picLocks noChangeAspect="1"/>
          </p:cNvPicPr>
          <p:nvPr/>
        </p:nvPicPr>
        <p:blipFill>
          <a:blip r:embed="rId1"/>
          <a:stretch>
            <a:fillRect/>
          </a:stretch>
        </p:blipFill>
        <p:spPr>
          <a:xfrm>
            <a:off x="2939850" y="3692503"/>
            <a:ext cx="552449" cy="371474"/>
          </a:xfrm>
          <a:prstGeom prst="rect">
            <a:avLst/>
          </a:prstGeom>
        </p:spPr>
      </p:pic>
      <p:pic>
        <p:nvPicPr>
          <p:cNvPr id="5" name="图片 5" descr="textimage40.jpeg"/>
          <p:cNvPicPr>
            <a:picLocks noChangeAspect="1"/>
          </p:cNvPicPr>
          <p:nvPr/>
        </p:nvPicPr>
        <p:blipFill>
          <a:blip r:embed="rId1"/>
          <a:stretch>
            <a:fillRect/>
          </a:stretch>
        </p:blipFill>
        <p:spPr>
          <a:xfrm>
            <a:off x="2248650" y="5368357"/>
            <a:ext cx="552449" cy="371474"/>
          </a:xfrm>
          <a:prstGeom prst="rect">
            <a:avLst/>
          </a:prstGeom>
        </p:spPr>
      </p:pic>
      <p:sp>
        <p:nvSpPr>
          <p:cNvPr id="6" name="矩形 5"/>
          <p:cNvSpPr/>
          <p:nvPr/>
        </p:nvSpPr>
        <p:spPr>
          <a:xfrm>
            <a:off x="2324429" y="126356"/>
            <a:ext cx="4495141" cy="507831"/>
          </a:xfrm>
          <a:prstGeom prst="rect">
            <a:avLst/>
          </a:prstGeom>
        </p:spPr>
        <p:txBody>
          <a:bodyPr wrap="none">
            <a:spAutoFit/>
          </a:bodyPr>
          <a:lstStyle/>
          <a:p>
            <a:pPr eaLnBrk="0" latinLnBrk="1" hangingPunct="0">
              <a:lnSpc>
                <a:spcPct val="150000"/>
              </a:lnSpc>
            </a:pPr>
            <a:r>
              <a:rPr lang="zh-CN" altLang="en-US" b="1" kern="0" dirty="0" smtClean="0">
                <a:solidFill>
                  <a:srgbClr val="000000"/>
                </a:solidFill>
                <a:latin typeface="Times New Roman" panose="02020603050405020304" pitchFamily="65" charset="-122"/>
                <a:ea typeface="宋体" panose="02010600030101010101" pitchFamily="2" charset="-122"/>
              </a:rPr>
              <a:t>UNIT 2　LOOKING INTO THE FUTURE</a:t>
            </a:r>
            <a:endParaRPr lang="zh-CN" altLang="en-US" b="1" dirty="0"/>
          </a:p>
        </p:txBody>
      </p:sp>
      <p:pic>
        <p:nvPicPr>
          <p:cNvPr id="7" name="Picture 4" descr="\\a015\吴双婷\线.tif"/>
          <p:cNvPicPr>
            <a:picLocks noChangeAspect="1" noChangeArrowheads="1"/>
          </p:cNvPicPr>
          <p:nvPr/>
        </p:nvPicPr>
        <p:blipFill>
          <a:blip r:embed="rId2" cstate="print"/>
          <a:srcRect/>
          <a:stretch>
            <a:fillRect/>
          </a:stretch>
        </p:blipFill>
        <p:spPr bwMode="auto">
          <a:xfrm>
            <a:off x="5358130" y="1657350"/>
            <a:ext cx="900430" cy="309880"/>
          </a:xfrm>
          <a:prstGeom prst="rect">
            <a:avLst/>
          </a:prstGeom>
          <a:noFill/>
          <a:ln w="9525">
            <a:noFill/>
            <a:miter lim="800000"/>
            <a:headEnd/>
            <a:tailEnd/>
          </a:ln>
        </p:spPr>
      </p:pic>
      <p:pic>
        <p:nvPicPr>
          <p:cNvPr id="8" name="Picture 4" descr="\\a015\吴双婷\线.tif"/>
          <p:cNvPicPr>
            <a:picLocks noChangeArrowheads="1"/>
          </p:cNvPicPr>
          <p:nvPr/>
        </p:nvPicPr>
        <p:blipFill>
          <a:blip r:embed="rId2" cstate="print"/>
          <a:srcRect/>
          <a:stretch>
            <a:fillRect/>
          </a:stretch>
        </p:blipFill>
        <p:spPr bwMode="auto">
          <a:xfrm>
            <a:off x="4914900" y="3707130"/>
            <a:ext cx="288000" cy="356870"/>
          </a:xfrm>
          <a:prstGeom prst="rect">
            <a:avLst/>
          </a:prstGeom>
          <a:noFill/>
          <a:ln w="9525">
            <a:noFill/>
            <a:miter lim="800000"/>
            <a:headEnd/>
            <a:tailEnd/>
          </a:ln>
        </p:spPr>
      </p:pic>
      <p:pic>
        <p:nvPicPr>
          <p:cNvPr id="9" name="Picture 4" descr="\\a015\吴双婷\线.tif"/>
          <p:cNvPicPr>
            <a:picLocks noChangeAspect="1" noChangeArrowheads="1"/>
          </p:cNvPicPr>
          <p:nvPr/>
        </p:nvPicPr>
        <p:blipFill>
          <a:blip r:embed="rId2" cstate="print"/>
          <a:srcRect/>
          <a:stretch>
            <a:fillRect/>
          </a:stretch>
        </p:blipFill>
        <p:spPr bwMode="auto">
          <a:xfrm>
            <a:off x="4286248" y="5349095"/>
            <a:ext cx="951252" cy="396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7"/>
                                        </p:tgtEl>
                                      </p:cBhvr>
                                    </p:animEffect>
                                    <p:set>
                                      <p:cBhvr>
                                        <p:cTn id="7" dur="1" fill="hold">
                                          <p:stCondLst>
                                            <p:cond delay="19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8"/>
                                        </p:tgtEl>
                                      </p:cBhvr>
                                    </p:animEffect>
                                    <p:set>
                                      <p:cBhvr>
                                        <p:cTn id="12" dur="1" fill="hold">
                                          <p:stCondLst>
                                            <p:cond delay="1999"/>
                                          </p:stCondLst>
                                        </p:cTn>
                                        <p:tgtEl>
                                          <p:spTgt spid="8"/>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9"/>
                                        </p:tgtEl>
                                      </p:cBhvr>
                                    </p:animEffect>
                                    <p:set>
                                      <p:cBhvr>
                                        <p:cTn id="17" dur="1" fill="hold">
                                          <p:stCondLst>
                                            <p:cond delay="19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59562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考查动词。句意:科学家们已经提出了很多关于人类哭泣时为什么会流泪</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的理论,没有一个得到过证实。由空前的have以及空后的theories可知,此处advance</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是动词,且此处是现在完成时,故填advanced。</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5-5 (2015北京,阅读理解D改编,</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)Thanks to the </a:t>
            </a:r>
            <a:r>
              <a:rPr lang="zh-CN" altLang="en-US" sz="1815" u="sng" kern="0" dirty="0" smtClean="0">
                <a:solidFill>
                  <a:srgbClr val="FF0000"/>
                </a:solidFill>
                <a:latin typeface="Times New Roman" panose="02020603050405020304" pitchFamily="65" charset="-122"/>
                <a:ea typeface="宋体" panose="02010600030101010101" pitchFamily="2" charset="-122"/>
              </a:rPr>
              <a:t>advanced</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(advance) technology,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we live in an age of better communication.</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考查形容词。句意:由于先进的技术,我们生活在一个通讯更完善的时代。</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设空处修饰名词technology,故应用形容词advanced,意为“先进的”。</a:t>
            </a:r>
            <a:endParaRPr lang="zh-CN" altLang="en-US" dirty="0"/>
          </a:p>
          <a:p>
            <a:pPr marL="0" indent="0" eaLnBrk="0" latinLnBrk="1" hangingPunct="0">
              <a:lnSpc>
                <a:spcPct val="150000"/>
              </a:lnSpc>
              <a:spcBef>
                <a:spcPts val="0"/>
              </a:spcBef>
              <a:buNone/>
            </a:pPr>
            <a:r>
              <a:rPr lang="zh-CN" altLang="en-US" sz="2325" kern="0" spc="127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|combine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.&amp; </a:t>
            </a:r>
            <a:r>
              <a:rPr lang="zh-CN" altLang="en-US" sz="1815" i="1" kern="0" dirty="0" smtClean="0">
                <a:solidFill>
                  <a:srgbClr val="000000"/>
                </a:solidFill>
                <a:latin typeface="Times New Roman" panose="02020603050405020304" pitchFamily="65" charset="-122"/>
                <a:ea typeface="宋体" panose="02010600030101010101" pitchFamily="2" charset="-122"/>
              </a:rPr>
              <a:t>vi</a:t>
            </a:r>
            <a:r>
              <a:rPr lang="zh-CN" altLang="en-US" sz="1815" kern="0" dirty="0" smtClean="0">
                <a:solidFill>
                  <a:srgbClr val="000000"/>
                </a:solidFill>
                <a:latin typeface="Times New Roman" panose="02020603050405020304" pitchFamily="65" charset="-122"/>
                <a:ea typeface="宋体" panose="02010600030101010101" pitchFamily="2" charset="-122"/>
              </a:rPr>
              <a:t>. (使)结合;混合</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Care will also be taken to combine the building and surrounding architecture to-</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gether to form an effective system.(教材P16) 也会注意将建筑物和周围的建筑风格</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结合起来以形成一个有效的体系。</a:t>
            </a:r>
            <a:endParaRPr lang="zh-CN" altLang="en-US" dirty="0"/>
          </a:p>
          <a:p>
            <a:pPr marL="0" indent="0" eaLnBrk="0" latinLnBrk="1" hangingPunct="0">
              <a:lnSpc>
                <a:spcPct val="150000"/>
              </a:lnSpc>
              <a:spcBef>
                <a:spcPts val="0"/>
              </a:spcBef>
              <a:buNone/>
            </a:pPr>
            <a:r>
              <a:rPr lang="zh-CN" altLang="en-US" sz="1380" kern="0" spc="119"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情景导学</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We should combine theory with/and practice.</a:t>
            </a:r>
            <a:endParaRPr lang="zh-CN" altLang="en-US" dirty="0"/>
          </a:p>
        </p:txBody>
      </p:sp>
      <p:pic>
        <p:nvPicPr>
          <p:cNvPr id="3" name="图片 3" descr="textimage41.jpeg"/>
          <p:cNvPicPr>
            <a:picLocks noChangeAspect="1"/>
          </p:cNvPicPr>
          <p:nvPr/>
        </p:nvPicPr>
        <p:blipFill>
          <a:blip r:embed="rId1"/>
          <a:stretch>
            <a:fillRect/>
          </a:stretch>
        </p:blipFill>
        <p:spPr>
          <a:xfrm>
            <a:off x="3567037" y="2016650"/>
            <a:ext cx="552449" cy="371475"/>
          </a:xfrm>
          <a:prstGeom prst="rect">
            <a:avLst/>
          </a:prstGeom>
        </p:spPr>
      </p:pic>
      <p:pic>
        <p:nvPicPr>
          <p:cNvPr id="4" name="图片 4" descr="textimage42.jpeg"/>
          <p:cNvPicPr>
            <a:picLocks noChangeAspect="1"/>
          </p:cNvPicPr>
          <p:nvPr/>
        </p:nvPicPr>
        <p:blipFill>
          <a:blip r:embed="rId2"/>
          <a:stretch>
            <a:fillRect/>
          </a:stretch>
        </p:blipFill>
        <p:spPr>
          <a:xfrm>
            <a:off x="1142976" y="3848897"/>
            <a:ext cx="1143008" cy="295704"/>
          </a:xfrm>
          <a:prstGeom prst="rect">
            <a:avLst/>
          </a:prstGeom>
        </p:spPr>
      </p:pic>
      <p:pic>
        <p:nvPicPr>
          <p:cNvPr id="5" name="图片 5" descr="textimage43.jpeg"/>
          <p:cNvPicPr>
            <a:picLocks noChangeAspect="1"/>
          </p:cNvPicPr>
          <p:nvPr/>
        </p:nvPicPr>
        <p:blipFill>
          <a:blip r:embed="rId3"/>
          <a:stretch>
            <a:fillRect/>
          </a:stretch>
        </p:blipFill>
        <p:spPr>
          <a:xfrm>
            <a:off x="540000" y="5548304"/>
            <a:ext cx="190500" cy="219075"/>
          </a:xfrm>
          <a:prstGeom prst="rect">
            <a:avLst/>
          </a:prstGeom>
        </p:spPr>
      </p:pic>
      <p:sp>
        <p:nvSpPr>
          <p:cNvPr id="6" name="矩形 5"/>
          <p:cNvSpPr/>
          <p:nvPr/>
        </p:nvSpPr>
        <p:spPr>
          <a:xfrm>
            <a:off x="2324429" y="126356"/>
            <a:ext cx="4495141" cy="507831"/>
          </a:xfrm>
          <a:prstGeom prst="rect">
            <a:avLst/>
          </a:prstGeom>
        </p:spPr>
        <p:txBody>
          <a:bodyPr wrap="none">
            <a:spAutoFit/>
          </a:bodyPr>
          <a:lstStyle/>
          <a:p>
            <a:pPr eaLnBrk="0" latinLnBrk="1" hangingPunct="0">
              <a:lnSpc>
                <a:spcPct val="150000"/>
              </a:lnSpc>
            </a:pPr>
            <a:r>
              <a:rPr lang="zh-CN" altLang="en-US" b="1" kern="0" dirty="0" smtClean="0">
                <a:solidFill>
                  <a:srgbClr val="000000"/>
                </a:solidFill>
                <a:latin typeface="Times New Roman" panose="02020603050405020304" pitchFamily="65" charset="-122"/>
                <a:ea typeface="宋体" panose="02010600030101010101" pitchFamily="2" charset="-122"/>
              </a:rPr>
              <a:t>UNIT 2　LOOKING INTO THE FUTURE</a:t>
            </a:r>
            <a:endParaRPr lang="zh-CN" altLang="en-US" b="1" dirty="0"/>
          </a:p>
        </p:txBody>
      </p:sp>
      <p:pic>
        <p:nvPicPr>
          <p:cNvPr id="7" name="Picture 4" descr="\\a015\吴双婷\线.tif"/>
          <p:cNvPicPr>
            <a:picLocks noChangeArrowheads="1"/>
          </p:cNvPicPr>
          <p:nvPr/>
        </p:nvPicPr>
        <p:blipFill>
          <a:blip r:embed="rId4" cstate="print"/>
          <a:srcRect/>
          <a:stretch>
            <a:fillRect/>
          </a:stretch>
        </p:blipFill>
        <p:spPr bwMode="auto">
          <a:xfrm>
            <a:off x="5500694" y="1991509"/>
            <a:ext cx="936000" cy="396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7"/>
                                        </p:tgtEl>
                                      </p:cBhvr>
                                    </p:animEffect>
                                    <p:set>
                                      <p:cBhvr>
                                        <p:cTn id="7" dur="1" fill="hold">
                                          <p:stCondLst>
                                            <p:cond delay="19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039995"/>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=Theory should be combined with practice by us.</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我们应该把理论与实践相结合。</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The firm is working on a new product in combination with several overseas partners.</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这家公司正在与几家海外合伙人联合开发新产品。</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Technology and good management are a winning combination.技术加良好的管理是</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取胜的组合。</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380" kern="0" spc="344"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归纳拓展</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①combine...with/and...</a:t>
            </a:r>
            <a:r>
              <a:rPr lang="zh-CN" altLang="en-US" sz="1815" u="sng" kern="0" dirty="0" smtClean="0">
                <a:solidFill>
                  <a:srgbClr val="FF0000"/>
                </a:solidFill>
                <a:latin typeface="Times New Roman" panose="02020603050405020304" pitchFamily="65" charset="-122"/>
                <a:ea typeface="宋体" panose="02010600030101010101" pitchFamily="2" charset="-122"/>
              </a:rPr>
              <a:t>把</a:t>
            </a:r>
            <a:r>
              <a:rPr lang="zh-CN" altLang="en-US" sz="1815" u="sng" kern="0" dirty="0" smtClean="0">
                <a:solidFill>
                  <a:srgbClr val="FF0000"/>
                </a:solidFill>
                <a:latin typeface="黑体" panose="02010609060101010101" pitchFamily="65" charset="-122"/>
                <a:ea typeface="宋体" panose="02010600030101010101" pitchFamily="2" charset="-122"/>
              </a:rPr>
              <a:t>……</a:t>
            </a:r>
            <a:r>
              <a:rPr lang="zh-CN" altLang="en-US" sz="1815" u="sng" kern="0" dirty="0" smtClean="0">
                <a:solidFill>
                  <a:srgbClr val="FF0000"/>
                </a:solidFill>
                <a:latin typeface="Times New Roman" panose="02020603050405020304" pitchFamily="65" charset="-122"/>
                <a:ea typeface="宋体" panose="02010600030101010101" pitchFamily="2" charset="-122"/>
              </a:rPr>
              <a:t>与</a:t>
            </a:r>
            <a:r>
              <a:rPr lang="zh-CN" altLang="en-US" sz="1815" u="sng" kern="0" dirty="0" smtClean="0">
                <a:solidFill>
                  <a:srgbClr val="FF0000"/>
                </a:solidFill>
                <a:latin typeface="黑体" panose="02010609060101010101" pitchFamily="65" charset="-122"/>
                <a:ea typeface="宋体" panose="02010600030101010101" pitchFamily="2" charset="-122"/>
              </a:rPr>
              <a:t>……</a:t>
            </a:r>
            <a:r>
              <a:rPr lang="zh-CN" altLang="en-US" sz="1815" u="sng" kern="0" dirty="0" smtClean="0">
                <a:solidFill>
                  <a:srgbClr val="FF0000"/>
                </a:solidFill>
                <a:latin typeface="Times New Roman" panose="02020603050405020304" pitchFamily="65" charset="-122"/>
                <a:ea typeface="宋体" panose="02010600030101010101" pitchFamily="2" charset="-122"/>
              </a:rPr>
              <a:t>相结合</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u="sng" kern="0" dirty="0" smtClean="0">
                <a:solidFill>
                  <a:srgbClr val="FF0000"/>
                </a:solidFill>
                <a:latin typeface="Times New Roman" panose="02020603050405020304" pitchFamily="65" charset="-122"/>
                <a:ea typeface="宋体" panose="02010600030101010101" pitchFamily="2" charset="-122"/>
              </a:rPr>
              <a:t>be combined with</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与</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相结合</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②</a:t>
            </a:r>
            <a:r>
              <a:rPr lang="zh-CN" altLang="en-US" sz="1815" u="sng" kern="0" dirty="0" smtClean="0">
                <a:solidFill>
                  <a:srgbClr val="FF0000"/>
                </a:solidFill>
                <a:latin typeface="Times New Roman" panose="02020603050405020304" pitchFamily="65" charset="-122"/>
                <a:ea typeface="宋体" panose="02010600030101010101" pitchFamily="2" charset="-122"/>
              </a:rPr>
              <a:t>combination</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.结合;联合;结合体</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③in combination with </a:t>
            </a:r>
            <a:r>
              <a:rPr lang="zh-CN" altLang="en-US" sz="1815" u="sng" kern="0" dirty="0" smtClean="0">
                <a:solidFill>
                  <a:srgbClr val="FF0000"/>
                </a:solidFill>
                <a:latin typeface="Times New Roman" panose="02020603050405020304" pitchFamily="65" charset="-122"/>
                <a:ea typeface="宋体" panose="02010600030101010101" pitchFamily="2" charset="-122"/>
              </a:rPr>
              <a:t>与</a:t>
            </a:r>
            <a:r>
              <a:rPr lang="zh-CN" altLang="en-US" sz="1815" u="sng" kern="0" dirty="0" smtClean="0">
                <a:solidFill>
                  <a:srgbClr val="FF0000"/>
                </a:solidFill>
                <a:latin typeface="黑体" panose="02010609060101010101" pitchFamily="65" charset="-122"/>
                <a:ea typeface="宋体" panose="02010600030101010101" pitchFamily="2" charset="-122"/>
              </a:rPr>
              <a:t>……</a:t>
            </a:r>
            <a:r>
              <a:rPr lang="zh-CN" altLang="en-US" sz="1815" u="sng" kern="0" dirty="0" smtClean="0">
                <a:solidFill>
                  <a:srgbClr val="FF0000"/>
                </a:solidFill>
                <a:latin typeface="Times New Roman" panose="02020603050405020304" pitchFamily="65" charset="-122"/>
                <a:ea typeface="宋体" panose="02010600030101010101" pitchFamily="2" charset="-122"/>
              </a:rPr>
              <a:t>结合/联合</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④a winning combination </a:t>
            </a:r>
            <a:r>
              <a:rPr lang="zh-CN" altLang="en-US" sz="1815" u="sng" kern="0" dirty="0" smtClean="0">
                <a:solidFill>
                  <a:srgbClr val="FF0000"/>
                </a:solidFill>
                <a:latin typeface="Times New Roman" panose="02020603050405020304" pitchFamily="65" charset="-122"/>
                <a:ea typeface="宋体" panose="02010600030101010101" pitchFamily="2" charset="-122"/>
              </a:rPr>
              <a:t>取胜的</a:t>
            </a:r>
            <a:r>
              <a:rPr lang="zh-CN" altLang="en-US" sz="1815" u="sng" kern="0" dirty="0" smtClean="0">
                <a:solidFill>
                  <a:srgbClr val="FF0000"/>
                </a:solidFill>
                <a:latin typeface="Times New Roman" panose="02020603050405020304" pitchFamily="65" charset="-122"/>
                <a:ea typeface="宋体" panose="02010600030101010101" pitchFamily="2" charset="-122"/>
              </a:rPr>
              <a:t>组合</a:t>
            </a:r>
            <a:endParaRPr lang="zh-CN" altLang="en-US" dirty="0">
              <a:solidFill>
                <a:srgbClr val="FF0000"/>
              </a:solidFill>
            </a:endParaRPr>
          </a:p>
        </p:txBody>
      </p:sp>
      <p:pic>
        <p:nvPicPr>
          <p:cNvPr id="3" name="图片 3" descr="textimage44.jpeg"/>
          <p:cNvPicPr>
            <a:picLocks noChangeAspect="1"/>
          </p:cNvPicPr>
          <p:nvPr/>
        </p:nvPicPr>
        <p:blipFill>
          <a:blip r:embed="rId1"/>
          <a:stretch>
            <a:fillRect/>
          </a:stretch>
        </p:blipFill>
        <p:spPr>
          <a:xfrm>
            <a:off x="1000800" y="3336094"/>
            <a:ext cx="219075" cy="219075"/>
          </a:xfrm>
          <a:prstGeom prst="rect">
            <a:avLst/>
          </a:prstGeom>
        </p:spPr>
      </p:pic>
      <p:sp>
        <p:nvSpPr>
          <p:cNvPr id="4" name="矩形 3"/>
          <p:cNvSpPr/>
          <p:nvPr/>
        </p:nvSpPr>
        <p:spPr>
          <a:xfrm>
            <a:off x="2324429" y="126356"/>
            <a:ext cx="4495141" cy="507831"/>
          </a:xfrm>
          <a:prstGeom prst="rect">
            <a:avLst/>
          </a:prstGeom>
        </p:spPr>
        <p:txBody>
          <a:bodyPr wrap="none">
            <a:spAutoFit/>
          </a:bodyPr>
          <a:lstStyle/>
          <a:p>
            <a:pPr eaLnBrk="0" latinLnBrk="1" hangingPunct="0">
              <a:lnSpc>
                <a:spcPct val="150000"/>
              </a:lnSpc>
            </a:pPr>
            <a:r>
              <a:rPr lang="zh-CN" altLang="en-US" b="1" kern="0" dirty="0" smtClean="0">
                <a:solidFill>
                  <a:srgbClr val="000000"/>
                </a:solidFill>
                <a:latin typeface="Times New Roman" panose="02020603050405020304" pitchFamily="65" charset="-122"/>
                <a:ea typeface="宋体" panose="02010600030101010101" pitchFamily="2" charset="-122"/>
              </a:rPr>
              <a:t>UNIT 2　LOOKING INTO THE FUTURE</a:t>
            </a:r>
            <a:endParaRPr lang="zh-CN" altLang="en-US" b="1" dirty="0"/>
          </a:p>
        </p:txBody>
      </p:sp>
      <p:pic>
        <p:nvPicPr>
          <p:cNvPr id="5" name="Picture 4" descr="\\a015\吴双婷\线.tif"/>
          <p:cNvPicPr>
            <a:picLocks noChangeArrowheads="1"/>
          </p:cNvPicPr>
          <p:nvPr/>
        </p:nvPicPr>
        <p:blipFill>
          <a:blip r:embed="rId2" cstate="print"/>
          <a:srcRect/>
          <a:stretch>
            <a:fillRect/>
          </a:stretch>
        </p:blipFill>
        <p:spPr bwMode="auto">
          <a:xfrm>
            <a:off x="2714612" y="3634583"/>
            <a:ext cx="2143140" cy="396000"/>
          </a:xfrm>
          <a:prstGeom prst="rect">
            <a:avLst/>
          </a:prstGeom>
          <a:noFill/>
          <a:ln w="9525">
            <a:noFill/>
            <a:miter lim="800000"/>
            <a:headEnd/>
            <a:tailEnd/>
          </a:ln>
        </p:spPr>
      </p:pic>
      <p:pic>
        <p:nvPicPr>
          <p:cNvPr id="6" name="Picture 4" descr="\\a015\吴双婷\线.tif"/>
          <p:cNvPicPr>
            <a:picLocks noChangeArrowheads="1"/>
          </p:cNvPicPr>
          <p:nvPr/>
        </p:nvPicPr>
        <p:blipFill>
          <a:blip r:embed="rId2" cstate="print"/>
          <a:srcRect/>
          <a:stretch>
            <a:fillRect/>
          </a:stretch>
        </p:blipFill>
        <p:spPr bwMode="auto">
          <a:xfrm>
            <a:off x="642910" y="4063211"/>
            <a:ext cx="1728000" cy="396000"/>
          </a:xfrm>
          <a:prstGeom prst="rect">
            <a:avLst/>
          </a:prstGeom>
          <a:noFill/>
          <a:ln w="9525">
            <a:noFill/>
            <a:miter lim="800000"/>
            <a:headEnd/>
            <a:tailEnd/>
          </a:ln>
        </p:spPr>
      </p:pic>
      <p:pic>
        <p:nvPicPr>
          <p:cNvPr id="7" name="Picture 4" descr="\\a015\吴双婷\线.tif"/>
          <p:cNvPicPr>
            <a:picLocks noChangeArrowheads="1"/>
          </p:cNvPicPr>
          <p:nvPr/>
        </p:nvPicPr>
        <p:blipFill>
          <a:blip r:embed="rId2" cstate="print"/>
          <a:srcRect/>
          <a:stretch>
            <a:fillRect/>
          </a:stretch>
        </p:blipFill>
        <p:spPr bwMode="auto">
          <a:xfrm>
            <a:off x="785786" y="4491839"/>
            <a:ext cx="1188000" cy="396000"/>
          </a:xfrm>
          <a:prstGeom prst="rect">
            <a:avLst/>
          </a:prstGeom>
          <a:noFill/>
          <a:ln w="9525">
            <a:noFill/>
            <a:miter lim="800000"/>
            <a:headEnd/>
            <a:tailEnd/>
          </a:ln>
        </p:spPr>
      </p:pic>
      <p:pic>
        <p:nvPicPr>
          <p:cNvPr id="8" name="Picture 4" descr="\\a015\吴双婷\线.tif"/>
          <p:cNvPicPr>
            <a:picLocks noChangeArrowheads="1"/>
          </p:cNvPicPr>
          <p:nvPr/>
        </p:nvPicPr>
        <p:blipFill>
          <a:blip r:embed="rId2" cstate="print"/>
          <a:srcRect/>
          <a:stretch>
            <a:fillRect/>
          </a:stretch>
        </p:blipFill>
        <p:spPr bwMode="auto">
          <a:xfrm>
            <a:off x="2638412" y="4910942"/>
            <a:ext cx="1764000" cy="396000"/>
          </a:xfrm>
          <a:prstGeom prst="rect">
            <a:avLst/>
          </a:prstGeom>
          <a:noFill/>
          <a:ln w="9525">
            <a:noFill/>
            <a:miter lim="800000"/>
            <a:headEnd/>
            <a:tailEnd/>
          </a:ln>
        </p:spPr>
      </p:pic>
      <p:pic>
        <p:nvPicPr>
          <p:cNvPr id="9" name="Picture 4" descr="\\a015\吴双婷\线.tif"/>
          <p:cNvPicPr>
            <a:picLocks noChangeAspect="1" noChangeArrowheads="1"/>
          </p:cNvPicPr>
          <p:nvPr/>
        </p:nvPicPr>
        <p:blipFill>
          <a:blip r:embed="rId2" cstate="print"/>
          <a:srcRect/>
          <a:stretch>
            <a:fillRect/>
          </a:stretch>
        </p:blipFill>
        <p:spPr bwMode="auto">
          <a:xfrm>
            <a:off x="2928926" y="5349095"/>
            <a:ext cx="1285884" cy="35687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5"/>
                                        </p:tgtEl>
                                      </p:cBhvr>
                                    </p:animEffect>
                                    <p:set>
                                      <p:cBhvr>
                                        <p:cTn id="7" dur="1" fill="hold">
                                          <p:stCondLst>
                                            <p:cond delay="19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6"/>
                                        </p:tgtEl>
                                      </p:cBhvr>
                                    </p:animEffect>
                                    <p:set>
                                      <p:cBhvr>
                                        <p:cTn id="12" dur="1" fill="hold">
                                          <p:stCondLst>
                                            <p:cond delay="1999"/>
                                          </p:stCondLst>
                                        </p:cTn>
                                        <p:tgtEl>
                                          <p:spTgt spid="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7"/>
                                        </p:tgtEl>
                                      </p:cBhvr>
                                    </p:animEffect>
                                    <p:set>
                                      <p:cBhvr>
                                        <p:cTn id="17" dur="1" fill="hold">
                                          <p:stCondLst>
                                            <p:cond delay="1999"/>
                                          </p:stCondLst>
                                        </p:cTn>
                                        <p:tgtEl>
                                          <p:spTgt spid="7"/>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8"/>
                                        </p:tgtEl>
                                      </p:cBhvr>
                                    </p:animEffect>
                                    <p:set>
                                      <p:cBhvr>
                                        <p:cTn id="22" dur="1" fill="hold">
                                          <p:stCondLst>
                                            <p:cond delay="1999"/>
                                          </p:stCondLst>
                                        </p:cTn>
                                        <p:tgtEl>
                                          <p:spTgt spid="8"/>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9"/>
                                        </p:tgtEl>
                                      </p:cBhvr>
                                    </p:animEffect>
                                    <p:set>
                                      <p:cBhvr>
                                        <p:cTn id="27" dur="1" fill="hold">
                                          <p:stCondLst>
                                            <p:cond delay="19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848501"/>
            <a:ext cx="8467200" cy="545973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10.</a:t>
            </a:r>
            <a:r>
              <a:rPr lang="zh-CN" altLang="en-US" sz="1815" u="sng" kern="0" dirty="0" smtClean="0">
                <a:solidFill>
                  <a:srgbClr val="FF0000"/>
                </a:solidFill>
                <a:latin typeface="Times New Roman" panose="02020603050405020304" pitchFamily="65" charset="-122"/>
                <a:ea typeface="宋体" panose="02010600030101010101" pitchFamily="2" charset="-122"/>
              </a:rPr>
              <a:t>available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.可获得的;可购得的;(人)有空的</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11.</a:t>
            </a:r>
            <a:r>
              <a:rPr lang="zh-CN" altLang="en-US" sz="1815" u="sng" kern="0" dirty="0" smtClean="0">
                <a:solidFill>
                  <a:srgbClr val="FF0000"/>
                </a:solidFill>
                <a:latin typeface="Times New Roman" panose="02020603050405020304" pitchFamily="65" charset="-122"/>
                <a:ea typeface="宋体" panose="02010600030101010101" pitchFamily="2" charset="-122"/>
              </a:rPr>
              <a:t>nevertheless</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adv</a:t>
            </a:r>
            <a:r>
              <a:rPr lang="zh-CN" altLang="en-US" sz="1815" kern="0" dirty="0" smtClean="0">
                <a:solidFill>
                  <a:srgbClr val="000000"/>
                </a:solidFill>
                <a:latin typeface="Times New Roman" panose="02020603050405020304" pitchFamily="65" charset="-122"/>
                <a:ea typeface="宋体" panose="02010600030101010101" pitchFamily="2" charset="-122"/>
              </a:rPr>
              <a:t>.尽管如此;不过;然而</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12.</a:t>
            </a:r>
            <a:r>
              <a:rPr lang="zh-CN" altLang="en-US" sz="1815" u="sng" kern="0" dirty="0" smtClean="0">
                <a:solidFill>
                  <a:srgbClr val="FF0000"/>
                </a:solidFill>
                <a:latin typeface="Times New Roman" panose="02020603050405020304" pitchFamily="65" charset="-122"/>
                <a:ea typeface="宋体" panose="02010600030101010101" pitchFamily="2" charset="-122"/>
              </a:rPr>
              <a:t>artificial</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.人工的;人造的;假的</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13.</a:t>
            </a:r>
            <a:r>
              <a:rPr lang="zh-CN" altLang="en-US" sz="1815" u="sng" kern="0" dirty="0" smtClean="0">
                <a:solidFill>
                  <a:srgbClr val="FF0000"/>
                </a:solidFill>
                <a:latin typeface="Times New Roman" panose="02020603050405020304" pitchFamily="65" charset="-122"/>
                <a:ea typeface="宋体" panose="02010600030101010101" pitchFamily="2" charset="-122"/>
              </a:rPr>
              <a:t>advocate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.提倡;支持;拥护</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.提倡者;支持者;拥护者</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B.阅读词汇—明词义</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1.phrase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短语;词组</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2.switch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转换,交换</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vi</a:t>
            </a:r>
            <a:r>
              <a:rPr lang="zh-CN" altLang="en-US" sz="1815" kern="0" dirty="0" smtClean="0">
                <a:solidFill>
                  <a:srgbClr val="000000"/>
                </a:solidFill>
                <a:latin typeface="Times New Roman" panose="02020603050405020304" pitchFamily="65" charset="-122"/>
                <a:ea typeface="宋体" panose="02010600030101010101" pitchFamily="2" charset="-122"/>
              </a:rPr>
              <a:t>.&amp;</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u="sng" kern="0" dirty="0" smtClean="0">
                <a:solidFill>
                  <a:srgbClr val="FF0000"/>
                </a:solidFill>
                <a:latin typeface="Times New Roman" panose="02020603050405020304" pitchFamily="65" charset="-122"/>
                <a:ea typeface="宋体" panose="02010600030101010101" pitchFamily="2" charset="-122"/>
              </a:rPr>
              <a:t>(使)改变,转变</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开关,转换器,改变</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3.appliance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电器</a:t>
            </a:r>
            <a:r>
              <a:rPr lang="zh-CN" altLang="en-US" sz="1815" u="sng" kern="0" dirty="0" smtClean="0">
                <a:solidFill>
                  <a:srgbClr val="FF0000"/>
                </a:solidFill>
                <a:latin typeface="Times New Roman" panose="02020603050405020304" pitchFamily="65" charset="-122"/>
                <a:ea typeface="宋体" panose="02010600030101010101" pitchFamily="2" charset="-122"/>
              </a:rPr>
              <a:t>;器具</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4.air conditioner</a:t>
            </a:r>
            <a:r>
              <a:rPr lang="zh-CN" altLang="en-US" sz="1815" u="sng" kern="0" dirty="0" smtClean="0">
                <a:solidFill>
                  <a:srgbClr val="FF0000"/>
                </a:solidFill>
                <a:latin typeface="Times New Roman" panose="02020603050405020304" pitchFamily="65" charset="-122"/>
                <a:ea typeface="宋体" panose="02010600030101010101" pitchFamily="2" charset="-122"/>
              </a:rPr>
              <a:t>空调机;空调设备</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5.automatic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自动的</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6.sensor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传感器;敏感元件</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7.mode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u="sng" kern="0" dirty="0" smtClean="0">
                <a:solidFill>
                  <a:srgbClr val="FF0000"/>
                </a:solidFill>
                <a:latin typeface="Times New Roman" panose="02020603050405020304" pitchFamily="65" charset="-122"/>
                <a:ea typeface="宋体" panose="02010600030101010101" pitchFamily="2" charset="-122"/>
              </a:rPr>
              <a:t>模式;方式;风格</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8.abnormal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不正常的;反常的</a:t>
            </a:r>
            <a:endParaRPr lang="zh-CN" altLang="en-US" dirty="0">
              <a:solidFill>
                <a:srgbClr val="FF0000"/>
              </a:solidFill>
            </a:endParaRPr>
          </a:p>
        </p:txBody>
      </p:sp>
      <p:sp>
        <p:nvSpPr>
          <p:cNvPr id="3" name="矩形 2"/>
          <p:cNvSpPr/>
          <p:nvPr/>
        </p:nvSpPr>
        <p:spPr>
          <a:xfrm>
            <a:off x="2324429" y="126356"/>
            <a:ext cx="4495141" cy="507831"/>
          </a:xfrm>
          <a:prstGeom prst="rect">
            <a:avLst/>
          </a:prstGeom>
        </p:spPr>
        <p:txBody>
          <a:bodyPr wrap="none">
            <a:spAutoFit/>
          </a:bodyPr>
          <a:lstStyle/>
          <a:p>
            <a:pPr eaLnBrk="0" latinLnBrk="1" hangingPunct="0">
              <a:lnSpc>
                <a:spcPct val="150000"/>
              </a:lnSpc>
            </a:pPr>
            <a:r>
              <a:rPr lang="zh-CN" altLang="en-US" b="1" kern="0" dirty="0" smtClean="0">
                <a:solidFill>
                  <a:srgbClr val="000000"/>
                </a:solidFill>
                <a:latin typeface="Times New Roman" panose="02020603050405020304" pitchFamily="65" charset="-122"/>
                <a:ea typeface="宋体" panose="02010600030101010101" pitchFamily="2" charset="-122"/>
              </a:rPr>
              <a:t>UNIT 2　LOOKING INTO THE FUTURE</a:t>
            </a:r>
            <a:endParaRPr lang="zh-CN" altLang="en-US" b="1" dirty="0"/>
          </a:p>
        </p:txBody>
      </p:sp>
      <p:pic>
        <p:nvPicPr>
          <p:cNvPr id="4" name="Picture 4" descr="\\a015\吴双婷\线.tif"/>
          <p:cNvPicPr>
            <a:picLocks noChangeAspect="1" noChangeArrowheads="1"/>
          </p:cNvPicPr>
          <p:nvPr/>
        </p:nvPicPr>
        <p:blipFill>
          <a:blip r:embed="rId1" cstate="print"/>
          <a:srcRect/>
          <a:stretch>
            <a:fillRect/>
          </a:stretch>
        </p:blipFill>
        <p:spPr bwMode="auto">
          <a:xfrm>
            <a:off x="824230" y="848360"/>
            <a:ext cx="852805" cy="427990"/>
          </a:xfrm>
          <a:prstGeom prst="rect">
            <a:avLst/>
          </a:prstGeom>
          <a:noFill/>
          <a:ln w="9525">
            <a:noFill/>
            <a:miter lim="800000"/>
            <a:headEnd/>
            <a:tailEnd/>
          </a:ln>
        </p:spPr>
      </p:pic>
      <p:pic>
        <p:nvPicPr>
          <p:cNvPr id="5" name="Picture 4" descr="\\a015\吴双婷\线.tif"/>
          <p:cNvPicPr>
            <a:picLocks noChangeArrowheads="1"/>
          </p:cNvPicPr>
          <p:nvPr/>
        </p:nvPicPr>
        <p:blipFill>
          <a:blip r:embed="rId1" cstate="print"/>
          <a:srcRect/>
          <a:stretch>
            <a:fillRect/>
          </a:stretch>
        </p:blipFill>
        <p:spPr bwMode="auto">
          <a:xfrm>
            <a:off x="824204" y="1276494"/>
            <a:ext cx="1188000" cy="396000"/>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1" cstate="print"/>
          <a:srcRect/>
          <a:stretch>
            <a:fillRect/>
          </a:stretch>
        </p:blipFill>
        <p:spPr bwMode="auto">
          <a:xfrm>
            <a:off x="824230" y="1734185"/>
            <a:ext cx="817880" cy="328930"/>
          </a:xfrm>
          <a:prstGeom prst="rect">
            <a:avLst/>
          </a:prstGeom>
          <a:noFill/>
          <a:ln w="9525">
            <a:noFill/>
            <a:miter lim="800000"/>
            <a:headEnd/>
            <a:tailEnd/>
          </a:ln>
        </p:spPr>
      </p:pic>
      <p:pic>
        <p:nvPicPr>
          <p:cNvPr id="7" name="Picture 4" descr="\\a015\吴双婷\线.tif"/>
          <p:cNvPicPr>
            <a:picLocks noChangeArrowheads="1"/>
          </p:cNvPicPr>
          <p:nvPr/>
        </p:nvPicPr>
        <p:blipFill>
          <a:blip r:embed="rId1" cstate="print"/>
          <a:srcRect/>
          <a:stretch>
            <a:fillRect/>
          </a:stretch>
        </p:blipFill>
        <p:spPr bwMode="auto">
          <a:xfrm>
            <a:off x="824204" y="2148672"/>
            <a:ext cx="864000" cy="356870"/>
          </a:xfrm>
          <a:prstGeom prst="rect">
            <a:avLst/>
          </a:prstGeom>
          <a:noFill/>
          <a:ln w="9525">
            <a:noFill/>
            <a:miter lim="800000"/>
            <a:headEnd/>
            <a:tailEnd/>
          </a:ln>
        </p:spPr>
      </p:pic>
      <p:pic>
        <p:nvPicPr>
          <p:cNvPr id="8" name="Picture 4" descr="\\a015\吴双婷\线.tif"/>
          <p:cNvPicPr>
            <a:picLocks noChangeArrowheads="1"/>
          </p:cNvPicPr>
          <p:nvPr/>
        </p:nvPicPr>
        <p:blipFill>
          <a:blip r:embed="rId1" cstate="print"/>
          <a:srcRect/>
          <a:stretch>
            <a:fillRect/>
          </a:stretch>
        </p:blipFill>
        <p:spPr bwMode="auto">
          <a:xfrm>
            <a:off x="1564005" y="2992120"/>
            <a:ext cx="1064895" cy="356870"/>
          </a:xfrm>
          <a:prstGeom prst="rect">
            <a:avLst/>
          </a:prstGeom>
          <a:noFill/>
          <a:ln w="9525">
            <a:noFill/>
            <a:miter lim="800000"/>
            <a:headEnd/>
            <a:tailEnd/>
          </a:ln>
        </p:spPr>
      </p:pic>
      <p:pic>
        <p:nvPicPr>
          <p:cNvPr id="9" name="Picture 4" descr="\\a015\吴双婷\线.tif"/>
          <p:cNvPicPr>
            <a:picLocks noChangeArrowheads="1"/>
          </p:cNvPicPr>
          <p:nvPr/>
        </p:nvPicPr>
        <p:blipFill>
          <a:blip r:embed="rId1" cstate="print"/>
          <a:srcRect/>
          <a:stretch>
            <a:fillRect/>
          </a:stretch>
        </p:blipFill>
        <p:spPr bwMode="auto">
          <a:xfrm>
            <a:off x="1642110" y="3348990"/>
            <a:ext cx="1008000" cy="396000"/>
          </a:xfrm>
          <a:prstGeom prst="rect">
            <a:avLst/>
          </a:prstGeom>
          <a:noFill/>
          <a:ln w="9525">
            <a:noFill/>
            <a:miter lim="800000"/>
            <a:headEnd/>
            <a:tailEnd/>
          </a:ln>
        </p:spPr>
      </p:pic>
      <p:pic>
        <p:nvPicPr>
          <p:cNvPr id="10" name="Picture 4" descr="\\a015\吴双婷\线.tif"/>
          <p:cNvPicPr>
            <a:picLocks noChangeArrowheads="1"/>
          </p:cNvPicPr>
          <p:nvPr/>
        </p:nvPicPr>
        <p:blipFill>
          <a:blip r:embed="rId1" cstate="print"/>
          <a:srcRect/>
          <a:stretch>
            <a:fillRect/>
          </a:stretch>
        </p:blipFill>
        <p:spPr bwMode="auto">
          <a:xfrm>
            <a:off x="3271828" y="3368516"/>
            <a:ext cx="1440000" cy="356870"/>
          </a:xfrm>
          <a:prstGeom prst="rect">
            <a:avLst/>
          </a:prstGeom>
          <a:noFill/>
          <a:ln w="9525">
            <a:noFill/>
            <a:miter lim="800000"/>
            <a:headEnd/>
            <a:tailEnd/>
          </a:ln>
        </p:spPr>
      </p:pic>
      <p:pic>
        <p:nvPicPr>
          <p:cNvPr id="11" name="Picture 4" descr="\\a015\吴双婷\线.tif"/>
          <p:cNvPicPr>
            <a:picLocks noChangeArrowheads="1"/>
          </p:cNvPicPr>
          <p:nvPr/>
        </p:nvPicPr>
        <p:blipFill>
          <a:blip r:embed="rId1" cstate="print"/>
          <a:srcRect/>
          <a:stretch>
            <a:fillRect/>
          </a:stretch>
        </p:blipFill>
        <p:spPr bwMode="auto">
          <a:xfrm>
            <a:off x="4939665" y="3399790"/>
            <a:ext cx="1820545" cy="356870"/>
          </a:xfrm>
          <a:prstGeom prst="rect">
            <a:avLst/>
          </a:prstGeom>
          <a:noFill/>
          <a:ln w="9525">
            <a:noFill/>
            <a:miter lim="800000"/>
            <a:headEnd/>
            <a:tailEnd/>
          </a:ln>
        </p:spPr>
      </p:pic>
      <p:pic>
        <p:nvPicPr>
          <p:cNvPr id="12" name="Picture 4" descr="\\a015\吴双婷\线.tif"/>
          <p:cNvPicPr>
            <a:picLocks noChangeArrowheads="1"/>
          </p:cNvPicPr>
          <p:nvPr/>
        </p:nvPicPr>
        <p:blipFill>
          <a:blip r:embed="rId1" cstate="print"/>
          <a:srcRect/>
          <a:stretch>
            <a:fillRect/>
          </a:stretch>
        </p:blipFill>
        <p:spPr bwMode="auto">
          <a:xfrm>
            <a:off x="1863090" y="3849370"/>
            <a:ext cx="1044000" cy="324000"/>
          </a:xfrm>
          <a:prstGeom prst="rect">
            <a:avLst/>
          </a:prstGeom>
          <a:noFill/>
          <a:ln w="9525">
            <a:noFill/>
            <a:miter lim="800000"/>
            <a:headEnd/>
            <a:tailEnd/>
          </a:ln>
        </p:spPr>
      </p:pic>
      <p:pic>
        <p:nvPicPr>
          <p:cNvPr id="13" name="Picture 4" descr="\\a015\吴双婷\线.tif"/>
          <p:cNvPicPr>
            <a:picLocks noChangeAspect="1" noChangeArrowheads="1"/>
          </p:cNvPicPr>
          <p:nvPr/>
        </p:nvPicPr>
        <p:blipFill>
          <a:blip r:embed="rId1" cstate="print"/>
          <a:srcRect/>
          <a:stretch>
            <a:fillRect/>
          </a:stretch>
        </p:blipFill>
        <p:spPr bwMode="auto">
          <a:xfrm>
            <a:off x="2071370" y="4206240"/>
            <a:ext cx="1685290" cy="356870"/>
          </a:xfrm>
          <a:prstGeom prst="rect">
            <a:avLst/>
          </a:prstGeom>
          <a:noFill/>
          <a:ln w="9525">
            <a:noFill/>
            <a:miter lim="800000"/>
            <a:headEnd/>
            <a:tailEnd/>
          </a:ln>
        </p:spPr>
      </p:pic>
      <p:pic>
        <p:nvPicPr>
          <p:cNvPr id="14" name="Picture 4" descr="\\a015\吴双婷\线.tif"/>
          <p:cNvPicPr>
            <a:picLocks noChangeArrowheads="1"/>
          </p:cNvPicPr>
          <p:nvPr/>
        </p:nvPicPr>
        <p:blipFill>
          <a:blip r:embed="rId1" cstate="print"/>
          <a:srcRect/>
          <a:stretch>
            <a:fillRect/>
          </a:stretch>
        </p:blipFill>
        <p:spPr bwMode="auto">
          <a:xfrm>
            <a:off x="2071370" y="4634865"/>
            <a:ext cx="721995" cy="356870"/>
          </a:xfrm>
          <a:prstGeom prst="rect">
            <a:avLst/>
          </a:prstGeom>
          <a:noFill/>
          <a:ln w="9525">
            <a:noFill/>
            <a:miter lim="800000"/>
            <a:headEnd/>
            <a:tailEnd/>
          </a:ln>
        </p:spPr>
      </p:pic>
      <p:pic>
        <p:nvPicPr>
          <p:cNvPr id="15" name="Picture 4" descr="\\a015\吴双婷\线.tif"/>
          <p:cNvPicPr>
            <a:picLocks noChangeArrowheads="1"/>
          </p:cNvPicPr>
          <p:nvPr/>
        </p:nvPicPr>
        <p:blipFill>
          <a:blip r:embed="rId1" cstate="print"/>
          <a:srcRect/>
          <a:stretch>
            <a:fillRect/>
          </a:stretch>
        </p:blipFill>
        <p:spPr bwMode="auto">
          <a:xfrm>
            <a:off x="1545590" y="5063490"/>
            <a:ext cx="1764000" cy="356870"/>
          </a:xfrm>
          <a:prstGeom prst="rect">
            <a:avLst/>
          </a:prstGeom>
          <a:noFill/>
          <a:ln w="9525">
            <a:noFill/>
            <a:miter lim="800000"/>
            <a:headEnd/>
            <a:tailEnd/>
          </a:ln>
        </p:spPr>
      </p:pic>
      <p:pic>
        <p:nvPicPr>
          <p:cNvPr id="16" name="Picture 4" descr="\\a015\吴双婷\线.tif"/>
          <p:cNvPicPr>
            <a:picLocks noChangeAspect="1" noChangeArrowheads="1"/>
          </p:cNvPicPr>
          <p:nvPr/>
        </p:nvPicPr>
        <p:blipFill>
          <a:blip r:embed="rId1" cstate="print"/>
          <a:srcRect/>
          <a:stretch>
            <a:fillRect/>
          </a:stretch>
        </p:blipFill>
        <p:spPr bwMode="auto">
          <a:xfrm>
            <a:off x="1460500" y="5492115"/>
            <a:ext cx="1524635" cy="356870"/>
          </a:xfrm>
          <a:prstGeom prst="rect">
            <a:avLst/>
          </a:prstGeom>
          <a:noFill/>
          <a:ln w="9525">
            <a:noFill/>
            <a:miter lim="800000"/>
            <a:headEnd/>
            <a:tailEnd/>
          </a:ln>
        </p:spPr>
      </p:pic>
      <p:pic>
        <p:nvPicPr>
          <p:cNvPr id="17" name="Picture 4" descr="\\a015\吴双婷\线.tif"/>
          <p:cNvPicPr>
            <a:picLocks noChangeArrowheads="1"/>
          </p:cNvPicPr>
          <p:nvPr/>
        </p:nvPicPr>
        <p:blipFill>
          <a:blip r:embed="rId1" cstate="print"/>
          <a:srcRect/>
          <a:stretch>
            <a:fillRect/>
          </a:stretch>
        </p:blipFill>
        <p:spPr bwMode="auto">
          <a:xfrm>
            <a:off x="2028825" y="5934710"/>
            <a:ext cx="1728000" cy="324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4"/>
                                        </p:tgtEl>
                                      </p:cBhvr>
                                    </p:animEffect>
                                    <p:set>
                                      <p:cBhvr>
                                        <p:cTn id="7" dur="1" fill="hold">
                                          <p:stCondLst>
                                            <p:cond delay="19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5"/>
                                        </p:tgtEl>
                                      </p:cBhvr>
                                    </p:animEffect>
                                    <p:set>
                                      <p:cBhvr>
                                        <p:cTn id="12" dur="1" fill="hold">
                                          <p:stCondLst>
                                            <p:cond delay="19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6"/>
                                        </p:tgtEl>
                                      </p:cBhvr>
                                    </p:animEffect>
                                    <p:set>
                                      <p:cBhvr>
                                        <p:cTn id="17" dur="1" fill="hold">
                                          <p:stCondLst>
                                            <p:cond delay="1999"/>
                                          </p:stCondLst>
                                        </p:cTn>
                                        <p:tgtEl>
                                          <p:spTgt spid="6"/>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7"/>
                                        </p:tgtEl>
                                      </p:cBhvr>
                                    </p:animEffect>
                                    <p:set>
                                      <p:cBhvr>
                                        <p:cTn id="22" dur="1" fill="hold">
                                          <p:stCondLst>
                                            <p:cond delay="1999"/>
                                          </p:stCondLst>
                                        </p:cTn>
                                        <p:tgtEl>
                                          <p:spTgt spid="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8"/>
                                        </p:tgtEl>
                                      </p:cBhvr>
                                    </p:animEffect>
                                    <p:set>
                                      <p:cBhvr>
                                        <p:cTn id="27" dur="1" fill="hold">
                                          <p:stCondLst>
                                            <p:cond delay="1999"/>
                                          </p:stCondLst>
                                        </p:cTn>
                                        <p:tgtEl>
                                          <p:spTgt spid="8"/>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2000"/>
                                        <p:tgtEl>
                                          <p:spTgt spid="9"/>
                                        </p:tgtEl>
                                      </p:cBhvr>
                                    </p:animEffect>
                                    <p:set>
                                      <p:cBhvr>
                                        <p:cTn id="32" dur="1" fill="hold">
                                          <p:stCondLst>
                                            <p:cond delay="1999"/>
                                          </p:stCondLst>
                                        </p:cTn>
                                        <p:tgtEl>
                                          <p:spTgt spid="9"/>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nodeType="clickEffect">
                                  <p:stCondLst>
                                    <p:cond delay="0"/>
                                  </p:stCondLst>
                                  <p:childTnLst>
                                    <p:animEffect transition="out" filter="fade">
                                      <p:cBhvr>
                                        <p:cTn id="36" dur="2000"/>
                                        <p:tgtEl>
                                          <p:spTgt spid="10"/>
                                        </p:tgtEl>
                                      </p:cBhvr>
                                    </p:animEffect>
                                    <p:set>
                                      <p:cBhvr>
                                        <p:cTn id="37" dur="1" fill="hold">
                                          <p:stCondLst>
                                            <p:cond delay="1999"/>
                                          </p:stCondLst>
                                        </p:cTn>
                                        <p:tgtEl>
                                          <p:spTgt spid="10"/>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nodeType="clickEffect">
                                  <p:stCondLst>
                                    <p:cond delay="0"/>
                                  </p:stCondLst>
                                  <p:childTnLst>
                                    <p:animEffect transition="out" filter="fade">
                                      <p:cBhvr>
                                        <p:cTn id="41" dur="2000"/>
                                        <p:tgtEl>
                                          <p:spTgt spid="11"/>
                                        </p:tgtEl>
                                      </p:cBhvr>
                                    </p:animEffect>
                                    <p:set>
                                      <p:cBhvr>
                                        <p:cTn id="42" dur="1" fill="hold">
                                          <p:stCondLst>
                                            <p:cond delay="1999"/>
                                          </p:stCondLst>
                                        </p:cTn>
                                        <p:tgtEl>
                                          <p:spTgt spid="11"/>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nodeType="clickEffect">
                                  <p:stCondLst>
                                    <p:cond delay="0"/>
                                  </p:stCondLst>
                                  <p:childTnLst>
                                    <p:animEffect transition="out" filter="fade">
                                      <p:cBhvr>
                                        <p:cTn id="46" dur="2000"/>
                                        <p:tgtEl>
                                          <p:spTgt spid="12"/>
                                        </p:tgtEl>
                                      </p:cBhvr>
                                    </p:animEffect>
                                    <p:set>
                                      <p:cBhvr>
                                        <p:cTn id="47" dur="1" fill="hold">
                                          <p:stCondLst>
                                            <p:cond delay="1999"/>
                                          </p:stCondLst>
                                        </p:cTn>
                                        <p:tgtEl>
                                          <p:spTgt spid="12"/>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10" presetClass="exit" presetSubtype="0" fill="hold" nodeType="clickEffect">
                                  <p:stCondLst>
                                    <p:cond delay="0"/>
                                  </p:stCondLst>
                                  <p:childTnLst>
                                    <p:animEffect transition="out" filter="fade">
                                      <p:cBhvr>
                                        <p:cTn id="51" dur="2000"/>
                                        <p:tgtEl>
                                          <p:spTgt spid="13"/>
                                        </p:tgtEl>
                                      </p:cBhvr>
                                    </p:animEffect>
                                    <p:set>
                                      <p:cBhvr>
                                        <p:cTn id="52" dur="1" fill="hold">
                                          <p:stCondLst>
                                            <p:cond delay="1999"/>
                                          </p:stCondLst>
                                        </p:cTn>
                                        <p:tgtEl>
                                          <p:spTgt spid="13"/>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0" presetClass="exit" presetSubtype="0" fill="hold" nodeType="clickEffect">
                                  <p:stCondLst>
                                    <p:cond delay="0"/>
                                  </p:stCondLst>
                                  <p:childTnLst>
                                    <p:animEffect transition="out" filter="fade">
                                      <p:cBhvr>
                                        <p:cTn id="56" dur="2000"/>
                                        <p:tgtEl>
                                          <p:spTgt spid="14"/>
                                        </p:tgtEl>
                                      </p:cBhvr>
                                    </p:animEffect>
                                    <p:set>
                                      <p:cBhvr>
                                        <p:cTn id="57" dur="1" fill="hold">
                                          <p:stCondLst>
                                            <p:cond delay="1999"/>
                                          </p:stCondLst>
                                        </p:cTn>
                                        <p:tgtEl>
                                          <p:spTgt spid="14"/>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10" presetClass="exit" presetSubtype="0" fill="hold" nodeType="clickEffect">
                                  <p:stCondLst>
                                    <p:cond delay="0"/>
                                  </p:stCondLst>
                                  <p:childTnLst>
                                    <p:animEffect transition="out" filter="fade">
                                      <p:cBhvr>
                                        <p:cTn id="61" dur="2000"/>
                                        <p:tgtEl>
                                          <p:spTgt spid="15"/>
                                        </p:tgtEl>
                                      </p:cBhvr>
                                    </p:animEffect>
                                    <p:set>
                                      <p:cBhvr>
                                        <p:cTn id="62" dur="1" fill="hold">
                                          <p:stCondLst>
                                            <p:cond delay="1999"/>
                                          </p:stCondLst>
                                        </p:cTn>
                                        <p:tgtEl>
                                          <p:spTgt spid="15"/>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10" presetClass="exit" presetSubtype="0" fill="hold" nodeType="clickEffect">
                                  <p:stCondLst>
                                    <p:cond delay="0"/>
                                  </p:stCondLst>
                                  <p:childTnLst>
                                    <p:animEffect transition="out" filter="fade">
                                      <p:cBhvr>
                                        <p:cTn id="66" dur="2000"/>
                                        <p:tgtEl>
                                          <p:spTgt spid="16"/>
                                        </p:tgtEl>
                                      </p:cBhvr>
                                    </p:animEffect>
                                    <p:set>
                                      <p:cBhvr>
                                        <p:cTn id="67" dur="1" fill="hold">
                                          <p:stCondLst>
                                            <p:cond delay="1999"/>
                                          </p:stCondLst>
                                        </p:cTn>
                                        <p:tgtEl>
                                          <p:spTgt spid="16"/>
                                        </p:tgtEl>
                                        <p:attrNameLst>
                                          <p:attrName>style.visibility</p:attrName>
                                        </p:attrNameLst>
                                      </p:cBhvr>
                                      <p:to>
                                        <p:strVal val="hidden"/>
                                      </p:to>
                                    </p:set>
                                  </p:childTnLst>
                                </p:cTn>
                              </p:par>
                            </p:childTnLst>
                          </p:cTn>
                        </p:par>
                      </p:childTnLst>
                    </p:cTn>
                  </p:par>
                  <p:par>
                    <p:cTn id="68" fill="hold">
                      <p:stCondLst>
                        <p:cond delay="indefinite"/>
                      </p:stCondLst>
                      <p:childTnLst>
                        <p:par>
                          <p:cTn id="69" fill="hold">
                            <p:stCondLst>
                              <p:cond delay="0"/>
                            </p:stCondLst>
                            <p:childTnLst>
                              <p:par>
                                <p:cTn id="70" presetID="10" presetClass="exit" presetSubtype="0" fill="hold" nodeType="clickEffect">
                                  <p:stCondLst>
                                    <p:cond delay="0"/>
                                  </p:stCondLst>
                                  <p:childTnLst>
                                    <p:animEffect transition="out" filter="fade">
                                      <p:cBhvr>
                                        <p:cTn id="71" dur="2000"/>
                                        <p:tgtEl>
                                          <p:spTgt spid="17"/>
                                        </p:tgtEl>
                                      </p:cBhvr>
                                    </p:animEffect>
                                    <p:set>
                                      <p:cBhvr>
                                        <p:cTn id="72" dur="1" fill="hold">
                                          <p:stCondLst>
                                            <p:cond delay="1999"/>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52479"/>
            <a:ext cx="8467200" cy="5967730"/>
          </a:xfrm>
          <a:prstGeom prst="rect">
            <a:avLst/>
          </a:prstGeom>
          <a:noFill/>
        </p:spPr>
        <p:txBody>
          <a:bodyPr wrap="square" lIns="0" tIns="0" rIns="0" bIns="0" rtlCol="0">
            <a:spAutoFit/>
          </a:bodyPr>
          <a:lstStyle/>
          <a:p>
            <a:pPr eaLnBrk="0" latinLnBrk="1" hangingPunct="0">
              <a:lnSpc>
                <a:spcPct val="150000"/>
              </a:lnSpc>
            </a:pPr>
            <a:r>
              <a:rPr lang="zh-CN" altLang="en-US" sz="1815" kern="0" dirty="0" smtClean="0">
                <a:solidFill>
                  <a:srgbClr val="000000"/>
                </a:solidFill>
                <a:latin typeface="Times New Roman" panose="02020603050405020304" pitchFamily="65" charset="-122"/>
                <a:ea typeface="宋体" panose="02010600030101010101" pitchFamily="2" charset="-122"/>
              </a:rPr>
              <a:t>单句语法填空</a:t>
            </a:r>
            <a:endParaRPr lang="zh-CN" altLang="en-US" sz="2000" dirty="0" smtClean="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6</a:t>
            </a:r>
            <a:r>
              <a:rPr lang="zh-CN" altLang="en-US" sz="1815" kern="0" dirty="0" smtClean="0">
                <a:solidFill>
                  <a:srgbClr val="000000"/>
                </a:solidFill>
                <a:latin typeface="Times New Roman" panose="02020603050405020304" pitchFamily="65" charset="-122"/>
                <a:ea typeface="宋体" panose="02010600030101010101" pitchFamily="2" charset="-122"/>
              </a:rPr>
              <a:t>-1 (2019课标全国Ⅲ,阅读理解D改编,</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)They were performing a calculation,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not just memorizing the value of each </a:t>
            </a:r>
            <a:r>
              <a:rPr lang="zh-CN" altLang="en-US" sz="1815" u="sng" kern="0" dirty="0" smtClean="0">
                <a:solidFill>
                  <a:srgbClr val="FF0000"/>
                </a:solidFill>
                <a:latin typeface="Times New Roman" panose="02020603050405020304" pitchFamily="65" charset="-122"/>
                <a:ea typeface="宋体" panose="02010600030101010101" pitchFamily="2" charset="-122"/>
              </a:rPr>
              <a:t>combination</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(combine).</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考查词性转换。句意:它们在进行计算,而不仅仅是记住每种组合的值。设</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空处作介词of的宾语,故应用名词combination。</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6-2 (2019课标全国Ⅲ,阅读理解D,</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)The researchers then tested how the mon-</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keys </a:t>
            </a:r>
            <a:r>
              <a:rPr lang="zh-CN" altLang="en-US" sz="1815" u="sng" kern="0" dirty="0" smtClean="0">
                <a:solidFill>
                  <a:srgbClr val="FF0000"/>
                </a:solidFill>
                <a:latin typeface="Times New Roman" panose="02020603050405020304" pitchFamily="65" charset="-122"/>
                <a:ea typeface="宋体" panose="02010600030101010101" pitchFamily="2" charset="-122"/>
              </a:rPr>
              <a:t>combined</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(combine)—or added—the symbols to get the reward.</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考查动词的时态。句意:研究人员随后测试了猴子是如何把这些符号组合</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或相加来获得奖励的。句中or为并列连词,连接设空处和added,故此处应用一般过</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去时。</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6-3 (2019江苏,完形填空,</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)With their patience and efforts,they successfully de-</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veloped a </a:t>
            </a:r>
            <a:r>
              <a:rPr lang="zh-CN" altLang="en-US" sz="1815" u="sng" kern="0" dirty="0" smtClean="0">
                <a:solidFill>
                  <a:srgbClr val="FF0000"/>
                </a:solidFill>
                <a:latin typeface="Times New Roman" panose="02020603050405020304" pitchFamily="65" charset="-122"/>
                <a:ea typeface="宋体" panose="02010600030101010101" pitchFamily="2" charset="-122"/>
              </a:rPr>
              <a:t>combination</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(combine) of artificial breeding(人工繁殖)and natural reproduc-</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tion.</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考查词性转换。句意:在他们的耐心和努力下,他们成功开发出了一种人工</a:t>
            </a:r>
            <a:endParaRPr lang="zh-CN" altLang="en-US" dirty="0"/>
          </a:p>
        </p:txBody>
      </p:sp>
      <p:pic>
        <p:nvPicPr>
          <p:cNvPr id="3" name="图片 3" descr="textimage45.jpeg"/>
          <p:cNvPicPr>
            <a:picLocks noChangeAspect="1"/>
          </p:cNvPicPr>
          <p:nvPr/>
        </p:nvPicPr>
        <p:blipFill>
          <a:blip r:embed="rId1"/>
          <a:stretch>
            <a:fillRect/>
          </a:stretch>
        </p:blipFill>
        <p:spPr>
          <a:xfrm>
            <a:off x="4258237" y="1205691"/>
            <a:ext cx="609599" cy="409574"/>
          </a:xfrm>
          <a:prstGeom prst="rect">
            <a:avLst/>
          </a:prstGeom>
        </p:spPr>
      </p:pic>
      <p:pic>
        <p:nvPicPr>
          <p:cNvPr id="4" name="图片 4" descr="textimage46.jpeg"/>
          <p:cNvPicPr>
            <a:picLocks noChangeAspect="1"/>
          </p:cNvPicPr>
          <p:nvPr/>
        </p:nvPicPr>
        <p:blipFill>
          <a:blip r:embed="rId1"/>
          <a:stretch>
            <a:fillRect/>
          </a:stretch>
        </p:blipFill>
        <p:spPr>
          <a:xfrm>
            <a:off x="3797437" y="2905919"/>
            <a:ext cx="552449" cy="371474"/>
          </a:xfrm>
          <a:prstGeom prst="rect">
            <a:avLst/>
          </a:prstGeom>
        </p:spPr>
      </p:pic>
      <p:pic>
        <p:nvPicPr>
          <p:cNvPr id="5" name="图片 5" descr="textimage47.jpeg"/>
          <p:cNvPicPr>
            <a:picLocks noChangeAspect="1"/>
          </p:cNvPicPr>
          <p:nvPr/>
        </p:nvPicPr>
        <p:blipFill>
          <a:blip r:embed="rId1"/>
          <a:stretch>
            <a:fillRect/>
          </a:stretch>
        </p:blipFill>
        <p:spPr>
          <a:xfrm>
            <a:off x="2939850" y="4991905"/>
            <a:ext cx="552449" cy="371474"/>
          </a:xfrm>
          <a:prstGeom prst="rect">
            <a:avLst/>
          </a:prstGeom>
        </p:spPr>
      </p:pic>
      <p:sp>
        <p:nvSpPr>
          <p:cNvPr id="6" name="矩形 5"/>
          <p:cNvSpPr/>
          <p:nvPr/>
        </p:nvSpPr>
        <p:spPr>
          <a:xfrm>
            <a:off x="2324429" y="126356"/>
            <a:ext cx="4495141" cy="507831"/>
          </a:xfrm>
          <a:prstGeom prst="rect">
            <a:avLst/>
          </a:prstGeom>
        </p:spPr>
        <p:txBody>
          <a:bodyPr wrap="none">
            <a:spAutoFit/>
          </a:bodyPr>
          <a:lstStyle/>
          <a:p>
            <a:pPr eaLnBrk="0" latinLnBrk="1" hangingPunct="0">
              <a:lnSpc>
                <a:spcPct val="150000"/>
              </a:lnSpc>
            </a:pPr>
            <a:r>
              <a:rPr lang="zh-CN" altLang="en-US" b="1" kern="0" dirty="0" smtClean="0">
                <a:solidFill>
                  <a:srgbClr val="000000"/>
                </a:solidFill>
                <a:latin typeface="Times New Roman" panose="02020603050405020304" pitchFamily="65" charset="-122"/>
                <a:ea typeface="宋体" panose="02010600030101010101" pitchFamily="2" charset="-122"/>
              </a:rPr>
              <a:t>UNIT 2　LOOKING INTO THE FUTURE</a:t>
            </a:r>
            <a:endParaRPr lang="zh-CN" altLang="en-US" b="1" dirty="0"/>
          </a:p>
        </p:txBody>
      </p:sp>
      <p:pic>
        <p:nvPicPr>
          <p:cNvPr id="7" name="Picture 4" descr="\\a015\吴双婷\线.tif"/>
          <p:cNvPicPr>
            <a:picLocks noChangeArrowheads="1"/>
          </p:cNvPicPr>
          <p:nvPr/>
        </p:nvPicPr>
        <p:blipFill>
          <a:blip r:embed="rId2" cstate="print"/>
          <a:srcRect/>
          <a:stretch>
            <a:fillRect/>
          </a:stretch>
        </p:blipFill>
        <p:spPr bwMode="auto">
          <a:xfrm>
            <a:off x="4086225" y="1682115"/>
            <a:ext cx="1188000" cy="36000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2" cstate="print"/>
          <a:srcRect/>
          <a:stretch>
            <a:fillRect/>
          </a:stretch>
        </p:blipFill>
        <p:spPr bwMode="auto">
          <a:xfrm>
            <a:off x="1000125" y="3353435"/>
            <a:ext cx="962025" cy="356870"/>
          </a:xfrm>
          <a:prstGeom prst="rect">
            <a:avLst/>
          </a:prstGeom>
          <a:noFill/>
          <a:ln w="9525">
            <a:noFill/>
            <a:miter lim="800000"/>
            <a:headEnd/>
            <a:tailEnd/>
          </a:ln>
        </p:spPr>
      </p:pic>
      <p:pic>
        <p:nvPicPr>
          <p:cNvPr id="9" name="Picture 4" descr="\\a015\吴双婷\线.tif"/>
          <p:cNvPicPr>
            <a:picLocks noChangeArrowheads="1"/>
          </p:cNvPicPr>
          <p:nvPr/>
        </p:nvPicPr>
        <p:blipFill>
          <a:blip r:embed="rId2" cstate="print"/>
          <a:srcRect/>
          <a:stretch>
            <a:fillRect/>
          </a:stretch>
        </p:blipFill>
        <p:spPr bwMode="auto">
          <a:xfrm>
            <a:off x="1457303" y="5458953"/>
            <a:ext cx="1224000" cy="35687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7"/>
                                        </p:tgtEl>
                                      </p:cBhvr>
                                    </p:animEffect>
                                    <p:set>
                                      <p:cBhvr>
                                        <p:cTn id="7" dur="1" fill="hold">
                                          <p:stCondLst>
                                            <p:cond delay="19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8"/>
                                        </p:tgtEl>
                                      </p:cBhvr>
                                    </p:animEffect>
                                    <p:set>
                                      <p:cBhvr>
                                        <p:cTn id="12" dur="1" fill="hold">
                                          <p:stCondLst>
                                            <p:cond delay="1999"/>
                                          </p:stCondLst>
                                        </p:cTn>
                                        <p:tgtEl>
                                          <p:spTgt spid="8"/>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9"/>
                                        </p:tgtEl>
                                      </p:cBhvr>
                                    </p:animEffect>
                                    <p:set>
                                      <p:cBhvr>
                                        <p:cTn id="17" dur="1" fill="hold">
                                          <p:stCondLst>
                                            <p:cond delay="19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614035"/>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繁殖和自然繁殖相结合的方法。根据设空处前的不定冠词a及设空处后的介词of</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可知,此处应用名词。故填combination。</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6-4 (2018课标全国Ⅲ,阅读理解C,</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)The study of traditions should </a:t>
            </a:r>
            <a:r>
              <a:rPr lang="zh-CN" altLang="en-US" sz="1815" u="sng" kern="0" dirty="0" smtClean="0">
                <a:solidFill>
                  <a:srgbClr val="FF0000"/>
                </a:solidFill>
                <a:latin typeface="Times New Roman" panose="02020603050405020304" pitchFamily="65" charset="-122"/>
                <a:ea typeface="宋体" panose="02010600030101010101" pitchFamily="2" charset="-122"/>
              </a:rPr>
              <a:t>be combined</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(combine) with practice.</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考查动词的语态。句意:对传统的研究应与实践相结合。句中缺少谓语动</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词,且combine与句子主语之间是被动关系,故填be combined。</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6-5 (2016课标全国Ⅲ,语法填空,</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)Skilled workers also combine various hard-</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woods </a:t>
            </a:r>
            <a:r>
              <a:rPr lang="zh-CN" altLang="en-US" sz="1815" u="sng" kern="0" dirty="0" smtClean="0">
                <a:solidFill>
                  <a:srgbClr val="FF0000"/>
                </a:solidFill>
                <a:latin typeface="Times New Roman" panose="02020603050405020304" pitchFamily="65" charset="-122"/>
                <a:ea typeface="宋体" panose="02010600030101010101" pitchFamily="2" charset="-122"/>
              </a:rPr>
              <a:t>with/and</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metal to create special designs.</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考查固定短语。句意:技术熟练的工人也把各种各样的硬木和金属结合起</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来以创造出特别的设计。根据句意可知,此处考查固定短语combine...with/and...,意</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为“把</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与</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结合起来”。</a:t>
            </a:r>
            <a:endParaRPr lang="zh-CN" altLang="en-US" dirty="0"/>
          </a:p>
          <a:p>
            <a:pPr marL="0" indent="0" eaLnBrk="0" latinLnBrk="1" hangingPunct="0">
              <a:lnSpc>
                <a:spcPct val="150000"/>
              </a:lnSpc>
              <a:spcBef>
                <a:spcPts val="0"/>
              </a:spcBef>
              <a:buNone/>
            </a:pPr>
            <a:r>
              <a:rPr lang="zh-CN" altLang="en-US" sz="2325" kern="0" spc="12672"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|oppose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.反对;抵制;阻挠</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In the article, various people said that the public should oppose the idea of devel-</a:t>
            </a:r>
            <a:endParaRPr lang="zh-CN" altLang="en-US" dirty="0"/>
          </a:p>
        </p:txBody>
      </p:sp>
      <p:pic>
        <p:nvPicPr>
          <p:cNvPr id="3" name="图片 3" descr="textimage48.jpeg"/>
          <p:cNvPicPr>
            <a:picLocks noChangeAspect="1"/>
          </p:cNvPicPr>
          <p:nvPr/>
        </p:nvPicPr>
        <p:blipFill>
          <a:blip r:embed="rId1"/>
          <a:stretch>
            <a:fillRect/>
          </a:stretch>
        </p:blipFill>
        <p:spPr>
          <a:xfrm>
            <a:off x="3784725" y="1597322"/>
            <a:ext cx="552449" cy="371475"/>
          </a:xfrm>
          <a:prstGeom prst="rect">
            <a:avLst/>
          </a:prstGeom>
        </p:spPr>
      </p:pic>
      <p:pic>
        <p:nvPicPr>
          <p:cNvPr id="4" name="图片 4" descr="textimage49.jpeg"/>
          <p:cNvPicPr>
            <a:picLocks noChangeAspect="1"/>
          </p:cNvPicPr>
          <p:nvPr/>
        </p:nvPicPr>
        <p:blipFill>
          <a:blip r:embed="rId1"/>
          <a:stretch>
            <a:fillRect/>
          </a:stretch>
        </p:blipFill>
        <p:spPr>
          <a:xfrm>
            <a:off x="3631050" y="3273175"/>
            <a:ext cx="552449" cy="371474"/>
          </a:xfrm>
          <a:prstGeom prst="rect">
            <a:avLst/>
          </a:prstGeom>
        </p:spPr>
      </p:pic>
      <p:pic>
        <p:nvPicPr>
          <p:cNvPr id="5" name="图片 5" descr="textimage50.jpeg"/>
          <p:cNvPicPr>
            <a:picLocks noChangeAspect="1"/>
          </p:cNvPicPr>
          <p:nvPr/>
        </p:nvPicPr>
        <p:blipFill>
          <a:blip r:embed="rId2"/>
          <a:stretch>
            <a:fillRect/>
          </a:stretch>
        </p:blipFill>
        <p:spPr>
          <a:xfrm>
            <a:off x="1000100" y="5491971"/>
            <a:ext cx="1285884" cy="334329"/>
          </a:xfrm>
          <a:prstGeom prst="rect">
            <a:avLst/>
          </a:prstGeom>
        </p:spPr>
      </p:pic>
      <p:sp>
        <p:nvSpPr>
          <p:cNvPr id="6" name="矩形 5"/>
          <p:cNvSpPr/>
          <p:nvPr/>
        </p:nvSpPr>
        <p:spPr>
          <a:xfrm>
            <a:off x="2324429" y="126356"/>
            <a:ext cx="4495141" cy="507831"/>
          </a:xfrm>
          <a:prstGeom prst="rect">
            <a:avLst/>
          </a:prstGeom>
        </p:spPr>
        <p:txBody>
          <a:bodyPr wrap="none">
            <a:spAutoFit/>
          </a:bodyPr>
          <a:lstStyle/>
          <a:p>
            <a:pPr eaLnBrk="0" latinLnBrk="1" hangingPunct="0">
              <a:lnSpc>
                <a:spcPct val="150000"/>
              </a:lnSpc>
            </a:pPr>
            <a:r>
              <a:rPr lang="zh-CN" altLang="en-US" b="1" kern="0" dirty="0" smtClean="0">
                <a:solidFill>
                  <a:srgbClr val="000000"/>
                </a:solidFill>
                <a:latin typeface="Times New Roman" panose="02020603050405020304" pitchFamily="65" charset="-122"/>
                <a:ea typeface="宋体" panose="02010600030101010101" pitchFamily="2" charset="-122"/>
              </a:rPr>
              <a:t>UNIT 2　LOOKING INTO THE FUTURE</a:t>
            </a:r>
            <a:endParaRPr lang="zh-CN" altLang="en-US" b="1" dirty="0"/>
          </a:p>
        </p:txBody>
      </p:sp>
      <p:pic>
        <p:nvPicPr>
          <p:cNvPr id="7" name="Picture 4" descr="\\a015\吴双婷\线.tif"/>
          <p:cNvPicPr>
            <a:picLocks noChangeAspect="1" noChangeArrowheads="1"/>
          </p:cNvPicPr>
          <p:nvPr/>
        </p:nvPicPr>
        <p:blipFill>
          <a:blip r:embed="rId3" cstate="print"/>
          <a:srcRect/>
          <a:stretch>
            <a:fillRect/>
          </a:stretch>
        </p:blipFill>
        <p:spPr bwMode="auto">
          <a:xfrm>
            <a:off x="7243781" y="1604156"/>
            <a:ext cx="1285884" cy="35687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3" cstate="print"/>
          <a:srcRect/>
          <a:stretch>
            <a:fillRect/>
          </a:stretch>
        </p:blipFill>
        <p:spPr bwMode="auto">
          <a:xfrm>
            <a:off x="1190625" y="3720465"/>
            <a:ext cx="833755" cy="35687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7"/>
                                        </p:tgtEl>
                                      </p:cBhvr>
                                    </p:animEffect>
                                    <p:set>
                                      <p:cBhvr>
                                        <p:cTn id="7" dur="1" fill="hold">
                                          <p:stCondLst>
                                            <p:cond delay="19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8"/>
                                        </p:tgtEl>
                                      </p:cBhvr>
                                    </p:animEffect>
                                    <p:set>
                                      <p:cBhvr>
                                        <p:cTn id="12" dur="1" fill="hold">
                                          <p:stCondLst>
                                            <p:cond delay="1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45973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oping driverless cars.(教材P20)在文章中,很多人说公众应该反对研发无人驾驶汽车</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的想法。</a:t>
            </a:r>
            <a:endParaRPr lang="zh-CN" altLang="en-US" dirty="0"/>
          </a:p>
          <a:p>
            <a:pPr marL="0" indent="0" eaLnBrk="0" latinLnBrk="1" hangingPunct="0">
              <a:lnSpc>
                <a:spcPct val="150000"/>
              </a:lnSpc>
              <a:spcBef>
                <a:spcPts val="0"/>
              </a:spcBef>
              <a:buNone/>
            </a:pPr>
            <a:r>
              <a:rPr lang="zh-CN" altLang="en-US" sz="1380" kern="0" spc="119"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情景导学</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At the meeting, we heard two opposing opinions.</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在会上,我们听到了两种相反的意见。</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Frankly speaking, I am not opposed to the idea.</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坦率地说,我并不反对这个主意。</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The young man sat down in the chair opposite.</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这个年轻人在对面的椅子上坐了下来。</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380" kern="0" spc="344"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归纳拓展</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①opposing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相反的;对立的</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②opposed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反对的</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③be opposed to sth. </a:t>
            </a:r>
            <a:r>
              <a:rPr lang="zh-CN" altLang="en-US" sz="1815" u="sng" kern="0" dirty="0" smtClean="0">
                <a:solidFill>
                  <a:srgbClr val="FF0000"/>
                </a:solidFill>
                <a:latin typeface="Times New Roman" panose="02020603050405020304" pitchFamily="65" charset="-122"/>
                <a:ea typeface="宋体" panose="02010600030101010101" pitchFamily="2" charset="-122"/>
              </a:rPr>
              <a:t>反对某事</a:t>
            </a:r>
            <a:endParaRPr lang="zh-CN" altLang="en-US" dirty="0">
              <a:solidFill>
                <a:srgbClr val="FF0000"/>
              </a:solidFill>
            </a:endParaRPr>
          </a:p>
        </p:txBody>
      </p:sp>
      <p:pic>
        <p:nvPicPr>
          <p:cNvPr id="3" name="图片 3" descr="textimage51.jpeg"/>
          <p:cNvPicPr>
            <a:picLocks noChangeAspect="1"/>
          </p:cNvPicPr>
          <p:nvPr/>
        </p:nvPicPr>
        <p:blipFill>
          <a:blip r:embed="rId1"/>
          <a:stretch>
            <a:fillRect/>
          </a:stretch>
        </p:blipFill>
        <p:spPr>
          <a:xfrm>
            <a:off x="540000" y="1658782"/>
            <a:ext cx="190500" cy="219075"/>
          </a:xfrm>
          <a:prstGeom prst="rect">
            <a:avLst/>
          </a:prstGeom>
        </p:spPr>
      </p:pic>
      <p:pic>
        <p:nvPicPr>
          <p:cNvPr id="4" name="图片 4" descr="textimage52.jpeg"/>
          <p:cNvPicPr>
            <a:picLocks noChangeAspect="1"/>
          </p:cNvPicPr>
          <p:nvPr/>
        </p:nvPicPr>
        <p:blipFill>
          <a:blip r:embed="rId2"/>
          <a:stretch>
            <a:fillRect/>
          </a:stretch>
        </p:blipFill>
        <p:spPr>
          <a:xfrm>
            <a:off x="1000800" y="4594078"/>
            <a:ext cx="219075" cy="219075"/>
          </a:xfrm>
          <a:prstGeom prst="rect">
            <a:avLst/>
          </a:prstGeom>
        </p:spPr>
      </p:pic>
      <p:sp>
        <p:nvSpPr>
          <p:cNvPr id="5" name="矩形 4"/>
          <p:cNvSpPr/>
          <p:nvPr/>
        </p:nvSpPr>
        <p:spPr>
          <a:xfrm>
            <a:off x="2324429" y="126356"/>
            <a:ext cx="4495141" cy="507831"/>
          </a:xfrm>
          <a:prstGeom prst="rect">
            <a:avLst/>
          </a:prstGeom>
        </p:spPr>
        <p:txBody>
          <a:bodyPr wrap="none">
            <a:spAutoFit/>
          </a:bodyPr>
          <a:lstStyle/>
          <a:p>
            <a:pPr eaLnBrk="0" latinLnBrk="1" hangingPunct="0">
              <a:lnSpc>
                <a:spcPct val="150000"/>
              </a:lnSpc>
            </a:pPr>
            <a:r>
              <a:rPr lang="zh-CN" altLang="en-US" b="1" kern="0" dirty="0" smtClean="0">
                <a:solidFill>
                  <a:srgbClr val="000000"/>
                </a:solidFill>
                <a:latin typeface="Times New Roman" panose="02020603050405020304" pitchFamily="65" charset="-122"/>
                <a:ea typeface="宋体" panose="02010600030101010101" pitchFamily="2" charset="-122"/>
              </a:rPr>
              <a:t>UNIT 2　LOOKING INTO THE FUTURE</a:t>
            </a:r>
            <a:endParaRPr lang="zh-CN" altLang="en-US" b="1" dirty="0"/>
          </a:p>
        </p:txBody>
      </p:sp>
      <p:pic>
        <p:nvPicPr>
          <p:cNvPr id="6" name="Picture 4" descr="\\a015\吴双婷\线.tif"/>
          <p:cNvPicPr>
            <a:picLocks noChangeAspect="1" noChangeArrowheads="1"/>
          </p:cNvPicPr>
          <p:nvPr/>
        </p:nvPicPr>
        <p:blipFill>
          <a:blip r:embed="rId3" cstate="print"/>
          <a:srcRect/>
          <a:stretch>
            <a:fillRect/>
          </a:stretch>
        </p:blipFill>
        <p:spPr bwMode="auto">
          <a:xfrm>
            <a:off x="2071370" y="4920615"/>
            <a:ext cx="1485265"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3" cstate="print"/>
          <a:srcRect/>
          <a:stretch>
            <a:fillRect/>
          </a:stretch>
        </p:blipFill>
        <p:spPr bwMode="auto">
          <a:xfrm>
            <a:off x="1966595" y="5349240"/>
            <a:ext cx="1007110" cy="356870"/>
          </a:xfrm>
          <a:prstGeom prst="rect">
            <a:avLst/>
          </a:prstGeom>
          <a:noFill/>
          <a:ln w="9525">
            <a:noFill/>
            <a:miter lim="800000"/>
            <a:headEnd/>
            <a:tailEnd/>
          </a:ln>
        </p:spPr>
      </p:pic>
      <p:pic>
        <p:nvPicPr>
          <p:cNvPr id="8" name="Picture 4" descr="\\a015\吴双婷\线.tif"/>
          <p:cNvPicPr>
            <a:picLocks noChangeArrowheads="1"/>
          </p:cNvPicPr>
          <p:nvPr/>
        </p:nvPicPr>
        <p:blipFill>
          <a:blip r:embed="rId3" cstate="print"/>
          <a:srcRect/>
          <a:stretch>
            <a:fillRect/>
          </a:stretch>
        </p:blipFill>
        <p:spPr bwMode="auto">
          <a:xfrm>
            <a:off x="2447925" y="5772785"/>
            <a:ext cx="988060" cy="32956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6"/>
                                        </p:tgtEl>
                                      </p:cBhvr>
                                    </p:animEffect>
                                    <p:set>
                                      <p:cBhvr>
                                        <p:cTn id="7" dur="1" fill="hold">
                                          <p:stCondLst>
                                            <p:cond delay="19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7"/>
                                        </p:tgtEl>
                                      </p:cBhvr>
                                    </p:animEffect>
                                    <p:set>
                                      <p:cBhvr>
                                        <p:cTn id="12" dur="1" fill="hold">
                                          <p:stCondLst>
                                            <p:cond delay="1999"/>
                                          </p:stCondLst>
                                        </p:cTn>
                                        <p:tgtEl>
                                          <p:spTgt spid="7"/>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8"/>
                                        </p:tgtEl>
                                      </p:cBhvr>
                                    </p:animEffect>
                                    <p:set>
                                      <p:cBhvr>
                                        <p:cTn id="17" dur="1" fill="hold">
                                          <p:stCondLst>
                                            <p:cond delay="1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10921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④ </a:t>
            </a:r>
            <a:r>
              <a:rPr lang="zh-CN" altLang="en-US" sz="1815" u="sng" kern="0" dirty="0" smtClean="0">
                <a:solidFill>
                  <a:srgbClr val="FF0000"/>
                </a:solidFill>
                <a:latin typeface="Times New Roman" panose="02020603050405020304" pitchFamily="65" charset="-122"/>
                <a:ea typeface="宋体" panose="02010600030101010101" pitchFamily="2" charset="-122"/>
              </a:rPr>
              <a:t>opposite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 相反的;对面的 </a:t>
            </a:r>
            <a:r>
              <a:rPr lang="zh-CN" altLang="en-US" sz="1815" i="1" kern="0" dirty="0" smtClean="0">
                <a:solidFill>
                  <a:srgbClr val="000000"/>
                </a:solidFill>
                <a:latin typeface="Times New Roman" panose="02020603050405020304" pitchFamily="65" charset="-122"/>
                <a:ea typeface="宋体" panose="02010600030101010101" pitchFamily="2" charset="-122"/>
              </a:rPr>
              <a:t>prep</a:t>
            </a:r>
            <a:r>
              <a:rPr lang="zh-CN" altLang="en-US" sz="1815" kern="0" dirty="0" smtClean="0">
                <a:solidFill>
                  <a:srgbClr val="000000"/>
                </a:solidFill>
                <a:latin typeface="Times New Roman" panose="02020603050405020304" pitchFamily="65" charset="-122"/>
                <a:ea typeface="宋体" panose="02010600030101010101" pitchFamily="2" charset="-122"/>
              </a:rPr>
              <a:t>.在</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的对面 </a:t>
            </a:r>
            <a:r>
              <a:rPr lang="zh-CN" altLang="en-US" sz="1815" i="1" kern="0" dirty="0" smtClean="0">
                <a:solidFill>
                  <a:srgbClr val="000000"/>
                </a:solidFill>
                <a:latin typeface="Times New Roman" panose="02020603050405020304" pitchFamily="65" charset="-122"/>
                <a:ea typeface="宋体" panose="02010600030101010101" pitchFamily="2" charset="-122"/>
              </a:rPr>
              <a:t>adv</a:t>
            </a:r>
            <a:r>
              <a:rPr lang="zh-CN" altLang="en-US" sz="1815" kern="0" dirty="0" smtClean="0">
                <a:solidFill>
                  <a:srgbClr val="000000"/>
                </a:solidFill>
                <a:latin typeface="Times New Roman" panose="02020603050405020304" pitchFamily="65" charset="-122"/>
                <a:ea typeface="宋体" panose="02010600030101010101" pitchFamily="2" charset="-122"/>
              </a:rPr>
              <a:t>.在对面地</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⑤in the opposite direction朝相反的方向</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单句语法填空</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7-1 (2017课标全国Ⅲ,阅读理解C,</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)Many farmers </a:t>
            </a:r>
            <a:r>
              <a:rPr lang="zh-CN" altLang="en-US" sz="1815" u="sng" kern="0" dirty="0" smtClean="0">
                <a:solidFill>
                  <a:srgbClr val="FF0000"/>
                </a:solidFill>
                <a:latin typeface="Times New Roman" panose="02020603050405020304" pitchFamily="65" charset="-122"/>
                <a:ea typeface="宋体" panose="02010600030101010101" pitchFamily="2" charset="-122"/>
              </a:rPr>
              <a:t>opposed</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(oppose) the plan be-</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cause they feared that wolves would kill their farm animals or pets.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考查动词的时态。句意:许多农民反对这个计划,因为他们担心狼会杀死他</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们农场的动物或宠物。根据从句中的feared可知此处应用一般过去时,故填op-</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posed。</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7-2 (</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)Lee Lane, a visiting fellow at the Hudson Institute, takes the </a:t>
            </a:r>
            <a:r>
              <a:rPr lang="zh-CN" altLang="en-US" sz="1815" u="sng" kern="0" dirty="0" smtClean="0">
                <a:solidFill>
                  <a:srgbClr val="FF0000"/>
                </a:solidFill>
                <a:latin typeface="Times New Roman" panose="02020603050405020304" pitchFamily="65" charset="-122"/>
                <a:ea typeface="宋体" panose="02010600030101010101" pitchFamily="2" charset="-122"/>
              </a:rPr>
              <a:t>opposing</a:t>
            </a:r>
            <a:r>
              <a:rPr lang="zh-CN" altLang="en-US" sz="1815" kern="0" dirty="0" smtClean="0">
                <a:solidFill>
                  <a:srgbClr val="FF0000"/>
                </a:solidFill>
                <a:latin typeface="Times New Roman" panose="02020603050405020304" pitchFamily="65" charset="-122"/>
                <a:ea typeface="宋体" panose="02010600030101010101" pitchFamily="2" charset="-122"/>
              </a:rPr>
              <a:t>       </a:t>
            </a:r>
            <a:endParaRPr lang="zh-CN" altLang="en-US" sz="1815" kern="0" dirty="0" smtClean="0">
              <a:solidFill>
                <a:srgbClr val="FF0000"/>
              </a:solidFill>
              <a:latin typeface="Times New Roman" panose="02020603050405020304" pitchFamily="65" charset="-122"/>
              <a:ea typeface="宋体" panose="02010600030101010101" pitchFamily="2" charset="-122"/>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(oppose) view.</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考查词性转换。句意:哈德逊研究所的客座研究员李·莱恩持相反观点。根</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据句意可知此处应用形容词,修饰后面的view, 故填opposing</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zh-CN" altLang="en-US" dirty="0"/>
          </a:p>
        </p:txBody>
      </p:sp>
      <p:pic>
        <p:nvPicPr>
          <p:cNvPr id="3" name="图片 3" descr="textimage53.jpeg"/>
          <p:cNvPicPr>
            <a:picLocks noChangeAspect="1"/>
          </p:cNvPicPr>
          <p:nvPr/>
        </p:nvPicPr>
        <p:blipFill>
          <a:blip r:embed="rId1"/>
          <a:stretch>
            <a:fillRect/>
          </a:stretch>
        </p:blipFill>
        <p:spPr>
          <a:xfrm>
            <a:off x="3784725" y="2019304"/>
            <a:ext cx="609600" cy="409575"/>
          </a:xfrm>
          <a:prstGeom prst="rect">
            <a:avLst/>
          </a:prstGeom>
        </p:spPr>
      </p:pic>
      <p:pic>
        <p:nvPicPr>
          <p:cNvPr id="4" name="图片 4" descr="textimage54.jpeg"/>
          <p:cNvPicPr>
            <a:picLocks noChangeAspect="1"/>
          </p:cNvPicPr>
          <p:nvPr/>
        </p:nvPicPr>
        <p:blipFill>
          <a:blip r:embed="rId1"/>
          <a:stretch>
            <a:fillRect/>
          </a:stretch>
        </p:blipFill>
        <p:spPr>
          <a:xfrm>
            <a:off x="981450" y="4148289"/>
            <a:ext cx="552450" cy="371474"/>
          </a:xfrm>
          <a:prstGeom prst="rect">
            <a:avLst/>
          </a:prstGeom>
        </p:spPr>
      </p:pic>
      <p:sp>
        <p:nvSpPr>
          <p:cNvPr id="5" name="矩形 4"/>
          <p:cNvSpPr/>
          <p:nvPr/>
        </p:nvSpPr>
        <p:spPr>
          <a:xfrm>
            <a:off x="2324429" y="126356"/>
            <a:ext cx="4495141" cy="507831"/>
          </a:xfrm>
          <a:prstGeom prst="rect">
            <a:avLst/>
          </a:prstGeom>
        </p:spPr>
        <p:txBody>
          <a:bodyPr wrap="none">
            <a:spAutoFit/>
          </a:bodyPr>
          <a:lstStyle/>
          <a:p>
            <a:pPr eaLnBrk="0" latinLnBrk="1" hangingPunct="0">
              <a:lnSpc>
                <a:spcPct val="150000"/>
              </a:lnSpc>
            </a:pPr>
            <a:r>
              <a:rPr lang="zh-CN" altLang="en-US" b="1" kern="0" dirty="0" smtClean="0">
                <a:solidFill>
                  <a:srgbClr val="000000"/>
                </a:solidFill>
                <a:latin typeface="Times New Roman" panose="02020603050405020304" pitchFamily="65" charset="-122"/>
                <a:ea typeface="宋体" panose="02010600030101010101" pitchFamily="2" charset="-122"/>
              </a:rPr>
              <a:t>UNIT 2　LOOKING INTO THE FUTURE</a:t>
            </a:r>
            <a:endParaRPr lang="zh-CN" altLang="en-US" b="1" dirty="0"/>
          </a:p>
        </p:txBody>
      </p:sp>
      <p:pic>
        <p:nvPicPr>
          <p:cNvPr id="6" name="Picture 4" descr="\\a015\吴双婷\线.tif"/>
          <p:cNvPicPr>
            <a:picLocks noChangeArrowheads="1"/>
          </p:cNvPicPr>
          <p:nvPr/>
        </p:nvPicPr>
        <p:blipFill>
          <a:blip r:embed="rId2" cstate="print"/>
          <a:srcRect/>
          <a:stretch>
            <a:fillRect/>
          </a:stretch>
        </p:blipFill>
        <p:spPr bwMode="auto">
          <a:xfrm>
            <a:off x="785495" y="871855"/>
            <a:ext cx="864235" cy="262255"/>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2" cstate="print"/>
          <a:srcRect/>
          <a:stretch>
            <a:fillRect/>
          </a:stretch>
        </p:blipFill>
        <p:spPr bwMode="auto">
          <a:xfrm>
            <a:off x="5815330" y="2045970"/>
            <a:ext cx="809625" cy="404495"/>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2" cstate="print"/>
          <a:srcRect/>
          <a:stretch>
            <a:fillRect/>
          </a:stretch>
        </p:blipFill>
        <p:spPr bwMode="auto">
          <a:xfrm>
            <a:off x="7200900" y="4155440"/>
            <a:ext cx="895350" cy="35687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6"/>
                                        </p:tgtEl>
                                      </p:cBhvr>
                                    </p:animEffect>
                                    <p:set>
                                      <p:cBhvr>
                                        <p:cTn id="7" dur="1" fill="hold">
                                          <p:stCondLst>
                                            <p:cond delay="19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7"/>
                                        </p:tgtEl>
                                      </p:cBhvr>
                                    </p:animEffect>
                                    <p:set>
                                      <p:cBhvr>
                                        <p:cTn id="12" dur="1" fill="hold">
                                          <p:stCondLst>
                                            <p:cond delay="1999"/>
                                          </p:stCondLst>
                                        </p:cTn>
                                        <p:tgtEl>
                                          <p:spTgt spid="7"/>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8"/>
                                        </p:tgtEl>
                                      </p:cBhvr>
                                    </p:animEffect>
                                    <p:set>
                                      <p:cBhvr>
                                        <p:cTn id="17" dur="1" fill="hold">
                                          <p:stCondLst>
                                            <p:cond delay="1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46139"/>
            <a:ext cx="8467200" cy="6047740"/>
          </a:xfrm>
          <a:prstGeom prst="rect">
            <a:avLst/>
          </a:prstGeom>
          <a:noFill/>
        </p:spPr>
        <p:txBody>
          <a:bodyPr wrap="square" lIns="0" tIns="0" rIns="0" bIns="0" rtlCol="0">
            <a:spAutoFit/>
          </a:bodyPr>
          <a:lstStyle/>
          <a:p>
            <a:pPr eaLnBrk="0" latinLnBrk="1" hangingPunct="0">
              <a:lnSpc>
                <a:spcPct val="150000"/>
              </a:lnSpc>
            </a:pPr>
            <a:r>
              <a:rPr lang="zh-CN" altLang="en-US" sz="1815" kern="0" dirty="0" smtClean="0">
                <a:solidFill>
                  <a:srgbClr val="000000"/>
                </a:solidFill>
                <a:latin typeface="Times New Roman" panose="02020603050405020304" pitchFamily="65" charset="-122"/>
                <a:ea typeface="宋体" panose="02010600030101010101" pitchFamily="2" charset="-122"/>
              </a:rPr>
              <a:t>完成句子</a:t>
            </a:r>
            <a:endParaRPr lang="zh-CN" altLang="en-US" sz="2000" dirty="0" smtClean="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7</a:t>
            </a:r>
            <a:r>
              <a:rPr lang="zh-CN" altLang="en-US" sz="1815" kern="0" dirty="0" smtClean="0">
                <a:solidFill>
                  <a:srgbClr val="000000"/>
                </a:solidFill>
                <a:latin typeface="Times New Roman" panose="02020603050405020304" pitchFamily="65" charset="-122"/>
                <a:ea typeface="宋体" panose="02010600030101010101" pitchFamily="2" charset="-122"/>
              </a:rPr>
              <a:t>-3 (</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)就我而言,我反对你在会上提出的计划。</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As far as I am concerned, I </a:t>
            </a:r>
            <a:r>
              <a:rPr lang="zh-CN" altLang="en-US" sz="1815" u="sng" kern="0" dirty="0" smtClean="0">
                <a:solidFill>
                  <a:srgbClr val="FF0000"/>
                </a:solidFill>
                <a:latin typeface="Times New Roman" panose="02020603050405020304" pitchFamily="65" charset="-122"/>
                <a:ea typeface="宋体" panose="02010600030101010101" pitchFamily="2" charset="-122"/>
              </a:rPr>
              <a:t>oppose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your plan put forward at the meeting.</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=As far as I am concerned, I </a:t>
            </a:r>
            <a:r>
              <a:rPr lang="zh-CN" altLang="en-US" sz="1815" u="sng" kern="0" dirty="0" smtClean="0">
                <a:solidFill>
                  <a:srgbClr val="FF0000"/>
                </a:solidFill>
                <a:latin typeface="Times New Roman" panose="02020603050405020304" pitchFamily="65" charset="-122"/>
                <a:ea typeface="宋体" panose="02010600030101010101" pitchFamily="2" charset="-122"/>
              </a:rPr>
              <a:t>am</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opposed</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to</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your plan put forward at the meeting.</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=As far as I am concerned, I </a:t>
            </a:r>
            <a:r>
              <a:rPr lang="zh-CN" altLang="en-US" sz="1815" u="sng" kern="0" dirty="0" smtClean="0">
                <a:solidFill>
                  <a:srgbClr val="FF0000"/>
                </a:solidFill>
                <a:latin typeface="Times New Roman" panose="02020603050405020304" pitchFamily="65" charset="-122"/>
                <a:ea typeface="宋体" panose="02010600030101010101" pitchFamily="2" charset="-122"/>
              </a:rPr>
              <a:t>am</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against/object to</a:t>
            </a:r>
            <a:r>
              <a:rPr lang="zh-CN" altLang="en-US" sz="1815" kern="0" dirty="0" smtClean="0">
                <a:solidFill>
                  <a:srgbClr val="FF0000"/>
                </a:solidFill>
                <a:effectLst/>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your plan put forward at the meeting.</a:t>
            </a:r>
            <a:endParaRPr lang="zh-CN" altLang="en-US" dirty="0"/>
          </a:p>
          <a:p>
            <a:pPr marL="0" indent="0" eaLnBrk="0" latinLnBrk="1" hangingPunct="0">
              <a:lnSpc>
                <a:spcPct val="150000"/>
              </a:lnSpc>
              <a:spcBef>
                <a:spcPts val="0"/>
              </a:spcBef>
              <a:buNone/>
            </a:pPr>
            <a:r>
              <a:rPr lang="zh-CN" altLang="en-US" sz="2325" kern="0" spc="127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|absence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.不存在;缺乏;缺席</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On the one hand, there are many different groups of people around the world who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live happily in the absence of new technology.(教材P20)一方面,世界上有许多不同</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的人群在没有新技术的情况下幸福地生活。</a:t>
            </a:r>
            <a:endParaRPr lang="zh-CN" altLang="en-US" dirty="0"/>
          </a:p>
          <a:p>
            <a:pPr marL="0" indent="0" eaLnBrk="0" latinLnBrk="1" hangingPunct="0">
              <a:lnSpc>
                <a:spcPct val="150000"/>
              </a:lnSpc>
              <a:spcBef>
                <a:spcPts val="0"/>
              </a:spcBef>
              <a:buNone/>
            </a:pPr>
            <a:r>
              <a:rPr lang="zh-CN" altLang="en-US" sz="1380" kern="0" spc="119"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情景导学</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During my absence from Beijing, he is in charge of the business.在我离开北京期间,</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他负责这家企业。</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The police can't deal with the case in the absence of enough evidence.在缺乏足够证据</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的情况下,警察无法处理这个案子。</a:t>
            </a:r>
            <a:endParaRPr lang="zh-CN" altLang="en-US" dirty="0"/>
          </a:p>
        </p:txBody>
      </p:sp>
      <p:pic>
        <p:nvPicPr>
          <p:cNvPr id="3" name="图片 3" descr="textimage55.jpeg"/>
          <p:cNvPicPr>
            <a:picLocks noChangeAspect="1"/>
          </p:cNvPicPr>
          <p:nvPr/>
        </p:nvPicPr>
        <p:blipFill>
          <a:blip r:embed="rId1"/>
          <a:stretch>
            <a:fillRect/>
          </a:stretch>
        </p:blipFill>
        <p:spPr>
          <a:xfrm>
            <a:off x="981450" y="1205691"/>
            <a:ext cx="609600" cy="409575"/>
          </a:xfrm>
          <a:prstGeom prst="rect">
            <a:avLst/>
          </a:prstGeom>
        </p:spPr>
      </p:pic>
      <p:pic>
        <p:nvPicPr>
          <p:cNvPr id="4" name="图片 4" descr="textimage56.jpeg"/>
          <p:cNvPicPr>
            <a:picLocks noChangeAspect="1"/>
          </p:cNvPicPr>
          <p:nvPr/>
        </p:nvPicPr>
        <p:blipFill>
          <a:blip r:embed="rId2"/>
          <a:stretch>
            <a:fillRect/>
          </a:stretch>
        </p:blipFill>
        <p:spPr>
          <a:xfrm>
            <a:off x="968628" y="2991641"/>
            <a:ext cx="1388794" cy="359290"/>
          </a:xfrm>
          <a:prstGeom prst="rect">
            <a:avLst/>
          </a:prstGeom>
        </p:spPr>
      </p:pic>
      <p:pic>
        <p:nvPicPr>
          <p:cNvPr id="5" name="图片 5" descr="textimage57.jpeg"/>
          <p:cNvPicPr>
            <a:picLocks noChangeAspect="1"/>
          </p:cNvPicPr>
          <p:nvPr/>
        </p:nvPicPr>
        <p:blipFill>
          <a:blip r:embed="rId3"/>
          <a:stretch>
            <a:fillRect/>
          </a:stretch>
        </p:blipFill>
        <p:spPr>
          <a:xfrm>
            <a:off x="540000" y="4326778"/>
            <a:ext cx="190500" cy="219075"/>
          </a:xfrm>
          <a:prstGeom prst="rect">
            <a:avLst/>
          </a:prstGeom>
        </p:spPr>
      </p:pic>
      <p:sp>
        <p:nvSpPr>
          <p:cNvPr id="6" name="矩形 5"/>
          <p:cNvSpPr/>
          <p:nvPr/>
        </p:nvSpPr>
        <p:spPr>
          <a:xfrm>
            <a:off x="2324429" y="126356"/>
            <a:ext cx="4495141" cy="507831"/>
          </a:xfrm>
          <a:prstGeom prst="rect">
            <a:avLst/>
          </a:prstGeom>
        </p:spPr>
        <p:txBody>
          <a:bodyPr wrap="none">
            <a:spAutoFit/>
          </a:bodyPr>
          <a:lstStyle/>
          <a:p>
            <a:pPr eaLnBrk="0" latinLnBrk="1" hangingPunct="0">
              <a:lnSpc>
                <a:spcPct val="150000"/>
              </a:lnSpc>
            </a:pPr>
            <a:r>
              <a:rPr lang="zh-CN" altLang="en-US" b="1" kern="0" dirty="0" smtClean="0">
                <a:solidFill>
                  <a:srgbClr val="000000"/>
                </a:solidFill>
                <a:latin typeface="Times New Roman" panose="02020603050405020304" pitchFamily="65" charset="-122"/>
                <a:ea typeface="宋体" panose="02010600030101010101" pitchFamily="2" charset="-122"/>
              </a:rPr>
              <a:t>UNIT 2　LOOKING INTO THE FUTURE</a:t>
            </a:r>
            <a:endParaRPr lang="zh-CN" altLang="en-US" b="1" dirty="0"/>
          </a:p>
        </p:txBody>
      </p:sp>
      <p:pic>
        <p:nvPicPr>
          <p:cNvPr id="7" name="Picture 4" descr="\\a015\吴双婷\线.tif"/>
          <p:cNvPicPr>
            <a:picLocks noChangeAspect="1" noChangeArrowheads="1"/>
          </p:cNvPicPr>
          <p:nvPr/>
        </p:nvPicPr>
        <p:blipFill>
          <a:blip r:embed="rId4" cstate="print"/>
          <a:srcRect/>
          <a:stretch>
            <a:fillRect/>
          </a:stretch>
        </p:blipFill>
        <p:spPr bwMode="auto">
          <a:xfrm>
            <a:off x="3067050" y="1706245"/>
            <a:ext cx="719455" cy="356870"/>
          </a:xfrm>
          <a:prstGeom prst="rect">
            <a:avLst/>
          </a:prstGeom>
          <a:noFill/>
          <a:ln w="9525">
            <a:noFill/>
            <a:miter lim="800000"/>
            <a:headEnd/>
            <a:tailEnd/>
          </a:ln>
        </p:spPr>
      </p:pic>
      <p:pic>
        <p:nvPicPr>
          <p:cNvPr id="8" name="Picture 4" descr="\\a015\吴双婷\线.tif"/>
          <p:cNvPicPr>
            <a:picLocks noChangeArrowheads="1"/>
          </p:cNvPicPr>
          <p:nvPr/>
        </p:nvPicPr>
        <p:blipFill>
          <a:blip r:embed="rId4" cstate="print"/>
          <a:srcRect/>
          <a:stretch>
            <a:fillRect/>
          </a:stretch>
        </p:blipFill>
        <p:spPr bwMode="auto">
          <a:xfrm>
            <a:off x="3209925" y="2134870"/>
            <a:ext cx="1368000" cy="324000"/>
          </a:xfrm>
          <a:prstGeom prst="rect">
            <a:avLst/>
          </a:prstGeom>
          <a:noFill/>
          <a:ln w="9525">
            <a:noFill/>
            <a:miter lim="800000"/>
            <a:headEnd/>
            <a:tailEnd/>
          </a:ln>
        </p:spPr>
      </p:pic>
      <p:pic>
        <p:nvPicPr>
          <p:cNvPr id="9" name="Picture 4" descr="\\a015\吴双婷\线.tif"/>
          <p:cNvPicPr>
            <a:picLocks noChangeArrowheads="1"/>
          </p:cNvPicPr>
          <p:nvPr/>
        </p:nvPicPr>
        <p:blipFill>
          <a:blip r:embed="rId4" cstate="print"/>
          <a:srcRect/>
          <a:stretch>
            <a:fillRect/>
          </a:stretch>
        </p:blipFill>
        <p:spPr bwMode="auto">
          <a:xfrm>
            <a:off x="3209915" y="2539520"/>
            <a:ext cx="1908000" cy="324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7"/>
                                        </p:tgtEl>
                                      </p:cBhvr>
                                    </p:animEffect>
                                    <p:set>
                                      <p:cBhvr>
                                        <p:cTn id="7" dur="1" fill="hold">
                                          <p:stCondLst>
                                            <p:cond delay="19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8"/>
                                        </p:tgtEl>
                                      </p:cBhvr>
                                    </p:animEffect>
                                    <p:set>
                                      <p:cBhvr>
                                        <p:cTn id="12" dur="1" fill="hold">
                                          <p:stCondLst>
                                            <p:cond delay="1999"/>
                                          </p:stCondLst>
                                        </p:cTn>
                                        <p:tgtEl>
                                          <p:spTgt spid="8"/>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9"/>
                                        </p:tgtEl>
                                      </p:cBhvr>
                                    </p:animEffect>
                                    <p:set>
                                      <p:cBhvr>
                                        <p:cTn id="17" dur="1" fill="hold">
                                          <p:stCondLst>
                                            <p:cond delay="19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528945"/>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380" kern="0" spc="344"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归纳拓展</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①in/during one's absence from... </a:t>
            </a:r>
            <a:r>
              <a:rPr lang="zh-CN" altLang="en-US" sz="1815" u="sng" kern="0" dirty="0" smtClean="0">
                <a:solidFill>
                  <a:srgbClr val="FF0000"/>
                </a:solidFill>
                <a:latin typeface="Times New Roman" panose="02020603050405020304" pitchFamily="65" charset="-122"/>
                <a:ea typeface="宋体" panose="02010600030101010101" pitchFamily="2" charset="-122"/>
              </a:rPr>
              <a:t>在某人不在</a:t>
            </a:r>
            <a:r>
              <a:rPr lang="zh-CN" altLang="en-US" sz="1815" u="sng" kern="0" dirty="0" smtClean="0">
                <a:solidFill>
                  <a:srgbClr val="FF0000"/>
                </a:solidFill>
                <a:latin typeface="黑体" panose="02010609060101010101" pitchFamily="65" charset="-122"/>
                <a:ea typeface="宋体" panose="02010600030101010101" pitchFamily="2" charset="-122"/>
              </a:rPr>
              <a:t>……</a:t>
            </a:r>
            <a:r>
              <a:rPr lang="zh-CN" altLang="en-US" sz="1815" u="sng" kern="0" dirty="0" smtClean="0">
                <a:solidFill>
                  <a:srgbClr val="FF0000"/>
                </a:solidFill>
                <a:latin typeface="Times New Roman" panose="02020603050405020304" pitchFamily="65" charset="-122"/>
                <a:ea typeface="宋体" panose="02010600030101010101" pitchFamily="2" charset="-122"/>
              </a:rPr>
              <a:t>时</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② </a:t>
            </a:r>
            <a:r>
              <a:rPr lang="zh-CN" altLang="en-US" sz="1815" u="sng" kern="0" dirty="0" smtClean="0">
                <a:solidFill>
                  <a:srgbClr val="FF0000"/>
                </a:solidFill>
                <a:latin typeface="Times New Roman" panose="02020603050405020304" pitchFamily="65" charset="-122"/>
                <a:ea typeface="宋体" panose="02010600030101010101" pitchFamily="2" charset="-122"/>
              </a:rPr>
              <a:t>in the absence of </a:t>
            </a:r>
            <a:r>
              <a:rPr lang="zh-CN" altLang="en-US" sz="1815" kern="0" dirty="0" smtClean="0">
                <a:solidFill>
                  <a:srgbClr val="000000"/>
                </a:solidFill>
                <a:latin typeface="Times New Roman" panose="02020603050405020304" pitchFamily="65" charset="-122"/>
                <a:ea typeface="宋体" panose="02010600030101010101" pitchFamily="2" charset="-122"/>
              </a:rPr>
              <a:t>在缺乏</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的情况下</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③be absent from...缺席</a:t>
            </a:r>
            <a:r>
              <a:rPr lang="zh-CN" altLang="en-US" sz="1815" kern="0" dirty="0" smtClean="0">
                <a:solidFill>
                  <a:srgbClr val="000000"/>
                </a:solidFill>
                <a:latin typeface="黑体" panose="02010609060101010101" pitchFamily="65" charset="-122"/>
                <a:ea typeface="宋体" panose="02010600030101010101" pitchFamily="2" charset="-122"/>
              </a:rPr>
              <a:t>……</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单句语法填空</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8-1 (2017课标全国Ⅰ,阅读理解B,</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)Now all that was needed were the parents,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but they were </a:t>
            </a:r>
            <a:r>
              <a:rPr lang="zh-CN" altLang="en-US" sz="1815" u="sng" kern="0" dirty="0" smtClean="0">
                <a:solidFill>
                  <a:srgbClr val="FF0000"/>
                </a:solidFill>
                <a:latin typeface="Times New Roman" panose="02020603050405020304" pitchFamily="65" charset="-122"/>
                <a:ea typeface="宋体" panose="02010600030101010101" pitchFamily="2" charset="-122"/>
              </a:rPr>
              <a:t>absent</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(absence).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考查词性转换。句意:现在所需要的一切就是父母,但它们不在。此处应用</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形容词,与前面的were构成系表结构,故填absent。</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8-2 (2017课标全国Ⅲ,阅读理解C改编,</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)In the </a:t>
            </a:r>
            <a:r>
              <a:rPr lang="zh-CN" altLang="en-US" sz="1815" u="sng" kern="0" dirty="0" smtClean="0">
                <a:solidFill>
                  <a:srgbClr val="FF0000"/>
                </a:solidFill>
                <a:latin typeface="Times New Roman" panose="02020603050405020304" pitchFamily="65" charset="-122"/>
                <a:ea typeface="宋体" panose="02010600030101010101" pitchFamily="2" charset="-122"/>
              </a:rPr>
              <a:t>absence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(absent) of wolves, deer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population also grew quickly.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考查词性转换。句意:在没有狼的情况下,鹿群也迅速增长。in the absence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of在没有</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的情况下。</a:t>
            </a:r>
            <a:endParaRPr lang="zh-CN" altLang="en-US" dirty="0"/>
          </a:p>
        </p:txBody>
      </p:sp>
      <p:pic>
        <p:nvPicPr>
          <p:cNvPr id="3" name="图片 3" descr="textimage58.jpeg"/>
          <p:cNvPicPr>
            <a:picLocks noChangeAspect="1"/>
          </p:cNvPicPr>
          <p:nvPr/>
        </p:nvPicPr>
        <p:blipFill>
          <a:blip r:embed="rId1"/>
          <a:stretch>
            <a:fillRect/>
          </a:stretch>
        </p:blipFill>
        <p:spPr>
          <a:xfrm>
            <a:off x="1000800" y="820126"/>
            <a:ext cx="219075" cy="219075"/>
          </a:xfrm>
          <a:prstGeom prst="rect">
            <a:avLst/>
          </a:prstGeom>
        </p:spPr>
      </p:pic>
      <p:pic>
        <p:nvPicPr>
          <p:cNvPr id="4" name="图片 4" descr="textimage59.jpeg"/>
          <p:cNvPicPr>
            <a:picLocks noChangeAspect="1"/>
          </p:cNvPicPr>
          <p:nvPr/>
        </p:nvPicPr>
        <p:blipFill>
          <a:blip r:embed="rId2"/>
          <a:stretch>
            <a:fillRect/>
          </a:stretch>
        </p:blipFill>
        <p:spPr>
          <a:xfrm>
            <a:off x="3784725" y="2857960"/>
            <a:ext cx="609600" cy="409574"/>
          </a:xfrm>
          <a:prstGeom prst="rect">
            <a:avLst/>
          </a:prstGeom>
        </p:spPr>
      </p:pic>
      <p:pic>
        <p:nvPicPr>
          <p:cNvPr id="5" name="图片 5" descr="textimage60.jpeg"/>
          <p:cNvPicPr>
            <a:picLocks noChangeAspect="1"/>
          </p:cNvPicPr>
          <p:nvPr/>
        </p:nvPicPr>
        <p:blipFill>
          <a:blip r:embed="rId2"/>
          <a:stretch>
            <a:fillRect/>
          </a:stretch>
        </p:blipFill>
        <p:spPr>
          <a:xfrm>
            <a:off x="4245525" y="4567617"/>
            <a:ext cx="552450" cy="371474"/>
          </a:xfrm>
          <a:prstGeom prst="rect">
            <a:avLst/>
          </a:prstGeom>
        </p:spPr>
      </p:pic>
      <p:sp>
        <p:nvSpPr>
          <p:cNvPr id="6" name="矩形 5"/>
          <p:cNvSpPr/>
          <p:nvPr/>
        </p:nvSpPr>
        <p:spPr>
          <a:xfrm>
            <a:off x="2324429" y="126356"/>
            <a:ext cx="4495141" cy="507831"/>
          </a:xfrm>
          <a:prstGeom prst="rect">
            <a:avLst/>
          </a:prstGeom>
        </p:spPr>
        <p:txBody>
          <a:bodyPr wrap="none">
            <a:spAutoFit/>
          </a:bodyPr>
          <a:lstStyle/>
          <a:p>
            <a:pPr eaLnBrk="0" latinLnBrk="1" hangingPunct="0">
              <a:lnSpc>
                <a:spcPct val="150000"/>
              </a:lnSpc>
            </a:pPr>
            <a:r>
              <a:rPr lang="zh-CN" altLang="en-US" b="1" kern="0" dirty="0" smtClean="0">
                <a:solidFill>
                  <a:srgbClr val="000000"/>
                </a:solidFill>
                <a:latin typeface="Times New Roman" panose="02020603050405020304" pitchFamily="65" charset="-122"/>
                <a:ea typeface="宋体" panose="02010600030101010101" pitchFamily="2" charset="-122"/>
              </a:rPr>
              <a:t>UNIT 2　LOOKING INTO THE FUTURE</a:t>
            </a:r>
            <a:endParaRPr lang="zh-CN" altLang="en-US" b="1" dirty="0"/>
          </a:p>
        </p:txBody>
      </p:sp>
      <p:pic>
        <p:nvPicPr>
          <p:cNvPr id="7" name="Picture 4" descr="\\a015\吴双婷\线.tif"/>
          <p:cNvPicPr>
            <a:picLocks noChangeArrowheads="1"/>
          </p:cNvPicPr>
          <p:nvPr/>
        </p:nvPicPr>
        <p:blipFill>
          <a:blip r:embed="rId3" cstate="print"/>
          <a:srcRect/>
          <a:stretch>
            <a:fillRect/>
          </a:stretch>
        </p:blipFill>
        <p:spPr bwMode="auto">
          <a:xfrm>
            <a:off x="3643306" y="1134253"/>
            <a:ext cx="1908000" cy="396000"/>
          </a:xfrm>
          <a:prstGeom prst="rect">
            <a:avLst/>
          </a:prstGeom>
          <a:noFill/>
          <a:ln w="9525">
            <a:noFill/>
            <a:miter lim="800000"/>
            <a:headEnd/>
            <a:tailEnd/>
          </a:ln>
        </p:spPr>
      </p:pic>
      <p:pic>
        <p:nvPicPr>
          <p:cNvPr id="8" name="Picture 4" descr="\\a015\吴双婷\线.tif"/>
          <p:cNvPicPr>
            <a:picLocks noChangeArrowheads="1"/>
          </p:cNvPicPr>
          <p:nvPr/>
        </p:nvPicPr>
        <p:blipFill>
          <a:blip r:embed="rId3" cstate="print"/>
          <a:srcRect/>
          <a:stretch>
            <a:fillRect/>
          </a:stretch>
        </p:blipFill>
        <p:spPr bwMode="auto">
          <a:xfrm>
            <a:off x="785495" y="1587500"/>
            <a:ext cx="1692000" cy="356870"/>
          </a:xfrm>
          <a:prstGeom prst="rect">
            <a:avLst/>
          </a:prstGeom>
          <a:noFill/>
          <a:ln w="9525">
            <a:noFill/>
            <a:miter lim="800000"/>
            <a:headEnd/>
            <a:tailEnd/>
          </a:ln>
        </p:spPr>
      </p:pic>
      <p:pic>
        <p:nvPicPr>
          <p:cNvPr id="9" name="Picture 4" descr="\\a015\吴双婷\线.tif"/>
          <p:cNvPicPr>
            <a:picLocks noChangeArrowheads="1"/>
          </p:cNvPicPr>
          <p:nvPr/>
        </p:nvPicPr>
        <p:blipFill>
          <a:blip r:embed="rId3" cstate="print"/>
          <a:srcRect/>
          <a:stretch>
            <a:fillRect/>
          </a:stretch>
        </p:blipFill>
        <p:spPr bwMode="auto">
          <a:xfrm>
            <a:off x="1798320" y="3306445"/>
            <a:ext cx="684000" cy="356870"/>
          </a:xfrm>
          <a:prstGeom prst="rect">
            <a:avLst/>
          </a:prstGeom>
          <a:noFill/>
          <a:ln w="9525">
            <a:noFill/>
            <a:miter lim="800000"/>
            <a:headEnd/>
            <a:tailEnd/>
          </a:ln>
        </p:spPr>
      </p:pic>
      <p:pic>
        <p:nvPicPr>
          <p:cNvPr id="10" name="Picture 4" descr="\\a015\吴双婷\线.tif"/>
          <p:cNvPicPr>
            <a:picLocks noChangeArrowheads="1"/>
          </p:cNvPicPr>
          <p:nvPr/>
        </p:nvPicPr>
        <p:blipFill>
          <a:blip r:embed="rId3" cstate="print"/>
          <a:srcRect/>
          <a:stretch>
            <a:fillRect/>
          </a:stretch>
        </p:blipFill>
        <p:spPr bwMode="auto">
          <a:xfrm>
            <a:off x="5429256" y="4563277"/>
            <a:ext cx="828000" cy="35687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7"/>
                                        </p:tgtEl>
                                      </p:cBhvr>
                                    </p:animEffect>
                                    <p:set>
                                      <p:cBhvr>
                                        <p:cTn id="7" dur="1" fill="hold">
                                          <p:stCondLst>
                                            <p:cond delay="19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8"/>
                                        </p:tgtEl>
                                      </p:cBhvr>
                                    </p:animEffect>
                                    <p:set>
                                      <p:cBhvr>
                                        <p:cTn id="12" dur="1" fill="hold">
                                          <p:stCondLst>
                                            <p:cond delay="1999"/>
                                          </p:stCondLst>
                                        </p:cTn>
                                        <p:tgtEl>
                                          <p:spTgt spid="8"/>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9"/>
                                        </p:tgtEl>
                                      </p:cBhvr>
                                    </p:animEffect>
                                    <p:set>
                                      <p:cBhvr>
                                        <p:cTn id="17" dur="1" fill="hold">
                                          <p:stCondLst>
                                            <p:cond delay="1999"/>
                                          </p:stCondLst>
                                        </p:cTn>
                                        <p:tgtEl>
                                          <p:spTgt spid="9"/>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10"/>
                                        </p:tgtEl>
                                      </p:cBhvr>
                                    </p:animEffect>
                                    <p:set>
                                      <p:cBhvr>
                                        <p:cTn id="22" dur="1" fill="hold">
                                          <p:stCondLst>
                                            <p:cond delay="19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874979"/>
            <a:ext cx="8467200" cy="5614035"/>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8-3 (</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)In his </a:t>
            </a:r>
            <a:r>
              <a:rPr lang="zh-CN" altLang="en-US" sz="1815" u="sng" kern="0" dirty="0" smtClean="0">
                <a:solidFill>
                  <a:srgbClr val="FF0000"/>
                </a:solidFill>
                <a:latin typeface="Times New Roman" panose="02020603050405020304" pitchFamily="65" charset="-122"/>
                <a:ea typeface="宋体" panose="02010600030101010101" pitchFamily="2" charset="-122"/>
              </a:rPr>
              <a:t>absence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(absent), I had to deal with a variety of problems.</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考查词性转换。句意:他不在时,我不得不处理各种问题。根据前面的his可</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知, 此处应用名词,故填absence。</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8-4 (</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)In the </a:t>
            </a:r>
            <a:r>
              <a:rPr lang="zh-CN" altLang="en-US" sz="1815" u="sng" kern="0" dirty="0" smtClean="0">
                <a:solidFill>
                  <a:srgbClr val="FF0000"/>
                </a:solidFill>
                <a:latin typeface="Times New Roman" panose="02020603050405020304" pitchFamily="65" charset="-122"/>
                <a:ea typeface="宋体" panose="02010600030101010101" pitchFamily="2" charset="-122"/>
              </a:rPr>
              <a:t>absence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(absent)of social skills, conscientiousness can lead to prob</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lems.</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考查词性转换。句意:在缺乏社交技巧的情况下,勤勉认真会导致问题。in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the absence of在缺乏</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的情况下。故填名词absence。</a:t>
            </a:r>
            <a:endParaRPr lang="zh-CN" altLang="en-US" dirty="0"/>
          </a:p>
          <a:p>
            <a:pPr marL="0" indent="0" eaLnBrk="0" latinLnBrk="1" hangingPunct="0">
              <a:lnSpc>
                <a:spcPct val="150000"/>
              </a:lnSpc>
              <a:spcBef>
                <a:spcPts val="0"/>
              </a:spcBef>
              <a:buNone/>
            </a:pPr>
            <a:r>
              <a:rPr lang="zh-CN" altLang="en-US" sz="2325" kern="0" spc="127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|resist </a:t>
            </a:r>
            <a:r>
              <a:rPr lang="zh-CN" altLang="en-US" sz="1815" i="1" kern="0" dirty="0" smtClean="0">
                <a:solidFill>
                  <a:srgbClr val="000000"/>
                </a:solidFill>
                <a:latin typeface="Times New Roman" panose="02020603050405020304" pitchFamily="65" charset="-122"/>
                <a:ea typeface="宋体" panose="02010600030101010101" pitchFamily="2" charset="-122"/>
              </a:rPr>
              <a:t>vi</a:t>
            </a:r>
            <a:r>
              <a:rPr lang="zh-CN" altLang="en-US" sz="1815" kern="0" dirty="0" smtClean="0">
                <a:solidFill>
                  <a:srgbClr val="000000"/>
                </a:solidFill>
                <a:latin typeface="Times New Roman" panose="02020603050405020304" pitchFamily="65" charset="-122"/>
                <a:ea typeface="宋体" panose="02010600030101010101" pitchFamily="2" charset="-122"/>
              </a:rPr>
              <a:t>.&amp;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.抵制;反抗;抵挡</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Nevertheless, I will always look on the positive side of change and accept it rather</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 than resist it.(教材P20) 然而,我总是会看到变革的积极的一面,接受它,而不是抵制</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它。</a:t>
            </a:r>
            <a:endParaRPr lang="zh-CN" altLang="en-US" dirty="0"/>
          </a:p>
          <a:p>
            <a:pPr marL="0" indent="0" eaLnBrk="0" latinLnBrk="1" hangingPunct="0">
              <a:lnSpc>
                <a:spcPct val="150000"/>
              </a:lnSpc>
              <a:spcBef>
                <a:spcPts val="0"/>
              </a:spcBef>
              <a:buNone/>
            </a:pPr>
            <a:r>
              <a:rPr lang="zh-CN" altLang="en-US" sz="1380" kern="0" spc="119"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情景导学</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I have a sweet tooth and can't resist eating chocolate and ice cream.我喜欢吃甜食,忍</a:t>
            </a:r>
            <a:endParaRPr lang="zh-CN" altLang="en-US" dirty="0"/>
          </a:p>
        </p:txBody>
      </p:sp>
      <p:pic>
        <p:nvPicPr>
          <p:cNvPr id="3" name="图片 3" descr="textimage61.jpeg"/>
          <p:cNvPicPr>
            <a:picLocks noChangeAspect="1"/>
          </p:cNvPicPr>
          <p:nvPr/>
        </p:nvPicPr>
        <p:blipFill>
          <a:blip r:embed="rId1"/>
          <a:stretch>
            <a:fillRect/>
          </a:stretch>
        </p:blipFill>
        <p:spPr>
          <a:xfrm>
            <a:off x="981450" y="905654"/>
            <a:ext cx="552450" cy="371475"/>
          </a:xfrm>
          <a:prstGeom prst="rect">
            <a:avLst/>
          </a:prstGeom>
        </p:spPr>
      </p:pic>
      <p:pic>
        <p:nvPicPr>
          <p:cNvPr id="4" name="图片 4" descr="textimage62.jpeg"/>
          <p:cNvPicPr>
            <a:picLocks noChangeAspect="1"/>
          </p:cNvPicPr>
          <p:nvPr/>
        </p:nvPicPr>
        <p:blipFill>
          <a:blip r:embed="rId1"/>
          <a:stretch>
            <a:fillRect/>
          </a:stretch>
        </p:blipFill>
        <p:spPr>
          <a:xfrm>
            <a:off x="981450" y="2120100"/>
            <a:ext cx="552450" cy="371475"/>
          </a:xfrm>
          <a:prstGeom prst="rect">
            <a:avLst/>
          </a:prstGeom>
        </p:spPr>
      </p:pic>
      <p:pic>
        <p:nvPicPr>
          <p:cNvPr id="5" name="图片 5" descr="textimage63.jpeg"/>
          <p:cNvPicPr>
            <a:picLocks noChangeAspect="1"/>
          </p:cNvPicPr>
          <p:nvPr/>
        </p:nvPicPr>
        <p:blipFill>
          <a:blip r:embed="rId2"/>
          <a:stretch>
            <a:fillRect/>
          </a:stretch>
        </p:blipFill>
        <p:spPr>
          <a:xfrm>
            <a:off x="682876" y="3952709"/>
            <a:ext cx="1531670" cy="396253"/>
          </a:xfrm>
          <a:prstGeom prst="rect">
            <a:avLst/>
          </a:prstGeom>
        </p:spPr>
      </p:pic>
      <p:pic>
        <p:nvPicPr>
          <p:cNvPr id="6" name="图片 6" descr="textimage64.jpeg"/>
          <p:cNvPicPr>
            <a:picLocks noChangeAspect="1"/>
          </p:cNvPicPr>
          <p:nvPr/>
        </p:nvPicPr>
        <p:blipFill>
          <a:blip r:embed="rId3"/>
          <a:stretch>
            <a:fillRect/>
          </a:stretch>
        </p:blipFill>
        <p:spPr>
          <a:xfrm>
            <a:off x="540000" y="5756395"/>
            <a:ext cx="190500" cy="219075"/>
          </a:xfrm>
          <a:prstGeom prst="rect">
            <a:avLst/>
          </a:prstGeom>
        </p:spPr>
      </p:pic>
      <p:sp>
        <p:nvSpPr>
          <p:cNvPr id="7" name="矩形 6"/>
          <p:cNvSpPr/>
          <p:nvPr/>
        </p:nvSpPr>
        <p:spPr>
          <a:xfrm>
            <a:off x="2324429" y="126356"/>
            <a:ext cx="4495141" cy="507831"/>
          </a:xfrm>
          <a:prstGeom prst="rect">
            <a:avLst/>
          </a:prstGeom>
        </p:spPr>
        <p:txBody>
          <a:bodyPr wrap="none">
            <a:spAutoFit/>
          </a:bodyPr>
          <a:lstStyle/>
          <a:p>
            <a:pPr eaLnBrk="0" latinLnBrk="1" hangingPunct="0">
              <a:lnSpc>
                <a:spcPct val="150000"/>
              </a:lnSpc>
            </a:pPr>
            <a:r>
              <a:rPr lang="zh-CN" altLang="en-US" b="1" kern="0" dirty="0" smtClean="0">
                <a:solidFill>
                  <a:srgbClr val="000000"/>
                </a:solidFill>
                <a:latin typeface="Times New Roman" panose="02020603050405020304" pitchFamily="65" charset="-122"/>
                <a:ea typeface="宋体" panose="02010600030101010101" pitchFamily="2" charset="-122"/>
              </a:rPr>
              <a:t>UNIT 2　LOOKING INTO THE FUTURE</a:t>
            </a:r>
            <a:endParaRPr lang="zh-CN" altLang="en-US" b="1" dirty="0"/>
          </a:p>
        </p:txBody>
      </p:sp>
      <p:pic>
        <p:nvPicPr>
          <p:cNvPr id="8" name="Picture 4" descr="\\a015\吴双婷\线.tif"/>
          <p:cNvPicPr>
            <a:picLocks noChangeArrowheads="1"/>
          </p:cNvPicPr>
          <p:nvPr/>
        </p:nvPicPr>
        <p:blipFill>
          <a:blip r:embed="rId4" cstate="print"/>
          <a:srcRect/>
          <a:stretch>
            <a:fillRect/>
          </a:stretch>
        </p:blipFill>
        <p:spPr bwMode="auto">
          <a:xfrm>
            <a:off x="2178668" y="919939"/>
            <a:ext cx="792000" cy="356870"/>
          </a:xfrm>
          <a:prstGeom prst="rect">
            <a:avLst/>
          </a:prstGeom>
          <a:noFill/>
          <a:ln w="9525">
            <a:noFill/>
            <a:miter lim="800000"/>
            <a:headEnd/>
            <a:tailEnd/>
          </a:ln>
        </p:spPr>
      </p:pic>
      <p:pic>
        <p:nvPicPr>
          <p:cNvPr id="9" name="Picture 4" descr="\\a015\吴双婷\线.tif"/>
          <p:cNvPicPr>
            <a:picLocks noChangeAspect="1" noChangeArrowheads="1"/>
          </p:cNvPicPr>
          <p:nvPr/>
        </p:nvPicPr>
        <p:blipFill>
          <a:blip r:embed="rId4" cstate="print"/>
          <a:srcRect/>
          <a:stretch>
            <a:fillRect/>
          </a:stretch>
        </p:blipFill>
        <p:spPr bwMode="auto">
          <a:xfrm>
            <a:off x="2178668" y="2201695"/>
            <a:ext cx="785818" cy="35687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8"/>
                                        </p:tgtEl>
                                      </p:cBhvr>
                                    </p:animEffect>
                                    <p:set>
                                      <p:cBhvr>
                                        <p:cTn id="7" dur="1" fill="hold">
                                          <p:stCondLst>
                                            <p:cond delay="1999"/>
                                          </p:stCondLst>
                                        </p:cTn>
                                        <p:tgtEl>
                                          <p:spTgt spid="8"/>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9"/>
                                        </p:tgtEl>
                                      </p:cBhvr>
                                    </p:animEffect>
                                    <p:set>
                                      <p:cBhvr>
                                        <p:cTn id="12" dur="1" fill="hold">
                                          <p:stCondLst>
                                            <p:cond delay="19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51053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不住吃巧克力和冰激凌。</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She was charged with resisting arrest.她被控拒捕。</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A healthy diet is good for building up resistance to diseases.健康的饮食对于增强对</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疾病的抵抗力有好处。</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380" kern="0" spc="344"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归纳拓展</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①resist </a:t>
            </a:r>
            <a:r>
              <a:rPr lang="zh-CN" altLang="en-US" sz="1815" u="sng" kern="0" dirty="0" smtClean="0">
                <a:solidFill>
                  <a:srgbClr val="FF0000"/>
                </a:solidFill>
                <a:latin typeface="Times New Roman" panose="02020603050405020304" pitchFamily="65" charset="-122"/>
                <a:ea typeface="宋体" panose="02010600030101010101" pitchFamily="2" charset="-122"/>
              </a:rPr>
              <a:t>doing sth.</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反对/抵制做某事</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②can't resist doing sth. </a:t>
            </a:r>
            <a:r>
              <a:rPr lang="zh-CN" altLang="en-US" sz="1815" u="sng" kern="0" dirty="0" smtClean="0">
                <a:solidFill>
                  <a:srgbClr val="FF0000"/>
                </a:solidFill>
                <a:latin typeface="Times New Roman" panose="02020603050405020304" pitchFamily="65" charset="-122"/>
                <a:ea typeface="宋体" panose="02010600030101010101" pitchFamily="2" charset="-122"/>
              </a:rPr>
              <a:t>忍不住做某事</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③ </a:t>
            </a:r>
            <a:r>
              <a:rPr lang="zh-CN" altLang="en-US" sz="1815" u="sng" kern="0" dirty="0" smtClean="0">
                <a:solidFill>
                  <a:srgbClr val="FF0000"/>
                </a:solidFill>
                <a:latin typeface="Times New Roman" panose="02020603050405020304" pitchFamily="65" charset="-122"/>
                <a:ea typeface="宋体" panose="02010600030101010101" pitchFamily="2" charset="-122"/>
              </a:rPr>
              <a:t>resistance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.反对;抵抗;抵抗力</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④resistance </a:t>
            </a:r>
            <a:r>
              <a:rPr lang="zh-CN" altLang="en-US" sz="1815" u="sng" kern="0" dirty="0" smtClean="0">
                <a:solidFill>
                  <a:srgbClr val="FF0000"/>
                </a:solidFill>
                <a:latin typeface="Times New Roman" panose="02020603050405020304" pitchFamily="65" charset="-122"/>
                <a:ea typeface="宋体" panose="02010600030101010101" pitchFamily="2" charset="-122"/>
              </a:rPr>
              <a:t>to</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...对</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的抵抗/抵抗力</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⑤resistant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.有抵抗力的,抵制的,抵抗的</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⑥be resistant to...对</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有抵抗力;对</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是抵制的</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单句语法填空</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9-1 (2017北京,阅读理解C,</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)The </a:t>
            </a:r>
            <a:r>
              <a:rPr lang="zh-CN" altLang="en-US" sz="1815" u="sng" kern="0" dirty="0" smtClean="0">
                <a:solidFill>
                  <a:srgbClr val="FF0000"/>
                </a:solidFill>
                <a:latin typeface="Times New Roman" panose="02020603050405020304" pitchFamily="65" charset="-122"/>
                <a:ea typeface="宋体" panose="02010600030101010101" pitchFamily="2" charset="-122"/>
              </a:rPr>
              <a:t>resistance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(resist) to vaccine has continued for </a:t>
            </a:r>
            <a:endParaRPr lang="zh-CN" altLang="en-US" dirty="0"/>
          </a:p>
        </p:txBody>
      </p:sp>
      <p:pic>
        <p:nvPicPr>
          <p:cNvPr id="3" name="图片 3" descr="textimage65.jpeg"/>
          <p:cNvPicPr>
            <a:picLocks noChangeAspect="1"/>
          </p:cNvPicPr>
          <p:nvPr/>
        </p:nvPicPr>
        <p:blipFill>
          <a:blip r:embed="rId1"/>
          <a:stretch>
            <a:fillRect/>
          </a:stretch>
        </p:blipFill>
        <p:spPr>
          <a:xfrm>
            <a:off x="1000800" y="2497438"/>
            <a:ext cx="219075" cy="219075"/>
          </a:xfrm>
          <a:prstGeom prst="rect">
            <a:avLst/>
          </a:prstGeom>
        </p:spPr>
      </p:pic>
      <p:pic>
        <p:nvPicPr>
          <p:cNvPr id="4" name="图片 4" descr="textimage66.jpeg"/>
          <p:cNvPicPr>
            <a:picLocks noChangeAspect="1"/>
          </p:cNvPicPr>
          <p:nvPr/>
        </p:nvPicPr>
        <p:blipFill>
          <a:blip r:embed="rId2"/>
          <a:stretch>
            <a:fillRect/>
          </a:stretch>
        </p:blipFill>
        <p:spPr>
          <a:xfrm>
            <a:off x="3093524" y="5793256"/>
            <a:ext cx="609600" cy="409574"/>
          </a:xfrm>
          <a:prstGeom prst="rect">
            <a:avLst/>
          </a:prstGeom>
        </p:spPr>
      </p:pic>
      <p:sp>
        <p:nvSpPr>
          <p:cNvPr id="5" name="矩形 4"/>
          <p:cNvSpPr/>
          <p:nvPr/>
        </p:nvSpPr>
        <p:spPr>
          <a:xfrm>
            <a:off x="2324429" y="126356"/>
            <a:ext cx="4495141" cy="507831"/>
          </a:xfrm>
          <a:prstGeom prst="rect">
            <a:avLst/>
          </a:prstGeom>
        </p:spPr>
        <p:txBody>
          <a:bodyPr wrap="none">
            <a:spAutoFit/>
          </a:bodyPr>
          <a:lstStyle/>
          <a:p>
            <a:pPr eaLnBrk="0" latinLnBrk="1" hangingPunct="0">
              <a:lnSpc>
                <a:spcPct val="150000"/>
              </a:lnSpc>
            </a:pPr>
            <a:r>
              <a:rPr lang="zh-CN" altLang="en-US" b="1" kern="0" dirty="0" smtClean="0">
                <a:solidFill>
                  <a:srgbClr val="000000"/>
                </a:solidFill>
                <a:latin typeface="Times New Roman" panose="02020603050405020304" pitchFamily="65" charset="-122"/>
                <a:ea typeface="宋体" panose="02010600030101010101" pitchFamily="2" charset="-122"/>
              </a:rPr>
              <a:t>UNIT 2　LOOKING INTO THE FUTURE</a:t>
            </a:r>
            <a:endParaRPr lang="zh-CN" altLang="en-US" b="1" dirty="0"/>
          </a:p>
        </p:txBody>
      </p:sp>
      <p:pic>
        <p:nvPicPr>
          <p:cNvPr id="6" name="Picture 4" descr="\\a015\吴双婷\线.tif"/>
          <p:cNvPicPr>
            <a:picLocks noChangeArrowheads="1"/>
          </p:cNvPicPr>
          <p:nvPr/>
        </p:nvPicPr>
        <p:blipFill>
          <a:blip r:embed="rId3" cstate="print"/>
          <a:srcRect/>
          <a:stretch>
            <a:fillRect/>
          </a:stretch>
        </p:blipFill>
        <p:spPr bwMode="auto">
          <a:xfrm>
            <a:off x="1295400" y="2849245"/>
            <a:ext cx="972000"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3" cstate="print"/>
          <a:srcRect/>
          <a:stretch>
            <a:fillRect/>
          </a:stretch>
        </p:blipFill>
        <p:spPr bwMode="auto">
          <a:xfrm>
            <a:off x="2719705" y="3241675"/>
            <a:ext cx="1480820" cy="356870"/>
          </a:xfrm>
          <a:prstGeom prst="rect">
            <a:avLst/>
          </a:prstGeom>
          <a:noFill/>
          <a:ln w="9525">
            <a:noFill/>
            <a:miter lim="800000"/>
            <a:headEnd/>
            <a:tailEnd/>
          </a:ln>
        </p:spPr>
      </p:pic>
      <p:pic>
        <p:nvPicPr>
          <p:cNvPr id="8" name="Picture 4" descr="\\a015\吴双婷\线.tif"/>
          <p:cNvPicPr>
            <a:picLocks noChangeArrowheads="1"/>
          </p:cNvPicPr>
          <p:nvPr/>
        </p:nvPicPr>
        <p:blipFill>
          <a:blip r:embed="rId3" cstate="print"/>
          <a:srcRect/>
          <a:stretch>
            <a:fillRect/>
          </a:stretch>
        </p:blipFill>
        <p:spPr bwMode="auto">
          <a:xfrm>
            <a:off x="785786" y="3706658"/>
            <a:ext cx="972000" cy="356870"/>
          </a:xfrm>
          <a:prstGeom prst="rect">
            <a:avLst/>
          </a:prstGeom>
          <a:noFill/>
          <a:ln w="9525">
            <a:noFill/>
            <a:miter lim="800000"/>
            <a:headEnd/>
            <a:tailEnd/>
          </a:ln>
        </p:spPr>
      </p:pic>
      <p:pic>
        <p:nvPicPr>
          <p:cNvPr id="9" name="Picture 4" descr="\\a015\吴双婷\线.tif"/>
          <p:cNvPicPr>
            <a:picLocks noChangeAspect="1" noChangeArrowheads="1"/>
          </p:cNvPicPr>
          <p:nvPr/>
        </p:nvPicPr>
        <p:blipFill>
          <a:blip r:embed="rId3" cstate="print"/>
          <a:srcRect/>
          <a:stretch>
            <a:fillRect/>
          </a:stretch>
        </p:blipFill>
        <p:spPr bwMode="auto">
          <a:xfrm>
            <a:off x="1691005" y="4130040"/>
            <a:ext cx="238125" cy="356870"/>
          </a:xfrm>
          <a:prstGeom prst="rect">
            <a:avLst/>
          </a:prstGeom>
          <a:noFill/>
          <a:ln w="9525">
            <a:noFill/>
            <a:miter lim="800000"/>
            <a:headEnd/>
            <a:tailEnd/>
          </a:ln>
        </p:spPr>
      </p:pic>
      <p:pic>
        <p:nvPicPr>
          <p:cNvPr id="10" name="Picture 4" descr="\\a015\吴双婷\线.tif"/>
          <p:cNvPicPr>
            <a:picLocks noChangeArrowheads="1"/>
          </p:cNvPicPr>
          <p:nvPr/>
        </p:nvPicPr>
        <p:blipFill>
          <a:blip r:embed="rId3" cstate="print"/>
          <a:srcRect/>
          <a:stretch>
            <a:fillRect/>
          </a:stretch>
        </p:blipFill>
        <p:spPr bwMode="auto">
          <a:xfrm>
            <a:off x="4200525" y="5777865"/>
            <a:ext cx="944880" cy="35687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6"/>
                                        </p:tgtEl>
                                      </p:cBhvr>
                                    </p:animEffect>
                                    <p:set>
                                      <p:cBhvr>
                                        <p:cTn id="7" dur="1" fill="hold">
                                          <p:stCondLst>
                                            <p:cond delay="19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7"/>
                                        </p:tgtEl>
                                      </p:cBhvr>
                                    </p:animEffect>
                                    <p:set>
                                      <p:cBhvr>
                                        <p:cTn id="12" dur="1" fill="hold">
                                          <p:stCondLst>
                                            <p:cond delay="1999"/>
                                          </p:stCondLst>
                                        </p:cTn>
                                        <p:tgtEl>
                                          <p:spTgt spid="7"/>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8"/>
                                        </p:tgtEl>
                                      </p:cBhvr>
                                    </p:animEffect>
                                    <p:set>
                                      <p:cBhvr>
                                        <p:cTn id="17" dur="1" fill="hold">
                                          <p:stCondLst>
                                            <p:cond delay="1999"/>
                                          </p:stCondLst>
                                        </p:cTn>
                                        <p:tgtEl>
                                          <p:spTgt spid="8"/>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9"/>
                                        </p:tgtEl>
                                      </p:cBhvr>
                                    </p:animEffect>
                                    <p:set>
                                      <p:cBhvr>
                                        <p:cTn id="22" dur="1" fill="hold">
                                          <p:stCondLst>
                                            <p:cond delay="1999"/>
                                          </p:stCondLst>
                                        </p:cTn>
                                        <p:tgtEl>
                                          <p:spTgt spid="9"/>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10"/>
                                        </p:tgtEl>
                                      </p:cBhvr>
                                    </p:animEffect>
                                    <p:set>
                                      <p:cBhvr>
                                        <p:cTn id="27" dur="1" fill="hold">
                                          <p:stCondLst>
                                            <p:cond delay="19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54736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decades, and it is driven by a real but very small risk.</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考查词性转换。句意:对疫苗的抵制已经持续了几十年,并且它是由一个真</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实但非常小的风险驱动的。此处作主语,应用名词形式。the resistance to...对</a:t>
            </a:r>
            <a:r>
              <a:rPr lang="zh-CN" altLang="en-US" sz="1815" kern="0" dirty="0" smtClean="0">
                <a:solidFill>
                  <a:srgbClr val="000000"/>
                </a:solidFill>
                <a:latin typeface="黑体" panose="02010609060101010101" pitchFamily="65" charset="-122"/>
                <a:ea typeface="宋体" panose="02010600030101010101" pitchFamily="2" charset="-122"/>
              </a:rPr>
              <a:t>……</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的抵抗。</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9-2 (</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)I think it hard for me </a:t>
            </a:r>
            <a:r>
              <a:rPr lang="zh-CN" altLang="en-US" sz="1815" u="sng" kern="0" dirty="0" smtClean="0">
                <a:solidFill>
                  <a:srgbClr val="FF0000"/>
                </a:solidFill>
                <a:latin typeface="Times New Roman" panose="02020603050405020304" pitchFamily="65" charset="-122"/>
                <a:ea typeface="宋体" panose="02010600030101010101" pitchFamily="2" charset="-122"/>
              </a:rPr>
              <a:t>to resist</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(resist)the temptation in such a situation.</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考查非谓语动词。句意:我认为,对于我来说,在这种情况下很难抵制诱惑。</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think+it+</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.+(for sb.) to do sth.为固定结构。</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9-3 (</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)I was not strong enough </a:t>
            </a:r>
            <a:r>
              <a:rPr lang="zh-CN" altLang="en-US" sz="1815" u="sng" kern="0" dirty="0" smtClean="0">
                <a:solidFill>
                  <a:srgbClr val="FF0000"/>
                </a:solidFill>
                <a:latin typeface="Times New Roman" panose="02020603050405020304" pitchFamily="65" charset="-122"/>
                <a:ea typeface="宋体" panose="02010600030101010101" pitchFamily="2" charset="-122"/>
              </a:rPr>
              <a:t>to resist</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(resist)the offer.</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考查非谓语动词。句意:我不够有实力反对这个提议。主语+be+</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.+e-</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nough+to do sth.为固定结构。</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翻译句子</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9-4 (</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)上了年纪的人并不总是抵制改革。(be resistant to)</a:t>
            </a:r>
            <a:endParaRPr lang="zh-CN" altLang="en-US" dirty="0"/>
          </a:p>
          <a:p>
            <a:pPr marL="0" indent="0" eaLnBrk="0" latinLnBrk="1" hangingPunct="0">
              <a:lnSpc>
                <a:spcPct val="150000"/>
              </a:lnSpc>
              <a:spcBef>
                <a:spcPts val="0"/>
              </a:spcBef>
              <a:buNone/>
            </a:pPr>
            <a:r>
              <a:rPr lang="zh-CN" altLang="en-US" sz="1815" u="sng" kern="0" dirty="0" smtClean="0">
                <a:solidFill>
                  <a:srgbClr val="FF0000"/>
                </a:solidFill>
                <a:latin typeface="Times New Roman" panose="02020603050405020304" pitchFamily="65" charset="-122"/>
                <a:ea typeface="宋体" panose="02010600030101010101" pitchFamily="2" charset="-122"/>
              </a:rPr>
              <a:t>Elderly people are not always resistant to reformation</a:t>
            </a:r>
            <a:r>
              <a:rPr lang="en-US" altLang="zh-CN" sz="1815" u="sng" kern="0" dirty="0" smtClean="0">
                <a:solidFill>
                  <a:srgbClr val="FF0000"/>
                </a:solidFill>
                <a:latin typeface="Times New Roman" panose="02020603050405020304" pitchFamily="65" charset="-122"/>
                <a:ea typeface="宋体" panose="02010600030101010101" pitchFamily="2" charset="-122"/>
              </a:rPr>
              <a:t>.</a:t>
            </a:r>
            <a:endParaRPr lang="en-US" altLang="zh-CN" sz="1815" u="sng" kern="0" dirty="0" smtClean="0">
              <a:solidFill>
                <a:srgbClr val="FF0000"/>
              </a:solidFill>
              <a:latin typeface="Times New Roman" panose="02020603050405020304" pitchFamily="65" charset="-122"/>
              <a:ea typeface="宋体" panose="02010600030101010101" pitchFamily="2" charset="-122"/>
            </a:endParaRPr>
          </a:p>
        </p:txBody>
      </p:sp>
      <p:pic>
        <p:nvPicPr>
          <p:cNvPr id="3" name="图片 3" descr="textimage67.jpeg"/>
          <p:cNvPicPr>
            <a:picLocks noChangeAspect="1"/>
          </p:cNvPicPr>
          <p:nvPr/>
        </p:nvPicPr>
        <p:blipFill>
          <a:blip r:embed="rId1"/>
          <a:stretch>
            <a:fillRect/>
          </a:stretch>
        </p:blipFill>
        <p:spPr>
          <a:xfrm>
            <a:off x="981450" y="2435978"/>
            <a:ext cx="552450" cy="371474"/>
          </a:xfrm>
          <a:prstGeom prst="rect">
            <a:avLst/>
          </a:prstGeom>
        </p:spPr>
      </p:pic>
      <p:pic>
        <p:nvPicPr>
          <p:cNvPr id="4" name="图片 4" descr="textimage68.jpeg"/>
          <p:cNvPicPr>
            <a:picLocks noChangeAspect="1"/>
          </p:cNvPicPr>
          <p:nvPr/>
        </p:nvPicPr>
        <p:blipFill>
          <a:blip r:embed="rId1"/>
          <a:stretch>
            <a:fillRect/>
          </a:stretch>
        </p:blipFill>
        <p:spPr>
          <a:xfrm>
            <a:off x="981450" y="3692503"/>
            <a:ext cx="552450" cy="371475"/>
          </a:xfrm>
          <a:prstGeom prst="rect">
            <a:avLst/>
          </a:prstGeom>
        </p:spPr>
      </p:pic>
      <p:pic>
        <p:nvPicPr>
          <p:cNvPr id="5" name="图片 5" descr="textimage69.jpeg"/>
          <p:cNvPicPr>
            <a:picLocks noChangeAspect="1"/>
          </p:cNvPicPr>
          <p:nvPr/>
        </p:nvPicPr>
        <p:blipFill>
          <a:blip r:embed="rId1"/>
          <a:stretch>
            <a:fillRect/>
          </a:stretch>
        </p:blipFill>
        <p:spPr>
          <a:xfrm>
            <a:off x="981450" y="5371011"/>
            <a:ext cx="609600" cy="409574"/>
          </a:xfrm>
          <a:prstGeom prst="rect">
            <a:avLst/>
          </a:prstGeom>
        </p:spPr>
      </p:pic>
      <p:sp>
        <p:nvSpPr>
          <p:cNvPr id="6" name="矩形 5"/>
          <p:cNvSpPr/>
          <p:nvPr/>
        </p:nvSpPr>
        <p:spPr>
          <a:xfrm>
            <a:off x="2324429" y="126356"/>
            <a:ext cx="4495141" cy="507831"/>
          </a:xfrm>
          <a:prstGeom prst="rect">
            <a:avLst/>
          </a:prstGeom>
        </p:spPr>
        <p:txBody>
          <a:bodyPr wrap="none">
            <a:spAutoFit/>
          </a:bodyPr>
          <a:lstStyle/>
          <a:p>
            <a:pPr eaLnBrk="0" latinLnBrk="1" hangingPunct="0">
              <a:lnSpc>
                <a:spcPct val="150000"/>
              </a:lnSpc>
            </a:pPr>
            <a:r>
              <a:rPr lang="zh-CN" altLang="en-US" b="1" kern="0" dirty="0" smtClean="0">
                <a:solidFill>
                  <a:srgbClr val="000000"/>
                </a:solidFill>
                <a:latin typeface="Times New Roman" panose="02020603050405020304" pitchFamily="65" charset="-122"/>
                <a:ea typeface="宋体" panose="02010600030101010101" pitchFamily="2" charset="-122"/>
              </a:rPr>
              <a:t>UNIT 2　LOOKING INTO THE FUTURE</a:t>
            </a:r>
            <a:endParaRPr lang="zh-CN" altLang="en-US" b="1" dirty="0"/>
          </a:p>
        </p:txBody>
      </p:sp>
      <p:pic>
        <p:nvPicPr>
          <p:cNvPr id="7" name="Picture 4" descr="\\a015\吴双婷\线.tif"/>
          <p:cNvPicPr>
            <a:picLocks noChangeAspect="1" noChangeArrowheads="1"/>
          </p:cNvPicPr>
          <p:nvPr/>
        </p:nvPicPr>
        <p:blipFill>
          <a:blip r:embed="rId2" cstate="print"/>
          <a:srcRect/>
          <a:stretch>
            <a:fillRect/>
          </a:stretch>
        </p:blipFill>
        <p:spPr bwMode="auto">
          <a:xfrm>
            <a:off x="3566795" y="2435860"/>
            <a:ext cx="781050" cy="35687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2" cstate="print"/>
          <a:srcRect/>
          <a:stretch>
            <a:fillRect/>
          </a:stretch>
        </p:blipFill>
        <p:spPr bwMode="auto">
          <a:xfrm>
            <a:off x="3890645" y="3707130"/>
            <a:ext cx="767080" cy="356870"/>
          </a:xfrm>
          <a:prstGeom prst="rect">
            <a:avLst/>
          </a:prstGeom>
          <a:noFill/>
          <a:ln w="9525">
            <a:noFill/>
            <a:miter lim="800000"/>
            <a:headEnd/>
            <a:tailEnd/>
          </a:ln>
        </p:spPr>
      </p:pic>
      <p:pic>
        <p:nvPicPr>
          <p:cNvPr id="9" name="Picture 4" descr="\\a015\吴双婷\线.tif"/>
          <p:cNvPicPr>
            <a:picLocks noChangeAspect="1" noChangeArrowheads="1"/>
          </p:cNvPicPr>
          <p:nvPr/>
        </p:nvPicPr>
        <p:blipFill>
          <a:blip r:embed="rId2" cstate="print"/>
          <a:srcRect/>
          <a:stretch>
            <a:fillRect/>
          </a:stretch>
        </p:blipFill>
        <p:spPr bwMode="auto">
          <a:xfrm>
            <a:off x="540038" y="5842811"/>
            <a:ext cx="5500726" cy="35687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7"/>
                                        </p:tgtEl>
                                      </p:cBhvr>
                                    </p:animEffect>
                                    <p:set>
                                      <p:cBhvr>
                                        <p:cTn id="7" dur="1" fill="hold">
                                          <p:stCondLst>
                                            <p:cond delay="19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8"/>
                                        </p:tgtEl>
                                      </p:cBhvr>
                                    </p:animEffect>
                                    <p:set>
                                      <p:cBhvr>
                                        <p:cTn id="12" dur="1" fill="hold">
                                          <p:stCondLst>
                                            <p:cond delay="1999"/>
                                          </p:stCondLst>
                                        </p:cTn>
                                        <p:tgtEl>
                                          <p:spTgt spid="8"/>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9"/>
                                        </p:tgtEl>
                                      </p:cBhvr>
                                    </p:animEffect>
                                    <p:set>
                                      <p:cBhvr>
                                        <p:cTn id="17" dur="1" fill="hold">
                                          <p:stCondLst>
                                            <p:cond delay="19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628005"/>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2325" kern="0" spc="1469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|respond </a:t>
            </a:r>
            <a:r>
              <a:rPr lang="zh-CN" altLang="en-US" sz="1815" i="1" kern="0" dirty="0" smtClean="0">
                <a:solidFill>
                  <a:srgbClr val="000000"/>
                </a:solidFill>
                <a:latin typeface="Times New Roman" panose="02020603050405020304" pitchFamily="65" charset="-122"/>
                <a:ea typeface="宋体" panose="02010600030101010101" pitchFamily="2" charset="-122"/>
              </a:rPr>
              <a:t>v</a:t>
            </a:r>
            <a:r>
              <a:rPr lang="zh-CN" altLang="en-US" sz="1815" kern="0" dirty="0" smtClean="0">
                <a:solidFill>
                  <a:srgbClr val="000000"/>
                </a:solidFill>
                <a:latin typeface="Times New Roman" panose="02020603050405020304" pitchFamily="65" charset="-122"/>
                <a:ea typeface="宋体" panose="02010600030101010101" pitchFamily="2" charset="-122"/>
              </a:rPr>
              <a:t>.回答;反应</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All controls will respond to voice commands...(教材P14)所有的操纵装置都会响</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应语音指令</a:t>
            </a:r>
            <a:r>
              <a:rPr lang="zh-CN" altLang="en-US" sz="1815" kern="0" dirty="0" smtClean="0">
                <a:solidFill>
                  <a:srgbClr val="000000"/>
                </a:solidFill>
                <a:latin typeface="黑体" panose="02010609060101010101" pitchFamily="65" charset="-122"/>
                <a:ea typeface="宋体" panose="02010600030101010101" pitchFamily="2" charset="-122"/>
              </a:rPr>
              <a:t>……</a:t>
            </a:r>
            <a:endParaRPr lang="zh-CN" altLang="en-US" dirty="0"/>
          </a:p>
          <a:p>
            <a:pPr marL="0" indent="0" eaLnBrk="0" latinLnBrk="1" hangingPunct="0">
              <a:lnSpc>
                <a:spcPct val="150000"/>
              </a:lnSpc>
              <a:spcBef>
                <a:spcPts val="0"/>
              </a:spcBef>
              <a:buNone/>
            </a:pPr>
            <a:r>
              <a:rPr lang="zh-CN" altLang="en-US" sz="1380" kern="0" spc="119"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情景导学</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They are likely to respond positively to the president's request for aid.他们有可能积极</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地回应总统的援助请求。</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The government took action in response to economic pressure.政府为应对经济压力</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采取了行动。</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380" kern="0" spc="344"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归纳拓展</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①respond to </a:t>
            </a:r>
            <a:r>
              <a:rPr lang="zh-CN" altLang="en-US" sz="1815" u="sng" kern="0" dirty="0" smtClean="0">
                <a:solidFill>
                  <a:srgbClr val="FF0000"/>
                </a:solidFill>
                <a:latin typeface="Times New Roman" panose="02020603050405020304" pitchFamily="65" charset="-122"/>
                <a:ea typeface="宋体" panose="02010600030101010101" pitchFamily="2" charset="-122"/>
              </a:rPr>
              <a:t>对</a:t>
            </a:r>
            <a:r>
              <a:rPr lang="zh-CN" altLang="en-US" sz="1815" u="sng" kern="0" dirty="0" smtClean="0">
                <a:solidFill>
                  <a:srgbClr val="FF0000"/>
                </a:solidFill>
                <a:latin typeface="黑体" panose="02010609060101010101" pitchFamily="65" charset="-122"/>
                <a:ea typeface="宋体" panose="02010600030101010101" pitchFamily="2" charset="-122"/>
              </a:rPr>
              <a:t>……</a:t>
            </a:r>
            <a:r>
              <a:rPr lang="zh-CN" altLang="en-US" sz="1815" u="sng" kern="0" dirty="0" smtClean="0">
                <a:solidFill>
                  <a:srgbClr val="FF0000"/>
                </a:solidFill>
                <a:latin typeface="Times New Roman" panose="02020603050405020304" pitchFamily="65" charset="-122"/>
                <a:ea typeface="宋体" panose="02010600030101010101" pitchFamily="2" charset="-122"/>
              </a:rPr>
              <a:t>做出回应/反应</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②in response to </a:t>
            </a:r>
            <a:r>
              <a:rPr lang="zh-CN" altLang="en-US" sz="1815" u="sng" kern="0" dirty="0" smtClean="0">
                <a:solidFill>
                  <a:srgbClr val="FF0000"/>
                </a:solidFill>
                <a:latin typeface="Times New Roman" panose="02020603050405020304" pitchFamily="65" charset="-122"/>
                <a:ea typeface="宋体" panose="02010600030101010101" pitchFamily="2" charset="-122"/>
              </a:rPr>
              <a:t>作为对</a:t>
            </a:r>
            <a:r>
              <a:rPr lang="zh-CN" altLang="en-US" sz="1815" u="sng" kern="0" dirty="0" smtClean="0">
                <a:solidFill>
                  <a:srgbClr val="FF0000"/>
                </a:solidFill>
                <a:latin typeface="黑体" panose="02010609060101010101" pitchFamily="65" charset="-122"/>
                <a:ea typeface="宋体" panose="02010600030101010101" pitchFamily="2" charset="-122"/>
              </a:rPr>
              <a:t>……</a:t>
            </a:r>
            <a:r>
              <a:rPr lang="zh-CN" altLang="en-US" sz="1815" u="sng" kern="0" dirty="0" smtClean="0">
                <a:solidFill>
                  <a:srgbClr val="FF0000"/>
                </a:solidFill>
                <a:latin typeface="Times New Roman" panose="02020603050405020304" pitchFamily="65" charset="-122"/>
                <a:ea typeface="宋体" panose="02010600030101010101" pitchFamily="2" charset="-122"/>
              </a:rPr>
              <a:t>的反应</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单句语法填空</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10-1 (2019天津,完形填空,</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This one stranger </a:t>
            </a:r>
            <a:r>
              <a:rPr lang="zh-CN" altLang="en-US" sz="1815" u="sng" kern="0" dirty="0" smtClean="0">
                <a:solidFill>
                  <a:srgbClr val="FF0000"/>
                </a:solidFill>
                <a:latin typeface="Times New Roman" panose="02020603050405020304" pitchFamily="65" charset="-122"/>
                <a:ea typeface="宋体" panose="02010600030101010101" pitchFamily="2" charset="-122"/>
              </a:rPr>
              <a:t>responded</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(respond) beautifully to </a:t>
            </a:r>
            <a:endParaRPr lang="zh-CN" altLang="en-US" dirty="0"/>
          </a:p>
        </p:txBody>
      </p:sp>
      <p:pic>
        <p:nvPicPr>
          <p:cNvPr id="3" name="图片 3" descr="textimage70.jpeg"/>
          <p:cNvPicPr>
            <a:picLocks noChangeAspect="1"/>
          </p:cNvPicPr>
          <p:nvPr/>
        </p:nvPicPr>
        <p:blipFill>
          <a:blip r:embed="rId1"/>
          <a:stretch>
            <a:fillRect/>
          </a:stretch>
        </p:blipFill>
        <p:spPr>
          <a:xfrm>
            <a:off x="540001" y="813536"/>
            <a:ext cx="1960298" cy="449055"/>
          </a:xfrm>
          <a:prstGeom prst="rect">
            <a:avLst/>
          </a:prstGeom>
        </p:spPr>
      </p:pic>
      <p:pic>
        <p:nvPicPr>
          <p:cNvPr id="4" name="图片 4" descr="textimage71.jpeg"/>
          <p:cNvPicPr>
            <a:picLocks noChangeAspect="1"/>
          </p:cNvPicPr>
          <p:nvPr/>
        </p:nvPicPr>
        <p:blipFill>
          <a:blip r:embed="rId2"/>
          <a:stretch>
            <a:fillRect/>
          </a:stretch>
        </p:blipFill>
        <p:spPr>
          <a:xfrm>
            <a:off x="540000" y="2195139"/>
            <a:ext cx="190500" cy="219075"/>
          </a:xfrm>
          <a:prstGeom prst="rect">
            <a:avLst/>
          </a:prstGeom>
        </p:spPr>
      </p:pic>
      <p:pic>
        <p:nvPicPr>
          <p:cNvPr id="5" name="图片 5" descr="textimage72.jpeg"/>
          <p:cNvPicPr>
            <a:picLocks noChangeAspect="1"/>
          </p:cNvPicPr>
          <p:nvPr/>
        </p:nvPicPr>
        <p:blipFill>
          <a:blip r:embed="rId3"/>
          <a:stretch>
            <a:fillRect/>
          </a:stretch>
        </p:blipFill>
        <p:spPr>
          <a:xfrm>
            <a:off x="1000800" y="4291779"/>
            <a:ext cx="219075" cy="219075"/>
          </a:xfrm>
          <a:prstGeom prst="rect">
            <a:avLst/>
          </a:prstGeom>
        </p:spPr>
      </p:pic>
      <p:pic>
        <p:nvPicPr>
          <p:cNvPr id="6" name="图片 6" descr="textimage73.jpeg"/>
          <p:cNvPicPr>
            <a:picLocks noChangeAspect="1"/>
          </p:cNvPicPr>
          <p:nvPr/>
        </p:nvPicPr>
        <p:blipFill>
          <a:blip r:embed="rId4"/>
          <a:stretch>
            <a:fillRect/>
          </a:stretch>
        </p:blipFill>
        <p:spPr>
          <a:xfrm>
            <a:off x="3055049" y="5910285"/>
            <a:ext cx="609600" cy="409574"/>
          </a:xfrm>
          <a:prstGeom prst="rect">
            <a:avLst/>
          </a:prstGeom>
        </p:spPr>
      </p:pic>
      <p:sp>
        <p:nvSpPr>
          <p:cNvPr id="7" name="矩形 6"/>
          <p:cNvSpPr/>
          <p:nvPr/>
        </p:nvSpPr>
        <p:spPr>
          <a:xfrm>
            <a:off x="2324429" y="126356"/>
            <a:ext cx="4495141" cy="507831"/>
          </a:xfrm>
          <a:prstGeom prst="rect">
            <a:avLst/>
          </a:prstGeom>
        </p:spPr>
        <p:txBody>
          <a:bodyPr wrap="none">
            <a:spAutoFit/>
          </a:bodyPr>
          <a:lstStyle/>
          <a:p>
            <a:pPr eaLnBrk="0" latinLnBrk="1" hangingPunct="0">
              <a:lnSpc>
                <a:spcPct val="150000"/>
              </a:lnSpc>
            </a:pPr>
            <a:r>
              <a:rPr lang="zh-CN" altLang="en-US" b="1" kern="0" dirty="0" smtClean="0">
                <a:solidFill>
                  <a:srgbClr val="000000"/>
                </a:solidFill>
                <a:latin typeface="Times New Roman" panose="02020603050405020304" pitchFamily="65" charset="-122"/>
                <a:ea typeface="宋体" panose="02010600030101010101" pitchFamily="2" charset="-122"/>
              </a:rPr>
              <a:t>UNIT 2　LOOKING INTO THE FUTURE</a:t>
            </a:r>
            <a:endParaRPr lang="zh-CN" altLang="en-US" b="1" dirty="0"/>
          </a:p>
        </p:txBody>
      </p:sp>
      <p:pic>
        <p:nvPicPr>
          <p:cNvPr id="8" name="Picture 4" descr="\\a015\吴双婷\线.tif"/>
          <p:cNvPicPr>
            <a:picLocks noChangeAspect="1" noChangeArrowheads="1"/>
          </p:cNvPicPr>
          <p:nvPr/>
        </p:nvPicPr>
        <p:blipFill>
          <a:blip r:embed="rId5" cstate="print"/>
          <a:srcRect/>
          <a:stretch>
            <a:fillRect/>
          </a:stretch>
        </p:blipFill>
        <p:spPr bwMode="auto">
          <a:xfrm>
            <a:off x="1799570" y="4635032"/>
            <a:ext cx="2214578" cy="356870"/>
          </a:xfrm>
          <a:prstGeom prst="rect">
            <a:avLst/>
          </a:prstGeom>
          <a:noFill/>
          <a:ln w="9525">
            <a:noFill/>
            <a:miter lim="800000"/>
            <a:headEnd/>
            <a:tailEnd/>
          </a:ln>
        </p:spPr>
      </p:pic>
      <p:pic>
        <p:nvPicPr>
          <p:cNvPr id="9" name="Picture 4" descr="\\a015\吴双婷\线.tif"/>
          <p:cNvPicPr>
            <a:picLocks noChangeAspect="1" noChangeArrowheads="1"/>
          </p:cNvPicPr>
          <p:nvPr/>
        </p:nvPicPr>
        <p:blipFill>
          <a:blip r:embed="rId5" cstate="print"/>
          <a:srcRect/>
          <a:stretch>
            <a:fillRect/>
          </a:stretch>
        </p:blipFill>
        <p:spPr bwMode="auto">
          <a:xfrm>
            <a:off x="2090420" y="5067935"/>
            <a:ext cx="1924050" cy="318770"/>
          </a:xfrm>
          <a:prstGeom prst="rect">
            <a:avLst/>
          </a:prstGeom>
          <a:noFill/>
          <a:ln w="9525">
            <a:noFill/>
            <a:miter lim="800000"/>
            <a:headEnd/>
            <a:tailEnd/>
          </a:ln>
        </p:spPr>
      </p:pic>
      <p:pic>
        <p:nvPicPr>
          <p:cNvPr id="10" name="Picture 4" descr="\\a015\吴双婷\线.tif"/>
          <p:cNvPicPr>
            <a:picLocks noChangeAspect="1" noChangeArrowheads="1"/>
          </p:cNvPicPr>
          <p:nvPr/>
        </p:nvPicPr>
        <p:blipFill>
          <a:blip r:embed="rId5" cstate="print"/>
          <a:srcRect/>
          <a:stretch>
            <a:fillRect/>
          </a:stretch>
        </p:blipFill>
        <p:spPr bwMode="auto">
          <a:xfrm>
            <a:off x="5467350" y="5910580"/>
            <a:ext cx="1014095" cy="38544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8"/>
                                        </p:tgtEl>
                                      </p:cBhvr>
                                    </p:animEffect>
                                    <p:set>
                                      <p:cBhvr>
                                        <p:cTn id="7" dur="1" fill="hold">
                                          <p:stCondLst>
                                            <p:cond delay="1999"/>
                                          </p:stCondLst>
                                        </p:cTn>
                                        <p:tgtEl>
                                          <p:spTgt spid="8"/>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9"/>
                                        </p:tgtEl>
                                      </p:cBhvr>
                                    </p:animEffect>
                                    <p:set>
                                      <p:cBhvr>
                                        <p:cTn id="12" dur="1" fill="hold">
                                          <p:stCondLst>
                                            <p:cond delay="1999"/>
                                          </p:stCondLst>
                                        </p:cTn>
                                        <p:tgtEl>
                                          <p:spTgt spid="9"/>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10"/>
                                        </p:tgtEl>
                                      </p:cBhvr>
                                    </p:animEffect>
                                    <p:set>
                                      <p:cBhvr>
                                        <p:cTn id="17" dur="1" fill="hold">
                                          <p:stCondLst>
                                            <p:cond delay="19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848501"/>
            <a:ext cx="8467200" cy="545973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9.critical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严重的;关键的;批判性的</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10.leak </a:t>
            </a:r>
            <a:r>
              <a:rPr lang="zh-CN" altLang="en-US" sz="1815" i="1" kern="0" dirty="0" smtClean="0">
                <a:solidFill>
                  <a:srgbClr val="000000"/>
                </a:solidFill>
                <a:latin typeface="Times New Roman" panose="02020603050405020304" pitchFamily="65" charset="-122"/>
                <a:ea typeface="宋体" panose="02010600030101010101" pitchFamily="2" charset="-122"/>
              </a:rPr>
              <a:t>vi</a:t>
            </a:r>
            <a:r>
              <a:rPr lang="zh-CN" altLang="en-US" sz="1815" kern="0" dirty="0" smtClean="0">
                <a:solidFill>
                  <a:srgbClr val="000000"/>
                </a:solidFill>
                <a:latin typeface="Times New Roman" panose="02020603050405020304" pitchFamily="65" charset="-122"/>
                <a:ea typeface="宋体" panose="02010600030101010101" pitchFamily="2" charset="-122"/>
              </a:rPr>
              <a:t>.&amp;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漏,渗漏,透露</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漏洞,裂缝,透露</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11.wiring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u="sng" kern="0" dirty="0" smtClean="0">
                <a:solidFill>
                  <a:srgbClr val="FF0000"/>
                </a:solidFill>
                <a:latin typeface="Times New Roman" panose="02020603050405020304" pitchFamily="65" charset="-122"/>
                <a:ea typeface="宋体" panose="02010600030101010101" pitchFamily="2" charset="-122"/>
              </a:rPr>
              <a:t>电线线路;线路系统</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12.innovation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创新;创造</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13.structure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u="sng" kern="0" dirty="0" smtClean="0">
                <a:solidFill>
                  <a:srgbClr val="FF0000"/>
                </a:solidFill>
                <a:latin typeface="Times New Roman" panose="02020603050405020304" pitchFamily="65" charset="-122"/>
                <a:ea typeface="宋体" panose="02010600030101010101" pitchFamily="2" charset="-122"/>
              </a:rPr>
              <a:t>结构,体系</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u="sng" kern="0" dirty="0" smtClean="0">
                <a:solidFill>
                  <a:srgbClr val="FF0000"/>
                </a:solidFill>
                <a:latin typeface="Times New Roman" panose="02020603050405020304" pitchFamily="65" charset="-122"/>
                <a:ea typeface="宋体" panose="02010600030101010101" pitchFamily="2" charset="-122"/>
              </a:rPr>
              <a:t>系统安排,精心组织</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14.crime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u="sng" kern="0" dirty="0" smtClean="0">
                <a:solidFill>
                  <a:srgbClr val="FF0000"/>
                </a:solidFill>
                <a:latin typeface="Times New Roman" panose="02020603050405020304" pitchFamily="65" charset="-122"/>
                <a:ea typeface="宋体" panose="02010600030101010101" pitchFamily="2" charset="-122"/>
              </a:rPr>
              <a:t>犯罪活动;不法行为</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15.clone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克隆,以无性繁殖技术复制</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克隆动物(或植物)</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16.forecast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.&amp;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预测;预报</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17.hence </a:t>
            </a:r>
            <a:r>
              <a:rPr lang="zh-CN" altLang="en-US" sz="1815" i="1" kern="0" dirty="0" smtClean="0">
                <a:solidFill>
                  <a:srgbClr val="000000"/>
                </a:solidFill>
                <a:latin typeface="Times New Roman" panose="02020603050405020304" pitchFamily="65" charset="-122"/>
                <a:ea typeface="宋体" panose="02010600030101010101" pitchFamily="2" charset="-122"/>
              </a:rPr>
              <a:t>adv</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因此;由此</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18.rural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乡村的;农村的</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19.emphasis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强调;重视;重要性</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20.luxury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奢华</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21.prospect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可能性;前景</a:t>
            </a:r>
            <a:endParaRPr lang="zh-CN" altLang="en-US" dirty="0">
              <a:solidFill>
                <a:srgbClr val="FF0000"/>
              </a:solidFill>
            </a:endParaRPr>
          </a:p>
        </p:txBody>
      </p:sp>
      <p:sp>
        <p:nvSpPr>
          <p:cNvPr id="3" name="矩形 2"/>
          <p:cNvSpPr/>
          <p:nvPr/>
        </p:nvSpPr>
        <p:spPr>
          <a:xfrm>
            <a:off x="2324429" y="126356"/>
            <a:ext cx="4495141" cy="507831"/>
          </a:xfrm>
          <a:prstGeom prst="rect">
            <a:avLst/>
          </a:prstGeom>
        </p:spPr>
        <p:txBody>
          <a:bodyPr wrap="none">
            <a:spAutoFit/>
          </a:bodyPr>
          <a:lstStyle/>
          <a:p>
            <a:pPr eaLnBrk="0" latinLnBrk="1" hangingPunct="0">
              <a:lnSpc>
                <a:spcPct val="150000"/>
              </a:lnSpc>
            </a:pPr>
            <a:r>
              <a:rPr lang="zh-CN" altLang="en-US" b="1" kern="0" dirty="0" smtClean="0">
                <a:solidFill>
                  <a:srgbClr val="000000"/>
                </a:solidFill>
                <a:latin typeface="Times New Roman" panose="02020603050405020304" pitchFamily="65" charset="-122"/>
                <a:ea typeface="宋体" panose="02010600030101010101" pitchFamily="2" charset="-122"/>
              </a:rPr>
              <a:t>UNIT 2　LOOKING INTO THE FUTURE</a:t>
            </a:r>
            <a:endParaRPr lang="zh-CN" altLang="en-US" b="1" dirty="0"/>
          </a:p>
        </p:txBody>
      </p:sp>
      <p:pic>
        <p:nvPicPr>
          <p:cNvPr id="4" name="Picture 4" descr="\\a015\吴双婷\线.tif"/>
          <p:cNvPicPr>
            <a:picLocks noChangeArrowheads="1"/>
          </p:cNvPicPr>
          <p:nvPr/>
        </p:nvPicPr>
        <p:blipFill>
          <a:blip r:embed="rId1" cstate="print"/>
          <a:srcRect/>
          <a:stretch>
            <a:fillRect/>
          </a:stretch>
        </p:blipFill>
        <p:spPr bwMode="auto">
          <a:xfrm>
            <a:off x="1785620" y="848360"/>
            <a:ext cx="2484000" cy="427990"/>
          </a:xfrm>
          <a:prstGeom prst="rect">
            <a:avLst/>
          </a:prstGeom>
          <a:noFill/>
          <a:ln w="9525">
            <a:noFill/>
            <a:miter lim="800000"/>
            <a:headEnd/>
            <a:tailEnd/>
          </a:ln>
        </p:spPr>
      </p:pic>
      <p:pic>
        <p:nvPicPr>
          <p:cNvPr id="5" name="Picture 4" descr="\\a015\吴双婷\线.tif"/>
          <p:cNvPicPr>
            <a:picLocks noChangeArrowheads="1"/>
          </p:cNvPicPr>
          <p:nvPr/>
        </p:nvPicPr>
        <p:blipFill>
          <a:blip r:embed="rId1" cstate="print"/>
          <a:srcRect/>
          <a:stretch>
            <a:fillRect/>
          </a:stretch>
        </p:blipFill>
        <p:spPr bwMode="auto">
          <a:xfrm>
            <a:off x="1986280" y="1276985"/>
            <a:ext cx="1332000" cy="396240"/>
          </a:xfrm>
          <a:prstGeom prst="rect">
            <a:avLst/>
          </a:prstGeom>
          <a:noFill/>
          <a:ln w="9525">
            <a:noFill/>
            <a:miter lim="800000"/>
            <a:headEnd/>
            <a:tailEnd/>
          </a:ln>
        </p:spPr>
      </p:pic>
      <p:pic>
        <p:nvPicPr>
          <p:cNvPr id="6" name="Picture 4" descr="\\a015\吴双婷\线.tif"/>
          <p:cNvPicPr>
            <a:picLocks noChangeArrowheads="1"/>
          </p:cNvPicPr>
          <p:nvPr/>
        </p:nvPicPr>
        <p:blipFill>
          <a:blip r:embed="rId1" cstate="print"/>
          <a:srcRect/>
          <a:stretch>
            <a:fillRect/>
          </a:stretch>
        </p:blipFill>
        <p:spPr bwMode="auto">
          <a:xfrm>
            <a:off x="3500120" y="1390650"/>
            <a:ext cx="1584000" cy="282575"/>
          </a:xfrm>
          <a:prstGeom prst="rect">
            <a:avLst/>
          </a:prstGeom>
          <a:noFill/>
          <a:ln w="9525">
            <a:noFill/>
            <a:miter lim="800000"/>
            <a:headEnd/>
            <a:tailEnd/>
          </a:ln>
        </p:spPr>
      </p:pic>
      <p:pic>
        <p:nvPicPr>
          <p:cNvPr id="7" name="Picture 4" descr="\\a015\吴双婷\线.tif"/>
          <p:cNvPicPr>
            <a:picLocks noChangeArrowheads="1"/>
          </p:cNvPicPr>
          <p:nvPr/>
        </p:nvPicPr>
        <p:blipFill>
          <a:blip r:embed="rId1" cstate="print"/>
          <a:srcRect/>
          <a:stretch>
            <a:fillRect/>
          </a:stretch>
        </p:blipFill>
        <p:spPr bwMode="auto">
          <a:xfrm>
            <a:off x="1680845" y="1739265"/>
            <a:ext cx="1943735" cy="330200"/>
          </a:xfrm>
          <a:prstGeom prst="rect">
            <a:avLst/>
          </a:prstGeom>
          <a:noFill/>
          <a:ln w="9525">
            <a:noFill/>
            <a:miter lim="800000"/>
            <a:headEnd/>
            <a:tailEnd/>
          </a:ln>
        </p:spPr>
      </p:pic>
      <p:pic>
        <p:nvPicPr>
          <p:cNvPr id="8" name="Picture 4" descr="\\a015\吴双婷\线.tif"/>
          <p:cNvPicPr>
            <a:picLocks noChangeArrowheads="1"/>
          </p:cNvPicPr>
          <p:nvPr/>
        </p:nvPicPr>
        <p:blipFill>
          <a:blip r:embed="rId1" cstate="print"/>
          <a:srcRect/>
          <a:stretch>
            <a:fillRect/>
          </a:stretch>
        </p:blipFill>
        <p:spPr bwMode="auto">
          <a:xfrm>
            <a:off x="2084370" y="2134702"/>
            <a:ext cx="1044000" cy="356870"/>
          </a:xfrm>
          <a:prstGeom prst="rect">
            <a:avLst/>
          </a:prstGeom>
          <a:noFill/>
          <a:ln w="9525">
            <a:noFill/>
            <a:miter lim="800000"/>
            <a:headEnd/>
            <a:tailEnd/>
          </a:ln>
        </p:spPr>
      </p:pic>
      <p:pic>
        <p:nvPicPr>
          <p:cNvPr id="9" name="Picture 4" descr="\\a015\吴双婷\线.tif"/>
          <p:cNvPicPr>
            <a:picLocks noChangeArrowheads="1"/>
          </p:cNvPicPr>
          <p:nvPr/>
        </p:nvPicPr>
        <p:blipFill>
          <a:blip r:embed="rId1" cstate="print"/>
          <a:srcRect/>
          <a:stretch>
            <a:fillRect/>
          </a:stretch>
        </p:blipFill>
        <p:spPr bwMode="auto">
          <a:xfrm>
            <a:off x="1857356" y="2563330"/>
            <a:ext cx="1008000" cy="360000"/>
          </a:xfrm>
          <a:prstGeom prst="rect">
            <a:avLst/>
          </a:prstGeom>
          <a:noFill/>
          <a:ln w="9525">
            <a:noFill/>
            <a:miter lim="800000"/>
            <a:headEnd/>
            <a:tailEnd/>
          </a:ln>
        </p:spPr>
      </p:pic>
      <p:pic>
        <p:nvPicPr>
          <p:cNvPr id="10" name="Picture 4" descr="\\a015\吴双婷\线.tif"/>
          <p:cNvPicPr>
            <a:picLocks noChangeArrowheads="1"/>
          </p:cNvPicPr>
          <p:nvPr/>
        </p:nvPicPr>
        <p:blipFill>
          <a:blip r:embed="rId1" cstate="print"/>
          <a:srcRect/>
          <a:stretch>
            <a:fillRect/>
          </a:stretch>
        </p:blipFill>
        <p:spPr bwMode="auto">
          <a:xfrm>
            <a:off x="3117522" y="2563333"/>
            <a:ext cx="1980000" cy="356870"/>
          </a:xfrm>
          <a:prstGeom prst="rect">
            <a:avLst/>
          </a:prstGeom>
          <a:noFill/>
          <a:ln w="9525">
            <a:noFill/>
            <a:miter lim="800000"/>
            <a:headEnd/>
            <a:tailEnd/>
          </a:ln>
        </p:spPr>
      </p:pic>
      <p:pic>
        <p:nvPicPr>
          <p:cNvPr id="11" name="Picture 4" descr="\\a015\吴双婷\线.tif"/>
          <p:cNvPicPr>
            <a:picLocks noChangeArrowheads="1"/>
          </p:cNvPicPr>
          <p:nvPr/>
        </p:nvPicPr>
        <p:blipFill>
          <a:blip r:embed="rId1" cstate="print"/>
          <a:srcRect/>
          <a:stretch>
            <a:fillRect/>
          </a:stretch>
        </p:blipFill>
        <p:spPr bwMode="auto">
          <a:xfrm>
            <a:off x="1571625" y="3053080"/>
            <a:ext cx="1929130" cy="299085"/>
          </a:xfrm>
          <a:prstGeom prst="rect">
            <a:avLst/>
          </a:prstGeom>
          <a:noFill/>
          <a:ln w="9525">
            <a:noFill/>
            <a:miter lim="800000"/>
            <a:headEnd/>
            <a:tailEnd/>
          </a:ln>
        </p:spPr>
      </p:pic>
      <p:pic>
        <p:nvPicPr>
          <p:cNvPr id="12" name="Picture 4" descr="\\a015\吴双婷\线.tif"/>
          <p:cNvPicPr>
            <a:picLocks noChangeArrowheads="1"/>
          </p:cNvPicPr>
          <p:nvPr/>
        </p:nvPicPr>
        <p:blipFill>
          <a:blip r:embed="rId1" cstate="print"/>
          <a:srcRect/>
          <a:stretch>
            <a:fillRect/>
          </a:stretch>
        </p:blipFill>
        <p:spPr bwMode="auto">
          <a:xfrm>
            <a:off x="1642745" y="3424555"/>
            <a:ext cx="2664000" cy="323850"/>
          </a:xfrm>
          <a:prstGeom prst="rect">
            <a:avLst/>
          </a:prstGeom>
          <a:noFill/>
          <a:ln w="9525">
            <a:noFill/>
            <a:miter lim="800000"/>
            <a:headEnd/>
            <a:tailEnd/>
          </a:ln>
        </p:spPr>
      </p:pic>
      <p:pic>
        <p:nvPicPr>
          <p:cNvPr id="13" name="Picture 4" descr="\\a015\吴双婷\线.tif"/>
          <p:cNvPicPr>
            <a:picLocks noChangeAspect="1" noChangeArrowheads="1"/>
          </p:cNvPicPr>
          <p:nvPr/>
        </p:nvPicPr>
        <p:blipFill>
          <a:blip r:embed="rId1" cstate="print"/>
          <a:srcRect/>
          <a:stretch>
            <a:fillRect/>
          </a:stretch>
        </p:blipFill>
        <p:spPr bwMode="auto">
          <a:xfrm>
            <a:off x="4538661" y="3407886"/>
            <a:ext cx="1857388" cy="356870"/>
          </a:xfrm>
          <a:prstGeom prst="rect">
            <a:avLst/>
          </a:prstGeom>
          <a:noFill/>
          <a:ln w="9525">
            <a:noFill/>
            <a:miter lim="800000"/>
            <a:headEnd/>
            <a:tailEnd/>
          </a:ln>
        </p:spPr>
      </p:pic>
      <p:pic>
        <p:nvPicPr>
          <p:cNvPr id="14" name="Picture 4" descr="\\a015\吴双婷\线.tif"/>
          <p:cNvPicPr>
            <a:picLocks noChangeArrowheads="1"/>
          </p:cNvPicPr>
          <p:nvPr/>
        </p:nvPicPr>
        <p:blipFill>
          <a:blip r:embed="rId1" cstate="print"/>
          <a:srcRect/>
          <a:stretch>
            <a:fillRect/>
          </a:stretch>
        </p:blipFill>
        <p:spPr bwMode="auto">
          <a:xfrm>
            <a:off x="2270125" y="3764915"/>
            <a:ext cx="1048385" cy="396000"/>
          </a:xfrm>
          <a:prstGeom prst="rect">
            <a:avLst/>
          </a:prstGeom>
          <a:noFill/>
          <a:ln w="9525">
            <a:noFill/>
            <a:miter lim="800000"/>
            <a:headEnd/>
            <a:tailEnd/>
          </a:ln>
        </p:spPr>
      </p:pic>
      <p:pic>
        <p:nvPicPr>
          <p:cNvPr id="15" name="Picture 4" descr="\\a015\吴双婷\线.tif"/>
          <p:cNvPicPr>
            <a:picLocks noChangeArrowheads="1"/>
          </p:cNvPicPr>
          <p:nvPr/>
        </p:nvPicPr>
        <p:blipFill>
          <a:blip r:embed="rId1" cstate="print"/>
          <a:srcRect/>
          <a:stretch>
            <a:fillRect/>
          </a:stretch>
        </p:blipFill>
        <p:spPr bwMode="auto">
          <a:xfrm>
            <a:off x="1857375" y="4206240"/>
            <a:ext cx="1008000" cy="356870"/>
          </a:xfrm>
          <a:prstGeom prst="rect">
            <a:avLst/>
          </a:prstGeom>
          <a:noFill/>
          <a:ln w="9525">
            <a:noFill/>
            <a:miter lim="800000"/>
            <a:headEnd/>
            <a:tailEnd/>
          </a:ln>
        </p:spPr>
      </p:pic>
      <p:pic>
        <p:nvPicPr>
          <p:cNvPr id="16" name="Picture 4" descr="\\a015\吴双婷\线.tif"/>
          <p:cNvPicPr>
            <a:picLocks noChangeArrowheads="1"/>
          </p:cNvPicPr>
          <p:nvPr/>
        </p:nvPicPr>
        <p:blipFill>
          <a:blip r:embed="rId1" cstate="print"/>
          <a:srcRect/>
          <a:stretch>
            <a:fillRect/>
          </a:stretch>
        </p:blipFill>
        <p:spPr bwMode="auto">
          <a:xfrm>
            <a:off x="1714480" y="4634715"/>
            <a:ext cx="1476000" cy="356870"/>
          </a:xfrm>
          <a:prstGeom prst="rect">
            <a:avLst/>
          </a:prstGeom>
          <a:noFill/>
          <a:ln w="9525">
            <a:noFill/>
            <a:miter lim="800000"/>
            <a:headEnd/>
            <a:tailEnd/>
          </a:ln>
        </p:spPr>
      </p:pic>
      <p:pic>
        <p:nvPicPr>
          <p:cNvPr id="17" name="Picture 4" descr="\\a015\吴双婷\线.tif"/>
          <p:cNvPicPr>
            <a:picLocks noChangeArrowheads="1"/>
          </p:cNvPicPr>
          <p:nvPr/>
        </p:nvPicPr>
        <p:blipFill>
          <a:blip r:embed="rId1" cstate="print"/>
          <a:srcRect/>
          <a:stretch>
            <a:fillRect/>
          </a:stretch>
        </p:blipFill>
        <p:spPr bwMode="auto">
          <a:xfrm>
            <a:off x="1928794" y="5063343"/>
            <a:ext cx="1836000" cy="356870"/>
          </a:xfrm>
          <a:prstGeom prst="rect">
            <a:avLst/>
          </a:prstGeom>
          <a:noFill/>
          <a:ln w="9525">
            <a:noFill/>
            <a:miter lim="800000"/>
            <a:headEnd/>
            <a:tailEnd/>
          </a:ln>
        </p:spPr>
      </p:pic>
      <p:pic>
        <p:nvPicPr>
          <p:cNvPr id="18" name="Picture 4" descr="\\a015\吴双婷\线.tif"/>
          <p:cNvPicPr>
            <a:picLocks noChangeArrowheads="1"/>
          </p:cNvPicPr>
          <p:nvPr/>
        </p:nvPicPr>
        <p:blipFill>
          <a:blip r:embed="rId1" cstate="print"/>
          <a:srcRect/>
          <a:stretch>
            <a:fillRect/>
          </a:stretch>
        </p:blipFill>
        <p:spPr bwMode="auto">
          <a:xfrm>
            <a:off x="1714500" y="5558790"/>
            <a:ext cx="500380" cy="290195"/>
          </a:xfrm>
          <a:prstGeom prst="rect">
            <a:avLst/>
          </a:prstGeom>
          <a:noFill/>
          <a:ln w="9525">
            <a:noFill/>
            <a:miter lim="800000"/>
            <a:headEnd/>
            <a:tailEnd/>
          </a:ln>
        </p:spPr>
      </p:pic>
      <p:pic>
        <p:nvPicPr>
          <p:cNvPr id="19" name="Picture 4" descr="\\a015\吴双婷\线.tif"/>
          <p:cNvPicPr>
            <a:picLocks noChangeArrowheads="1"/>
          </p:cNvPicPr>
          <p:nvPr/>
        </p:nvPicPr>
        <p:blipFill>
          <a:blip r:embed="rId1" cstate="print"/>
          <a:srcRect/>
          <a:stretch>
            <a:fillRect/>
          </a:stretch>
        </p:blipFill>
        <p:spPr bwMode="auto">
          <a:xfrm>
            <a:off x="1857356" y="5849161"/>
            <a:ext cx="1296000" cy="396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4"/>
                                        </p:tgtEl>
                                      </p:cBhvr>
                                    </p:animEffect>
                                    <p:set>
                                      <p:cBhvr>
                                        <p:cTn id="7" dur="1" fill="hold">
                                          <p:stCondLst>
                                            <p:cond delay="19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5"/>
                                        </p:tgtEl>
                                      </p:cBhvr>
                                    </p:animEffect>
                                    <p:set>
                                      <p:cBhvr>
                                        <p:cTn id="12" dur="1" fill="hold">
                                          <p:stCondLst>
                                            <p:cond delay="19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6"/>
                                        </p:tgtEl>
                                      </p:cBhvr>
                                    </p:animEffect>
                                    <p:set>
                                      <p:cBhvr>
                                        <p:cTn id="17" dur="1" fill="hold">
                                          <p:stCondLst>
                                            <p:cond delay="1999"/>
                                          </p:stCondLst>
                                        </p:cTn>
                                        <p:tgtEl>
                                          <p:spTgt spid="6"/>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7"/>
                                        </p:tgtEl>
                                      </p:cBhvr>
                                    </p:animEffect>
                                    <p:set>
                                      <p:cBhvr>
                                        <p:cTn id="22" dur="1" fill="hold">
                                          <p:stCondLst>
                                            <p:cond delay="1999"/>
                                          </p:stCondLst>
                                        </p:cTn>
                                        <p:tgtEl>
                                          <p:spTgt spid="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8"/>
                                        </p:tgtEl>
                                      </p:cBhvr>
                                    </p:animEffect>
                                    <p:set>
                                      <p:cBhvr>
                                        <p:cTn id="27" dur="1" fill="hold">
                                          <p:stCondLst>
                                            <p:cond delay="1999"/>
                                          </p:stCondLst>
                                        </p:cTn>
                                        <p:tgtEl>
                                          <p:spTgt spid="8"/>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2000"/>
                                        <p:tgtEl>
                                          <p:spTgt spid="9"/>
                                        </p:tgtEl>
                                      </p:cBhvr>
                                    </p:animEffect>
                                    <p:set>
                                      <p:cBhvr>
                                        <p:cTn id="32" dur="1" fill="hold">
                                          <p:stCondLst>
                                            <p:cond delay="1999"/>
                                          </p:stCondLst>
                                        </p:cTn>
                                        <p:tgtEl>
                                          <p:spTgt spid="9"/>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nodeType="clickEffect">
                                  <p:stCondLst>
                                    <p:cond delay="0"/>
                                  </p:stCondLst>
                                  <p:childTnLst>
                                    <p:animEffect transition="out" filter="fade">
                                      <p:cBhvr>
                                        <p:cTn id="36" dur="2000"/>
                                        <p:tgtEl>
                                          <p:spTgt spid="10"/>
                                        </p:tgtEl>
                                      </p:cBhvr>
                                    </p:animEffect>
                                    <p:set>
                                      <p:cBhvr>
                                        <p:cTn id="37" dur="1" fill="hold">
                                          <p:stCondLst>
                                            <p:cond delay="1999"/>
                                          </p:stCondLst>
                                        </p:cTn>
                                        <p:tgtEl>
                                          <p:spTgt spid="10"/>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nodeType="clickEffect">
                                  <p:stCondLst>
                                    <p:cond delay="0"/>
                                  </p:stCondLst>
                                  <p:childTnLst>
                                    <p:animEffect transition="out" filter="fade">
                                      <p:cBhvr>
                                        <p:cTn id="41" dur="2000"/>
                                        <p:tgtEl>
                                          <p:spTgt spid="11"/>
                                        </p:tgtEl>
                                      </p:cBhvr>
                                    </p:animEffect>
                                    <p:set>
                                      <p:cBhvr>
                                        <p:cTn id="42" dur="1" fill="hold">
                                          <p:stCondLst>
                                            <p:cond delay="1999"/>
                                          </p:stCondLst>
                                        </p:cTn>
                                        <p:tgtEl>
                                          <p:spTgt spid="11"/>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nodeType="clickEffect">
                                  <p:stCondLst>
                                    <p:cond delay="0"/>
                                  </p:stCondLst>
                                  <p:childTnLst>
                                    <p:animEffect transition="out" filter="fade">
                                      <p:cBhvr>
                                        <p:cTn id="46" dur="2000"/>
                                        <p:tgtEl>
                                          <p:spTgt spid="12"/>
                                        </p:tgtEl>
                                      </p:cBhvr>
                                    </p:animEffect>
                                    <p:set>
                                      <p:cBhvr>
                                        <p:cTn id="47" dur="1" fill="hold">
                                          <p:stCondLst>
                                            <p:cond delay="1999"/>
                                          </p:stCondLst>
                                        </p:cTn>
                                        <p:tgtEl>
                                          <p:spTgt spid="12"/>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10" presetClass="exit" presetSubtype="0" fill="hold" nodeType="clickEffect">
                                  <p:stCondLst>
                                    <p:cond delay="0"/>
                                  </p:stCondLst>
                                  <p:childTnLst>
                                    <p:animEffect transition="out" filter="fade">
                                      <p:cBhvr>
                                        <p:cTn id="51" dur="2000"/>
                                        <p:tgtEl>
                                          <p:spTgt spid="13"/>
                                        </p:tgtEl>
                                      </p:cBhvr>
                                    </p:animEffect>
                                    <p:set>
                                      <p:cBhvr>
                                        <p:cTn id="52" dur="1" fill="hold">
                                          <p:stCondLst>
                                            <p:cond delay="1999"/>
                                          </p:stCondLst>
                                        </p:cTn>
                                        <p:tgtEl>
                                          <p:spTgt spid="13"/>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0" presetClass="exit" presetSubtype="0" fill="hold" nodeType="clickEffect">
                                  <p:stCondLst>
                                    <p:cond delay="0"/>
                                  </p:stCondLst>
                                  <p:childTnLst>
                                    <p:animEffect transition="out" filter="fade">
                                      <p:cBhvr>
                                        <p:cTn id="56" dur="2000"/>
                                        <p:tgtEl>
                                          <p:spTgt spid="14"/>
                                        </p:tgtEl>
                                      </p:cBhvr>
                                    </p:animEffect>
                                    <p:set>
                                      <p:cBhvr>
                                        <p:cTn id="57" dur="1" fill="hold">
                                          <p:stCondLst>
                                            <p:cond delay="1999"/>
                                          </p:stCondLst>
                                        </p:cTn>
                                        <p:tgtEl>
                                          <p:spTgt spid="14"/>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10" presetClass="exit" presetSubtype="0" fill="hold" nodeType="clickEffect">
                                  <p:stCondLst>
                                    <p:cond delay="0"/>
                                  </p:stCondLst>
                                  <p:childTnLst>
                                    <p:animEffect transition="out" filter="fade">
                                      <p:cBhvr>
                                        <p:cTn id="61" dur="2000"/>
                                        <p:tgtEl>
                                          <p:spTgt spid="15"/>
                                        </p:tgtEl>
                                      </p:cBhvr>
                                    </p:animEffect>
                                    <p:set>
                                      <p:cBhvr>
                                        <p:cTn id="62" dur="1" fill="hold">
                                          <p:stCondLst>
                                            <p:cond delay="1999"/>
                                          </p:stCondLst>
                                        </p:cTn>
                                        <p:tgtEl>
                                          <p:spTgt spid="15"/>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10" presetClass="exit" presetSubtype="0" fill="hold" nodeType="clickEffect">
                                  <p:stCondLst>
                                    <p:cond delay="0"/>
                                  </p:stCondLst>
                                  <p:childTnLst>
                                    <p:animEffect transition="out" filter="fade">
                                      <p:cBhvr>
                                        <p:cTn id="66" dur="2000"/>
                                        <p:tgtEl>
                                          <p:spTgt spid="16"/>
                                        </p:tgtEl>
                                      </p:cBhvr>
                                    </p:animEffect>
                                    <p:set>
                                      <p:cBhvr>
                                        <p:cTn id="67" dur="1" fill="hold">
                                          <p:stCondLst>
                                            <p:cond delay="1999"/>
                                          </p:stCondLst>
                                        </p:cTn>
                                        <p:tgtEl>
                                          <p:spTgt spid="16"/>
                                        </p:tgtEl>
                                        <p:attrNameLst>
                                          <p:attrName>style.visibility</p:attrName>
                                        </p:attrNameLst>
                                      </p:cBhvr>
                                      <p:to>
                                        <p:strVal val="hidden"/>
                                      </p:to>
                                    </p:set>
                                  </p:childTnLst>
                                </p:cTn>
                              </p:par>
                            </p:childTnLst>
                          </p:cTn>
                        </p:par>
                      </p:childTnLst>
                    </p:cTn>
                  </p:par>
                  <p:par>
                    <p:cTn id="68" fill="hold">
                      <p:stCondLst>
                        <p:cond delay="indefinite"/>
                      </p:stCondLst>
                      <p:childTnLst>
                        <p:par>
                          <p:cTn id="69" fill="hold">
                            <p:stCondLst>
                              <p:cond delay="0"/>
                            </p:stCondLst>
                            <p:childTnLst>
                              <p:par>
                                <p:cTn id="70" presetID="10" presetClass="exit" presetSubtype="0" fill="hold" nodeType="clickEffect">
                                  <p:stCondLst>
                                    <p:cond delay="0"/>
                                  </p:stCondLst>
                                  <p:childTnLst>
                                    <p:animEffect transition="out" filter="fade">
                                      <p:cBhvr>
                                        <p:cTn id="71" dur="2000"/>
                                        <p:tgtEl>
                                          <p:spTgt spid="17"/>
                                        </p:tgtEl>
                                      </p:cBhvr>
                                    </p:animEffect>
                                    <p:set>
                                      <p:cBhvr>
                                        <p:cTn id="72" dur="1" fill="hold">
                                          <p:stCondLst>
                                            <p:cond delay="1999"/>
                                          </p:stCondLst>
                                        </p:cTn>
                                        <p:tgtEl>
                                          <p:spTgt spid="17"/>
                                        </p:tgtEl>
                                        <p:attrNameLst>
                                          <p:attrName>style.visibility</p:attrName>
                                        </p:attrNameLst>
                                      </p:cBhvr>
                                      <p:to>
                                        <p:strVal val="hidden"/>
                                      </p:to>
                                    </p:set>
                                  </p:childTnLst>
                                </p:cTn>
                              </p:par>
                            </p:childTnLst>
                          </p:cTn>
                        </p:par>
                      </p:childTnLst>
                    </p:cTn>
                  </p:par>
                  <p:par>
                    <p:cTn id="73" fill="hold">
                      <p:stCondLst>
                        <p:cond delay="indefinite"/>
                      </p:stCondLst>
                      <p:childTnLst>
                        <p:par>
                          <p:cTn id="74" fill="hold">
                            <p:stCondLst>
                              <p:cond delay="0"/>
                            </p:stCondLst>
                            <p:childTnLst>
                              <p:par>
                                <p:cTn id="75" presetID="10" presetClass="exit" presetSubtype="0" fill="hold" nodeType="clickEffect">
                                  <p:stCondLst>
                                    <p:cond delay="0"/>
                                  </p:stCondLst>
                                  <p:childTnLst>
                                    <p:animEffect transition="out" filter="fade">
                                      <p:cBhvr>
                                        <p:cTn id="76" dur="2000"/>
                                        <p:tgtEl>
                                          <p:spTgt spid="18"/>
                                        </p:tgtEl>
                                      </p:cBhvr>
                                    </p:animEffect>
                                    <p:set>
                                      <p:cBhvr>
                                        <p:cTn id="77" dur="1" fill="hold">
                                          <p:stCondLst>
                                            <p:cond delay="1999"/>
                                          </p:stCondLst>
                                        </p:cTn>
                                        <p:tgtEl>
                                          <p:spTgt spid="18"/>
                                        </p:tgtEl>
                                        <p:attrNameLst>
                                          <p:attrName>style.visibility</p:attrName>
                                        </p:attrNameLst>
                                      </p:cBhvr>
                                      <p:to>
                                        <p:strVal val="hidden"/>
                                      </p:to>
                                    </p:set>
                                  </p:childTnLst>
                                </p:cTn>
                              </p:par>
                            </p:childTnLst>
                          </p:cTn>
                        </p:par>
                      </p:childTnLst>
                    </p:cTn>
                  </p:par>
                  <p:par>
                    <p:cTn id="78" fill="hold">
                      <p:stCondLst>
                        <p:cond delay="indefinite"/>
                      </p:stCondLst>
                      <p:childTnLst>
                        <p:par>
                          <p:cTn id="79" fill="hold">
                            <p:stCondLst>
                              <p:cond delay="0"/>
                            </p:stCondLst>
                            <p:childTnLst>
                              <p:par>
                                <p:cTn id="80" presetID="10" presetClass="exit" presetSubtype="0" fill="hold" nodeType="clickEffect">
                                  <p:stCondLst>
                                    <p:cond delay="0"/>
                                  </p:stCondLst>
                                  <p:childTnLst>
                                    <p:animEffect transition="out" filter="fade">
                                      <p:cBhvr>
                                        <p:cTn id="81" dur="2000"/>
                                        <p:tgtEl>
                                          <p:spTgt spid="19"/>
                                        </p:tgtEl>
                                      </p:cBhvr>
                                    </p:animEffect>
                                    <p:set>
                                      <p:cBhvr>
                                        <p:cTn id="82" dur="1" fill="hold">
                                          <p:stCondLst>
                                            <p:cond delay="1999"/>
                                          </p:stCondLst>
                                        </p:cTn>
                                        <p:tgtEl>
                                          <p:spTgt spid="1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817235"/>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my small crisis, but she actually wasn't the only one.</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考查动词的时态。句意:这位陌生人对我的小危机做出了很漂亮的回应,但</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实际上她不是唯一一个(这样做的人)。根据wasn't可知此处应用一般过去时。故</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填responded。</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10-2 (2018北京,七选五改编,</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)Not everyone acts the same in </a:t>
            </a:r>
            <a:r>
              <a:rPr lang="zh-CN" altLang="en-US" sz="1815" u="sng" kern="0" dirty="0" smtClean="0">
                <a:solidFill>
                  <a:srgbClr val="FF0000"/>
                </a:solidFill>
                <a:latin typeface="Times New Roman" panose="02020603050405020304" pitchFamily="65" charset="-122"/>
                <a:ea typeface="宋体" panose="02010600030101010101" pitchFamily="2" charset="-122"/>
              </a:rPr>
              <a:t>response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(respond)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to events.</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考查词性转换。句意:不是每个人对事件的反应都是一样的。in response to</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为固定短语,意为“作为对</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的反应”。</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10-3 (2017课标全国Ⅰ, 阅读理解B,</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)The homeowner called to say that the par</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ents had responded </a:t>
            </a:r>
            <a:r>
              <a:rPr lang="zh-CN" altLang="en-US" sz="1815" u="sng" kern="0" dirty="0" smtClean="0">
                <a:solidFill>
                  <a:srgbClr val="FF0000"/>
                </a:solidFill>
                <a:latin typeface="Times New Roman" panose="02020603050405020304" pitchFamily="65" charset="-122"/>
                <a:ea typeface="宋体" panose="02010600030101010101" pitchFamily="2" charset="-122"/>
              </a:rPr>
              <a:t>to</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the recordings.</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考查介词。 句意:房主打电话说父母已经对录音做出了回应。 respond to为</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固定短语,意为“对</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做出回应”。</a:t>
            </a:r>
            <a:endParaRPr lang="zh-CN" altLang="en-US" dirty="0"/>
          </a:p>
          <a:p>
            <a:pPr marL="0" indent="0" eaLnBrk="0" latinLnBrk="1" hangingPunct="0">
              <a:lnSpc>
                <a:spcPct val="150000"/>
              </a:lnSpc>
              <a:spcBef>
                <a:spcPts val="0"/>
              </a:spcBef>
              <a:buNone/>
            </a:pPr>
            <a:r>
              <a:rPr lang="zh-CN" altLang="en-US" sz="3210" kern="0" spc="25516" dirty="0" smtClean="0">
                <a:solidFill>
                  <a:srgbClr val="000000"/>
                </a:solidFill>
                <a:latin typeface="Times New Roman" panose="02020603050405020304" pitchFamily="65" charset="-122"/>
                <a:ea typeface="宋体" panose="02010600030101010101" pitchFamily="2" charset="-122"/>
              </a:rPr>
              <a:t> </a:t>
            </a:r>
            <a:endParaRPr lang="zh-CN" altLang="en-US" dirty="0"/>
          </a:p>
        </p:txBody>
      </p:sp>
      <p:pic>
        <p:nvPicPr>
          <p:cNvPr id="3" name="图片 3" descr="textimage74.jpeg"/>
          <p:cNvPicPr>
            <a:picLocks noChangeAspect="1"/>
          </p:cNvPicPr>
          <p:nvPr/>
        </p:nvPicPr>
        <p:blipFill>
          <a:blip r:embed="rId1"/>
          <a:stretch>
            <a:fillRect/>
          </a:stretch>
        </p:blipFill>
        <p:spPr>
          <a:xfrm>
            <a:off x="3285449" y="2435978"/>
            <a:ext cx="552449" cy="371474"/>
          </a:xfrm>
          <a:prstGeom prst="rect">
            <a:avLst/>
          </a:prstGeom>
        </p:spPr>
      </p:pic>
      <p:pic>
        <p:nvPicPr>
          <p:cNvPr id="4" name="图片 4" descr="textimage75.jpeg"/>
          <p:cNvPicPr>
            <a:picLocks noChangeAspect="1"/>
          </p:cNvPicPr>
          <p:nvPr/>
        </p:nvPicPr>
        <p:blipFill>
          <a:blip r:embed="rId1"/>
          <a:stretch>
            <a:fillRect/>
          </a:stretch>
        </p:blipFill>
        <p:spPr>
          <a:xfrm>
            <a:off x="3957525" y="4111831"/>
            <a:ext cx="552449" cy="371474"/>
          </a:xfrm>
          <a:prstGeom prst="rect">
            <a:avLst/>
          </a:prstGeom>
        </p:spPr>
      </p:pic>
      <p:sp>
        <p:nvSpPr>
          <p:cNvPr id="6" name="矩形 5"/>
          <p:cNvSpPr/>
          <p:nvPr/>
        </p:nvSpPr>
        <p:spPr>
          <a:xfrm>
            <a:off x="2324429" y="126356"/>
            <a:ext cx="4495141" cy="507831"/>
          </a:xfrm>
          <a:prstGeom prst="rect">
            <a:avLst/>
          </a:prstGeom>
        </p:spPr>
        <p:txBody>
          <a:bodyPr wrap="none">
            <a:spAutoFit/>
          </a:bodyPr>
          <a:lstStyle/>
          <a:p>
            <a:pPr eaLnBrk="0" latinLnBrk="1" hangingPunct="0">
              <a:lnSpc>
                <a:spcPct val="150000"/>
              </a:lnSpc>
            </a:pPr>
            <a:r>
              <a:rPr lang="zh-CN" altLang="en-US" b="1" kern="0" dirty="0" smtClean="0">
                <a:solidFill>
                  <a:srgbClr val="000000"/>
                </a:solidFill>
                <a:latin typeface="Times New Roman" panose="02020603050405020304" pitchFamily="65" charset="-122"/>
                <a:ea typeface="宋体" panose="02010600030101010101" pitchFamily="2" charset="-122"/>
              </a:rPr>
              <a:t>UNIT 2　LOOKING INTO THE FUTURE</a:t>
            </a:r>
            <a:endParaRPr lang="zh-CN" altLang="en-US" b="1" dirty="0"/>
          </a:p>
        </p:txBody>
      </p:sp>
      <p:pic>
        <p:nvPicPr>
          <p:cNvPr id="7" name="Picture 4" descr="\\a015\吴双婷\线.tif"/>
          <p:cNvPicPr>
            <a:picLocks noChangeAspect="1" noChangeArrowheads="1"/>
          </p:cNvPicPr>
          <p:nvPr/>
        </p:nvPicPr>
        <p:blipFill>
          <a:blip r:embed="rId2" cstate="print"/>
          <a:srcRect/>
          <a:stretch>
            <a:fillRect/>
          </a:stretch>
        </p:blipFill>
        <p:spPr bwMode="auto">
          <a:xfrm>
            <a:off x="6753225" y="2435860"/>
            <a:ext cx="833755" cy="35687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2" cstate="print"/>
          <a:srcRect/>
          <a:stretch>
            <a:fillRect/>
          </a:stretch>
        </p:blipFill>
        <p:spPr bwMode="auto">
          <a:xfrm>
            <a:off x="2357120" y="4491990"/>
            <a:ext cx="209550" cy="40449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7"/>
                                        </p:tgtEl>
                                      </p:cBhvr>
                                    </p:animEffect>
                                    <p:set>
                                      <p:cBhvr>
                                        <p:cTn id="7" dur="1" fill="hold">
                                          <p:stCondLst>
                                            <p:cond delay="19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8"/>
                                        </p:tgtEl>
                                      </p:cBhvr>
                                    </p:animEffect>
                                    <p:set>
                                      <p:cBhvr>
                                        <p:cTn id="12" dur="1" fill="hold">
                                          <p:stCondLst>
                                            <p:cond delay="1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1017855"/>
            <a:ext cx="8467200" cy="5577205"/>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2325" kern="0" spc="1199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|what引导宾语从句</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...if you want to change your routine, you just say aloud what you want and the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home system will obey.(教材P14)</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如果你想改变你的惯例,只要大声说出你想要</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的,家居系统就会服从。</a:t>
            </a:r>
            <a:endParaRPr lang="zh-CN" altLang="en-US" dirty="0"/>
          </a:p>
          <a:p>
            <a:pPr marL="0" indent="0" eaLnBrk="0" latinLnBrk="1" hangingPunct="0">
              <a:lnSpc>
                <a:spcPct val="150000"/>
              </a:lnSpc>
              <a:spcBef>
                <a:spcPts val="0"/>
              </a:spcBef>
              <a:buNone/>
            </a:pPr>
            <a:r>
              <a:rPr lang="zh-CN" altLang="en-US" sz="1380" kern="0" spc="119"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情景导学</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If you ask me,I think you should choose what you like.</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如果你问我,我想你应该选择你喜欢的。</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What he is doing now is of great importance.</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他现在做的事至关重要。</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Now my question is what we should do next.现在我的问题是我们接下来该做什</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么。</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380" kern="0" spc="344"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归纳拓展</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①what引导宾语从句时,在从句中充当句子成分,可以作 </a:t>
            </a:r>
            <a:r>
              <a:rPr lang="zh-CN" altLang="en-US" sz="1815" u="sng" kern="0" dirty="0" smtClean="0">
                <a:solidFill>
                  <a:srgbClr val="FF0000"/>
                </a:solidFill>
                <a:latin typeface="Times New Roman" panose="02020603050405020304" pitchFamily="65" charset="-122"/>
                <a:ea typeface="宋体" panose="02010600030101010101" pitchFamily="2" charset="-122"/>
              </a:rPr>
              <a:t>主语、宾语</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等。除了引导</a:t>
            </a:r>
            <a:endParaRPr lang="zh-CN" altLang="en-US" dirty="0"/>
          </a:p>
        </p:txBody>
      </p:sp>
      <p:pic>
        <p:nvPicPr>
          <p:cNvPr id="3" name="图片 3" descr="textimage77.jpeg"/>
          <p:cNvPicPr>
            <a:picLocks noChangeAspect="1"/>
          </p:cNvPicPr>
          <p:nvPr/>
        </p:nvPicPr>
        <p:blipFill>
          <a:blip r:embed="rId1"/>
          <a:stretch>
            <a:fillRect/>
          </a:stretch>
        </p:blipFill>
        <p:spPr>
          <a:xfrm>
            <a:off x="540000" y="1141115"/>
            <a:ext cx="1531670" cy="416999"/>
          </a:xfrm>
          <a:prstGeom prst="rect">
            <a:avLst/>
          </a:prstGeom>
        </p:spPr>
      </p:pic>
      <p:pic>
        <p:nvPicPr>
          <p:cNvPr id="4" name="图片 4" descr="textimage78.jpeg"/>
          <p:cNvPicPr>
            <a:picLocks noChangeAspect="1"/>
          </p:cNvPicPr>
          <p:nvPr/>
        </p:nvPicPr>
        <p:blipFill>
          <a:blip r:embed="rId2"/>
          <a:stretch>
            <a:fillRect/>
          </a:stretch>
        </p:blipFill>
        <p:spPr>
          <a:xfrm>
            <a:off x="540000" y="2915442"/>
            <a:ext cx="190500" cy="219075"/>
          </a:xfrm>
          <a:prstGeom prst="rect">
            <a:avLst/>
          </a:prstGeom>
        </p:spPr>
      </p:pic>
      <p:pic>
        <p:nvPicPr>
          <p:cNvPr id="5" name="图片 5" descr="textimage79.jpeg"/>
          <p:cNvPicPr>
            <a:picLocks noChangeAspect="1"/>
          </p:cNvPicPr>
          <p:nvPr/>
        </p:nvPicPr>
        <p:blipFill>
          <a:blip r:embed="rId3"/>
          <a:stretch>
            <a:fillRect/>
          </a:stretch>
        </p:blipFill>
        <p:spPr>
          <a:xfrm>
            <a:off x="857224" y="5844400"/>
            <a:ext cx="219075" cy="219075"/>
          </a:xfrm>
          <a:prstGeom prst="rect">
            <a:avLst/>
          </a:prstGeom>
        </p:spPr>
      </p:pic>
      <p:sp>
        <p:nvSpPr>
          <p:cNvPr id="6" name="矩形 5"/>
          <p:cNvSpPr/>
          <p:nvPr/>
        </p:nvSpPr>
        <p:spPr>
          <a:xfrm>
            <a:off x="2324429" y="126356"/>
            <a:ext cx="4495141" cy="507831"/>
          </a:xfrm>
          <a:prstGeom prst="rect">
            <a:avLst/>
          </a:prstGeom>
        </p:spPr>
        <p:txBody>
          <a:bodyPr wrap="none">
            <a:spAutoFit/>
          </a:bodyPr>
          <a:lstStyle/>
          <a:p>
            <a:pPr eaLnBrk="0" latinLnBrk="1" hangingPunct="0">
              <a:lnSpc>
                <a:spcPct val="150000"/>
              </a:lnSpc>
            </a:pPr>
            <a:r>
              <a:rPr lang="zh-CN" altLang="en-US" b="1" kern="0" dirty="0" smtClean="0">
                <a:solidFill>
                  <a:srgbClr val="000000"/>
                </a:solidFill>
                <a:latin typeface="Times New Roman" panose="02020603050405020304" pitchFamily="65" charset="-122"/>
                <a:ea typeface="宋体" panose="02010600030101010101" pitchFamily="2" charset="-122"/>
              </a:rPr>
              <a:t>UNIT 2　LOOKING INTO THE FUTURE</a:t>
            </a:r>
            <a:endParaRPr lang="zh-CN" altLang="en-US" b="1" dirty="0"/>
          </a:p>
        </p:txBody>
      </p:sp>
      <p:pic>
        <p:nvPicPr>
          <p:cNvPr id="7" name="图片 6" descr="textimage48.jpeg"/>
          <p:cNvPicPr>
            <a:picLocks noChangeAspect="1"/>
          </p:cNvPicPr>
          <p:nvPr/>
        </p:nvPicPr>
        <p:blipFill>
          <a:blip r:embed="rId4" cstate="print"/>
          <a:stretch>
            <a:fillRect/>
          </a:stretch>
        </p:blipFill>
        <p:spPr>
          <a:xfrm>
            <a:off x="3762480" y="848501"/>
            <a:ext cx="1579140" cy="312701"/>
          </a:xfrm>
          <a:prstGeom prst="rect">
            <a:avLst/>
          </a:prstGeom>
        </p:spPr>
      </p:pic>
      <p:pic>
        <p:nvPicPr>
          <p:cNvPr id="8" name="Picture 4" descr="\\a015\吴双婷\线.tif"/>
          <p:cNvPicPr>
            <a:picLocks noChangeAspect="1" noChangeArrowheads="1"/>
          </p:cNvPicPr>
          <p:nvPr/>
        </p:nvPicPr>
        <p:blipFill>
          <a:blip r:embed="rId5" cstate="print"/>
          <a:srcRect/>
          <a:stretch>
            <a:fillRect/>
          </a:stretch>
        </p:blipFill>
        <p:spPr bwMode="auto">
          <a:xfrm>
            <a:off x="6010275" y="6175375"/>
            <a:ext cx="1190625" cy="35687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8"/>
                                        </p:tgtEl>
                                      </p:cBhvr>
                                    </p:animEffect>
                                    <p:set>
                                      <p:cBhvr>
                                        <p:cTn id="7" dur="1" fill="hold">
                                          <p:stCondLst>
                                            <p:cond delay="1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874979"/>
            <a:ext cx="8467200" cy="5653405"/>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宾语从句外,what还可以引导 </a:t>
            </a:r>
            <a:r>
              <a:rPr lang="zh-CN" altLang="en-US" sz="1815" u="sng" kern="0" dirty="0" smtClean="0">
                <a:solidFill>
                  <a:srgbClr val="FF0000"/>
                </a:solidFill>
                <a:latin typeface="Times New Roman" panose="02020603050405020304" pitchFamily="65" charset="-122"/>
                <a:ea typeface="宋体" panose="02010600030101010101" pitchFamily="2" charset="-122"/>
              </a:rPr>
              <a:t>主语从句</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u="sng" kern="0" dirty="0" smtClean="0">
                <a:solidFill>
                  <a:srgbClr val="FF0000"/>
                </a:solidFill>
                <a:latin typeface="Times New Roman" panose="02020603050405020304" pitchFamily="65" charset="-122"/>
                <a:ea typeface="宋体" panose="02010600030101010101" pitchFamily="2" charset="-122"/>
              </a:rPr>
              <a:t>表语从句</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等其他名词性从句。</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② </a:t>
            </a:r>
            <a:r>
              <a:rPr lang="zh-CN" altLang="en-US" sz="1815" u="sng" kern="0" dirty="0" smtClean="0">
                <a:solidFill>
                  <a:srgbClr val="FF0000"/>
                </a:solidFill>
                <a:latin typeface="Times New Roman" panose="02020603050405020304" pitchFamily="65" charset="-122"/>
                <a:ea typeface="宋体" panose="02010600030101010101" pitchFamily="2" charset="-122"/>
              </a:rPr>
              <a:t>what</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引导名词性从句,可作从句的主语、宾语;而 </a:t>
            </a:r>
            <a:r>
              <a:rPr lang="zh-CN" altLang="en-US" sz="1815" u="sng" kern="0" dirty="0" smtClean="0">
                <a:solidFill>
                  <a:srgbClr val="FF0000"/>
                </a:solidFill>
                <a:latin typeface="Times New Roman" panose="02020603050405020304" pitchFamily="65" charset="-122"/>
                <a:ea typeface="宋体" panose="02010600030101010101" pitchFamily="2" charset="-122"/>
              </a:rPr>
              <a:t>that </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在名词性从句中只起连接作</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用,不作任何句子成分。通常情况下,介词后不直接接that引导的宾语从句。</a:t>
            </a:r>
            <a:endParaRPr lang="zh-CN" altLang="en-US" dirty="0"/>
          </a:p>
          <a:p>
            <a:pPr marL="0" indent="0" eaLnBrk="0" latinLnBrk="1" hangingPunct="0">
              <a:lnSpc>
                <a:spcPct val="150000"/>
              </a:lnSpc>
              <a:spcBef>
                <a:spcPts val="0"/>
              </a:spcBef>
              <a:buNone/>
            </a:pPr>
            <a:r>
              <a:rPr lang="zh-CN" altLang="en-US" sz="2360" kern="0" spc="9415" dirty="0" smtClean="0">
                <a:solidFill>
                  <a:srgbClr val="000000"/>
                </a:solidFill>
                <a:latin typeface="Times New Roman" panose="02020603050405020304" pitchFamily="65" charset="-122"/>
                <a:ea typeface="宋体" panose="02010600030101010101" pitchFamily="2" charset="-122"/>
              </a:rPr>
              <a:t>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单句语法填空</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1-1 (2019课标全国Ⅰ,阅读理解A,</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)The deadlines and </a:t>
            </a:r>
            <a:r>
              <a:rPr lang="zh-CN" altLang="en-US" sz="1815" u="sng" kern="0" dirty="0" smtClean="0">
                <a:solidFill>
                  <a:srgbClr val="FF0000"/>
                </a:solidFill>
                <a:latin typeface="Times New Roman" panose="02020603050405020304" pitchFamily="65" charset="-122"/>
                <a:ea typeface="宋体" panose="02010600030101010101" pitchFamily="2" charset="-122"/>
              </a:rPr>
              <a:t>what</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you need to apply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depend on the program.</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考查名词性从句。句意:最后期限和你需要什么来申请取决于项目。分析</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结构可知,设空处引导主语从句,且动词need缺少宾语,故应用what。</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1-2 (2019课标全国Ⅰ,阅读理解B,</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What</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you need is a great teacher who lets you</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make mistakes.</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考查名词性从句。句意:你需要的是一个允许你犯错的好老师。分析结构</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可知,is前是一个主语从句,且动词need缺少宾语,且设空处位于句首,故应用What。</a:t>
            </a:r>
            <a:endParaRPr lang="zh-CN" altLang="en-US" dirty="0"/>
          </a:p>
        </p:txBody>
      </p:sp>
      <p:pic>
        <p:nvPicPr>
          <p:cNvPr id="3" name="图片 3" descr="textimage80.jpeg"/>
          <p:cNvPicPr>
            <a:picLocks noChangeAspect="1"/>
          </p:cNvPicPr>
          <p:nvPr/>
        </p:nvPicPr>
        <p:blipFill>
          <a:blip r:embed="rId1"/>
          <a:stretch>
            <a:fillRect/>
          </a:stretch>
        </p:blipFill>
        <p:spPr>
          <a:xfrm>
            <a:off x="500034" y="2129626"/>
            <a:ext cx="1495425" cy="504825"/>
          </a:xfrm>
          <a:prstGeom prst="rect">
            <a:avLst/>
          </a:prstGeom>
        </p:spPr>
      </p:pic>
      <p:pic>
        <p:nvPicPr>
          <p:cNvPr id="4" name="图片 4" descr="textimage81.jpeg"/>
          <p:cNvPicPr>
            <a:picLocks noChangeAspect="1"/>
          </p:cNvPicPr>
          <p:nvPr/>
        </p:nvPicPr>
        <p:blipFill>
          <a:blip r:embed="rId2"/>
          <a:stretch>
            <a:fillRect/>
          </a:stretch>
        </p:blipFill>
        <p:spPr>
          <a:xfrm>
            <a:off x="3820795" y="3123565"/>
            <a:ext cx="607060" cy="407670"/>
          </a:xfrm>
          <a:prstGeom prst="rect">
            <a:avLst/>
          </a:prstGeom>
        </p:spPr>
      </p:pic>
      <p:pic>
        <p:nvPicPr>
          <p:cNvPr id="5" name="图片 5" descr="textimage82.jpeg"/>
          <p:cNvPicPr>
            <a:picLocks noChangeAspect="1"/>
          </p:cNvPicPr>
          <p:nvPr/>
        </p:nvPicPr>
        <p:blipFill>
          <a:blip r:embed="rId2"/>
          <a:stretch>
            <a:fillRect/>
          </a:stretch>
        </p:blipFill>
        <p:spPr>
          <a:xfrm>
            <a:off x="3812538" y="4858557"/>
            <a:ext cx="552449" cy="371474"/>
          </a:xfrm>
          <a:prstGeom prst="rect">
            <a:avLst/>
          </a:prstGeom>
        </p:spPr>
      </p:pic>
      <p:sp>
        <p:nvSpPr>
          <p:cNvPr id="6" name="矩形 5"/>
          <p:cNvSpPr/>
          <p:nvPr/>
        </p:nvSpPr>
        <p:spPr>
          <a:xfrm>
            <a:off x="2324429" y="126356"/>
            <a:ext cx="4495141" cy="507831"/>
          </a:xfrm>
          <a:prstGeom prst="rect">
            <a:avLst/>
          </a:prstGeom>
        </p:spPr>
        <p:txBody>
          <a:bodyPr wrap="none">
            <a:spAutoFit/>
          </a:bodyPr>
          <a:lstStyle/>
          <a:p>
            <a:pPr eaLnBrk="0" latinLnBrk="1" hangingPunct="0">
              <a:lnSpc>
                <a:spcPct val="150000"/>
              </a:lnSpc>
            </a:pPr>
            <a:r>
              <a:rPr lang="zh-CN" altLang="en-US" b="1" kern="0" dirty="0" smtClean="0">
                <a:solidFill>
                  <a:srgbClr val="000000"/>
                </a:solidFill>
                <a:latin typeface="Times New Roman" panose="02020603050405020304" pitchFamily="65" charset="-122"/>
                <a:ea typeface="宋体" panose="02010600030101010101" pitchFamily="2" charset="-122"/>
              </a:rPr>
              <a:t>UNIT 2　LOOKING INTO THE FUTURE</a:t>
            </a:r>
            <a:endParaRPr lang="zh-CN" altLang="en-US" b="1" dirty="0"/>
          </a:p>
        </p:txBody>
      </p:sp>
      <p:pic>
        <p:nvPicPr>
          <p:cNvPr id="7" name="Picture 4" descr="\\a015\吴双婷\线.tif"/>
          <p:cNvPicPr>
            <a:picLocks noChangeArrowheads="1"/>
          </p:cNvPicPr>
          <p:nvPr/>
        </p:nvPicPr>
        <p:blipFill>
          <a:blip r:embed="rId3" cstate="print"/>
          <a:srcRect/>
          <a:stretch>
            <a:fillRect/>
          </a:stretch>
        </p:blipFill>
        <p:spPr bwMode="auto">
          <a:xfrm>
            <a:off x="3357245" y="972185"/>
            <a:ext cx="1008000" cy="288000"/>
          </a:xfrm>
          <a:prstGeom prst="rect">
            <a:avLst/>
          </a:prstGeom>
          <a:noFill/>
          <a:ln w="9525">
            <a:noFill/>
            <a:miter lim="800000"/>
            <a:headEnd/>
            <a:tailEnd/>
          </a:ln>
        </p:spPr>
      </p:pic>
      <p:pic>
        <p:nvPicPr>
          <p:cNvPr id="8" name="Picture 4" descr="\\a015\吴双婷\线.tif"/>
          <p:cNvPicPr>
            <a:picLocks noChangeArrowheads="1"/>
          </p:cNvPicPr>
          <p:nvPr/>
        </p:nvPicPr>
        <p:blipFill>
          <a:blip r:embed="rId3" cstate="print"/>
          <a:srcRect/>
          <a:stretch>
            <a:fillRect/>
          </a:stretch>
        </p:blipFill>
        <p:spPr bwMode="auto">
          <a:xfrm>
            <a:off x="4500245" y="972185"/>
            <a:ext cx="1023620" cy="288000"/>
          </a:xfrm>
          <a:prstGeom prst="rect">
            <a:avLst/>
          </a:prstGeom>
          <a:noFill/>
          <a:ln w="9525">
            <a:noFill/>
            <a:miter lim="800000"/>
            <a:headEnd/>
            <a:tailEnd/>
          </a:ln>
        </p:spPr>
      </p:pic>
      <p:pic>
        <p:nvPicPr>
          <p:cNvPr id="9" name="Picture 4" descr="\\a015\吴双婷\线.tif"/>
          <p:cNvPicPr>
            <a:picLocks noChangeAspect="1" noChangeArrowheads="1"/>
          </p:cNvPicPr>
          <p:nvPr/>
        </p:nvPicPr>
        <p:blipFill>
          <a:blip r:embed="rId3" cstate="print"/>
          <a:srcRect/>
          <a:stretch>
            <a:fillRect/>
          </a:stretch>
        </p:blipFill>
        <p:spPr bwMode="auto">
          <a:xfrm>
            <a:off x="785495" y="1334770"/>
            <a:ext cx="532765" cy="365760"/>
          </a:xfrm>
          <a:prstGeom prst="rect">
            <a:avLst/>
          </a:prstGeom>
          <a:noFill/>
          <a:ln w="9525">
            <a:noFill/>
            <a:miter lim="800000"/>
            <a:headEnd/>
            <a:tailEnd/>
          </a:ln>
        </p:spPr>
      </p:pic>
      <p:pic>
        <p:nvPicPr>
          <p:cNvPr id="10" name="Picture 4" descr="\\a015\吴双婷\线.tif"/>
          <p:cNvPicPr>
            <a:picLocks noChangeAspect="1" noChangeArrowheads="1"/>
          </p:cNvPicPr>
          <p:nvPr/>
        </p:nvPicPr>
        <p:blipFill>
          <a:blip r:embed="rId3" cstate="print"/>
          <a:srcRect/>
          <a:stretch>
            <a:fillRect/>
          </a:stretch>
        </p:blipFill>
        <p:spPr bwMode="auto">
          <a:xfrm>
            <a:off x="5657215" y="1343660"/>
            <a:ext cx="466725" cy="356870"/>
          </a:xfrm>
          <a:prstGeom prst="rect">
            <a:avLst/>
          </a:prstGeom>
          <a:noFill/>
          <a:ln w="9525">
            <a:noFill/>
            <a:miter lim="800000"/>
            <a:headEnd/>
            <a:tailEnd/>
          </a:ln>
        </p:spPr>
      </p:pic>
      <p:pic>
        <p:nvPicPr>
          <p:cNvPr id="11" name="Picture 4" descr="\\a015\吴双婷\线.tif"/>
          <p:cNvPicPr>
            <a:picLocks noChangeAspect="1" noChangeArrowheads="1"/>
          </p:cNvPicPr>
          <p:nvPr/>
        </p:nvPicPr>
        <p:blipFill>
          <a:blip r:embed="rId3" cstate="print"/>
          <a:srcRect/>
          <a:stretch>
            <a:fillRect/>
          </a:stretch>
        </p:blipFill>
        <p:spPr bwMode="auto">
          <a:xfrm>
            <a:off x="6234430" y="3175000"/>
            <a:ext cx="485775" cy="356870"/>
          </a:xfrm>
          <a:prstGeom prst="rect">
            <a:avLst/>
          </a:prstGeom>
          <a:noFill/>
          <a:ln w="9525">
            <a:noFill/>
            <a:miter lim="800000"/>
            <a:headEnd/>
            <a:tailEnd/>
          </a:ln>
        </p:spPr>
      </p:pic>
      <p:pic>
        <p:nvPicPr>
          <p:cNvPr id="12" name="Picture 4" descr="\\a015\吴双婷\线.tif"/>
          <p:cNvPicPr>
            <a:picLocks noChangeAspect="1" noChangeArrowheads="1"/>
          </p:cNvPicPr>
          <p:nvPr/>
        </p:nvPicPr>
        <p:blipFill>
          <a:blip r:embed="rId3" cstate="print"/>
          <a:srcRect/>
          <a:stretch>
            <a:fillRect/>
          </a:stretch>
        </p:blipFill>
        <p:spPr bwMode="auto">
          <a:xfrm>
            <a:off x="4429125" y="4872990"/>
            <a:ext cx="581025" cy="35687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7"/>
                                        </p:tgtEl>
                                      </p:cBhvr>
                                    </p:animEffect>
                                    <p:set>
                                      <p:cBhvr>
                                        <p:cTn id="7" dur="1" fill="hold">
                                          <p:stCondLst>
                                            <p:cond delay="19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8"/>
                                        </p:tgtEl>
                                      </p:cBhvr>
                                    </p:animEffect>
                                    <p:set>
                                      <p:cBhvr>
                                        <p:cTn id="12" dur="1" fill="hold">
                                          <p:stCondLst>
                                            <p:cond delay="1999"/>
                                          </p:stCondLst>
                                        </p:cTn>
                                        <p:tgtEl>
                                          <p:spTgt spid="8"/>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9"/>
                                        </p:tgtEl>
                                      </p:cBhvr>
                                    </p:animEffect>
                                    <p:set>
                                      <p:cBhvr>
                                        <p:cTn id="17" dur="1" fill="hold">
                                          <p:stCondLst>
                                            <p:cond delay="1999"/>
                                          </p:stCondLst>
                                        </p:cTn>
                                        <p:tgtEl>
                                          <p:spTgt spid="9"/>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10"/>
                                        </p:tgtEl>
                                      </p:cBhvr>
                                    </p:animEffect>
                                    <p:set>
                                      <p:cBhvr>
                                        <p:cTn id="22" dur="1" fill="hold">
                                          <p:stCondLst>
                                            <p:cond delay="1999"/>
                                          </p:stCondLst>
                                        </p:cTn>
                                        <p:tgtEl>
                                          <p:spTgt spid="10"/>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11"/>
                                        </p:tgtEl>
                                      </p:cBhvr>
                                    </p:animEffect>
                                    <p:set>
                                      <p:cBhvr>
                                        <p:cTn id="27" dur="1" fill="hold">
                                          <p:stCondLst>
                                            <p:cond delay="1999"/>
                                          </p:stCondLst>
                                        </p:cTn>
                                        <p:tgtEl>
                                          <p:spTgt spid="11"/>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2000"/>
                                        <p:tgtEl>
                                          <p:spTgt spid="12"/>
                                        </p:tgtEl>
                                      </p:cBhvr>
                                    </p:animEffect>
                                    <p:set>
                                      <p:cBhvr>
                                        <p:cTn id="32" dur="1" fill="hold">
                                          <p:stCondLst>
                                            <p:cond delay="1999"/>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51561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1-3 (2018浙江,应用文写作,</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)I am writing to tell you something about </a:t>
            </a:r>
            <a:r>
              <a:rPr lang="zh-CN" altLang="en-US" sz="1815" u="sng" kern="0" dirty="0" smtClean="0">
                <a:solidFill>
                  <a:srgbClr val="FF0000"/>
                </a:solidFill>
                <a:latin typeface="Times New Roman" panose="02020603050405020304" pitchFamily="65" charset="-122"/>
                <a:ea typeface="宋体" panose="02010600030101010101" pitchFamily="2" charset="-122"/>
              </a:rPr>
              <a:t>what</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hap-</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pened to me.</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考查名词性从句。句意:我写信是想告诉你一些发生在我身上的事。分析</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结构可知,介词about后面是一个宾语从句,且从句中缺少主语,故应用what。</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1-4 (2018课标全国Ⅰ, 完形填空,</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)In his introduction, he made it clear </a:t>
            </a:r>
            <a:r>
              <a:rPr lang="zh-CN" altLang="en-US" sz="1815" u="sng" kern="0" dirty="0" smtClean="0">
                <a:solidFill>
                  <a:srgbClr val="FF0000"/>
                </a:solidFill>
                <a:latin typeface="Times New Roman" panose="02020603050405020304" pitchFamily="65" charset="-122"/>
                <a:ea typeface="宋体" panose="02010600030101010101" pitchFamily="2" charset="-122"/>
              </a:rPr>
              <a:t>that</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our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credits would be hard-earned.</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考查宾语从句。句意:他在介绍中明确表示,我们的学分将会来之不易。分</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析句子成分可知,此处it作形式宾语,真正的宾语为设空处引导的从句,从句中不缺</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成分,故应用that。make it clear that...意为“把</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弄清楚/说明白”。</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1-5 (2018天津,阅读表达,</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Anxiously I went to bed dreaming about </a:t>
            </a:r>
            <a:r>
              <a:rPr lang="zh-CN" altLang="en-US" sz="1815" u="sng" kern="0" dirty="0" smtClean="0">
                <a:solidFill>
                  <a:srgbClr val="FF0000"/>
                </a:solidFill>
                <a:latin typeface="Times New Roman" panose="02020603050405020304" pitchFamily="65" charset="-122"/>
                <a:ea typeface="宋体" panose="02010600030101010101" pitchFamily="2" charset="-122"/>
              </a:rPr>
              <a:t>what</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I would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find at the top of this magical mountain.</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考查名词性从句。句意:我焦急地上床睡觉了,梦想着我会在这座有魔力的</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山上发现什么。分析结构可知,介词about后面是一个宾语从句,且动词find后缺少</a:t>
            </a:r>
            <a:endParaRPr lang="zh-CN" altLang="en-US" dirty="0"/>
          </a:p>
        </p:txBody>
      </p:sp>
      <p:pic>
        <p:nvPicPr>
          <p:cNvPr id="3" name="图片 3" descr="textimage83.jpeg"/>
          <p:cNvPicPr>
            <a:picLocks noChangeAspect="1"/>
          </p:cNvPicPr>
          <p:nvPr/>
        </p:nvPicPr>
        <p:blipFill>
          <a:blip r:embed="rId1"/>
          <a:stretch>
            <a:fillRect/>
          </a:stretch>
        </p:blipFill>
        <p:spPr>
          <a:xfrm>
            <a:off x="3193415" y="825500"/>
            <a:ext cx="552450" cy="371475"/>
          </a:xfrm>
          <a:prstGeom prst="rect">
            <a:avLst/>
          </a:prstGeom>
        </p:spPr>
      </p:pic>
      <p:pic>
        <p:nvPicPr>
          <p:cNvPr id="4" name="图片 4" descr="textimage84.jpeg"/>
          <p:cNvPicPr>
            <a:picLocks noChangeAspect="1"/>
          </p:cNvPicPr>
          <p:nvPr/>
        </p:nvPicPr>
        <p:blipFill>
          <a:blip r:embed="rId2"/>
          <a:stretch>
            <a:fillRect/>
          </a:stretch>
        </p:blipFill>
        <p:spPr>
          <a:xfrm>
            <a:off x="3688650" y="2434519"/>
            <a:ext cx="552449" cy="371474"/>
          </a:xfrm>
          <a:prstGeom prst="rect">
            <a:avLst/>
          </a:prstGeom>
        </p:spPr>
      </p:pic>
      <p:pic>
        <p:nvPicPr>
          <p:cNvPr id="5" name="图片 5" descr="textimage85.jpeg"/>
          <p:cNvPicPr>
            <a:picLocks noChangeAspect="1"/>
          </p:cNvPicPr>
          <p:nvPr/>
        </p:nvPicPr>
        <p:blipFill>
          <a:blip r:embed="rId1"/>
          <a:stretch>
            <a:fillRect/>
          </a:stretch>
        </p:blipFill>
        <p:spPr>
          <a:xfrm>
            <a:off x="2939850" y="4529701"/>
            <a:ext cx="552449" cy="371474"/>
          </a:xfrm>
          <a:prstGeom prst="rect">
            <a:avLst/>
          </a:prstGeom>
        </p:spPr>
      </p:pic>
      <p:sp>
        <p:nvSpPr>
          <p:cNvPr id="6" name="矩形 5"/>
          <p:cNvSpPr/>
          <p:nvPr/>
        </p:nvSpPr>
        <p:spPr>
          <a:xfrm>
            <a:off x="2324429" y="126356"/>
            <a:ext cx="4495141" cy="507831"/>
          </a:xfrm>
          <a:prstGeom prst="rect">
            <a:avLst/>
          </a:prstGeom>
        </p:spPr>
        <p:txBody>
          <a:bodyPr wrap="none">
            <a:spAutoFit/>
          </a:bodyPr>
          <a:lstStyle/>
          <a:p>
            <a:pPr eaLnBrk="0" latinLnBrk="1" hangingPunct="0">
              <a:lnSpc>
                <a:spcPct val="150000"/>
              </a:lnSpc>
            </a:pPr>
            <a:r>
              <a:rPr lang="zh-CN" altLang="en-US" b="1" kern="0" dirty="0" smtClean="0">
                <a:solidFill>
                  <a:srgbClr val="000000"/>
                </a:solidFill>
                <a:latin typeface="Times New Roman" panose="02020603050405020304" pitchFamily="65" charset="-122"/>
                <a:ea typeface="宋体" panose="02010600030101010101" pitchFamily="2" charset="-122"/>
              </a:rPr>
              <a:t>UNIT 2　LOOKING INTO THE FUTURE</a:t>
            </a:r>
            <a:endParaRPr lang="zh-CN" altLang="en-US" b="1" dirty="0"/>
          </a:p>
        </p:txBody>
      </p:sp>
      <p:pic>
        <p:nvPicPr>
          <p:cNvPr id="7" name="Picture 4" descr="\\a015\吴双婷\线.tif"/>
          <p:cNvPicPr>
            <a:picLocks noChangeArrowheads="1"/>
          </p:cNvPicPr>
          <p:nvPr/>
        </p:nvPicPr>
        <p:blipFill>
          <a:blip r:embed="rId3" cstate="print"/>
          <a:srcRect/>
          <a:stretch>
            <a:fillRect/>
          </a:stretch>
        </p:blipFill>
        <p:spPr bwMode="auto">
          <a:xfrm>
            <a:off x="7591425" y="825500"/>
            <a:ext cx="468000" cy="32400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3" cstate="print"/>
          <a:srcRect/>
          <a:stretch>
            <a:fillRect/>
          </a:stretch>
        </p:blipFill>
        <p:spPr bwMode="auto">
          <a:xfrm>
            <a:off x="7630795" y="2463800"/>
            <a:ext cx="428625" cy="342265"/>
          </a:xfrm>
          <a:prstGeom prst="rect">
            <a:avLst/>
          </a:prstGeom>
          <a:noFill/>
          <a:ln w="9525">
            <a:noFill/>
            <a:miter lim="800000"/>
            <a:headEnd/>
            <a:tailEnd/>
          </a:ln>
        </p:spPr>
      </p:pic>
      <p:pic>
        <p:nvPicPr>
          <p:cNvPr id="9" name="Picture 4" descr="\\a015\吴双婷\线.tif"/>
          <p:cNvPicPr>
            <a:picLocks noChangeArrowheads="1"/>
          </p:cNvPicPr>
          <p:nvPr/>
        </p:nvPicPr>
        <p:blipFill>
          <a:blip r:embed="rId3" cstate="print"/>
          <a:srcRect/>
          <a:stretch>
            <a:fillRect/>
          </a:stretch>
        </p:blipFill>
        <p:spPr bwMode="auto">
          <a:xfrm>
            <a:off x="7425055" y="4544060"/>
            <a:ext cx="504000" cy="35687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7"/>
                                        </p:tgtEl>
                                      </p:cBhvr>
                                    </p:animEffect>
                                    <p:set>
                                      <p:cBhvr>
                                        <p:cTn id="7" dur="1" fill="hold">
                                          <p:stCondLst>
                                            <p:cond delay="19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8"/>
                                        </p:tgtEl>
                                      </p:cBhvr>
                                    </p:animEffect>
                                    <p:set>
                                      <p:cBhvr>
                                        <p:cTn id="12" dur="1" fill="hold">
                                          <p:stCondLst>
                                            <p:cond delay="1999"/>
                                          </p:stCondLst>
                                        </p:cTn>
                                        <p:tgtEl>
                                          <p:spTgt spid="8"/>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9"/>
                                        </p:tgtEl>
                                      </p:cBhvr>
                                    </p:animEffect>
                                    <p:set>
                                      <p:cBhvr>
                                        <p:cTn id="17" dur="1" fill="hold">
                                          <p:stCondLst>
                                            <p:cond delay="19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59562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宾语,故应用what。</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1-6 (2017浙江,读后续写,</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)At the sight of the scene, they were aware of </a:t>
            </a:r>
            <a:r>
              <a:rPr lang="zh-CN" altLang="en-US" sz="1815" u="sng" kern="0" dirty="0" smtClean="0">
                <a:solidFill>
                  <a:srgbClr val="FF0000"/>
                </a:solidFill>
                <a:latin typeface="Times New Roman" panose="02020603050405020304" pitchFamily="65" charset="-122"/>
                <a:ea typeface="宋体" panose="02010600030101010101" pitchFamily="2" charset="-122"/>
              </a:rPr>
              <a:t>what</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had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happened.</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考查名词性从句。句意:一看到这情景,他们就知道发生了什么。分析结构</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可知,介词of后面是一个宾语从句,且从句中缺少主语,故应用what。</a:t>
            </a:r>
            <a:endParaRPr lang="zh-CN" altLang="en-US" dirty="0"/>
          </a:p>
          <a:p>
            <a:pPr marL="0" indent="0" eaLnBrk="0" latinLnBrk="1" hangingPunct="0">
              <a:lnSpc>
                <a:spcPct val="150000"/>
              </a:lnSpc>
              <a:spcBef>
                <a:spcPts val="0"/>
              </a:spcBef>
              <a:buNone/>
            </a:pPr>
            <a:r>
              <a:rPr lang="zh-CN" altLang="en-US" sz="2325" kern="0" spc="1259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|疑问词+不定式</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It will also give you suggestions on a healthier diet and how to sleep better.(教材</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P15)它也会给你一些有关更健康的饮食和如何睡得更好的建议。</a:t>
            </a:r>
            <a:endParaRPr lang="zh-CN" altLang="en-US" dirty="0"/>
          </a:p>
          <a:p>
            <a:pPr marL="0" indent="0" eaLnBrk="0" latinLnBrk="1" hangingPunct="0">
              <a:lnSpc>
                <a:spcPct val="150000"/>
              </a:lnSpc>
              <a:spcBef>
                <a:spcPts val="0"/>
              </a:spcBef>
              <a:buNone/>
            </a:pPr>
            <a:r>
              <a:rPr lang="zh-CN" altLang="en-US" sz="1380" kern="0" spc="119"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情景导学</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I wonder how to deal with this problem.</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我想知道如何处理这个问题。</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They are both uncertain about what to do next.</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他们两个人都拿不定主意下一步做什么。</a:t>
            </a:r>
            <a:endParaRPr lang="zh-CN" altLang="en-US" dirty="0"/>
          </a:p>
        </p:txBody>
      </p:sp>
      <p:pic>
        <p:nvPicPr>
          <p:cNvPr id="3" name="图片 3" descr="textimage86.jpeg"/>
          <p:cNvPicPr>
            <a:picLocks noChangeAspect="1"/>
          </p:cNvPicPr>
          <p:nvPr/>
        </p:nvPicPr>
        <p:blipFill>
          <a:blip r:embed="rId1"/>
          <a:stretch>
            <a:fillRect/>
          </a:stretch>
        </p:blipFill>
        <p:spPr>
          <a:xfrm>
            <a:off x="2939850" y="1177994"/>
            <a:ext cx="552449" cy="371475"/>
          </a:xfrm>
          <a:prstGeom prst="rect">
            <a:avLst/>
          </a:prstGeom>
        </p:spPr>
      </p:pic>
      <p:pic>
        <p:nvPicPr>
          <p:cNvPr id="4" name="图片 4" descr="textimage87.jpeg"/>
          <p:cNvPicPr>
            <a:picLocks noChangeAspect="1"/>
          </p:cNvPicPr>
          <p:nvPr/>
        </p:nvPicPr>
        <p:blipFill>
          <a:blip r:embed="rId2"/>
          <a:stretch>
            <a:fillRect/>
          </a:stretch>
        </p:blipFill>
        <p:spPr>
          <a:xfrm>
            <a:off x="540000" y="2862473"/>
            <a:ext cx="1895475" cy="495300"/>
          </a:xfrm>
          <a:prstGeom prst="rect">
            <a:avLst/>
          </a:prstGeom>
        </p:spPr>
      </p:pic>
      <p:pic>
        <p:nvPicPr>
          <p:cNvPr id="5" name="图片 5" descr="textimage88.jpeg"/>
          <p:cNvPicPr>
            <a:picLocks noChangeAspect="1"/>
          </p:cNvPicPr>
          <p:nvPr/>
        </p:nvPicPr>
        <p:blipFill>
          <a:blip r:embed="rId3"/>
          <a:stretch>
            <a:fillRect/>
          </a:stretch>
        </p:blipFill>
        <p:spPr>
          <a:xfrm>
            <a:off x="540000" y="4290320"/>
            <a:ext cx="190500" cy="219074"/>
          </a:xfrm>
          <a:prstGeom prst="rect">
            <a:avLst/>
          </a:prstGeom>
        </p:spPr>
      </p:pic>
      <p:sp>
        <p:nvSpPr>
          <p:cNvPr id="6" name="矩形 5"/>
          <p:cNvSpPr/>
          <p:nvPr/>
        </p:nvSpPr>
        <p:spPr>
          <a:xfrm>
            <a:off x="2324429" y="126356"/>
            <a:ext cx="4495141" cy="507831"/>
          </a:xfrm>
          <a:prstGeom prst="rect">
            <a:avLst/>
          </a:prstGeom>
        </p:spPr>
        <p:txBody>
          <a:bodyPr wrap="none">
            <a:spAutoFit/>
          </a:bodyPr>
          <a:lstStyle/>
          <a:p>
            <a:pPr eaLnBrk="0" latinLnBrk="1" hangingPunct="0">
              <a:lnSpc>
                <a:spcPct val="150000"/>
              </a:lnSpc>
            </a:pPr>
            <a:r>
              <a:rPr lang="zh-CN" altLang="en-US" b="1" kern="0" dirty="0" smtClean="0">
                <a:solidFill>
                  <a:srgbClr val="000000"/>
                </a:solidFill>
                <a:latin typeface="Times New Roman" panose="02020603050405020304" pitchFamily="65" charset="-122"/>
                <a:ea typeface="宋体" panose="02010600030101010101" pitchFamily="2" charset="-122"/>
              </a:rPr>
              <a:t>UNIT 2　LOOKING INTO THE FUTURE</a:t>
            </a:r>
            <a:endParaRPr lang="zh-CN" altLang="en-US" b="1" dirty="0"/>
          </a:p>
        </p:txBody>
      </p:sp>
      <p:pic>
        <p:nvPicPr>
          <p:cNvPr id="7" name="Picture 4" descr="\\a015\吴双婷\线.tif"/>
          <p:cNvPicPr>
            <a:picLocks noChangeArrowheads="1"/>
          </p:cNvPicPr>
          <p:nvPr/>
        </p:nvPicPr>
        <p:blipFill>
          <a:blip r:embed="rId4" cstate="print"/>
          <a:srcRect/>
          <a:stretch>
            <a:fillRect/>
          </a:stretch>
        </p:blipFill>
        <p:spPr bwMode="auto">
          <a:xfrm>
            <a:off x="7729855" y="1192530"/>
            <a:ext cx="540000" cy="35687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7"/>
                                        </p:tgtEl>
                                      </p:cBhvr>
                                    </p:animEffect>
                                    <p:set>
                                      <p:cBhvr>
                                        <p:cTn id="7" dur="1" fill="hold">
                                          <p:stCondLst>
                                            <p:cond delay="19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039995"/>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Where to go on an outing hasn't been decided yet.</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去哪里远足还没有决定。</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The question is when to carry out our plan.</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问题是什么时候实施我们的计划。</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What concerns her most is whom to depend on.</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最让她担忧的是依靠谁。</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380" kern="0" spc="344"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归纳拓展</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①在“疑问词+不定式”结构中,疑问词可以是 </a:t>
            </a:r>
            <a:r>
              <a:rPr lang="zh-CN" altLang="en-US" sz="1815" u="sng" kern="0" dirty="0" smtClean="0">
                <a:solidFill>
                  <a:srgbClr val="FF0000"/>
                </a:solidFill>
                <a:latin typeface="Times New Roman" panose="02020603050405020304" pitchFamily="65" charset="-122"/>
                <a:ea typeface="宋体" panose="02010600030101010101" pitchFamily="2" charset="-122"/>
              </a:rPr>
              <a:t>who、what、which、when、</a:t>
            </a:r>
            <a:br>
              <a:rPr dirty="0">
                <a:solidFill>
                  <a:srgbClr val="FF0000"/>
                </a:solidFill>
              </a:rPr>
            </a:br>
            <a:r>
              <a:rPr lang="zh-CN" altLang="en-US" sz="1815" u="sng" kern="0" dirty="0" smtClean="0">
                <a:solidFill>
                  <a:srgbClr val="FF0000"/>
                </a:solidFill>
                <a:latin typeface="Times New Roman" panose="02020603050405020304" pitchFamily="65" charset="-122"/>
                <a:ea typeface="宋体" panose="02010600030101010101" pitchFamily="2" charset="-122"/>
              </a:rPr>
              <a:t>where、how、whom、whose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等。</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②“疑问词+不定式”结构在句中可以作</a:t>
            </a:r>
            <a:r>
              <a:rPr lang="zh-CN" altLang="en-US" sz="1815" u="sng" kern="0" dirty="0" smtClean="0">
                <a:solidFill>
                  <a:srgbClr val="FF0000"/>
                </a:solidFill>
                <a:latin typeface="Times New Roman" panose="02020603050405020304" pitchFamily="65" charset="-122"/>
                <a:ea typeface="宋体" panose="02010600030101010101" pitchFamily="2" charset="-122"/>
              </a:rPr>
              <a:t>主语、宾语、表语</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等。</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③疑问代词后面须跟</a:t>
            </a:r>
            <a:r>
              <a:rPr lang="zh-CN" altLang="en-US" sz="1815" u="sng" kern="0" dirty="0" smtClean="0">
                <a:solidFill>
                  <a:srgbClr val="000000"/>
                </a:solidFill>
                <a:latin typeface="Times New Roman" panose="02020603050405020304" pitchFamily="65" charset="-122"/>
                <a:ea typeface="宋体" panose="02010600030101010101" pitchFamily="2" charset="-122"/>
              </a:rPr>
              <a:t>及物</a:t>
            </a:r>
            <a:r>
              <a:rPr lang="zh-CN" altLang="en-US" sz="1815" kern="0" dirty="0" smtClean="0">
                <a:solidFill>
                  <a:srgbClr val="000000"/>
                </a:solidFill>
                <a:latin typeface="Times New Roman" panose="02020603050405020304" pitchFamily="65" charset="-122"/>
                <a:ea typeface="宋体" panose="02010600030101010101" pitchFamily="2" charset="-122"/>
              </a:rPr>
              <a:t>动词;若是不及物动词,后面须跟相应的 </a:t>
            </a:r>
            <a:r>
              <a:rPr lang="zh-CN" altLang="en-US" sz="1815" u="sng" kern="0" dirty="0" smtClean="0">
                <a:solidFill>
                  <a:srgbClr val="FF0000"/>
                </a:solidFill>
                <a:latin typeface="Times New Roman" panose="02020603050405020304" pitchFamily="65" charset="-122"/>
                <a:ea typeface="宋体" panose="02010600030101010101" pitchFamily="2" charset="-122"/>
              </a:rPr>
              <a:t>介词</a:t>
            </a:r>
            <a:r>
              <a:rPr lang="zh-CN" altLang="en-US" sz="1815" kern="0" dirty="0" smtClean="0">
                <a:solidFill>
                  <a:srgbClr val="000000"/>
                </a:solidFill>
                <a:latin typeface="Times New Roman" panose="02020603050405020304" pitchFamily="65" charset="-122"/>
                <a:ea typeface="宋体" panose="02010600030101010101" pitchFamily="2" charset="-122"/>
              </a:rPr>
              <a:t>。疑问副词</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后可以接不及物动词;若接及物动词,动词不定式须有自己的</a:t>
            </a:r>
            <a:r>
              <a:rPr lang="zh-CN" altLang="en-US" sz="1815" u="sng" kern="0" dirty="0" smtClean="0">
                <a:solidFill>
                  <a:srgbClr val="FF0000"/>
                </a:solidFill>
                <a:latin typeface="Times New Roman" panose="02020603050405020304" pitchFamily="65" charset="-122"/>
                <a:ea typeface="宋体" panose="02010600030101010101" pitchFamily="2" charset="-122"/>
              </a:rPr>
              <a:t>宾语</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zh-CN" altLang="en-US" dirty="0"/>
          </a:p>
        </p:txBody>
      </p:sp>
      <p:pic>
        <p:nvPicPr>
          <p:cNvPr id="3" name="图片 3" descr="textimage89.jpeg"/>
          <p:cNvPicPr>
            <a:picLocks noChangeAspect="1"/>
          </p:cNvPicPr>
          <p:nvPr/>
        </p:nvPicPr>
        <p:blipFill>
          <a:blip r:embed="rId1"/>
          <a:stretch>
            <a:fillRect/>
          </a:stretch>
        </p:blipFill>
        <p:spPr>
          <a:xfrm>
            <a:off x="1000800" y="3336094"/>
            <a:ext cx="219075" cy="219075"/>
          </a:xfrm>
          <a:prstGeom prst="rect">
            <a:avLst/>
          </a:prstGeom>
        </p:spPr>
      </p:pic>
      <p:sp>
        <p:nvSpPr>
          <p:cNvPr id="4" name="矩形 3"/>
          <p:cNvSpPr/>
          <p:nvPr/>
        </p:nvSpPr>
        <p:spPr>
          <a:xfrm>
            <a:off x="2324429" y="126356"/>
            <a:ext cx="4495141" cy="507831"/>
          </a:xfrm>
          <a:prstGeom prst="rect">
            <a:avLst/>
          </a:prstGeom>
        </p:spPr>
        <p:txBody>
          <a:bodyPr wrap="none">
            <a:spAutoFit/>
          </a:bodyPr>
          <a:lstStyle/>
          <a:p>
            <a:pPr eaLnBrk="0" latinLnBrk="1" hangingPunct="0">
              <a:lnSpc>
                <a:spcPct val="150000"/>
              </a:lnSpc>
            </a:pPr>
            <a:r>
              <a:rPr lang="zh-CN" altLang="en-US" b="1" kern="0" dirty="0" smtClean="0">
                <a:solidFill>
                  <a:srgbClr val="000000"/>
                </a:solidFill>
                <a:latin typeface="Times New Roman" panose="02020603050405020304" pitchFamily="65" charset="-122"/>
                <a:ea typeface="宋体" panose="02010600030101010101" pitchFamily="2" charset="-122"/>
              </a:rPr>
              <a:t>UNIT 2　LOOKING INTO THE FUTURE</a:t>
            </a:r>
            <a:endParaRPr lang="zh-CN" altLang="en-US" b="1" dirty="0"/>
          </a:p>
        </p:txBody>
      </p:sp>
      <p:pic>
        <p:nvPicPr>
          <p:cNvPr id="5" name="Picture 4" descr="\\a015\吴双婷\线.tif"/>
          <p:cNvPicPr>
            <a:picLocks noChangeAspect="1" noChangeArrowheads="1"/>
          </p:cNvPicPr>
          <p:nvPr/>
        </p:nvPicPr>
        <p:blipFill>
          <a:blip r:embed="rId2" cstate="print"/>
          <a:srcRect/>
          <a:stretch>
            <a:fillRect/>
          </a:stretch>
        </p:blipFill>
        <p:spPr bwMode="auto">
          <a:xfrm>
            <a:off x="5176520" y="3706495"/>
            <a:ext cx="2958465" cy="356870"/>
          </a:xfrm>
          <a:prstGeom prst="rect">
            <a:avLst/>
          </a:prstGeom>
          <a:noFill/>
          <a:ln w="9525">
            <a:noFill/>
            <a:miter lim="800000"/>
            <a:headEnd/>
            <a:tailEnd/>
          </a:ln>
        </p:spPr>
      </p:pic>
      <p:pic>
        <p:nvPicPr>
          <p:cNvPr id="6" name="Picture 4" descr="\\a015\吴双婷\线.tif"/>
          <p:cNvPicPr>
            <a:picLocks noChangeArrowheads="1"/>
          </p:cNvPicPr>
          <p:nvPr/>
        </p:nvPicPr>
        <p:blipFill>
          <a:blip r:embed="rId2" cstate="print"/>
          <a:srcRect/>
          <a:stretch>
            <a:fillRect/>
          </a:stretch>
        </p:blipFill>
        <p:spPr bwMode="auto">
          <a:xfrm>
            <a:off x="540039" y="4063211"/>
            <a:ext cx="2857520" cy="396000"/>
          </a:xfrm>
          <a:prstGeom prst="rect">
            <a:avLst/>
          </a:prstGeom>
          <a:noFill/>
          <a:ln w="9525">
            <a:noFill/>
            <a:miter lim="800000"/>
            <a:headEnd/>
            <a:tailEnd/>
          </a:ln>
        </p:spPr>
      </p:pic>
      <p:pic>
        <p:nvPicPr>
          <p:cNvPr id="7" name="Picture 4" descr="\\a015\吴双婷\线.tif"/>
          <p:cNvPicPr>
            <a:picLocks noChangeArrowheads="1"/>
          </p:cNvPicPr>
          <p:nvPr/>
        </p:nvPicPr>
        <p:blipFill>
          <a:blip r:embed="rId2" cstate="print"/>
          <a:srcRect/>
          <a:stretch>
            <a:fillRect/>
          </a:stretch>
        </p:blipFill>
        <p:spPr bwMode="auto">
          <a:xfrm>
            <a:off x="4572000" y="4492159"/>
            <a:ext cx="1908000" cy="35687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2" cstate="print"/>
          <a:srcRect/>
          <a:stretch>
            <a:fillRect/>
          </a:stretch>
        </p:blipFill>
        <p:spPr bwMode="auto">
          <a:xfrm>
            <a:off x="6934200" y="4921250"/>
            <a:ext cx="514350" cy="356870"/>
          </a:xfrm>
          <a:prstGeom prst="rect">
            <a:avLst/>
          </a:prstGeom>
          <a:noFill/>
          <a:ln w="9525">
            <a:noFill/>
            <a:miter lim="800000"/>
            <a:headEnd/>
            <a:tailEnd/>
          </a:ln>
        </p:spPr>
      </p:pic>
      <p:pic>
        <p:nvPicPr>
          <p:cNvPr id="9" name="Picture 4" descr="\\a015\吴双婷\线.tif"/>
          <p:cNvPicPr>
            <a:picLocks noChangeArrowheads="1"/>
          </p:cNvPicPr>
          <p:nvPr/>
        </p:nvPicPr>
        <p:blipFill>
          <a:blip r:embed="rId2" cstate="print"/>
          <a:srcRect/>
          <a:stretch>
            <a:fillRect/>
          </a:stretch>
        </p:blipFill>
        <p:spPr bwMode="auto">
          <a:xfrm>
            <a:off x="6419850" y="5335270"/>
            <a:ext cx="504000" cy="35687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5"/>
                                        </p:tgtEl>
                                      </p:cBhvr>
                                    </p:animEffect>
                                    <p:set>
                                      <p:cBhvr>
                                        <p:cTn id="7" dur="1" fill="hold">
                                          <p:stCondLst>
                                            <p:cond delay="19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6"/>
                                        </p:tgtEl>
                                      </p:cBhvr>
                                    </p:animEffect>
                                    <p:set>
                                      <p:cBhvr>
                                        <p:cTn id="12" dur="1" fill="hold">
                                          <p:stCondLst>
                                            <p:cond delay="1999"/>
                                          </p:stCondLst>
                                        </p:cTn>
                                        <p:tgtEl>
                                          <p:spTgt spid="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7"/>
                                        </p:tgtEl>
                                      </p:cBhvr>
                                    </p:animEffect>
                                    <p:set>
                                      <p:cBhvr>
                                        <p:cTn id="17" dur="1" fill="hold">
                                          <p:stCondLst>
                                            <p:cond delay="1999"/>
                                          </p:stCondLst>
                                        </p:cTn>
                                        <p:tgtEl>
                                          <p:spTgt spid="7"/>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8"/>
                                        </p:tgtEl>
                                      </p:cBhvr>
                                    </p:animEffect>
                                    <p:set>
                                      <p:cBhvr>
                                        <p:cTn id="22" dur="1" fill="hold">
                                          <p:stCondLst>
                                            <p:cond delay="1999"/>
                                          </p:stCondLst>
                                        </p:cTn>
                                        <p:tgtEl>
                                          <p:spTgt spid="8"/>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9"/>
                                        </p:tgtEl>
                                      </p:cBhvr>
                                    </p:animEffect>
                                    <p:set>
                                      <p:cBhvr>
                                        <p:cTn id="27" dur="1" fill="hold">
                                          <p:stCondLst>
                                            <p:cond delay="19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953125"/>
          </a:xfrm>
          <a:prstGeom prst="rect">
            <a:avLst/>
          </a:prstGeom>
          <a:noFill/>
        </p:spPr>
        <p:txBody>
          <a:bodyPr wrap="square" lIns="0" tIns="0" rIns="0" bIns="0" rtlCol="0">
            <a:spAutoFit/>
          </a:bodyPr>
          <a:lstStyle/>
          <a:p>
            <a:pPr eaLnBrk="0" latinLnBrk="1" hangingPunct="0">
              <a:lnSpc>
                <a:spcPct val="150000"/>
              </a:lnSpc>
            </a:pPr>
            <a:r>
              <a:rPr lang="zh-CN" altLang="en-US" sz="1815" kern="0" dirty="0" smtClean="0">
                <a:solidFill>
                  <a:srgbClr val="000000"/>
                </a:solidFill>
                <a:latin typeface="Times New Roman" panose="02020603050405020304" pitchFamily="65" charset="-122"/>
                <a:ea typeface="宋体" panose="02010600030101010101" pitchFamily="2" charset="-122"/>
              </a:rPr>
              <a:t>单句语法填空</a:t>
            </a:r>
            <a:endParaRPr lang="zh-CN" altLang="en-US" sz="2000" dirty="0" smtClean="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a:t>
            </a:r>
            <a:r>
              <a:rPr lang="zh-CN" altLang="en-US" sz="1815" kern="0" dirty="0" smtClean="0">
                <a:solidFill>
                  <a:srgbClr val="000000"/>
                </a:solidFill>
                <a:latin typeface="Times New Roman" panose="02020603050405020304" pitchFamily="65" charset="-122"/>
                <a:ea typeface="宋体" panose="02010600030101010101" pitchFamily="2" charset="-122"/>
              </a:rPr>
              <a:t>-1 (2019天津,阅读理解B,</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)It seemed an unending journey, but even as a six-</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year-old girl I realized that knowing how </a:t>
            </a:r>
            <a:r>
              <a:rPr lang="zh-CN" altLang="en-US" sz="1815" u="sng" kern="0" dirty="0" smtClean="0">
                <a:solidFill>
                  <a:srgbClr val="FF0000"/>
                </a:solidFill>
                <a:latin typeface="Times New Roman" panose="02020603050405020304" pitchFamily="65" charset="-122"/>
                <a:ea typeface="宋体" panose="02010600030101010101" pitchFamily="2" charset="-122"/>
              </a:rPr>
              <a:t>to read</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(read) could open many doors.</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考查非谓语动词。句意:这似乎是一段永无止境的旅程,但即使是作为一个</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六岁的女孩,我也意识到知道如何阅读可以打开许多扇门。分析结构可知,how to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read在句中作knowing的宾语。</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2-2 (2018课标全国Ⅰ,阅读理解B改编,</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)With the help of chef Matt Tebbutt, she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offers top tips on how </a:t>
            </a:r>
            <a:r>
              <a:rPr lang="zh-CN" altLang="en-US" sz="1815" u="sng" kern="0" dirty="0" smtClean="0">
                <a:solidFill>
                  <a:srgbClr val="FF0000"/>
                </a:solidFill>
                <a:latin typeface="Times New Roman" panose="02020603050405020304" pitchFamily="65" charset="-122"/>
                <a:ea typeface="宋体" panose="02010600030101010101" pitchFamily="2" charset="-122"/>
              </a:rPr>
              <a:t>to reduce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(reduce) food waste, while preparing recipes for under</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￡5 per family a day.</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考查非谓语动词。句意:在厨师Matt Tebbutt的帮助下,她在为每个家庭准备</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一天低于5英镑的食谱时提供了关于如何减少食物浪费的很好的建议。分析结构</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可知,how to reduce food waste在句中作介词on的宾语。</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2-3 (2018课标全国Ⅰ,七选五,</a:t>
            </a:r>
            <a:r>
              <a:rPr lang="zh-CN" altLang="en-US" sz="1835" kern="0" spc="243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)A grasp of </a:t>
            </a:r>
            <a:r>
              <a:rPr lang="zh-CN" altLang="en-US" sz="1815" u="sng" kern="0" dirty="0" smtClean="0">
                <a:solidFill>
                  <a:srgbClr val="FF0000"/>
                </a:solidFill>
                <a:latin typeface="Times New Roman" panose="02020603050405020304" pitchFamily="65" charset="-122"/>
                <a:ea typeface="宋体" panose="02010600030101010101" pitchFamily="2" charset="-122"/>
              </a:rPr>
              <a:t>how</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to manage color in your spaces is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one of the first steps to creating rooms you'll love to live in.</a:t>
            </a:r>
            <a:endParaRPr lang="zh-CN" altLang="en-US" dirty="0"/>
          </a:p>
        </p:txBody>
      </p:sp>
      <p:pic>
        <p:nvPicPr>
          <p:cNvPr id="3" name="图片 3" descr="textimage90.jpeg"/>
          <p:cNvPicPr>
            <a:picLocks noChangeAspect="1"/>
          </p:cNvPicPr>
          <p:nvPr/>
        </p:nvPicPr>
        <p:blipFill>
          <a:blip r:embed="rId1"/>
          <a:stretch>
            <a:fillRect/>
          </a:stretch>
        </p:blipFill>
        <p:spPr>
          <a:xfrm>
            <a:off x="3131820" y="1276350"/>
            <a:ext cx="533400" cy="358140"/>
          </a:xfrm>
          <a:prstGeom prst="rect">
            <a:avLst/>
          </a:prstGeom>
        </p:spPr>
      </p:pic>
      <p:pic>
        <p:nvPicPr>
          <p:cNvPr id="4" name="图片 4" descr="textimage91.jpeg"/>
          <p:cNvPicPr>
            <a:picLocks noChangeAspect="1"/>
          </p:cNvPicPr>
          <p:nvPr/>
        </p:nvPicPr>
        <p:blipFill>
          <a:blip r:embed="rId2"/>
          <a:stretch>
            <a:fillRect/>
          </a:stretch>
        </p:blipFill>
        <p:spPr>
          <a:xfrm>
            <a:off x="4314825" y="3398520"/>
            <a:ext cx="514350" cy="345440"/>
          </a:xfrm>
          <a:prstGeom prst="rect">
            <a:avLst/>
          </a:prstGeom>
        </p:spPr>
      </p:pic>
      <p:pic>
        <p:nvPicPr>
          <p:cNvPr id="5" name="图片 5" descr="textimage92.jpeg"/>
          <p:cNvPicPr>
            <a:picLocks noChangeAspect="1"/>
          </p:cNvPicPr>
          <p:nvPr/>
        </p:nvPicPr>
        <p:blipFill>
          <a:blip r:embed="rId3"/>
          <a:stretch>
            <a:fillRect/>
          </a:stretch>
        </p:blipFill>
        <p:spPr>
          <a:xfrm>
            <a:off x="3424228" y="5868214"/>
            <a:ext cx="542924" cy="352424"/>
          </a:xfrm>
          <a:prstGeom prst="rect">
            <a:avLst/>
          </a:prstGeom>
        </p:spPr>
      </p:pic>
      <p:sp>
        <p:nvSpPr>
          <p:cNvPr id="6" name="矩形 5"/>
          <p:cNvSpPr/>
          <p:nvPr/>
        </p:nvSpPr>
        <p:spPr>
          <a:xfrm>
            <a:off x="2324429" y="126356"/>
            <a:ext cx="4495141" cy="507831"/>
          </a:xfrm>
          <a:prstGeom prst="rect">
            <a:avLst/>
          </a:prstGeom>
        </p:spPr>
        <p:txBody>
          <a:bodyPr wrap="none">
            <a:spAutoFit/>
          </a:bodyPr>
          <a:lstStyle/>
          <a:p>
            <a:pPr eaLnBrk="0" latinLnBrk="1" hangingPunct="0">
              <a:lnSpc>
                <a:spcPct val="150000"/>
              </a:lnSpc>
            </a:pPr>
            <a:r>
              <a:rPr lang="zh-CN" altLang="en-US" b="1" kern="0" dirty="0" smtClean="0">
                <a:solidFill>
                  <a:srgbClr val="000000"/>
                </a:solidFill>
                <a:latin typeface="Times New Roman" panose="02020603050405020304" pitchFamily="65" charset="-122"/>
                <a:ea typeface="宋体" panose="02010600030101010101" pitchFamily="2" charset="-122"/>
              </a:rPr>
              <a:t>UNIT 2　LOOKING INTO THE FUTURE</a:t>
            </a:r>
            <a:endParaRPr lang="zh-CN" altLang="en-US" b="1" dirty="0"/>
          </a:p>
        </p:txBody>
      </p:sp>
      <p:pic>
        <p:nvPicPr>
          <p:cNvPr id="7" name="Picture 4" descr="\\a015\吴双婷\线.tif"/>
          <p:cNvPicPr>
            <a:picLocks noChangeAspect="1" noChangeArrowheads="1"/>
          </p:cNvPicPr>
          <p:nvPr/>
        </p:nvPicPr>
        <p:blipFill>
          <a:blip r:embed="rId4" cstate="print"/>
          <a:srcRect/>
          <a:stretch>
            <a:fillRect/>
          </a:stretch>
        </p:blipFill>
        <p:spPr bwMode="auto">
          <a:xfrm>
            <a:off x="4357370" y="1634490"/>
            <a:ext cx="704850" cy="35687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4" cstate="print"/>
          <a:srcRect/>
          <a:stretch>
            <a:fillRect/>
          </a:stretch>
        </p:blipFill>
        <p:spPr bwMode="auto">
          <a:xfrm>
            <a:off x="2581275" y="3743960"/>
            <a:ext cx="923925" cy="356870"/>
          </a:xfrm>
          <a:prstGeom prst="rect">
            <a:avLst/>
          </a:prstGeom>
          <a:noFill/>
          <a:ln w="9525">
            <a:noFill/>
            <a:miter lim="800000"/>
            <a:headEnd/>
            <a:tailEnd/>
          </a:ln>
        </p:spPr>
      </p:pic>
      <p:pic>
        <p:nvPicPr>
          <p:cNvPr id="9" name="Picture 4" descr="\\a015\吴双婷\线.tif"/>
          <p:cNvPicPr>
            <a:picLocks noChangeAspect="1" noChangeArrowheads="1"/>
          </p:cNvPicPr>
          <p:nvPr/>
        </p:nvPicPr>
        <p:blipFill>
          <a:blip r:embed="rId4" cstate="print"/>
          <a:srcRect/>
          <a:stretch>
            <a:fillRect/>
          </a:stretch>
        </p:blipFill>
        <p:spPr bwMode="auto">
          <a:xfrm>
            <a:off x="5062220" y="5863590"/>
            <a:ext cx="433070" cy="35687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7"/>
                                        </p:tgtEl>
                                      </p:cBhvr>
                                    </p:animEffect>
                                    <p:set>
                                      <p:cBhvr>
                                        <p:cTn id="7" dur="1" fill="hold">
                                          <p:stCondLst>
                                            <p:cond delay="19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8"/>
                                        </p:tgtEl>
                                      </p:cBhvr>
                                    </p:animEffect>
                                    <p:set>
                                      <p:cBhvr>
                                        <p:cTn id="12" dur="1" fill="hold">
                                          <p:stCondLst>
                                            <p:cond delay="1999"/>
                                          </p:stCondLst>
                                        </p:cTn>
                                        <p:tgtEl>
                                          <p:spTgt spid="8"/>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9"/>
                                        </p:tgtEl>
                                      </p:cBhvr>
                                    </p:animEffect>
                                    <p:set>
                                      <p:cBhvr>
                                        <p:cTn id="17" dur="1" fill="hold">
                                          <p:stCondLst>
                                            <p:cond delay="19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614035"/>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考查“疑问词+动词不定式”。句意:掌握如何管理空间中的颜色是创建您</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喜欢居住的房间的首要步骤之一。由句意可知,此处应填how,构成“疑问词+动词</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不定式”结构。</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2-4 (2018课标全国Ⅰ,完形填空,</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)The absolute most important skill that you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learn when you play chess is </a:t>
            </a:r>
            <a:r>
              <a:rPr lang="zh-CN" altLang="en-US" sz="1815" u="sng" kern="0" dirty="0" smtClean="0">
                <a:solidFill>
                  <a:srgbClr val="FF0000"/>
                </a:solidFill>
                <a:latin typeface="Times New Roman" panose="02020603050405020304" pitchFamily="65" charset="-122"/>
                <a:ea typeface="宋体" panose="02010600030101010101" pitchFamily="2" charset="-122"/>
              </a:rPr>
              <a:t>how</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to make good decisions.</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考查“疑问词+动词不定式”。句意:你在下棋时学到的最重要的技巧是如</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何做出恰当的决定。由句意可知,此处应填how。</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2-5 (2018课标全国Ⅱ,阅读理解D,</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)The key to successful small talk is learn-</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ing </a:t>
            </a:r>
            <a:r>
              <a:rPr lang="zh-CN" altLang="en-US" sz="1815" u="sng" kern="0" dirty="0" smtClean="0">
                <a:solidFill>
                  <a:srgbClr val="FF0000"/>
                </a:solidFill>
                <a:latin typeface="Times New Roman" panose="02020603050405020304" pitchFamily="65" charset="-122"/>
                <a:ea typeface="宋体" panose="02010600030101010101" pitchFamily="2" charset="-122"/>
              </a:rPr>
              <a:t>how</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to connect with others, not just communicate with them.</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考查“疑问词+动词不定式”。句意:成功闲聊的关键是学习如何与他人建</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立联系,而不仅仅是与他们交流。由句意可知此处应填how。</a:t>
            </a:r>
            <a:endParaRPr lang="zh-CN" altLang="en-US" dirty="0"/>
          </a:p>
          <a:p>
            <a:pPr marL="0" indent="0" eaLnBrk="0" latinLnBrk="1" hangingPunct="0">
              <a:lnSpc>
                <a:spcPct val="150000"/>
              </a:lnSpc>
              <a:spcBef>
                <a:spcPts val="0"/>
              </a:spcBef>
              <a:buNone/>
            </a:pPr>
            <a:r>
              <a:rPr lang="zh-CN" altLang="en-US" sz="2325" kern="0" spc="12672"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|现在完成时+since...</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They have lived mainly as farmers since the 18th century...(教材P20)自十八世纪</a:t>
            </a:r>
            <a:endParaRPr lang="zh-CN" altLang="en-US" dirty="0"/>
          </a:p>
        </p:txBody>
      </p:sp>
      <p:pic>
        <p:nvPicPr>
          <p:cNvPr id="3" name="图片 3" descr="textimage93.jpeg"/>
          <p:cNvPicPr>
            <a:picLocks noChangeAspect="1"/>
          </p:cNvPicPr>
          <p:nvPr/>
        </p:nvPicPr>
        <p:blipFill>
          <a:blip r:embed="rId1"/>
          <a:stretch>
            <a:fillRect/>
          </a:stretch>
        </p:blipFill>
        <p:spPr>
          <a:xfrm>
            <a:off x="3631050" y="2016650"/>
            <a:ext cx="552449" cy="371475"/>
          </a:xfrm>
          <a:prstGeom prst="rect">
            <a:avLst/>
          </a:prstGeom>
        </p:spPr>
      </p:pic>
      <p:pic>
        <p:nvPicPr>
          <p:cNvPr id="4" name="图片 4" descr="textimage94.jpeg"/>
          <p:cNvPicPr>
            <a:picLocks noChangeAspect="1"/>
          </p:cNvPicPr>
          <p:nvPr/>
        </p:nvPicPr>
        <p:blipFill>
          <a:blip r:embed="rId1"/>
          <a:stretch>
            <a:fillRect/>
          </a:stretch>
        </p:blipFill>
        <p:spPr>
          <a:xfrm>
            <a:off x="3797437" y="3692503"/>
            <a:ext cx="552449" cy="371474"/>
          </a:xfrm>
          <a:prstGeom prst="rect">
            <a:avLst/>
          </a:prstGeom>
        </p:spPr>
      </p:pic>
      <p:pic>
        <p:nvPicPr>
          <p:cNvPr id="5" name="图片 5" descr="textimage95.jpeg"/>
          <p:cNvPicPr>
            <a:picLocks noChangeAspect="1"/>
          </p:cNvPicPr>
          <p:nvPr/>
        </p:nvPicPr>
        <p:blipFill>
          <a:blip r:embed="rId2"/>
          <a:stretch>
            <a:fillRect/>
          </a:stretch>
        </p:blipFill>
        <p:spPr>
          <a:xfrm>
            <a:off x="540001" y="5436900"/>
            <a:ext cx="1674546" cy="435381"/>
          </a:xfrm>
          <a:prstGeom prst="rect">
            <a:avLst/>
          </a:prstGeom>
        </p:spPr>
      </p:pic>
      <p:sp>
        <p:nvSpPr>
          <p:cNvPr id="6" name="矩形 5"/>
          <p:cNvSpPr/>
          <p:nvPr/>
        </p:nvSpPr>
        <p:spPr>
          <a:xfrm>
            <a:off x="2324429" y="126356"/>
            <a:ext cx="4495141" cy="507831"/>
          </a:xfrm>
          <a:prstGeom prst="rect">
            <a:avLst/>
          </a:prstGeom>
        </p:spPr>
        <p:txBody>
          <a:bodyPr wrap="none">
            <a:spAutoFit/>
          </a:bodyPr>
          <a:lstStyle/>
          <a:p>
            <a:pPr eaLnBrk="0" latinLnBrk="1" hangingPunct="0">
              <a:lnSpc>
                <a:spcPct val="150000"/>
              </a:lnSpc>
            </a:pPr>
            <a:r>
              <a:rPr lang="zh-CN" altLang="en-US" b="1" kern="0" dirty="0" smtClean="0">
                <a:solidFill>
                  <a:srgbClr val="000000"/>
                </a:solidFill>
                <a:latin typeface="Times New Roman" panose="02020603050405020304" pitchFamily="65" charset="-122"/>
                <a:ea typeface="宋体" panose="02010600030101010101" pitchFamily="2" charset="-122"/>
              </a:rPr>
              <a:t>UNIT 2　LOOKING INTO THE FUTURE</a:t>
            </a:r>
            <a:endParaRPr lang="zh-CN" altLang="en-US" b="1" dirty="0"/>
          </a:p>
        </p:txBody>
      </p:sp>
      <p:pic>
        <p:nvPicPr>
          <p:cNvPr id="7" name="Picture 4" descr="\\a015\吴双婷\线.tif"/>
          <p:cNvPicPr>
            <a:picLocks noChangeAspect="1" noChangeArrowheads="1"/>
          </p:cNvPicPr>
          <p:nvPr/>
        </p:nvPicPr>
        <p:blipFill>
          <a:blip r:embed="rId3" cstate="print"/>
          <a:srcRect/>
          <a:stretch>
            <a:fillRect/>
          </a:stretch>
        </p:blipFill>
        <p:spPr bwMode="auto">
          <a:xfrm>
            <a:off x="3214370" y="2420620"/>
            <a:ext cx="482600" cy="415925"/>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3" cstate="print"/>
          <a:srcRect/>
          <a:stretch>
            <a:fillRect/>
          </a:stretch>
        </p:blipFill>
        <p:spPr bwMode="auto">
          <a:xfrm>
            <a:off x="866775" y="4149090"/>
            <a:ext cx="433070" cy="35687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7"/>
                                        </p:tgtEl>
                                      </p:cBhvr>
                                    </p:animEffect>
                                    <p:set>
                                      <p:cBhvr>
                                        <p:cTn id="7" dur="1" fill="hold">
                                          <p:stCondLst>
                                            <p:cond delay="19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8"/>
                                        </p:tgtEl>
                                      </p:cBhvr>
                                    </p:animEffect>
                                    <p:set>
                                      <p:cBhvr>
                                        <p:cTn id="12" dur="1" fill="hold">
                                          <p:stCondLst>
                                            <p:cond delay="1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51053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以来,他们主要以农民的身份生活</a:t>
            </a:r>
            <a:r>
              <a:rPr lang="zh-CN" altLang="en-US" sz="1815" kern="0" dirty="0" smtClean="0">
                <a:solidFill>
                  <a:srgbClr val="000000"/>
                </a:solidFill>
                <a:latin typeface="黑体" panose="02010609060101010101" pitchFamily="65" charset="-122"/>
                <a:ea typeface="宋体" panose="02010600030101010101" pitchFamily="2" charset="-122"/>
              </a:rPr>
              <a:t>……</a:t>
            </a:r>
            <a:endParaRPr lang="zh-CN" altLang="en-US" dirty="0"/>
          </a:p>
          <a:p>
            <a:pPr marL="0" indent="0" eaLnBrk="0" latinLnBrk="1" hangingPunct="0">
              <a:lnSpc>
                <a:spcPct val="150000"/>
              </a:lnSpc>
              <a:spcBef>
                <a:spcPts val="0"/>
              </a:spcBef>
              <a:buNone/>
            </a:pPr>
            <a:r>
              <a:rPr lang="zh-CN" altLang="en-US" sz="1380" kern="0" spc="119"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情景导学</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Great changes have taken place here since he left.</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自从他离开以来,这里已经发生了巨大的变化。</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380" kern="0" spc="344"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归纳拓展</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①since+表示过去的时间,句子要用现在完成时;since引导状语从句,状语从句常与</a:t>
            </a:r>
            <a:br>
              <a:rPr dirty="0"/>
            </a:br>
            <a:r>
              <a:rPr lang="zh-CN" altLang="en-US" sz="1815" u="sng" kern="0" dirty="0" smtClean="0">
                <a:solidFill>
                  <a:srgbClr val="FF0000"/>
                </a:solidFill>
                <a:latin typeface="Times New Roman" panose="02020603050405020304" pitchFamily="65" charset="-122"/>
                <a:ea typeface="宋体" panose="02010600030101010101" pitchFamily="2" charset="-122"/>
              </a:rPr>
              <a:t>一般过去时 </a:t>
            </a:r>
            <a:r>
              <a:rPr lang="zh-CN" altLang="en-US" sz="1815" kern="0" dirty="0" smtClean="0">
                <a:solidFill>
                  <a:srgbClr val="000000"/>
                </a:solidFill>
                <a:latin typeface="Times New Roman" panose="02020603050405020304" pitchFamily="65" charset="-122"/>
                <a:ea typeface="宋体" panose="02010600030101010101" pitchFamily="2" charset="-122"/>
              </a:rPr>
              <a:t>连用,主句常用 </a:t>
            </a:r>
            <a:r>
              <a:rPr lang="zh-CN" altLang="en-US" sz="1815" u="sng" kern="0" dirty="0" smtClean="0">
                <a:solidFill>
                  <a:srgbClr val="FF0000"/>
                </a:solidFill>
                <a:latin typeface="Times New Roman" panose="02020603050405020304" pitchFamily="65" charset="-122"/>
                <a:ea typeface="宋体" panose="02010600030101010101" pitchFamily="2" charset="-122"/>
              </a:rPr>
              <a:t>现在完成时</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②ever since“自从;自</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以后”,可作介词、连词或副词。可单独使用,也可接名</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词、短语或从句,其中从句用一般过去时,主句用现在完成时或现在完成进行时。</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单句语法填空</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3-1 (2018浙江11月,语法填空,</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)You probably </a:t>
            </a:r>
            <a:r>
              <a:rPr lang="zh-CN" altLang="en-US" sz="1815" u="sng" kern="0" dirty="0" smtClean="0">
                <a:solidFill>
                  <a:srgbClr val="FF0000"/>
                </a:solidFill>
                <a:latin typeface="Times New Roman" panose="02020603050405020304" pitchFamily="65" charset="-122"/>
                <a:ea typeface="宋体" panose="02010600030101010101" pitchFamily="2" charset="-122"/>
              </a:rPr>
              <a:t>have used</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(use) caffeine since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childhood.</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考查动词时态。句意:你可能从孩童时期就摄入咖啡因。分析句子结构可</a:t>
            </a:r>
            <a:endParaRPr lang="zh-CN" altLang="en-US" dirty="0"/>
          </a:p>
        </p:txBody>
      </p:sp>
      <p:pic>
        <p:nvPicPr>
          <p:cNvPr id="3" name="图片 3" descr="textimage96.jpeg"/>
          <p:cNvPicPr>
            <a:picLocks noChangeAspect="1"/>
          </p:cNvPicPr>
          <p:nvPr/>
        </p:nvPicPr>
        <p:blipFill>
          <a:blip r:embed="rId1"/>
          <a:stretch>
            <a:fillRect/>
          </a:stretch>
        </p:blipFill>
        <p:spPr>
          <a:xfrm>
            <a:off x="540000" y="1239454"/>
            <a:ext cx="190500" cy="219075"/>
          </a:xfrm>
          <a:prstGeom prst="rect">
            <a:avLst/>
          </a:prstGeom>
        </p:spPr>
      </p:pic>
      <p:pic>
        <p:nvPicPr>
          <p:cNvPr id="4" name="图片 4" descr="textimage97.jpeg"/>
          <p:cNvPicPr>
            <a:picLocks noChangeAspect="1"/>
          </p:cNvPicPr>
          <p:nvPr/>
        </p:nvPicPr>
        <p:blipFill>
          <a:blip r:embed="rId2"/>
          <a:stretch>
            <a:fillRect/>
          </a:stretch>
        </p:blipFill>
        <p:spPr>
          <a:xfrm>
            <a:off x="1000800" y="2497438"/>
            <a:ext cx="219075" cy="219075"/>
          </a:xfrm>
          <a:prstGeom prst="rect">
            <a:avLst/>
          </a:prstGeom>
        </p:spPr>
      </p:pic>
      <p:pic>
        <p:nvPicPr>
          <p:cNvPr id="5" name="图片 5" descr="textimage98.jpeg"/>
          <p:cNvPicPr>
            <a:picLocks noChangeAspect="1"/>
          </p:cNvPicPr>
          <p:nvPr/>
        </p:nvPicPr>
        <p:blipFill>
          <a:blip r:embed="rId3"/>
          <a:stretch>
            <a:fillRect/>
          </a:stretch>
        </p:blipFill>
        <p:spPr>
          <a:xfrm>
            <a:off x="3400650" y="4954600"/>
            <a:ext cx="609600" cy="409574"/>
          </a:xfrm>
          <a:prstGeom prst="rect">
            <a:avLst/>
          </a:prstGeom>
        </p:spPr>
      </p:pic>
      <p:sp>
        <p:nvSpPr>
          <p:cNvPr id="6" name="矩形 5"/>
          <p:cNvSpPr/>
          <p:nvPr/>
        </p:nvSpPr>
        <p:spPr>
          <a:xfrm>
            <a:off x="2324429" y="126356"/>
            <a:ext cx="4495141" cy="507831"/>
          </a:xfrm>
          <a:prstGeom prst="rect">
            <a:avLst/>
          </a:prstGeom>
        </p:spPr>
        <p:txBody>
          <a:bodyPr wrap="none">
            <a:spAutoFit/>
          </a:bodyPr>
          <a:lstStyle/>
          <a:p>
            <a:pPr eaLnBrk="0" latinLnBrk="1" hangingPunct="0">
              <a:lnSpc>
                <a:spcPct val="150000"/>
              </a:lnSpc>
            </a:pPr>
            <a:r>
              <a:rPr lang="zh-CN" altLang="en-US" b="1" kern="0" dirty="0" smtClean="0">
                <a:solidFill>
                  <a:srgbClr val="000000"/>
                </a:solidFill>
                <a:latin typeface="Times New Roman" panose="02020603050405020304" pitchFamily="65" charset="-122"/>
                <a:ea typeface="宋体" panose="02010600030101010101" pitchFamily="2" charset="-122"/>
              </a:rPr>
              <a:t>UNIT 2　LOOKING INTO THE FUTURE</a:t>
            </a:r>
            <a:endParaRPr lang="zh-CN" altLang="en-US" b="1" dirty="0"/>
          </a:p>
        </p:txBody>
      </p:sp>
      <p:pic>
        <p:nvPicPr>
          <p:cNvPr id="7" name="Picture 4" descr="\\a015\吴双婷\线.tif"/>
          <p:cNvPicPr>
            <a:picLocks noChangeArrowheads="1"/>
          </p:cNvPicPr>
          <p:nvPr/>
        </p:nvPicPr>
        <p:blipFill>
          <a:blip r:embed="rId4" cstate="print"/>
          <a:srcRect/>
          <a:stretch>
            <a:fillRect/>
          </a:stretch>
        </p:blipFill>
        <p:spPr bwMode="auto">
          <a:xfrm>
            <a:off x="539750" y="3282315"/>
            <a:ext cx="1224000" cy="32400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4" cstate="print"/>
          <a:srcRect/>
          <a:stretch>
            <a:fillRect/>
          </a:stretch>
        </p:blipFill>
        <p:spPr bwMode="auto">
          <a:xfrm>
            <a:off x="3169285" y="3265805"/>
            <a:ext cx="1271270" cy="356870"/>
          </a:xfrm>
          <a:prstGeom prst="rect">
            <a:avLst/>
          </a:prstGeom>
          <a:noFill/>
          <a:ln w="9525">
            <a:noFill/>
            <a:miter lim="800000"/>
            <a:headEnd/>
            <a:tailEnd/>
          </a:ln>
        </p:spPr>
      </p:pic>
      <p:pic>
        <p:nvPicPr>
          <p:cNvPr id="9" name="Picture 4" descr="\\a015\吴双婷\线.tif"/>
          <p:cNvPicPr>
            <a:picLocks noChangeArrowheads="1"/>
          </p:cNvPicPr>
          <p:nvPr/>
        </p:nvPicPr>
        <p:blipFill>
          <a:blip r:embed="rId4" cstate="print"/>
          <a:srcRect/>
          <a:stretch>
            <a:fillRect/>
          </a:stretch>
        </p:blipFill>
        <p:spPr bwMode="auto">
          <a:xfrm>
            <a:off x="5429250" y="4920615"/>
            <a:ext cx="936000" cy="38481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7"/>
                                        </p:tgtEl>
                                      </p:cBhvr>
                                    </p:animEffect>
                                    <p:set>
                                      <p:cBhvr>
                                        <p:cTn id="7" dur="1" fill="hold">
                                          <p:stCondLst>
                                            <p:cond delay="19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8"/>
                                        </p:tgtEl>
                                      </p:cBhvr>
                                    </p:animEffect>
                                    <p:set>
                                      <p:cBhvr>
                                        <p:cTn id="12" dur="1" fill="hold">
                                          <p:stCondLst>
                                            <p:cond delay="1999"/>
                                          </p:stCondLst>
                                        </p:cTn>
                                        <p:tgtEl>
                                          <p:spTgt spid="8"/>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9"/>
                                        </p:tgtEl>
                                      </p:cBhvr>
                                    </p:animEffect>
                                    <p:set>
                                      <p:cBhvr>
                                        <p:cTn id="17" dur="1" fill="hold">
                                          <p:stCondLst>
                                            <p:cond delay="19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633085"/>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知,此处应填谓语动词,由Since可确定此处应用现在完成时。</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3-2 (2018课标全国Ⅱ,语法填空,</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)Since 2011, the country </a:t>
            </a:r>
            <a:r>
              <a:rPr lang="zh-CN" altLang="en-US" sz="1815" u="sng" kern="0" dirty="0" smtClean="0">
                <a:solidFill>
                  <a:srgbClr val="FF0000"/>
                </a:solidFill>
                <a:latin typeface="Times New Roman" panose="02020603050405020304" pitchFamily="65" charset="-122"/>
                <a:ea typeface="宋体" panose="02010600030101010101" pitchFamily="2" charset="-122"/>
              </a:rPr>
              <a:t>has grown</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(grow) more</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corn than rice.</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考查动词时态和主谓一致。句意:自2011年以来,这个国家种植的玉米比水</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稻多。分析句子结构可知,此处应填谓语动词,由Since可确定此处应用现在完成时,</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且主语为单数,故填has grown。</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3-3 (2017浙江,听力,</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)I </a:t>
            </a:r>
            <a:r>
              <a:rPr lang="zh-CN" altLang="en-US" sz="1815" u="sng" kern="0" dirty="0" smtClean="0">
                <a:solidFill>
                  <a:srgbClr val="FF0000"/>
                </a:solidFill>
                <a:latin typeface="Times New Roman" panose="02020603050405020304" pitchFamily="65" charset="-122"/>
                <a:ea typeface="宋体" panose="02010600030101010101" pitchFamily="2" charset="-122"/>
              </a:rPr>
              <a:t>have gained</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(gain) five pounds since I </a:t>
            </a:r>
            <a:r>
              <a:rPr lang="zh-CN" altLang="en-US" sz="1815" u="sng" kern="0" dirty="0" smtClean="0">
                <a:solidFill>
                  <a:srgbClr val="FF0000"/>
                </a:solidFill>
                <a:latin typeface="Times New Roman" panose="02020603050405020304" pitchFamily="65" charset="-122"/>
                <a:ea typeface="宋体" panose="02010600030101010101" pitchFamily="2" charset="-122"/>
              </a:rPr>
              <a:t>arrived</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(arrive).</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考查动词时态。句意:自我到达以来,我已经胖了五磅。since引导状语从句,</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状语从句常用一般过去时,主句常用现在完成时。</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3-4 (</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)自去年他毕业以来,我就没有收到过他的信。</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I haven't heard from him ever </a:t>
            </a:r>
            <a:r>
              <a:rPr lang="zh-CN" altLang="en-US" sz="1815" u="sng" kern="0" dirty="0" smtClean="0">
                <a:solidFill>
                  <a:srgbClr val="FF0000"/>
                </a:solidFill>
                <a:latin typeface="Times New Roman" panose="02020603050405020304" pitchFamily="65" charset="-122"/>
                <a:ea typeface="宋体" panose="02010600030101010101" pitchFamily="2" charset="-122"/>
              </a:rPr>
              <a:t>since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he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graduated</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last</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year</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zh-CN" altLang="en-US" dirty="0"/>
          </a:p>
          <a:p>
            <a:pPr marL="0" indent="0" eaLnBrk="0" latinLnBrk="1" hangingPunct="0">
              <a:lnSpc>
                <a:spcPct val="150000"/>
              </a:lnSpc>
              <a:spcBef>
                <a:spcPts val="0"/>
              </a:spcBef>
              <a:buNone/>
            </a:pPr>
            <a:r>
              <a:rPr lang="zh-CN" altLang="en-US" sz="2325" kern="0" spc="127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|make+形式宾语it+宾语补足语+真正的宾语</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Moreover, the Internet has made it possible for friends and family to keep in </a:t>
            </a:r>
            <a:endParaRPr lang="zh-CN" altLang="en-US" dirty="0"/>
          </a:p>
        </p:txBody>
      </p:sp>
      <p:pic>
        <p:nvPicPr>
          <p:cNvPr id="3" name="图片 3" descr="textimage99.jpeg"/>
          <p:cNvPicPr>
            <a:picLocks noChangeAspect="1"/>
          </p:cNvPicPr>
          <p:nvPr/>
        </p:nvPicPr>
        <p:blipFill>
          <a:blip r:embed="rId1"/>
          <a:stretch>
            <a:fillRect/>
          </a:stretch>
        </p:blipFill>
        <p:spPr>
          <a:xfrm>
            <a:off x="3631050" y="1177994"/>
            <a:ext cx="552449" cy="371475"/>
          </a:xfrm>
          <a:prstGeom prst="rect">
            <a:avLst/>
          </a:prstGeom>
        </p:spPr>
      </p:pic>
      <p:pic>
        <p:nvPicPr>
          <p:cNvPr id="4" name="图片 4" descr="textimage100.jpeg"/>
          <p:cNvPicPr>
            <a:picLocks noChangeAspect="1"/>
          </p:cNvPicPr>
          <p:nvPr/>
        </p:nvPicPr>
        <p:blipFill>
          <a:blip r:embed="rId1"/>
          <a:stretch>
            <a:fillRect/>
          </a:stretch>
        </p:blipFill>
        <p:spPr>
          <a:xfrm>
            <a:off x="2479050" y="3273175"/>
            <a:ext cx="552449" cy="371474"/>
          </a:xfrm>
          <a:prstGeom prst="rect">
            <a:avLst/>
          </a:prstGeom>
        </p:spPr>
      </p:pic>
      <p:pic>
        <p:nvPicPr>
          <p:cNvPr id="5" name="图片 5" descr="textimage101.jpeg"/>
          <p:cNvPicPr>
            <a:picLocks noChangeAspect="1"/>
          </p:cNvPicPr>
          <p:nvPr/>
        </p:nvPicPr>
        <p:blipFill>
          <a:blip r:embed="rId1"/>
          <a:stretch>
            <a:fillRect/>
          </a:stretch>
        </p:blipFill>
        <p:spPr>
          <a:xfrm>
            <a:off x="981450" y="4529701"/>
            <a:ext cx="552450" cy="371475"/>
          </a:xfrm>
          <a:prstGeom prst="rect">
            <a:avLst/>
          </a:prstGeom>
        </p:spPr>
      </p:pic>
      <p:pic>
        <p:nvPicPr>
          <p:cNvPr id="6" name="图片 6" descr="textimage102.jpeg"/>
          <p:cNvPicPr>
            <a:picLocks noChangeAspect="1"/>
          </p:cNvPicPr>
          <p:nvPr/>
        </p:nvPicPr>
        <p:blipFill>
          <a:blip r:embed="rId2"/>
          <a:stretch>
            <a:fillRect/>
          </a:stretch>
        </p:blipFill>
        <p:spPr>
          <a:xfrm>
            <a:off x="540000" y="5375524"/>
            <a:ext cx="1914525" cy="495299"/>
          </a:xfrm>
          <a:prstGeom prst="rect">
            <a:avLst/>
          </a:prstGeom>
        </p:spPr>
      </p:pic>
      <p:sp>
        <p:nvSpPr>
          <p:cNvPr id="7" name="矩形 6"/>
          <p:cNvSpPr/>
          <p:nvPr/>
        </p:nvSpPr>
        <p:spPr>
          <a:xfrm>
            <a:off x="2324429" y="126356"/>
            <a:ext cx="4495141" cy="507831"/>
          </a:xfrm>
          <a:prstGeom prst="rect">
            <a:avLst/>
          </a:prstGeom>
        </p:spPr>
        <p:txBody>
          <a:bodyPr wrap="none">
            <a:spAutoFit/>
          </a:bodyPr>
          <a:lstStyle/>
          <a:p>
            <a:pPr eaLnBrk="0" latinLnBrk="1" hangingPunct="0">
              <a:lnSpc>
                <a:spcPct val="150000"/>
              </a:lnSpc>
            </a:pPr>
            <a:r>
              <a:rPr lang="zh-CN" altLang="en-US" b="1" kern="0" dirty="0" smtClean="0">
                <a:solidFill>
                  <a:srgbClr val="000000"/>
                </a:solidFill>
                <a:latin typeface="Times New Roman" panose="02020603050405020304" pitchFamily="65" charset="-122"/>
                <a:ea typeface="宋体" panose="02010600030101010101" pitchFamily="2" charset="-122"/>
              </a:rPr>
              <a:t>UNIT 2　LOOKING INTO THE FUTURE</a:t>
            </a:r>
            <a:endParaRPr lang="zh-CN" altLang="en-US" b="1" dirty="0"/>
          </a:p>
        </p:txBody>
      </p:sp>
      <p:pic>
        <p:nvPicPr>
          <p:cNvPr id="8" name="Picture 4" descr="\\a015\吴双婷\线.tif"/>
          <p:cNvPicPr>
            <a:picLocks noChangeAspect="1" noChangeArrowheads="1"/>
          </p:cNvPicPr>
          <p:nvPr/>
        </p:nvPicPr>
        <p:blipFill>
          <a:blip r:embed="rId3" cstate="print"/>
          <a:srcRect/>
          <a:stretch>
            <a:fillRect/>
          </a:stretch>
        </p:blipFill>
        <p:spPr bwMode="auto">
          <a:xfrm>
            <a:off x="6505575" y="1192530"/>
            <a:ext cx="1018540" cy="356870"/>
          </a:xfrm>
          <a:prstGeom prst="rect">
            <a:avLst/>
          </a:prstGeom>
          <a:noFill/>
          <a:ln w="9525">
            <a:noFill/>
            <a:miter lim="800000"/>
            <a:headEnd/>
            <a:tailEnd/>
          </a:ln>
        </p:spPr>
      </p:pic>
      <p:pic>
        <p:nvPicPr>
          <p:cNvPr id="9" name="Picture 4" descr="\\a015\吴双婷\线.tif"/>
          <p:cNvPicPr>
            <a:picLocks noChangeAspect="1" noChangeArrowheads="1"/>
          </p:cNvPicPr>
          <p:nvPr/>
        </p:nvPicPr>
        <p:blipFill>
          <a:blip r:embed="rId3" cstate="print"/>
          <a:srcRect/>
          <a:stretch>
            <a:fillRect/>
          </a:stretch>
        </p:blipFill>
        <p:spPr bwMode="auto">
          <a:xfrm>
            <a:off x="3214370" y="3277870"/>
            <a:ext cx="1176655" cy="391795"/>
          </a:xfrm>
          <a:prstGeom prst="rect">
            <a:avLst/>
          </a:prstGeom>
          <a:noFill/>
          <a:ln w="9525">
            <a:noFill/>
            <a:miter lim="800000"/>
            <a:headEnd/>
            <a:tailEnd/>
          </a:ln>
        </p:spPr>
      </p:pic>
      <p:pic>
        <p:nvPicPr>
          <p:cNvPr id="10" name="Picture 4" descr="\\a015\吴双婷\线.tif"/>
          <p:cNvPicPr>
            <a:picLocks noChangeAspect="1" noChangeArrowheads="1"/>
          </p:cNvPicPr>
          <p:nvPr/>
        </p:nvPicPr>
        <p:blipFill>
          <a:blip r:embed="rId3" cstate="print"/>
          <a:srcRect/>
          <a:stretch>
            <a:fillRect/>
          </a:stretch>
        </p:blipFill>
        <p:spPr bwMode="auto">
          <a:xfrm>
            <a:off x="3286125" y="5018405"/>
            <a:ext cx="2619375" cy="356870"/>
          </a:xfrm>
          <a:prstGeom prst="rect">
            <a:avLst/>
          </a:prstGeom>
          <a:noFill/>
          <a:ln w="9525">
            <a:noFill/>
            <a:miter lim="800000"/>
            <a:headEnd/>
            <a:tailEnd/>
          </a:ln>
        </p:spPr>
      </p:pic>
      <p:pic>
        <p:nvPicPr>
          <p:cNvPr id="11" name="Picture 4" descr="\\a015\吴双婷\线.tif"/>
          <p:cNvPicPr>
            <a:picLocks noChangeAspect="1" noChangeArrowheads="1"/>
          </p:cNvPicPr>
          <p:nvPr/>
        </p:nvPicPr>
        <p:blipFill>
          <a:blip r:embed="rId3" cstate="print"/>
          <a:srcRect/>
          <a:stretch>
            <a:fillRect/>
          </a:stretch>
        </p:blipFill>
        <p:spPr bwMode="auto">
          <a:xfrm>
            <a:off x="6708775" y="3263265"/>
            <a:ext cx="815340" cy="39179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8"/>
                                        </p:tgtEl>
                                      </p:cBhvr>
                                    </p:animEffect>
                                    <p:set>
                                      <p:cBhvr>
                                        <p:cTn id="7" dur="1" fill="hold">
                                          <p:stCondLst>
                                            <p:cond delay="1999"/>
                                          </p:stCondLst>
                                        </p:cTn>
                                        <p:tgtEl>
                                          <p:spTgt spid="8"/>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9"/>
                                        </p:tgtEl>
                                      </p:cBhvr>
                                    </p:animEffect>
                                    <p:set>
                                      <p:cBhvr>
                                        <p:cTn id="12" dur="1" fill="hold">
                                          <p:stCondLst>
                                            <p:cond delay="1999"/>
                                          </p:stCondLst>
                                        </p:cTn>
                                        <p:tgtEl>
                                          <p:spTgt spid="9"/>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10"/>
                                        </p:tgtEl>
                                      </p:cBhvr>
                                    </p:animEffect>
                                    <p:set>
                                      <p:cBhvr>
                                        <p:cTn id="17" dur="1" fill="hold">
                                          <p:stCondLst>
                                            <p:cond delay="1999"/>
                                          </p:stCondLst>
                                        </p:cTn>
                                        <p:tgtEl>
                                          <p:spTgt spid="10"/>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500"/>
                                        <p:tgtEl>
                                          <p:spTgt spid="11"/>
                                        </p:tgtEl>
                                      </p:cBhvr>
                                    </p:animEffect>
                                    <p:set>
                                      <p:cBhvr>
                                        <p:cTn id="22" dur="1" fill="hold">
                                          <p:stCondLst>
                                            <p:cond delay="4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848501"/>
            <a:ext cx="8467200" cy="545973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22.paragraph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段;段落</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23.essay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文章</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24.librarian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u="sng" kern="0" dirty="0" smtClean="0">
                <a:solidFill>
                  <a:srgbClr val="FF0000"/>
                </a:solidFill>
                <a:latin typeface="Times New Roman" panose="02020603050405020304" pitchFamily="65" charset="-122"/>
                <a:ea typeface="宋体" panose="02010600030101010101" pitchFamily="2" charset="-122"/>
              </a:rPr>
              <a:t>图书管理员;图书馆馆长</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C.拓展词汇—灵活用</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a:t>
            </a:r>
            <a:r>
              <a:rPr lang="zh-CN" altLang="en-US" sz="1815" u="sng" kern="0" dirty="0" smtClean="0">
                <a:solidFill>
                  <a:srgbClr val="FF0000"/>
                </a:solidFill>
                <a:latin typeface="Times New Roman" panose="02020603050405020304" pitchFamily="65" charset="-122"/>
                <a:ea typeface="宋体" panose="02010600030101010101" pitchFamily="2" charset="-122"/>
              </a:rPr>
              <a:t>distance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.距离→ </a:t>
            </a:r>
            <a:r>
              <a:rPr lang="zh-CN" altLang="en-US" sz="1815" u="sng" kern="0" dirty="0" smtClean="0">
                <a:solidFill>
                  <a:srgbClr val="FF0000"/>
                </a:solidFill>
                <a:latin typeface="Times New Roman" panose="02020603050405020304" pitchFamily="65" charset="-122"/>
                <a:ea typeface="宋体" panose="02010600030101010101" pitchFamily="2" charset="-122"/>
              </a:rPr>
              <a:t>distant</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.遥远的;远处的;疏远的;心不在焉的→</a:t>
            </a:r>
            <a:r>
              <a:rPr lang="zh-CN" altLang="en-US" sz="1815" u="sng" kern="0" dirty="0" smtClean="0">
                <a:solidFill>
                  <a:srgbClr val="FF0000"/>
                </a:solidFill>
                <a:latin typeface="Times New Roman" panose="02020603050405020304" pitchFamily="65" charset="-122"/>
                <a:ea typeface="宋体" panose="02010600030101010101" pitchFamily="2" charset="-122"/>
              </a:rPr>
              <a:t>distantly</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adv</a:t>
            </a:r>
            <a:r>
              <a:rPr lang="zh-CN" altLang="en-US" sz="1815" kern="0" dirty="0" smtClean="0">
                <a:solidFill>
                  <a:srgbClr val="000000"/>
                </a:solidFill>
                <a:latin typeface="Times New Roman" panose="02020603050405020304" pitchFamily="65" charset="-122"/>
                <a:ea typeface="宋体" panose="02010600030101010101" pitchFamily="2" charset="-122"/>
              </a:rPr>
              <a:t>.遥远</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地</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a:t>
            </a:r>
            <a:r>
              <a:rPr lang="zh-CN" altLang="en-US" sz="1815" u="sng" kern="0" dirty="0" smtClean="0">
                <a:solidFill>
                  <a:srgbClr val="FF0000"/>
                </a:solidFill>
                <a:latin typeface="Times New Roman" panose="02020603050405020304" pitchFamily="65" charset="-122"/>
                <a:ea typeface="宋体" panose="02010600030101010101" pitchFamily="2" charset="-122"/>
              </a:rPr>
              <a:t>security</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.安全措施→ </a:t>
            </a:r>
            <a:r>
              <a:rPr lang="zh-CN" altLang="en-US" sz="1815" u="sng" kern="0" dirty="0" smtClean="0">
                <a:solidFill>
                  <a:srgbClr val="FF0000"/>
                </a:solidFill>
                <a:latin typeface="Times New Roman" panose="02020603050405020304" pitchFamily="65" charset="-122"/>
                <a:ea typeface="宋体" panose="02010600030101010101" pitchFamily="2" charset="-122"/>
              </a:rPr>
              <a:t>secure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.安全的;可靠的;安心的;牢固的→ </a:t>
            </a:r>
            <a:r>
              <a:rPr lang="zh-CN" altLang="en-US" sz="1815" u="sng" kern="0" dirty="0" smtClean="0">
                <a:solidFill>
                  <a:srgbClr val="FF0000"/>
                </a:solidFill>
                <a:latin typeface="Times New Roman" panose="02020603050405020304" pitchFamily="65" charset="-122"/>
                <a:ea typeface="宋体" panose="02010600030101010101" pitchFamily="2" charset="-122"/>
              </a:rPr>
              <a:t>securely</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adv</a:t>
            </a:r>
            <a:r>
              <a:rPr lang="zh-CN" altLang="en-US" sz="1815" kern="0" dirty="0" smtClean="0">
                <a:solidFill>
                  <a:srgbClr val="000000"/>
                </a:solidFill>
                <a:latin typeface="Times New Roman" panose="02020603050405020304" pitchFamily="65" charset="-122"/>
                <a:ea typeface="宋体" panose="02010600030101010101" pitchFamily="2" charset="-122"/>
              </a:rPr>
              <a:t>.安</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全地</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a:t>
            </a:r>
            <a:r>
              <a:rPr lang="zh-CN" altLang="en-US" sz="1815" u="sng" kern="0" dirty="0" smtClean="0">
                <a:solidFill>
                  <a:srgbClr val="FF0000"/>
                </a:solidFill>
                <a:latin typeface="Times New Roman" panose="02020603050405020304" pitchFamily="65" charset="-122"/>
                <a:ea typeface="宋体" panose="02010600030101010101" pitchFamily="2" charset="-122"/>
              </a:rPr>
              <a:t>efficiency</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.效率;功效→ </a:t>
            </a:r>
            <a:r>
              <a:rPr lang="zh-CN" altLang="en-US" sz="1815" u="sng" kern="0" dirty="0" smtClean="0">
                <a:solidFill>
                  <a:srgbClr val="FF0000"/>
                </a:solidFill>
                <a:latin typeface="Times New Roman" panose="02020603050405020304" pitchFamily="65" charset="-122"/>
                <a:ea typeface="宋体" panose="02010600030101010101" pitchFamily="2" charset="-122"/>
              </a:rPr>
              <a:t>efficient</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.效率高的;有功效的→ </a:t>
            </a:r>
            <a:r>
              <a:rPr lang="zh-CN" altLang="en-US" sz="1815" u="sng" kern="0" dirty="0" smtClean="0">
                <a:solidFill>
                  <a:srgbClr val="FF0000"/>
                </a:solidFill>
                <a:latin typeface="Times New Roman" panose="02020603050405020304" pitchFamily="65" charset="-122"/>
                <a:ea typeface="宋体" panose="02010600030101010101" pitchFamily="2" charset="-122"/>
              </a:rPr>
              <a:t>efficiently</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adv</a:t>
            </a:r>
            <a:r>
              <a:rPr lang="zh-CN" altLang="en-US" sz="1815" kern="0" dirty="0" smtClean="0">
                <a:solidFill>
                  <a:srgbClr val="000000"/>
                </a:solidFill>
                <a:latin typeface="Times New Roman" panose="02020603050405020304" pitchFamily="65" charset="-122"/>
                <a:ea typeface="宋体" panose="02010600030101010101" pitchFamily="2" charset="-122"/>
              </a:rPr>
              <a:t>.高效地</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4.</a:t>
            </a:r>
            <a:r>
              <a:rPr lang="zh-CN" altLang="en-US" sz="1815" u="sng" kern="0" dirty="0" smtClean="0">
                <a:solidFill>
                  <a:srgbClr val="FF0000"/>
                </a:solidFill>
                <a:latin typeface="Times New Roman" panose="02020603050405020304" pitchFamily="65" charset="-122"/>
                <a:ea typeface="宋体" panose="02010600030101010101" pitchFamily="2" charset="-122"/>
              </a:rPr>
              <a:t>prefer</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.偏爱;更喜欢→ </a:t>
            </a:r>
            <a:r>
              <a:rPr lang="zh-CN" altLang="en-US" sz="1815" u="sng" kern="0" dirty="0" smtClean="0">
                <a:solidFill>
                  <a:srgbClr val="FF0000"/>
                </a:solidFill>
                <a:latin typeface="Times New Roman" panose="02020603050405020304" pitchFamily="65" charset="-122"/>
                <a:ea typeface="宋体" panose="02010600030101010101" pitchFamily="2" charset="-122"/>
              </a:rPr>
              <a:t>preference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.爱好;偏爱</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5.</a:t>
            </a:r>
            <a:r>
              <a:rPr lang="zh-CN" altLang="en-US" sz="1815" u="sng" kern="0" dirty="0" smtClean="0">
                <a:solidFill>
                  <a:srgbClr val="FF0000"/>
                </a:solidFill>
                <a:latin typeface="Times New Roman" panose="02020603050405020304" pitchFamily="65" charset="-122"/>
                <a:ea typeface="宋体" panose="02010600030101010101" pitchFamily="2" charset="-122"/>
              </a:rPr>
              <a:t>instant</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.立即的;速食的;速溶的→ </a:t>
            </a:r>
            <a:r>
              <a:rPr lang="zh-CN" altLang="en-US" sz="1815" u="sng" kern="0" dirty="0" smtClean="0">
                <a:solidFill>
                  <a:srgbClr val="FF0000"/>
                </a:solidFill>
                <a:latin typeface="Times New Roman" panose="02020603050405020304" pitchFamily="65" charset="-122"/>
                <a:ea typeface="宋体" panose="02010600030101010101" pitchFamily="2" charset="-122"/>
              </a:rPr>
              <a:t>instantly</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adv</a:t>
            </a:r>
            <a:r>
              <a:rPr lang="zh-CN" altLang="en-US" sz="1815" kern="0" dirty="0" smtClean="0">
                <a:solidFill>
                  <a:srgbClr val="000000"/>
                </a:solidFill>
                <a:latin typeface="Times New Roman" panose="02020603050405020304" pitchFamily="65" charset="-122"/>
                <a:ea typeface="宋体" panose="02010600030101010101" pitchFamily="2" charset="-122"/>
              </a:rPr>
              <a:t>.立即;立刻</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6.</a:t>
            </a:r>
            <a:r>
              <a:rPr lang="zh-CN" altLang="en-US" sz="1815" u="sng" kern="0" dirty="0" smtClean="0">
                <a:solidFill>
                  <a:srgbClr val="FF0000"/>
                </a:solidFill>
                <a:latin typeface="Times New Roman" panose="02020603050405020304" pitchFamily="65" charset="-122"/>
                <a:ea typeface="宋体" panose="02010600030101010101" pitchFamily="2" charset="-122"/>
              </a:rPr>
              <a:t>potential</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.可能的;潜在的→ </a:t>
            </a:r>
            <a:r>
              <a:rPr lang="zh-CN" altLang="en-US" sz="1815" u="sng" kern="0" dirty="0" smtClean="0">
                <a:solidFill>
                  <a:srgbClr val="FF0000"/>
                </a:solidFill>
                <a:latin typeface="Times New Roman" panose="02020603050405020304" pitchFamily="65" charset="-122"/>
                <a:ea typeface="宋体" panose="02010600030101010101" pitchFamily="2" charset="-122"/>
              </a:rPr>
              <a:t>potentially</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adv</a:t>
            </a:r>
            <a:r>
              <a:rPr lang="zh-CN" altLang="en-US" sz="1815" kern="0" dirty="0" smtClean="0">
                <a:solidFill>
                  <a:srgbClr val="000000"/>
                </a:solidFill>
                <a:latin typeface="Times New Roman" panose="02020603050405020304" pitchFamily="65" charset="-122"/>
                <a:ea typeface="宋体" panose="02010600030101010101" pitchFamily="2" charset="-122"/>
              </a:rPr>
              <a:t>.可能地;潜在地</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7.</a:t>
            </a:r>
            <a:r>
              <a:rPr lang="zh-CN" altLang="en-US" sz="1815" u="sng" kern="0" dirty="0" smtClean="0">
                <a:solidFill>
                  <a:srgbClr val="FF0000"/>
                </a:solidFill>
                <a:latin typeface="Times New Roman" panose="02020603050405020304" pitchFamily="65" charset="-122"/>
                <a:ea typeface="宋体" panose="02010600030101010101" pitchFamily="2" charset="-122"/>
              </a:rPr>
              <a:t>electricity</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.电→</a:t>
            </a:r>
            <a:r>
              <a:rPr lang="zh-CN" altLang="en-US" sz="1815" u="sng" kern="0" dirty="0" smtClean="0">
                <a:solidFill>
                  <a:srgbClr val="FF0000"/>
                </a:solidFill>
                <a:latin typeface="Times New Roman" panose="02020603050405020304" pitchFamily="65" charset="-122"/>
                <a:ea typeface="宋体" panose="02010600030101010101" pitchFamily="2" charset="-122"/>
              </a:rPr>
              <a:t>electrical</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.电的;用电的→ </a:t>
            </a:r>
            <a:r>
              <a:rPr lang="zh-CN" altLang="en-US" sz="1815" u="sng" kern="0" dirty="0" smtClean="0">
                <a:solidFill>
                  <a:srgbClr val="FF0000"/>
                </a:solidFill>
                <a:latin typeface="Times New Roman" panose="02020603050405020304" pitchFamily="65" charset="-122"/>
                <a:ea typeface="宋体" panose="02010600030101010101" pitchFamily="2" charset="-122"/>
              </a:rPr>
              <a:t>electrically</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adv</a:t>
            </a:r>
            <a:r>
              <a:rPr lang="zh-CN" altLang="en-US" sz="1815" kern="0" dirty="0" smtClean="0">
                <a:solidFill>
                  <a:srgbClr val="000000"/>
                </a:solidFill>
                <a:latin typeface="Times New Roman" panose="02020603050405020304" pitchFamily="65" charset="-122"/>
                <a:ea typeface="宋体" panose="02010600030101010101" pitchFamily="2" charset="-122"/>
              </a:rPr>
              <a:t>.电力地</a:t>
            </a:r>
            <a:endParaRPr lang="zh-CN" altLang="en-US" dirty="0"/>
          </a:p>
        </p:txBody>
      </p:sp>
      <p:sp>
        <p:nvSpPr>
          <p:cNvPr id="3" name="矩形 2"/>
          <p:cNvSpPr/>
          <p:nvPr/>
        </p:nvSpPr>
        <p:spPr>
          <a:xfrm>
            <a:off x="2324429" y="126356"/>
            <a:ext cx="4495141" cy="507831"/>
          </a:xfrm>
          <a:prstGeom prst="rect">
            <a:avLst/>
          </a:prstGeom>
        </p:spPr>
        <p:txBody>
          <a:bodyPr wrap="none">
            <a:spAutoFit/>
          </a:bodyPr>
          <a:lstStyle/>
          <a:p>
            <a:pPr eaLnBrk="0" latinLnBrk="1" hangingPunct="0">
              <a:lnSpc>
                <a:spcPct val="150000"/>
              </a:lnSpc>
            </a:pPr>
            <a:r>
              <a:rPr lang="zh-CN" altLang="en-US" b="1" kern="0" dirty="0" smtClean="0">
                <a:solidFill>
                  <a:srgbClr val="000000"/>
                </a:solidFill>
                <a:latin typeface="Times New Roman" panose="02020603050405020304" pitchFamily="65" charset="-122"/>
                <a:ea typeface="宋体" panose="02010600030101010101" pitchFamily="2" charset="-122"/>
              </a:rPr>
              <a:t>UNIT 2　LOOKING INTO THE FUTURE</a:t>
            </a:r>
            <a:endParaRPr lang="zh-CN" altLang="en-US" b="1" dirty="0"/>
          </a:p>
        </p:txBody>
      </p:sp>
      <p:pic>
        <p:nvPicPr>
          <p:cNvPr id="4" name="Picture 4" descr="\\a015\吴双婷\线.tif"/>
          <p:cNvPicPr>
            <a:picLocks noChangeAspect="1" noChangeArrowheads="1"/>
          </p:cNvPicPr>
          <p:nvPr/>
        </p:nvPicPr>
        <p:blipFill>
          <a:blip r:embed="rId1" cstate="print"/>
          <a:srcRect/>
          <a:stretch>
            <a:fillRect/>
          </a:stretch>
        </p:blipFill>
        <p:spPr bwMode="auto">
          <a:xfrm>
            <a:off x="2000250" y="920115"/>
            <a:ext cx="857250" cy="356870"/>
          </a:xfrm>
          <a:prstGeom prst="rect">
            <a:avLst/>
          </a:prstGeom>
          <a:noFill/>
          <a:ln w="9525">
            <a:noFill/>
            <a:miter lim="800000"/>
            <a:headEnd/>
            <a:tailEnd/>
          </a:ln>
        </p:spPr>
      </p:pic>
      <p:pic>
        <p:nvPicPr>
          <p:cNvPr id="5" name="Picture 4" descr="\\a015\吴双婷\线.tif"/>
          <p:cNvPicPr>
            <a:picLocks noChangeArrowheads="1"/>
          </p:cNvPicPr>
          <p:nvPr/>
        </p:nvPicPr>
        <p:blipFill>
          <a:blip r:embed="rId1" cstate="print"/>
          <a:srcRect/>
          <a:stretch>
            <a:fillRect/>
          </a:stretch>
        </p:blipFill>
        <p:spPr bwMode="auto">
          <a:xfrm>
            <a:off x="1571625" y="1308735"/>
            <a:ext cx="539750" cy="364490"/>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1" cstate="print"/>
          <a:srcRect/>
          <a:stretch>
            <a:fillRect/>
          </a:stretch>
        </p:blipFill>
        <p:spPr bwMode="auto">
          <a:xfrm>
            <a:off x="1857375" y="1705610"/>
            <a:ext cx="2400300" cy="356870"/>
          </a:xfrm>
          <a:prstGeom prst="rect">
            <a:avLst/>
          </a:prstGeom>
          <a:noFill/>
          <a:ln w="9525">
            <a:noFill/>
            <a:miter lim="800000"/>
            <a:headEnd/>
            <a:tailEnd/>
          </a:ln>
        </p:spPr>
      </p:pic>
      <p:pic>
        <p:nvPicPr>
          <p:cNvPr id="7" name="Picture 4" descr="\\a015\吴双婷\线.tif"/>
          <p:cNvPicPr>
            <a:picLocks noChangeArrowheads="1"/>
          </p:cNvPicPr>
          <p:nvPr/>
        </p:nvPicPr>
        <p:blipFill>
          <a:blip r:embed="rId1" cstate="print"/>
          <a:srcRect/>
          <a:stretch>
            <a:fillRect/>
          </a:stretch>
        </p:blipFill>
        <p:spPr bwMode="auto">
          <a:xfrm>
            <a:off x="714348" y="2563333"/>
            <a:ext cx="792000" cy="35687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1" cstate="print"/>
          <a:srcRect/>
          <a:stretch>
            <a:fillRect/>
          </a:stretch>
        </p:blipFill>
        <p:spPr bwMode="auto">
          <a:xfrm>
            <a:off x="2404745" y="2562860"/>
            <a:ext cx="738505" cy="356870"/>
          </a:xfrm>
          <a:prstGeom prst="rect">
            <a:avLst/>
          </a:prstGeom>
          <a:noFill/>
          <a:ln w="9525">
            <a:noFill/>
            <a:miter lim="800000"/>
            <a:headEnd/>
            <a:tailEnd/>
          </a:ln>
        </p:spPr>
      </p:pic>
      <p:pic>
        <p:nvPicPr>
          <p:cNvPr id="9" name="Picture 4" descr="\\a015\吴双婷\线.tif"/>
          <p:cNvPicPr>
            <a:picLocks noChangeAspect="1" noChangeArrowheads="1"/>
          </p:cNvPicPr>
          <p:nvPr/>
        </p:nvPicPr>
        <p:blipFill>
          <a:blip r:embed="rId1" cstate="print"/>
          <a:srcRect/>
          <a:stretch>
            <a:fillRect/>
          </a:stretch>
        </p:blipFill>
        <p:spPr bwMode="auto">
          <a:xfrm>
            <a:off x="7191375" y="2562860"/>
            <a:ext cx="824230" cy="356870"/>
          </a:xfrm>
          <a:prstGeom prst="rect">
            <a:avLst/>
          </a:prstGeom>
          <a:noFill/>
          <a:ln w="9525">
            <a:noFill/>
            <a:miter lim="800000"/>
            <a:headEnd/>
            <a:tailEnd/>
          </a:ln>
        </p:spPr>
      </p:pic>
      <p:pic>
        <p:nvPicPr>
          <p:cNvPr id="10" name="Picture 4" descr="\\a015\吴双婷\线.tif"/>
          <p:cNvPicPr>
            <a:picLocks noChangeArrowheads="1"/>
          </p:cNvPicPr>
          <p:nvPr/>
        </p:nvPicPr>
        <p:blipFill>
          <a:blip r:embed="rId1" cstate="print"/>
          <a:srcRect/>
          <a:stretch>
            <a:fillRect/>
          </a:stretch>
        </p:blipFill>
        <p:spPr bwMode="auto">
          <a:xfrm>
            <a:off x="714348" y="3348831"/>
            <a:ext cx="756000" cy="396000"/>
          </a:xfrm>
          <a:prstGeom prst="rect">
            <a:avLst/>
          </a:prstGeom>
          <a:noFill/>
          <a:ln w="9525">
            <a:noFill/>
            <a:miter lim="800000"/>
            <a:headEnd/>
            <a:tailEnd/>
          </a:ln>
        </p:spPr>
      </p:pic>
      <p:pic>
        <p:nvPicPr>
          <p:cNvPr id="11" name="Picture 4" descr="\\a015\吴双婷\线.tif"/>
          <p:cNvPicPr>
            <a:picLocks noChangeArrowheads="1"/>
          </p:cNvPicPr>
          <p:nvPr/>
        </p:nvPicPr>
        <p:blipFill>
          <a:blip r:embed="rId1" cstate="print"/>
          <a:srcRect/>
          <a:stretch>
            <a:fillRect/>
          </a:stretch>
        </p:blipFill>
        <p:spPr bwMode="auto">
          <a:xfrm>
            <a:off x="2857488" y="3348831"/>
            <a:ext cx="648000" cy="396000"/>
          </a:xfrm>
          <a:prstGeom prst="rect">
            <a:avLst/>
          </a:prstGeom>
          <a:noFill/>
          <a:ln w="9525">
            <a:noFill/>
            <a:miter lim="800000"/>
            <a:headEnd/>
            <a:tailEnd/>
          </a:ln>
        </p:spPr>
      </p:pic>
      <p:pic>
        <p:nvPicPr>
          <p:cNvPr id="12" name="Picture 4" descr="\\a015\吴双婷\线.tif"/>
          <p:cNvPicPr>
            <a:picLocks noChangeArrowheads="1"/>
          </p:cNvPicPr>
          <p:nvPr/>
        </p:nvPicPr>
        <p:blipFill>
          <a:blip r:embed="rId1" cstate="print"/>
          <a:srcRect/>
          <a:stretch>
            <a:fillRect/>
          </a:stretch>
        </p:blipFill>
        <p:spPr bwMode="auto">
          <a:xfrm>
            <a:off x="7110429" y="3399631"/>
            <a:ext cx="828000" cy="356870"/>
          </a:xfrm>
          <a:prstGeom prst="rect">
            <a:avLst/>
          </a:prstGeom>
          <a:noFill/>
          <a:ln w="9525">
            <a:noFill/>
            <a:miter lim="800000"/>
            <a:headEnd/>
            <a:tailEnd/>
          </a:ln>
        </p:spPr>
      </p:pic>
      <p:pic>
        <p:nvPicPr>
          <p:cNvPr id="13" name="Picture 4" descr="\\a015\吴双婷\线.tif"/>
          <p:cNvPicPr>
            <a:picLocks noChangeArrowheads="1"/>
          </p:cNvPicPr>
          <p:nvPr/>
        </p:nvPicPr>
        <p:blipFill>
          <a:blip r:embed="rId1" cstate="print"/>
          <a:srcRect/>
          <a:stretch>
            <a:fillRect/>
          </a:stretch>
        </p:blipFill>
        <p:spPr bwMode="auto">
          <a:xfrm>
            <a:off x="714348" y="4206087"/>
            <a:ext cx="972000" cy="396000"/>
          </a:xfrm>
          <a:prstGeom prst="rect">
            <a:avLst/>
          </a:prstGeom>
          <a:noFill/>
          <a:ln w="9525">
            <a:noFill/>
            <a:miter lim="800000"/>
            <a:headEnd/>
            <a:tailEnd/>
          </a:ln>
        </p:spPr>
      </p:pic>
      <p:pic>
        <p:nvPicPr>
          <p:cNvPr id="14" name="Picture 4" descr="\\a015\吴双婷\线.tif"/>
          <p:cNvPicPr>
            <a:picLocks noChangeArrowheads="1"/>
          </p:cNvPicPr>
          <p:nvPr/>
        </p:nvPicPr>
        <p:blipFill>
          <a:blip r:embed="rId1" cstate="print"/>
          <a:srcRect/>
          <a:stretch>
            <a:fillRect/>
          </a:stretch>
        </p:blipFill>
        <p:spPr bwMode="auto">
          <a:xfrm>
            <a:off x="3143240" y="4206087"/>
            <a:ext cx="792000" cy="356870"/>
          </a:xfrm>
          <a:prstGeom prst="rect">
            <a:avLst/>
          </a:prstGeom>
          <a:noFill/>
          <a:ln w="9525">
            <a:noFill/>
            <a:miter lim="800000"/>
            <a:headEnd/>
            <a:tailEnd/>
          </a:ln>
        </p:spPr>
      </p:pic>
      <p:pic>
        <p:nvPicPr>
          <p:cNvPr id="15" name="Picture 4" descr="\\a015\吴双婷\线.tif"/>
          <p:cNvPicPr>
            <a:picLocks noChangeArrowheads="1"/>
          </p:cNvPicPr>
          <p:nvPr/>
        </p:nvPicPr>
        <p:blipFill>
          <a:blip r:embed="rId1" cstate="print"/>
          <a:srcRect/>
          <a:stretch>
            <a:fillRect/>
          </a:stretch>
        </p:blipFill>
        <p:spPr bwMode="auto">
          <a:xfrm>
            <a:off x="6500825" y="4206087"/>
            <a:ext cx="1000132" cy="396000"/>
          </a:xfrm>
          <a:prstGeom prst="rect">
            <a:avLst/>
          </a:prstGeom>
          <a:noFill/>
          <a:ln w="9525">
            <a:noFill/>
            <a:miter lim="800000"/>
            <a:headEnd/>
            <a:tailEnd/>
          </a:ln>
        </p:spPr>
      </p:pic>
      <p:pic>
        <p:nvPicPr>
          <p:cNvPr id="16" name="Picture 4" descr="\\a015\吴双婷\线.tif"/>
          <p:cNvPicPr>
            <a:picLocks noChangeAspect="1" noChangeArrowheads="1"/>
          </p:cNvPicPr>
          <p:nvPr/>
        </p:nvPicPr>
        <p:blipFill>
          <a:blip r:embed="rId1" cstate="print"/>
          <a:srcRect/>
          <a:stretch>
            <a:fillRect/>
          </a:stretch>
        </p:blipFill>
        <p:spPr bwMode="auto">
          <a:xfrm>
            <a:off x="714348" y="4634715"/>
            <a:ext cx="571504" cy="356870"/>
          </a:xfrm>
          <a:prstGeom prst="rect">
            <a:avLst/>
          </a:prstGeom>
          <a:noFill/>
          <a:ln w="9525">
            <a:noFill/>
            <a:miter lim="800000"/>
            <a:headEnd/>
            <a:tailEnd/>
          </a:ln>
        </p:spPr>
      </p:pic>
      <p:pic>
        <p:nvPicPr>
          <p:cNvPr id="17" name="Picture 4" descr="\\a015\吴双婷\线.tif"/>
          <p:cNvPicPr>
            <a:picLocks noChangeArrowheads="1"/>
          </p:cNvPicPr>
          <p:nvPr/>
        </p:nvPicPr>
        <p:blipFill>
          <a:blip r:embed="rId1" cstate="print"/>
          <a:srcRect/>
          <a:stretch>
            <a:fillRect/>
          </a:stretch>
        </p:blipFill>
        <p:spPr bwMode="auto">
          <a:xfrm>
            <a:off x="3000364" y="4634715"/>
            <a:ext cx="1044000" cy="356870"/>
          </a:xfrm>
          <a:prstGeom prst="rect">
            <a:avLst/>
          </a:prstGeom>
          <a:noFill/>
          <a:ln w="9525">
            <a:noFill/>
            <a:miter lim="800000"/>
            <a:headEnd/>
            <a:tailEnd/>
          </a:ln>
        </p:spPr>
      </p:pic>
      <p:pic>
        <p:nvPicPr>
          <p:cNvPr id="18" name="Picture 4" descr="\\a015\吴双婷\线.tif"/>
          <p:cNvPicPr>
            <a:picLocks noChangeArrowheads="1"/>
          </p:cNvPicPr>
          <p:nvPr/>
        </p:nvPicPr>
        <p:blipFill>
          <a:blip r:embed="rId1" cstate="print"/>
          <a:srcRect/>
          <a:stretch>
            <a:fillRect/>
          </a:stretch>
        </p:blipFill>
        <p:spPr bwMode="auto">
          <a:xfrm>
            <a:off x="714375" y="5062855"/>
            <a:ext cx="643255" cy="324000"/>
          </a:xfrm>
          <a:prstGeom prst="rect">
            <a:avLst/>
          </a:prstGeom>
          <a:noFill/>
          <a:ln w="9525">
            <a:noFill/>
            <a:miter lim="800000"/>
            <a:headEnd/>
            <a:tailEnd/>
          </a:ln>
        </p:spPr>
      </p:pic>
      <p:pic>
        <p:nvPicPr>
          <p:cNvPr id="19" name="Picture 4" descr="\\a015\吴双婷\线.tif"/>
          <p:cNvPicPr>
            <a:picLocks noChangeArrowheads="1"/>
          </p:cNvPicPr>
          <p:nvPr/>
        </p:nvPicPr>
        <p:blipFill>
          <a:blip r:embed="rId1" cstate="print"/>
          <a:srcRect/>
          <a:stretch>
            <a:fillRect/>
          </a:stretch>
        </p:blipFill>
        <p:spPr bwMode="auto">
          <a:xfrm>
            <a:off x="4191000" y="5029835"/>
            <a:ext cx="864000" cy="396000"/>
          </a:xfrm>
          <a:prstGeom prst="rect">
            <a:avLst/>
          </a:prstGeom>
          <a:noFill/>
          <a:ln w="9525">
            <a:noFill/>
            <a:miter lim="800000"/>
            <a:headEnd/>
            <a:tailEnd/>
          </a:ln>
        </p:spPr>
      </p:pic>
      <p:pic>
        <p:nvPicPr>
          <p:cNvPr id="20" name="Picture 4" descr="\\a015\吴双婷\线.tif"/>
          <p:cNvPicPr>
            <a:picLocks noChangeArrowheads="1"/>
          </p:cNvPicPr>
          <p:nvPr/>
        </p:nvPicPr>
        <p:blipFill>
          <a:blip r:embed="rId1" cstate="print"/>
          <a:srcRect/>
          <a:stretch>
            <a:fillRect/>
          </a:stretch>
        </p:blipFill>
        <p:spPr bwMode="auto">
          <a:xfrm>
            <a:off x="714375" y="5496560"/>
            <a:ext cx="828040" cy="320040"/>
          </a:xfrm>
          <a:prstGeom prst="rect">
            <a:avLst/>
          </a:prstGeom>
          <a:noFill/>
          <a:ln w="9525">
            <a:noFill/>
            <a:miter lim="800000"/>
            <a:headEnd/>
            <a:tailEnd/>
          </a:ln>
        </p:spPr>
      </p:pic>
      <p:pic>
        <p:nvPicPr>
          <p:cNvPr id="21" name="Picture 4" descr="\\a015\吴双婷\线.tif"/>
          <p:cNvPicPr>
            <a:picLocks noChangeAspect="1" noChangeArrowheads="1"/>
          </p:cNvPicPr>
          <p:nvPr/>
        </p:nvPicPr>
        <p:blipFill>
          <a:blip r:embed="rId1" cstate="print"/>
          <a:srcRect/>
          <a:stretch>
            <a:fillRect/>
          </a:stretch>
        </p:blipFill>
        <p:spPr bwMode="auto">
          <a:xfrm>
            <a:off x="3642995" y="5497195"/>
            <a:ext cx="1061720" cy="318770"/>
          </a:xfrm>
          <a:prstGeom prst="rect">
            <a:avLst/>
          </a:prstGeom>
          <a:noFill/>
          <a:ln w="9525">
            <a:noFill/>
            <a:miter lim="800000"/>
            <a:headEnd/>
            <a:tailEnd/>
          </a:ln>
        </p:spPr>
      </p:pic>
      <p:pic>
        <p:nvPicPr>
          <p:cNvPr id="22" name="Picture 4" descr="\\a015\吴双婷\线.tif"/>
          <p:cNvPicPr>
            <a:picLocks noChangeArrowheads="1"/>
          </p:cNvPicPr>
          <p:nvPr/>
        </p:nvPicPr>
        <p:blipFill>
          <a:blip r:embed="rId1" cstate="print"/>
          <a:srcRect/>
          <a:stretch>
            <a:fillRect/>
          </a:stretch>
        </p:blipFill>
        <p:spPr bwMode="auto">
          <a:xfrm>
            <a:off x="714375" y="5943600"/>
            <a:ext cx="972000" cy="301625"/>
          </a:xfrm>
          <a:prstGeom prst="rect">
            <a:avLst/>
          </a:prstGeom>
          <a:noFill/>
          <a:ln w="9525">
            <a:noFill/>
            <a:miter lim="800000"/>
            <a:headEnd/>
            <a:tailEnd/>
          </a:ln>
        </p:spPr>
      </p:pic>
      <p:pic>
        <p:nvPicPr>
          <p:cNvPr id="23" name="Picture 4" descr="\\a015\吴双婷\线.tif"/>
          <p:cNvPicPr>
            <a:picLocks noChangeArrowheads="1"/>
          </p:cNvPicPr>
          <p:nvPr/>
        </p:nvPicPr>
        <p:blipFill>
          <a:blip r:embed="rId1" cstate="print"/>
          <a:srcRect/>
          <a:stretch>
            <a:fillRect/>
          </a:stretch>
        </p:blipFill>
        <p:spPr bwMode="auto">
          <a:xfrm>
            <a:off x="2324735" y="5848985"/>
            <a:ext cx="936000" cy="396000"/>
          </a:xfrm>
          <a:prstGeom prst="rect">
            <a:avLst/>
          </a:prstGeom>
          <a:noFill/>
          <a:ln w="9525">
            <a:noFill/>
            <a:miter lim="800000"/>
            <a:headEnd/>
            <a:tailEnd/>
          </a:ln>
        </p:spPr>
      </p:pic>
      <p:pic>
        <p:nvPicPr>
          <p:cNvPr id="24" name="Picture 4" descr="\\a015\吴双婷\线.tif"/>
          <p:cNvPicPr>
            <a:picLocks noChangeArrowheads="1"/>
          </p:cNvPicPr>
          <p:nvPr/>
        </p:nvPicPr>
        <p:blipFill>
          <a:blip r:embed="rId1" cstate="print"/>
          <a:srcRect/>
          <a:stretch>
            <a:fillRect/>
          </a:stretch>
        </p:blipFill>
        <p:spPr bwMode="auto">
          <a:xfrm>
            <a:off x="5055235" y="5848985"/>
            <a:ext cx="1156335" cy="39624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4"/>
                                        </p:tgtEl>
                                      </p:cBhvr>
                                    </p:animEffect>
                                    <p:set>
                                      <p:cBhvr>
                                        <p:cTn id="7" dur="1" fill="hold">
                                          <p:stCondLst>
                                            <p:cond delay="19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5"/>
                                        </p:tgtEl>
                                      </p:cBhvr>
                                    </p:animEffect>
                                    <p:set>
                                      <p:cBhvr>
                                        <p:cTn id="12" dur="1" fill="hold">
                                          <p:stCondLst>
                                            <p:cond delay="19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6"/>
                                        </p:tgtEl>
                                      </p:cBhvr>
                                    </p:animEffect>
                                    <p:set>
                                      <p:cBhvr>
                                        <p:cTn id="17" dur="1" fill="hold">
                                          <p:stCondLst>
                                            <p:cond delay="1999"/>
                                          </p:stCondLst>
                                        </p:cTn>
                                        <p:tgtEl>
                                          <p:spTgt spid="6"/>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7"/>
                                        </p:tgtEl>
                                      </p:cBhvr>
                                    </p:animEffect>
                                    <p:set>
                                      <p:cBhvr>
                                        <p:cTn id="22" dur="1" fill="hold">
                                          <p:stCondLst>
                                            <p:cond delay="1999"/>
                                          </p:stCondLst>
                                        </p:cTn>
                                        <p:tgtEl>
                                          <p:spTgt spid="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8"/>
                                        </p:tgtEl>
                                      </p:cBhvr>
                                    </p:animEffect>
                                    <p:set>
                                      <p:cBhvr>
                                        <p:cTn id="27" dur="1" fill="hold">
                                          <p:stCondLst>
                                            <p:cond delay="1999"/>
                                          </p:stCondLst>
                                        </p:cTn>
                                        <p:tgtEl>
                                          <p:spTgt spid="8"/>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2000"/>
                                        <p:tgtEl>
                                          <p:spTgt spid="9"/>
                                        </p:tgtEl>
                                      </p:cBhvr>
                                    </p:animEffect>
                                    <p:set>
                                      <p:cBhvr>
                                        <p:cTn id="32" dur="1" fill="hold">
                                          <p:stCondLst>
                                            <p:cond delay="1999"/>
                                          </p:stCondLst>
                                        </p:cTn>
                                        <p:tgtEl>
                                          <p:spTgt spid="9"/>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nodeType="clickEffect">
                                  <p:stCondLst>
                                    <p:cond delay="0"/>
                                  </p:stCondLst>
                                  <p:childTnLst>
                                    <p:animEffect transition="out" filter="fade">
                                      <p:cBhvr>
                                        <p:cTn id="36" dur="2000"/>
                                        <p:tgtEl>
                                          <p:spTgt spid="10"/>
                                        </p:tgtEl>
                                      </p:cBhvr>
                                    </p:animEffect>
                                    <p:set>
                                      <p:cBhvr>
                                        <p:cTn id="37" dur="1" fill="hold">
                                          <p:stCondLst>
                                            <p:cond delay="1999"/>
                                          </p:stCondLst>
                                        </p:cTn>
                                        <p:tgtEl>
                                          <p:spTgt spid="10"/>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nodeType="clickEffect">
                                  <p:stCondLst>
                                    <p:cond delay="0"/>
                                  </p:stCondLst>
                                  <p:childTnLst>
                                    <p:animEffect transition="out" filter="fade">
                                      <p:cBhvr>
                                        <p:cTn id="41" dur="2000"/>
                                        <p:tgtEl>
                                          <p:spTgt spid="11"/>
                                        </p:tgtEl>
                                      </p:cBhvr>
                                    </p:animEffect>
                                    <p:set>
                                      <p:cBhvr>
                                        <p:cTn id="42" dur="1" fill="hold">
                                          <p:stCondLst>
                                            <p:cond delay="1999"/>
                                          </p:stCondLst>
                                        </p:cTn>
                                        <p:tgtEl>
                                          <p:spTgt spid="11"/>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nodeType="clickEffect">
                                  <p:stCondLst>
                                    <p:cond delay="0"/>
                                  </p:stCondLst>
                                  <p:childTnLst>
                                    <p:animEffect transition="out" filter="fade">
                                      <p:cBhvr>
                                        <p:cTn id="46" dur="2000"/>
                                        <p:tgtEl>
                                          <p:spTgt spid="12"/>
                                        </p:tgtEl>
                                      </p:cBhvr>
                                    </p:animEffect>
                                    <p:set>
                                      <p:cBhvr>
                                        <p:cTn id="47" dur="1" fill="hold">
                                          <p:stCondLst>
                                            <p:cond delay="1999"/>
                                          </p:stCondLst>
                                        </p:cTn>
                                        <p:tgtEl>
                                          <p:spTgt spid="12"/>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10" presetClass="exit" presetSubtype="0" fill="hold" nodeType="clickEffect">
                                  <p:stCondLst>
                                    <p:cond delay="0"/>
                                  </p:stCondLst>
                                  <p:childTnLst>
                                    <p:animEffect transition="out" filter="fade">
                                      <p:cBhvr>
                                        <p:cTn id="51" dur="2000"/>
                                        <p:tgtEl>
                                          <p:spTgt spid="13"/>
                                        </p:tgtEl>
                                      </p:cBhvr>
                                    </p:animEffect>
                                    <p:set>
                                      <p:cBhvr>
                                        <p:cTn id="52" dur="1" fill="hold">
                                          <p:stCondLst>
                                            <p:cond delay="1999"/>
                                          </p:stCondLst>
                                        </p:cTn>
                                        <p:tgtEl>
                                          <p:spTgt spid="13"/>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0" presetClass="exit" presetSubtype="0" fill="hold" nodeType="clickEffect">
                                  <p:stCondLst>
                                    <p:cond delay="0"/>
                                  </p:stCondLst>
                                  <p:childTnLst>
                                    <p:animEffect transition="out" filter="fade">
                                      <p:cBhvr>
                                        <p:cTn id="56" dur="2000"/>
                                        <p:tgtEl>
                                          <p:spTgt spid="14"/>
                                        </p:tgtEl>
                                      </p:cBhvr>
                                    </p:animEffect>
                                    <p:set>
                                      <p:cBhvr>
                                        <p:cTn id="57" dur="1" fill="hold">
                                          <p:stCondLst>
                                            <p:cond delay="1999"/>
                                          </p:stCondLst>
                                        </p:cTn>
                                        <p:tgtEl>
                                          <p:spTgt spid="14"/>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10" presetClass="exit" presetSubtype="0" fill="hold" nodeType="clickEffect">
                                  <p:stCondLst>
                                    <p:cond delay="0"/>
                                  </p:stCondLst>
                                  <p:childTnLst>
                                    <p:animEffect transition="out" filter="fade">
                                      <p:cBhvr>
                                        <p:cTn id="61" dur="2000"/>
                                        <p:tgtEl>
                                          <p:spTgt spid="15"/>
                                        </p:tgtEl>
                                      </p:cBhvr>
                                    </p:animEffect>
                                    <p:set>
                                      <p:cBhvr>
                                        <p:cTn id="62" dur="1" fill="hold">
                                          <p:stCondLst>
                                            <p:cond delay="1999"/>
                                          </p:stCondLst>
                                        </p:cTn>
                                        <p:tgtEl>
                                          <p:spTgt spid="15"/>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10" presetClass="exit" presetSubtype="0" fill="hold" nodeType="clickEffect">
                                  <p:stCondLst>
                                    <p:cond delay="0"/>
                                  </p:stCondLst>
                                  <p:childTnLst>
                                    <p:animEffect transition="out" filter="fade">
                                      <p:cBhvr>
                                        <p:cTn id="66" dur="2000"/>
                                        <p:tgtEl>
                                          <p:spTgt spid="16"/>
                                        </p:tgtEl>
                                      </p:cBhvr>
                                    </p:animEffect>
                                    <p:set>
                                      <p:cBhvr>
                                        <p:cTn id="67" dur="1" fill="hold">
                                          <p:stCondLst>
                                            <p:cond delay="1999"/>
                                          </p:stCondLst>
                                        </p:cTn>
                                        <p:tgtEl>
                                          <p:spTgt spid="16"/>
                                        </p:tgtEl>
                                        <p:attrNameLst>
                                          <p:attrName>style.visibility</p:attrName>
                                        </p:attrNameLst>
                                      </p:cBhvr>
                                      <p:to>
                                        <p:strVal val="hidden"/>
                                      </p:to>
                                    </p:set>
                                  </p:childTnLst>
                                </p:cTn>
                              </p:par>
                            </p:childTnLst>
                          </p:cTn>
                        </p:par>
                      </p:childTnLst>
                    </p:cTn>
                  </p:par>
                  <p:par>
                    <p:cTn id="68" fill="hold">
                      <p:stCondLst>
                        <p:cond delay="indefinite"/>
                      </p:stCondLst>
                      <p:childTnLst>
                        <p:par>
                          <p:cTn id="69" fill="hold">
                            <p:stCondLst>
                              <p:cond delay="0"/>
                            </p:stCondLst>
                            <p:childTnLst>
                              <p:par>
                                <p:cTn id="70" presetID="10" presetClass="exit" presetSubtype="0" fill="hold" nodeType="clickEffect">
                                  <p:stCondLst>
                                    <p:cond delay="0"/>
                                  </p:stCondLst>
                                  <p:childTnLst>
                                    <p:animEffect transition="out" filter="fade">
                                      <p:cBhvr>
                                        <p:cTn id="71" dur="2000"/>
                                        <p:tgtEl>
                                          <p:spTgt spid="17"/>
                                        </p:tgtEl>
                                      </p:cBhvr>
                                    </p:animEffect>
                                    <p:set>
                                      <p:cBhvr>
                                        <p:cTn id="72" dur="1" fill="hold">
                                          <p:stCondLst>
                                            <p:cond delay="1999"/>
                                          </p:stCondLst>
                                        </p:cTn>
                                        <p:tgtEl>
                                          <p:spTgt spid="17"/>
                                        </p:tgtEl>
                                        <p:attrNameLst>
                                          <p:attrName>style.visibility</p:attrName>
                                        </p:attrNameLst>
                                      </p:cBhvr>
                                      <p:to>
                                        <p:strVal val="hidden"/>
                                      </p:to>
                                    </p:set>
                                  </p:childTnLst>
                                </p:cTn>
                              </p:par>
                            </p:childTnLst>
                          </p:cTn>
                        </p:par>
                      </p:childTnLst>
                    </p:cTn>
                  </p:par>
                  <p:par>
                    <p:cTn id="73" fill="hold">
                      <p:stCondLst>
                        <p:cond delay="indefinite"/>
                      </p:stCondLst>
                      <p:childTnLst>
                        <p:par>
                          <p:cTn id="74" fill="hold">
                            <p:stCondLst>
                              <p:cond delay="0"/>
                            </p:stCondLst>
                            <p:childTnLst>
                              <p:par>
                                <p:cTn id="75" presetID="10" presetClass="exit" presetSubtype="0" fill="hold" nodeType="clickEffect">
                                  <p:stCondLst>
                                    <p:cond delay="0"/>
                                  </p:stCondLst>
                                  <p:childTnLst>
                                    <p:animEffect transition="out" filter="fade">
                                      <p:cBhvr>
                                        <p:cTn id="76" dur="2000"/>
                                        <p:tgtEl>
                                          <p:spTgt spid="18"/>
                                        </p:tgtEl>
                                      </p:cBhvr>
                                    </p:animEffect>
                                    <p:set>
                                      <p:cBhvr>
                                        <p:cTn id="77" dur="1" fill="hold">
                                          <p:stCondLst>
                                            <p:cond delay="1999"/>
                                          </p:stCondLst>
                                        </p:cTn>
                                        <p:tgtEl>
                                          <p:spTgt spid="18"/>
                                        </p:tgtEl>
                                        <p:attrNameLst>
                                          <p:attrName>style.visibility</p:attrName>
                                        </p:attrNameLst>
                                      </p:cBhvr>
                                      <p:to>
                                        <p:strVal val="hidden"/>
                                      </p:to>
                                    </p:set>
                                  </p:childTnLst>
                                </p:cTn>
                              </p:par>
                            </p:childTnLst>
                          </p:cTn>
                        </p:par>
                      </p:childTnLst>
                    </p:cTn>
                  </p:par>
                  <p:par>
                    <p:cTn id="78" fill="hold">
                      <p:stCondLst>
                        <p:cond delay="indefinite"/>
                      </p:stCondLst>
                      <p:childTnLst>
                        <p:par>
                          <p:cTn id="79" fill="hold">
                            <p:stCondLst>
                              <p:cond delay="0"/>
                            </p:stCondLst>
                            <p:childTnLst>
                              <p:par>
                                <p:cTn id="80" presetID="10" presetClass="exit" presetSubtype="0" fill="hold" nodeType="clickEffect">
                                  <p:stCondLst>
                                    <p:cond delay="0"/>
                                  </p:stCondLst>
                                  <p:childTnLst>
                                    <p:animEffect transition="out" filter="fade">
                                      <p:cBhvr>
                                        <p:cTn id="81" dur="2000"/>
                                        <p:tgtEl>
                                          <p:spTgt spid="19"/>
                                        </p:tgtEl>
                                      </p:cBhvr>
                                    </p:animEffect>
                                    <p:set>
                                      <p:cBhvr>
                                        <p:cTn id="82" dur="1" fill="hold">
                                          <p:stCondLst>
                                            <p:cond delay="1999"/>
                                          </p:stCondLst>
                                        </p:cTn>
                                        <p:tgtEl>
                                          <p:spTgt spid="19"/>
                                        </p:tgtEl>
                                        <p:attrNameLst>
                                          <p:attrName>style.visibility</p:attrName>
                                        </p:attrNameLst>
                                      </p:cBhvr>
                                      <p:to>
                                        <p:strVal val="hidden"/>
                                      </p:to>
                                    </p:set>
                                  </p:childTnLst>
                                </p:cTn>
                              </p:par>
                            </p:childTnLst>
                          </p:cTn>
                        </p:par>
                      </p:childTnLst>
                    </p:cTn>
                  </p:par>
                  <p:par>
                    <p:cTn id="83" fill="hold">
                      <p:stCondLst>
                        <p:cond delay="indefinite"/>
                      </p:stCondLst>
                      <p:childTnLst>
                        <p:par>
                          <p:cTn id="84" fill="hold">
                            <p:stCondLst>
                              <p:cond delay="0"/>
                            </p:stCondLst>
                            <p:childTnLst>
                              <p:par>
                                <p:cTn id="85" presetID="10" presetClass="exit" presetSubtype="0" fill="hold" nodeType="clickEffect">
                                  <p:stCondLst>
                                    <p:cond delay="0"/>
                                  </p:stCondLst>
                                  <p:childTnLst>
                                    <p:animEffect transition="out" filter="fade">
                                      <p:cBhvr>
                                        <p:cTn id="86" dur="2000"/>
                                        <p:tgtEl>
                                          <p:spTgt spid="20"/>
                                        </p:tgtEl>
                                      </p:cBhvr>
                                    </p:animEffect>
                                    <p:set>
                                      <p:cBhvr>
                                        <p:cTn id="87" dur="1" fill="hold">
                                          <p:stCondLst>
                                            <p:cond delay="1999"/>
                                          </p:stCondLst>
                                        </p:cTn>
                                        <p:tgtEl>
                                          <p:spTgt spid="20"/>
                                        </p:tgtEl>
                                        <p:attrNameLst>
                                          <p:attrName>style.visibility</p:attrName>
                                        </p:attrNameLst>
                                      </p:cBhvr>
                                      <p:to>
                                        <p:strVal val="hidden"/>
                                      </p:to>
                                    </p:set>
                                  </p:childTnLst>
                                </p:cTn>
                              </p:par>
                            </p:childTnLst>
                          </p:cTn>
                        </p:par>
                      </p:childTnLst>
                    </p:cTn>
                  </p:par>
                  <p:par>
                    <p:cTn id="88" fill="hold">
                      <p:stCondLst>
                        <p:cond delay="indefinite"/>
                      </p:stCondLst>
                      <p:childTnLst>
                        <p:par>
                          <p:cTn id="89" fill="hold">
                            <p:stCondLst>
                              <p:cond delay="0"/>
                            </p:stCondLst>
                            <p:childTnLst>
                              <p:par>
                                <p:cTn id="90" presetID="10" presetClass="exit" presetSubtype="0" fill="hold" nodeType="clickEffect">
                                  <p:stCondLst>
                                    <p:cond delay="0"/>
                                  </p:stCondLst>
                                  <p:childTnLst>
                                    <p:animEffect transition="out" filter="fade">
                                      <p:cBhvr>
                                        <p:cTn id="91" dur="2000"/>
                                        <p:tgtEl>
                                          <p:spTgt spid="21"/>
                                        </p:tgtEl>
                                      </p:cBhvr>
                                    </p:animEffect>
                                    <p:set>
                                      <p:cBhvr>
                                        <p:cTn id="92" dur="1" fill="hold">
                                          <p:stCondLst>
                                            <p:cond delay="1999"/>
                                          </p:stCondLst>
                                        </p:cTn>
                                        <p:tgtEl>
                                          <p:spTgt spid="21"/>
                                        </p:tgtEl>
                                        <p:attrNameLst>
                                          <p:attrName>style.visibility</p:attrName>
                                        </p:attrNameLst>
                                      </p:cBhvr>
                                      <p:to>
                                        <p:strVal val="hidden"/>
                                      </p:to>
                                    </p:set>
                                  </p:childTnLst>
                                </p:cTn>
                              </p:par>
                            </p:childTnLst>
                          </p:cTn>
                        </p:par>
                      </p:childTnLst>
                    </p:cTn>
                  </p:par>
                  <p:par>
                    <p:cTn id="93" fill="hold">
                      <p:stCondLst>
                        <p:cond delay="indefinite"/>
                      </p:stCondLst>
                      <p:childTnLst>
                        <p:par>
                          <p:cTn id="94" fill="hold">
                            <p:stCondLst>
                              <p:cond delay="0"/>
                            </p:stCondLst>
                            <p:childTnLst>
                              <p:par>
                                <p:cTn id="95" presetID="10" presetClass="exit" presetSubtype="0" fill="hold" nodeType="clickEffect">
                                  <p:stCondLst>
                                    <p:cond delay="0"/>
                                  </p:stCondLst>
                                  <p:childTnLst>
                                    <p:animEffect transition="out" filter="fade">
                                      <p:cBhvr>
                                        <p:cTn id="96" dur="2000"/>
                                        <p:tgtEl>
                                          <p:spTgt spid="22"/>
                                        </p:tgtEl>
                                      </p:cBhvr>
                                    </p:animEffect>
                                    <p:set>
                                      <p:cBhvr>
                                        <p:cTn id="97" dur="1" fill="hold">
                                          <p:stCondLst>
                                            <p:cond delay="1999"/>
                                          </p:stCondLst>
                                        </p:cTn>
                                        <p:tgtEl>
                                          <p:spTgt spid="22"/>
                                        </p:tgtEl>
                                        <p:attrNameLst>
                                          <p:attrName>style.visibility</p:attrName>
                                        </p:attrNameLst>
                                      </p:cBhvr>
                                      <p:to>
                                        <p:strVal val="hidden"/>
                                      </p:to>
                                    </p:set>
                                  </p:childTnLst>
                                </p:cTn>
                              </p:par>
                            </p:childTnLst>
                          </p:cTn>
                        </p:par>
                      </p:childTnLst>
                    </p:cTn>
                  </p:par>
                  <p:par>
                    <p:cTn id="98" fill="hold">
                      <p:stCondLst>
                        <p:cond delay="indefinite"/>
                      </p:stCondLst>
                      <p:childTnLst>
                        <p:par>
                          <p:cTn id="99" fill="hold">
                            <p:stCondLst>
                              <p:cond delay="0"/>
                            </p:stCondLst>
                            <p:childTnLst>
                              <p:par>
                                <p:cTn id="100" presetID="10" presetClass="exit" presetSubtype="0" fill="hold" nodeType="clickEffect">
                                  <p:stCondLst>
                                    <p:cond delay="0"/>
                                  </p:stCondLst>
                                  <p:childTnLst>
                                    <p:animEffect transition="out" filter="fade">
                                      <p:cBhvr>
                                        <p:cTn id="101" dur="2000"/>
                                        <p:tgtEl>
                                          <p:spTgt spid="23"/>
                                        </p:tgtEl>
                                      </p:cBhvr>
                                    </p:animEffect>
                                    <p:set>
                                      <p:cBhvr>
                                        <p:cTn id="102" dur="1" fill="hold">
                                          <p:stCondLst>
                                            <p:cond delay="1999"/>
                                          </p:stCondLst>
                                        </p:cTn>
                                        <p:tgtEl>
                                          <p:spTgt spid="23"/>
                                        </p:tgtEl>
                                        <p:attrNameLst>
                                          <p:attrName>style.visibility</p:attrName>
                                        </p:attrNameLst>
                                      </p:cBhvr>
                                      <p:to>
                                        <p:strVal val="hidden"/>
                                      </p:to>
                                    </p:set>
                                  </p:childTnLst>
                                </p:cTn>
                              </p:par>
                            </p:childTnLst>
                          </p:cTn>
                        </p:par>
                      </p:childTnLst>
                    </p:cTn>
                  </p:par>
                  <p:par>
                    <p:cTn id="103" fill="hold">
                      <p:stCondLst>
                        <p:cond delay="indefinite"/>
                      </p:stCondLst>
                      <p:childTnLst>
                        <p:par>
                          <p:cTn id="104" fill="hold">
                            <p:stCondLst>
                              <p:cond delay="0"/>
                            </p:stCondLst>
                            <p:childTnLst>
                              <p:par>
                                <p:cTn id="105" presetID="10" presetClass="exit" presetSubtype="0" fill="hold" nodeType="clickEffect">
                                  <p:stCondLst>
                                    <p:cond delay="0"/>
                                  </p:stCondLst>
                                  <p:childTnLst>
                                    <p:animEffect transition="out" filter="fade">
                                      <p:cBhvr>
                                        <p:cTn id="106" dur="2000"/>
                                        <p:tgtEl>
                                          <p:spTgt spid="24"/>
                                        </p:tgtEl>
                                      </p:cBhvr>
                                    </p:animEffect>
                                    <p:set>
                                      <p:cBhvr>
                                        <p:cTn id="107" dur="1" fill="hold">
                                          <p:stCondLst>
                                            <p:cond delay="1999"/>
                                          </p:stCondLst>
                                        </p:cTn>
                                        <p:tgtEl>
                                          <p:spTgt spid="2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45973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touch easily even if they are on opposite sides of the world.(教材P20)此外,互联网使</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朋友和家人即使身处世界的两端也能够轻易地保持联系成为可能。</a:t>
            </a:r>
            <a:endParaRPr lang="zh-CN" altLang="en-US" dirty="0"/>
          </a:p>
          <a:p>
            <a:pPr marL="0" indent="0" eaLnBrk="0" latinLnBrk="1" hangingPunct="0">
              <a:lnSpc>
                <a:spcPct val="150000"/>
              </a:lnSpc>
              <a:spcBef>
                <a:spcPts val="0"/>
              </a:spcBef>
              <a:buNone/>
            </a:pPr>
            <a:r>
              <a:rPr lang="zh-CN" altLang="en-US" sz="1380" kern="0" spc="119"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情景导学</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The rapid development of science and technology makes it possible for us to do what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we couldn't do in the past.科技的迅速发展使得我们能够做过去不能做的事情成为</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可能。</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Jack made it clear that he didn't agree with us.</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Jack清楚地表明了他不同意我们的意见。</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I think it necessary for us to learn English well.</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我认为学好英语对我们来说是有必要的。</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380" kern="0" spc="344"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归纳拓展</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①根据以上例句,我们可以总结出以下结构:make+it(形式宾语)+ </a:t>
            </a:r>
            <a:r>
              <a:rPr lang="zh-CN" altLang="en-US" sz="1815" u="sng" kern="0" dirty="0" smtClean="0">
                <a:solidFill>
                  <a:srgbClr val="FF0000"/>
                </a:solidFill>
                <a:latin typeface="Times New Roman" panose="02020603050405020304" pitchFamily="65" charset="-122"/>
                <a:ea typeface="宋体" panose="02010600030101010101" pitchFamily="2" charset="-122"/>
              </a:rPr>
              <a:t>宾语补足语</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真正</a:t>
            </a:r>
            <a:br>
              <a:rPr dirty="0">
                <a:solidFill>
                  <a:srgbClr val="FF0000"/>
                </a:solidFill>
              </a:rPr>
            </a:br>
            <a:r>
              <a:rPr dirty="0">
                <a:solidFill>
                  <a:srgbClr val="FF0000"/>
                </a:solidFill>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的宾语</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zh-CN" altLang="en-US" dirty="0"/>
          </a:p>
        </p:txBody>
      </p:sp>
      <p:pic>
        <p:nvPicPr>
          <p:cNvPr id="3" name="图片 3" descr="textimage103.jpeg"/>
          <p:cNvPicPr>
            <a:picLocks noChangeAspect="1"/>
          </p:cNvPicPr>
          <p:nvPr/>
        </p:nvPicPr>
        <p:blipFill>
          <a:blip r:embed="rId1"/>
          <a:stretch>
            <a:fillRect/>
          </a:stretch>
        </p:blipFill>
        <p:spPr>
          <a:xfrm>
            <a:off x="540000" y="1658782"/>
            <a:ext cx="190500" cy="219075"/>
          </a:xfrm>
          <a:prstGeom prst="rect">
            <a:avLst/>
          </a:prstGeom>
        </p:spPr>
      </p:pic>
      <p:pic>
        <p:nvPicPr>
          <p:cNvPr id="4" name="图片 4" descr="textimage104.jpeg"/>
          <p:cNvPicPr>
            <a:picLocks noChangeAspect="1"/>
          </p:cNvPicPr>
          <p:nvPr/>
        </p:nvPicPr>
        <p:blipFill>
          <a:blip r:embed="rId2"/>
          <a:stretch>
            <a:fillRect/>
          </a:stretch>
        </p:blipFill>
        <p:spPr>
          <a:xfrm>
            <a:off x="1000800" y="5013406"/>
            <a:ext cx="219075" cy="219075"/>
          </a:xfrm>
          <a:prstGeom prst="rect">
            <a:avLst/>
          </a:prstGeom>
        </p:spPr>
      </p:pic>
      <p:sp>
        <p:nvSpPr>
          <p:cNvPr id="5" name="矩形 4"/>
          <p:cNvSpPr/>
          <p:nvPr/>
        </p:nvSpPr>
        <p:spPr>
          <a:xfrm>
            <a:off x="2324429" y="126356"/>
            <a:ext cx="4495141" cy="507831"/>
          </a:xfrm>
          <a:prstGeom prst="rect">
            <a:avLst/>
          </a:prstGeom>
        </p:spPr>
        <p:txBody>
          <a:bodyPr wrap="none">
            <a:spAutoFit/>
          </a:bodyPr>
          <a:lstStyle/>
          <a:p>
            <a:pPr eaLnBrk="0" latinLnBrk="1" hangingPunct="0">
              <a:lnSpc>
                <a:spcPct val="150000"/>
              </a:lnSpc>
            </a:pPr>
            <a:r>
              <a:rPr lang="zh-CN" altLang="en-US" b="1" kern="0" dirty="0" smtClean="0">
                <a:solidFill>
                  <a:srgbClr val="000000"/>
                </a:solidFill>
                <a:latin typeface="Times New Roman" panose="02020603050405020304" pitchFamily="65" charset="-122"/>
                <a:ea typeface="宋体" panose="02010600030101010101" pitchFamily="2" charset="-122"/>
              </a:rPr>
              <a:t>UNIT 2　LOOKING INTO THE FUTURE</a:t>
            </a:r>
            <a:endParaRPr lang="zh-CN" altLang="en-US" b="1" dirty="0"/>
          </a:p>
        </p:txBody>
      </p:sp>
      <p:pic>
        <p:nvPicPr>
          <p:cNvPr id="6" name="Picture 4" descr="\\a015\吴双婷\线.tif"/>
          <p:cNvPicPr>
            <a:picLocks noChangeArrowheads="1"/>
          </p:cNvPicPr>
          <p:nvPr/>
        </p:nvPicPr>
        <p:blipFill>
          <a:blip r:embed="rId3" cstate="print"/>
          <a:srcRect/>
          <a:stretch>
            <a:fillRect/>
          </a:stretch>
        </p:blipFill>
        <p:spPr bwMode="auto">
          <a:xfrm>
            <a:off x="6819900" y="5349240"/>
            <a:ext cx="1224000"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3" cstate="print"/>
          <a:srcRect/>
          <a:stretch>
            <a:fillRect/>
          </a:stretch>
        </p:blipFill>
        <p:spPr bwMode="auto">
          <a:xfrm>
            <a:off x="8215630" y="5349240"/>
            <a:ext cx="567055" cy="35687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3" cstate="print"/>
          <a:srcRect/>
          <a:stretch>
            <a:fillRect/>
          </a:stretch>
        </p:blipFill>
        <p:spPr bwMode="auto">
          <a:xfrm>
            <a:off x="571500" y="5706110"/>
            <a:ext cx="719455" cy="37592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6"/>
                                        </p:tgtEl>
                                      </p:cBhvr>
                                    </p:animEffect>
                                    <p:set>
                                      <p:cBhvr>
                                        <p:cTn id="7" dur="1" fill="hold">
                                          <p:stCondLst>
                                            <p:cond delay="19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7"/>
                                        </p:tgtEl>
                                      </p:cBhvr>
                                    </p:animEffect>
                                    <p:set>
                                      <p:cBhvr>
                                        <p:cTn id="12" dur="1" fill="hold">
                                          <p:stCondLst>
                                            <p:cond delay="1999"/>
                                          </p:stCondLst>
                                        </p:cTn>
                                        <p:tgtEl>
                                          <p:spTgt spid="7"/>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8"/>
                                        </p:tgtEl>
                                      </p:cBhvr>
                                    </p:animEffect>
                                    <p:set>
                                      <p:cBhvr>
                                        <p:cTn id="17" dur="1" fill="hold">
                                          <p:stCondLst>
                                            <p:cond delay="1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803541"/>
            <a:ext cx="8467200" cy="5528945"/>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②除make之外,常用于这种结构的动词还有:</a:t>
            </a:r>
            <a:r>
              <a:rPr lang="zh-CN" altLang="en-US" sz="1815" u="sng" kern="0" dirty="0" smtClean="0">
                <a:solidFill>
                  <a:srgbClr val="FF0000"/>
                </a:solidFill>
                <a:latin typeface="Times New Roman" panose="02020603050405020304" pitchFamily="65" charset="-122"/>
                <a:ea typeface="宋体" panose="02010600030101010101" pitchFamily="2" charset="-122"/>
              </a:rPr>
              <a:t>think、consider、find、feel、suppose</a:t>
            </a:r>
            <a:br>
              <a:rPr dirty="0">
                <a:solidFill>
                  <a:srgbClr val="FF0000"/>
                </a:solidFill>
              </a:rPr>
            </a:br>
            <a:r>
              <a:rPr lang="zh-CN" altLang="en-US" sz="1815" kern="0" dirty="0" smtClean="0">
                <a:solidFill>
                  <a:srgbClr val="000000"/>
                </a:solidFill>
                <a:latin typeface="Times New Roman" panose="02020603050405020304" pitchFamily="65" charset="-122"/>
                <a:ea typeface="宋体" panose="02010600030101010101" pitchFamily="2" charset="-122"/>
              </a:rPr>
              <a:t>等。</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③此结构中的宾语补足语可以是 </a:t>
            </a:r>
            <a:r>
              <a:rPr lang="zh-CN" altLang="en-US" sz="1815" u="sng" kern="0" dirty="0" smtClean="0">
                <a:solidFill>
                  <a:srgbClr val="FF0000"/>
                </a:solidFill>
                <a:latin typeface="Times New Roman" panose="02020603050405020304" pitchFamily="65" charset="-122"/>
                <a:ea typeface="宋体" panose="02010600030101010101" pitchFamily="2" charset="-122"/>
              </a:rPr>
              <a:t>形容词</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,也可以是名词;真正的宾语可以是 </a:t>
            </a:r>
            <a:r>
              <a:rPr lang="zh-CN" altLang="en-US" sz="1815" u="sng" kern="0" dirty="0" smtClean="0">
                <a:solidFill>
                  <a:srgbClr val="FF0000"/>
                </a:solidFill>
                <a:latin typeface="Times New Roman" panose="02020603050405020304" pitchFamily="65" charset="-122"/>
                <a:ea typeface="宋体" panose="02010600030101010101" pitchFamily="2" charset="-122"/>
              </a:rPr>
              <a:t>不定式</a:t>
            </a:r>
            <a:br>
              <a:rPr dirty="0">
                <a:solidFill>
                  <a:srgbClr val="FF0000"/>
                </a:solidFill>
              </a:rPr>
            </a:br>
            <a:r>
              <a:rPr lang="zh-CN" altLang="en-US" sz="1815" u="sng" kern="0" dirty="0" smtClean="0">
                <a:solidFill>
                  <a:srgbClr val="FF0000"/>
                </a:solidFill>
                <a:latin typeface="Times New Roman" panose="02020603050405020304" pitchFamily="65" charset="-122"/>
                <a:ea typeface="宋体" panose="02010600030101010101" pitchFamily="2" charset="-122"/>
              </a:rPr>
              <a:t>短语、that从句</a:t>
            </a:r>
            <a:r>
              <a:rPr lang="zh-CN" altLang="en-US" sz="1815" kern="0" dirty="0" smtClean="0">
                <a:solidFill>
                  <a:srgbClr val="000000"/>
                </a:solidFill>
                <a:latin typeface="Times New Roman" panose="02020603050405020304" pitchFamily="65" charset="-122"/>
                <a:ea typeface="宋体" panose="02010600030101010101" pitchFamily="2" charset="-122"/>
              </a:rPr>
              <a:t>或动名词。</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单句语法填空</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4-1 (2017课标全国Ⅰ,完形填空,</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)Yet instead of being discouraged by my slow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progress, I was excited. I then made</a:t>
            </a:r>
            <a:r>
              <a:rPr lang="zh-CN" altLang="en-US" sz="1815" u="sng" kern="0" dirty="0" smtClean="0">
                <a:solidFill>
                  <a:srgbClr val="FF0000"/>
                </a:solidFill>
                <a:latin typeface="Times New Roman" panose="02020603050405020304" pitchFamily="65" charset="-122"/>
                <a:ea typeface="宋体" panose="02010600030101010101" pitchFamily="2" charset="-122"/>
              </a:rPr>
              <a:t>it</a:t>
            </a:r>
            <a:r>
              <a:rPr lang="zh-CN" altLang="en-US" sz="1815" kern="0" dirty="0" smtClean="0">
                <a:solidFill>
                  <a:srgbClr val="000000"/>
                </a:solidFill>
                <a:latin typeface="Times New Roman" panose="02020603050405020304" pitchFamily="65" charset="-122"/>
                <a:ea typeface="宋体" panose="02010600030101010101" pitchFamily="2" charset="-122"/>
              </a:rPr>
              <a:t>a point to attend those meetings and learn all I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could.</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考查it作形式宾语。句意:然而,我并没有因为自己的缓慢进步而气馁,相反,</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我感到兴奋。然后我重视参加那些集会,学习我所能学到的一切。分析句子成分</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可知,此处应用it作形式宾语,真正的宾语为其后的动词不定式短语。make it a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point to do sth.意为“重视做某事”。</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4-2 (2017课标全国Ⅱ,阅读理解C,</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)The government has already permitted the </a:t>
            </a:r>
            <a:endParaRPr lang="zh-CN" altLang="en-US" dirty="0"/>
          </a:p>
        </p:txBody>
      </p:sp>
      <p:pic>
        <p:nvPicPr>
          <p:cNvPr id="3" name="图片 3" descr="textimage105.jpeg"/>
          <p:cNvPicPr>
            <a:picLocks noChangeAspect="1"/>
          </p:cNvPicPr>
          <p:nvPr/>
        </p:nvPicPr>
        <p:blipFill>
          <a:blip r:embed="rId1"/>
          <a:stretch>
            <a:fillRect/>
          </a:stretch>
        </p:blipFill>
        <p:spPr>
          <a:xfrm>
            <a:off x="3633780" y="2939240"/>
            <a:ext cx="609600" cy="409574"/>
          </a:xfrm>
          <a:prstGeom prst="rect">
            <a:avLst/>
          </a:prstGeom>
        </p:spPr>
      </p:pic>
      <p:pic>
        <p:nvPicPr>
          <p:cNvPr id="4" name="图片 4" descr="textimage106.jpeg"/>
          <p:cNvPicPr>
            <a:picLocks noChangeAspect="1"/>
          </p:cNvPicPr>
          <p:nvPr/>
        </p:nvPicPr>
        <p:blipFill>
          <a:blip r:embed="rId1"/>
          <a:stretch>
            <a:fillRect/>
          </a:stretch>
        </p:blipFill>
        <p:spPr>
          <a:xfrm>
            <a:off x="3662361" y="5825601"/>
            <a:ext cx="552449" cy="371474"/>
          </a:xfrm>
          <a:prstGeom prst="rect">
            <a:avLst/>
          </a:prstGeom>
        </p:spPr>
      </p:pic>
      <p:sp>
        <p:nvSpPr>
          <p:cNvPr id="5" name="矩形 4"/>
          <p:cNvSpPr/>
          <p:nvPr/>
        </p:nvSpPr>
        <p:spPr>
          <a:xfrm>
            <a:off x="2324429" y="126356"/>
            <a:ext cx="4495141" cy="507831"/>
          </a:xfrm>
          <a:prstGeom prst="rect">
            <a:avLst/>
          </a:prstGeom>
        </p:spPr>
        <p:txBody>
          <a:bodyPr wrap="none">
            <a:spAutoFit/>
          </a:bodyPr>
          <a:lstStyle/>
          <a:p>
            <a:pPr eaLnBrk="0" latinLnBrk="1" hangingPunct="0">
              <a:lnSpc>
                <a:spcPct val="150000"/>
              </a:lnSpc>
            </a:pPr>
            <a:r>
              <a:rPr lang="zh-CN" altLang="en-US" b="1" kern="0" dirty="0" smtClean="0">
                <a:solidFill>
                  <a:srgbClr val="000000"/>
                </a:solidFill>
                <a:latin typeface="Times New Roman" panose="02020603050405020304" pitchFamily="65" charset="-122"/>
                <a:ea typeface="宋体" panose="02010600030101010101" pitchFamily="2" charset="-122"/>
              </a:rPr>
              <a:t>UNIT 2　LOOKING INTO THE FUTURE</a:t>
            </a:r>
            <a:endParaRPr lang="zh-CN" altLang="en-US" b="1" dirty="0"/>
          </a:p>
        </p:txBody>
      </p:sp>
      <p:pic>
        <p:nvPicPr>
          <p:cNvPr id="6" name="Picture 4" descr="\\a015\吴双婷\线.tif"/>
          <p:cNvPicPr>
            <a:picLocks noChangeAspect="1" noChangeArrowheads="1"/>
          </p:cNvPicPr>
          <p:nvPr/>
        </p:nvPicPr>
        <p:blipFill>
          <a:blip r:embed="rId2" cstate="print"/>
          <a:srcRect/>
          <a:stretch>
            <a:fillRect/>
          </a:stretch>
        </p:blipFill>
        <p:spPr bwMode="auto">
          <a:xfrm>
            <a:off x="4786314" y="848501"/>
            <a:ext cx="3786214" cy="356870"/>
          </a:xfrm>
          <a:prstGeom prst="rect">
            <a:avLst/>
          </a:prstGeom>
          <a:noFill/>
          <a:ln w="9525">
            <a:noFill/>
            <a:miter lim="800000"/>
            <a:headEnd/>
            <a:tailEnd/>
          </a:ln>
        </p:spPr>
      </p:pic>
      <p:pic>
        <p:nvPicPr>
          <p:cNvPr id="7" name="Picture 4" descr="\\a015\吴双婷\线.tif"/>
          <p:cNvPicPr>
            <a:picLocks noChangeArrowheads="1"/>
          </p:cNvPicPr>
          <p:nvPr/>
        </p:nvPicPr>
        <p:blipFill>
          <a:blip r:embed="rId2" cstate="print"/>
          <a:srcRect/>
          <a:stretch>
            <a:fillRect/>
          </a:stretch>
        </p:blipFill>
        <p:spPr bwMode="auto">
          <a:xfrm>
            <a:off x="7948930" y="1706245"/>
            <a:ext cx="756000" cy="323850"/>
          </a:xfrm>
          <a:prstGeom prst="rect">
            <a:avLst/>
          </a:prstGeom>
          <a:noFill/>
          <a:ln w="9525">
            <a:noFill/>
            <a:miter lim="800000"/>
            <a:headEnd/>
            <a:tailEnd/>
          </a:ln>
        </p:spPr>
      </p:pic>
      <p:pic>
        <p:nvPicPr>
          <p:cNvPr id="8" name="Picture 4" descr="\\a015\吴双婷\线.tif"/>
          <p:cNvPicPr>
            <a:picLocks noChangeArrowheads="1"/>
          </p:cNvPicPr>
          <p:nvPr/>
        </p:nvPicPr>
        <p:blipFill>
          <a:blip r:embed="rId2" cstate="print"/>
          <a:srcRect/>
          <a:stretch>
            <a:fillRect/>
          </a:stretch>
        </p:blipFill>
        <p:spPr bwMode="auto">
          <a:xfrm>
            <a:off x="500034" y="2062947"/>
            <a:ext cx="1548000" cy="396000"/>
          </a:xfrm>
          <a:prstGeom prst="rect">
            <a:avLst/>
          </a:prstGeom>
          <a:noFill/>
          <a:ln w="9525">
            <a:noFill/>
            <a:miter lim="800000"/>
            <a:headEnd/>
            <a:tailEnd/>
          </a:ln>
        </p:spPr>
      </p:pic>
      <p:pic>
        <p:nvPicPr>
          <p:cNvPr id="9" name="Picture 4" descr="\\a015\吴双婷\线.tif"/>
          <p:cNvPicPr>
            <a:picLocks noChangeAspect="1" noChangeArrowheads="1"/>
          </p:cNvPicPr>
          <p:nvPr/>
        </p:nvPicPr>
        <p:blipFill>
          <a:blip r:embed="rId2" cstate="print"/>
          <a:srcRect/>
          <a:stretch>
            <a:fillRect/>
          </a:stretch>
        </p:blipFill>
        <p:spPr bwMode="auto">
          <a:xfrm>
            <a:off x="3857620" y="3349151"/>
            <a:ext cx="142876" cy="356870"/>
          </a:xfrm>
          <a:prstGeom prst="rect">
            <a:avLst/>
          </a:prstGeom>
          <a:noFill/>
          <a:ln w="9525">
            <a:noFill/>
            <a:miter lim="800000"/>
            <a:headEnd/>
            <a:tailEnd/>
          </a:ln>
        </p:spPr>
      </p:pic>
      <p:pic>
        <p:nvPicPr>
          <p:cNvPr id="10" name="Picture 4" descr="\\a015\吴双婷\线.tif"/>
          <p:cNvPicPr>
            <a:picLocks noChangeArrowheads="1"/>
          </p:cNvPicPr>
          <p:nvPr/>
        </p:nvPicPr>
        <p:blipFill>
          <a:blip r:embed="rId2" cstate="print"/>
          <a:srcRect/>
          <a:stretch>
            <a:fillRect/>
          </a:stretch>
        </p:blipFill>
        <p:spPr bwMode="auto">
          <a:xfrm>
            <a:off x="3775075" y="1670050"/>
            <a:ext cx="763905" cy="39624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6"/>
                                        </p:tgtEl>
                                      </p:cBhvr>
                                    </p:animEffect>
                                    <p:set>
                                      <p:cBhvr>
                                        <p:cTn id="7" dur="1" fill="hold">
                                          <p:stCondLst>
                                            <p:cond delay="19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10"/>
                                        </p:tgtEl>
                                      </p:cBhvr>
                                    </p:animEffect>
                                    <p:set>
                                      <p:cBhvr>
                                        <p:cTn id="12" dur="1" fill="hold">
                                          <p:stCondLst>
                                            <p:cond delay="1999"/>
                                          </p:stCondLst>
                                        </p:cTn>
                                        <p:tgtEl>
                                          <p:spTgt spid="10"/>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7"/>
                                        </p:tgtEl>
                                      </p:cBhvr>
                                    </p:animEffect>
                                    <p:set>
                                      <p:cBhvr>
                                        <p:cTn id="17" dur="1" fill="hold">
                                          <p:stCondLst>
                                            <p:cond delay="1999"/>
                                          </p:stCondLst>
                                        </p:cTn>
                                        <p:tgtEl>
                                          <p:spTgt spid="7"/>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8"/>
                                        </p:tgtEl>
                                      </p:cBhvr>
                                    </p:animEffect>
                                    <p:set>
                                      <p:cBhvr>
                                        <p:cTn id="22" dur="1" fill="hold">
                                          <p:stCondLst>
                                            <p:cond delay="1999"/>
                                          </p:stCondLst>
                                        </p:cTn>
                                        <p:tgtEl>
                                          <p:spTgt spid="8"/>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9"/>
                                        </p:tgtEl>
                                      </p:cBhvr>
                                    </p:animEffect>
                                    <p:set>
                                      <p:cBhvr>
                                        <p:cTn id="27" dur="1" fill="hold">
                                          <p:stCondLst>
                                            <p:cond delay="19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807678"/>
            <a:ext cx="8467200" cy="5009515"/>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company to use special materials to make it easier for the vehicle </a:t>
            </a:r>
            <a:r>
              <a:rPr lang="zh-CN" altLang="en-US" sz="1815" u="sng" kern="0" dirty="0" smtClean="0">
                <a:solidFill>
                  <a:srgbClr val="FF0000"/>
                </a:solidFill>
                <a:latin typeface="Times New Roman" panose="02020603050405020304" pitchFamily="65" charset="-122"/>
                <a:ea typeface="宋体" panose="02010600030101010101" pitchFamily="2" charset="-122"/>
              </a:rPr>
              <a:t>to fly</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(fly).</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考查非谓语动词。句意:政府已经允许该公司使用特殊材料,以使车辆飞行</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更加容易。分析句子成分可知,此处it作形式宾语,真正的宾语应用动词不定式。</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4-3 (2017浙江, 阅读理解B,</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)She says these activities at bedtime can get kids all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excited and make it hard for them </a:t>
            </a:r>
            <a:r>
              <a:rPr lang="zh-CN" altLang="en-US" sz="1815" u="sng" kern="0" dirty="0" smtClean="0">
                <a:solidFill>
                  <a:srgbClr val="FF0000"/>
                </a:solidFill>
                <a:latin typeface="Times New Roman" panose="02020603050405020304" pitchFamily="65" charset="-122"/>
                <a:ea typeface="宋体" panose="02010600030101010101" pitchFamily="2" charset="-122"/>
              </a:rPr>
              <a:t>to calm</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(calm) down and sleep.</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考查非谓语动词。句意:她说这些睡前活动会让孩子们非常兴奋,使他们难</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以平静下来入睡。本句中it作形式宾语,后面应用不定式短语作真正的宾语。</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完成句子</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4-4 (2015山东,4,</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)苏珊清楚地向我表明,她希望自己开始一种新生活。</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Susan </a:t>
            </a:r>
            <a:r>
              <a:rPr lang="zh-CN" altLang="en-US" sz="1815" u="sng" kern="0" dirty="0" smtClean="0">
                <a:solidFill>
                  <a:srgbClr val="FF0000"/>
                </a:solidFill>
                <a:latin typeface="Times New Roman" panose="02020603050405020304" pitchFamily="65" charset="-122"/>
                <a:ea typeface="宋体" panose="02010600030101010101" pitchFamily="2" charset="-122"/>
              </a:rPr>
              <a:t>made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it</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clear</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to me that she wished to make a new life for herself.</a:t>
            </a:r>
            <a:endParaRPr lang="zh-CN" altLang="en-US" dirty="0"/>
          </a:p>
          <a:p>
            <a:pPr marL="0" indent="0" eaLnBrk="0" latinLnBrk="1" hangingPunct="0">
              <a:lnSpc>
                <a:spcPct val="150000"/>
              </a:lnSpc>
              <a:spcBef>
                <a:spcPts val="0"/>
              </a:spcBef>
              <a:buNone/>
            </a:pPr>
            <a:r>
              <a:rPr lang="zh-CN" altLang="en-US" sz="3210" kern="0" spc="25516" dirty="0" smtClean="0">
                <a:solidFill>
                  <a:srgbClr val="000000"/>
                </a:solidFill>
                <a:latin typeface="Times New Roman" panose="02020603050405020304" pitchFamily="65" charset="-122"/>
                <a:ea typeface="宋体" panose="02010600030101010101" pitchFamily="2" charset="-122"/>
              </a:rPr>
              <a:t> </a:t>
            </a:r>
            <a:endParaRPr lang="zh-CN" altLang="en-US" dirty="0"/>
          </a:p>
        </p:txBody>
      </p:sp>
      <p:pic>
        <p:nvPicPr>
          <p:cNvPr id="3" name="图片 3" descr="textimage107.jpeg"/>
          <p:cNvPicPr>
            <a:picLocks noChangeAspect="1"/>
          </p:cNvPicPr>
          <p:nvPr/>
        </p:nvPicPr>
        <p:blipFill>
          <a:blip r:embed="rId1"/>
          <a:stretch>
            <a:fillRect/>
          </a:stretch>
        </p:blipFill>
        <p:spPr>
          <a:xfrm>
            <a:off x="3160649" y="2120155"/>
            <a:ext cx="552449" cy="371475"/>
          </a:xfrm>
          <a:prstGeom prst="rect">
            <a:avLst/>
          </a:prstGeom>
        </p:spPr>
      </p:pic>
      <p:pic>
        <p:nvPicPr>
          <p:cNvPr id="4" name="图片 4" descr="textimage108.jpeg"/>
          <p:cNvPicPr>
            <a:picLocks noChangeAspect="1"/>
          </p:cNvPicPr>
          <p:nvPr/>
        </p:nvPicPr>
        <p:blipFill>
          <a:blip r:embed="rId1"/>
          <a:stretch>
            <a:fillRect/>
          </a:stretch>
        </p:blipFill>
        <p:spPr>
          <a:xfrm>
            <a:off x="2142975" y="4224975"/>
            <a:ext cx="609600" cy="409574"/>
          </a:xfrm>
          <a:prstGeom prst="rect">
            <a:avLst/>
          </a:prstGeom>
        </p:spPr>
      </p:pic>
      <p:sp>
        <p:nvSpPr>
          <p:cNvPr id="6" name="矩形 5"/>
          <p:cNvSpPr/>
          <p:nvPr/>
        </p:nvSpPr>
        <p:spPr>
          <a:xfrm>
            <a:off x="2324429" y="126356"/>
            <a:ext cx="4495141" cy="507831"/>
          </a:xfrm>
          <a:prstGeom prst="rect">
            <a:avLst/>
          </a:prstGeom>
        </p:spPr>
        <p:txBody>
          <a:bodyPr wrap="none">
            <a:spAutoFit/>
          </a:bodyPr>
          <a:lstStyle/>
          <a:p>
            <a:pPr eaLnBrk="0" latinLnBrk="1" hangingPunct="0">
              <a:lnSpc>
                <a:spcPct val="150000"/>
              </a:lnSpc>
            </a:pPr>
            <a:r>
              <a:rPr lang="zh-CN" altLang="en-US" b="1" kern="0" dirty="0" smtClean="0">
                <a:solidFill>
                  <a:srgbClr val="000000"/>
                </a:solidFill>
                <a:latin typeface="Times New Roman" panose="02020603050405020304" pitchFamily="65" charset="-122"/>
                <a:ea typeface="宋体" panose="02010600030101010101" pitchFamily="2" charset="-122"/>
              </a:rPr>
              <a:t>UNIT 2　LOOKING INTO THE FUTURE</a:t>
            </a:r>
            <a:endParaRPr lang="zh-CN" altLang="en-US" b="1" dirty="0"/>
          </a:p>
        </p:txBody>
      </p:sp>
      <p:pic>
        <p:nvPicPr>
          <p:cNvPr id="7" name="Picture 4" descr="\\a015\吴双婷\线.tif"/>
          <p:cNvPicPr>
            <a:picLocks noChangeArrowheads="1"/>
          </p:cNvPicPr>
          <p:nvPr/>
        </p:nvPicPr>
        <p:blipFill>
          <a:blip r:embed="rId2" cstate="print"/>
          <a:srcRect/>
          <a:stretch>
            <a:fillRect/>
          </a:stretch>
        </p:blipFill>
        <p:spPr bwMode="auto">
          <a:xfrm>
            <a:off x="6609715" y="807720"/>
            <a:ext cx="539115" cy="39600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2" cstate="print"/>
          <a:srcRect/>
          <a:stretch>
            <a:fillRect/>
          </a:stretch>
        </p:blipFill>
        <p:spPr bwMode="auto">
          <a:xfrm>
            <a:off x="3713156" y="2548725"/>
            <a:ext cx="714380" cy="356870"/>
          </a:xfrm>
          <a:prstGeom prst="rect">
            <a:avLst/>
          </a:prstGeom>
          <a:noFill/>
          <a:ln w="9525">
            <a:noFill/>
            <a:miter lim="800000"/>
            <a:headEnd/>
            <a:tailEnd/>
          </a:ln>
        </p:spPr>
      </p:pic>
      <p:pic>
        <p:nvPicPr>
          <p:cNvPr id="9" name="Picture 4" descr="\\a015\吴双婷\线.tif"/>
          <p:cNvPicPr>
            <a:picLocks noChangeArrowheads="1"/>
          </p:cNvPicPr>
          <p:nvPr/>
        </p:nvPicPr>
        <p:blipFill>
          <a:blip r:embed="rId2" cstate="print"/>
          <a:srcRect/>
          <a:stretch>
            <a:fillRect/>
          </a:stretch>
        </p:blipFill>
        <p:spPr bwMode="auto">
          <a:xfrm>
            <a:off x="1143000" y="4634865"/>
            <a:ext cx="1224000" cy="39497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7"/>
                                        </p:tgtEl>
                                      </p:cBhvr>
                                    </p:animEffect>
                                    <p:set>
                                      <p:cBhvr>
                                        <p:cTn id="7" dur="1" fill="hold">
                                          <p:stCondLst>
                                            <p:cond delay="19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8"/>
                                        </p:tgtEl>
                                      </p:cBhvr>
                                    </p:animEffect>
                                    <p:set>
                                      <p:cBhvr>
                                        <p:cTn id="12" dur="1" fill="hold">
                                          <p:stCondLst>
                                            <p:cond delay="1999"/>
                                          </p:stCondLst>
                                        </p:cTn>
                                        <p:tgtEl>
                                          <p:spTgt spid="8"/>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9"/>
                                        </p:tgtEl>
                                      </p:cBhvr>
                                    </p:animEffect>
                                    <p:set>
                                      <p:cBhvr>
                                        <p:cTn id="17" dur="1" fill="hold">
                                          <p:stCondLst>
                                            <p:cond delay="19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1057972"/>
            <a:ext cx="8467200" cy="5862759"/>
          </a:xfrm>
          <a:prstGeom prst="rect">
            <a:avLst/>
          </a:prstGeom>
          <a:noFill/>
        </p:spPr>
        <p:txBody>
          <a:bodyPr wrap="square" lIns="0" tIns="0" rIns="0" bIns="0" rtlCol="0">
            <a:spAutoFit/>
          </a:bodyPr>
          <a:lstStyle/>
          <a:p>
            <a:pPr eaLnBrk="0" latinLnBrk="1" hangingPunct="0">
              <a:lnSpc>
                <a:spcPct val="150000"/>
              </a:lnSpc>
              <a:spcBef>
                <a:spcPts val="320"/>
              </a:spcBef>
            </a:pPr>
            <a:r>
              <a:rPr lang="zh-CN" altLang="en-US" sz="1815" kern="0" dirty="0" smtClean="0">
                <a:solidFill>
                  <a:srgbClr val="000000"/>
                </a:solidFill>
                <a:latin typeface="Times New Roman" panose="02020603050405020304" pitchFamily="65" charset="-122"/>
                <a:ea typeface="宋体" panose="02010600030101010101" pitchFamily="2" charset="-122"/>
              </a:rPr>
              <a:t>将来进行时</a:t>
            </a:r>
            <a:endParaRPr lang="zh-CN" altLang="en-US" sz="2000" dirty="0" smtClean="0"/>
          </a:p>
          <a:p>
            <a:pPr eaLnBrk="0" latinLnBrk="1" hangingPunct="0">
              <a:lnSpc>
                <a:spcPct val="150000"/>
              </a:lnSpc>
            </a:pPr>
            <a:r>
              <a:rPr lang="zh-CN" altLang="en-US" sz="1815" kern="0" dirty="0" smtClean="0">
                <a:solidFill>
                  <a:srgbClr val="000000"/>
                </a:solidFill>
                <a:latin typeface="Times New Roman" panose="02020603050405020304" pitchFamily="65" charset="-122"/>
                <a:ea typeface="宋体" panose="02010600030101010101" pitchFamily="2" charset="-122"/>
              </a:rPr>
              <a:t>观察</a:t>
            </a:r>
            <a:endParaRPr lang="zh-CN" altLang="en-US" sz="2000" dirty="0" smtClean="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①</a:t>
            </a:r>
            <a:r>
              <a:rPr lang="zh-CN" altLang="en-US" sz="1815" kern="0" dirty="0" smtClean="0">
                <a:solidFill>
                  <a:srgbClr val="000000"/>
                </a:solidFill>
                <a:latin typeface="Times New Roman" panose="02020603050405020304" pitchFamily="65" charset="-122"/>
                <a:ea typeface="宋体" panose="02010600030101010101" pitchFamily="2" charset="-122"/>
              </a:rPr>
              <a:t>However, in the not-too-distant future, we will be living in smart homes that will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lock the door for us when we are away and remember to switch off the TV when we </a:t>
            </a:r>
            <a:r>
              <a:rPr lang="zh-CN" altLang="en-US" sz="1815" kern="0" dirty="0" smtClean="0">
                <a:solidFill>
                  <a:srgbClr val="000000"/>
                </a:solidFill>
                <a:latin typeface="Times New Roman" panose="02020603050405020304" pitchFamily="65" charset="-122"/>
                <a:ea typeface="宋体" panose="02010600030101010101" pitchFamily="2" charset="-122"/>
              </a:rPr>
              <a:t>forget</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(教材P14) 然而,在不久的将来,我们将生活在智能家居中,当我们离开的时候,智能</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家居会为我们锁上门,当我们忘记(关掉电视)的时候,智能家居会记得关掉电视。</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②In the future, we will be using advanced technology every day for automatic control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of just about everything in our home.(教材P14)在未来,我们将每天使用先进的技术</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自动控制家里几乎所有的东西。</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③In addition, your smart home will be monitoring your health for you every day.(教</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材P14)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此外,你的智能家居每天都会监控你的健康状况。</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④What will you be doing at 10:00 tomorrow morning?</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明天上午10点你会在干什么?</a:t>
            </a:r>
            <a:endParaRPr lang="zh-CN" altLang="en-US" dirty="0"/>
          </a:p>
        </p:txBody>
      </p:sp>
      <p:sp>
        <p:nvSpPr>
          <p:cNvPr id="3" name="矩形 2"/>
          <p:cNvSpPr/>
          <p:nvPr/>
        </p:nvSpPr>
        <p:spPr>
          <a:xfrm>
            <a:off x="2324429" y="126356"/>
            <a:ext cx="4495141" cy="507831"/>
          </a:xfrm>
          <a:prstGeom prst="rect">
            <a:avLst/>
          </a:prstGeom>
        </p:spPr>
        <p:txBody>
          <a:bodyPr wrap="none">
            <a:spAutoFit/>
          </a:bodyPr>
          <a:lstStyle/>
          <a:p>
            <a:pPr eaLnBrk="0" latinLnBrk="1" hangingPunct="0">
              <a:lnSpc>
                <a:spcPct val="150000"/>
              </a:lnSpc>
            </a:pPr>
            <a:r>
              <a:rPr lang="zh-CN" altLang="en-US" b="1" kern="0" dirty="0" smtClean="0">
                <a:solidFill>
                  <a:srgbClr val="000000"/>
                </a:solidFill>
                <a:latin typeface="Times New Roman" panose="02020603050405020304" pitchFamily="65" charset="-122"/>
                <a:ea typeface="宋体" panose="02010600030101010101" pitchFamily="2" charset="-122"/>
              </a:rPr>
              <a:t>UNIT 2　LOOKING INTO THE FUTURE</a:t>
            </a:r>
            <a:endParaRPr lang="zh-CN" altLang="en-US" b="1" dirty="0"/>
          </a:p>
        </p:txBody>
      </p:sp>
      <p:pic>
        <p:nvPicPr>
          <p:cNvPr id="4" name="图片 3" descr="textimage79.jpeg"/>
          <p:cNvPicPr>
            <a:picLocks noChangeAspect="1"/>
          </p:cNvPicPr>
          <p:nvPr/>
        </p:nvPicPr>
        <p:blipFill>
          <a:blip r:embed="rId1" cstate="print"/>
          <a:stretch>
            <a:fillRect/>
          </a:stretch>
        </p:blipFill>
        <p:spPr>
          <a:xfrm>
            <a:off x="3779912" y="919939"/>
            <a:ext cx="1602573" cy="317341"/>
          </a:xfrm>
          <a:prstGeom prst="rect">
            <a:avLst/>
          </a:prstGeom>
        </p:spPr>
      </p:pic>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45973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⑤Will you be having some tea? 你要喝些茶吗?</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归纳</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(1)将来进行时的结构为:① </a:t>
            </a:r>
            <a:r>
              <a:rPr lang="zh-CN" altLang="en-US" sz="1815" u="sng" kern="0" dirty="0" smtClean="0">
                <a:solidFill>
                  <a:srgbClr val="FF0000"/>
                </a:solidFill>
                <a:latin typeface="Times New Roman" panose="02020603050405020304" pitchFamily="65" charset="-122"/>
                <a:ea typeface="宋体" panose="02010600030101010101" pitchFamily="2" charset="-122"/>
              </a:rPr>
              <a:t>will be doing</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(2)将来进行时的基本用法:</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①将来进行时表示将来某一时间②</a:t>
            </a:r>
            <a:r>
              <a:rPr lang="zh-CN" altLang="en-US" sz="1815" u="sng" kern="0" dirty="0" smtClean="0">
                <a:solidFill>
                  <a:srgbClr val="FF0000"/>
                </a:solidFill>
                <a:latin typeface="Times New Roman" panose="02020603050405020304" pitchFamily="65" charset="-122"/>
                <a:ea typeface="宋体" panose="02010600030101010101" pitchFamily="2" charset="-122"/>
              </a:rPr>
              <a:t>正在进行的</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动作。</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When I get home, my wife will probably be watching television.</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当我到家时,我太太可能正在看电视。</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②表示③ </a:t>
            </a:r>
            <a:r>
              <a:rPr lang="zh-CN" altLang="en-US" sz="1815" u="sng" kern="0" dirty="0" smtClean="0">
                <a:solidFill>
                  <a:srgbClr val="FF0000"/>
                </a:solidFill>
                <a:latin typeface="Times New Roman" panose="02020603050405020304" pitchFamily="65" charset="-122"/>
                <a:ea typeface="宋体" panose="02010600030101010101" pitchFamily="2" charset="-122"/>
              </a:rPr>
              <a:t>按计划或安排</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要发生的动作。</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We will be going to London next week.</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下周我们要去伦敦。</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③将来进行时表示④ </a:t>
            </a:r>
            <a:r>
              <a:rPr lang="zh-CN" altLang="en-US" sz="1815" u="sng" kern="0" dirty="0" smtClean="0">
                <a:solidFill>
                  <a:srgbClr val="FF0000"/>
                </a:solidFill>
                <a:latin typeface="Times New Roman" panose="02020603050405020304" pitchFamily="65" charset="-122"/>
                <a:ea typeface="宋体" panose="02010600030101010101" pitchFamily="2" charset="-122"/>
              </a:rPr>
              <a:t>委婉的语气</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Will you be needing anything else? 你还需要别的什么吗?</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(3)将来进行时与一般将来时的区别:</a:t>
            </a:r>
            <a:endParaRPr lang="zh-CN" altLang="en-US" dirty="0"/>
          </a:p>
        </p:txBody>
      </p:sp>
      <p:sp>
        <p:nvSpPr>
          <p:cNvPr id="3" name="矩形 2"/>
          <p:cNvSpPr/>
          <p:nvPr/>
        </p:nvSpPr>
        <p:spPr>
          <a:xfrm>
            <a:off x="2324429" y="126356"/>
            <a:ext cx="4495141" cy="507831"/>
          </a:xfrm>
          <a:prstGeom prst="rect">
            <a:avLst/>
          </a:prstGeom>
        </p:spPr>
        <p:txBody>
          <a:bodyPr wrap="none">
            <a:spAutoFit/>
          </a:bodyPr>
          <a:lstStyle/>
          <a:p>
            <a:pPr eaLnBrk="0" latinLnBrk="1" hangingPunct="0">
              <a:lnSpc>
                <a:spcPct val="150000"/>
              </a:lnSpc>
            </a:pPr>
            <a:r>
              <a:rPr lang="zh-CN" altLang="en-US" b="1" kern="0" dirty="0" smtClean="0">
                <a:solidFill>
                  <a:srgbClr val="000000"/>
                </a:solidFill>
                <a:latin typeface="Times New Roman" panose="02020603050405020304" pitchFamily="65" charset="-122"/>
                <a:ea typeface="宋体" panose="02010600030101010101" pitchFamily="2" charset="-122"/>
              </a:rPr>
              <a:t>UNIT 2　LOOKING INTO THE FUTURE</a:t>
            </a:r>
            <a:endParaRPr lang="zh-CN" altLang="en-US" b="1" dirty="0"/>
          </a:p>
        </p:txBody>
      </p:sp>
      <p:pic>
        <p:nvPicPr>
          <p:cNvPr id="4" name="Picture 4" descr="\\a015\吴双婷\线.tif"/>
          <p:cNvPicPr>
            <a:picLocks noChangeArrowheads="1"/>
          </p:cNvPicPr>
          <p:nvPr/>
        </p:nvPicPr>
        <p:blipFill>
          <a:blip r:embed="rId1" cstate="print"/>
          <a:srcRect/>
          <a:stretch>
            <a:fillRect/>
          </a:stretch>
        </p:blipFill>
        <p:spPr bwMode="auto">
          <a:xfrm>
            <a:off x="3214370" y="1562735"/>
            <a:ext cx="1257300" cy="396000"/>
          </a:xfrm>
          <a:prstGeom prst="rect">
            <a:avLst/>
          </a:prstGeom>
          <a:noFill/>
          <a:ln w="9525">
            <a:noFill/>
            <a:miter lim="800000"/>
            <a:headEnd/>
            <a:tailEnd/>
          </a:ln>
        </p:spPr>
      </p:pic>
      <p:pic>
        <p:nvPicPr>
          <p:cNvPr id="5" name="Picture 4" descr="\\a015\吴双婷\线.tif"/>
          <p:cNvPicPr>
            <a:picLocks noChangeAspect="1" noChangeArrowheads="1"/>
          </p:cNvPicPr>
          <p:nvPr/>
        </p:nvPicPr>
        <p:blipFill>
          <a:blip r:embed="rId1" cstate="print"/>
          <a:srcRect/>
          <a:stretch>
            <a:fillRect/>
          </a:stretch>
        </p:blipFill>
        <p:spPr bwMode="auto">
          <a:xfrm>
            <a:off x="4004945" y="2429510"/>
            <a:ext cx="1162685" cy="356870"/>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1" cstate="print"/>
          <a:srcRect/>
          <a:stretch>
            <a:fillRect/>
          </a:stretch>
        </p:blipFill>
        <p:spPr bwMode="auto">
          <a:xfrm>
            <a:off x="1499870" y="3634740"/>
            <a:ext cx="1428115" cy="38354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1" cstate="print"/>
          <a:srcRect/>
          <a:stretch>
            <a:fillRect/>
          </a:stretch>
        </p:blipFill>
        <p:spPr bwMode="auto">
          <a:xfrm>
            <a:off x="2657475" y="4939665"/>
            <a:ext cx="1190625" cy="35687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4"/>
                                        </p:tgtEl>
                                      </p:cBhvr>
                                    </p:animEffect>
                                    <p:set>
                                      <p:cBhvr>
                                        <p:cTn id="7" dur="1" fill="hold">
                                          <p:stCondLst>
                                            <p:cond delay="19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5"/>
                                        </p:tgtEl>
                                      </p:cBhvr>
                                    </p:animEffect>
                                    <p:set>
                                      <p:cBhvr>
                                        <p:cTn id="12" dur="1" fill="hold">
                                          <p:stCondLst>
                                            <p:cond delay="19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6"/>
                                        </p:tgtEl>
                                      </p:cBhvr>
                                    </p:animEffect>
                                    <p:set>
                                      <p:cBhvr>
                                        <p:cTn id="17" dur="1" fill="hold">
                                          <p:stCondLst>
                                            <p:cond delay="1999"/>
                                          </p:stCondLst>
                                        </p:cTn>
                                        <p:tgtEl>
                                          <p:spTgt spid="6"/>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7"/>
                                        </p:tgtEl>
                                      </p:cBhvr>
                                    </p:animEffect>
                                    <p:set>
                                      <p:cBhvr>
                                        <p:cTn id="22" dur="1" fill="hold">
                                          <p:stCondLst>
                                            <p:cond delay="19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45973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①两者基本用法不一样:</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将来进行时表示将来某时⑤ </a:t>
            </a:r>
            <a:r>
              <a:rPr lang="zh-CN" altLang="en-US" sz="1815" u="sng" kern="0" dirty="0" smtClean="0">
                <a:solidFill>
                  <a:srgbClr val="FF0000"/>
                </a:solidFill>
                <a:latin typeface="Times New Roman" panose="02020603050405020304" pitchFamily="65" charset="-122"/>
                <a:ea typeface="宋体" panose="02010600030101010101" pitchFamily="2" charset="-122"/>
              </a:rPr>
              <a:t>正在进行的</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动作,一般将来时表示将来某时⑥</a:t>
            </a:r>
            <a:r>
              <a:rPr lang="zh-CN" altLang="en-US" sz="1815" u="sng" kern="0" dirty="0" smtClean="0">
                <a:solidFill>
                  <a:srgbClr val="FF0000"/>
                </a:solidFill>
                <a:latin typeface="Times New Roman" panose="02020603050405020304" pitchFamily="65" charset="-122"/>
                <a:ea typeface="宋体" panose="02010600030101010101" pitchFamily="2" charset="-122"/>
              </a:rPr>
              <a:t>要发生</a:t>
            </a:r>
            <a:br>
              <a:rPr dirty="0">
                <a:solidFill>
                  <a:srgbClr val="FF0000"/>
                </a:solidFill>
              </a:rPr>
            </a:br>
            <a:r>
              <a:rPr lang="zh-CN" altLang="en-US" sz="1815" u="sng" kern="0" dirty="0" smtClean="0">
                <a:solidFill>
                  <a:srgbClr val="FF0000"/>
                </a:solidFill>
                <a:latin typeface="Times New Roman" panose="02020603050405020304" pitchFamily="65" charset="-122"/>
                <a:ea typeface="宋体" panose="02010600030101010101" pitchFamily="2" charset="-122"/>
              </a:rPr>
              <a:t>的</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动作。</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What will you be doing this time tomorrow?</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明天这个时候你会在做什么呢?</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What will you do tomorrow? 你明天将干什么?</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②两者均可表示将来,但用将来进行时⑦ </a:t>
            </a:r>
            <a:r>
              <a:rPr lang="zh-CN" altLang="en-US" sz="1815" u="sng" kern="0" dirty="0" smtClean="0">
                <a:solidFill>
                  <a:srgbClr val="FF0000"/>
                </a:solidFill>
                <a:latin typeface="Times New Roman" panose="02020603050405020304" pitchFamily="65" charset="-122"/>
                <a:ea typeface="宋体" panose="02010600030101010101" pitchFamily="2" charset="-122"/>
              </a:rPr>
              <a:t>语气更委婉</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When will you pay back?</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你什么时候还钱?(直接讨债)</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When will you be paying back?</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你什么时候还钱呢?(委婉地商量)</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③有时一般将来时中的will含有“愿意”的意思,而用将来进行时则只是单纯地谈</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未来的情况。</a:t>
            </a:r>
            <a:endParaRPr lang="zh-CN" altLang="en-US" dirty="0"/>
          </a:p>
        </p:txBody>
      </p:sp>
      <p:sp>
        <p:nvSpPr>
          <p:cNvPr id="3" name="矩形 2"/>
          <p:cNvSpPr/>
          <p:nvPr/>
        </p:nvSpPr>
        <p:spPr>
          <a:xfrm>
            <a:off x="2324429" y="126356"/>
            <a:ext cx="4495141" cy="507831"/>
          </a:xfrm>
          <a:prstGeom prst="rect">
            <a:avLst/>
          </a:prstGeom>
        </p:spPr>
        <p:txBody>
          <a:bodyPr wrap="none">
            <a:spAutoFit/>
          </a:bodyPr>
          <a:lstStyle/>
          <a:p>
            <a:pPr eaLnBrk="0" latinLnBrk="1" hangingPunct="0">
              <a:lnSpc>
                <a:spcPct val="150000"/>
              </a:lnSpc>
            </a:pPr>
            <a:r>
              <a:rPr lang="zh-CN" altLang="en-US" b="1" kern="0" dirty="0" smtClean="0">
                <a:solidFill>
                  <a:srgbClr val="000000"/>
                </a:solidFill>
                <a:latin typeface="Times New Roman" panose="02020603050405020304" pitchFamily="65" charset="-122"/>
                <a:ea typeface="宋体" panose="02010600030101010101" pitchFamily="2" charset="-122"/>
              </a:rPr>
              <a:t>UNIT 2　LOOKING INTO THE FUTURE</a:t>
            </a:r>
            <a:endParaRPr lang="zh-CN" altLang="en-US" b="1" dirty="0"/>
          </a:p>
        </p:txBody>
      </p:sp>
      <p:pic>
        <p:nvPicPr>
          <p:cNvPr id="4" name="Picture 4" descr="\\a015\吴双婷\线.tif"/>
          <p:cNvPicPr>
            <a:picLocks noChangeAspect="1" noChangeArrowheads="1"/>
          </p:cNvPicPr>
          <p:nvPr/>
        </p:nvPicPr>
        <p:blipFill>
          <a:blip r:embed="rId1" cstate="print"/>
          <a:srcRect/>
          <a:stretch>
            <a:fillRect/>
          </a:stretch>
        </p:blipFill>
        <p:spPr bwMode="auto">
          <a:xfrm>
            <a:off x="3357245" y="1205865"/>
            <a:ext cx="1200150" cy="356870"/>
          </a:xfrm>
          <a:prstGeom prst="rect">
            <a:avLst/>
          </a:prstGeom>
          <a:noFill/>
          <a:ln w="9525">
            <a:noFill/>
            <a:miter lim="800000"/>
            <a:headEnd/>
            <a:tailEnd/>
          </a:ln>
        </p:spPr>
      </p:pic>
      <p:pic>
        <p:nvPicPr>
          <p:cNvPr id="5" name="Picture 4" descr="\\a015\吴双婷\线.tif"/>
          <p:cNvPicPr>
            <a:picLocks noChangeAspect="1" noChangeArrowheads="1"/>
          </p:cNvPicPr>
          <p:nvPr/>
        </p:nvPicPr>
        <p:blipFill>
          <a:blip r:embed="rId1" cstate="print"/>
          <a:srcRect/>
          <a:stretch>
            <a:fillRect/>
          </a:stretch>
        </p:blipFill>
        <p:spPr bwMode="auto">
          <a:xfrm>
            <a:off x="7876540" y="1205865"/>
            <a:ext cx="882015" cy="356870"/>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1" cstate="print"/>
          <a:srcRect/>
          <a:stretch>
            <a:fillRect/>
          </a:stretch>
        </p:blipFill>
        <p:spPr bwMode="auto">
          <a:xfrm>
            <a:off x="540039" y="1562881"/>
            <a:ext cx="285752"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1" cstate="print"/>
          <a:srcRect/>
          <a:stretch>
            <a:fillRect/>
          </a:stretch>
        </p:blipFill>
        <p:spPr bwMode="auto">
          <a:xfrm>
            <a:off x="4558030" y="3271520"/>
            <a:ext cx="1204595" cy="35687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4"/>
                                        </p:tgtEl>
                                      </p:cBhvr>
                                    </p:animEffect>
                                    <p:set>
                                      <p:cBhvr>
                                        <p:cTn id="7" dur="1" fill="hold">
                                          <p:stCondLst>
                                            <p:cond delay="19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5"/>
                                        </p:tgtEl>
                                      </p:cBhvr>
                                    </p:animEffect>
                                    <p:set>
                                      <p:cBhvr>
                                        <p:cTn id="12" dur="1" fill="hold">
                                          <p:stCondLst>
                                            <p:cond delay="19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6"/>
                                        </p:tgtEl>
                                      </p:cBhvr>
                                    </p:animEffect>
                                    <p:set>
                                      <p:cBhvr>
                                        <p:cTn id="17" dur="1" fill="hold">
                                          <p:stCondLst>
                                            <p:cond delay="1999"/>
                                          </p:stCondLst>
                                        </p:cTn>
                                        <p:tgtEl>
                                          <p:spTgt spid="6"/>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7"/>
                                        </p:tgtEl>
                                      </p:cBhvr>
                                    </p:animEffect>
                                    <p:set>
                                      <p:cBhvr>
                                        <p:cTn id="22" dur="1" fill="hold">
                                          <p:stCondLst>
                                            <p:cond delay="19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653405"/>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Mary won't pay this bill. 玛丽不肯付这笔账单。(表意愿)</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Mary won't be paying this bill. 不会由玛丽来付这笔账单。(单纯谈未来的情况)</a:t>
            </a:r>
            <a:endParaRPr lang="zh-CN" altLang="en-US" dirty="0"/>
          </a:p>
          <a:p>
            <a:pPr marL="0" indent="0" eaLnBrk="0" latinLnBrk="1" hangingPunct="0">
              <a:lnSpc>
                <a:spcPct val="150000"/>
              </a:lnSpc>
              <a:spcBef>
                <a:spcPts val="0"/>
              </a:spcBef>
              <a:buNone/>
            </a:pPr>
            <a:r>
              <a:rPr lang="zh-CN" altLang="en-US" sz="2360" kern="0" spc="9415" dirty="0" smtClean="0">
                <a:solidFill>
                  <a:srgbClr val="000000"/>
                </a:solidFill>
                <a:latin typeface="Times New Roman" panose="02020603050405020304" pitchFamily="65" charset="-122"/>
                <a:ea typeface="宋体" panose="02010600030101010101" pitchFamily="2" charset="-122"/>
              </a:rPr>
              <a:t>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单句语法填空</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1.(2015天津,6,</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)Jane can't attend the meeting at 3 o'clock this afternoon because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she </a:t>
            </a:r>
            <a:r>
              <a:rPr lang="zh-CN" altLang="en-US" sz="1815" u="sng" kern="0" dirty="0" smtClean="0">
                <a:solidFill>
                  <a:srgbClr val="FF0000"/>
                </a:solidFill>
                <a:latin typeface="Times New Roman" panose="02020603050405020304" pitchFamily="65" charset="-122"/>
                <a:ea typeface="宋体" panose="02010600030101010101" pitchFamily="2" charset="-122"/>
              </a:rPr>
              <a:t>will be teaching</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(teach) a class at that time.</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考查时态。句意:简不能参加今天下午三点的会议了,因为那个时候她正在</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上课。根据句意可知,at 3 o'clock this afternoon是一个将来的时间,表示将来某一时</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刻正在做某事,因此用将来进行时。</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)—Could I use your car tomorrow morning?</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—Sure. I </a:t>
            </a:r>
            <a:r>
              <a:rPr lang="zh-CN" altLang="en-US" sz="1815" u="sng" kern="0" dirty="0" smtClean="0">
                <a:solidFill>
                  <a:srgbClr val="FF0000"/>
                </a:solidFill>
                <a:latin typeface="Times New Roman" panose="02020603050405020304" pitchFamily="65" charset="-122"/>
                <a:ea typeface="宋体" panose="02010600030101010101" pitchFamily="2" charset="-122"/>
              </a:rPr>
              <a:t>will be writing</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(write) a report at home.</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考查时态。句意:——明天上午我可以用你的汽车吗?——当然可以。(那</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时)我将在家写报告。由tomorrow morning可知,双方在谈论明天上午这段时间将</a:t>
            </a:r>
            <a:endParaRPr lang="zh-CN" altLang="en-US" dirty="0"/>
          </a:p>
        </p:txBody>
      </p:sp>
      <p:pic>
        <p:nvPicPr>
          <p:cNvPr id="3" name="图片 3" descr="textimage110.jpeg"/>
          <p:cNvPicPr>
            <a:picLocks noChangeAspect="1"/>
          </p:cNvPicPr>
          <p:nvPr/>
        </p:nvPicPr>
        <p:blipFill>
          <a:blip r:embed="rId1"/>
          <a:stretch>
            <a:fillRect/>
          </a:stretch>
        </p:blipFill>
        <p:spPr>
          <a:xfrm>
            <a:off x="540000" y="1606608"/>
            <a:ext cx="1495425" cy="504825"/>
          </a:xfrm>
          <a:prstGeom prst="rect">
            <a:avLst/>
          </a:prstGeom>
        </p:spPr>
      </p:pic>
      <p:pic>
        <p:nvPicPr>
          <p:cNvPr id="4" name="图片 4" descr="textimage111.jpeg"/>
          <p:cNvPicPr>
            <a:picLocks noChangeAspect="1"/>
          </p:cNvPicPr>
          <p:nvPr/>
        </p:nvPicPr>
        <p:blipFill>
          <a:blip r:embed="rId2"/>
          <a:stretch>
            <a:fillRect/>
          </a:stretch>
        </p:blipFill>
        <p:spPr>
          <a:xfrm>
            <a:off x="1941525" y="2564769"/>
            <a:ext cx="609600" cy="409574"/>
          </a:xfrm>
          <a:prstGeom prst="rect">
            <a:avLst/>
          </a:prstGeom>
        </p:spPr>
      </p:pic>
      <p:pic>
        <p:nvPicPr>
          <p:cNvPr id="5" name="图片 5" descr="textimage112.jpeg"/>
          <p:cNvPicPr>
            <a:picLocks noChangeAspect="1"/>
          </p:cNvPicPr>
          <p:nvPr/>
        </p:nvPicPr>
        <p:blipFill>
          <a:blip r:embed="rId2"/>
          <a:stretch>
            <a:fillRect/>
          </a:stretch>
        </p:blipFill>
        <p:spPr>
          <a:xfrm>
            <a:off x="789525" y="4693754"/>
            <a:ext cx="552450" cy="371474"/>
          </a:xfrm>
          <a:prstGeom prst="rect">
            <a:avLst/>
          </a:prstGeom>
        </p:spPr>
      </p:pic>
      <p:sp>
        <p:nvSpPr>
          <p:cNvPr id="6" name="矩形 5"/>
          <p:cNvSpPr/>
          <p:nvPr/>
        </p:nvSpPr>
        <p:spPr>
          <a:xfrm>
            <a:off x="2324429" y="126356"/>
            <a:ext cx="4495141" cy="507831"/>
          </a:xfrm>
          <a:prstGeom prst="rect">
            <a:avLst/>
          </a:prstGeom>
        </p:spPr>
        <p:txBody>
          <a:bodyPr wrap="none">
            <a:spAutoFit/>
          </a:bodyPr>
          <a:lstStyle/>
          <a:p>
            <a:pPr eaLnBrk="0" latinLnBrk="1" hangingPunct="0">
              <a:lnSpc>
                <a:spcPct val="150000"/>
              </a:lnSpc>
            </a:pPr>
            <a:r>
              <a:rPr lang="zh-CN" altLang="en-US" b="1" kern="0" dirty="0" smtClean="0">
                <a:solidFill>
                  <a:srgbClr val="000000"/>
                </a:solidFill>
                <a:latin typeface="Times New Roman" panose="02020603050405020304" pitchFamily="65" charset="-122"/>
                <a:ea typeface="宋体" panose="02010600030101010101" pitchFamily="2" charset="-122"/>
              </a:rPr>
              <a:t>UNIT 2　LOOKING INTO THE FUTURE</a:t>
            </a:r>
            <a:endParaRPr lang="zh-CN" altLang="en-US" b="1" dirty="0"/>
          </a:p>
        </p:txBody>
      </p:sp>
      <p:pic>
        <p:nvPicPr>
          <p:cNvPr id="7" name="Picture 4" descr="\\a015\吴双婷\线.tif"/>
          <p:cNvPicPr>
            <a:picLocks noChangeAspect="1" noChangeArrowheads="1"/>
          </p:cNvPicPr>
          <p:nvPr/>
        </p:nvPicPr>
        <p:blipFill>
          <a:blip r:embed="rId3" cstate="print"/>
          <a:srcRect/>
          <a:stretch>
            <a:fillRect/>
          </a:stretch>
        </p:blipFill>
        <p:spPr bwMode="auto">
          <a:xfrm>
            <a:off x="862330" y="3039110"/>
            <a:ext cx="1566545" cy="35687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3" cstate="print"/>
          <a:srcRect/>
          <a:stretch>
            <a:fillRect/>
          </a:stretch>
        </p:blipFill>
        <p:spPr bwMode="auto">
          <a:xfrm>
            <a:off x="1423670" y="5134610"/>
            <a:ext cx="1396365" cy="35687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7"/>
                                        </p:tgtEl>
                                      </p:cBhvr>
                                    </p:animEffect>
                                    <p:set>
                                      <p:cBhvr>
                                        <p:cTn id="7" dur="1" fill="hold">
                                          <p:stCondLst>
                                            <p:cond delay="19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8"/>
                                        </p:tgtEl>
                                      </p:cBhvr>
                                    </p:animEffect>
                                    <p:set>
                                      <p:cBhvr>
                                        <p:cTn id="12" dur="1" fill="hold">
                                          <p:stCondLst>
                                            <p:cond delay="1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51561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要做的事,故用将来进行时。</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)I feel so excited! At this time tomorrow morning </a:t>
            </a:r>
            <a:r>
              <a:rPr lang="zh-CN" altLang="en-US" sz="1815" kern="0" dirty="0" smtClean="0">
                <a:latin typeface="Times New Roman" panose="02020603050405020304" pitchFamily="65" charset="-122"/>
                <a:ea typeface="宋体" panose="02010600030101010101" pitchFamily="2" charset="-122"/>
              </a:rPr>
              <a:t>I </a:t>
            </a:r>
            <a:r>
              <a:rPr lang="zh-CN" altLang="en-US" sz="1815" u="sng" kern="0" dirty="0" smtClean="0">
                <a:solidFill>
                  <a:srgbClr val="FF0000"/>
                </a:solidFill>
                <a:latin typeface="Times New Roman" panose="02020603050405020304" pitchFamily="65" charset="-122"/>
                <a:ea typeface="宋体" panose="02010600030101010101" pitchFamily="2" charset="-122"/>
              </a:rPr>
              <a:t>will be flying</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(fly)to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Shanghai.</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句意:我觉得特别兴奋!明天早晨这个时候我将正飞往上海。考查将来进行</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时。根据时间状语At this time tomorrow morning可知此处表示明天早晨的这一时</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间点正在发生的事情,故用将来进行时。</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4.(</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)If you plant watermelon seeds in the spring you </a:t>
            </a:r>
            <a:r>
              <a:rPr lang="zh-CN" altLang="en-US" sz="1815" u="sng" kern="0" dirty="0" smtClean="0">
                <a:solidFill>
                  <a:srgbClr val="FF0000"/>
                </a:solidFill>
                <a:latin typeface="Times New Roman" panose="02020603050405020304" pitchFamily="65" charset="-122"/>
                <a:ea typeface="宋体" panose="02010600030101010101" pitchFamily="2" charset="-122"/>
              </a:rPr>
              <a:t>will be eating</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(eat)fresh wa</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termelon in the fall.</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考查时态。句意:如果你在春天种下西瓜种子,你将在秋天吃着新鲜的西</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瓜。根据句意判断这是将来某段时间正发生的事情,所以用will be eating。</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5.(</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)Daniel's family </a:t>
            </a:r>
            <a:r>
              <a:rPr lang="zh-CN" altLang="en-US" sz="1815" u="sng" kern="0" dirty="0" smtClean="0">
                <a:solidFill>
                  <a:srgbClr val="FF0000"/>
                </a:solidFill>
                <a:latin typeface="Times New Roman" panose="02020603050405020304" pitchFamily="65" charset="-122"/>
                <a:ea typeface="宋体" panose="02010600030101010101" pitchFamily="2" charset="-122"/>
              </a:rPr>
              <a:t>will be enjoying</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(enjoy) their holiday in Huangshan this time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next week.</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考查时态。句意:下周的这个时候,丹尼尔一家将在黄山度假。由this time </a:t>
            </a:r>
            <a:endParaRPr lang="zh-CN" altLang="en-US" dirty="0"/>
          </a:p>
        </p:txBody>
      </p:sp>
      <p:pic>
        <p:nvPicPr>
          <p:cNvPr id="3" name="图片 3" descr="textimage113.jpeg"/>
          <p:cNvPicPr>
            <a:picLocks noChangeAspect="1"/>
          </p:cNvPicPr>
          <p:nvPr/>
        </p:nvPicPr>
        <p:blipFill>
          <a:blip r:embed="rId1"/>
          <a:stretch>
            <a:fillRect/>
          </a:stretch>
        </p:blipFill>
        <p:spPr>
          <a:xfrm>
            <a:off x="789525" y="1177994"/>
            <a:ext cx="552450" cy="371475"/>
          </a:xfrm>
          <a:prstGeom prst="rect">
            <a:avLst/>
          </a:prstGeom>
        </p:spPr>
      </p:pic>
      <p:pic>
        <p:nvPicPr>
          <p:cNvPr id="4" name="图片 4" descr="textimage114.jpeg"/>
          <p:cNvPicPr>
            <a:picLocks noChangeAspect="1"/>
          </p:cNvPicPr>
          <p:nvPr/>
        </p:nvPicPr>
        <p:blipFill>
          <a:blip r:embed="rId1"/>
          <a:stretch>
            <a:fillRect/>
          </a:stretch>
        </p:blipFill>
        <p:spPr>
          <a:xfrm>
            <a:off x="789525" y="3273175"/>
            <a:ext cx="552450" cy="371475"/>
          </a:xfrm>
          <a:prstGeom prst="rect">
            <a:avLst/>
          </a:prstGeom>
        </p:spPr>
      </p:pic>
      <p:pic>
        <p:nvPicPr>
          <p:cNvPr id="5" name="图片 5" descr="textimage115.jpeg"/>
          <p:cNvPicPr>
            <a:picLocks noChangeAspect="1"/>
          </p:cNvPicPr>
          <p:nvPr/>
        </p:nvPicPr>
        <p:blipFill>
          <a:blip r:embed="rId1"/>
          <a:stretch>
            <a:fillRect/>
          </a:stretch>
        </p:blipFill>
        <p:spPr>
          <a:xfrm>
            <a:off x="789525" y="4949029"/>
            <a:ext cx="552450" cy="371474"/>
          </a:xfrm>
          <a:prstGeom prst="rect">
            <a:avLst/>
          </a:prstGeom>
        </p:spPr>
      </p:pic>
      <p:sp>
        <p:nvSpPr>
          <p:cNvPr id="6" name="矩形 5"/>
          <p:cNvSpPr/>
          <p:nvPr/>
        </p:nvSpPr>
        <p:spPr>
          <a:xfrm>
            <a:off x="2324429" y="126356"/>
            <a:ext cx="4495141" cy="507831"/>
          </a:xfrm>
          <a:prstGeom prst="rect">
            <a:avLst/>
          </a:prstGeom>
        </p:spPr>
        <p:txBody>
          <a:bodyPr wrap="none">
            <a:spAutoFit/>
          </a:bodyPr>
          <a:lstStyle/>
          <a:p>
            <a:pPr eaLnBrk="0" latinLnBrk="1" hangingPunct="0">
              <a:lnSpc>
                <a:spcPct val="150000"/>
              </a:lnSpc>
            </a:pPr>
            <a:r>
              <a:rPr lang="zh-CN" altLang="en-US" b="1" kern="0" dirty="0" smtClean="0">
                <a:solidFill>
                  <a:srgbClr val="000000"/>
                </a:solidFill>
                <a:latin typeface="Times New Roman" panose="02020603050405020304" pitchFamily="65" charset="-122"/>
                <a:ea typeface="宋体" panose="02010600030101010101" pitchFamily="2" charset="-122"/>
              </a:rPr>
              <a:t>UNIT 2　LOOKING INTO THE FUTURE</a:t>
            </a:r>
            <a:endParaRPr lang="zh-CN" altLang="en-US" b="1" dirty="0"/>
          </a:p>
        </p:txBody>
      </p:sp>
      <p:pic>
        <p:nvPicPr>
          <p:cNvPr id="7" name="Picture 4" descr="\\a015\吴双婷\线.tif"/>
          <p:cNvPicPr>
            <a:picLocks noChangeAspect="1" noChangeArrowheads="1"/>
          </p:cNvPicPr>
          <p:nvPr/>
        </p:nvPicPr>
        <p:blipFill>
          <a:blip r:embed="rId2" cstate="print"/>
          <a:srcRect/>
          <a:stretch>
            <a:fillRect/>
          </a:stretch>
        </p:blipFill>
        <p:spPr bwMode="auto">
          <a:xfrm>
            <a:off x="6123940" y="1192530"/>
            <a:ext cx="1285875" cy="356870"/>
          </a:xfrm>
          <a:prstGeom prst="rect">
            <a:avLst/>
          </a:prstGeom>
          <a:noFill/>
          <a:ln w="9525">
            <a:noFill/>
            <a:miter lim="800000"/>
            <a:headEnd/>
            <a:tailEnd/>
          </a:ln>
        </p:spPr>
      </p:pic>
      <p:pic>
        <p:nvPicPr>
          <p:cNvPr id="8" name="Picture 4" descr="\\a015\吴双婷\线.tif"/>
          <p:cNvPicPr>
            <a:picLocks noChangeArrowheads="1"/>
          </p:cNvPicPr>
          <p:nvPr/>
        </p:nvPicPr>
        <p:blipFill>
          <a:blip r:embed="rId2" cstate="print"/>
          <a:srcRect/>
          <a:stretch>
            <a:fillRect/>
          </a:stretch>
        </p:blipFill>
        <p:spPr bwMode="auto">
          <a:xfrm>
            <a:off x="5862320" y="3277235"/>
            <a:ext cx="1304925" cy="396000"/>
          </a:xfrm>
          <a:prstGeom prst="rect">
            <a:avLst/>
          </a:prstGeom>
          <a:noFill/>
          <a:ln w="9525">
            <a:noFill/>
            <a:miter lim="800000"/>
            <a:headEnd/>
            <a:tailEnd/>
          </a:ln>
        </p:spPr>
      </p:pic>
      <p:pic>
        <p:nvPicPr>
          <p:cNvPr id="9" name="Picture 4" descr="\\a015\吴双婷\线.tif"/>
          <p:cNvPicPr>
            <a:picLocks noChangeArrowheads="1"/>
          </p:cNvPicPr>
          <p:nvPr/>
        </p:nvPicPr>
        <p:blipFill>
          <a:blip r:embed="rId2" cstate="print"/>
          <a:srcRect/>
          <a:stretch>
            <a:fillRect/>
          </a:stretch>
        </p:blipFill>
        <p:spPr bwMode="auto">
          <a:xfrm>
            <a:off x="2867025" y="4963795"/>
            <a:ext cx="1548000" cy="396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7"/>
                                        </p:tgtEl>
                                      </p:cBhvr>
                                    </p:animEffect>
                                    <p:set>
                                      <p:cBhvr>
                                        <p:cTn id="7" dur="1" fill="hold">
                                          <p:stCondLst>
                                            <p:cond delay="19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8"/>
                                        </p:tgtEl>
                                      </p:cBhvr>
                                    </p:animEffect>
                                    <p:set>
                                      <p:cBhvr>
                                        <p:cTn id="12" dur="1" fill="hold">
                                          <p:stCondLst>
                                            <p:cond delay="1999"/>
                                          </p:stCondLst>
                                        </p:cTn>
                                        <p:tgtEl>
                                          <p:spTgt spid="8"/>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9"/>
                                        </p:tgtEl>
                                      </p:cBhvr>
                                    </p:animEffect>
                                    <p:set>
                                      <p:cBhvr>
                                        <p:cTn id="17" dur="1" fill="hold">
                                          <p:stCondLst>
                                            <p:cond delay="19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51561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next week可知此处表示将来某一个时间点正在做某事,所以使用将来进行时。</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6.(</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)—Guess what, we've got our visas for a short-term visit to the UK this sum-</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mer.</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—How nice! You </a:t>
            </a:r>
            <a:r>
              <a:rPr lang="zh-CN" altLang="en-US" sz="1815" u="sng" kern="0" dirty="0" smtClean="0">
                <a:solidFill>
                  <a:srgbClr val="FF0000"/>
                </a:solidFill>
                <a:latin typeface="Times New Roman" panose="02020603050405020304" pitchFamily="65" charset="-122"/>
                <a:ea typeface="宋体" panose="02010600030101010101" pitchFamily="2" charset="-122"/>
              </a:rPr>
              <a:t>will be experiencing</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(experience)different culture then.</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考查时态。句意:——你猜怎么了,我们拿到了今年夏天到英国短期逗留的</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签证了。——太好了!那你们到时就可以体验不同的文化了。根据关键词then可</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知此处表示将来一个时间点正在进行的动作,故用将来进行时。</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7.(</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)Don't call me at eight o'clock tomorrow morning, for I </a:t>
            </a:r>
            <a:r>
              <a:rPr lang="zh-CN" altLang="en-US" sz="1815" u="sng" kern="0" dirty="0" smtClean="0">
                <a:solidFill>
                  <a:srgbClr val="FF0000"/>
                </a:solidFill>
                <a:latin typeface="Times New Roman" panose="02020603050405020304" pitchFamily="65" charset="-122"/>
                <a:ea typeface="宋体" panose="02010600030101010101" pitchFamily="2" charset="-122"/>
              </a:rPr>
              <a:t>will be having</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(have) a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meeting then.</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考查时态。句意:明天上午8点不要给我打电话,因为那时候我正在开会。</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由关键词then可知,这是一个表示在将来的某一个时间点正在进行的动作,用将来</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进行时。</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8.(</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)—We'll go to the evening party to be held in Beijing Grand Theater at 8 </a:t>
            </a:r>
            <a:endParaRPr lang="zh-CN" altLang="en-US" dirty="0"/>
          </a:p>
        </p:txBody>
      </p:sp>
      <p:pic>
        <p:nvPicPr>
          <p:cNvPr id="3" name="图片 3" descr="textimage116.jpeg"/>
          <p:cNvPicPr>
            <a:picLocks noChangeAspect="1"/>
          </p:cNvPicPr>
          <p:nvPr/>
        </p:nvPicPr>
        <p:blipFill>
          <a:blip r:embed="rId1"/>
          <a:stretch>
            <a:fillRect/>
          </a:stretch>
        </p:blipFill>
        <p:spPr>
          <a:xfrm>
            <a:off x="789525" y="1177994"/>
            <a:ext cx="552450" cy="371475"/>
          </a:xfrm>
          <a:prstGeom prst="rect">
            <a:avLst/>
          </a:prstGeom>
        </p:spPr>
      </p:pic>
      <p:pic>
        <p:nvPicPr>
          <p:cNvPr id="4" name="图片 4" descr="textimage117.jpeg"/>
          <p:cNvPicPr>
            <a:picLocks noChangeAspect="1"/>
          </p:cNvPicPr>
          <p:nvPr/>
        </p:nvPicPr>
        <p:blipFill>
          <a:blip r:embed="rId1"/>
          <a:stretch>
            <a:fillRect/>
          </a:stretch>
        </p:blipFill>
        <p:spPr>
          <a:xfrm>
            <a:off x="789525" y="3692503"/>
            <a:ext cx="552450" cy="371475"/>
          </a:xfrm>
          <a:prstGeom prst="rect">
            <a:avLst/>
          </a:prstGeom>
        </p:spPr>
      </p:pic>
      <p:pic>
        <p:nvPicPr>
          <p:cNvPr id="5" name="图片 5" descr="textimage118.jpeg"/>
          <p:cNvPicPr>
            <a:picLocks noChangeAspect="1"/>
          </p:cNvPicPr>
          <p:nvPr/>
        </p:nvPicPr>
        <p:blipFill>
          <a:blip r:embed="rId1"/>
          <a:stretch>
            <a:fillRect/>
          </a:stretch>
        </p:blipFill>
        <p:spPr>
          <a:xfrm>
            <a:off x="789525" y="5787685"/>
            <a:ext cx="552450" cy="371474"/>
          </a:xfrm>
          <a:prstGeom prst="rect">
            <a:avLst/>
          </a:prstGeom>
        </p:spPr>
      </p:pic>
      <p:sp>
        <p:nvSpPr>
          <p:cNvPr id="6" name="矩形 5"/>
          <p:cNvSpPr/>
          <p:nvPr/>
        </p:nvSpPr>
        <p:spPr>
          <a:xfrm>
            <a:off x="2324429" y="126356"/>
            <a:ext cx="4495141" cy="507831"/>
          </a:xfrm>
          <a:prstGeom prst="rect">
            <a:avLst/>
          </a:prstGeom>
        </p:spPr>
        <p:txBody>
          <a:bodyPr wrap="none">
            <a:spAutoFit/>
          </a:bodyPr>
          <a:lstStyle/>
          <a:p>
            <a:pPr eaLnBrk="0" latinLnBrk="1" hangingPunct="0">
              <a:lnSpc>
                <a:spcPct val="150000"/>
              </a:lnSpc>
            </a:pPr>
            <a:r>
              <a:rPr lang="zh-CN" altLang="en-US" b="1" kern="0" dirty="0" smtClean="0">
                <a:solidFill>
                  <a:srgbClr val="000000"/>
                </a:solidFill>
                <a:latin typeface="Times New Roman" panose="02020603050405020304" pitchFamily="65" charset="-122"/>
                <a:ea typeface="宋体" panose="02010600030101010101" pitchFamily="2" charset="-122"/>
              </a:rPr>
              <a:t>UNIT 2　LOOKING INTO THE FUTURE</a:t>
            </a:r>
            <a:endParaRPr lang="zh-CN" altLang="en-US" b="1" dirty="0"/>
          </a:p>
        </p:txBody>
      </p:sp>
      <p:pic>
        <p:nvPicPr>
          <p:cNvPr id="7" name="Picture 4" descr="\\a015\吴双婷\线.tif"/>
          <p:cNvPicPr>
            <a:picLocks noChangeAspect="1" noChangeArrowheads="1"/>
          </p:cNvPicPr>
          <p:nvPr/>
        </p:nvPicPr>
        <p:blipFill>
          <a:blip r:embed="rId2" cstate="print"/>
          <a:srcRect/>
          <a:stretch>
            <a:fillRect/>
          </a:stretch>
        </p:blipFill>
        <p:spPr bwMode="auto">
          <a:xfrm>
            <a:off x="2233295" y="2029460"/>
            <a:ext cx="1933575" cy="35687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2" cstate="print"/>
          <a:srcRect/>
          <a:stretch>
            <a:fillRect/>
          </a:stretch>
        </p:blipFill>
        <p:spPr bwMode="auto">
          <a:xfrm>
            <a:off x="6457950" y="3707130"/>
            <a:ext cx="1390015" cy="35687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7"/>
                                        </p:tgtEl>
                                      </p:cBhvr>
                                    </p:animEffect>
                                    <p:set>
                                      <p:cBhvr>
                                        <p:cTn id="7" dur="1" fill="hold">
                                          <p:stCondLst>
                                            <p:cond delay="19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8"/>
                                        </p:tgtEl>
                                      </p:cBhvr>
                                    </p:animEffect>
                                    <p:set>
                                      <p:cBhvr>
                                        <p:cTn id="12" dur="1" fill="hold">
                                          <p:stCondLst>
                                            <p:cond delay="1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497195"/>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tonight. Could you join us?</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—I'm afraid I can't. I </a:t>
            </a:r>
            <a:r>
              <a:rPr lang="zh-CN" altLang="en-US" sz="1815" u="sng" kern="0" dirty="0" smtClean="0">
                <a:solidFill>
                  <a:srgbClr val="FF0000"/>
                </a:solidFill>
                <a:latin typeface="Times New Roman" panose="02020603050405020304" pitchFamily="65" charset="-122"/>
                <a:ea typeface="宋体" panose="02010600030101010101" pitchFamily="2" charset="-122"/>
              </a:rPr>
              <a:t>will be discussing</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(discuss)the holiday plan with my friends.</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考查时态。句意:——我们将参加今晚八点在北京大剧院举行的晚会。你</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愿意和我们一起去吗?——我恐怕不行。(那时)我将和我的朋友们讨论假期计</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划。由关键词at 8 tonight可知应用将来进行时。</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9.(</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)I won't be able to watch the concert on TV at 8 tonight because I </a:t>
            </a:r>
            <a:r>
              <a:rPr lang="zh-CN" altLang="en-US" sz="1815" u="sng" kern="0" dirty="0" smtClean="0">
                <a:solidFill>
                  <a:srgbClr val="FF0000"/>
                </a:solidFill>
                <a:latin typeface="Times New Roman" panose="02020603050405020304" pitchFamily="65" charset="-122"/>
                <a:ea typeface="宋体" panose="02010600030101010101" pitchFamily="2" charset="-122"/>
              </a:rPr>
              <a:t>will be doing</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(do)my homework at that time.</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考查时态。句意:我今晚八点不能看电视上的音乐会了,因为那个时候我正</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在做家庭作业。由关键词at that time可知应用将来进行时。</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10.(</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)—The film will be at 7:30 pm. Shall I pick you up at 6:40 pm?</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—OK, I </a:t>
            </a:r>
            <a:r>
              <a:rPr lang="zh-CN" altLang="en-US" sz="1815" u="sng" kern="0" dirty="0" smtClean="0">
                <a:solidFill>
                  <a:srgbClr val="FF0000"/>
                </a:solidFill>
                <a:latin typeface="Times New Roman" panose="02020603050405020304" pitchFamily="65" charset="-122"/>
                <a:ea typeface="宋体" panose="02010600030101010101" pitchFamily="2" charset="-122"/>
              </a:rPr>
              <a:t>will be waiting</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(wait)for you at that time.</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考查时态。句意:——电影将在晚上7:30开始。我傍晚6:40来接你好吗?—</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—好的,那时候我会在等你的。由at that time可知,这是一个表示在将来的某一个时</a:t>
            </a:r>
            <a:endParaRPr lang="zh-CN" altLang="en-US" dirty="0"/>
          </a:p>
        </p:txBody>
      </p:sp>
      <p:pic>
        <p:nvPicPr>
          <p:cNvPr id="3" name="图片 3" descr="textimage119.jpeg"/>
          <p:cNvPicPr>
            <a:picLocks noChangeAspect="1"/>
          </p:cNvPicPr>
          <p:nvPr/>
        </p:nvPicPr>
        <p:blipFill>
          <a:blip r:embed="rId1"/>
          <a:stretch>
            <a:fillRect/>
          </a:stretch>
        </p:blipFill>
        <p:spPr>
          <a:xfrm>
            <a:off x="789525" y="2855306"/>
            <a:ext cx="552450" cy="371475"/>
          </a:xfrm>
          <a:prstGeom prst="rect">
            <a:avLst/>
          </a:prstGeom>
        </p:spPr>
      </p:pic>
      <p:pic>
        <p:nvPicPr>
          <p:cNvPr id="4" name="图片 4" descr="textimage120.jpeg"/>
          <p:cNvPicPr>
            <a:picLocks noChangeAspect="1"/>
          </p:cNvPicPr>
          <p:nvPr/>
        </p:nvPicPr>
        <p:blipFill>
          <a:blip r:embed="rId1"/>
          <a:stretch>
            <a:fillRect/>
          </a:stretch>
        </p:blipFill>
        <p:spPr>
          <a:xfrm>
            <a:off x="904725" y="4531159"/>
            <a:ext cx="552450" cy="371474"/>
          </a:xfrm>
          <a:prstGeom prst="rect">
            <a:avLst/>
          </a:prstGeom>
        </p:spPr>
      </p:pic>
      <p:sp>
        <p:nvSpPr>
          <p:cNvPr id="5" name="矩形 4"/>
          <p:cNvSpPr/>
          <p:nvPr/>
        </p:nvSpPr>
        <p:spPr>
          <a:xfrm>
            <a:off x="2324429" y="126356"/>
            <a:ext cx="4495141" cy="507831"/>
          </a:xfrm>
          <a:prstGeom prst="rect">
            <a:avLst/>
          </a:prstGeom>
        </p:spPr>
        <p:txBody>
          <a:bodyPr wrap="none">
            <a:spAutoFit/>
          </a:bodyPr>
          <a:lstStyle/>
          <a:p>
            <a:pPr eaLnBrk="0" latinLnBrk="1" hangingPunct="0">
              <a:lnSpc>
                <a:spcPct val="150000"/>
              </a:lnSpc>
            </a:pPr>
            <a:r>
              <a:rPr lang="zh-CN" altLang="en-US" b="1" kern="0" dirty="0" smtClean="0">
                <a:solidFill>
                  <a:srgbClr val="000000"/>
                </a:solidFill>
                <a:latin typeface="Times New Roman" panose="02020603050405020304" pitchFamily="65" charset="-122"/>
                <a:ea typeface="宋体" panose="02010600030101010101" pitchFamily="2" charset="-122"/>
              </a:rPr>
              <a:t>UNIT 2　LOOKING INTO THE FUTURE</a:t>
            </a:r>
            <a:endParaRPr lang="zh-CN" altLang="en-US" b="1" dirty="0"/>
          </a:p>
        </p:txBody>
      </p:sp>
      <p:pic>
        <p:nvPicPr>
          <p:cNvPr id="6" name="Picture 4" descr="\\a015\吴双婷\线.tif"/>
          <p:cNvPicPr>
            <a:picLocks noChangeAspect="1" noChangeArrowheads="1"/>
          </p:cNvPicPr>
          <p:nvPr/>
        </p:nvPicPr>
        <p:blipFill>
          <a:blip r:embed="rId2" cstate="print"/>
          <a:srcRect/>
          <a:stretch>
            <a:fillRect/>
          </a:stretch>
        </p:blipFill>
        <p:spPr bwMode="auto">
          <a:xfrm>
            <a:off x="2499995" y="1181735"/>
            <a:ext cx="1728470"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2" cstate="print"/>
          <a:srcRect/>
          <a:stretch>
            <a:fillRect/>
          </a:stretch>
        </p:blipFill>
        <p:spPr bwMode="auto">
          <a:xfrm>
            <a:off x="7453630" y="2870200"/>
            <a:ext cx="1219200" cy="35687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2" cstate="print"/>
          <a:srcRect/>
          <a:stretch>
            <a:fillRect/>
          </a:stretch>
        </p:blipFill>
        <p:spPr bwMode="auto">
          <a:xfrm>
            <a:off x="1341755" y="4991735"/>
            <a:ext cx="1406525" cy="35687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6"/>
                                        </p:tgtEl>
                                      </p:cBhvr>
                                    </p:animEffect>
                                    <p:set>
                                      <p:cBhvr>
                                        <p:cTn id="7" dur="1" fill="hold">
                                          <p:stCondLst>
                                            <p:cond delay="19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7"/>
                                        </p:tgtEl>
                                      </p:cBhvr>
                                    </p:animEffect>
                                    <p:set>
                                      <p:cBhvr>
                                        <p:cTn id="12" dur="1" fill="hold">
                                          <p:stCondLst>
                                            <p:cond delay="1999"/>
                                          </p:stCondLst>
                                        </p:cTn>
                                        <p:tgtEl>
                                          <p:spTgt spid="7"/>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8"/>
                                        </p:tgtEl>
                                      </p:cBhvr>
                                    </p:animEffect>
                                    <p:set>
                                      <p:cBhvr>
                                        <p:cTn id="17" dur="1" fill="hold">
                                          <p:stCondLst>
                                            <p:cond delay="1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848501"/>
            <a:ext cx="8467200" cy="545973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8.</a:t>
            </a:r>
            <a:r>
              <a:rPr lang="zh-CN" altLang="en-US" sz="1815" u="sng" kern="0" dirty="0" smtClean="0">
                <a:solidFill>
                  <a:srgbClr val="FF0000"/>
                </a:solidFill>
                <a:latin typeface="Times New Roman" panose="02020603050405020304" pitchFamily="65" charset="-122"/>
                <a:ea typeface="宋体" panose="02010600030101010101" pitchFamily="2" charset="-122"/>
              </a:rPr>
              <a:t>detect</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.发现;查明→</a:t>
            </a:r>
            <a:r>
              <a:rPr lang="zh-CN" altLang="en-US" sz="1815" u="sng" kern="0" dirty="0" smtClean="0">
                <a:solidFill>
                  <a:srgbClr val="FF0000"/>
                </a:solidFill>
                <a:latin typeface="Times New Roman" panose="02020603050405020304" pitchFamily="65" charset="-122"/>
                <a:ea typeface="宋体" panose="02010600030101010101" pitchFamily="2" charset="-122"/>
              </a:rPr>
              <a:t>detective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.侦探</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9.</a:t>
            </a:r>
            <a:r>
              <a:rPr lang="zh-CN" altLang="en-US" sz="1815" u="sng" kern="0" dirty="0" smtClean="0">
                <a:solidFill>
                  <a:srgbClr val="FF0000"/>
                </a:solidFill>
                <a:latin typeface="Times New Roman" panose="02020603050405020304" pitchFamily="65" charset="-122"/>
                <a:ea typeface="宋体" panose="02010600030101010101" pitchFamily="2" charset="-122"/>
              </a:rPr>
              <a:t>combine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 &amp; </a:t>
            </a:r>
            <a:r>
              <a:rPr lang="zh-CN" altLang="en-US" sz="1815" i="1" kern="0" dirty="0" smtClean="0">
                <a:solidFill>
                  <a:srgbClr val="000000"/>
                </a:solidFill>
                <a:latin typeface="Times New Roman" panose="02020603050405020304" pitchFamily="65" charset="-122"/>
                <a:ea typeface="宋体" panose="02010600030101010101" pitchFamily="2" charset="-122"/>
              </a:rPr>
              <a:t>vi</a:t>
            </a:r>
            <a:r>
              <a:rPr lang="zh-CN" altLang="en-US" sz="1815" kern="0" dirty="0" smtClean="0">
                <a:solidFill>
                  <a:srgbClr val="000000"/>
                </a:solidFill>
                <a:latin typeface="Times New Roman" panose="02020603050405020304" pitchFamily="65" charset="-122"/>
                <a:ea typeface="宋体" panose="02010600030101010101" pitchFamily="2" charset="-122"/>
              </a:rPr>
              <a:t>.(使)结合;混合→</a:t>
            </a:r>
            <a:r>
              <a:rPr lang="zh-CN" altLang="en-US" sz="1815" u="sng" kern="0" dirty="0" smtClean="0">
                <a:solidFill>
                  <a:srgbClr val="FF0000"/>
                </a:solidFill>
                <a:latin typeface="Times New Roman" panose="02020603050405020304" pitchFamily="65" charset="-122"/>
                <a:ea typeface="宋体" panose="02010600030101010101" pitchFamily="2" charset="-122"/>
              </a:rPr>
              <a:t>combination</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.结合;混合</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10. </a:t>
            </a:r>
            <a:r>
              <a:rPr lang="zh-CN" altLang="en-US" sz="1815" u="sng" kern="0" dirty="0" smtClean="0">
                <a:solidFill>
                  <a:srgbClr val="FF0000"/>
                </a:solidFill>
                <a:latin typeface="Times New Roman" panose="02020603050405020304" pitchFamily="65" charset="-122"/>
                <a:ea typeface="宋体" panose="02010600030101010101" pitchFamily="2" charset="-122"/>
              </a:rPr>
              <a:t>predict</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.预测;预料;预言→ </a:t>
            </a:r>
            <a:r>
              <a:rPr lang="zh-CN" altLang="en-US" sz="1815" u="sng" kern="0" dirty="0" smtClean="0">
                <a:solidFill>
                  <a:srgbClr val="FF0000"/>
                </a:solidFill>
                <a:latin typeface="Times New Roman" panose="02020603050405020304" pitchFamily="65" charset="-122"/>
                <a:ea typeface="宋体" panose="02010600030101010101" pitchFamily="2" charset="-122"/>
              </a:rPr>
              <a:t>prediction</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.预测;预言</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11. </a:t>
            </a:r>
            <a:r>
              <a:rPr lang="zh-CN" altLang="en-US" sz="1815" u="sng" kern="0" dirty="0" smtClean="0">
                <a:solidFill>
                  <a:srgbClr val="FF0000"/>
                </a:solidFill>
                <a:latin typeface="Times New Roman" panose="02020603050405020304" pitchFamily="65" charset="-122"/>
                <a:ea typeface="宋体" panose="02010600030101010101" pitchFamily="2" charset="-122"/>
              </a:rPr>
              <a:t>occupy</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v</a:t>
            </a:r>
            <a:r>
              <a:rPr lang="zh-CN" altLang="en-US" sz="1815" kern="0" dirty="0" smtClean="0">
                <a:solidFill>
                  <a:srgbClr val="000000"/>
                </a:solidFill>
                <a:latin typeface="Times New Roman" panose="02020603050405020304" pitchFamily="65" charset="-122"/>
                <a:ea typeface="宋体" panose="02010600030101010101" pitchFamily="2" charset="-122"/>
              </a:rPr>
              <a:t>.占据;占用→</a:t>
            </a:r>
            <a:r>
              <a:rPr lang="zh-CN" altLang="en-US" sz="1815" u="sng" kern="0" dirty="0" smtClean="0">
                <a:solidFill>
                  <a:srgbClr val="FF0000"/>
                </a:solidFill>
                <a:latin typeface="Times New Roman" panose="02020603050405020304" pitchFamily="65" charset="-122"/>
                <a:ea typeface="宋体" panose="02010600030101010101" pitchFamily="2" charset="-122"/>
              </a:rPr>
              <a:t>occupation</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.职业;占领</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12. </a:t>
            </a:r>
            <a:r>
              <a:rPr lang="zh-CN" altLang="en-US" sz="1815" u="sng" kern="0" dirty="0" smtClean="0">
                <a:solidFill>
                  <a:srgbClr val="FF0000"/>
                </a:solidFill>
                <a:latin typeface="Times New Roman" panose="02020603050405020304" pitchFamily="65" charset="-122"/>
                <a:ea typeface="宋体" panose="02010600030101010101" pitchFamily="2" charset="-122"/>
              </a:rPr>
              <a:t>absence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.缺乏;不存在;缺席→ </a:t>
            </a:r>
            <a:r>
              <a:rPr lang="zh-CN" altLang="en-US" sz="1815" u="sng" kern="0" dirty="0" smtClean="0">
                <a:solidFill>
                  <a:srgbClr val="FF0000"/>
                </a:solidFill>
                <a:latin typeface="Times New Roman" panose="02020603050405020304" pitchFamily="65" charset="-122"/>
                <a:ea typeface="宋体" panose="02010600030101010101" pitchFamily="2" charset="-122"/>
              </a:rPr>
              <a:t>absent</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.缺席的→ </a:t>
            </a:r>
            <a:r>
              <a:rPr lang="zh-CN" altLang="en-US" sz="1815" u="sng" kern="0" dirty="0" smtClean="0">
                <a:solidFill>
                  <a:srgbClr val="FF0000"/>
                </a:solidFill>
                <a:latin typeface="Times New Roman" panose="02020603050405020304" pitchFamily="65" charset="-122"/>
                <a:ea typeface="宋体" panose="02010600030101010101" pitchFamily="2" charset="-122"/>
              </a:rPr>
              <a:t>absently</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adv</a:t>
            </a:r>
            <a:r>
              <a:rPr lang="zh-CN" altLang="en-US" sz="1815" kern="0" dirty="0" smtClean="0">
                <a:solidFill>
                  <a:srgbClr val="000000"/>
                </a:solidFill>
                <a:latin typeface="Times New Roman" panose="02020603050405020304" pitchFamily="65" charset="-122"/>
                <a:ea typeface="宋体" panose="02010600030101010101" pitchFamily="2" charset="-122"/>
              </a:rPr>
              <a:t>.心不在焉地;出神</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地</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13. </a:t>
            </a:r>
            <a:r>
              <a:rPr lang="zh-CN" altLang="en-US" sz="1815" u="sng" kern="0" dirty="0" smtClean="0">
                <a:solidFill>
                  <a:srgbClr val="FF0000"/>
                </a:solidFill>
                <a:latin typeface="Times New Roman" panose="02020603050405020304" pitchFamily="65" charset="-122"/>
                <a:ea typeface="宋体" panose="02010600030101010101" pitchFamily="2" charset="-122"/>
              </a:rPr>
              <a:t>resist</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vi</a:t>
            </a:r>
            <a:r>
              <a:rPr lang="zh-CN" altLang="en-US" sz="1815" kern="0" dirty="0" smtClean="0">
                <a:solidFill>
                  <a:srgbClr val="000000"/>
                </a:solidFill>
                <a:latin typeface="Times New Roman" panose="02020603050405020304" pitchFamily="65" charset="-122"/>
                <a:ea typeface="宋体" panose="02010600030101010101" pitchFamily="2" charset="-122"/>
              </a:rPr>
              <a:t>.&amp;</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.抵制;反抗;抵挡→</a:t>
            </a:r>
            <a:r>
              <a:rPr lang="zh-CN" altLang="en-US" sz="1815" u="sng" kern="0" dirty="0" smtClean="0">
                <a:solidFill>
                  <a:srgbClr val="FF0000"/>
                </a:solidFill>
                <a:latin typeface="Times New Roman" panose="02020603050405020304" pitchFamily="65" charset="-122"/>
                <a:ea typeface="宋体" panose="02010600030101010101" pitchFamily="2" charset="-122"/>
              </a:rPr>
              <a:t>resistance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.抵制;反对;抗拒→ </a:t>
            </a:r>
            <a:r>
              <a:rPr lang="zh-CN" altLang="en-US" sz="1815" u="sng" kern="0" dirty="0" smtClean="0">
                <a:solidFill>
                  <a:srgbClr val="FF0000"/>
                </a:solidFill>
                <a:latin typeface="Times New Roman" panose="02020603050405020304" pitchFamily="65" charset="-122"/>
                <a:ea typeface="宋体" panose="02010600030101010101" pitchFamily="2" charset="-122"/>
              </a:rPr>
              <a:t>resistant</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.抵抗的</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14. </a:t>
            </a:r>
            <a:r>
              <a:rPr lang="zh-CN" altLang="en-US" sz="1815" u="sng" kern="0" dirty="0" smtClean="0">
                <a:solidFill>
                  <a:srgbClr val="FF0000"/>
                </a:solidFill>
                <a:latin typeface="Times New Roman" panose="02020603050405020304" pitchFamily="65" charset="-122"/>
                <a:ea typeface="宋体" panose="02010600030101010101" pitchFamily="2" charset="-122"/>
              </a:rPr>
              <a:t>accuracy</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.精确(程度);准确(性)→</a:t>
            </a:r>
            <a:r>
              <a:rPr lang="zh-CN" altLang="en-US" sz="1815" u="sng" kern="0" dirty="0" smtClean="0">
                <a:solidFill>
                  <a:srgbClr val="FF0000"/>
                </a:solidFill>
                <a:latin typeface="Times New Roman" panose="02020603050405020304" pitchFamily="65" charset="-122"/>
                <a:ea typeface="宋体" panose="02010600030101010101" pitchFamily="2" charset="-122"/>
              </a:rPr>
              <a:t>accurate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.精确的;准确的→</a:t>
            </a:r>
            <a:r>
              <a:rPr lang="zh-CN" altLang="en-US" sz="1815" u="sng" kern="0" dirty="0" smtClean="0">
                <a:solidFill>
                  <a:srgbClr val="FF0000"/>
                </a:solidFill>
                <a:latin typeface="Times New Roman" panose="02020603050405020304" pitchFamily="65" charset="-122"/>
                <a:ea typeface="宋体" panose="02010600030101010101" pitchFamily="2" charset="-122"/>
              </a:rPr>
              <a:t>accurately</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adv</a:t>
            </a:r>
            <a:r>
              <a:rPr lang="zh-CN" altLang="en-US" sz="1815" kern="0" dirty="0" smtClean="0">
                <a:solidFill>
                  <a:srgbClr val="000000"/>
                </a:solidFill>
                <a:latin typeface="Times New Roman" panose="02020603050405020304" pitchFamily="65" charset="-122"/>
                <a:ea typeface="宋体" panose="02010600030101010101" pitchFamily="2" charset="-122"/>
              </a:rPr>
              <a:t>.精</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确地;准确地</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15. </a:t>
            </a:r>
            <a:r>
              <a:rPr lang="zh-CN" altLang="en-US" sz="1815" u="sng" kern="0" dirty="0" smtClean="0">
                <a:solidFill>
                  <a:srgbClr val="FF0000"/>
                </a:solidFill>
                <a:latin typeface="Times New Roman" panose="02020603050405020304" pitchFamily="65" charset="-122"/>
                <a:ea typeface="宋体" panose="02010600030101010101" pitchFamily="2" charset="-122"/>
              </a:rPr>
              <a:t>oppose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.反对;抵制;阻挠→</a:t>
            </a:r>
            <a:r>
              <a:rPr lang="zh-CN" altLang="en-US" sz="1815" u="sng" kern="0" dirty="0" smtClean="0">
                <a:solidFill>
                  <a:srgbClr val="FF0000"/>
                </a:solidFill>
                <a:latin typeface="Times New Roman" panose="02020603050405020304" pitchFamily="65" charset="-122"/>
                <a:ea typeface="宋体" panose="02010600030101010101" pitchFamily="2" charset="-122"/>
              </a:rPr>
              <a:t>opposite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.对面的;相反的</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Ⅱ.重点短语</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1.在将来</a:t>
            </a:r>
            <a:r>
              <a:rPr lang="zh-CN" altLang="en-US" sz="1815" u="sng" kern="0" dirty="0" smtClean="0">
                <a:solidFill>
                  <a:srgbClr val="FF0000"/>
                </a:solidFill>
                <a:latin typeface="Times New Roman" panose="02020603050405020304" pitchFamily="65" charset="-122"/>
                <a:ea typeface="宋体" panose="02010600030101010101" pitchFamily="2" charset="-122"/>
              </a:rPr>
              <a:t>in the future</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2.switch off/on</a:t>
            </a:r>
            <a:r>
              <a:rPr lang="zh-CN" altLang="en-US" sz="1815" u="sng" kern="0" dirty="0" smtClean="0">
                <a:solidFill>
                  <a:srgbClr val="FF0000"/>
                </a:solidFill>
                <a:latin typeface="Times New Roman" panose="02020603050405020304" pitchFamily="65" charset="-122"/>
                <a:ea typeface="宋体" panose="02010600030101010101" pitchFamily="2" charset="-122"/>
              </a:rPr>
              <a:t>关/开(电灯、机器等)</a:t>
            </a:r>
            <a:endParaRPr lang="zh-CN" altLang="en-US" dirty="0">
              <a:solidFill>
                <a:srgbClr val="FF0000"/>
              </a:solidFill>
            </a:endParaRPr>
          </a:p>
        </p:txBody>
      </p:sp>
      <p:sp>
        <p:nvSpPr>
          <p:cNvPr id="3" name="矩形 2"/>
          <p:cNvSpPr/>
          <p:nvPr/>
        </p:nvSpPr>
        <p:spPr>
          <a:xfrm>
            <a:off x="2324429" y="126356"/>
            <a:ext cx="4495141" cy="507831"/>
          </a:xfrm>
          <a:prstGeom prst="rect">
            <a:avLst/>
          </a:prstGeom>
        </p:spPr>
        <p:txBody>
          <a:bodyPr wrap="none">
            <a:spAutoFit/>
          </a:bodyPr>
          <a:lstStyle/>
          <a:p>
            <a:pPr eaLnBrk="0" latinLnBrk="1" hangingPunct="0">
              <a:lnSpc>
                <a:spcPct val="150000"/>
              </a:lnSpc>
            </a:pPr>
            <a:r>
              <a:rPr lang="zh-CN" altLang="en-US" b="1" kern="0" dirty="0" smtClean="0">
                <a:solidFill>
                  <a:srgbClr val="000000"/>
                </a:solidFill>
                <a:latin typeface="Times New Roman" panose="02020603050405020304" pitchFamily="65" charset="-122"/>
                <a:ea typeface="宋体" panose="02010600030101010101" pitchFamily="2" charset="-122"/>
              </a:rPr>
              <a:t>UNIT 2　LOOKING INTO THE FUTURE</a:t>
            </a:r>
            <a:endParaRPr lang="zh-CN" altLang="en-US" b="1" dirty="0"/>
          </a:p>
        </p:txBody>
      </p:sp>
      <p:pic>
        <p:nvPicPr>
          <p:cNvPr id="4" name="Picture 4" descr="\\a015\吴双婷\线.tif"/>
          <p:cNvPicPr>
            <a:picLocks noChangeArrowheads="1"/>
          </p:cNvPicPr>
          <p:nvPr/>
        </p:nvPicPr>
        <p:blipFill>
          <a:blip r:embed="rId1" cstate="print"/>
          <a:srcRect/>
          <a:stretch>
            <a:fillRect/>
          </a:stretch>
        </p:blipFill>
        <p:spPr bwMode="auto">
          <a:xfrm>
            <a:off x="714348" y="848501"/>
            <a:ext cx="571504" cy="396000"/>
          </a:xfrm>
          <a:prstGeom prst="rect">
            <a:avLst/>
          </a:prstGeom>
          <a:noFill/>
          <a:ln w="9525">
            <a:noFill/>
            <a:miter lim="800000"/>
            <a:headEnd/>
            <a:tailEnd/>
          </a:ln>
        </p:spPr>
      </p:pic>
      <p:pic>
        <p:nvPicPr>
          <p:cNvPr id="5" name="Picture 4" descr="\\a015\吴双婷\线.tif"/>
          <p:cNvPicPr>
            <a:picLocks noChangeArrowheads="1"/>
          </p:cNvPicPr>
          <p:nvPr/>
        </p:nvPicPr>
        <p:blipFill>
          <a:blip r:embed="rId1" cstate="print"/>
          <a:srcRect/>
          <a:stretch>
            <a:fillRect/>
          </a:stretch>
        </p:blipFill>
        <p:spPr bwMode="auto">
          <a:xfrm>
            <a:off x="2757170" y="981710"/>
            <a:ext cx="866775" cy="252000"/>
          </a:xfrm>
          <a:prstGeom prst="rect">
            <a:avLst/>
          </a:prstGeom>
          <a:noFill/>
          <a:ln w="9525">
            <a:noFill/>
            <a:miter lim="800000"/>
            <a:headEnd/>
            <a:tailEnd/>
          </a:ln>
        </p:spPr>
      </p:pic>
      <p:pic>
        <p:nvPicPr>
          <p:cNvPr id="6" name="Picture 4" descr="\\a015\吴双婷\线.tif"/>
          <p:cNvPicPr>
            <a:picLocks noChangeArrowheads="1"/>
          </p:cNvPicPr>
          <p:nvPr/>
        </p:nvPicPr>
        <p:blipFill>
          <a:blip r:embed="rId1" cstate="print"/>
          <a:srcRect/>
          <a:stretch>
            <a:fillRect/>
          </a:stretch>
        </p:blipFill>
        <p:spPr bwMode="auto">
          <a:xfrm>
            <a:off x="714375" y="1343660"/>
            <a:ext cx="828000" cy="329565"/>
          </a:xfrm>
          <a:prstGeom prst="rect">
            <a:avLst/>
          </a:prstGeom>
          <a:noFill/>
          <a:ln w="9525">
            <a:noFill/>
            <a:miter lim="800000"/>
            <a:headEnd/>
            <a:tailEnd/>
          </a:ln>
        </p:spPr>
      </p:pic>
      <p:pic>
        <p:nvPicPr>
          <p:cNvPr id="7" name="Picture 4" descr="\\a015\吴双婷\线.tif"/>
          <p:cNvPicPr>
            <a:picLocks noChangeArrowheads="1"/>
          </p:cNvPicPr>
          <p:nvPr/>
        </p:nvPicPr>
        <p:blipFill>
          <a:blip r:embed="rId1" cstate="print"/>
          <a:srcRect/>
          <a:stretch>
            <a:fillRect/>
          </a:stretch>
        </p:blipFill>
        <p:spPr bwMode="auto">
          <a:xfrm>
            <a:off x="3914775" y="1316355"/>
            <a:ext cx="1202690" cy="356870"/>
          </a:xfrm>
          <a:prstGeom prst="rect">
            <a:avLst/>
          </a:prstGeom>
          <a:noFill/>
          <a:ln w="9525">
            <a:noFill/>
            <a:miter lim="800000"/>
            <a:headEnd/>
            <a:tailEnd/>
          </a:ln>
        </p:spPr>
      </p:pic>
      <p:pic>
        <p:nvPicPr>
          <p:cNvPr id="8" name="Picture 4" descr="\\a015\吴双婷\线.tif"/>
          <p:cNvPicPr>
            <a:picLocks noChangeArrowheads="1"/>
          </p:cNvPicPr>
          <p:nvPr/>
        </p:nvPicPr>
        <p:blipFill>
          <a:blip r:embed="rId1" cstate="print"/>
          <a:srcRect/>
          <a:stretch>
            <a:fillRect/>
          </a:stretch>
        </p:blipFill>
        <p:spPr bwMode="auto">
          <a:xfrm>
            <a:off x="857885" y="1705610"/>
            <a:ext cx="713740" cy="396000"/>
          </a:xfrm>
          <a:prstGeom prst="rect">
            <a:avLst/>
          </a:prstGeom>
          <a:noFill/>
          <a:ln w="9525">
            <a:noFill/>
            <a:miter lim="800000"/>
            <a:headEnd/>
            <a:tailEnd/>
          </a:ln>
        </p:spPr>
      </p:pic>
      <p:pic>
        <p:nvPicPr>
          <p:cNvPr id="9" name="Picture 4" descr="\\a015\吴双婷\线.tif"/>
          <p:cNvPicPr>
            <a:picLocks noChangeArrowheads="1"/>
          </p:cNvPicPr>
          <p:nvPr/>
        </p:nvPicPr>
        <p:blipFill>
          <a:blip r:embed="rId1" cstate="print"/>
          <a:srcRect/>
          <a:stretch>
            <a:fillRect/>
          </a:stretch>
        </p:blipFill>
        <p:spPr bwMode="auto">
          <a:xfrm>
            <a:off x="3557905" y="1705610"/>
            <a:ext cx="1008000" cy="396000"/>
          </a:xfrm>
          <a:prstGeom prst="rect">
            <a:avLst/>
          </a:prstGeom>
          <a:noFill/>
          <a:ln w="9525">
            <a:noFill/>
            <a:miter lim="800000"/>
            <a:headEnd/>
            <a:tailEnd/>
          </a:ln>
        </p:spPr>
      </p:pic>
      <p:pic>
        <p:nvPicPr>
          <p:cNvPr id="10" name="Picture 4" descr="\\a015\吴双婷\线.tif"/>
          <p:cNvPicPr>
            <a:picLocks noChangeArrowheads="1"/>
          </p:cNvPicPr>
          <p:nvPr/>
        </p:nvPicPr>
        <p:blipFill>
          <a:blip r:embed="rId1" cstate="print"/>
          <a:srcRect/>
          <a:stretch>
            <a:fillRect/>
          </a:stretch>
        </p:blipFill>
        <p:spPr bwMode="auto">
          <a:xfrm>
            <a:off x="857224" y="2134385"/>
            <a:ext cx="720000" cy="356870"/>
          </a:xfrm>
          <a:prstGeom prst="rect">
            <a:avLst/>
          </a:prstGeom>
          <a:noFill/>
          <a:ln w="9525">
            <a:noFill/>
            <a:miter lim="800000"/>
            <a:headEnd/>
            <a:tailEnd/>
          </a:ln>
        </p:spPr>
      </p:pic>
      <p:pic>
        <p:nvPicPr>
          <p:cNvPr id="11" name="Picture 4" descr="\\a015\吴双婷\线.tif"/>
          <p:cNvPicPr>
            <a:picLocks noChangeArrowheads="1"/>
          </p:cNvPicPr>
          <p:nvPr/>
        </p:nvPicPr>
        <p:blipFill>
          <a:blip r:embed="rId1" cstate="print"/>
          <a:srcRect/>
          <a:stretch>
            <a:fillRect/>
          </a:stretch>
        </p:blipFill>
        <p:spPr bwMode="auto">
          <a:xfrm>
            <a:off x="3000363" y="2134705"/>
            <a:ext cx="1008000" cy="356870"/>
          </a:xfrm>
          <a:prstGeom prst="rect">
            <a:avLst/>
          </a:prstGeom>
          <a:noFill/>
          <a:ln w="9525">
            <a:noFill/>
            <a:miter lim="800000"/>
            <a:headEnd/>
            <a:tailEnd/>
          </a:ln>
        </p:spPr>
      </p:pic>
      <p:pic>
        <p:nvPicPr>
          <p:cNvPr id="12" name="Picture 4" descr="\\a015\吴双婷\线.tif"/>
          <p:cNvPicPr>
            <a:picLocks noChangeAspect="1" noChangeArrowheads="1"/>
          </p:cNvPicPr>
          <p:nvPr/>
        </p:nvPicPr>
        <p:blipFill>
          <a:blip r:embed="rId1" cstate="print"/>
          <a:srcRect/>
          <a:stretch>
            <a:fillRect/>
          </a:stretch>
        </p:blipFill>
        <p:spPr bwMode="auto">
          <a:xfrm>
            <a:off x="857250" y="2562860"/>
            <a:ext cx="784860" cy="356870"/>
          </a:xfrm>
          <a:prstGeom prst="rect">
            <a:avLst/>
          </a:prstGeom>
          <a:noFill/>
          <a:ln w="9525">
            <a:noFill/>
            <a:miter lim="800000"/>
            <a:headEnd/>
            <a:tailEnd/>
          </a:ln>
        </p:spPr>
      </p:pic>
      <p:pic>
        <p:nvPicPr>
          <p:cNvPr id="13" name="Picture 4" descr="\\a015\吴双婷\线.tif"/>
          <p:cNvPicPr>
            <a:picLocks noChangeAspect="1" noChangeArrowheads="1"/>
          </p:cNvPicPr>
          <p:nvPr/>
        </p:nvPicPr>
        <p:blipFill>
          <a:blip r:embed="rId1" cstate="print"/>
          <a:srcRect/>
          <a:stretch>
            <a:fillRect/>
          </a:stretch>
        </p:blipFill>
        <p:spPr bwMode="auto">
          <a:xfrm>
            <a:off x="3848100" y="2562860"/>
            <a:ext cx="638175" cy="356870"/>
          </a:xfrm>
          <a:prstGeom prst="rect">
            <a:avLst/>
          </a:prstGeom>
          <a:noFill/>
          <a:ln w="9525">
            <a:noFill/>
            <a:miter lim="800000"/>
            <a:headEnd/>
            <a:tailEnd/>
          </a:ln>
        </p:spPr>
      </p:pic>
      <p:pic>
        <p:nvPicPr>
          <p:cNvPr id="14" name="Picture 4" descr="\\a015\吴双婷\线.tif"/>
          <p:cNvPicPr>
            <a:picLocks noChangeAspect="1" noChangeArrowheads="1"/>
          </p:cNvPicPr>
          <p:nvPr/>
        </p:nvPicPr>
        <p:blipFill>
          <a:blip r:embed="rId1" cstate="print"/>
          <a:srcRect/>
          <a:stretch>
            <a:fillRect/>
          </a:stretch>
        </p:blipFill>
        <p:spPr bwMode="auto">
          <a:xfrm>
            <a:off x="5833745" y="2562860"/>
            <a:ext cx="824230" cy="356870"/>
          </a:xfrm>
          <a:prstGeom prst="rect">
            <a:avLst/>
          </a:prstGeom>
          <a:noFill/>
          <a:ln w="9525">
            <a:noFill/>
            <a:miter lim="800000"/>
            <a:headEnd/>
            <a:tailEnd/>
          </a:ln>
        </p:spPr>
      </p:pic>
      <p:pic>
        <p:nvPicPr>
          <p:cNvPr id="15" name="Picture 4" descr="\\a015\吴双婷\线.tif"/>
          <p:cNvPicPr>
            <a:picLocks noChangeArrowheads="1"/>
          </p:cNvPicPr>
          <p:nvPr/>
        </p:nvPicPr>
        <p:blipFill>
          <a:blip r:embed="rId1" cstate="print"/>
          <a:srcRect/>
          <a:stretch>
            <a:fillRect/>
          </a:stretch>
        </p:blipFill>
        <p:spPr bwMode="auto">
          <a:xfrm>
            <a:off x="857859" y="3399631"/>
            <a:ext cx="540000" cy="356870"/>
          </a:xfrm>
          <a:prstGeom prst="rect">
            <a:avLst/>
          </a:prstGeom>
          <a:noFill/>
          <a:ln w="9525">
            <a:noFill/>
            <a:miter lim="800000"/>
            <a:headEnd/>
            <a:tailEnd/>
          </a:ln>
        </p:spPr>
      </p:pic>
      <p:pic>
        <p:nvPicPr>
          <p:cNvPr id="16" name="Picture 4" descr="\\a015\吴双婷\线.tif"/>
          <p:cNvPicPr>
            <a:picLocks noChangeArrowheads="1"/>
          </p:cNvPicPr>
          <p:nvPr/>
        </p:nvPicPr>
        <p:blipFill>
          <a:blip r:embed="rId1" cstate="print"/>
          <a:srcRect/>
          <a:stretch>
            <a:fillRect/>
          </a:stretch>
        </p:blipFill>
        <p:spPr bwMode="auto">
          <a:xfrm>
            <a:off x="3785870" y="3348990"/>
            <a:ext cx="973455" cy="396240"/>
          </a:xfrm>
          <a:prstGeom prst="rect">
            <a:avLst/>
          </a:prstGeom>
          <a:noFill/>
          <a:ln w="9525">
            <a:noFill/>
            <a:miter lim="800000"/>
            <a:headEnd/>
            <a:tailEnd/>
          </a:ln>
        </p:spPr>
      </p:pic>
      <p:pic>
        <p:nvPicPr>
          <p:cNvPr id="17" name="Picture 4" descr="\\a015\吴双婷\线.tif"/>
          <p:cNvPicPr>
            <a:picLocks noChangeArrowheads="1"/>
          </p:cNvPicPr>
          <p:nvPr/>
        </p:nvPicPr>
        <p:blipFill>
          <a:blip r:embed="rId1" cstate="print"/>
          <a:srcRect/>
          <a:stretch>
            <a:fillRect/>
          </a:stretch>
        </p:blipFill>
        <p:spPr bwMode="auto">
          <a:xfrm>
            <a:off x="6724650" y="3388360"/>
            <a:ext cx="847090" cy="356870"/>
          </a:xfrm>
          <a:prstGeom prst="rect">
            <a:avLst/>
          </a:prstGeom>
          <a:noFill/>
          <a:ln w="9525">
            <a:noFill/>
            <a:miter lim="800000"/>
            <a:headEnd/>
            <a:tailEnd/>
          </a:ln>
        </p:spPr>
      </p:pic>
      <p:pic>
        <p:nvPicPr>
          <p:cNvPr id="18" name="Picture 4" descr="\\a015\吴双婷\线.tif"/>
          <p:cNvPicPr>
            <a:picLocks noChangeArrowheads="1"/>
          </p:cNvPicPr>
          <p:nvPr/>
        </p:nvPicPr>
        <p:blipFill>
          <a:blip r:embed="rId1" cstate="print"/>
          <a:srcRect/>
          <a:stretch>
            <a:fillRect/>
          </a:stretch>
        </p:blipFill>
        <p:spPr bwMode="auto">
          <a:xfrm>
            <a:off x="857250" y="3777615"/>
            <a:ext cx="864000" cy="396000"/>
          </a:xfrm>
          <a:prstGeom prst="rect">
            <a:avLst/>
          </a:prstGeom>
          <a:noFill/>
          <a:ln w="9525">
            <a:noFill/>
            <a:miter lim="800000"/>
            <a:headEnd/>
            <a:tailEnd/>
          </a:ln>
        </p:spPr>
      </p:pic>
      <p:pic>
        <p:nvPicPr>
          <p:cNvPr id="19" name="Picture 4" descr="\\a015\吴双婷\线.tif"/>
          <p:cNvPicPr>
            <a:picLocks noChangeArrowheads="1"/>
          </p:cNvPicPr>
          <p:nvPr/>
        </p:nvPicPr>
        <p:blipFill>
          <a:blip r:embed="rId1" cstate="print"/>
          <a:srcRect/>
          <a:stretch>
            <a:fillRect/>
          </a:stretch>
        </p:blipFill>
        <p:spPr bwMode="auto">
          <a:xfrm>
            <a:off x="4152900" y="3777615"/>
            <a:ext cx="814070" cy="396240"/>
          </a:xfrm>
          <a:prstGeom prst="rect">
            <a:avLst/>
          </a:prstGeom>
          <a:noFill/>
          <a:ln w="9525">
            <a:noFill/>
            <a:miter lim="800000"/>
            <a:headEnd/>
            <a:tailEnd/>
          </a:ln>
        </p:spPr>
      </p:pic>
      <p:pic>
        <p:nvPicPr>
          <p:cNvPr id="20" name="Picture 4" descr="\\a015\吴双婷\线.tif"/>
          <p:cNvPicPr>
            <a:picLocks noChangeArrowheads="1"/>
          </p:cNvPicPr>
          <p:nvPr/>
        </p:nvPicPr>
        <p:blipFill>
          <a:blip r:embed="rId1" cstate="print"/>
          <a:srcRect/>
          <a:stretch>
            <a:fillRect/>
          </a:stretch>
        </p:blipFill>
        <p:spPr bwMode="auto">
          <a:xfrm>
            <a:off x="7025005" y="3777615"/>
            <a:ext cx="971550" cy="396000"/>
          </a:xfrm>
          <a:prstGeom prst="rect">
            <a:avLst/>
          </a:prstGeom>
          <a:noFill/>
          <a:ln w="9525">
            <a:noFill/>
            <a:miter lim="800000"/>
            <a:headEnd/>
            <a:tailEnd/>
          </a:ln>
        </p:spPr>
      </p:pic>
      <p:pic>
        <p:nvPicPr>
          <p:cNvPr id="21" name="Picture 4" descr="\\a015\吴双婷\线.tif"/>
          <p:cNvPicPr>
            <a:picLocks noChangeArrowheads="1"/>
          </p:cNvPicPr>
          <p:nvPr/>
        </p:nvPicPr>
        <p:blipFill>
          <a:blip r:embed="rId1" cstate="print"/>
          <a:srcRect/>
          <a:stretch>
            <a:fillRect/>
          </a:stretch>
        </p:blipFill>
        <p:spPr bwMode="auto">
          <a:xfrm>
            <a:off x="857885" y="4648835"/>
            <a:ext cx="720000" cy="356870"/>
          </a:xfrm>
          <a:prstGeom prst="rect">
            <a:avLst/>
          </a:prstGeom>
          <a:noFill/>
          <a:ln w="9525">
            <a:noFill/>
            <a:miter lim="800000"/>
            <a:headEnd/>
            <a:tailEnd/>
          </a:ln>
        </p:spPr>
      </p:pic>
      <p:pic>
        <p:nvPicPr>
          <p:cNvPr id="22" name="Picture 4" descr="\\a015\吴双婷\线.tif"/>
          <p:cNvPicPr>
            <a:picLocks noChangeAspect="1" noChangeArrowheads="1"/>
          </p:cNvPicPr>
          <p:nvPr/>
        </p:nvPicPr>
        <p:blipFill>
          <a:blip r:embed="rId1" cstate="print"/>
          <a:srcRect/>
          <a:stretch>
            <a:fillRect/>
          </a:stretch>
        </p:blipFill>
        <p:spPr bwMode="auto">
          <a:xfrm>
            <a:off x="3557905" y="4648835"/>
            <a:ext cx="833755" cy="356870"/>
          </a:xfrm>
          <a:prstGeom prst="rect">
            <a:avLst/>
          </a:prstGeom>
          <a:noFill/>
          <a:ln w="9525">
            <a:noFill/>
            <a:miter lim="800000"/>
            <a:headEnd/>
            <a:tailEnd/>
          </a:ln>
        </p:spPr>
      </p:pic>
      <p:pic>
        <p:nvPicPr>
          <p:cNvPr id="23" name="Picture 4" descr="\\a015\吴双婷\线.tif"/>
          <p:cNvPicPr>
            <a:picLocks noChangeAspect="1" noChangeArrowheads="1"/>
          </p:cNvPicPr>
          <p:nvPr/>
        </p:nvPicPr>
        <p:blipFill>
          <a:blip r:embed="rId1" cstate="print"/>
          <a:srcRect/>
          <a:stretch>
            <a:fillRect/>
          </a:stretch>
        </p:blipFill>
        <p:spPr bwMode="auto">
          <a:xfrm>
            <a:off x="1397635" y="5492115"/>
            <a:ext cx="1171575" cy="356870"/>
          </a:xfrm>
          <a:prstGeom prst="rect">
            <a:avLst/>
          </a:prstGeom>
          <a:noFill/>
          <a:ln w="9525">
            <a:noFill/>
            <a:miter lim="800000"/>
            <a:headEnd/>
            <a:tailEnd/>
          </a:ln>
        </p:spPr>
      </p:pic>
      <p:pic>
        <p:nvPicPr>
          <p:cNvPr id="24" name="Picture 4" descr="\\a015\吴双婷\线.tif"/>
          <p:cNvPicPr>
            <a:picLocks noChangeArrowheads="1"/>
          </p:cNvPicPr>
          <p:nvPr/>
        </p:nvPicPr>
        <p:blipFill>
          <a:blip r:embed="rId1" cstate="print"/>
          <a:srcRect/>
          <a:stretch>
            <a:fillRect/>
          </a:stretch>
        </p:blipFill>
        <p:spPr bwMode="auto">
          <a:xfrm>
            <a:off x="1928495" y="5934710"/>
            <a:ext cx="2080260" cy="31051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4"/>
                                        </p:tgtEl>
                                      </p:cBhvr>
                                    </p:animEffect>
                                    <p:set>
                                      <p:cBhvr>
                                        <p:cTn id="7" dur="1" fill="hold">
                                          <p:stCondLst>
                                            <p:cond delay="19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5"/>
                                        </p:tgtEl>
                                      </p:cBhvr>
                                    </p:animEffect>
                                    <p:set>
                                      <p:cBhvr>
                                        <p:cTn id="12" dur="1" fill="hold">
                                          <p:stCondLst>
                                            <p:cond delay="19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6"/>
                                        </p:tgtEl>
                                      </p:cBhvr>
                                    </p:animEffect>
                                    <p:set>
                                      <p:cBhvr>
                                        <p:cTn id="17" dur="1" fill="hold">
                                          <p:stCondLst>
                                            <p:cond delay="1999"/>
                                          </p:stCondLst>
                                        </p:cTn>
                                        <p:tgtEl>
                                          <p:spTgt spid="6"/>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7"/>
                                        </p:tgtEl>
                                      </p:cBhvr>
                                    </p:animEffect>
                                    <p:set>
                                      <p:cBhvr>
                                        <p:cTn id="22" dur="1" fill="hold">
                                          <p:stCondLst>
                                            <p:cond delay="1999"/>
                                          </p:stCondLst>
                                        </p:cTn>
                                        <p:tgtEl>
                                          <p:spTgt spid="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8"/>
                                        </p:tgtEl>
                                      </p:cBhvr>
                                    </p:animEffect>
                                    <p:set>
                                      <p:cBhvr>
                                        <p:cTn id="27" dur="1" fill="hold">
                                          <p:stCondLst>
                                            <p:cond delay="1999"/>
                                          </p:stCondLst>
                                        </p:cTn>
                                        <p:tgtEl>
                                          <p:spTgt spid="8"/>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2000"/>
                                        <p:tgtEl>
                                          <p:spTgt spid="9"/>
                                        </p:tgtEl>
                                      </p:cBhvr>
                                    </p:animEffect>
                                    <p:set>
                                      <p:cBhvr>
                                        <p:cTn id="32" dur="1" fill="hold">
                                          <p:stCondLst>
                                            <p:cond delay="1999"/>
                                          </p:stCondLst>
                                        </p:cTn>
                                        <p:tgtEl>
                                          <p:spTgt spid="9"/>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nodeType="clickEffect">
                                  <p:stCondLst>
                                    <p:cond delay="0"/>
                                  </p:stCondLst>
                                  <p:childTnLst>
                                    <p:animEffect transition="out" filter="fade">
                                      <p:cBhvr>
                                        <p:cTn id="36" dur="2000"/>
                                        <p:tgtEl>
                                          <p:spTgt spid="10"/>
                                        </p:tgtEl>
                                      </p:cBhvr>
                                    </p:animEffect>
                                    <p:set>
                                      <p:cBhvr>
                                        <p:cTn id="37" dur="1" fill="hold">
                                          <p:stCondLst>
                                            <p:cond delay="1999"/>
                                          </p:stCondLst>
                                        </p:cTn>
                                        <p:tgtEl>
                                          <p:spTgt spid="10"/>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nodeType="clickEffect">
                                  <p:stCondLst>
                                    <p:cond delay="0"/>
                                  </p:stCondLst>
                                  <p:childTnLst>
                                    <p:animEffect transition="out" filter="fade">
                                      <p:cBhvr>
                                        <p:cTn id="41" dur="2000"/>
                                        <p:tgtEl>
                                          <p:spTgt spid="11"/>
                                        </p:tgtEl>
                                      </p:cBhvr>
                                    </p:animEffect>
                                    <p:set>
                                      <p:cBhvr>
                                        <p:cTn id="42" dur="1" fill="hold">
                                          <p:stCondLst>
                                            <p:cond delay="1999"/>
                                          </p:stCondLst>
                                        </p:cTn>
                                        <p:tgtEl>
                                          <p:spTgt spid="11"/>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nodeType="clickEffect">
                                  <p:stCondLst>
                                    <p:cond delay="0"/>
                                  </p:stCondLst>
                                  <p:childTnLst>
                                    <p:animEffect transition="out" filter="fade">
                                      <p:cBhvr>
                                        <p:cTn id="46" dur="2000"/>
                                        <p:tgtEl>
                                          <p:spTgt spid="12"/>
                                        </p:tgtEl>
                                      </p:cBhvr>
                                    </p:animEffect>
                                    <p:set>
                                      <p:cBhvr>
                                        <p:cTn id="47" dur="1" fill="hold">
                                          <p:stCondLst>
                                            <p:cond delay="1999"/>
                                          </p:stCondLst>
                                        </p:cTn>
                                        <p:tgtEl>
                                          <p:spTgt spid="12"/>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10" presetClass="exit" presetSubtype="0" fill="hold" nodeType="clickEffect">
                                  <p:stCondLst>
                                    <p:cond delay="0"/>
                                  </p:stCondLst>
                                  <p:childTnLst>
                                    <p:animEffect transition="out" filter="fade">
                                      <p:cBhvr>
                                        <p:cTn id="51" dur="2000"/>
                                        <p:tgtEl>
                                          <p:spTgt spid="13"/>
                                        </p:tgtEl>
                                      </p:cBhvr>
                                    </p:animEffect>
                                    <p:set>
                                      <p:cBhvr>
                                        <p:cTn id="52" dur="1" fill="hold">
                                          <p:stCondLst>
                                            <p:cond delay="1999"/>
                                          </p:stCondLst>
                                        </p:cTn>
                                        <p:tgtEl>
                                          <p:spTgt spid="13"/>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0" presetClass="exit" presetSubtype="0" fill="hold" nodeType="clickEffect">
                                  <p:stCondLst>
                                    <p:cond delay="0"/>
                                  </p:stCondLst>
                                  <p:childTnLst>
                                    <p:animEffect transition="out" filter="fade">
                                      <p:cBhvr>
                                        <p:cTn id="56" dur="2000"/>
                                        <p:tgtEl>
                                          <p:spTgt spid="14"/>
                                        </p:tgtEl>
                                      </p:cBhvr>
                                    </p:animEffect>
                                    <p:set>
                                      <p:cBhvr>
                                        <p:cTn id="57" dur="1" fill="hold">
                                          <p:stCondLst>
                                            <p:cond delay="1999"/>
                                          </p:stCondLst>
                                        </p:cTn>
                                        <p:tgtEl>
                                          <p:spTgt spid="14"/>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10" presetClass="exit" presetSubtype="0" fill="hold" nodeType="clickEffect">
                                  <p:stCondLst>
                                    <p:cond delay="0"/>
                                  </p:stCondLst>
                                  <p:childTnLst>
                                    <p:animEffect transition="out" filter="fade">
                                      <p:cBhvr>
                                        <p:cTn id="61" dur="2000"/>
                                        <p:tgtEl>
                                          <p:spTgt spid="15"/>
                                        </p:tgtEl>
                                      </p:cBhvr>
                                    </p:animEffect>
                                    <p:set>
                                      <p:cBhvr>
                                        <p:cTn id="62" dur="1" fill="hold">
                                          <p:stCondLst>
                                            <p:cond delay="1999"/>
                                          </p:stCondLst>
                                        </p:cTn>
                                        <p:tgtEl>
                                          <p:spTgt spid="15"/>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10" presetClass="exit" presetSubtype="0" fill="hold" nodeType="clickEffect">
                                  <p:stCondLst>
                                    <p:cond delay="0"/>
                                  </p:stCondLst>
                                  <p:childTnLst>
                                    <p:animEffect transition="out" filter="fade">
                                      <p:cBhvr>
                                        <p:cTn id="66" dur="2000"/>
                                        <p:tgtEl>
                                          <p:spTgt spid="16"/>
                                        </p:tgtEl>
                                      </p:cBhvr>
                                    </p:animEffect>
                                    <p:set>
                                      <p:cBhvr>
                                        <p:cTn id="67" dur="1" fill="hold">
                                          <p:stCondLst>
                                            <p:cond delay="1999"/>
                                          </p:stCondLst>
                                        </p:cTn>
                                        <p:tgtEl>
                                          <p:spTgt spid="16"/>
                                        </p:tgtEl>
                                        <p:attrNameLst>
                                          <p:attrName>style.visibility</p:attrName>
                                        </p:attrNameLst>
                                      </p:cBhvr>
                                      <p:to>
                                        <p:strVal val="hidden"/>
                                      </p:to>
                                    </p:set>
                                  </p:childTnLst>
                                </p:cTn>
                              </p:par>
                            </p:childTnLst>
                          </p:cTn>
                        </p:par>
                      </p:childTnLst>
                    </p:cTn>
                  </p:par>
                  <p:par>
                    <p:cTn id="68" fill="hold">
                      <p:stCondLst>
                        <p:cond delay="indefinite"/>
                      </p:stCondLst>
                      <p:childTnLst>
                        <p:par>
                          <p:cTn id="69" fill="hold">
                            <p:stCondLst>
                              <p:cond delay="0"/>
                            </p:stCondLst>
                            <p:childTnLst>
                              <p:par>
                                <p:cTn id="70" presetID="10" presetClass="exit" presetSubtype="0" fill="hold" nodeType="clickEffect">
                                  <p:stCondLst>
                                    <p:cond delay="0"/>
                                  </p:stCondLst>
                                  <p:childTnLst>
                                    <p:animEffect transition="out" filter="fade">
                                      <p:cBhvr>
                                        <p:cTn id="71" dur="2000"/>
                                        <p:tgtEl>
                                          <p:spTgt spid="17"/>
                                        </p:tgtEl>
                                      </p:cBhvr>
                                    </p:animEffect>
                                    <p:set>
                                      <p:cBhvr>
                                        <p:cTn id="72" dur="1" fill="hold">
                                          <p:stCondLst>
                                            <p:cond delay="1999"/>
                                          </p:stCondLst>
                                        </p:cTn>
                                        <p:tgtEl>
                                          <p:spTgt spid="17"/>
                                        </p:tgtEl>
                                        <p:attrNameLst>
                                          <p:attrName>style.visibility</p:attrName>
                                        </p:attrNameLst>
                                      </p:cBhvr>
                                      <p:to>
                                        <p:strVal val="hidden"/>
                                      </p:to>
                                    </p:set>
                                  </p:childTnLst>
                                </p:cTn>
                              </p:par>
                            </p:childTnLst>
                          </p:cTn>
                        </p:par>
                      </p:childTnLst>
                    </p:cTn>
                  </p:par>
                  <p:par>
                    <p:cTn id="73" fill="hold">
                      <p:stCondLst>
                        <p:cond delay="indefinite"/>
                      </p:stCondLst>
                      <p:childTnLst>
                        <p:par>
                          <p:cTn id="74" fill="hold">
                            <p:stCondLst>
                              <p:cond delay="0"/>
                            </p:stCondLst>
                            <p:childTnLst>
                              <p:par>
                                <p:cTn id="75" presetID="10" presetClass="exit" presetSubtype="0" fill="hold" nodeType="clickEffect">
                                  <p:stCondLst>
                                    <p:cond delay="0"/>
                                  </p:stCondLst>
                                  <p:childTnLst>
                                    <p:animEffect transition="out" filter="fade">
                                      <p:cBhvr>
                                        <p:cTn id="76" dur="2000"/>
                                        <p:tgtEl>
                                          <p:spTgt spid="18"/>
                                        </p:tgtEl>
                                      </p:cBhvr>
                                    </p:animEffect>
                                    <p:set>
                                      <p:cBhvr>
                                        <p:cTn id="77" dur="1" fill="hold">
                                          <p:stCondLst>
                                            <p:cond delay="1999"/>
                                          </p:stCondLst>
                                        </p:cTn>
                                        <p:tgtEl>
                                          <p:spTgt spid="18"/>
                                        </p:tgtEl>
                                        <p:attrNameLst>
                                          <p:attrName>style.visibility</p:attrName>
                                        </p:attrNameLst>
                                      </p:cBhvr>
                                      <p:to>
                                        <p:strVal val="hidden"/>
                                      </p:to>
                                    </p:set>
                                  </p:childTnLst>
                                </p:cTn>
                              </p:par>
                            </p:childTnLst>
                          </p:cTn>
                        </p:par>
                      </p:childTnLst>
                    </p:cTn>
                  </p:par>
                  <p:par>
                    <p:cTn id="78" fill="hold">
                      <p:stCondLst>
                        <p:cond delay="indefinite"/>
                      </p:stCondLst>
                      <p:childTnLst>
                        <p:par>
                          <p:cTn id="79" fill="hold">
                            <p:stCondLst>
                              <p:cond delay="0"/>
                            </p:stCondLst>
                            <p:childTnLst>
                              <p:par>
                                <p:cTn id="80" presetID="10" presetClass="exit" presetSubtype="0" fill="hold" nodeType="clickEffect">
                                  <p:stCondLst>
                                    <p:cond delay="0"/>
                                  </p:stCondLst>
                                  <p:childTnLst>
                                    <p:animEffect transition="out" filter="fade">
                                      <p:cBhvr>
                                        <p:cTn id="81" dur="2000"/>
                                        <p:tgtEl>
                                          <p:spTgt spid="19"/>
                                        </p:tgtEl>
                                      </p:cBhvr>
                                    </p:animEffect>
                                    <p:set>
                                      <p:cBhvr>
                                        <p:cTn id="82" dur="1" fill="hold">
                                          <p:stCondLst>
                                            <p:cond delay="1999"/>
                                          </p:stCondLst>
                                        </p:cTn>
                                        <p:tgtEl>
                                          <p:spTgt spid="19"/>
                                        </p:tgtEl>
                                        <p:attrNameLst>
                                          <p:attrName>style.visibility</p:attrName>
                                        </p:attrNameLst>
                                      </p:cBhvr>
                                      <p:to>
                                        <p:strVal val="hidden"/>
                                      </p:to>
                                    </p:set>
                                  </p:childTnLst>
                                </p:cTn>
                              </p:par>
                            </p:childTnLst>
                          </p:cTn>
                        </p:par>
                      </p:childTnLst>
                    </p:cTn>
                  </p:par>
                  <p:par>
                    <p:cTn id="83" fill="hold">
                      <p:stCondLst>
                        <p:cond delay="indefinite"/>
                      </p:stCondLst>
                      <p:childTnLst>
                        <p:par>
                          <p:cTn id="84" fill="hold">
                            <p:stCondLst>
                              <p:cond delay="0"/>
                            </p:stCondLst>
                            <p:childTnLst>
                              <p:par>
                                <p:cTn id="85" presetID="10" presetClass="exit" presetSubtype="0" fill="hold" nodeType="clickEffect">
                                  <p:stCondLst>
                                    <p:cond delay="0"/>
                                  </p:stCondLst>
                                  <p:childTnLst>
                                    <p:animEffect transition="out" filter="fade">
                                      <p:cBhvr>
                                        <p:cTn id="86" dur="2000"/>
                                        <p:tgtEl>
                                          <p:spTgt spid="20"/>
                                        </p:tgtEl>
                                      </p:cBhvr>
                                    </p:animEffect>
                                    <p:set>
                                      <p:cBhvr>
                                        <p:cTn id="87" dur="1" fill="hold">
                                          <p:stCondLst>
                                            <p:cond delay="1999"/>
                                          </p:stCondLst>
                                        </p:cTn>
                                        <p:tgtEl>
                                          <p:spTgt spid="20"/>
                                        </p:tgtEl>
                                        <p:attrNameLst>
                                          <p:attrName>style.visibility</p:attrName>
                                        </p:attrNameLst>
                                      </p:cBhvr>
                                      <p:to>
                                        <p:strVal val="hidden"/>
                                      </p:to>
                                    </p:set>
                                  </p:childTnLst>
                                </p:cTn>
                              </p:par>
                            </p:childTnLst>
                          </p:cTn>
                        </p:par>
                      </p:childTnLst>
                    </p:cTn>
                  </p:par>
                  <p:par>
                    <p:cTn id="88" fill="hold">
                      <p:stCondLst>
                        <p:cond delay="indefinite"/>
                      </p:stCondLst>
                      <p:childTnLst>
                        <p:par>
                          <p:cTn id="89" fill="hold">
                            <p:stCondLst>
                              <p:cond delay="0"/>
                            </p:stCondLst>
                            <p:childTnLst>
                              <p:par>
                                <p:cTn id="90" presetID="10" presetClass="exit" presetSubtype="0" fill="hold" nodeType="clickEffect">
                                  <p:stCondLst>
                                    <p:cond delay="0"/>
                                  </p:stCondLst>
                                  <p:childTnLst>
                                    <p:animEffect transition="out" filter="fade">
                                      <p:cBhvr>
                                        <p:cTn id="91" dur="2000"/>
                                        <p:tgtEl>
                                          <p:spTgt spid="21"/>
                                        </p:tgtEl>
                                      </p:cBhvr>
                                    </p:animEffect>
                                    <p:set>
                                      <p:cBhvr>
                                        <p:cTn id="92" dur="1" fill="hold">
                                          <p:stCondLst>
                                            <p:cond delay="1999"/>
                                          </p:stCondLst>
                                        </p:cTn>
                                        <p:tgtEl>
                                          <p:spTgt spid="21"/>
                                        </p:tgtEl>
                                        <p:attrNameLst>
                                          <p:attrName>style.visibility</p:attrName>
                                        </p:attrNameLst>
                                      </p:cBhvr>
                                      <p:to>
                                        <p:strVal val="hidden"/>
                                      </p:to>
                                    </p:set>
                                  </p:childTnLst>
                                </p:cTn>
                              </p:par>
                            </p:childTnLst>
                          </p:cTn>
                        </p:par>
                      </p:childTnLst>
                    </p:cTn>
                  </p:par>
                  <p:par>
                    <p:cTn id="93" fill="hold">
                      <p:stCondLst>
                        <p:cond delay="indefinite"/>
                      </p:stCondLst>
                      <p:childTnLst>
                        <p:par>
                          <p:cTn id="94" fill="hold">
                            <p:stCondLst>
                              <p:cond delay="0"/>
                            </p:stCondLst>
                            <p:childTnLst>
                              <p:par>
                                <p:cTn id="95" presetID="10" presetClass="exit" presetSubtype="0" fill="hold" nodeType="clickEffect">
                                  <p:stCondLst>
                                    <p:cond delay="0"/>
                                  </p:stCondLst>
                                  <p:childTnLst>
                                    <p:animEffect transition="out" filter="fade">
                                      <p:cBhvr>
                                        <p:cTn id="96" dur="2000"/>
                                        <p:tgtEl>
                                          <p:spTgt spid="22"/>
                                        </p:tgtEl>
                                      </p:cBhvr>
                                    </p:animEffect>
                                    <p:set>
                                      <p:cBhvr>
                                        <p:cTn id="97" dur="1" fill="hold">
                                          <p:stCondLst>
                                            <p:cond delay="1999"/>
                                          </p:stCondLst>
                                        </p:cTn>
                                        <p:tgtEl>
                                          <p:spTgt spid="22"/>
                                        </p:tgtEl>
                                        <p:attrNameLst>
                                          <p:attrName>style.visibility</p:attrName>
                                        </p:attrNameLst>
                                      </p:cBhvr>
                                      <p:to>
                                        <p:strVal val="hidden"/>
                                      </p:to>
                                    </p:set>
                                  </p:childTnLst>
                                </p:cTn>
                              </p:par>
                            </p:childTnLst>
                          </p:cTn>
                        </p:par>
                      </p:childTnLst>
                    </p:cTn>
                  </p:par>
                  <p:par>
                    <p:cTn id="98" fill="hold">
                      <p:stCondLst>
                        <p:cond delay="indefinite"/>
                      </p:stCondLst>
                      <p:childTnLst>
                        <p:par>
                          <p:cTn id="99" fill="hold">
                            <p:stCondLst>
                              <p:cond delay="0"/>
                            </p:stCondLst>
                            <p:childTnLst>
                              <p:par>
                                <p:cTn id="100" presetID="10" presetClass="exit" presetSubtype="0" fill="hold" nodeType="clickEffect">
                                  <p:stCondLst>
                                    <p:cond delay="0"/>
                                  </p:stCondLst>
                                  <p:childTnLst>
                                    <p:animEffect transition="out" filter="fade">
                                      <p:cBhvr>
                                        <p:cTn id="101" dur="2000"/>
                                        <p:tgtEl>
                                          <p:spTgt spid="23"/>
                                        </p:tgtEl>
                                      </p:cBhvr>
                                    </p:animEffect>
                                    <p:set>
                                      <p:cBhvr>
                                        <p:cTn id="102" dur="1" fill="hold">
                                          <p:stCondLst>
                                            <p:cond delay="1999"/>
                                          </p:stCondLst>
                                        </p:cTn>
                                        <p:tgtEl>
                                          <p:spTgt spid="23"/>
                                        </p:tgtEl>
                                        <p:attrNameLst>
                                          <p:attrName>style.visibility</p:attrName>
                                        </p:attrNameLst>
                                      </p:cBhvr>
                                      <p:to>
                                        <p:strVal val="hidden"/>
                                      </p:to>
                                    </p:set>
                                  </p:childTnLst>
                                </p:cTn>
                              </p:par>
                            </p:childTnLst>
                          </p:cTn>
                        </p:par>
                      </p:childTnLst>
                    </p:cTn>
                  </p:par>
                  <p:par>
                    <p:cTn id="103" fill="hold">
                      <p:stCondLst>
                        <p:cond delay="indefinite"/>
                      </p:stCondLst>
                      <p:childTnLst>
                        <p:par>
                          <p:cTn id="104" fill="hold">
                            <p:stCondLst>
                              <p:cond delay="0"/>
                            </p:stCondLst>
                            <p:childTnLst>
                              <p:par>
                                <p:cTn id="105" presetID="10" presetClass="exit" presetSubtype="0" fill="hold" nodeType="clickEffect">
                                  <p:stCondLst>
                                    <p:cond delay="0"/>
                                  </p:stCondLst>
                                  <p:childTnLst>
                                    <p:animEffect transition="out" filter="fade">
                                      <p:cBhvr>
                                        <p:cTn id="106" dur="2000"/>
                                        <p:tgtEl>
                                          <p:spTgt spid="24"/>
                                        </p:tgtEl>
                                      </p:cBhvr>
                                    </p:animEffect>
                                    <p:set>
                                      <p:cBhvr>
                                        <p:cTn id="107" dur="1" fill="hold">
                                          <p:stCondLst>
                                            <p:cond delay="1999"/>
                                          </p:stCondLst>
                                        </p:cTn>
                                        <p:tgtEl>
                                          <p:spTgt spid="2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465709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间点正在进行的动作,用将来进行时。</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11.(</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)Mr Smith will not be able to attend the meeting this Saturday, because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he </a:t>
            </a:r>
            <a:r>
              <a:rPr lang="zh-CN" altLang="en-US" sz="1815" u="sng" kern="0" dirty="0" smtClean="0">
                <a:solidFill>
                  <a:srgbClr val="FF0000"/>
                </a:solidFill>
                <a:latin typeface="Times New Roman" panose="02020603050405020304" pitchFamily="65" charset="-122"/>
                <a:ea typeface="宋体" panose="02010600030101010101" pitchFamily="2" charset="-122"/>
              </a:rPr>
              <a:t>will be doing</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(do)something important.</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考查时态。句意:史密斯先生不能参加这个周六的会议,因为他(那时)有重</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要的事情要做。根据句意可知,此处指将来某段时间正在进行的动作,故用将来进</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行时。</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12.(</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)—Can I call you back at 2 o'clock this afternoon?</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—I'm sorry. I </a:t>
            </a:r>
            <a:r>
              <a:rPr lang="zh-CN" altLang="en-US" sz="1815" u="sng" kern="0" dirty="0" smtClean="0">
                <a:solidFill>
                  <a:srgbClr val="FF0000"/>
                </a:solidFill>
                <a:latin typeface="Times New Roman" panose="02020603050405020304" pitchFamily="65" charset="-122"/>
                <a:ea typeface="宋体" panose="02010600030101010101" pitchFamily="2" charset="-122"/>
              </a:rPr>
              <a:t>will be flying</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(fly)to Beijing then. How about five?</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考查时态。句意:——今天下午2点我可以给你回电话吗?——抱歉,那个时</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候我将正乘飞机去北京。5点怎么样?由at 2 o'clock this afternoon可知,这表示的是</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在将来某一个时间点正在进行的动作,用将来进行时。</a:t>
            </a:r>
            <a:endParaRPr lang="zh-CN" altLang="en-US" dirty="0"/>
          </a:p>
        </p:txBody>
      </p:sp>
      <p:pic>
        <p:nvPicPr>
          <p:cNvPr id="3" name="图片 3" descr="textimage121.jpeg"/>
          <p:cNvPicPr>
            <a:picLocks noChangeAspect="1"/>
          </p:cNvPicPr>
          <p:nvPr/>
        </p:nvPicPr>
        <p:blipFill>
          <a:blip r:embed="rId1"/>
          <a:stretch>
            <a:fillRect/>
          </a:stretch>
        </p:blipFill>
        <p:spPr>
          <a:xfrm>
            <a:off x="904725" y="1177994"/>
            <a:ext cx="552450" cy="371475"/>
          </a:xfrm>
          <a:prstGeom prst="rect">
            <a:avLst/>
          </a:prstGeom>
        </p:spPr>
      </p:pic>
      <p:pic>
        <p:nvPicPr>
          <p:cNvPr id="4" name="图片 4" descr="textimage122.jpeg"/>
          <p:cNvPicPr>
            <a:picLocks noChangeAspect="1"/>
          </p:cNvPicPr>
          <p:nvPr/>
        </p:nvPicPr>
        <p:blipFill>
          <a:blip r:embed="rId1"/>
          <a:stretch>
            <a:fillRect/>
          </a:stretch>
        </p:blipFill>
        <p:spPr>
          <a:xfrm>
            <a:off x="904725" y="3273175"/>
            <a:ext cx="552450" cy="371475"/>
          </a:xfrm>
          <a:prstGeom prst="rect">
            <a:avLst/>
          </a:prstGeom>
        </p:spPr>
      </p:pic>
      <p:sp>
        <p:nvSpPr>
          <p:cNvPr id="5" name="矩形 4"/>
          <p:cNvSpPr/>
          <p:nvPr/>
        </p:nvSpPr>
        <p:spPr>
          <a:xfrm>
            <a:off x="2324429" y="126356"/>
            <a:ext cx="4495141" cy="507831"/>
          </a:xfrm>
          <a:prstGeom prst="rect">
            <a:avLst/>
          </a:prstGeom>
        </p:spPr>
        <p:txBody>
          <a:bodyPr wrap="none">
            <a:spAutoFit/>
          </a:bodyPr>
          <a:lstStyle/>
          <a:p>
            <a:pPr eaLnBrk="0" latinLnBrk="1" hangingPunct="0">
              <a:lnSpc>
                <a:spcPct val="150000"/>
              </a:lnSpc>
            </a:pPr>
            <a:r>
              <a:rPr lang="zh-CN" altLang="en-US" b="1" kern="0" dirty="0" smtClean="0">
                <a:solidFill>
                  <a:srgbClr val="000000"/>
                </a:solidFill>
                <a:latin typeface="Times New Roman" panose="02020603050405020304" pitchFamily="65" charset="-122"/>
                <a:ea typeface="宋体" panose="02010600030101010101" pitchFamily="2" charset="-122"/>
              </a:rPr>
              <a:t>UNIT 2　LOOKING INTO THE FUTURE</a:t>
            </a:r>
            <a:endParaRPr lang="zh-CN" altLang="en-US" b="1" dirty="0"/>
          </a:p>
        </p:txBody>
      </p:sp>
      <p:pic>
        <p:nvPicPr>
          <p:cNvPr id="6" name="Picture 4" descr="\\a015\吴双婷\线.tif"/>
          <p:cNvPicPr>
            <a:picLocks noChangeAspect="1" noChangeArrowheads="1"/>
          </p:cNvPicPr>
          <p:nvPr/>
        </p:nvPicPr>
        <p:blipFill>
          <a:blip r:embed="rId2" cstate="print"/>
          <a:srcRect/>
          <a:stretch>
            <a:fillRect/>
          </a:stretch>
        </p:blipFill>
        <p:spPr bwMode="auto">
          <a:xfrm>
            <a:off x="795655" y="1619885"/>
            <a:ext cx="1242695"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2" cstate="print"/>
          <a:srcRect/>
          <a:stretch>
            <a:fillRect/>
          </a:stretch>
        </p:blipFill>
        <p:spPr bwMode="auto">
          <a:xfrm>
            <a:off x="1843405" y="3715385"/>
            <a:ext cx="1261745" cy="35687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6"/>
                                        </p:tgtEl>
                                      </p:cBhvr>
                                    </p:animEffect>
                                    <p:set>
                                      <p:cBhvr>
                                        <p:cTn id="7" dur="1" fill="hold">
                                          <p:stCondLst>
                                            <p:cond delay="19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7"/>
                                        </p:tgtEl>
                                      </p:cBhvr>
                                    </p:animEffect>
                                    <p:set>
                                      <p:cBhvr>
                                        <p:cTn id="12" dur="1" fill="hold">
                                          <p:stCondLst>
                                            <p:cond delay="19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848501"/>
            <a:ext cx="8467200" cy="545973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3.happen to sb. </a:t>
            </a:r>
            <a:r>
              <a:rPr lang="zh-CN" altLang="en-US" sz="1815" u="sng" kern="0" dirty="0" smtClean="0">
                <a:solidFill>
                  <a:srgbClr val="FF0000"/>
                </a:solidFill>
                <a:latin typeface="Times New Roman" panose="02020603050405020304" pitchFamily="65" charset="-122"/>
                <a:ea typeface="宋体" panose="02010600030101010101" pitchFamily="2" charset="-122"/>
              </a:rPr>
              <a:t>遭到;遇到</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4.lead to</a:t>
            </a:r>
            <a:r>
              <a:rPr lang="zh-CN" altLang="en-US" sz="1815" u="sng" kern="0" dirty="0" smtClean="0">
                <a:solidFill>
                  <a:srgbClr val="FF0000"/>
                </a:solidFill>
                <a:latin typeface="Times New Roman" panose="02020603050405020304" pitchFamily="65" charset="-122"/>
                <a:ea typeface="宋体" panose="02010600030101010101" pitchFamily="2" charset="-122"/>
              </a:rPr>
              <a:t>导致;造成</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5.remote control </a:t>
            </a:r>
            <a:r>
              <a:rPr lang="zh-CN" altLang="en-US" sz="1815" u="sng" kern="0" dirty="0" smtClean="0">
                <a:solidFill>
                  <a:srgbClr val="FF0000"/>
                </a:solidFill>
                <a:latin typeface="Times New Roman" panose="02020603050405020304" pitchFamily="65" charset="-122"/>
                <a:ea typeface="宋体" panose="02010600030101010101" pitchFamily="2" charset="-122"/>
              </a:rPr>
              <a:t>遥控器;遥控</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6.an energy-efficient mode </a:t>
            </a:r>
            <a:r>
              <a:rPr lang="zh-CN" altLang="en-US" sz="1815" u="sng" kern="0" dirty="0" smtClean="0">
                <a:solidFill>
                  <a:srgbClr val="FF0000"/>
                </a:solidFill>
                <a:latin typeface="Times New Roman" panose="02020603050405020304" pitchFamily="65" charset="-122"/>
                <a:ea typeface="宋体" panose="02010600030101010101" pitchFamily="2" charset="-122"/>
              </a:rPr>
              <a:t>节能模式</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7.日常生活 </a:t>
            </a:r>
            <a:r>
              <a:rPr lang="zh-CN" altLang="en-US" sz="1815" u="sng" kern="0" dirty="0" smtClean="0">
                <a:solidFill>
                  <a:srgbClr val="FF0000"/>
                </a:solidFill>
                <a:latin typeface="Times New Roman" panose="02020603050405020304" pitchFamily="65" charset="-122"/>
                <a:ea typeface="宋体" panose="02010600030101010101" pitchFamily="2" charset="-122"/>
              </a:rPr>
              <a:t>daily routine</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8.respond to </a:t>
            </a:r>
            <a:r>
              <a:rPr lang="zh-CN" altLang="en-US" sz="1815" u="sng" kern="0" dirty="0" smtClean="0">
                <a:solidFill>
                  <a:srgbClr val="FF0000"/>
                </a:solidFill>
                <a:latin typeface="Times New Roman" panose="02020603050405020304" pitchFamily="65" charset="-122"/>
                <a:ea typeface="宋体" panose="02010600030101010101" pitchFamily="2" charset="-122"/>
              </a:rPr>
              <a:t>回复;对</a:t>
            </a:r>
            <a:r>
              <a:rPr lang="zh-CN" altLang="en-US" sz="1815" u="sng" kern="0" dirty="0" smtClean="0">
                <a:solidFill>
                  <a:srgbClr val="FF0000"/>
                </a:solidFill>
                <a:latin typeface="黑体" panose="02010609060101010101" pitchFamily="65" charset="-122"/>
                <a:ea typeface="宋体" panose="02010600030101010101" pitchFamily="2" charset="-122"/>
              </a:rPr>
              <a:t>……</a:t>
            </a:r>
            <a:r>
              <a:rPr lang="zh-CN" altLang="en-US" sz="1815" u="sng" kern="0" dirty="0" smtClean="0">
                <a:solidFill>
                  <a:srgbClr val="FF0000"/>
                </a:solidFill>
                <a:latin typeface="Times New Roman" panose="02020603050405020304" pitchFamily="65" charset="-122"/>
                <a:ea typeface="宋体" panose="02010600030101010101" pitchFamily="2" charset="-122"/>
              </a:rPr>
              <a:t>作出回应</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9.除此之外 </a:t>
            </a:r>
            <a:r>
              <a:rPr lang="zh-CN" altLang="en-US" sz="1815" u="sng" kern="0" dirty="0" smtClean="0">
                <a:solidFill>
                  <a:srgbClr val="FF0000"/>
                </a:solidFill>
                <a:latin typeface="Times New Roman" panose="02020603050405020304" pitchFamily="65" charset="-122"/>
                <a:ea typeface="宋体" panose="02010600030101010101" pitchFamily="2" charset="-122"/>
              </a:rPr>
              <a:t>in addition</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10.early on</a:t>
            </a:r>
            <a:r>
              <a:rPr lang="zh-CN" altLang="en-US" sz="1815" u="sng" kern="0" dirty="0" smtClean="0">
                <a:solidFill>
                  <a:srgbClr val="FF0000"/>
                </a:solidFill>
                <a:latin typeface="Times New Roman" panose="02020603050405020304" pitchFamily="65" charset="-122"/>
                <a:ea typeface="宋体" panose="02010600030101010101" pitchFamily="2" charset="-122"/>
              </a:rPr>
              <a:t>在初期;早先</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11.给某人提供某物 </a:t>
            </a:r>
            <a:r>
              <a:rPr lang="zh-CN" altLang="en-US" sz="1815" u="sng" kern="0" dirty="0" smtClean="0">
                <a:solidFill>
                  <a:srgbClr val="FF0000"/>
                </a:solidFill>
                <a:latin typeface="Times New Roman" panose="02020603050405020304" pitchFamily="65" charset="-122"/>
                <a:ea typeface="宋体" panose="02010600030101010101" pitchFamily="2" charset="-122"/>
              </a:rPr>
              <a:t>provide sb. with sth.</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12.着火 </a:t>
            </a:r>
            <a:r>
              <a:rPr lang="zh-CN" altLang="en-US" sz="1815" u="sng" kern="0" dirty="0" smtClean="0">
                <a:solidFill>
                  <a:srgbClr val="FF0000"/>
                </a:solidFill>
                <a:latin typeface="Times New Roman" panose="02020603050405020304" pitchFamily="65" charset="-122"/>
                <a:ea typeface="宋体" panose="02010600030101010101" pitchFamily="2" charset="-122"/>
              </a:rPr>
              <a:t>catch fire</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13.in this sense(in...sense) </a:t>
            </a:r>
            <a:r>
              <a:rPr lang="zh-CN" altLang="en-US" sz="1815" u="sng" kern="0" dirty="0" smtClean="0">
                <a:solidFill>
                  <a:srgbClr val="FF0000"/>
                </a:solidFill>
                <a:latin typeface="Times New Roman" panose="02020603050405020304" pitchFamily="65" charset="-122"/>
                <a:ea typeface="宋体" panose="02010600030101010101" pitchFamily="2" charset="-122"/>
              </a:rPr>
              <a:t>从这种(某种)意义上来讲</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14.从</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中受益</a:t>
            </a:r>
            <a:r>
              <a:rPr lang="zh-CN" altLang="en-US" sz="1815" u="sng" kern="0" dirty="0" smtClean="0">
                <a:solidFill>
                  <a:srgbClr val="FF0000"/>
                </a:solidFill>
                <a:latin typeface="Times New Roman" panose="02020603050405020304" pitchFamily="65" charset="-122"/>
                <a:ea typeface="宋体" panose="02010600030101010101" pitchFamily="2" charset="-122"/>
              </a:rPr>
              <a:t>benefit from...</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15.去观光</a:t>
            </a:r>
            <a:r>
              <a:rPr lang="zh-CN" altLang="en-US" sz="1815" u="sng" kern="0" dirty="0" smtClean="0">
                <a:solidFill>
                  <a:srgbClr val="FF0000"/>
                </a:solidFill>
                <a:latin typeface="Times New Roman" panose="02020603050405020304" pitchFamily="65" charset="-122"/>
                <a:ea typeface="宋体" panose="02010600030101010101" pitchFamily="2" charset="-122"/>
              </a:rPr>
              <a:t>go sightseeing</a:t>
            </a:r>
            <a:endParaRPr lang="zh-CN" altLang="en-US" dirty="0">
              <a:solidFill>
                <a:srgbClr val="FF0000"/>
              </a:solidFill>
            </a:endParaRPr>
          </a:p>
        </p:txBody>
      </p:sp>
      <p:sp>
        <p:nvSpPr>
          <p:cNvPr id="3" name="矩形 2"/>
          <p:cNvSpPr/>
          <p:nvPr/>
        </p:nvSpPr>
        <p:spPr>
          <a:xfrm>
            <a:off x="2324429" y="126356"/>
            <a:ext cx="4495141" cy="507831"/>
          </a:xfrm>
          <a:prstGeom prst="rect">
            <a:avLst/>
          </a:prstGeom>
        </p:spPr>
        <p:txBody>
          <a:bodyPr wrap="none">
            <a:spAutoFit/>
          </a:bodyPr>
          <a:lstStyle/>
          <a:p>
            <a:pPr eaLnBrk="0" latinLnBrk="1" hangingPunct="0">
              <a:lnSpc>
                <a:spcPct val="150000"/>
              </a:lnSpc>
            </a:pPr>
            <a:r>
              <a:rPr lang="zh-CN" altLang="en-US" b="1" kern="0" dirty="0" smtClean="0">
                <a:solidFill>
                  <a:srgbClr val="000000"/>
                </a:solidFill>
                <a:latin typeface="Times New Roman" panose="02020603050405020304" pitchFamily="65" charset="-122"/>
                <a:ea typeface="宋体" panose="02010600030101010101" pitchFamily="2" charset="-122"/>
              </a:rPr>
              <a:t>UNIT 2　LOOKING INTO THE FUTURE</a:t>
            </a:r>
            <a:endParaRPr lang="zh-CN" altLang="en-US" b="1" dirty="0"/>
          </a:p>
        </p:txBody>
      </p:sp>
      <p:pic>
        <p:nvPicPr>
          <p:cNvPr id="5" name="Picture 4" descr="\\a015\吴双婷\线.tif"/>
          <p:cNvPicPr>
            <a:picLocks noChangeArrowheads="1"/>
          </p:cNvPicPr>
          <p:nvPr/>
        </p:nvPicPr>
        <p:blipFill>
          <a:blip r:embed="rId1" cstate="print"/>
          <a:srcRect/>
          <a:stretch>
            <a:fillRect/>
          </a:stretch>
        </p:blipFill>
        <p:spPr bwMode="auto">
          <a:xfrm>
            <a:off x="1992929" y="848501"/>
            <a:ext cx="1008000" cy="396000"/>
          </a:xfrm>
          <a:prstGeom prst="rect">
            <a:avLst/>
          </a:prstGeom>
          <a:noFill/>
          <a:ln w="9525">
            <a:noFill/>
            <a:miter lim="800000"/>
            <a:headEnd/>
            <a:tailEnd/>
          </a:ln>
        </p:spPr>
      </p:pic>
      <p:pic>
        <p:nvPicPr>
          <p:cNvPr id="6" name="Picture 4" descr="\\a015\吴双婷\线.tif"/>
          <p:cNvPicPr>
            <a:picLocks noChangeArrowheads="1"/>
          </p:cNvPicPr>
          <p:nvPr/>
        </p:nvPicPr>
        <p:blipFill>
          <a:blip r:embed="rId1" cstate="print"/>
          <a:srcRect/>
          <a:stretch>
            <a:fillRect/>
          </a:stretch>
        </p:blipFill>
        <p:spPr bwMode="auto">
          <a:xfrm>
            <a:off x="1336970" y="1348884"/>
            <a:ext cx="988214" cy="324000"/>
          </a:xfrm>
          <a:prstGeom prst="rect">
            <a:avLst/>
          </a:prstGeom>
          <a:noFill/>
          <a:ln w="9525">
            <a:noFill/>
            <a:miter lim="800000"/>
            <a:headEnd/>
            <a:tailEnd/>
          </a:ln>
        </p:spPr>
      </p:pic>
      <p:pic>
        <p:nvPicPr>
          <p:cNvPr id="7" name="Picture 4" descr="\\a015\吴双婷\线.tif"/>
          <p:cNvPicPr>
            <a:picLocks noChangeArrowheads="1"/>
          </p:cNvPicPr>
          <p:nvPr/>
        </p:nvPicPr>
        <p:blipFill>
          <a:blip r:embed="rId1" cstate="print"/>
          <a:srcRect/>
          <a:stretch>
            <a:fillRect/>
          </a:stretch>
        </p:blipFill>
        <p:spPr bwMode="auto">
          <a:xfrm>
            <a:off x="2071670" y="1705757"/>
            <a:ext cx="1296000" cy="35687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1" cstate="print"/>
          <a:srcRect/>
          <a:stretch>
            <a:fillRect/>
          </a:stretch>
        </p:blipFill>
        <p:spPr bwMode="auto">
          <a:xfrm>
            <a:off x="3071802" y="2134705"/>
            <a:ext cx="988214" cy="356870"/>
          </a:xfrm>
          <a:prstGeom prst="rect">
            <a:avLst/>
          </a:prstGeom>
          <a:noFill/>
          <a:ln w="9525">
            <a:noFill/>
            <a:miter lim="800000"/>
            <a:headEnd/>
            <a:tailEnd/>
          </a:ln>
        </p:spPr>
      </p:pic>
      <p:pic>
        <p:nvPicPr>
          <p:cNvPr id="9" name="Picture 4" descr="\\a015\吴双婷\线.tif"/>
          <p:cNvPicPr>
            <a:picLocks noChangeArrowheads="1"/>
          </p:cNvPicPr>
          <p:nvPr/>
        </p:nvPicPr>
        <p:blipFill>
          <a:blip r:embed="rId1" cstate="print"/>
          <a:srcRect/>
          <a:stretch>
            <a:fillRect/>
          </a:stretch>
        </p:blipFill>
        <p:spPr bwMode="auto">
          <a:xfrm>
            <a:off x="1643677" y="2563333"/>
            <a:ext cx="1260000" cy="356870"/>
          </a:xfrm>
          <a:prstGeom prst="rect">
            <a:avLst/>
          </a:prstGeom>
          <a:noFill/>
          <a:ln w="9525">
            <a:noFill/>
            <a:miter lim="800000"/>
            <a:headEnd/>
            <a:tailEnd/>
          </a:ln>
        </p:spPr>
      </p:pic>
      <p:pic>
        <p:nvPicPr>
          <p:cNvPr id="10" name="Picture 4" descr="\\a015\吴双婷\线.tif"/>
          <p:cNvPicPr>
            <a:picLocks noChangeArrowheads="1"/>
          </p:cNvPicPr>
          <p:nvPr/>
        </p:nvPicPr>
        <p:blipFill>
          <a:blip r:embed="rId1" cstate="print"/>
          <a:srcRect/>
          <a:stretch>
            <a:fillRect/>
          </a:stretch>
        </p:blipFill>
        <p:spPr bwMode="auto">
          <a:xfrm>
            <a:off x="1714500" y="2991485"/>
            <a:ext cx="2160000" cy="324000"/>
          </a:xfrm>
          <a:prstGeom prst="rect">
            <a:avLst/>
          </a:prstGeom>
          <a:noFill/>
          <a:ln w="9525">
            <a:noFill/>
            <a:miter lim="800000"/>
            <a:headEnd/>
            <a:tailEnd/>
          </a:ln>
        </p:spPr>
      </p:pic>
      <p:pic>
        <p:nvPicPr>
          <p:cNvPr id="11" name="Picture 4" descr="\\a015\吴双婷\线.tif"/>
          <p:cNvPicPr>
            <a:picLocks noChangeArrowheads="1"/>
          </p:cNvPicPr>
          <p:nvPr/>
        </p:nvPicPr>
        <p:blipFill>
          <a:blip r:embed="rId1" cstate="print"/>
          <a:srcRect/>
          <a:stretch>
            <a:fillRect/>
          </a:stretch>
        </p:blipFill>
        <p:spPr bwMode="auto">
          <a:xfrm>
            <a:off x="1643042" y="3348831"/>
            <a:ext cx="1080000" cy="396000"/>
          </a:xfrm>
          <a:prstGeom prst="rect">
            <a:avLst/>
          </a:prstGeom>
          <a:noFill/>
          <a:ln w="9525">
            <a:noFill/>
            <a:miter lim="800000"/>
            <a:headEnd/>
            <a:tailEnd/>
          </a:ln>
        </p:spPr>
      </p:pic>
      <p:pic>
        <p:nvPicPr>
          <p:cNvPr id="12" name="Picture 4" descr="\\a015\吴双婷\线.tif"/>
          <p:cNvPicPr>
            <a:picLocks noChangeArrowheads="1"/>
          </p:cNvPicPr>
          <p:nvPr/>
        </p:nvPicPr>
        <p:blipFill>
          <a:blip r:embed="rId1" cstate="print"/>
          <a:srcRect/>
          <a:stretch>
            <a:fillRect/>
          </a:stretch>
        </p:blipFill>
        <p:spPr bwMode="auto">
          <a:xfrm>
            <a:off x="1594464" y="3745394"/>
            <a:ext cx="1214446" cy="396000"/>
          </a:xfrm>
          <a:prstGeom prst="rect">
            <a:avLst/>
          </a:prstGeom>
          <a:noFill/>
          <a:ln w="9525">
            <a:noFill/>
            <a:miter lim="800000"/>
            <a:headEnd/>
            <a:tailEnd/>
          </a:ln>
        </p:spPr>
      </p:pic>
      <p:pic>
        <p:nvPicPr>
          <p:cNvPr id="13" name="Picture 4" descr="\\a015\吴双婷\线.tif"/>
          <p:cNvPicPr>
            <a:picLocks noChangeArrowheads="1"/>
          </p:cNvPicPr>
          <p:nvPr/>
        </p:nvPicPr>
        <p:blipFill>
          <a:blip r:embed="rId1" cstate="print"/>
          <a:srcRect/>
          <a:stretch>
            <a:fillRect/>
          </a:stretch>
        </p:blipFill>
        <p:spPr bwMode="auto">
          <a:xfrm>
            <a:off x="2475865" y="4206240"/>
            <a:ext cx="1944000" cy="396240"/>
          </a:xfrm>
          <a:prstGeom prst="rect">
            <a:avLst/>
          </a:prstGeom>
          <a:noFill/>
          <a:ln w="9525">
            <a:noFill/>
            <a:miter lim="800000"/>
            <a:headEnd/>
            <a:tailEnd/>
          </a:ln>
        </p:spPr>
      </p:pic>
      <p:pic>
        <p:nvPicPr>
          <p:cNvPr id="14" name="Picture 4" descr="\\a015\吴双婷\线.tif"/>
          <p:cNvPicPr>
            <a:picLocks noChangeArrowheads="1"/>
          </p:cNvPicPr>
          <p:nvPr/>
        </p:nvPicPr>
        <p:blipFill>
          <a:blip r:embed="rId1" cstate="print"/>
          <a:srcRect/>
          <a:stretch>
            <a:fillRect/>
          </a:stretch>
        </p:blipFill>
        <p:spPr bwMode="auto">
          <a:xfrm>
            <a:off x="1285852" y="4563277"/>
            <a:ext cx="988214" cy="432000"/>
          </a:xfrm>
          <a:prstGeom prst="rect">
            <a:avLst/>
          </a:prstGeom>
          <a:noFill/>
          <a:ln w="9525">
            <a:noFill/>
            <a:miter lim="800000"/>
            <a:headEnd/>
            <a:tailEnd/>
          </a:ln>
        </p:spPr>
      </p:pic>
      <p:pic>
        <p:nvPicPr>
          <p:cNvPr id="15" name="Picture 4" descr="\\a015\吴双婷\线.tif"/>
          <p:cNvPicPr>
            <a:picLocks noChangeArrowheads="1"/>
          </p:cNvPicPr>
          <p:nvPr/>
        </p:nvPicPr>
        <p:blipFill>
          <a:blip r:embed="rId1" cstate="print"/>
          <a:srcRect/>
          <a:stretch>
            <a:fillRect/>
          </a:stretch>
        </p:blipFill>
        <p:spPr bwMode="auto">
          <a:xfrm>
            <a:off x="3000364" y="4991905"/>
            <a:ext cx="2520000" cy="432000"/>
          </a:xfrm>
          <a:prstGeom prst="rect">
            <a:avLst/>
          </a:prstGeom>
          <a:noFill/>
          <a:ln w="9525">
            <a:noFill/>
            <a:miter lim="800000"/>
            <a:headEnd/>
            <a:tailEnd/>
          </a:ln>
        </p:spPr>
      </p:pic>
      <p:pic>
        <p:nvPicPr>
          <p:cNvPr id="16" name="Picture 4" descr="\\a015\吴双婷\线.tif"/>
          <p:cNvPicPr>
            <a:picLocks noChangeArrowheads="1"/>
          </p:cNvPicPr>
          <p:nvPr/>
        </p:nvPicPr>
        <p:blipFill>
          <a:blip r:embed="rId1" cstate="print"/>
          <a:srcRect/>
          <a:stretch>
            <a:fillRect/>
          </a:stretch>
        </p:blipFill>
        <p:spPr bwMode="auto">
          <a:xfrm>
            <a:off x="2214245" y="5494655"/>
            <a:ext cx="1332000" cy="324000"/>
          </a:xfrm>
          <a:prstGeom prst="rect">
            <a:avLst/>
          </a:prstGeom>
          <a:noFill/>
          <a:ln w="9525">
            <a:noFill/>
            <a:miter lim="800000"/>
            <a:headEnd/>
            <a:tailEnd/>
          </a:ln>
        </p:spPr>
      </p:pic>
      <p:pic>
        <p:nvPicPr>
          <p:cNvPr id="17" name="Picture 4" descr="\\a015\吴双婷\线.tif"/>
          <p:cNvPicPr>
            <a:picLocks noChangeArrowheads="1"/>
          </p:cNvPicPr>
          <p:nvPr/>
        </p:nvPicPr>
        <p:blipFill>
          <a:blip r:embed="rId1" cstate="print"/>
          <a:srcRect/>
          <a:stretch>
            <a:fillRect/>
          </a:stretch>
        </p:blipFill>
        <p:spPr bwMode="auto">
          <a:xfrm>
            <a:off x="1499870" y="5925185"/>
            <a:ext cx="1404000" cy="324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5"/>
                                        </p:tgtEl>
                                      </p:cBhvr>
                                    </p:animEffect>
                                    <p:set>
                                      <p:cBhvr>
                                        <p:cTn id="7" dur="1" fill="hold">
                                          <p:stCondLst>
                                            <p:cond delay="19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6"/>
                                        </p:tgtEl>
                                      </p:cBhvr>
                                    </p:animEffect>
                                    <p:set>
                                      <p:cBhvr>
                                        <p:cTn id="12" dur="1" fill="hold">
                                          <p:stCondLst>
                                            <p:cond delay="1999"/>
                                          </p:stCondLst>
                                        </p:cTn>
                                        <p:tgtEl>
                                          <p:spTgt spid="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7"/>
                                        </p:tgtEl>
                                      </p:cBhvr>
                                    </p:animEffect>
                                    <p:set>
                                      <p:cBhvr>
                                        <p:cTn id="17" dur="1" fill="hold">
                                          <p:stCondLst>
                                            <p:cond delay="1999"/>
                                          </p:stCondLst>
                                        </p:cTn>
                                        <p:tgtEl>
                                          <p:spTgt spid="7"/>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8"/>
                                        </p:tgtEl>
                                      </p:cBhvr>
                                    </p:animEffect>
                                    <p:set>
                                      <p:cBhvr>
                                        <p:cTn id="22" dur="1" fill="hold">
                                          <p:stCondLst>
                                            <p:cond delay="1999"/>
                                          </p:stCondLst>
                                        </p:cTn>
                                        <p:tgtEl>
                                          <p:spTgt spid="8"/>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9"/>
                                        </p:tgtEl>
                                      </p:cBhvr>
                                    </p:animEffect>
                                    <p:set>
                                      <p:cBhvr>
                                        <p:cTn id="27" dur="1" fill="hold">
                                          <p:stCondLst>
                                            <p:cond delay="1999"/>
                                          </p:stCondLst>
                                        </p:cTn>
                                        <p:tgtEl>
                                          <p:spTgt spid="9"/>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2000"/>
                                        <p:tgtEl>
                                          <p:spTgt spid="10"/>
                                        </p:tgtEl>
                                      </p:cBhvr>
                                    </p:animEffect>
                                    <p:set>
                                      <p:cBhvr>
                                        <p:cTn id="32" dur="1" fill="hold">
                                          <p:stCondLst>
                                            <p:cond delay="1999"/>
                                          </p:stCondLst>
                                        </p:cTn>
                                        <p:tgtEl>
                                          <p:spTgt spid="10"/>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nodeType="clickEffect">
                                  <p:stCondLst>
                                    <p:cond delay="0"/>
                                  </p:stCondLst>
                                  <p:childTnLst>
                                    <p:animEffect transition="out" filter="fade">
                                      <p:cBhvr>
                                        <p:cTn id="36" dur="2000"/>
                                        <p:tgtEl>
                                          <p:spTgt spid="11"/>
                                        </p:tgtEl>
                                      </p:cBhvr>
                                    </p:animEffect>
                                    <p:set>
                                      <p:cBhvr>
                                        <p:cTn id="37" dur="1" fill="hold">
                                          <p:stCondLst>
                                            <p:cond delay="1999"/>
                                          </p:stCondLst>
                                        </p:cTn>
                                        <p:tgtEl>
                                          <p:spTgt spid="11"/>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nodeType="clickEffect">
                                  <p:stCondLst>
                                    <p:cond delay="0"/>
                                  </p:stCondLst>
                                  <p:childTnLst>
                                    <p:animEffect transition="out" filter="fade">
                                      <p:cBhvr>
                                        <p:cTn id="41" dur="2000"/>
                                        <p:tgtEl>
                                          <p:spTgt spid="12"/>
                                        </p:tgtEl>
                                      </p:cBhvr>
                                    </p:animEffect>
                                    <p:set>
                                      <p:cBhvr>
                                        <p:cTn id="42" dur="1" fill="hold">
                                          <p:stCondLst>
                                            <p:cond delay="1999"/>
                                          </p:stCondLst>
                                        </p:cTn>
                                        <p:tgtEl>
                                          <p:spTgt spid="12"/>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nodeType="clickEffect">
                                  <p:stCondLst>
                                    <p:cond delay="0"/>
                                  </p:stCondLst>
                                  <p:childTnLst>
                                    <p:animEffect transition="out" filter="fade">
                                      <p:cBhvr>
                                        <p:cTn id="46" dur="2000"/>
                                        <p:tgtEl>
                                          <p:spTgt spid="13"/>
                                        </p:tgtEl>
                                      </p:cBhvr>
                                    </p:animEffect>
                                    <p:set>
                                      <p:cBhvr>
                                        <p:cTn id="47" dur="1" fill="hold">
                                          <p:stCondLst>
                                            <p:cond delay="1999"/>
                                          </p:stCondLst>
                                        </p:cTn>
                                        <p:tgtEl>
                                          <p:spTgt spid="13"/>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10" presetClass="exit" presetSubtype="0" fill="hold" nodeType="clickEffect">
                                  <p:stCondLst>
                                    <p:cond delay="0"/>
                                  </p:stCondLst>
                                  <p:childTnLst>
                                    <p:animEffect transition="out" filter="fade">
                                      <p:cBhvr>
                                        <p:cTn id="51" dur="2000"/>
                                        <p:tgtEl>
                                          <p:spTgt spid="14"/>
                                        </p:tgtEl>
                                      </p:cBhvr>
                                    </p:animEffect>
                                    <p:set>
                                      <p:cBhvr>
                                        <p:cTn id="52" dur="1" fill="hold">
                                          <p:stCondLst>
                                            <p:cond delay="1999"/>
                                          </p:stCondLst>
                                        </p:cTn>
                                        <p:tgtEl>
                                          <p:spTgt spid="14"/>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0" presetClass="exit" presetSubtype="0" fill="hold" nodeType="clickEffect">
                                  <p:stCondLst>
                                    <p:cond delay="0"/>
                                  </p:stCondLst>
                                  <p:childTnLst>
                                    <p:animEffect transition="out" filter="fade">
                                      <p:cBhvr>
                                        <p:cTn id="56" dur="2000"/>
                                        <p:tgtEl>
                                          <p:spTgt spid="15"/>
                                        </p:tgtEl>
                                      </p:cBhvr>
                                    </p:animEffect>
                                    <p:set>
                                      <p:cBhvr>
                                        <p:cTn id="57" dur="1" fill="hold">
                                          <p:stCondLst>
                                            <p:cond delay="1999"/>
                                          </p:stCondLst>
                                        </p:cTn>
                                        <p:tgtEl>
                                          <p:spTgt spid="15"/>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10" presetClass="exit" presetSubtype="0" fill="hold" nodeType="clickEffect">
                                  <p:stCondLst>
                                    <p:cond delay="0"/>
                                  </p:stCondLst>
                                  <p:childTnLst>
                                    <p:animEffect transition="out" filter="fade">
                                      <p:cBhvr>
                                        <p:cTn id="61" dur="2000"/>
                                        <p:tgtEl>
                                          <p:spTgt spid="16"/>
                                        </p:tgtEl>
                                      </p:cBhvr>
                                    </p:animEffect>
                                    <p:set>
                                      <p:cBhvr>
                                        <p:cTn id="62" dur="1" fill="hold">
                                          <p:stCondLst>
                                            <p:cond delay="1999"/>
                                          </p:stCondLst>
                                        </p:cTn>
                                        <p:tgtEl>
                                          <p:spTgt spid="16"/>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10" presetClass="exit" presetSubtype="0" fill="hold" nodeType="clickEffect">
                                  <p:stCondLst>
                                    <p:cond delay="0"/>
                                  </p:stCondLst>
                                  <p:childTnLst>
                                    <p:animEffect transition="out" filter="fade">
                                      <p:cBhvr>
                                        <p:cTn id="66" dur="2000"/>
                                        <p:tgtEl>
                                          <p:spTgt spid="17"/>
                                        </p:tgtEl>
                                      </p:cBhvr>
                                    </p:animEffect>
                                    <p:set>
                                      <p:cBhvr>
                                        <p:cTn id="67" dur="1" fill="hold">
                                          <p:stCondLst>
                                            <p:cond delay="1999"/>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803541"/>
            <a:ext cx="8467200" cy="545973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16.artificial intelligence[AI]</a:t>
            </a:r>
            <a:r>
              <a:rPr lang="zh-CN" altLang="en-US" sz="1815" u="sng" kern="0" dirty="0" smtClean="0">
                <a:solidFill>
                  <a:srgbClr val="FF0000"/>
                </a:solidFill>
                <a:latin typeface="Times New Roman" panose="02020603050405020304" pitchFamily="65" charset="-122"/>
                <a:ea typeface="宋体" panose="02010600030101010101" pitchFamily="2" charset="-122"/>
              </a:rPr>
              <a:t>人工智能</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17.一方面</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另一方面</a:t>
            </a:r>
            <a:r>
              <a:rPr lang="zh-CN" altLang="en-US" sz="1815" kern="0" dirty="0" smtClean="0">
                <a:solidFill>
                  <a:srgbClr val="000000"/>
                </a:solidFill>
                <a:latin typeface="黑体" panose="02010609060101010101"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on the one hand...on the other hand...</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18.care about </a:t>
            </a:r>
            <a:r>
              <a:rPr lang="zh-CN" altLang="en-US" sz="1815" u="sng" kern="0" dirty="0" smtClean="0">
                <a:solidFill>
                  <a:srgbClr val="FF0000"/>
                </a:solidFill>
                <a:latin typeface="Times New Roman" panose="02020603050405020304" pitchFamily="65" charset="-122"/>
                <a:ea typeface="宋体" panose="02010600030101010101" pitchFamily="2" charset="-122"/>
              </a:rPr>
              <a:t>关心;在意</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19.而不是 </a:t>
            </a:r>
            <a:r>
              <a:rPr lang="zh-CN" altLang="en-US" sz="1815" u="sng" kern="0" dirty="0" smtClean="0">
                <a:solidFill>
                  <a:srgbClr val="FF0000"/>
                </a:solidFill>
                <a:latin typeface="Times New Roman" panose="02020603050405020304" pitchFamily="65" charset="-122"/>
                <a:ea typeface="宋体" panose="02010600030101010101" pitchFamily="2" charset="-122"/>
              </a:rPr>
              <a:t>rather than</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20.natural disasters </a:t>
            </a:r>
            <a:r>
              <a:rPr lang="zh-CN" altLang="en-US" sz="1815" u="sng" kern="0" dirty="0" smtClean="0">
                <a:solidFill>
                  <a:srgbClr val="FF0000"/>
                </a:solidFill>
                <a:latin typeface="Times New Roman" panose="02020603050405020304" pitchFamily="65" charset="-122"/>
                <a:ea typeface="宋体" panose="02010600030101010101" pitchFamily="2" charset="-122"/>
              </a:rPr>
              <a:t>自然灾害</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21.(与</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)保持联系;了解(某课题或领域的情况 )</a:t>
            </a:r>
            <a:r>
              <a:rPr lang="zh-CN" altLang="en-US" sz="1815" u="sng" kern="0" dirty="0" smtClean="0">
                <a:solidFill>
                  <a:srgbClr val="FF0000"/>
                </a:solidFill>
                <a:latin typeface="Times New Roman" panose="02020603050405020304" pitchFamily="65" charset="-122"/>
                <a:ea typeface="宋体" panose="02010600030101010101" pitchFamily="2" charset="-122"/>
              </a:rPr>
              <a:t>keep in touch (with...)</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22.be used to do </a:t>
            </a:r>
            <a:r>
              <a:rPr lang="zh-CN" altLang="en-US" sz="1815" u="sng" kern="0" dirty="0" smtClean="0">
                <a:solidFill>
                  <a:srgbClr val="FF0000"/>
                </a:solidFill>
                <a:latin typeface="Times New Roman" panose="02020603050405020304" pitchFamily="65" charset="-122"/>
                <a:ea typeface="宋体" panose="02010600030101010101" pitchFamily="2" charset="-122"/>
              </a:rPr>
              <a:t>被用来做</a:t>
            </a:r>
            <a:r>
              <a:rPr lang="zh-CN" altLang="en-US" sz="1815" u="sng" kern="0" dirty="0" smtClean="0">
                <a:solidFill>
                  <a:srgbClr val="FF0000"/>
                </a:solidFill>
                <a:latin typeface="黑体" panose="02010609060101010101" pitchFamily="65" charset="-122"/>
                <a:ea typeface="宋体" panose="02010600030101010101" pitchFamily="2" charset="-122"/>
              </a:rPr>
              <a:t>……</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Ⅲ.经典结构</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1.这些智能家居将保护我们的安全,节省我们的能源,并提供一个更舒适的居住环</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境。</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These smart homes will </a:t>
            </a:r>
            <a:r>
              <a:rPr lang="zh-CN" altLang="en-US" sz="1815" u="sng" kern="0" dirty="0" smtClean="0">
                <a:solidFill>
                  <a:srgbClr val="FF0000"/>
                </a:solidFill>
                <a:latin typeface="Times New Roman" panose="02020603050405020304" pitchFamily="65" charset="-122"/>
                <a:ea typeface="宋体" panose="02010600030101010101" pitchFamily="2" charset="-122"/>
              </a:rPr>
              <a:t>keep</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us</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secure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save us energy, and provide a </a:t>
            </a:r>
            <a:r>
              <a:rPr lang="zh-CN" altLang="en-US" sz="1815" u="sng" kern="0" dirty="0" smtClean="0">
                <a:solidFill>
                  <a:srgbClr val="FF0000"/>
                </a:solidFill>
                <a:latin typeface="Times New Roman" panose="02020603050405020304" pitchFamily="65" charset="-122"/>
                <a:ea typeface="宋体" panose="02010600030101010101" pitchFamily="2" charset="-122"/>
              </a:rPr>
              <a:t>more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comfort-</a:t>
            </a:r>
            <a:br>
              <a:rPr dirty="0">
                <a:solidFill>
                  <a:srgbClr val="FF0000"/>
                </a:solidFill>
              </a:rPr>
            </a:br>
            <a:r>
              <a:rPr lang="zh-CN" altLang="en-US" sz="1815" u="sng" kern="0" dirty="0" smtClean="0">
                <a:solidFill>
                  <a:srgbClr val="FF0000"/>
                </a:solidFill>
                <a:latin typeface="Times New Roman" panose="02020603050405020304" pitchFamily="65" charset="-122"/>
                <a:ea typeface="宋体" panose="02010600030101010101" pitchFamily="2" charset="-122"/>
              </a:rPr>
              <a:t>able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environment to live in.</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2.你一进门,灯就会亮起,连同你最喜欢的音乐或电视节目也会自动播放</a:t>
            </a:r>
            <a:r>
              <a:rPr lang="zh-CN" altLang="en-US" sz="1815" kern="0" dirty="0" smtClean="0">
                <a:solidFill>
                  <a:srgbClr val="000000"/>
                </a:solidFill>
                <a:latin typeface="黑体" panose="02010609060101010101" pitchFamily="65" charset="-122"/>
                <a:ea typeface="宋体" panose="02010600030101010101" pitchFamily="2" charset="-122"/>
              </a:rPr>
              <a:t>……</a:t>
            </a:r>
            <a:endParaRPr lang="zh-CN" altLang="en-US" dirty="0"/>
          </a:p>
        </p:txBody>
      </p:sp>
      <p:sp>
        <p:nvSpPr>
          <p:cNvPr id="3" name="矩形 2"/>
          <p:cNvSpPr/>
          <p:nvPr/>
        </p:nvSpPr>
        <p:spPr>
          <a:xfrm>
            <a:off x="2324429" y="126356"/>
            <a:ext cx="4495141" cy="507831"/>
          </a:xfrm>
          <a:prstGeom prst="rect">
            <a:avLst/>
          </a:prstGeom>
        </p:spPr>
        <p:txBody>
          <a:bodyPr wrap="none">
            <a:spAutoFit/>
          </a:bodyPr>
          <a:lstStyle/>
          <a:p>
            <a:pPr eaLnBrk="0" latinLnBrk="1" hangingPunct="0">
              <a:lnSpc>
                <a:spcPct val="150000"/>
              </a:lnSpc>
            </a:pPr>
            <a:r>
              <a:rPr lang="zh-CN" altLang="en-US" b="1" kern="0" dirty="0" smtClean="0">
                <a:solidFill>
                  <a:srgbClr val="000000"/>
                </a:solidFill>
                <a:latin typeface="Times New Roman" panose="02020603050405020304" pitchFamily="65" charset="-122"/>
                <a:ea typeface="宋体" panose="02010600030101010101" pitchFamily="2" charset="-122"/>
              </a:rPr>
              <a:t>UNIT 2　LOOKING INTO THE FUTURE</a:t>
            </a:r>
            <a:endParaRPr lang="zh-CN" altLang="en-US" b="1" dirty="0"/>
          </a:p>
        </p:txBody>
      </p:sp>
      <p:pic>
        <p:nvPicPr>
          <p:cNvPr id="4" name="Picture 4" descr="\\a015\吴双婷\线.tif"/>
          <p:cNvPicPr>
            <a:picLocks noChangeAspect="1" noChangeArrowheads="1"/>
          </p:cNvPicPr>
          <p:nvPr/>
        </p:nvPicPr>
        <p:blipFill>
          <a:blip r:embed="rId1" cstate="print"/>
          <a:srcRect/>
          <a:stretch>
            <a:fillRect/>
          </a:stretch>
        </p:blipFill>
        <p:spPr bwMode="auto">
          <a:xfrm>
            <a:off x="3143240" y="848821"/>
            <a:ext cx="988214" cy="356870"/>
          </a:xfrm>
          <a:prstGeom prst="rect">
            <a:avLst/>
          </a:prstGeom>
          <a:noFill/>
          <a:ln w="9525">
            <a:noFill/>
            <a:miter lim="800000"/>
            <a:headEnd/>
            <a:tailEnd/>
          </a:ln>
        </p:spPr>
      </p:pic>
      <p:pic>
        <p:nvPicPr>
          <p:cNvPr id="5" name="Picture 4" descr="\\a015\吴双婷\线.tif"/>
          <p:cNvPicPr>
            <a:picLocks noChangeArrowheads="1"/>
          </p:cNvPicPr>
          <p:nvPr/>
        </p:nvPicPr>
        <p:blipFill>
          <a:blip r:embed="rId1" cstate="print"/>
          <a:srcRect/>
          <a:stretch>
            <a:fillRect/>
          </a:stretch>
        </p:blipFill>
        <p:spPr bwMode="auto">
          <a:xfrm>
            <a:off x="3429000" y="1277620"/>
            <a:ext cx="3500755" cy="324000"/>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1" cstate="print"/>
          <a:srcRect/>
          <a:stretch>
            <a:fillRect/>
          </a:stretch>
        </p:blipFill>
        <p:spPr bwMode="auto">
          <a:xfrm>
            <a:off x="1785620" y="1634490"/>
            <a:ext cx="1156335" cy="417830"/>
          </a:xfrm>
          <a:prstGeom prst="rect">
            <a:avLst/>
          </a:prstGeom>
          <a:noFill/>
          <a:ln w="9525">
            <a:noFill/>
            <a:miter lim="800000"/>
            <a:headEnd/>
            <a:tailEnd/>
          </a:ln>
        </p:spPr>
      </p:pic>
      <p:pic>
        <p:nvPicPr>
          <p:cNvPr id="7" name="Picture 4" descr="\\a015\吴双婷\线.tif"/>
          <p:cNvPicPr>
            <a:picLocks noChangeArrowheads="1"/>
          </p:cNvPicPr>
          <p:nvPr/>
        </p:nvPicPr>
        <p:blipFill>
          <a:blip r:embed="rId1" cstate="print"/>
          <a:srcRect/>
          <a:stretch>
            <a:fillRect/>
          </a:stretch>
        </p:blipFill>
        <p:spPr bwMode="auto">
          <a:xfrm>
            <a:off x="1490345" y="2134870"/>
            <a:ext cx="1116000" cy="324000"/>
          </a:xfrm>
          <a:prstGeom prst="rect">
            <a:avLst/>
          </a:prstGeom>
          <a:noFill/>
          <a:ln w="9525">
            <a:noFill/>
            <a:miter lim="800000"/>
            <a:headEnd/>
            <a:tailEnd/>
          </a:ln>
        </p:spPr>
      </p:pic>
      <p:pic>
        <p:nvPicPr>
          <p:cNvPr id="8" name="Picture 4" descr="\\a015\吴双婷\线.tif"/>
          <p:cNvPicPr>
            <a:picLocks noChangeArrowheads="1"/>
          </p:cNvPicPr>
          <p:nvPr/>
        </p:nvPicPr>
        <p:blipFill>
          <a:blip r:embed="rId1" cstate="print"/>
          <a:srcRect/>
          <a:stretch>
            <a:fillRect/>
          </a:stretch>
        </p:blipFill>
        <p:spPr bwMode="auto">
          <a:xfrm>
            <a:off x="2324735" y="2601595"/>
            <a:ext cx="1044000" cy="252000"/>
          </a:xfrm>
          <a:prstGeom prst="rect">
            <a:avLst/>
          </a:prstGeom>
          <a:noFill/>
          <a:ln w="9525">
            <a:noFill/>
            <a:miter lim="800000"/>
            <a:headEnd/>
            <a:tailEnd/>
          </a:ln>
        </p:spPr>
      </p:pic>
      <p:pic>
        <p:nvPicPr>
          <p:cNvPr id="9" name="Picture 4" descr="\\a015\吴双婷\线.tif"/>
          <p:cNvPicPr>
            <a:picLocks noChangeAspect="1" noChangeArrowheads="1"/>
          </p:cNvPicPr>
          <p:nvPr/>
        </p:nvPicPr>
        <p:blipFill>
          <a:blip r:embed="rId1" cstate="print"/>
          <a:srcRect/>
          <a:stretch>
            <a:fillRect/>
          </a:stretch>
        </p:blipFill>
        <p:spPr bwMode="auto">
          <a:xfrm>
            <a:off x="5286375" y="2920365"/>
            <a:ext cx="2190750" cy="356870"/>
          </a:xfrm>
          <a:prstGeom prst="rect">
            <a:avLst/>
          </a:prstGeom>
          <a:noFill/>
          <a:ln w="9525">
            <a:noFill/>
            <a:miter lim="800000"/>
            <a:headEnd/>
            <a:tailEnd/>
          </a:ln>
        </p:spPr>
      </p:pic>
      <p:pic>
        <p:nvPicPr>
          <p:cNvPr id="10" name="Picture 4" descr="\\a015\吴双婷\线.tif"/>
          <p:cNvPicPr>
            <a:picLocks noChangeArrowheads="1"/>
          </p:cNvPicPr>
          <p:nvPr/>
        </p:nvPicPr>
        <p:blipFill>
          <a:blip r:embed="rId1" cstate="print"/>
          <a:srcRect/>
          <a:stretch>
            <a:fillRect/>
          </a:stretch>
        </p:blipFill>
        <p:spPr bwMode="auto">
          <a:xfrm>
            <a:off x="2111375" y="3277235"/>
            <a:ext cx="1414145" cy="396000"/>
          </a:xfrm>
          <a:prstGeom prst="rect">
            <a:avLst/>
          </a:prstGeom>
          <a:noFill/>
          <a:ln w="9525">
            <a:noFill/>
            <a:miter lim="800000"/>
            <a:headEnd/>
            <a:tailEnd/>
          </a:ln>
        </p:spPr>
      </p:pic>
      <p:pic>
        <p:nvPicPr>
          <p:cNvPr id="11" name="Picture 4" descr="\\a015\吴双婷\线.tif"/>
          <p:cNvPicPr>
            <a:picLocks noChangeAspect="1" noChangeArrowheads="1"/>
          </p:cNvPicPr>
          <p:nvPr/>
        </p:nvPicPr>
        <p:blipFill>
          <a:blip r:embed="rId1" cstate="print"/>
          <a:srcRect/>
          <a:stretch>
            <a:fillRect/>
          </a:stretch>
        </p:blipFill>
        <p:spPr bwMode="auto">
          <a:xfrm>
            <a:off x="7101205" y="4992370"/>
            <a:ext cx="1361440" cy="356870"/>
          </a:xfrm>
          <a:prstGeom prst="rect">
            <a:avLst/>
          </a:prstGeom>
          <a:noFill/>
          <a:ln w="9525">
            <a:noFill/>
            <a:miter lim="800000"/>
            <a:headEnd/>
            <a:tailEnd/>
          </a:ln>
        </p:spPr>
      </p:pic>
      <p:pic>
        <p:nvPicPr>
          <p:cNvPr id="12" name="Picture 4" descr="\\a015\吴双婷\线.tif"/>
          <p:cNvPicPr>
            <a:picLocks noChangeArrowheads="1"/>
          </p:cNvPicPr>
          <p:nvPr/>
        </p:nvPicPr>
        <p:blipFill>
          <a:blip r:embed="rId1" cstate="print"/>
          <a:srcRect/>
          <a:stretch>
            <a:fillRect/>
          </a:stretch>
        </p:blipFill>
        <p:spPr bwMode="auto">
          <a:xfrm>
            <a:off x="539750" y="5425440"/>
            <a:ext cx="418465" cy="360045"/>
          </a:xfrm>
          <a:prstGeom prst="rect">
            <a:avLst/>
          </a:prstGeom>
          <a:noFill/>
          <a:ln w="9525">
            <a:noFill/>
            <a:miter lim="800000"/>
            <a:headEnd/>
            <a:tailEnd/>
          </a:ln>
        </p:spPr>
      </p:pic>
      <p:pic>
        <p:nvPicPr>
          <p:cNvPr id="14" name="图片 13"/>
          <p:cNvPicPr/>
          <p:nvPr/>
        </p:nvPicPr>
        <p:blipFill>
          <a:blip r:embed="rId2"/>
          <a:stretch>
            <a:fillRect/>
          </a:stretch>
        </p:blipFill>
        <p:spPr>
          <a:xfrm>
            <a:off x="2763520" y="4917440"/>
            <a:ext cx="1440000" cy="432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4"/>
                                        </p:tgtEl>
                                      </p:cBhvr>
                                    </p:animEffect>
                                    <p:set>
                                      <p:cBhvr>
                                        <p:cTn id="7" dur="1" fill="hold">
                                          <p:stCondLst>
                                            <p:cond delay="19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5"/>
                                        </p:tgtEl>
                                      </p:cBhvr>
                                    </p:animEffect>
                                    <p:set>
                                      <p:cBhvr>
                                        <p:cTn id="12" dur="1" fill="hold">
                                          <p:stCondLst>
                                            <p:cond delay="19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6"/>
                                        </p:tgtEl>
                                      </p:cBhvr>
                                    </p:animEffect>
                                    <p:set>
                                      <p:cBhvr>
                                        <p:cTn id="17" dur="1" fill="hold">
                                          <p:stCondLst>
                                            <p:cond delay="1999"/>
                                          </p:stCondLst>
                                        </p:cTn>
                                        <p:tgtEl>
                                          <p:spTgt spid="6"/>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7"/>
                                        </p:tgtEl>
                                      </p:cBhvr>
                                    </p:animEffect>
                                    <p:set>
                                      <p:cBhvr>
                                        <p:cTn id="22" dur="1" fill="hold">
                                          <p:stCondLst>
                                            <p:cond delay="1999"/>
                                          </p:stCondLst>
                                        </p:cTn>
                                        <p:tgtEl>
                                          <p:spTgt spid="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8"/>
                                        </p:tgtEl>
                                      </p:cBhvr>
                                    </p:animEffect>
                                    <p:set>
                                      <p:cBhvr>
                                        <p:cTn id="27" dur="1" fill="hold">
                                          <p:stCondLst>
                                            <p:cond delay="1999"/>
                                          </p:stCondLst>
                                        </p:cTn>
                                        <p:tgtEl>
                                          <p:spTgt spid="8"/>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2000"/>
                                        <p:tgtEl>
                                          <p:spTgt spid="9"/>
                                        </p:tgtEl>
                                      </p:cBhvr>
                                    </p:animEffect>
                                    <p:set>
                                      <p:cBhvr>
                                        <p:cTn id="32" dur="1" fill="hold">
                                          <p:stCondLst>
                                            <p:cond delay="1999"/>
                                          </p:stCondLst>
                                        </p:cTn>
                                        <p:tgtEl>
                                          <p:spTgt spid="9"/>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nodeType="clickEffect">
                                  <p:stCondLst>
                                    <p:cond delay="0"/>
                                  </p:stCondLst>
                                  <p:childTnLst>
                                    <p:animEffect transition="out" filter="fade">
                                      <p:cBhvr>
                                        <p:cTn id="36" dur="2000"/>
                                        <p:tgtEl>
                                          <p:spTgt spid="10"/>
                                        </p:tgtEl>
                                      </p:cBhvr>
                                    </p:animEffect>
                                    <p:set>
                                      <p:cBhvr>
                                        <p:cTn id="37" dur="1" fill="hold">
                                          <p:stCondLst>
                                            <p:cond delay="1999"/>
                                          </p:stCondLst>
                                        </p:cTn>
                                        <p:tgtEl>
                                          <p:spTgt spid="10"/>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nodeType="clickEffect">
                                  <p:stCondLst>
                                    <p:cond delay="0"/>
                                  </p:stCondLst>
                                  <p:childTnLst>
                                    <p:animEffect transition="out" filter="fade">
                                      <p:cBhvr>
                                        <p:cTn id="41" dur="2000"/>
                                        <p:tgtEl>
                                          <p:spTgt spid="11"/>
                                        </p:tgtEl>
                                      </p:cBhvr>
                                    </p:animEffect>
                                    <p:set>
                                      <p:cBhvr>
                                        <p:cTn id="42" dur="1" fill="hold">
                                          <p:stCondLst>
                                            <p:cond delay="1999"/>
                                          </p:stCondLst>
                                        </p:cTn>
                                        <p:tgtEl>
                                          <p:spTgt spid="11"/>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nodeType="clickEffect">
                                  <p:stCondLst>
                                    <p:cond delay="0"/>
                                  </p:stCondLst>
                                  <p:childTnLst>
                                    <p:animEffect transition="out" filter="fade">
                                      <p:cBhvr>
                                        <p:cTn id="46" dur="2000"/>
                                        <p:tgtEl>
                                          <p:spTgt spid="12"/>
                                        </p:tgtEl>
                                      </p:cBhvr>
                                    </p:animEffect>
                                    <p:set>
                                      <p:cBhvr>
                                        <p:cTn id="47" dur="1" fill="hold">
                                          <p:stCondLst>
                                            <p:cond delay="1999"/>
                                          </p:stCondLst>
                                        </p:cTn>
                                        <p:tgtEl>
                                          <p:spTgt spid="12"/>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10" presetClass="exit" presetSubtype="0" fill="hold" nodeType="clickEffect">
                                  <p:stCondLst>
                                    <p:cond delay="0"/>
                                  </p:stCondLst>
                                  <p:childTnLst>
                                    <p:animEffect transition="out" filter="fade">
                                      <p:cBhvr>
                                        <p:cTn id="51" dur="500"/>
                                        <p:tgtEl>
                                          <p:spTgt spid="14"/>
                                        </p:tgtEl>
                                      </p:cBhvr>
                                    </p:animEffect>
                                    <p:set>
                                      <p:cBhvr>
                                        <p:cTn id="52" dur="1" fill="hold">
                                          <p:stCondLst>
                                            <p:cond delay="499"/>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848501"/>
            <a:ext cx="8467200" cy="545973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Your lights will come on </a:t>
            </a:r>
            <a:r>
              <a:rPr lang="zh-CN" altLang="en-US" sz="1815" u="sng" kern="0" dirty="0" smtClean="0">
                <a:solidFill>
                  <a:srgbClr val="FF0000"/>
                </a:solidFill>
                <a:latin typeface="Times New Roman" panose="02020603050405020304" pitchFamily="65" charset="-122"/>
                <a:ea typeface="宋体" panose="02010600030101010101" pitchFamily="2" charset="-122"/>
              </a:rPr>
              <a:t>the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instant</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you enter the door along with your favourite music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or TV programmes...</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如果你想改变你的日常生活,你只要大声说出你想要的,家居系统就会服</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从。</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...if you want to change your routine, you just say aloud </a:t>
            </a:r>
            <a:r>
              <a:rPr lang="zh-CN" altLang="en-US" sz="1815" u="sng" kern="0" dirty="0" smtClean="0">
                <a:solidFill>
                  <a:srgbClr val="FF0000"/>
                </a:solidFill>
                <a:latin typeface="Times New Roman" panose="02020603050405020304" pitchFamily="65" charset="-122"/>
                <a:ea typeface="宋体" panose="02010600030101010101" pitchFamily="2" charset="-122"/>
              </a:rPr>
              <a:t>what</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you</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want</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and the home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system will obey.</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4.它也会给你提供有关更健康的饮食和如何睡得更好的建议。</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It will also give you suggestions on a healthier diet and </a:t>
            </a:r>
            <a:r>
              <a:rPr lang="zh-CN" altLang="en-US" sz="1815" u="sng" kern="0" dirty="0" smtClean="0">
                <a:solidFill>
                  <a:srgbClr val="FF0000"/>
                </a:solidFill>
                <a:latin typeface="Times New Roman" panose="02020603050405020304" pitchFamily="65" charset="-122"/>
                <a:ea typeface="宋体" panose="02010600030101010101" pitchFamily="2" charset="-122"/>
              </a:rPr>
              <a:t>how</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to</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sleep</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better.</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5.然而,大多数新的家庭还要再过几年才开始使用这项新技术。</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Nevertheless, it will </a:t>
            </a:r>
            <a:r>
              <a:rPr lang="zh-CN" altLang="en-US" sz="1815" u="sng" kern="0" dirty="0" smtClean="0">
                <a:solidFill>
                  <a:srgbClr val="FF0000"/>
                </a:solidFill>
                <a:latin typeface="Times New Roman" panose="02020603050405020304" pitchFamily="65" charset="-122"/>
                <a:ea typeface="宋体" panose="02010600030101010101" pitchFamily="2" charset="-122"/>
              </a:rPr>
              <a:t>take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some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years</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before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most new homes begin to use this new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technology.</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6.此外,互联网使朋友和家人即使身处世界的两端也能够轻易地保持联系成为可</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能。</a:t>
            </a:r>
            <a:endParaRPr lang="zh-CN" altLang="en-US" dirty="0"/>
          </a:p>
        </p:txBody>
      </p:sp>
      <p:sp>
        <p:nvSpPr>
          <p:cNvPr id="3" name="矩形 2"/>
          <p:cNvSpPr/>
          <p:nvPr/>
        </p:nvSpPr>
        <p:spPr>
          <a:xfrm>
            <a:off x="2324429" y="126356"/>
            <a:ext cx="4495141" cy="507831"/>
          </a:xfrm>
          <a:prstGeom prst="rect">
            <a:avLst/>
          </a:prstGeom>
        </p:spPr>
        <p:txBody>
          <a:bodyPr wrap="none">
            <a:spAutoFit/>
          </a:bodyPr>
          <a:lstStyle/>
          <a:p>
            <a:pPr eaLnBrk="0" latinLnBrk="1" hangingPunct="0">
              <a:lnSpc>
                <a:spcPct val="150000"/>
              </a:lnSpc>
            </a:pPr>
            <a:r>
              <a:rPr lang="zh-CN" altLang="en-US" b="1" kern="0" dirty="0" smtClean="0">
                <a:solidFill>
                  <a:srgbClr val="000000"/>
                </a:solidFill>
                <a:latin typeface="Times New Roman" panose="02020603050405020304" pitchFamily="65" charset="-122"/>
                <a:ea typeface="宋体" panose="02010600030101010101" pitchFamily="2" charset="-122"/>
              </a:rPr>
              <a:t>UNIT 2　LOOKING INTO THE FUTURE</a:t>
            </a:r>
            <a:endParaRPr lang="zh-CN" altLang="en-US" b="1" dirty="0"/>
          </a:p>
        </p:txBody>
      </p:sp>
      <p:pic>
        <p:nvPicPr>
          <p:cNvPr id="4" name="Picture 4" descr="\\a015\吴双婷\线.tif"/>
          <p:cNvPicPr>
            <a:picLocks noChangeArrowheads="1"/>
          </p:cNvPicPr>
          <p:nvPr/>
        </p:nvPicPr>
        <p:blipFill>
          <a:blip r:embed="rId1" cstate="print"/>
          <a:srcRect/>
          <a:stretch>
            <a:fillRect/>
          </a:stretch>
        </p:blipFill>
        <p:spPr bwMode="auto">
          <a:xfrm>
            <a:off x="2896235" y="905510"/>
            <a:ext cx="1008000" cy="356870"/>
          </a:xfrm>
          <a:prstGeom prst="rect">
            <a:avLst/>
          </a:prstGeom>
          <a:noFill/>
          <a:ln w="9525">
            <a:noFill/>
            <a:miter lim="800000"/>
            <a:headEnd/>
            <a:tailEnd/>
          </a:ln>
        </p:spPr>
      </p:pic>
      <p:pic>
        <p:nvPicPr>
          <p:cNvPr id="5" name="Picture 4" descr="\\a015\吴双婷\线.tif"/>
          <p:cNvPicPr>
            <a:picLocks noChangeAspect="1" noChangeArrowheads="1"/>
          </p:cNvPicPr>
          <p:nvPr/>
        </p:nvPicPr>
        <p:blipFill>
          <a:blip r:embed="rId1" cstate="print"/>
          <a:srcRect/>
          <a:stretch>
            <a:fillRect/>
          </a:stretch>
        </p:blipFill>
        <p:spPr bwMode="auto">
          <a:xfrm>
            <a:off x="5715000" y="2563495"/>
            <a:ext cx="1437640" cy="356870"/>
          </a:xfrm>
          <a:prstGeom prst="rect">
            <a:avLst/>
          </a:prstGeom>
          <a:noFill/>
          <a:ln w="9525">
            <a:noFill/>
            <a:miter lim="800000"/>
            <a:headEnd/>
            <a:tailEnd/>
          </a:ln>
        </p:spPr>
      </p:pic>
      <p:pic>
        <p:nvPicPr>
          <p:cNvPr id="6" name="Picture 4" descr="\\a015\吴双婷\线.tif"/>
          <p:cNvPicPr>
            <a:picLocks noChangeArrowheads="1"/>
          </p:cNvPicPr>
          <p:nvPr/>
        </p:nvPicPr>
        <p:blipFill>
          <a:blip r:embed="rId1" cstate="print"/>
          <a:srcRect/>
          <a:stretch>
            <a:fillRect/>
          </a:stretch>
        </p:blipFill>
        <p:spPr bwMode="auto">
          <a:xfrm>
            <a:off x="5657850" y="3777615"/>
            <a:ext cx="1223010" cy="39600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1" cstate="print"/>
          <a:srcRect/>
          <a:stretch>
            <a:fillRect/>
          </a:stretch>
        </p:blipFill>
        <p:spPr bwMode="auto">
          <a:xfrm>
            <a:off x="2423795" y="4634865"/>
            <a:ext cx="2162175" cy="35687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4"/>
                                        </p:tgtEl>
                                      </p:cBhvr>
                                    </p:animEffect>
                                    <p:set>
                                      <p:cBhvr>
                                        <p:cTn id="7" dur="1" fill="hold">
                                          <p:stCondLst>
                                            <p:cond delay="19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5"/>
                                        </p:tgtEl>
                                      </p:cBhvr>
                                    </p:animEffect>
                                    <p:set>
                                      <p:cBhvr>
                                        <p:cTn id="12" dur="1" fill="hold">
                                          <p:stCondLst>
                                            <p:cond delay="19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6"/>
                                        </p:tgtEl>
                                      </p:cBhvr>
                                    </p:animEffect>
                                    <p:set>
                                      <p:cBhvr>
                                        <p:cTn id="17" dur="1" fill="hold">
                                          <p:stCondLst>
                                            <p:cond delay="1999"/>
                                          </p:stCondLst>
                                        </p:cTn>
                                        <p:tgtEl>
                                          <p:spTgt spid="6"/>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7"/>
                                        </p:tgtEl>
                                      </p:cBhvr>
                                    </p:animEffect>
                                    <p:set>
                                      <p:cBhvr>
                                        <p:cTn id="22" dur="1" fill="hold">
                                          <p:stCondLst>
                                            <p:cond delay="19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UNIT 1　PEOPLE OF ACHIEVEMENT</Template>
  <TotalTime>0</TotalTime>
  <Words>30048</Words>
  <Application>WPS 演示</Application>
  <PresentationFormat>自定义</PresentationFormat>
  <Paragraphs>765</Paragraphs>
  <Slides>60</Slides>
  <Notes>60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60</vt:i4>
      </vt:variant>
    </vt:vector>
  </HeadingPairs>
  <TitlesOfParts>
    <vt:vector size="70" baseType="lpstr">
      <vt:lpstr>Arial</vt:lpstr>
      <vt:lpstr>宋体</vt:lpstr>
      <vt:lpstr>Wingdings</vt:lpstr>
      <vt:lpstr>Times New Roman</vt:lpstr>
      <vt:lpstr>黑体</vt:lpstr>
      <vt:lpstr>Times New Roman</vt:lpstr>
      <vt:lpstr>Calibri</vt:lpstr>
      <vt:lpstr>微软雅黑</vt:lpstr>
      <vt:lpstr>Arial Unicode MS</vt:lpstr>
      <vt:lpstr>1_Office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封面标题</dc:title>
  <dc:creator/>
  <cp:lastModifiedBy>Administrator</cp:lastModifiedBy>
  <cp:revision>87</cp:revision>
  <dcterms:created xsi:type="dcterms:W3CDTF">2020-04-14T09:24:00Z</dcterms:created>
  <dcterms:modified xsi:type="dcterms:W3CDTF">2020-04-15T06:32:57Z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2052-11.1.0.9339</vt:lpwstr>
  </property>
</Properties>
</file>