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ppt/notesSlides/notesSlide75.xml" ContentType="application/vnd.openxmlformats-officedocument.presentationml.notesSlide+xml"/>
  <Override PartName="/ppt/notesSlides/notesSlide7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333" r:id="rId3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6" r:id="rId43"/>
    <p:sldId id="297" r:id="rId44"/>
    <p:sldId id="298" r:id="rId45"/>
    <p:sldId id="299" r:id="rId46"/>
    <p:sldId id="300" r:id="rId47"/>
    <p:sldId id="301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314" r:id="rId61"/>
    <p:sldId id="315" r:id="rId62"/>
    <p:sldId id="316" r:id="rId63"/>
    <p:sldId id="317" r:id="rId64"/>
    <p:sldId id="318" r:id="rId65"/>
    <p:sldId id="319" r:id="rId66"/>
    <p:sldId id="320" r:id="rId67"/>
    <p:sldId id="321" r:id="rId68"/>
    <p:sldId id="322" r:id="rId69"/>
    <p:sldId id="323" r:id="rId70"/>
    <p:sldId id="324" r:id="rId71"/>
    <p:sldId id="325" r:id="rId72"/>
    <p:sldId id="326" r:id="rId73"/>
    <p:sldId id="327" r:id="rId74"/>
    <p:sldId id="328" r:id="rId75"/>
    <p:sldId id="329" r:id="rId76"/>
    <p:sldId id="330" r:id="rId77"/>
    <p:sldId id="331" r:id="rId78"/>
    <p:sldId id="332" r:id="rId79"/>
  </p:sldIdLst>
  <p:sldSz cx="9144000" cy="684022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05F2C04-C923-438B-8C0F-E0CD2BADF298}">
      <wppc:fontMiss xmlns:wppc="http://www.wps.cn/officeDocument/PresentationCustomData" type="true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6381" autoAdjust="0"/>
  </p:normalViewPr>
  <p:slideViewPr>
    <p:cSldViewPr>
      <p:cViewPr varScale="1">
        <p:scale>
          <a:sx n="125" d="100"/>
          <a:sy n="125" d="100"/>
        </p:scale>
        <p:origin x="-1224" y="-102"/>
      </p:cViewPr>
      <p:guideLst>
        <p:guide orient="horz" pos="2198"/>
        <p:guide pos="284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2" Type="http://schemas.openxmlformats.org/officeDocument/2006/relationships/tableStyles" Target="tableStyles.xml"/><Relationship Id="rId81" Type="http://schemas.openxmlformats.org/officeDocument/2006/relationships/viewProps" Target="viewProps.xml"/><Relationship Id="rId80" Type="http://schemas.openxmlformats.org/officeDocument/2006/relationships/presProps" Target="presProps.xml"/><Relationship Id="rId8" Type="http://schemas.openxmlformats.org/officeDocument/2006/relationships/slide" Target="slides/slide5.xml"/><Relationship Id="rId79" Type="http://schemas.openxmlformats.org/officeDocument/2006/relationships/slide" Target="slides/slide76.xml"/><Relationship Id="rId78" Type="http://schemas.openxmlformats.org/officeDocument/2006/relationships/slide" Target="slides/slide75.xml"/><Relationship Id="rId77" Type="http://schemas.openxmlformats.org/officeDocument/2006/relationships/slide" Target="slides/slide74.xml"/><Relationship Id="rId76" Type="http://schemas.openxmlformats.org/officeDocument/2006/relationships/slide" Target="slides/slide73.xml"/><Relationship Id="rId75" Type="http://schemas.openxmlformats.org/officeDocument/2006/relationships/slide" Target="slides/slide72.xml"/><Relationship Id="rId74" Type="http://schemas.openxmlformats.org/officeDocument/2006/relationships/slide" Target="slides/slide71.xml"/><Relationship Id="rId73" Type="http://schemas.openxmlformats.org/officeDocument/2006/relationships/slide" Target="slides/slide70.xml"/><Relationship Id="rId72" Type="http://schemas.openxmlformats.org/officeDocument/2006/relationships/slide" Target="slides/slide69.xml"/><Relationship Id="rId71" Type="http://schemas.openxmlformats.org/officeDocument/2006/relationships/slide" Target="slides/slide68.xml"/><Relationship Id="rId70" Type="http://schemas.openxmlformats.org/officeDocument/2006/relationships/slide" Target="slides/slide67.xml"/><Relationship Id="rId7" Type="http://schemas.openxmlformats.org/officeDocument/2006/relationships/slide" Target="slides/slide4.xml"/><Relationship Id="rId69" Type="http://schemas.openxmlformats.org/officeDocument/2006/relationships/slide" Target="slides/slide66.xml"/><Relationship Id="rId68" Type="http://schemas.openxmlformats.org/officeDocument/2006/relationships/slide" Target="slides/slide65.xml"/><Relationship Id="rId67" Type="http://schemas.openxmlformats.org/officeDocument/2006/relationships/slide" Target="slides/slide64.xml"/><Relationship Id="rId66" Type="http://schemas.openxmlformats.org/officeDocument/2006/relationships/slide" Target="slides/slide63.xml"/><Relationship Id="rId65" Type="http://schemas.openxmlformats.org/officeDocument/2006/relationships/slide" Target="slides/slide62.xml"/><Relationship Id="rId64" Type="http://schemas.openxmlformats.org/officeDocument/2006/relationships/slide" Target="slides/slide61.xml"/><Relationship Id="rId63" Type="http://schemas.openxmlformats.org/officeDocument/2006/relationships/slide" Target="slides/slide60.xml"/><Relationship Id="rId62" Type="http://schemas.openxmlformats.org/officeDocument/2006/relationships/slide" Target="slides/slide59.xml"/><Relationship Id="rId61" Type="http://schemas.openxmlformats.org/officeDocument/2006/relationships/slide" Target="slides/slide58.xml"/><Relationship Id="rId60" Type="http://schemas.openxmlformats.org/officeDocument/2006/relationships/slide" Target="slides/slide57.xml"/><Relationship Id="rId6" Type="http://schemas.openxmlformats.org/officeDocument/2006/relationships/slide" Target="slides/slide3.xml"/><Relationship Id="rId59" Type="http://schemas.openxmlformats.org/officeDocument/2006/relationships/slide" Target="slides/slide56.xml"/><Relationship Id="rId58" Type="http://schemas.openxmlformats.org/officeDocument/2006/relationships/slide" Target="slides/slide55.xml"/><Relationship Id="rId57" Type="http://schemas.openxmlformats.org/officeDocument/2006/relationships/slide" Target="slides/slide54.xml"/><Relationship Id="rId56" Type="http://schemas.openxmlformats.org/officeDocument/2006/relationships/slide" Target="slides/slide53.xml"/><Relationship Id="rId55" Type="http://schemas.openxmlformats.org/officeDocument/2006/relationships/slide" Target="slides/slide52.xml"/><Relationship Id="rId54" Type="http://schemas.openxmlformats.org/officeDocument/2006/relationships/slide" Target="slides/slide51.xml"/><Relationship Id="rId53" Type="http://schemas.openxmlformats.org/officeDocument/2006/relationships/slide" Target="slides/slide50.xml"/><Relationship Id="rId52" Type="http://schemas.openxmlformats.org/officeDocument/2006/relationships/slide" Target="slides/slide49.xml"/><Relationship Id="rId51" Type="http://schemas.openxmlformats.org/officeDocument/2006/relationships/slide" Target="slides/slide48.xml"/><Relationship Id="rId50" Type="http://schemas.openxmlformats.org/officeDocument/2006/relationships/slide" Target="slides/slide47.xml"/><Relationship Id="rId5" Type="http://schemas.openxmlformats.org/officeDocument/2006/relationships/slide" Target="slides/slide2.xml"/><Relationship Id="rId49" Type="http://schemas.openxmlformats.org/officeDocument/2006/relationships/slide" Target="slides/slide46.xml"/><Relationship Id="rId48" Type="http://schemas.openxmlformats.org/officeDocument/2006/relationships/slide" Target="slides/slide45.xml"/><Relationship Id="rId47" Type="http://schemas.openxmlformats.org/officeDocument/2006/relationships/slide" Target="slides/slide44.xml"/><Relationship Id="rId46" Type="http://schemas.openxmlformats.org/officeDocument/2006/relationships/slide" Target="slides/slide43.xml"/><Relationship Id="rId45" Type="http://schemas.openxmlformats.org/officeDocument/2006/relationships/slide" Target="slides/slide42.xml"/><Relationship Id="rId44" Type="http://schemas.openxmlformats.org/officeDocument/2006/relationships/slide" Target="slides/slide41.xml"/><Relationship Id="rId43" Type="http://schemas.openxmlformats.org/officeDocument/2006/relationships/slide" Target="slides/slide40.xml"/><Relationship Id="rId42" Type="http://schemas.openxmlformats.org/officeDocument/2006/relationships/slide" Target="slides/slide39.xml"/><Relationship Id="rId41" Type="http://schemas.openxmlformats.org/officeDocument/2006/relationships/slide" Target="slides/slide38.xml"/><Relationship Id="rId40" Type="http://schemas.openxmlformats.org/officeDocument/2006/relationships/slide" Target="slides/slide37.xml"/><Relationship Id="rId4" Type="http://schemas.openxmlformats.org/officeDocument/2006/relationships/notesMaster" Target="notesMasters/notesMaster1.xml"/><Relationship Id="rId39" Type="http://schemas.openxmlformats.org/officeDocument/2006/relationships/slide" Target="slides/slide36.xml"/><Relationship Id="rId38" Type="http://schemas.openxmlformats.org/officeDocument/2006/relationships/slide" Target="slides/slide35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E16A1-CD54-44AD-AAEF-7C010026770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FC518D-AE7E-41F4-BDAF-13DD522B5C6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0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2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3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4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5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6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7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8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9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0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2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3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4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5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6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7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8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9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0.xml"/></Relationships>
</file>

<file path=ppt/notesSlides/_rels/notesSlide6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1.xml"/></Relationships>
</file>

<file path=ppt/notesSlides/_rels/notesSlide6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2.xml"/></Relationships>
</file>

<file path=ppt/notesSlides/_rels/notesSlide6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3.xml"/></Relationships>
</file>

<file path=ppt/notesSlides/_rels/notesSlide6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4.xml"/></Relationships>
</file>

<file path=ppt/notesSlides/_rels/notesSlide6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5.xml"/></Relationships>
</file>

<file path=ppt/notesSlides/_rels/notesSlide6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6.xml"/></Relationships>
</file>

<file path=ppt/notesSlides/_rels/notesSlide6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7.xml"/></Relationships>
</file>

<file path=ppt/notesSlides/_rels/notesSlide6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8.xml"/></Relationships>
</file>

<file path=ppt/notesSlides/_rels/notesSlide6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9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0.xml"/></Relationships>
</file>

<file path=ppt/notesSlides/_rels/notesSlide7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1.xml"/></Relationships>
</file>

<file path=ppt/notesSlides/_rels/notesSlide7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2.xml"/></Relationships>
</file>

<file path=ppt/notesSlides/_rels/notesSlide7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3.xml"/></Relationships>
</file>

<file path=ppt/notesSlides/_rels/notesSlide7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4.xml"/></Relationships>
</file>

<file path=ppt/notesSlides/_rels/notesSlide7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5.xml"/></Relationships>
</file>

<file path=ppt/notesSlides/_rels/notesSlide7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6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7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7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备注占位符 1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19A9AE-DFF2-479B-AF37-FAA367F55B3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8935AA-09F9-4C1A-89F2-CB34E0111C49}" type="slidenum">
              <a:rPr lang="zh-CN" altLang="en-US" smtClean="0"/>
            </a:fld>
            <a:endParaRPr lang="zh-CN" altLang="en-US"/>
          </a:p>
        </p:txBody>
      </p:sp>
      <p:sp>
        <p:nvSpPr>
          <p:cNvPr id="7" name="矩形 6"/>
          <p:cNvSpPr/>
          <p:nvPr/>
        </p:nvSpPr>
        <p:spPr>
          <a:xfrm>
            <a:off x="2214546" y="122517"/>
            <a:ext cx="5632952" cy="57624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2400" b="1" dirty="0" smtClean="0">
                <a:latin typeface="Times New Roman" panose="02020603050405020304" pitchFamily="18" charset="0"/>
                <a:ea typeface="黑体" panose="02010609060101010101" pitchFamily="65" charset="-122"/>
                <a:cs typeface="Times New Roman" panose="02020603050405020304" pitchFamily="18" charset="0"/>
              </a:rPr>
              <a:t>UNIT 1</a:t>
            </a:r>
            <a:r>
              <a:rPr lang="zh-CN" altLang="en-US" sz="2400" b="1" dirty="0" smtClean="0">
                <a:latin typeface="Times New Roman" panose="02020603050405020304" pitchFamily="18" charset="0"/>
                <a:ea typeface="黑体" panose="02010609060101010101" pitchFamily="65" charset="-122"/>
                <a:cs typeface="Times New Roman" panose="02020603050405020304" pitchFamily="18" charset="0"/>
              </a:rPr>
              <a:t>　</a:t>
            </a:r>
            <a:r>
              <a:rPr lang="en-US" altLang="zh-CN" sz="2400" b="1" dirty="0" smtClean="0">
                <a:latin typeface="Times New Roman" panose="02020603050405020304" pitchFamily="18" charset="0"/>
                <a:ea typeface="黑体" panose="02010609060101010101" pitchFamily="65" charset="-122"/>
                <a:cs typeface="Times New Roman" panose="02020603050405020304" pitchFamily="18" charset="0"/>
              </a:rPr>
              <a:t>PEOPLE OF ACHIEVEMENT</a:t>
            </a:r>
            <a:endParaRPr lang="zh-CN" altLang="en-US" sz="2400" b="1" dirty="0" smtClean="0">
              <a:latin typeface="Times New Roman" panose="02020603050405020304" pitchFamily="18" charset="0"/>
              <a:ea typeface="黑体" panose="02010609060101010101" pitchFamily="65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19A9AE-DFF2-479B-AF37-FAA367F55B3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8935AA-09F9-4C1A-89F2-CB34E0111C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819A9AE-DFF2-479B-AF37-FAA367F55B3D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F8935AA-09F9-4C1A-89F2-CB34E0111C4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"/>
          <p:cNvSpPr txBox="1">
            <a:spLocks noChangeArrowheads="1"/>
          </p:cNvSpPr>
          <p:nvPr/>
        </p:nvSpPr>
        <p:spPr bwMode="auto">
          <a:xfrm>
            <a:off x="1285852" y="206835"/>
            <a:ext cx="3500462" cy="42735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algn="l" eaLnBrk="0" latinLnBrk="1" hangingPunct="0">
              <a:spcBef>
                <a:spcPts val="140"/>
              </a:spcBef>
            </a:pPr>
            <a:r>
              <a:rPr lang="zh-CN" altLang="en-US" sz="2000" b="1" kern="0" dirty="0" smtClean="0">
                <a:solidFill>
                  <a:schemeClr val="bg1"/>
                </a:solidFill>
                <a:latin typeface="Times New Roman" panose="02020603050405020304" pitchFamily="65" charset="-122"/>
                <a:ea typeface="黑体" panose="02010609060101010101" pitchFamily="65" charset="-122"/>
              </a:rPr>
              <a:t>第1讲　描述运动的基本概念</a:t>
            </a:r>
            <a:endParaRPr lang="zh-CN" altLang="en-US" sz="2000" b="1" dirty="0">
              <a:solidFill>
                <a:schemeClr val="bg1"/>
              </a:solidFill>
            </a:endParaRPr>
          </a:p>
        </p:txBody>
      </p:sp>
      <p:pic>
        <p:nvPicPr>
          <p:cNvPr id="8194" name="Picture 2" descr="C:\Users\dell\Desktop\图片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4544" y="6228581"/>
            <a:ext cx="9721080" cy="6411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C:\Users\dell\Desktop\21123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58" y="0"/>
            <a:ext cx="9144000" cy="8143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5.xml"/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7.jpeg"/><Relationship Id="rId2" Type="http://schemas.openxmlformats.org/officeDocument/2006/relationships/image" Target="../media/image5.png"/><Relationship Id="rId1" Type="http://schemas.openxmlformats.org/officeDocument/2006/relationships/image" Target="../media/image6.jpeg"/></Relationships>
</file>

<file path=ppt/slides/_rels/slide1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6.xml"/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5.png"/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slides/_rels/slide1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7.xml"/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5.png"/><Relationship Id="rId2" Type="http://schemas.openxmlformats.org/officeDocument/2006/relationships/image" Target="../media/image11.jpeg"/><Relationship Id="rId1" Type="http://schemas.openxmlformats.org/officeDocument/2006/relationships/image" Target="../media/image10.jpeg"/></Relationships>
</file>

<file path=ppt/slides/_rels/slide18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8.xml"/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5.png"/><Relationship Id="rId2" Type="http://schemas.openxmlformats.org/officeDocument/2006/relationships/image" Target="../media/image11.jpeg"/><Relationship Id="rId1" Type="http://schemas.openxmlformats.org/officeDocument/2006/relationships/image" Target="../media/image12.jpeg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9.xml"/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8.jpeg"/><Relationship Id="rId1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20.xml"/><Relationship Id="rId5" Type="http://schemas.openxmlformats.org/officeDocument/2006/relationships/slideLayout" Target="../slideLayouts/slideLayout4.xml"/><Relationship Id="rId4" Type="http://schemas.openxmlformats.org/officeDocument/2006/relationships/image" Target="../media/image5.png"/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image" Target="../media/image9.jpeg"/></Relationships>
</file>

<file path=ppt/slides/_rels/slide2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1.xml"/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5.png"/><Relationship Id="rId2" Type="http://schemas.openxmlformats.org/officeDocument/2006/relationships/image" Target="../media/image11.jpeg"/><Relationship Id="rId1" Type="http://schemas.openxmlformats.org/officeDocument/2006/relationships/image" Target="../media/image12.jpeg"/></Relationships>
</file>

<file path=ppt/slides/_rels/slide22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22.xml"/><Relationship Id="rId5" Type="http://schemas.openxmlformats.org/officeDocument/2006/relationships/slideLayout" Target="../slideLayouts/slideLayout4.xml"/><Relationship Id="rId4" Type="http://schemas.openxmlformats.org/officeDocument/2006/relationships/image" Target="../media/image5.png"/><Relationship Id="rId3" Type="http://schemas.openxmlformats.org/officeDocument/2006/relationships/image" Target="../media/image8.jpeg"/><Relationship Id="rId2" Type="http://schemas.openxmlformats.org/officeDocument/2006/relationships/image" Target="../media/image14.jpeg"/><Relationship Id="rId1" Type="http://schemas.openxmlformats.org/officeDocument/2006/relationships/image" Target="../media/image12.jpeg"/></Relationships>
</file>

<file path=ppt/slides/_rels/slide2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3.xml"/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5.png"/><Relationship Id="rId1" Type="http://schemas.openxmlformats.org/officeDocument/2006/relationships/image" Target="../media/image9.jpeg"/></Relationships>
</file>

<file path=ppt/slides/_rels/slide2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4.xml"/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5.png"/><Relationship Id="rId2" Type="http://schemas.openxmlformats.org/officeDocument/2006/relationships/image" Target="../media/image12.jpeg"/><Relationship Id="rId1" Type="http://schemas.openxmlformats.org/officeDocument/2006/relationships/image" Target="../media/image11.jpeg"/></Relationships>
</file>

<file path=ppt/slides/_rels/slide2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5.xml"/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5.png"/><Relationship Id="rId1" Type="http://schemas.openxmlformats.org/officeDocument/2006/relationships/image" Target="../media/image12.jpeg"/></Relationships>
</file>

<file path=ppt/slides/_rels/slide26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26.xml"/><Relationship Id="rId5" Type="http://schemas.openxmlformats.org/officeDocument/2006/relationships/slideLayout" Target="../slideLayouts/slideLayout4.xml"/><Relationship Id="rId4" Type="http://schemas.openxmlformats.org/officeDocument/2006/relationships/image" Target="../media/image5.png"/><Relationship Id="rId3" Type="http://schemas.openxmlformats.org/officeDocument/2006/relationships/image" Target="../media/image8.jpeg"/><Relationship Id="rId2" Type="http://schemas.openxmlformats.org/officeDocument/2006/relationships/image" Target="../media/image15.jpeg"/><Relationship Id="rId1" Type="http://schemas.openxmlformats.org/officeDocument/2006/relationships/image" Target="../media/image11.jpeg"/></Relationships>
</file>

<file path=ppt/slides/_rels/slide2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7.xml"/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5.png"/><Relationship Id="rId1" Type="http://schemas.openxmlformats.org/officeDocument/2006/relationships/image" Target="../media/image9.jpeg"/></Relationships>
</file>

<file path=ppt/slides/_rels/slide2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8.xml"/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5.png"/><Relationship Id="rId1" Type="http://schemas.openxmlformats.org/officeDocument/2006/relationships/image" Target="../media/image11.jpeg"/></Relationships>
</file>

<file path=ppt/slides/_rels/slide2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9.xml"/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5.png"/><Relationship Id="rId2" Type="http://schemas.openxmlformats.org/officeDocument/2006/relationships/image" Target="../media/image11.jpeg"/><Relationship Id="rId1" Type="http://schemas.openxmlformats.org/officeDocument/2006/relationships/image" Target="../media/image1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0.xml"/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16.jpeg"/><Relationship Id="rId1" Type="http://schemas.openxmlformats.org/officeDocument/2006/relationships/image" Target="../media/image8.jpeg"/></Relationships>
</file>

<file path=ppt/slides/_rels/slide3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1.xml"/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5.png"/><Relationship Id="rId2" Type="http://schemas.openxmlformats.org/officeDocument/2006/relationships/image" Target="../media/image9.jpeg"/><Relationship Id="rId1" Type="http://schemas.openxmlformats.org/officeDocument/2006/relationships/image" Target="../media/image12.jpeg"/></Relationships>
</file>

<file path=ppt/slides/_rels/slide3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2.xml"/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5.png"/><Relationship Id="rId2" Type="http://schemas.openxmlformats.org/officeDocument/2006/relationships/image" Target="../media/image12.jpeg"/><Relationship Id="rId1" Type="http://schemas.openxmlformats.org/officeDocument/2006/relationships/image" Target="../media/image11.jpeg"/></Relationships>
</file>

<file path=ppt/slides/_rels/slide33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33.xml"/><Relationship Id="rId5" Type="http://schemas.openxmlformats.org/officeDocument/2006/relationships/slideLayout" Target="../slideLayouts/slideLayout4.xml"/><Relationship Id="rId4" Type="http://schemas.openxmlformats.org/officeDocument/2006/relationships/image" Target="../media/image5.png"/><Relationship Id="rId3" Type="http://schemas.openxmlformats.org/officeDocument/2006/relationships/image" Target="../media/image8.jpeg"/><Relationship Id="rId2" Type="http://schemas.openxmlformats.org/officeDocument/2006/relationships/image" Target="../media/image17.jpeg"/><Relationship Id="rId1" Type="http://schemas.openxmlformats.org/officeDocument/2006/relationships/image" Target="../media/image11.jpeg"/></Relationships>
</file>

<file path=ppt/slides/_rels/slide3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4.xml"/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5.png"/><Relationship Id="rId1" Type="http://schemas.openxmlformats.org/officeDocument/2006/relationships/image" Target="../media/image9.jpeg"/></Relationships>
</file>

<file path=ppt/slides/_rels/slide3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5.xml"/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5.png"/><Relationship Id="rId1" Type="http://schemas.openxmlformats.org/officeDocument/2006/relationships/image" Target="../media/image12.jpeg"/></Relationships>
</file>

<file path=ppt/slides/_rels/slide36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36.xml"/><Relationship Id="rId5" Type="http://schemas.openxmlformats.org/officeDocument/2006/relationships/slideLayout" Target="../slideLayouts/slideLayout4.xml"/><Relationship Id="rId4" Type="http://schemas.openxmlformats.org/officeDocument/2006/relationships/image" Target="../media/image5.png"/><Relationship Id="rId3" Type="http://schemas.openxmlformats.org/officeDocument/2006/relationships/image" Target="../media/image8.jpeg"/><Relationship Id="rId2" Type="http://schemas.openxmlformats.org/officeDocument/2006/relationships/image" Target="../media/image18.jpeg"/><Relationship Id="rId1" Type="http://schemas.openxmlformats.org/officeDocument/2006/relationships/image" Target="../media/image11.jpeg"/></Relationships>
</file>

<file path=ppt/slides/_rels/slide37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7.xml"/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5.png"/><Relationship Id="rId2" Type="http://schemas.openxmlformats.org/officeDocument/2006/relationships/image" Target="../media/image9.jpeg"/><Relationship Id="rId1" Type="http://schemas.openxmlformats.org/officeDocument/2006/relationships/image" Target="../media/image12.jpeg"/></Relationships>
</file>

<file path=ppt/slides/_rels/slide38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38.xml"/><Relationship Id="rId5" Type="http://schemas.openxmlformats.org/officeDocument/2006/relationships/slideLayout" Target="../slideLayouts/slideLayout4.xml"/><Relationship Id="rId4" Type="http://schemas.openxmlformats.org/officeDocument/2006/relationships/image" Target="../media/image5.png"/><Relationship Id="rId3" Type="http://schemas.openxmlformats.org/officeDocument/2006/relationships/image" Target="../media/image8.jpeg"/><Relationship Id="rId2" Type="http://schemas.openxmlformats.org/officeDocument/2006/relationships/image" Target="../media/image19.jpeg"/><Relationship Id="rId1" Type="http://schemas.openxmlformats.org/officeDocument/2006/relationships/image" Target="../media/image12.jpeg"/></Relationships>
</file>

<file path=ppt/slides/_rels/slide3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9.xml"/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5.png"/><Relationship Id="rId1" Type="http://schemas.openxmlformats.org/officeDocument/2006/relationships/image" Target="../media/image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5.png"/></Relationships>
</file>

<file path=ppt/slides/_rels/slide4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0.xml"/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5.png"/><Relationship Id="rId1" Type="http://schemas.openxmlformats.org/officeDocument/2006/relationships/image" Target="../media/image12.jpeg"/></Relationships>
</file>

<file path=ppt/slides/_rels/slide4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1.xml"/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5.png"/><Relationship Id="rId2" Type="http://schemas.openxmlformats.org/officeDocument/2006/relationships/image" Target="../media/image20.jpeg"/><Relationship Id="rId1" Type="http://schemas.openxmlformats.org/officeDocument/2006/relationships/image" Target="../media/image12.jpeg"/></Relationships>
</file>

<file path=ppt/slides/_rels/slide4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2.xml"/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5.png"/><Relationship Id="rId2" Type="http://schemas.openxmlformats.org/officeDocument/2006/relationships/image" Target="../media/image9.jpeg"/><Relationship Id="rId1" Type="http://schemas.openxmlformats.org/officeDocument/2006/relationships/image" Target="../media/image8.jpeg"/></Relationships>
</file>

<file path=ppt/slides/_rels/slide4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3.xml"/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5.png"/><Relationship Id="rId1" Type="http://schemas.openxmlformats.org/officeDocument/2006/relationships/image" Target="../media/image12.jpeg"/></Relationships>
</file>

<file path=ppt/slides/_rels/slide4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4.xml"/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5.png"/><Relationship Id="rId2" Type="http://schemas.openxmlformats.org/officeDocument/2006/relationships/image" Target="../media/image8.jpeg"/><Relationship Id="rId1" Type="http://schemas.openxmlformats.org/officeDocument/2006/relationships/image" Target="../media/image21.jpeg"/></Relationships>
</file>

<file path=ppt/slides/_rels/slide4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5.xml"/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5.png"/><Relationship Id="rId2" Type="http://schemas.openxmlformats.org/officeDocument/2006/relationships/image" Target="../media/image11.jpeg"/><Relationship Id="rId1" Type="http://schemas.openxmlformats.org/officeDocument/2006/relationships/image" Target="../media/image9.jpeg"/></Relationships>
</file>

<file path=ppt/slides/_rels/slide4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6.xml"/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5.png"/><Relationship Id="rId2" Type="http://schemas.openxmlformats.org/officeDocument/2006/relationships/image" Target="../media/image12.jpeg"/><Relationship Id="rId1" Type="http://schemas.openxmlformats.org/officeDocument/2006/relationships/image" Target="../media/image11.jpeg"/></Relationships>
</file>

<file path=ppt/slides/_rels/slide47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47.xml"/><Relationship Id="rId5" Type="http://schemas.openxmlformats.org/officeDocument/2006/relationships/slideLayout" Target="../slideLayouts/slideLayout4.xml"/><Relationship Id="rId4" Type="http://schemas.openxmlformats.org/officeDocument/2006/relationships/image" Target="../media/image5.png"/><Relationship Id="rId3" Type="http://schemas.openxmlformats.org/officeDocument/2006/relationships/image" Target="../media/image8.jpeg"/><Relationship Id="rId2" Type="http://schemas.openxmlformats.org/officeDocument/2006/relationships/image" Target="../media/image22.jpeg"/><Relationship Id="rId1" Type="http://schemas.openxmlformats.org/officeDocument/2006/relationships/image" Target="../media/image12.jpeg"/></Relationships>
</file>

<file path=ppt/slides/_rels/slide4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8.xml"/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5.png"/><Relationship Id="rId1" Type="http://schemas.openxmlformats.org/officeDocument/2006/relationships/image" Target="../media/image9.jpeg"/></Relationships>
</file>

<file path=ppt/slides/_rels/slide49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9.xml"/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5.png"/><Relationship Id="rId2" Type="http://schemas.openxmlformats.org/officeDocument/2006/relationships/image" Target="../media/image12.jpeg"/><Relationship Id="rId1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5.png"/></Relationships>
</file>

<file path=ppt/slides/_rels/slide50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50.xml"/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5.png"/><Relationship Id="rId2" Type="http://schemas.openxmlformats.org/officeDocument/2006/relationships/image" Target="../media/image11.jpeg"/><Relationship Id="rId1" Type="http://schemas.openxmlformats.org/officeDocument/2006/relationships/image" Target="../media/image12.jpeg"/></Relationships>
</file>

<file path=ppt/slides/_rels/slide51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51.xml"/><Relationship Id="rId6" Type="http://schemas.openxmlformats.org/officeDocument/2006/relationships/slideLayout" Target="../slideLayouts/slideLayout4.xml"/><Relationship Id="rId5" Type="http://schemas.openxmlformats.org/officeDocument/2006/relationships/image" Target="../media/image23.jpeg"/><Relationship Id="rId4" Type="http://schemas.openxmlformats.org/officeDocument/2006/relationships/image" Target="../media/image5.png"/><Relationship Id="rId3" Type="http://schemas.openxmlformats.org/officeDocument/2006/relationships/image" Target="../media/image8.jpeg"/><Relationship Id="rId2" Type="http://schemas.openxmlformats.org/officeDocument/2006/relationships/image" Target="../media/image6.jpeg"/><Relationship Id="rId1" Type="http://schemas.openxmlformats.org/officeDocument/2006/relationships/image" Target="../media/image11.jpeg"/></Relationships>
</file>

<file path=ppt/slides/_rels/slide52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52.xml"/><Relationship Id="rId5" Type="http://schemas.openxmlformats.org/officeDocument/2006/relationships/slideLayout" Target="../slideLayouts/slideLayout4.xml"/><Relationship Id="rId4" Type="http://schemas.openxmlformats.org/officeDocument/2006/relationships/image" Target="../media/image5.png"/><Relationship Id="rId3" Type="http://schemas.openxmlformats.org/officeDocument/2006/relationships/image" Target="../media/image12.jpeg"/><Relationship Id="rId2" Type="http://schemas.openxmlformats.org/officeDocument/2006/relationships/image" Target="../media/image10.jpeg"/><Relationship Id="rId1" Type="http://schemas.openxmlformats.org/officeDocument/2006/relationships/image" Target="../media/image9.jpeg"/></Relationships>
</file>

<file path=ppt/slides/_rels/slide5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3.xml"/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5.png"/><Relationship Id="rId1" Type="http://schemas.openxmlformats.org/officeDocument/2006/relationships/image" Target="../media/image12.jpeg"/></Relationships>
</file>

<file path=ppt/slides/_rels/slide5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4.xml"/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8.jpeg"/><Relationship Id="rId1" Type="http://schemas.openxmlformats.org/officeDocument/2006/relationships/image" Target="../media/image13.jpeg"/></Relationships>
</file>

<file path=ppt/slides/_rels/slide5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55.xml"/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5.png"/><Relationship Id="rId2" Type="http://schemas.openxmlformats.org/officeDocument/2006/relationships/image" Target="../media/image12.jpeg"/><Relationship Id="rId1" Type="http://schemas.openxmlformats.org/officeDocument/2006/relationships/image" Target="../media/image9.jpeg"/></Relationships>
</file>

<file path=ppt/slides/_rels/slide5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6.xml"/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5.png"/><Relationship Id="rId1" Type="http://schemas.openxmlformats.org/officeDocument/2006/relationships/image" Target="../media/image12.jpeg"/></Relationships>
</file>

<file path=ppt/slides/_rels/slide5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7.xml"/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14.jpeg"/><Relationship Id="rId1" Type="http://schemas.openxmlformats.org/officeDocument/2006/relationships/image" Target="../media/image8.jpeg"/></Relationships>
</file>

<file path=ppt/slides/_rels/slide58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58.xml"/><Relationship Id="rId5" Type="http://schemas.openxmlformats.org/officeDocument/2006/relationships/slideLayout" Target="../slideLayouts/slideLayout4.xml"/><Relationship Id="rId4" Type="http://schemas.openxmlformats.org/officeDocument/2006/relationships/image" Target="../media/image5.png"/><Relationship Id="rId3" Type="http://schemas.openxmlformats.org/officeDocument/2006/relationships/image" Target="../media/image9.jpeg"/><Relationship Id="rId2" Type="http://schemas.openxmlformats.org/officeDocument/2006/relationships/image" Target="../media/image24.jpeg"/><Relationship Id="rId1" Type="http://schemas.openxmlformats.org/officeDocument/2006/relationships/image" Target="../media/image12.jpeg"/></Relationships>
</file>

<file path=ppt/slides/_rels/slide5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59.xml"/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5.png"/><Relationship Id="rId1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5.png"/></Relationships>
</file>

<file path=ppt/slides/_rels/slide60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60.xml"/><Relationship Id="rId5" Type="http://schemas.openxmlformats.org/officeDocument/2006/relationships/slideLayout" Target="../slideLayouts/slideLayout4.xml"/><Relationship Id="rId4" Type="http://schemas.openxmlformats.org/officeDocument/2006/relationships/image" Target="../media/image5.png"/><Relationship Id="rId3" Type="http://schemas.openxmlformats.org/officeDocument/2006/relationships/image" Target="../media/image8.jpeg"/><Relationship Id="rId2" Type="http://schemas.openxmlformats.org/officeDocument/2006/relationships/image" Target="../media/image15.jpeg"/><Relationship Id="rId1" Type="http://schemas.openxmlformats.org/officeDocument/2006/relationships/image" Target="../media/image12.jpeg"/></Relationships>
</file>

<file path=ppt/slides/_rels/slide6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1.xml"/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5.png"/><Relationship Id="rId1" Type="http://schemas.openxmlformats.org/officeDocument/2006/relationships/image" Target="../media/image9.jpeg"/></Relationships>
</file>

<file path=ppt/slides/_rels/slide6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2.xml"/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5.png"/><Relationship Id="rId1" Type="http://schemas.openxmlformats.org/officeDocument/2006/relationships/image" Target="../media/image12.jpeg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3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5.jpeg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4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5.png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5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5.png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6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5.png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7.xml"/><Relationship Id="rId1" Type="http://schemas.openxmlformats.org/officeDocument/2006/relationships/slideLayout" Target="../slideLayouts/slideLayout4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8.xml"/><Relationship Id="rId1" Type="http://schemas.openxmlformats.org/officeDocument/2006/relationships/slideLayout" Target="../slideLayouts/slideLayout4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9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5.png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0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5.png"/></Relationships>
</file>

<file path=ppt/slides/_rels/slide7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1.xml"/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5.png"/><Relationship Id="rId2" Type="http://schemas.openxmlformats.org/officeDocument/2006/relationships/image" Target="../media/image12.jpeg"/><Relationship Id="rId1" Type="http://schemas.openxmlformats.org/officeDocument/2006/relationships/image" Target="../media/image10.jpeg"/></Relationships>
</file>

<file path=ppt/slides/_rels/slide72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72.xml"/><Relationship Id="rId5" Type="http://schemas.openxmlformats.org/officeDocument/2006/relationships/slideLayout" Target="../slideLayouts/slideLayout4.xml"/><Relationship Id="rId4" Type="http://schemas.openxmlformats.org/officeDocument/2006/relationships/image" Target="../media/image5.png"/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image" Target="../media/image24.jpeg"/></Relationships>
</file>

<file path=ppt/slides/_rels/slide7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3.xml"/><Relationship Id="rId3" Type="http://schemas.openxmlformats.org/officeDocument/2006/relationships/slideLayout" Target="../slideLayouts/slideLayout4.xml"/><Relationship Id="rId2" Type="http://schemas.openxmlformats.org/officeDocument/2006/relationships/image" Target="../media/image5.png"/><Relationship Id="rId1" Type="http://schemas.openxmlformats.org/officeDocument/2006/relationships/image" Target="../media/image12.jpeg"/></Relationships>
</file>

<file path=ppt/slides/_rels/slide7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4.xml"/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5.png"/><Relationship Id="rId2" Type="http://schemas.openxmlformats.org/officeDocument/2006/relationships/image" Target="../media/image11.jpeg"/><Relationship Id="rId1" Type="http://schemas.openxmlformats.org/officeDocument/2006/relationships/image" Target="../media/image12.jpeg"/></Relationships>
</file>

<file path=ppt/slides/_rels/slide75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5.xml"/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5.png"/><Relationship Id="rId2" Type="http://schemas.openxmlformats.org/officeDocument/2006/relationships/image" Target="../media/image11.jpeg"/><Relationship Id="rId1" Type="http://schemas.openxmlformats.org/officeDocument/2006/relationships/image" Target="../media/image12.jpeg"/></Relationships>
</file>

<file path=ppt/slides/_rels/slide7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76.xml"/><Relationship Id="rId4" Type="http://schemas.openxmlformats.org/officeDocument/2006/relationships/slideLayout" Target="../slideLayouts/slideLayout4.xml"/><Relationship Id="rId3" Type="http://schemas.openxmlformats.org/officeDocument/2006/relationships/image" Target="../media/image5.png"/><Relationship Id="rId2" Type="http://schemas.openxmlformats.org/officeDocument/2006/relationships/image" Target="../media/image12.jpeg"/><Relationship Id="rId1" Type="http://schemas.openxmlformats.org/officeDocument/2006/relationships/image" Target="../media/image2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/>
          <p:nvPr/>
        </p:nvSpPr>
        <p:spPr>
          <a:xfrm>
            <a:off x="1916988" y="5580509"/>
            <a:ext cx="6111396" cy="656409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/>
          <a:p>
            <a:pPr algn="ctr">
              <a:lnSpc>
                <a:spcPct val="170000"/>
              </a:lnSpc>
              <a:spcBef>
                <a:spcPct val="0"/>
              </a:spcBef>
              <a:defRPr/>
            </a:pPr>
            <a:r>
              <a:rPr lang="zh-CN" altLang="en-US" sz="14400" dirty="0" smtClean="0">
                <a:solidFill>
                  <a:schemeClr val="bg1"/>
                </a:solidFill>
                <a:latin typeface="黑体" panose="02010609060101010101" pitchFamily="65" charset="-122"/>
                <a:ea typeface="黑体" panose="02010609060101010101" pitchFamily="65" charset="-122"/>
              </a:rPr>
              <a:t>高中英语  </a:t>
            </a:r>
            <a:r>
              <a:rPr lang="zh-CN" altLang="en-US" sz="9600" dirty="0" smtClean="0">
                <a:solidFill>
                  <a:schemeClr val="bg1"/>
                </a:solidFill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选择性必修</a:t>
            </a:r>
            <a:r>
              <a:rPr kumimoji="0" lang="zh-CN" altLang="en-US" sz="9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一</a:t>
            </a:r>
            <a:r>
              <a:rPr kumimoji="0" lang="en-US" altLang="zh-CN" sz="9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 </a:t>
            </a:r>
            <a:r>
              <a:rPr kumimoji="0" lang="zh-CN" altLang="en-US" sz="960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黑体" panose="02010609060101010101" pitchFamily="65" charset="-122"/>
                <a:ea typeface="黑体" panose="02010609060101010101" pitchFamily="65" charset="-122"/>
                <a:cs typeface="+mj-cs"/>
              </a:rPr>
              <a:t>人教版</a:t>
            </a:r>
            <a:endParaRPr kumimoji="0" lang="zh-CN" altLang="en-US" sz="960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黑体" panose="02010609060101010101" pitchFamily="65" charset="-122"/>
              <a:ea typeface="黑体" panose="02010609060101010101" pitchFamily="65" charset="-122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803541"/>
            <a:ext cx="8467200" cy="5459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31.occupy oneself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忙于;专心于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32.be confident about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对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有信心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33.adjust to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适应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34.be confused about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对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困惑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35.as though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好像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36.be amused by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被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逗乐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Ⅲ.经典结构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1.相比之下,在其他国家,目光接触并不总是被赞成的。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 other countries, by contrast, eye contact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is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not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always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approved of.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2.在日本,与年长的人交谈时朝下看可能会表现出尊重。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 Japan, it may demonstrate respect to look down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when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talking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to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an older person.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3.闭上眼睛时把你的双手合拢放在头的一侧,表示“睡觉”的意思。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Placing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your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hands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together and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resting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them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on the side of your head while closing 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4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275840" y="918845"/>
            <a:ext cx="1224280" cy="2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595880" y="1290320"/>
            <a:ext cx="1511935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642745" y="1751330"/>
            <a:ext cx="50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532683" y="2134702"/>
            <a:ext cx="1224000" cy="2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775440" y="2491575"/>
            <a:ext cx="500066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134870" y="2920365"/>
            <a:ext cx="1188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4516119" y="4166399"/>
            <a:ext cx="1260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5218430" y="5013325"/>
            <a:ext cx="1512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539750" y="5906135"/>
            <a:ext cx="1800000" cy="2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3584885" y="5837413"/>
            <a:ext cx="1152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50399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your eyes means “sleep”.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4.如果我们正感到沮丧或孤独,没有什么比看到好朋友的笑脸更好的了。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And if we are feeling down or lonely, 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there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is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nothing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better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than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seeing the smiling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face of a good friend.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5.大多数学生赞成这个计划,然而他们的老师却不赞成。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Most students favour the plan,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while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their teachers are not in favour of it.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6.就好像他们睁着眼睛睡着了。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It is as though they are asleep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with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their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eyes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open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7.不管是什么,我知道我需要询问和评估所发生的事。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Whatever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it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is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 I know I need to inquire and assess what is going on.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8.据说我们与他人交流的大部分内容是非语言的。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It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is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said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that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most of what we communicate with others is nonverbal.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4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4097655" y="1594485"/>
            <a:ext cx="2556000" cy="364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3378835" y="2830195"/>
            <a:ext cx="57404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3295015" y="3687445"/>
            <a:ext cx="193548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540039" y="4491839"/>
            <a:ext cx="1332000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539750" y="5382895"/>
            <a:ext cx="1260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45473"/>
            <a:ext cx="8467200" cy="58794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Ⅳ.长难句分析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1.Words are important, but the way people stand, hold their arms, and move their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hands can also give us information about their feelings.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分析:本句是由并列连词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but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连接的并列复合句。在第二个分句中主语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way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后是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省略关系词的定语从句,该定语从句中的谓语部分由并列连词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and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连接的成分组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成。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句意:语言是很重要的,但是人们站立、抱住手臂、移动双手的方式也能给我们有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关他们的感受的信息。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2.In Japan, someone who witnesses another person employing the gesture might think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it means money.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分析:本句为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主从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复合句。关系代词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who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引导定语从句;think后为宾语从句,宾语从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句中省略了连接词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that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句意:在日本,有人看到另一个人使用这个手势可能会以为它的意思是钱。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3.There are also differences in how we touch each other, how close we stand to some-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4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931160" y="2063750"/>
            <a:ext cx="409575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7508875" y="2030730"/>
            <a:ext cx="777240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639560" y="2472055"/>
            <a:ext cx="39751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785918" y="4920467"/>
            <a:ext cx="504000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4159885" y="4920615"/>
            <a:ext cx="468000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388870" y="5349240"/>
            <a:ext cx="43053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5459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one we are talking to, and how we act when we meet or part.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分析:本句介词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后跟三个how引导的宾语从句,其中第二个how引导的宾语从句中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含有一个省略了关系词的定语从句,先行词是someone,第三个how引导的宾语从句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中含有一个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when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引导的时间状语从句。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句意:我们彼此接触的方式、我们与谈话对象站得有多近以及我们见面或分别时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的行为也存在差异。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4.Scientists have found that when we feel proud and powerful, we usually straighten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up to make ourselves bigger.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分析:本句中的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that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引导宾语从句,其中从句中含有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when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引导的时间状语从句。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句意:科学家发现,当我们感到骄傲和强大时,我们通常会挺直身体使自己变得更强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大。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5.As an educator, people often ask me how I know what is going on in the minds of my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students.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4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000250" y="1134110"/>
            <a:ext cx="252000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752262" y="2001989"/>
            <a:ext cx="540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000549" y="4063531"/>
            <a:ext cx="432000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5558478" y="4063211"/>
            <a:ext cx="540000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833798"/>
            <a:ext cx="8467200" cy="5459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分析:本句中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how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引导宾语从句,该宾语从句中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what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引导的也是宾语从句。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句意:作为一名教育工作者,人们经常问我如何知道学生们的想法。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6.While it is easy to perceive when students are interested, bored, or distracted, it is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sometimes much harder to distinguish when students are troubled.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分析:本句连词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While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引导让步状语从句,该让步状语从句中含有连词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when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引导的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宾语从句;主句中含有连词when引导的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宾语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从句。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句意:虽然很容易察觉学生们何时感兴趣、无聊或注意力不集中,但要发现学生何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时有困扰有时会难得多。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7.Their body language lets me know when to adjust class activities, when to intervene,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and when to talk to students individually, so they can all get the most out of school.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分析:本句是由连词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so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连接的并列复合句。第一分句中三个“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when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+不定式”作的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都是know的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宾语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句意:他们的肢体语言让我知道什么时候该调整课堂活动,什么时候该介入,什么时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4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798320" y="848360"/>
            <a:ext cx="455930" cy="396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5130485" y="887871"/>
            <a:ext cx="504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000232" y="2563330"/>
            <a:ext cx="648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7397750" y="2563495"/>
            <a:ext cx="540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4371340" y="2920365"/>
            <a:ext cx="513080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 flipH="1">
            <a:off x="2484755" y="5031105"/>
            <a:ext cx="252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733236" y="5064295"/>
            <a:ext cx="540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798300" y="5452603"/>
            <a:ext cx="504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55187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候该和学生单独交谈,因此他们都能从学校里得到最大的收获。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Ⅴ.必备语法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1.She enjoys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learning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(learn)about body language in different cultures.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2.The crucial thing is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using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(use)body language in a way...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3.A good way of saying“I am full” is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moving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(move)your hand in circles over your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stomach after a meal.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4.Perhaps the best example is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smiling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(smile).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3210" kern="0" spc="2551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320"/>
              </a:spcBef>
              <a:buNone/>
            </a:pPr>
            <a:r>
              <a:rPr lang="zh-CN" altLang="en-US" sz="2325" kern="0" spc="1199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|vary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.(根据情况)变化;改变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Just like spoken language, body language varies from culture to culture. (教材P3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8)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就像口语一样,肢体语言也随文化而有所变化。</a:t>
            </a:r>
            <a:endParaRPr lang="zh-CN" altLang="en-US" dirty="0"/>
          </a:p>
        </p:txBody>
      </p:sp>
      <p:pic>
        <p:nvPicPr>
          <p:cNvPr id="4" name="图片 4" descr="textimage2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97190" y="4563277"/>
            <a:ext cx="1317356" cy="358652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6" name="Picture 4" descr="\\a015\吴双婷\线.tif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0695" y="1667510"/>
            <a:ext cx="823595" cy="288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0790" y="1991360"/>
            <a:ext cx="567690" cy="396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41165" y="2387600"/>
            <a:ext cx="792000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09620" y="3206115"/>
            <a:ext cx="756000" cy="4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图片 9" descr="textimage1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79912" y="3807302"/>
            <a:ext cx="1587010" cy="32734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5459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Prices vary with the quality.价格随质量而变化。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examinations should vary in difficulty.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考试的难度要有差别。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Variety is the spice of life.经历丰富多彩才令生活充满乐趣。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There's also a second piece of ransomware(勒索软件)that encrypts various files on the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machine if the master boot record attack fails.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还有第二项勒索软件,如果主引导记录攻击失败,它会把机器上的各种文件加密。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  </a:t>
            </a:r>
            <a:r>
              <a:rPr lang="zh-CN" altLang="en-US" sz="1380" kern="0" spc="344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①vary from...to...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从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到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之间变化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vary with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随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变化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③vary in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在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方面不同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④vary among 在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中不同</a:t>
            </a:r>
            <a:endParaRPr lang="zh-CN" altLang="en-US" dirty="0"/>
          </a:p>
        </p:txBody>
      </p:sp>
      <p:pic>
        <p:nvPicPr>
          <p:cNvPr id="3" name="图片 3" descr="textimage3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0000" y="820126"/>
            <a:ext cx="190500" cy="219075"/>
          </a:xfrm>
          <a:prstGeom prst="rect">
            <a:avLst/>
          </a:prstGeom>
        </p:spPr>
      </p:pic>
      <p:pic>
        <p:nvPicPr>
          <p:cNvPr id="4" name="图片 4" descr="textimage4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800" y="4174750"/>
            <a:ext cx="219075" cy="219075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14546" y="4491839"/>
            <a:ext cx="2357454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495" y="4943475"/>
            <a:ext cx="941705" cy="334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50" y="5425440"/>
            <a:ext cx="1727835" cy="261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803541"/>
            <a:ext cx="8467200" cy="56534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⑤various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各种各样的;各种不同的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⑥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variety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.变化;多样化;不同种类;品种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⑦a variety of各种各样的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2360" kern="0" spc="9415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单句语法填空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1-1 (2019浙江,完形填空,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)What's particularly interesting is the attitude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various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(vary) cities have toward Dubanchet's cause.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考查形容词。句意:特别有趣的事是不同的城市对Dubanchet的事业的态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度。various各种不同的;各种各样的。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1-2 (2019天津,阅读理解D,</a:t>
            </a:r>
            <a:r>
              <a:rPr lang="zh-CN" altLang="en-US" sz="1900" kern="0" spc="24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 Most of us,in fact,progressively narrow the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variety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(vary)of our lives.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考查名词。句意:事实上,我们大多数人在逐渐缩小我们生活的多样性。va-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riety 多样性,由设空处前的the和设空处后的of可知,此处用名词形式。</a:t>
            </a:r>
            <a:endParaRPr lang="zh-CN" altLang="en-US" dirty="0"/>
          </a:p>
        </p:txBody>
      </p:sp>
      <p:pic>
        <p:nvPicPr>
          <p:cNvPr id="3" name="图片 3" descr="textimage5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0000" y="2062947"/>
            <a:ext cx="1495425" cy="504825"/>
          </a:xfrm>
          <a:prstGeom prst="rect">
            <a:avLst/>
          </a:prstGeom>
        </p:spPr>
      </p:pic>
      <p:pic>
        <p:nvPicPr>
          <p:cNvPr id="4" name="图片 4" descr="textimage6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9850" y="2984097"/>
            <a:ext cx="609600" cy="409574"/>
          </a:xfrm>
          <a:prstGeom prst="rect">
            <a:avLst/>
          </a:prstGeom>
        </p:spPr>
      </p:pic>
      <p:pic>
        <p:nvPicPr>
          <p:cNvPr id="5" name="图片 5" descr="textimage7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6237" y="4693754"/>
            <a:ext cx="552449" cy="371474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7" name="Picture 4" descr="\\a015\吴双婷\线.tif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57356" y="848501"/>
            <a:ext cx="2376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495" y="1332230"/>
            <a:ext cx="720000" cy="2819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50175" y="3069590"/>
            <a:ext cx="717550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6710" y="4777911"/>
            <a:ext cx="64294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55340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1-3 (2019北京,阅读理解D,</a:t>
            </a:r>
            <a:r>
              <a:rPr lang="zh-CN" altLang="en-US" sz="1900" kern="0" spc="24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 Ocean colour varies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from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chemeClr val="tx1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reen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to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blue,depending on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type and concentration of phytoplankton.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考查介词。句意:海洋的颜色从绿色到蓝色之间变化,取决于浮游植物的种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类和集中(程度)。vary from...to...从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到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之间变化。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1-4 (2018课标全国Ⅲ,阅读理解A,</a:t>
            </a:r>
            <a:r>
              <a:rPr lang="zh-CN" altLang="en-US" sz="1900" kern="0" spc="24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 Wander among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variety of shops selling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gifts while enjoying a live music show and nice street entertainment.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考查冠词。句意:漫步在各种出售礼品的商店中,同时享受现场音乐表演和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好玩的街头娱乐活动。a variety of各种各样的。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1-5 (2017江苏,阅读理解D,</a:t>
            </a:r>
            <a:r>
              <a:rPr lang="zh-CN" altLang="en-US" sz="1900" kern="0" spc="24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)The underlined part in Paragraph 2 implies the cost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of adaptation varies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with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time.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考查介词。句意:第2段画线部分表明,适应的代价随时间而变化。vary with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随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变化,符合句意。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1-6 (2016课标全国Ⅰ,阅读理解D,</a:t>
            </a:r>
            <a:r>
              <a:rPr lang="zh-CN" altLang="en-US" sz="1900" kern="0" spc="24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 The meaning of silence varies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among</a:t>
            </a:r>
            <a:r>
              <a:rPr lang="zh-CN" altLang="en-US" sz="1815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cultural</a:t>
            </a:r>
            <a:endParaRPr lang="zh-CN" altLang="en-US" dirty="0"/>
          </a:p>
        </p:txBody>
      </p:sp>
      <p:pic>
        <p:nvPicPr>
          <p:cNvPr id="3" name="图片 3" descr="textimage8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06420" y="850900"/>
            <a:ext cx="552450" cy="353060"/>
          </a:xfrm>
          <a:prstGeom prst="rect">
            <a:avLst/>
          </a:prstGeom>
        </p:spPr>
      </p:pic>
      <p:pic>
        <p:nvPicPr>
          <p:cNvPr id="4" name="图片 4" descr="textimage9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797437" y="2434519"/>
            <a:ext cx="552449" cy="371474"/>
          </a:xfrm>
          <a:prstGeom prst="rect">
            <a:avLst/>
          </a:prstGeom>
        </p:spPr>
      </p:pic>
      <p:pic>
        <p:nvPicPr>
          <p:cNvPr id="5" name="图片 5" descr="textimage10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06237" y="4110373"/>
            <a:ext cx="552449" cy="371474"/>
          </a:xfrm>
          <a:prstGeom prst="rect">
            <a:avLst/>
          </a:prstGeom>
        </p:spPr>
      </p:pic>
      <p:pic>
        <p:nvPicPr>
          <p:cNvPr id="6" name="图片 6" descr="textimage11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97437" y="5786226"/>
            <a:ext cx="552449" cy="371474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8" name="Picture 4" descr="\\a015\吴双婷\线.tif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85790" y="847090"/>
            <a:ext cx="504000" cy="288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51955" y="851535"/>
            <a:ext cx="249555" cy="283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64555" y="2449195"/>
            <a:ext cx="174625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91712" y="4566137"/>
            <a:ext cx="468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\\a015\吴双婷\线.tif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7312660" y="5800725"/>
            <a:ext cx="672465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5760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groups.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考查介词。句意:沉默的含义因文化群体而异。vary among在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中不</a:t>
            </a:r>
            <a:b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同。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2325" kern="0" spc="1259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|approve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赞成;同意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.批准;通过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In other countries, by contrast, eye contact is not always approved of. (教材P38) 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相比之下,在其他国家,目光接触并不总是被赞成的。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Last year an official said that it would not take long before the government approved </a:t>
            </a:r>
            <a:b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project.去年,一名官员表示,过不了多久政府就会批准这项计划。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 approve of your trying to earn some money,but please don't neglect your studies.我同</a:t>
            </a:r>
            <a:b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意你去试着挣一些钱,但是请不要忽视你的学业。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She desperately wanted to win her father's approval.她拼命地想赢得父亲的赞同。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She wants to be an actress, but her parents disapprove.她想当演员,但是她父母不同</a:t>
            </a:r>
            <a:endParaRPr lang="zh-CN" altLang="en-US"/>
          </a:p>
        </p:txBody>
      </p:sp>
      <p:pic>
        <p:nvPicPr>
          <p:cNvPr id="3" name="图片 3" descr="textimage12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5752" y="2120340"/>
            <a:ext cx="1531670" cy="400235"/>
          </a:xfrm>
          <a:prstGeom prst="rect">
            <a:avLst/>
          </a:prstGeom>
        </p:spPr>
      </p:pic>
      <p:pic>
        <p:nvPicPr>
          <p:cNvPr id="4" name="图片 4" descr="textimage13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00" y="3453123"/>
            <a:ext cx="190500" cy="219075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54013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3210" kern="0" spc="2551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32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Ⅰ.核心单词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A.写作词汇—写词形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gesture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.手势;姿势;姿态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witness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.当场看到;目击;见证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.目击者;证人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favour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.较喜欢;选择;有利于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.帮助;恩惠;赞同</a:t>
            </a:r>
            <a:endParaRPr lang="zh-CN" altLang="en-US" dirty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bow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.鞠躬;点头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.低(</a:t>
            </a:r>
            <a:r>
              <a:rPr lang="zh-CN" altLang="en-US" sz="1815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头</a:t>
            </a:r>
            <a:r>
              <a:rPr lang="zh-CN" altLang="en-US" sz="1815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</a:t>
            </a:r>
            <a:r>
              <a:rPr lang="zh-CN" altLang="en-US" i="1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i="1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kern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.弓；蝴蝶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incident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.发生的事情;严重事件;冲突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trial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.&amp;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.审讯;审判;试验;试用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twin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.双胞胎之一的;孪生之一的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.孪生之一;双胞胎之一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8.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pose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.故作姿态;(为画像、拍照等摆的)姿势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.摆好姿势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.造成(威胁、问题等)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9.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bend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.&amp;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.(bent, bent)(使)弯曲;倾斜;偏向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5" name="Picture 2" descr="C:\Users\dell\Desktop\49883.png"/>
          <p:cNvPicPr>
            <a:picLocks noChangeAspect="1" noChangeArrowheads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919939"/>
            <a:ext cx="1849782" cy="4320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\\a015\吴双婷\线.tif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2348699"/>
            <a:ext cx="720000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5" y="2777490"/>
            <a:ext cx="71501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5" y="3206115"/>
            <a:ext cx="648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5" y="3596005"/>
            <a:ext cx="431800" cy="36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5" y="4150360"/>
            <a:ext cx="792000" cy="2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5" y="4460240"/>
            <a:ext cx="432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\\a015\吴双婷\线.tif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5" y="4984115"/>
            <a:ext cx="432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\\a015\吴双婷\线.tif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5" y="5383530"/>
            <a:ext cx="46800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" descr="\\a015\吴双婷\线.tif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75" y="5761355"/>
            <a:ext cx="504000" cy="294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55289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意。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  </a:t>
            </a:r>
            <a:r>
              <a:rPr lang="zh-CN" altLang="en-US" sz="1380" kern="0" spc="344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approve of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赞成,同意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②approve of sb./sb.'s doing sth.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同意某人做某事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approval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.赞成;同意;批准;认可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④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disapprove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.不赞成;反对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单句语法填空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2-1 (2018江苏,阅读理解D,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 It found many youngsters(少年)now measure their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status by how much public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approval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(approve) they get online, often through “likes”.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考查词性转换。句意:调查发现,现在很多少年通过他们在网上获得多少公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众认可来衡量自己的地位,通常是通过“点赞”量来衡量的。空前有形容词public,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故此处应用名词形式。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2-2 (2015江苏,阅读理解D,</a:t>
            </a:r>
            <a:r>
              <a:rPr lang="zh-CN" altLang="en-US" sz="1900" kern="0" spc="24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 A man was free if he was self-controlled. To make </a:t>
            </a:r>
            <a:endParaRPr lang="zh-CN" altLang="en-US" dirty="0"/>
          </a:p>
        </p:txBody>
      </p:sp>
      <p:pic>
        <p:nvPicPr>
          <p:cNvPr id="3" name="图片 3" descr="textimage14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0800" y="1239454"/>
            <a:ext cx="219075" cy="219075"/>
          </a:xfrm>
          <a:prstGeom prst="rect">
            <a:avLst/>
          </a:prstGeom>
        </p:spPr>
      </p:pic>
      <p:pic>
        <p:nvPicPr>
          <p:cNvPr id="4" name="图片 4" descr="textimage15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6237" y="3696616"/>
            <a:ext cx="609600" cy="409574"/>
          </a:xfrm>
          <a:prstGeom prst="rect">
            <a:avLst/>
          </a:prstGeom>
        </p:spPr>
      </p:pic>
      <p:pic>
        <p:nvPicPr>
          <p:cNvPr id="5" name="图片 5" descr="textimage16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06237" y="5825601"/>
            <a:ext cx="552449" cy="371474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7" name="Picture 4" descr="\\a015\吴双婷\线.tif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5495" y="1637030"/>
            <a:ext cx="1080000" cy="321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52190" y="1991360"/>
            <a:ext cx="1656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5786" y="2420137"/>
            <a:ext cx="864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5786" y="2848765"/>
            <a:ext cx="1116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68955" y="4207510"/>
            <a:ext cx="86233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803541"/>
            <a:ext cx="8467200" cy="54971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yourself obey what you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approved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(approve) was freedom.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考查动词时态。句意:一个人如果有自制力,他就是自由的。使你自己服从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你所认可的就是自由。由语境可知此处应用一般过去时。故填approved。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2-3 (</a:t>
            </a:r>
            <a:r>
              <a:rPr lang="zh-CN" altLang="en-US" sz="1900" kern="0" spc="24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 This instinct(天性)is why the approval of peers, or the fear of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disapproval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(approval), is such a powerful force in many people's lives.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考查词义转换。句意:这种天性是为什么同龄人的赞同或是对不赞同的恐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惧是许多人一生中一种如此强大的力量。设空处作介词of的宾语,根据句意,意为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“不赞同”,故用其反义词,加表示否定意义的前缀dis-。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2-4 (</a:t>
            </a:r>
            <a:r>
              <a:rPr lang="zh-CN" altLang="en-US" sz="1900" kern="0" spc="24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)Before building work began, a lot of people didn't want the Shard though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plans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were approved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(approve).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考查动词的时态和语态。句意:在建筑工作开始之前,很多人不想要碎片大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厦,尽管这些计划被批准了。分析句子可知,时态用一般过去时,approve和plans之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间为被动关系。故用一般过去时的被动语态。</a:t>
            </a:r>
            <a:endParaRPr lang="zh-CN" altLang="en-US" dirty="0"/>
          </a:p>
        </p:txBody>
      </p:sp>
      <p:pic>
        <p:nvPicPr>
          <p:cNvPr id="3" name="图片 3" descr="textimage17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81450" y="2048662"/>
            <a:ext cx="552450" cy="371475"/>
          </a:xfrm>
          <a:prstGeom prst="rect">
            <a:avLst/>
          </a:prstGeom>
        </p:spPr>
      </p:pic>
      <p:pic>
        <p:nvPicPr>
          <p:cNvPr id="4" name="图片 4" descr="textimage18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450" y="4120364"/>
            <a:ext cx="552450" cy="371475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6" name="Picture 4" descr="\\a015\吴双婷\线.tif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63520" y="852170"/>
            <a:ext cx="900000" cy="353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11085" y="2126615"/>
            <a:ext cx="111569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31290" y="4626610"/>
            <a:ext cx="140716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803541"/>
            <a:ext cx="8467200" cy="55956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2-5 (</a:t>
            </a:r>
            <a:r>
              <a:rPr lang="zh-CN" altLang="en-US" sz="1900" kern="0" spc="24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)They do not approve of me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playing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(play) sports. They say it's a waste of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time.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考查动名词。句意:他们并不赞成我做运动。他们说这是浪费时间。ap-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prove of sb. doing sth. 同意某人做某事,故用动名词形式。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2325" kern="0" spc="12672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|employ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.使用;应用;雇用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In Japan, someone who witnesses another person employing the gesture might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think it means money. (教材P38) 在日本,有人看到另一个人使用这个手势可能会以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为它的意思是钱。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Alibaba has already employed the basic technology in the “Double 11” shopping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carnival over the years, using computers to answer a large number of customer service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questions.多年来,阿里巴巴已经将基本技术运用在双十一购物狂欢节上,利用电脑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回答大量客服问题。</a:t>
            </a:r>
            <a:endParaRPr lang="zh-CN" altLang="en-US" dirty="0"/>
          </a:p>
        </p:txBody>
      </p:sp>
      <p:pic>
        <p:nvPicPr>
          <p:cNvPr id="3" name="图片 3" descr="textimage19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81450" y="834216"/>
            <a:ext cx="552450" cy="371475"/>
          </a:xfrm>
          <a:prstGeom prst="rect">
            <a:avLst/>
          </a:prstGeom>
        </p:spPr>
      </p:pic>
      <p:pic>
        <p:nvPicPr>
          <p:cNvPr id="4" name="图片 4" descr="textimage20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876" y="2556260"/>
            <a:ext cx="1674546" cy="435381"/>
          </a:xfrm>
          <a:prstGeom prst="rect">
            <a:avLst/>
          </a:prstGeom>
        </p:spPr>
      </p:pic>
      <p:pic>
        <p:nvPicPr>
          <p:cNvPr id="5" name="图片 5" descr="textimage21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000" y="4290320"/>
            <a:ext cx="190500" cy="219074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7" name="Picture 4" descr="\\a015\吴双婷\线.tif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35434" y="849136"/>
            <a:ext cx="792000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5459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boss employed a secretary to help him with his work.老板雇来一位秘书来帮助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他的工作。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manager was employed in making a future plan for his company.经理忙于为公司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制订将来的计划。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His mother is employed as a shop assistant.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他母亲受雇当售货员。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use of artificial intelligence will affect employment in the future.人工智能的使用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将来会影响就业。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  </a:t>
            </a:r>
            <a:r>
              <a:rPr lang="zh-CN" altLang="en-US" sz="1380" kern="0" spc="344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①employ sb. as...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雇用某人担任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employ sb. to do sth.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雇用某人做某事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③be employed in doing sth.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忙于做某事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④employer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.雇主</a:t>
            </a:r>
            <a:endParaRPr lang="zh-CN" altLang="en-US" dirty="0"/>
          </a:p>
        </p:txBody>
      </p:sp>
      <p:pic>
        <p:nvPicPr>
          <p:cNvPr id="3" name="图片 3" descr="textimage22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0800" y="4174750"/>
            <a:ext cx="219075" cy="219075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4491839"/>
            <a:ext cx="1928826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4920467"/>
            <a:ext cx="2016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370" y="5394325"/>
            <a:ext cx="1224280" cy="314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55289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⑤employee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.雇员;受雇者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⑥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employment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.职业;工作;使用;就业;雇用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单句语法填空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3-1 (2019课标全国Ⅱ,语法填空,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 A 90-year-old has been awarded “Woman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Of The Year” for being Britain's oldest full-time 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employee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(employ)—still working 40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hours a week.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考查词性转换。句意:一位90岁的老人被授予“年度女性”称号,因为她是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英国年龄最大的全职雇员——仍然每周工作40个小时。设空处意为“雇员”,故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用名词employee。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3-2 (2018江苏,任务型阅读,</a:t>
            </a:r>
            <a:r>
              <a:rPr lang="zh-CN" altLang="en-US" sz="1900" kern="0" spc="24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 According to the Dallas Area Cultural Advocacy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Coalition, arts agencies employ more than 10,000 people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as</a:t>
            </a:r>
            <a:r>
              <a:rPr lang="zh-CN" altLang="en-US" sz="1815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full- or part-time employees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or independent contractors.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考查介词。此处指艺术机构雇用超过10,000人作为全职或兼职员工或独立</a:t>
            </a:r>
            <a:endParaRPr lang="zh-CN" altLang="en-US" dirty="0"/>
          </a:p>
        </p:txBody>
      </p:sp>
      <p:pic>
        <p:nvPicPr>
          <p:cNvPr id="3" name="图片 3" descr="textimage23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631050" y="2019304"/>
            <a:ext cx="609600" cy="409575"/>
          </a:xfrm>
          <a:prstGeom prst="rect">
            <a:avLst/>
          </a:prstGeom>
        </p:spPr>
      </p:pic>
      <p:pic>
        <p:nvPicPr>
          <p:cNvPr id="4" name="图片 4" descr="textimage24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0250" y="4567617"/>
            <a:ext cx="552449" cy="371474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6" name="Picture 4" descr="\\a015\吴双婷\线.tif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495" y="1261110"/>
            <a:ext cx="1224000" cy="2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32400" y="2552700"/>
            <a:ext cx="972000" cy="295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39460" y="5013325"/>
            <a:ext cx="22733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54971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承包商。employ sb. as...雇用某人担任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,故用介词as。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3-3 (2018北京,阅读理解B,</a:t>
            </a:r>
            <a:r>
              <a:rPr lang="zh-CN" altLang="en-US" sz="1900" kern="0" spc="24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 More than 750,000 have graduated from SAC, with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many seeking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employment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(employ)in engineering, aviation, education, medicine and a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wide variety of other professions.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考查词性转换。句意:超过75万人毕业于SAC,其中许多人在工程、航空、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教育、医学和其他各种行业寻找工作。设空处意为“职业;工作”。故用名词em-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ployment。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3-4 (2017课标全国Ⅲ,阅读理解B改编,</a:t>
            </a:r>
            <a:r>
              <a:rPr lang="zh-CN" altLang="en-US" sz="1900" kern="0" spc="24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 Minutes after the last movie ended yes-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terday at the Plaza Theater, employees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were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(be) busy sweeping up popcorn and gather-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ing coke cups.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考查时态及主谓一致。句意:昨天在Plaza剧院最后一部电影结束后的几分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钟,员工们在忙着清扫爆米花和收集可乐杯。由句中时间状语yesterday可知,此处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用一般过去时,主语是复数名词employees,可知应填were。</a:t>
            </a:r>
            <a:endParaRPr lang="zh-CN" altLang="en-US" dirty="0"/>
          </a:p>
        </p:txBody>
      </p:sp>
      <p:pic>
        <p:nvPicPr>
          <p:cNvPr id="3" name="图片 3" descr="textimage25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93524" y="1177994"/>
            <a:ext cx="552449" cy="371475"/>
          </a:xfrm>
          <a:prstGeom prst="rect">
            <a:avLst/>
          </a:prstGeom>
        </p:spPr>
      </p:pic>
      <p:pic>
        <p:nvPicPr>
          <p:cNvPr id="4" name="图片 4" descr="textimage26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245525" y="3692503"/>
            <a:ext cx="552450" cy="371475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6" name="Picture 4" descr="\\a015\吴双婷\线.tif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62118" y="1637176"/>
            <a:ext cx="1188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5594" y="4147666"/>
            <a:ext cx="504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55956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3-5 (2015江苏,阅读理解D,</a:t>
            </a:r>
            <a:r>
              <a:rPr lang="zh-CN" altLang="en-US" sz="1900" kern="0" spc="24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 There had to be a complete change of attitude be-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fore they could look at the city as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an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employer who paid her citizens for doing her work.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考查冠词。句意:他们必须彻底改变态度,才能把这座城市视为一个为市民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的工作支付报酬的雇主。此处表泛指,且employer以元音音素开头,故用不定冠词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an。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2325" kern="0" spc="127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|differ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.相异;不同于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Even the gestures we use for“yes” and “no” differ around the world. (教材P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38) 甚至我们用来表示“是”和“不是”的手势在世界各地也不同。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He differs from me in this respect.在这方面他不同于我。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Men differ in habits and appearance.人的习惯和外貌均不相同。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two sides still differ with each other over the pay.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双方关于报酬仍然意见相左。</a:t>
            </a:r>
            <a:endParaRPr lang="zh-CN" altLang="en-US" dirty="0"/>
          </a:p>
        </p:txBody>
      </p:sp>
      <p:pic>
        <p:nvPicPr>
          <p:cNvPr id="3" name="图片 3" descr="textimage27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06237" y="834217"/>
            <a:ext cx="552449" cy="371474"/>
          </a:xfrm>
          <a:prstGeom prst="rect">
            <a:avLst/>
          </a:prstGeom>
        </p:spPr>
      </p:pic>
      <p:pic>
        <p:nvPicPr>
          <p:cNvPr id="4" name="图片 4" descr="textimage28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752" y="2961519"/>
            <a:ext cx="1531670" cy="396253"/>
          </a:xfrm>
          <a:prstGeom prst="rect">
            <a:avLst/>
          </a:prstGeom>
        </p:spPr>
      </p:pic>
      <p:pic>
        <p:nvPicPr>
          <p:cNvPr id="5" name="图片 5" descr="textimage29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000" y="4290320"/>
            <a:ext cx="190500" cy="219074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7" name="Picture 4" descr="\\a015\吴双婷\线.tif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58235" y="1205865"/>
            <a:ext cx="288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5459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Can you tell the difference between them?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你能分辨出他们的区别吗?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City life is very different from country life.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城市生活和乡村生活是非常不同的。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  </a:t>
            </a:r>
            <a:r>
              <a:rPr lang="zh-CN" altLang="en-US" sz="1380" kern="0" spc="344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differ from sb./sth.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与某人/某物不同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②differ with sb. about/on/over sth.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关于某事与某人有不同看法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③differ in...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在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方面不同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④difference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.差异;不同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⑤make a difference有影响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⑥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difference between A and B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A与B之间的不同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⑦different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.不同的;有区别的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⑧be different from...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与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不同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3" name="图片 3" descr="textimage30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0800" y="2497438"/>
            <a:ext cx="219075" cy="219075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5" name="Picture 4" descr="\\a015\吴双婷\线.tif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495" y="2849245"/>
            <a:ext cx="179832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9530" y="3206115"/>
            <a:ext cx="2828925" cy="396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03705" y="3665855"/>
            <a:ext cx="1692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495" y="4923155"/>
            <a:ext cx="3000375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83815" y="5790565"/>
            <a:ext cx="1202055" cy="3117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55473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单句语法填空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4-1 (2019课标全国Ⅱ,短文改错,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)Since I was a kid, I've considered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different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(dif-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fer) jobs I would like to do.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考查形容词。句意:自我还是个孩子以来,我就考虑过我想做的不同的工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作。设空处作定语,意为“不同的”,故用形容词different。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4-2 (2019江苏,任务型阅读改编,</a:t>
            </a:r>
            <a:r>
              <a:rPr lang="zh-CN" altLang="en-US" sz="1900" kern="0" spc="24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)Despite their many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differences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(differ), all hu-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man beings share several defining characteristics.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考查名词。句意:尽管有许多不同之处,但所有的人类都有几个最典型特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征。由空前的many可知,此处用名词的复数形式,故填differences。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4-3 (2017北京,阅读理解A,</a:t>
            </a:r>
            <a:r>
              <a:rPr lang="zh-CN" altLang="en-US" sz="1900" kern="0" spc="24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)It was scary. I knew it was the difference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between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life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and death.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考查固定搭配。句意:这太可怕了。我知道这是生与死的区别。the differ-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ence between A and B意为“A与B之间的不同”。</a:t>
            </a:r>
            <a:endParaRPr lang="zh-CN" altLang="en-US" dirty="0"/>
          </a:p>
        </p:txBody>
      </p:sp>
      <p:pic>
        <p:nvPicPr>
          <p:cNvPr id="3" name="图片 3" descr="textimage31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631050" y="1180648"/>
            <a:ext cx="609600" cy="409575"/>
          </a:xfrm>
          <a:prstGeom prst="rect">
            <a:avLst/>
          </a:prstGeom>
        </p:spPr>
      </p:pic>
      <p:pic>
        <p:nvPicPr>
          <p:cNvPr id="4" name="图片 4" descr="textimage32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631050" y="2890305"/>
            <a:ext cx="552449" cy="371474"/>
          </a:xfrm>
          <a:prstGeom prst="rect">
            <a:avLst/>
          </a:prstGeom>
        </p:spPr>
      </p:pic>
      <p:pic>
        <p:nvPicPr>
          <p:cNvPr id="5" name="图片 5" descr="textimage33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06237" y="4566158"/>
            <a:ext cx="552449" cy="371474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7" name="Picture 4" descr="\\a015\吴双婷\线.tif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5397" y="1206961"/>
            <a:ext cx="828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54100" y="2905280"/>
            <a:ext cx="1080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79063" y="4574072"/>
            <a:ext cx="828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56330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4-4 (2017北京,完形填空,</a:t>
            </a:r>
            <a:r>
              <a:rPr lang="zh-CN" altLang="en-US" sz="1900" kern="0" spc="24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)Hannah is one of many examples of young people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who are making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difference in the world.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考查冠词。句意:Hannah是众多在世界上有影响的年轻人的例子中的一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个。make a difference意为“有影响”,符合句意。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4-5 (2016江苏,阅读理解A,</a:t>
            </a:r>
            <a:r>
              <a:rPr lang="zh-CN" altLang="en-US" sz="1900" kern="0" spc="24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)E-Learning courses are different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from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other TDSB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courses in that they are an addition to TDSB courses.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 考查介词。句意:网上学习课程不同于其他的TDSB课程,因为它们是对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TDSB课程的补充。be different from意为“不同于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”。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4-6 (2016北京,阅读理解D,</a:t>
            </a:r>
            <a:r>
              <a:rPr lang="zh-CN" altLang="en-US" sz="1900" kern="0" spc="24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)Because a college community (群体) differs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from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family, many students will struggle to find a sense of belonging.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考查介词。句意:因为大学群体不同于家庭,所以许多学生会努力找到一种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归属感。differ from意为“与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不同”,符合句意。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2325" kern="0" spc="12672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endParaRPr lang="zh-CN" altLang="en-US" dirty="0"/>
          </a:p>
        </p:txBody>
      </p:sp>
      <p:pic>
        <p:nvPicPr>
          <p:cNvPr id="3" name="图片 3" descr="textimage34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39850" y="758666"/>
            <a:ext cx="552449" cy="371474"/>
          </a:xfrm>
          <a:prstGeom prst="rect">
            <a:avLst/>
          </a:prstGeom>
        </p:spPr>
      </p:pic>
      <p:pic>
        <p:nvPicPr>
          <p:cNvPr id="4" name="图片 4" descr="textimage35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6237" y="2434519"/>
            <a:ext cx="552449" cy="371474"/>
          </a:xfrm>
          <a:prstGeom prst="rect">
            <a:avLst/>
          </a:prstGeom>
        </p:spPr>
      </p:pic>
      <p:pic>
        <p:nvPicPr>
          <p:cNvPr id="5" name="图片 5" descr="textimage36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06237" y="4110373"/>
            <a:ext cx="552449" cy="371474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8" name="Picture 4" descr="\\a015\吴双婷\线.tif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63750" y="1219200"/>
            <a:ext cx="1841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9420" y="2441575"/>
            <a:ext cx="484505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92755" y="4124809"/>
            <a:ext cx="468000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5459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10.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reveal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.揭示;显示;露出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11.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clarify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.使更清晰易懂;阐明;澄清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12.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tick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.给(试卷、问题等)打钩号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.(钟表)发出嘀嗒声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.钩号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13.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imply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.意味着;暗示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14.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stare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.盯着看;凝视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.凝视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15.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perceive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.察觉;看待;理解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16.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distinguish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.&amp;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.区分;辨别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17.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chest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.胸部;胸膛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18.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merely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.只是;仅仅;只不过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19.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bother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.&amp;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.费心;麻烦;因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操心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.麻烦;不便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20.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weep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.&amp;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.哭泣;流泪</a:t>
            </a:r>
            <a:endParaRPr lang="zh-CN" altLang="en-US" dirty="0"/>
          </a:p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21.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conflict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矛盾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;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冲突</a:t>
            </a:r>
            <a:r>
              <a:rPr lang="zh-CN" altLang="en-US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</a:t>
            </a:r>
            <a:r>
              <a:rPr lang="zh-CN" altLang="en-US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</a:t>
            </a: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.冲突；抵触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22.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inquire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&amp;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.询问;打听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21690" y="840105"/>
            <a:ext cx="607060" cy="294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21690" y="1277620"/>
            <a:ext cx="612775" cy="252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21690" y="1634490"/>
            <a:ext cx="389255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21690" y="1991360"/>
            <a:ext cx="612000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21690" y="2492375"/>
            <a:ext cx="540000" cy="2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21690" y="2849245"/>
            <a:ext cx="828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21664" y="3271360"/>
            <a:ext cx="1080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21690" y="3750945"/>
            <a:ext cx="500380" cy="2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\\a015\吴双婷\线.tif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57250" y="4107815"/>
            <a:ext cx="72009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57250" y="4580255"/>
            <a:ext cx="643255" cy="2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" descr="\\a015\吴双婷\线.tif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57250" y="4920615"/>
            <a:ext cx="5715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" descr="\\a015\吴双婷\线.tif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21690" y="5360670"/>
            <a:ext cx="756285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57250" y="5800725"/>
            <a:ext cx="72009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803541"/>
            <a:ext cx="8467200" cy="5760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|favour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.较喜欢;选择;有利于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.帮助;恩惠;赞同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Elsewhere, people favour shaking hands, bowing from the waist, or nodding the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head when they meet someone else. (教材P38) 在其他地方,人们见到其他人时喜欢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握手、鞠躬或点头。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exchange rate is in our favour at the moment.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目前汇率对我们有利。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Can you do me a favour?你能帮我个忙吗?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May I ask you a favour?请你帮个忙好吗?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 am in favour of going to the theatre.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我赞成去看戏。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Maths is her favourite subject.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数学是她最喜欢的科目。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  </a:t>
            </a:r>
            <a:r>
              <a:rPr lang="zh-CN" altLang="en-US" sz="1380" kern="0" spc="344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endParaRPr lang="zh-CN" altLang="en-US" dirty="0"/>
          </a:p>
        </p:txBody>
      </p:sp>
      <p:pic>
        <p:nvPicPr>
          <p:cNvPr id="3" name="图片 3" descr="textimage38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0000" y="2563013"/>
            <a:ext cx="190500" cy="219075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6" name="图片 6" descr="textimage37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19939"/>
            <a:ext cx="1031604" cy="268217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59302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归纳拓展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①favour sth./doing sth.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较喜欢某事/做某事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②do sb. a favour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帮某人一个忙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 favour of...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赞同/支持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④ask sb. a favour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请求某人帮忙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⑤in sb.'s favour对某人有利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⑥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favourite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.特别受喜爱的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⑦favourable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.赞同的;有利的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⑧favoured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.受到宠爱的;得到偏爱的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单句语法填空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5-1 (2019江苏,27,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Favourable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(favour) policies are in effect to encourage em-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ployees' professional development.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考查形容词。句意:为了鼓励员工的职业发展,一些有利的政策开始生效。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 effect生效。设空处修饰其后名词,作定语,意为“有利的”,故用Favourable。</a:t>
            </a:r>
            <a:endParaRPr lang="zh-CN" altLang="en-US" dirty="0"/>
          </a:p>
        </p:txBody>
      </p:sp>
      <p:pic>
        <p:nvPicPr>
          <p:cNvPr id="3" name="图片 3" descr="textimage40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48650" y="4920467"/>
            <a:ext cx="609600" cy="409575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5" name="图片 4" descr="textimage39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848501"/>
            <a:ext cx="219075" cy="219075"/>
          </a:xfrm>
          <a:prstGeom prst="rect">
            <a:avLst/>
          </a:prstGeom>
        </p:spPr>
      </p:pic>
      <p:pic>
        <p:nvPicPr>
          <p:cNvPr id="6" name="Picture 4" descr="\\a015\吴双婷\线.tif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57157" y="1166638"/>
            <a:ext cx="198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50745" y="1634490"/>
            <a:ext cx="1476000" cy="2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1991509"/>
            <a:ext cx="1332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47900" y="2419985"/>
            <a:ext cx="1440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495" y="3322955"/>
            <a:ext cx="899795" cy="314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41320" y="4933950"/>
            <a:ext cx="1119505" cy="396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553402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5-2 (2016北京,书面表达,</a:t>
            </a:r>
            <a:r>
              <a:rPr lang="zh-CN" altLang="en-US" sz="1900" kern="0" spc="24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)As for my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favourite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(favour) figure in Chinese history,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it must be Wei Yuan, a great thinker in the late Qing Dynasty.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考查形容词。句意:至于我最喜欢的中国历史人物,一定是晚清伟大的思想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家魏源。设空处作定语,修饰其后名词,意为“特别受喜爱的”,故用形容词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favourite。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5-3 (</a:t>
            </a:r>
            <a:r>
              <a:rPr lang="zh-CN" altLang="en-US" sz="1900" kern="0" spc="24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)However, others are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favour of the inclusion because it is hard to say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whether it will threaten the Chinese language.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考查介词。句意:然而,其他人赞成(将英语单词)选入(最新的现代汉语词典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这一做法),因为很难说这是否会威胁到汉语。in favour of支持;赞成。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5-4 (</a:t>
            </a:r>
            <a:r>
              <a:rPr lang="zh-CN" altLang="en-US" sz="1900" kern="0" spc="24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)I'm writing to ask you to do me</a:t>
            </a:r>
            <a:r>
              <a:rPr lang="zh-CN" altLang="en-US" sz="1815" u="sng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favour.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考查冠词。句意:我写信是想请你帮我一个忙。do sb. a favour帮某人一个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忙。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5-5 (</a:t>
            </a:r>
            <a:r>
              <a:rPr lang="zh-CN" altLang="en-US" sz="1900" kern="0" spc="24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)The chain's owner now favored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renaming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(rename) Sparrow as Marcy's </a:t>
            </a:r>
            <a:endParaRPr lang="zh-CN" altLang="en-US" dirty="0"/>
          </a:p>
        </p:txBody>
      </p:sp>
      <p:pic>
        <p:nvPicPr>
          <p:cNvPr id="3" name="图片 3" descr="textimage41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39850" y="834217"/>
            <a:ext cx="552449" cy="371474"/>
          </a:xfrm>
          <a:prstGeom prst="rect">
            <a:avLst/>
          </a:prstGeom>
        </p:spPr>
      </p:pic>
      <p:pic>
        <p:nvPicPr>
          <p:cNvPr id="4" name="图片 4" descr="textimage42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81450" y="2853847"/>
            <a:ext cx="552450" cy="371474"/>
          </a:xfrm>
          <a:prstGeom prst="rect">
            <a:avLst/>
          </a:prstGeom>
        </p:spPr>
      </p:pic>
      <p:pic>
        <p:nvPicPr>
          <p:cNvPr id="5" name="图片 5" descr="textimage43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81450" y="4529701"/>
            <a:ext cx="552450" cy="371475"/>
          </a:xfrm>
          <a:prstGeom prst="rect">
            <a:avLst/>
          </a:prstGeom>
        </p:spPr>
      </p:pic>
      <p:pic>
        <p:nvPicPr>
          <p:cNvPr id="6" name="图片 6" descr="textimage44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450" y="5786226"/>
            <a:ext cx="552450" cy="371474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8" name="Picture 4" descr="\\a015\吴双婷\线.tif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7715" y="850900"/>
            <a:ext cx="864000" cy="2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2492" y="2853845"/>
            <a:ext cx="252000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8032" y="5800583"/>
            <a:ext cx="900000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56280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restaurants.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考查动名词。句意:这家连锁店的老板现在喜欢把Sparrow重新命名为Mar-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cy的餐厅。favour doing sth.意为“较喜欢做某事”。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完成句子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5-6 (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)——你好,可以请你帮个忙吗?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——当然,我能为你做点什么呢?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—Hey, can I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ask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you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favour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?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—Sure,what can I do for you?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2325" kern="0" spc="127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|break down消除;分解;打破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A smile can break down barriers. (教材P39) 微笑可以消除隔阂。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thief broke away from the policeman and ran away.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小偷从警察那里挣脱逃跑了。</a:t>
            </a:r>
            <a:endParaRPr lang="zh-CN" altLang="en-US" dirty="0"/>
          </a:p>
        </p:txBody>
      </p:sp>
      <p:pic>
        <p:nvPicPr>
          <p:cNvPr id="3" name="图片 3" descr="textimage45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81450" y="2438632"/>
            <a:ext cx="609600" cy="409574"/>
          </a:xfrm>
          <a:prstGeom prst="rect">
            <a:avLst/>
          </a:prstGeom>
        </p:spPr>
      </p:pic>
      <p:pic>
        <p:nvPicPr>
          <p:cNvPr id="4" name="图片 4" descr="textimage46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752" y="4206087"/>
            <a:ext cx="1531670" cy="396252"/>
          </a:xfrm>
          <a:prstGeom prst="rect">
            <a:avLst/>
          </a:prstGeom>
        </p:spPr>
      </p:pic>
      <p:pic>
        <p:nvPicPr>
          <p:cNvPr id="5" name="图片 5" descr="textimage47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000" y="5165434"/>
            <a:ext cx="190500" cy="219075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7" name="Picture 4" descr="\\a015\吴双婷\线.tif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67205" y="3277235"/>
            <a:ext cx="1567180" cy="396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50399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armed conflict between the United States and Iran may break out at any moment.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美国和伊朗之间的武装冲突随时可能爆发。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We had to break into the house as we had lost the key.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因为我们把钥匙丢了,所以不得不破门而入。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What if you break up with your partner?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如果你和你的伴侣分手了怎么办?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  </a:t>
            </a:r>
            <a:r>
              <a:rPr lang="zh-CN" altLang="en-US" sz="1380" kern="0" spc="344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①break up关闭;解散;拆开;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分手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break out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突然开始;爆发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break away from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从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逃脱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④break in强行进入;打断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⑤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break into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强行闯入;突然开始</a:t>
            </a:r>
            <a:endParaRPr lang="zh-CN" altLang="en-US" dirty="0"/>
          </a:p>
        </p:txBody>
      </p:sp>
      <p:pic>
        <p:nvPicPr>
          <p:cNvPr id="3" name="图片 3" descr="textimage48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0800" y="3336094"/>
            <a:ext cx="219075" cy="219075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5" name="Picture 4" descr="\\a015\吴双婷\线.tif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85795" y="3706495"/>
            <a:ext cx="504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495" y="4124960"/>
            <a:ext cx="936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4512159"/>
            <a:ext cx="1656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495" y="5330825"/>
            <a:ext cx="1008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5967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用break短语填空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6-1 (2018北京,阅读理解C,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)The team left 100 wax worms on a commercial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polyethylene shopping bag for 12 hours, and the worms consumed and broke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down</a:t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about 92 milligrams, or almost 3% of it.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考查固定搭配。句意:这个团队将100只大蜡螟幼虫放在一个商用的聚乙烯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购物袋上12个小时,这些幼虫消耗并分解了大约92毫克,即大约袋子重量的3%。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break down意为“分解”,符合句意。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6-2 (2017江苏,阅读理解C,</a:t>
            </a:r>
            <a:r>
              <a:rPr lang="zh-CN" altLang="en-US" sz="1900" kern="0" spc="24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)Such situations have led to calls for the tech giants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to be broken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up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考查固定搭配。句意:这样的情况导致了要求解散科技巨头的呼吁。break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up意为“解散”。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6-3 (2017浙江,完形填空,</a:t>
            </a:r>
            <a:r>
              <a:rPr lang="zh-CN" altLang="en-US" sz="1900" kern="0" spc="24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)Her friends came to help her when the war broke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out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考查固定搭配。句意:战争爆发时她的朋友们来帮助她。break out意为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“爆发”。</a:t>
            </a:r>
            <a:endParaRPr lang="zh-CN" altLang="en-US" dirty="0"/>
          </a:p>
        </p:txBody>
      </p:sp>
      <p:pic>
        <p:nvPicPr>
          <p:cNvPr id="3" name="图片 3" descr="textimage49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93524" y="1153306"/>
            <a:ext cx="609600" cy="409575"/>
          </a:xfrm>
          <a:prstGeom prst="rect">
            <a:avLst/>
          </a:prstGeom>
        </p:spPr>
      </p:pic>
      <p:pic>
        <p:nvPicPr>
          <p:cNvPr id="4" name="图片 4" descr="textimage50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93524" y="3691737"/>
            <a:ext cx="552449" cy="371474"/>
          </a:xfrm>
          <a:prstGeom prst="rect">
            <a:avLst/>
          </a:prstGeom>
        </p:spPr>
      </p:pic>
      <p:pic>
        <p:nvPicPr>
          <p:cNvPr id="5" name="图片 5" descr="textimage51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39850" y="5349095"/>
            <a:ext cx="552449" cy="371474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7" name="Picture 4" descr="\\a015\吴双婷\线.tif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23209" y="1634319"/>
            <a:ext cx="540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38630" y="4166870"/>
            <a:ext cx="266065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47050" y="5469255"/>
            <a:ext cx="360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55956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6-4 (</a:t>
            </a:r>
            <a:r>
              <a:rPr lang="zh-CN" altLang="en-US" sz="1900" kern="0" spc="24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)However, she broke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away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from him to rush back home each night.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考查固定搭配。句意:然而,她每天晚上都逃离他,匆忙回家。break away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from意为“从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逃脱”。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2325" kern="0" spc="12672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|reliable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.可靠的;可信赖的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Which is a more reliable guide for understanding someone's feelings, their body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language or the words they speak? (教材P39) 对于理解一个人的感受,他们的肢体语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言或他们说的话,哪种(依据)更可靠?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From what I know of him, I should say that he is unreliable.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从我对他的了解来看,我得说他不可靠。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Many people now rely on the Internet for news.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很多人现在靠因特网来了解新闻。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  </a:t>
            </a:r>
            <a:r>
              <a:rPr lang="zh-CN" altLang="en-US" sz="1380" kern="0" spc="344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endParaRPr lang="zh-CN" altLang="en-US" dirty="0"/>
          </a:p>
        </p:txBody>
      </p:sp>
      <p:pic>
        <p:nvPicPr>
          <p:cNvPr id="3" name="图片 3" descr="textimage52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81450" y="758666"/>
            <a:ext cx="552450" cy="371475"/>
          </a:xfrm>
          <a:prstGeom prst="rect">
            <a:avLst/>
          </a:prstGeom>
        </p:spPr>
      </p:pic>
      <p:pic>
        <p:nvPicPr>
          <p:cNvPr id="4" name="图片 4" descr="textimage53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2876" y="2102309"/>
            <a:ext cx="1603108" cy="416807"/>
          </a:xfrm>
          <a:prstGeom prst="rect">
            <a:avLst/>
          </a:prstGeom>
        </p:spPr>
      </p:pic>
      <p:pic>
        <p:nvPicPr>
          <p:cNvPr id="5" name="图片 5" descr="textimage54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000" y="3870992"/>
            <a:ext cx="190500" cy="219074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03295" y="868045"/>
            <a:ext cx="566420" cy="2622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59486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归纳拓展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unreliable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.不可靠的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②rely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.信任;信赖;依赖;依靠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③rely on/upon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依靠;依赖;信赖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单句语法填空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7-1 (2019北京,完形填空,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)Some students don't have a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reliable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(rely) car, while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others have to share vehicles with parents who work six days a week.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考查形容词。句意:一些学生没有一辆可靠的车,而其他学生不得不与每周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工作6天的父母合用车辆。设空处作定语,修饰其后名词car,意为“可靠的”,故用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reliable。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7-2 (2018江苏,书面表达,</a:t>
            </a:r>
            <a:r>
              <a:rPr lang="zh-CN" altLang="en-US" sz="1900" kern="0" spc="24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)There is no denying that such ratings might bring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convenience to consumers, but they are often misleading and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unreliable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(reliable).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考查词义转换。句意:不可否认,这样的评分可能给消费者带来便利,但往往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具有误导性和不可靠性。并列连词and连接其前后成分作表语,此处均用形容词形</a:t>
            </a:r>
            <a:endParaRPr lang="zh-CN" altLang="en-US" dirty="0"/>
          </a:p>
        </p:txBody>
      </p:sp>
      <p:pic>
        <p:nvPicPr>
          <p:cNvPr id="3" name="图片 3" descr="textimage56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39850" y="2796381"/>
            <a:ext cx="609600" cy="409574"/>
          </a:xfrm>
          <a:prstGeom prst="rect">
            <a:avLst/>
          </a:prstGeom>
        </p:spPr>
      </p:pic>
      <p:pic>
        <p:nvPicPr>
          <p:cNvPr id="4" name="图片 4" descr="textimage57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39850" y="4920467"/>
            <a:ext cx="552449" cy="371474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6" name="图片 6" descr="textimage55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0959" y="843740"/>
            <a:ext cx="219075" cy="219075"/>
          </a:xfrm>
          <a:prstGeom prst="rect">
            <a:avLst/>
          </a:prstGeom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495" y="1134110"/>
            <a:ext cx="984250" cy="3879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71040" y="1991360"/>
            <a:ext cx="1584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07760" y="2809875"/>
            <a:ext cx="720000" cy="4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07760" y="5433060"/>
            <a:ext cx="1007745" cy="347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55956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式,且由句意可知此处表示“不可靠的”,故填unreliable。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7-3 (2017课标全国Ⅲ,阅读理解D改编,</a:t>
            </a:r>
            <a:r>
              <a:rPr lang="zh-CN" altLang="en-US" sz="1900" kern="0" spc="24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)For many older people, particularly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those living alone or in the country, driving is important for giving them the freedom to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get out and about without having to rely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on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others.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考查介词。句意:对于许多老年人,特别是那些独居或在乡下生活的老年人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来说,驾驶对于给他们自由外出和不依赖他人的自由是重要的。rely on意为“依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靠;依赖”,符合句意。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2325" kern="0" spc="127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|assessment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.评价;评定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We make assessments and inferences from body language. (教材P40) 我们根据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肢体语言进行评价和推断。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Greenland would have to assess risks of coastal mining, especially to fisheries.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格陵兰岛将不得不评估沿海采矿的风险,尤其是对渔场的风险。</a:t>
            </a:r>
            <a:endParaRPr lang="zh-CN" altLang="en-US" dirty="0"/>
          </a:p>
        </p:txBody>
      </p:sp>
      <p:pic>
        <p:nvPicPr>
          <p:cNvPr id="3" name="图片 3" descr="textimage58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258237" y="1177994"/>
            <a:ext cx="552450" cy="371475"/>
          </a:xfrm>
          <a:prstGeom prst="rect">
            <a:avLst/>
          </a:prstGeom>
        </p:spPr>
      </p:pic>
      <p:pic>
        <p:nvPicPr>
          <p:cNvPr id="4" name="图片 4" descr="textimage59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314" y="3809834"/>
            <a:ext cx="1531670" cy="396253"/>
          </a:xfrm>
          <a:prstGeom prst="rect">
            <a:avLst/>
          </a:prstGeom>
        </p:spPr>
      </p:pic>
      <p:pic>
        <p:nvPicPr>
          <p:cNvPr id="5" name="图片 5" descr="textimage60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000" y="5128976"/>
            <a:ext cx="190500" cy="219075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28160" y="2054225"/>
            <a:ext cx="28829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5459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We are trying to assess whether the building is worth preserving.我们正设法评估这个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建筑物是否值得保留。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These young men were assessed as either safe or unsafe drivers.这些年轻人被评定为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谨慎驾驶员和不谨慎驾驶员两类。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damage was assessed at ￥1,000.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损失估计达一千元。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  </a:t>
            </a:r>
            <a:r>
              <a:rPr lang="zh-CN" altLang="en-US" sz="1380" kern="0" spc="344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①assess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.评估;评价;估算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assess sth. at sth.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估算某物的价值为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be assessed as...</a:t>
            </a:r>
            <a:r>
              <a:rPr lang="zh-CN" altLang="en-US" sz="1815" i="1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被评定为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④assess+(从句)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评估/评价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⑤make an assessment of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评定;评估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⑥reassess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.重新考虑;再次评价</a:t>
            </a:r>
            <a:endParaRPr lang="zh-CN" altLang="en-US" dirty="0"/>
          </a:p>
        </p:txBody>
      </p:sp>
      <p:pic>
        <p:nvPicPr>
          <p:cNvPr id="3" name="图片 3" descr="textimage61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0800" y="3336094"/>
            <a:ext cx="219075" cy="219075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5" name="Picture 4" descr="\\a015\吴双婷\线.tif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4063211"/>
            <a:ext cx="1656000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495" y="4491990"/>
            <a:ext cx="1584000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03120" y="4920615"/>
            <a:ext cx="152273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0193" y="5341157"/>
            <a:ext cx="141828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803541"/>
            <a:ext cx="8467200" cy="5459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23.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ultimately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.最终;最后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B.阅读词汇—明词义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1.interaction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交流;相互影响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2.cheek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面颊;脸颊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3.waist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腰;腰部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4.barrier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隔阂;障碍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5.fake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假装的;假的;冒充的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6.slump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垂头弯腰地走(或坐等)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7.ceiling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天花板;上限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8.component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组成部分;零件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9.tone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语气;腔调;口吻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10.chin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下巴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11.intervene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干预;介入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4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46455" y="872490"/>
            <a:ext cx="1008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936115" y="1706245"/>
            <a:ext cx="1564005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499870" y="2167890"/>
            <a:ext cx="111252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428750" y="2563495"/>
            <a:ext cx="988060" cy="285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571625" y="2920365"/>
            <a:ext cx="1040765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571625" y="3348990"/>
            <a:ext cx="199263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575414" y="3777776"/>
            <a:ext cx="2286016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575414" y="4206404"/>
            <a:ext cx="1296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000250" y="4681220"/>
            <a:ext cx="1500505" cy="278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353820" y="5077460"/>
            <a:ext cx="1634490" cy="271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499870" y="5492750"/>
            <a:ext cx="500380" cy="2851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000250" y="5841365"/>
            <a:ext cx="1044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554736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单句语法填空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8-1 (2019江苏,阅读理解C,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)...many donators have rushed into fancy pro-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grammes without carefully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assessing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(assess) the relative long-term costs...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 考查动名词。此处指许多捐助者没有仔细评估相对的长期成本。设空处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作介词without的宾语,故用动名词形式。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8-2 (2018北京,七选五改编,</a:t>
            </a:r>
            <a:r>
              <a:rPr lang="zh-CN" altLang="en-US" sz="1900" kern="0" spc="24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)The main reasons we get angry are triggering(触发)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events, personality characters, and our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assessment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(assess) of situations.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考查词性转换。句意:我们生气的主要原因是触发事件、性格特征和我们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对情况的评估。由设空处前的our和设空处后的of可知,此处应该用名词形式。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8-3 (2017江苏,阅读理解C,</a:t>
            </a:r>
            <a:r>
              <a:rPr lang="zh-CN" altLang="en-US" sz="1900" kern="0" spc="24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 They now need to take into account the extent of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firms' data assets(资产)when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assessing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(assess) the impact of deals.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考查非谓语动词。句意:在评估交易的影响时,他们现在需要考虑公司数据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资产的规模。when引导时间状语从句,从句主语与主句主语一致,且从句谓语中含</a:t>
            </a:r>
            <a:endParaRPr lang="zh-CN" altLang="en-US" dirty="0"/>
          </a:p>
        </p:txBody>
      </p:sp>
      <p:pic>
        <p:nvPicPr>
          <p:cNvPr id="3" name="图片 3" descr="textimage62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93524" y="1180648"/>
            <a:ext cx="609600" cy="409575"/>
          </a:xfrm>
          <a:prstGeom prst="rect">
            <a:avLst/>
          </a:prstGeom>
        </p:spPr>
      </p:pic>
      <p:pic>
        <p:nvPicPr>
          <p:cNvPr id="4" name="图片 4" descr="textimage63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70250" y="2890305"/>
            <a:ext cx="552449" cy="371474"/>
          </a:xfrm>
          <a:prstGeom prst="rect">
            <a:avLst/>
          </a:prstGeom>
        </p:spPr>
      </p:pic>
      <p:pic>
        <p:nvPicPr>
          <p:cNvPr id="5" name="图片 5" descr="textimage64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93524" y="4566158"/>
            <a:ext cx="552449" cy="371474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7" name="Picture 4" descr="\\a015\吴双婷\线.tif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93709" y="1655274"/>
            <a:ext cx="900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46864" y="3315493"/>
            <a:ext cx="1080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9290" y="5023655"/>
            <a:ext cx="936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56464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有be动词,从句的主语和be动词可以省略。结合此题可知,此处省略they are,故填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assessing。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8-4 (</a:t>
            </a:r>
            <a:r>
              <a:rPr lang="zh-CN" altLang="en-US" sz="1900" kern="0" spc="24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)To do this, you first need to examine your present situation and assess-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which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goals are important to you.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考查宾语从句。句意:要做到这一点,你首先需要审视自己的现状,评估哪些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目标对你来说是重要的。设空处引导宾语从句,设空处意为“哪一些”。故用连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接词which。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完成句子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8-5 (2019课标全国Ⅱ,七选五,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)You should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reassess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your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goals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(重新评估你的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目标), and motivate yourself to set a fresh goal.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2325" kern="0" spc="127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|reveal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.提示;显示;露出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The actor reveals the situation and messages, and the group compares notes. (教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材P43) 演员透露情况和信息,小组交换看法。</a:t>
            </a:r>
            <a:endParaRPr lang="zh-CN" altLang="en-US" dirty="0"/>
          </a:p>
        </p:txBody>
      </p:sp>
      <p:pic>
        <p:nvPicPr>
          <p:cNvPr id="3" name="图片 3" descr="textimage65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81450" y="1597322"/>
            <a:ext cx="552450" cy="371475"/>
          </a:xfrm>
          <a:prstGeom prst="rect">
            <a:avLst/>
          </a:prstGeom>
        </p:spPr>
      </p:pic>
      <p:pic>
        <p:nvPicPr>
          <p:cNvPr id="4" name="图片 4" descr="textimage66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00650" y="4114485"/>
            <a:ext cx="609600" cy="409574"/>
          </a:xfrm>
          <a:prstGeom prst="rect">
            <a:avLst/>
          </a:prstGeom>
        </p:spPr>
      </p:pic>
      <p:pic>
        <p:nvPicPr>
          <p:cNvPr id="5" name="图片 5" descr="textimage67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7190" y="5111640"/>
            <a:ext cx="1460232" cy="377771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2033905"/>
            <a:ext cx="579755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6045" y="4167505"/>
            <a:ext cx="1836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50399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Earlier this month, Mr. Musk revealed the cost of a ticket to Mars on the Space X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flight would be less than $100,000.本月早些时候,马斯克先生透露,乘坐Space X宇宙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飞船前往火星的票价可能会低于10万美元。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 will be very glad to give you any help if you reveal your thoughts to me.如果你把你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的想法透露给我,我会非常高兴给予你任何帮助。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It is revealed that Chinese medicine has positive effects on this disease.据透露,中药对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该病有积极的影响。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  </a:t>
            </a:r>
            <a:r>
              <a:rPr lang="zh-CN" altLang="en-US" sz="1380" kern="0" spc="344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reveal sth. to sb./reveal to sb. sth.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向某人揭示/透露某事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②It is/was revealed that...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据透露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③revealing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.揭露真相的;发人深省的;暴露的</a:t>
            </a:r>
            <a:endParaRPr lang="zh-CN" altLang="en-US" dirty="0"/>
          </a:p>
        </p:txBody>
      </p:sp>
      <p:pic>
        <p:nvPicPr>
          <p:cNvPr id="3" name="图片 3" descr="textimage68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0000" y="820126"/>
            <a:ext cx="190500" cy="219075"/>
          </a:xfrm>
          <a:prstGeom prst="rect">
            <a:avLst/>
          </a:prstGeom>
        </p:spPr>
      </p:pic>
      <p:pic>
        <p:nvPicPr>
          <p:cNvPr id="4" name="图片 4" descr="textimage69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800" y="4174750"/>
            <a:ext cx="219075" cy="219075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6" name="Picture 4" descr="\\a015\吴双婷\线.tif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4491839"/>
            <a:ext cx="3132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04820" y="4957445"/>
            <a:ext cx="1188000" cy="3263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59994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单句语法填空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9-1 (2017江苏,阅读理解C,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)Companies could be forced to reveal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to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consumers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what information they hold and how much money they make from it.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考查介词。句意:公司可能被迫向消费者透露它们所持的信息以及它们从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中赚了多少钱。reveal to sb. sth.向某人透露某事。故用介词to。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9-2 (2017天津,阅读理解A改编,</a:t>
            </a:r>
            <a:r>
              <a:rPr lang="zh-CN" altLang="en-US" sz="1900" kern="0" spc="24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)You accidentally reveal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to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entire company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what menu choices you would prefer at the staff Christmas dinner, or what holiday you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'd like to take.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考查介词。句意:你无意中向整个公司透露了你在员工圣诞晚餐上更喜欢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什么样的菜单选择,或者你想过什么样的假期。reveal to sb. sth.向某人透露某事,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故用介词to。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完成句子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9-3 (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)但它们都揭示了很多事情:问某人他们收集什么,他们的答案会告诉你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他们是谁。</a:t>
            </a:r>
            <a:endParaRPr lang="zh-CN" altLang="en-US" dirty="0"/>
          </a:p>
        </p:txBody>
      </p:sp>
      <p:pic>
        <p:nvPicPr>
          <p:cNvPr id="3" name="图片 3" descr="textimage70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93524" y="1153306"/>
            <a:ext cx="609600" cy="409575"/>
          </a:xfrm>
          <a:prstGeom prst="rect">
            <a:avLst/>
          </a:prstGeom>
        </p:spPr>
      </p:pic>
      <p:pic>
        <p:nvPicPr>
          <p:cNvPr id="4" name="图片 4" descr="textimage71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567037" y="2848765"/>
            <a:ext cx="552449" cy="371474"/>
          </a:xfrm>
          <a:prstGeom prst="rect">
            <a:avLst/>
          </a:prstGeom>
        </p:spPr>
      </p:pic>
      <p:pic>
        <p:nvPicPr>
          <p:cNvPr id="5" name="图片 5" descr="textimage72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81450" y="5796777"/>
            <a:ext cx="609600" cy="409574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7" name="Picture 4" descr="\\a015\吴双婷\线.tif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39018" y="1205693"/>
            <a:ext cx="216000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3980" y="2863215"/>
            <a:ext cx="216000" cy="4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848501"/>
            <a:ext cx="8467200" cy="55772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But they all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reveal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lot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of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things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:ask someone what they collect and their answers will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tell you who they are.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2325" kern="0" spc="1469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|in other words换句话说;也就是说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 other words...(教材P43) 换句话说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 other words:If you tell something to someone with an absolutely serious expression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on your face, you have a chance of them believing what you say.换句话说:如果你以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一副相当严肃的表情告诉某人某件事情,你就有机会让他们相信你所说的事。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Have a word with Tom and see what he thinks.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和汤姆谈一谈,看他是怎么想的。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Please retell the story in your own words.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请用自己的话复述这个故事。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 a word, I didn't like that car at all.</a:t>
            </a:r>
            <a:endParaRPr lang="zh-CN" altLang="en-US" dirty="0"/>
          </a:p>
        </p:txBody>
      </p:sp>
      <p:pic>
        <p:nvPicPr>
          <p:cNvPr id="3" name="图片 3" descr="textimage73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54314" y="1789497"/>
            <a:ext cx="1817422" cy="416326"/>
          </a:xfrm>
          <a:prstGeom prst="rect">
            <a:avLst/>
          </a:prstGeom>
        </p:spPr>
      </p:pic>
      <p:pic>
        <p:nvPicPr>
          <p:cNvPr id="4" name="图片 4" descr="textimage74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00" y="2772566"/>
            <a:ext cx="190500" cy="219075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6" name="Picture 4" descr="\\a015\吴双婷\线.tif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66875" y="922020"/>
            <a:ext cx="1961515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55105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总之,我一点也不喜欢那辆小汽车。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 hope you will always keep your word in the future. 我希望你将来会一直遵守诺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言。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  </a:t>
            </a:r>
            <a:r>
              <a:rPr lang="zh-CN" altLang="en-US" sz="1380" kern="0" spc="344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 a word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简言之;总之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②in one's own words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用某人自己的话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③word for word逐字地;一字不差地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④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have a word with sb.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和某人谈一谈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⑤keep/break one's word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遵守诺言/失信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单句语法填空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10-1 (2016浙江,阅读理解A,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other words, gossip is satisfying because it gives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people a sense of belonging or even superiority(优越感).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考查介词短语。句意:换句话说,闲聊是令人满意的,因为它给人一种归属</a:t>
            </a:r>
            <a:endParaRPr lang="zh-CN" altLang="en-US" dirty="0"/>
          </a:p>
        </p:txBody>
      </p:sp>
      <p:pic>
        <p:nvPicPr>
          <p:cNvPr id="3" name="图片 3" descr="textimage75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0800" y="2078110"/>
            <a:ext cx="219075" cy="219075"/>
          </a:xfrm>
          <a:prstGeom prst="rect">
            <a:avLst/>
          </a:prstGeom>
        </p:spPr>
      </p:pic>
      <p:pic>
        <p:nvPicPr>
          <p:cNvPr id="4" name="图片 4" descr="textimage76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1437" y="4954600"/>
            <a:ext cx="609600" cy="409574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6" name="Picture 4" descr="\\a015\吴双婷\线.tif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2420457"/>
            <a:ext cx="972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1736" y="2777327"/>
            <a:ext cx="1836000" cy="4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786" y="3634583"/>
            <a:ext cx="1980000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0" y="4063365"/>
            <a:ext cx="1512000" cy="396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42710" y="5007782"/>
            <a:ext cx="252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55156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感,甚至是优越感。in other words意为“换句话说;也就是说”,符合题意。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10-2 (</a:t>
            </a:r>
            <a:r>
              <a:rPr lang="zh-CN" altLang="en-US" sz="1900" kern="0" spc="24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 Can I have a word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with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you? It won't take long.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考查介词。句意:我能和你谈谈吗?不会花费太长时间。have a word with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sb.意为“和某人谈谈”,符合题意。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10-3 (</a:t>
            </a:r>
            <a:r>
              <a:rPr lang="zh-CN" altLang="en-US" sz="1900" kern="0" spc="24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)In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word, not only does the proverb enable me to face up to the difficulties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bravely, but also it contributes much to keeping confident all the time.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考查固定搭配。句意:总之,这句谚语不仅使我能够勇敢地面对困难,而且总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是非常有助于保持自信。in a word 意为“总之”。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10-4 (</a:t>
            </a:r>
            <a:r>
              <a:rPr lang="zh-CN" altLang="en-US" sz="1900" kern="0" spc="24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)His family says that even when he was a young boy, Samuel heard some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one read a story, and then he could retell the story word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for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word.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考查固定搭配。句意:塞缪尔的家人说,甚至当他还是个小男孩的时候,他听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到有人读了一个故事,然后他就可以一字不差地复述这个故事。word for word意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为“逐字地”。</a:t>
            </a:r>
            <a:endParaRPr lang="zh-CN" altLang="en-US" dirty="0"/>
          </a:p>
        </p:txBody>
      </p:sp>
      <p:pic>
        <p:nvPicPr>
          <p:cNvPr id="3" name="图片 3" descr="textimage77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96650" y="1177994"/>
            <a:ext cx="552450" cy="371475"/>
          </a:xfrm>
          <a:prstGeom prst="rect">
            <a:avLst/>
          </a:prstGeom>
        </p:spPr>
      </p:pic>
      <p:pic>
        <p:nvPicPr>
          <p:cNvPr id="4" name="图片 4" descr="textimage78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650" y="2434519"/>
            <a:ext cx="552450" cy="371475"/>
          </a:xfrm>
          <a:prstGeom prst="rect">
            <a:avLst/>
          </a:prstGeom>
        </p:spPr>
      </p:pic>
      <p:pic>
        <p:nvPicPr>
          <p:cNvPr id="5" name="图片 5" descr="textimage79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650" y="4110373"/>
            <a:ext cx="552450" cy="371475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7" name="Picture 4" descr="\\a015\吴双婷\线.tif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13447" y="1192673"/>
            <a:ext cx="468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28794" y="2420137"/>
            <a:ext cx="216000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36598" y="4562642"/>
            <a:ext cx="324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561403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10-5 (</a:t>
            </a:r>
            <a:r>
              <a:rPr lang="zh-CN" altLang="en-US" sz="1900" kern="0" spc="24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)A friend I was talking to agreed with me that it was, in his own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words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(word), “a brilliantly(精彩地)written book”.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考查固定搭配。句意:与我交谈的一位朋友也赞同我,用他自己的话来说,它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是“一本写得非常精彩的书”。 in one's own words 意为“用某人自己的话”。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10-6 (</a:t>
            </a:r>
            <a:r>
              <a:rPr lang="zh-CN" altLang="en-US" sz="1900" kern="0" spc="24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)The wife immediately answered that she had to keep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her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(she) word.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考查固定搭配。句意:妻子马上回答说她必须遵守诺言。keep one's word意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为“遵守诺言”。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2325" kern="0" spc="1469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|call on (短暂地) 访问;要求(某人讲话等);正式邀请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Some students act this way merely because they are afraid of being called on by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teacher.(教材P44) 有些学生这样做仅仅是因为他们害怕被老师叫起来发言。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authors called on leaders to gather at the G20 summit in Hamburg, Germany, on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July 7—8 to highlight 2020 as a make-or-break point for taking action.作者们呼吁领</a:t>
            </a:r>
            <a:endParaRPr lang="zh-CN" altLang="en-US" dirty="0"/>
          </a:p>
        </p:txBody>
      </p:sp>
      <p:pic>
        <p:nvPicPr>
          <p:cNvPr id="3" name="图片 3" descr="textimage80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96650" y="758666"/>
            <a:ext cx="552450" cy="371475"/>
          </a:xfrm>
          <a:prstGeom prst="rect">
            <a:avLst/>
          </a:prstGeom>
        </p:spPr>
      </p:pic>
      <p:pic>
        <p:nvPicPr>
          <p:cNvPr id="4" name="图片 4" descr="textimage81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96650" y="2434519"/>
            <a:ext cx="552450" cy="371475"/>
          </a:xfrm>
          <a:prstGeom prst="rect">
            <a:avLst/>
          </a:prstGeom>
        </p:spPr>
      </p:pic>
      <p:pic>
        <p:nvPicPr>
          <p:cNvPr id="5" name="图片 5" descr="textimage82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5752" y="3795008"/>
            <a:ext cx="1745984" cy="399961"/>
          </a:xfrm>
          <a:prstGeom prst="rect">
            <a:avLst/>
          </a:prstGeom>
        </p:spPr>
      </p:pic>
      <p:pic>
        <p:nvPicPr>
          <p:cNvPr id="6" name="图片 6" descr="textimage83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000" y="5127517"/>
            <a:ext cx="190500" cy="219075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8" name="Picture 4" descr="\\a015\吴双婷\线.tif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4445" y="893445"/>
            <a:ext cx="603885" cy="240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24320" y="2419985"/>
            <a:ext cx="360000" cy="386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5459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导人们于7月7日至8日齐聚在德国汉堡举行的G20峰会,强调2020年是采取行动的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成败点。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music calls up old times.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音乐让人回想起往日的时光。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He is ill;you should call in the doctor right away.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他病了;你应该立即请大夫来。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game was called off due to the heavy rain.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比赛因大雨而被取消。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He sat down and called for some beer.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他坐下来要了一些啤酒。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  </a:t>
            </a:r>
            <a:r>
              <a:rPr lang="zh-CN" altLang="en-US" sz="1380" kern="0" spc="344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call u</a:t>
            </a:r>
            <a:r>
              <a:rPr lang="en-US" altLang="zh-CN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打电话给;使想起;使回忆起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②call in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召来;叫来;下令收回</a:t>
            </a:r>
            <a:endParaRPr lang="zh-CN" altLang="en-US" dirty="0">
              <a:solidFill>
                <a:srgbClr val="FF0000"/>
              </a:solidFill>
            </a:endParaRPr>
          </a:p>
        </p:txBody>
      </p:sp>
      <p:pic>
        <p:nvPicPr>
          <p:cNvPr id="3" name="图片 3" descr="textimage84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0800" y="5013406"/>
            <a:ext cx="219075" cy="219075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98195" y="5355590"/>
            <a:ext cx="782320" cy="334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8585" y="5812155"/>
            <a:ext cx="2016000" cy="2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552894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③call off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取消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④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call for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需要;要求;(去)接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⑤call back回电话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⑥call on sb. to do sth.号召/呼吁某人做某事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单句语法填空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11-1 (2019浙江,阅读理解A,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)However, when she hung up, she regretted the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way she had handled the call. So she called Zac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back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and apologized.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考查副词。句意:然而,当她挂断电话时,她后悔自己处理这通电话的方式。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因此她给扎克回了电话,道了歉。call back回电话。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11-2 (2018课标全国Ⅱ,完形填空,</a:t>
            </a:r>
            <a:r>
              <a:rPr lang="zh-CN" altLang="en-US" sz="1900" kern="0" spc="24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)The instructors called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for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an ambulance. For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tunately, after a brief stay in hospital, Ben was well enough to be allowed to leave and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later the family met up for dinner.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考查介词。此处指教练叫来了救护车。call for an ambulance意为“叫救护</a:t>
            </a:r>
            <a:endParaRPr lang="zh-CN" altLang="en-US" dirty="0"/>
          </a:p>
        </p:txBody>
      </p:sp>
      <p:pic>
        <p:nvPicPr>
          <p:cNvPr id="3" name="图片 3" descr="textimage85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21437" y="2857960"/>
            <a:ext cx="609600" cy="409574"/>
          </a:xfrm>
          <a:prstGeom prst="rect">
            <a:avLst/>
          </a:prstGeom>
        </p:spPr>
      </p:pic>
      <p:pic>
        <p:nvPicPr>
          <p:cNvPr id="4" name="图片 4" descr="textimage86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6250" y="4567617"/>
            <a:ext cx="552449" cy="371474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92250" y="861060"/>
            <a:ext cx="521335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495" y="1134110"/>
            <a:ext cx="756000" cy="398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13325" y="3267710"/>
            <a:ext cx="450215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2075" y="4563110"/>
            <a:ext cx="288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803541"/>
            <a:ext cx="8467200" cy="5459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12.Brazil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巴西(国家名)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13.Bulgaria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保加利亚(国家名)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14.Albania 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阿尔巴尼亚(国家名)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C.拓展词汇—灵活用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vary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.(根据情况)变化;改变→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variety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.不同种类;多样化→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various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.各种不同的;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各种各样的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appropriate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.合适的;恰当的→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appropriately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.适当地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approve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.赞成;同意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.批准;通过→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disapprove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.不同意;不赞成→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approval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.赞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成;认可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demonstrate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.表现;表达;说明;证明→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demonstration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.证明;集会示威→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demonstra-</a:t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tor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.示威者;演示者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employ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.使用;应用;雇用→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employee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.雇员;雇工→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employer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.雇主→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employ-</a:t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ment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.雇用;就业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428728" y="848501"/>
            <a:ext cx="135732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642745" y="1276985"/>
            <a:ext cx="18288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642745" y="1772920"/>
            <a:ext cx="2106930" cy="261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714375" y="2531745"/>
            <a:ext cx="432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3642995" y="2491740"/>
            <a:ext cx="720000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501130" y="2531110"/>
            <a:ext cx="763905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756285" y="3354705"/>
            <a:ext cx="111506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3929057" y="3354863"/>
            <a:ext cx="1332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\\a015\吴双婷\线.tif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714375" y="3858260"/>
            <a:ext cx="777875" cy="2781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4217035" y="3858895"/>
            <a:ext cx="10922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" descr="\\a015\吴双婷\线.tif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7201535" y="3705860"/>
            <a:ext cx="829310" cy="405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714375" y="4563110"/>
            <a:ext cx="1156970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4420870" y="4563110"/>
            <a:ext cx="1389380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7713345" y="4563110"/>
            <a:ext cx="1102360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4" descr="\\a015\吴双婷\线.tif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540039" y="4992540"/>
            <a:ext cx="28575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4" descr="\\a015\吴双婷\线.tif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714375" y="5420360"/>
            <a:ext cx="71501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4" descr="\\a015\吴双婷\线.tif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3471545" y="5420995"/>
            <a:ext cx="94869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4" descr="\\a015\吴双婷\线.tif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5873750" y="5420995"/>
            <a:ext cx="91313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4" descr="\\a015\吴双婷\线.tif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7713345" y="5420995"/>
            <a:ext cx="82042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4" descr="\\a015\吴双婷\线.tif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539750" y="5841365"/>
            <a:ext cx="489585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509524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车”,符合题意。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11-3 (2018江苏,25,</a:t>
            </a:r>
            <a:r>
              <a:rPr lang="zh-CN" altLang="en-US" sz="1900" kern="0" spc="24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 Developing the Yangtze River Economic Belt is a systemat-</a:t>
            </a:r>
            <a:endParaRPr lang="zh-CN" altLang="en-US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ic project which calls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for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 clear road map and timetable.</a:t>
            </a:r>
            <a:endParaRPr lang="zh-CN" altLang="en-US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考查介词。句意:发展长江经济带是一项需要清晰的路线图和时间表的系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统化的工程。call for意为“需要”,符合题意。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11-4 (2016北京,书面表达,</a:t>
            </a:r>
            <a:r>
              <a:rPr lang="zh-CN" altLang="en-US" sz="1900" kern="0" spc="24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)A week before Earth Day, posters were put up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around our school, calling on us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to join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(join) in the actions for a greener earth.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考查不定式。句意:在地球日的前一周,我们学校四周贴满了海报,号召我们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加入绿色地球行动。call on sb. to do sth.号召某人做某事。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11-5 (</a:t>
            </a:r>
            <a:r>
              <a:rPr lang="zh-CN" altLang="en-US" sz="1900" kern="0" spc="24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)I'll be out for some time. In case anything important happens, call me-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up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immediately.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考查副词。句意:我要出去一段时间。万一有什么重要的事情发生,立即给</a:t>
            </a:r>
            <a:endParaRPr lang="zh-CN" altLang="en-US" dirty="0"/>
          </a:p>
        </p:txBody>
      </p:sp>
      <p:pic>
        <p:nvPicPr>
          <p:cNvPr id="3" name="图片 3" descr="textimage87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363850" y="1177994"/>
            <a:ext cx="552449" cy="371475"/>
          </a:xfrm>
          <a:prstGeom prst="rect">
            <a:avLst/>
          </a:prstGeom>
        </p:spPr>
      </p:pic>
      <p:pic>
        <p:nvPicPr>
          <p:cNvPr id="4" name="图片 4" descr="textimage88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8544" y="2892175"/>
            <a:ext cx="552449" cy="371474"/>
          </a:xfrm>
          <a:prstGeom prst="rect">
            <a:avLst/>
          </a:prstGeom>
        </p:spPr>
      </p:pic>
      <p:pic>
        <p:nvPicPr>
          <p:cNvPr id="5" name="图片 5" descr="textimage89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18240" y="4599779"/>
            <a:ext cx="552450" cy="371474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7" name="Picture 4" descr="\\a015\吴双婷\线.tif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66655" y="1631464"/>
            <a:ext cx="324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63930" y="3335816"/>
            <a:ext cx="612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0039" y="4971270"/>
            <a:ext cx="285752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547643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我打电话。call up意为“打电话给”。符合题意。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11-6 (</a:t>
            </a:r>
            <a:r>
              <a:rPr lang="zh-CN" altLang="en-US" sz="1900" kern="0" spc="24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)They sent her to the big city,where specialists can be called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to study her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disease.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考查介词。句意:他们把她送到了大城市,在那里可以叫专家来研究她的疾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病。call in意为“召来;叫来”,符合题意。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3210" kern="0" spc="2551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320"/>
              </a:spcBef>
              <a:buNone/>
            </a:pPr>
            <a:r>
              <a:rPr lang="zh-CN" altLang="en-US" sz="2325" kern="0" spc="1199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|while连接两个并列分句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Most students favour the plan, while their teachers are not in favour of it. (教材P4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0)大多数学生赞成这个计划,然而他们的老师却不赞成。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While I admit his strengths, I can see his shortcomings.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尽管我承认他的优点,但我还是能看到他的缺点。</a:t>
            </a:r>
            <a:endParaRPr lang="zh-CN" altLang="en-US" dirty="0"/>
          </a:p>
        </p:txBody>
      </p:sp>
      <p:pic>
        <p:nvPicPr>
          <p:cNvPr id="3" name="图片 3" descr="textimage90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96650" y="1177994"/>
            <a:ext cx="552450" cy="371475"/>
          </a:xfrm>
          <a:prstGeom prst="rect">
            <a:avLst/>
          </a:prstGeom>
        </p:spPr>
      </p:pic>
      <p:pic>
        <p:nvPicPr>
          <p:cNvPr id="5" name="图片 5" descr="textimage92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3777459"/>
            <a:ext cx="1317356" cy="358652"/>
          </a:xfrm>
          <a:prstGeom prst="rect">
            <a:avLst/>
          </a:prstGeom>
        </p:spPr>
      </p:pic>
      <p:pic>
        <p:nvPicPr>
          <p:cNvPr id="6" name="图片 6" descr="textimage93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000" y="5072766"/>
            <a:ext cx="190500" cy="219075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43768" y="1134253"/>
            <a:ext cx="142876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图片 6" descr="textimage48.jpe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71802" y="3134517"/>
            <a:ext cx="1579140" cy="3127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56349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Please don't talk so loudly while others are working.别人在工作时,请别那么大声谈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话。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  </a:t>
            </a:r>
            <a:r>
              <a:rPr lang="zh-CN" altLang="en-US" sz="1380" kern="0" spc="344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①教材原句中while作并列连词,表示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转折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关系,往往连接内容和结构对称的句子,常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用来表示前后鲜明的对比,常意为“然而”。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②while的另外两个重要的含义: while作从属连词,引导时间状语从句,意为“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在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</a:t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5" u="sng" kern="0" dirty="0" smtClean="0">
                <a:solidFill>
                  <a:srgbClr val="FF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的时候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”;while作从属连词,引导让步状语从句,意为“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虽然,尽管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”。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2360" kern="0" spc="9415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用适当的连词填空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1-1 (2019课标全国Ⅰ,语法填空,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While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they are rare north of 88</a:t>
            </a:r>
            <a:r>
              <a:rPr lang="zh-CN" altLang="en-US" sz="1815" kern="0" dirty="0" smtClean="0">
                <a:solidFill>
                  <a:srgbClr val="000000"/>
                </a:solidFill>
                <a:latin typeface="Arial Narrow" pitchFamily="65" charset="-122"/>
                <a:ea typeface="Arial Unicode MS" pitchFamily="65" charset="-122"/>
              </a:rPr>
              <a:t>°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,there is evi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dence that they range all the way across the Arctic, and as far south as James Bay in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Canada.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考查连词。句意:虽然在北纬88度以北的地方很少见到它们,但有证据表明,</a:t>
            </a:r>
            <a:endParaRPr lang="zh-CN" altLang="en-US" dirty="0"/>
          </a:p>
        </p:txBody>
      </p:sp>
      <p:pic>
        <p:nvPicPr>
          <p:cNvPr id="3" name="图片 3" descr="textimage94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0800" y="1658782"/>
            <a:ext cx="219075" cy="219075"/>
          </a:xfrm>
          <a:prstGeom prst="rect">
            <a:avLst/>
          </a:prstGeom>
        </p:spPr>
      </p:pic>
      <p:pic>
        <p:nvPicPr>
          <p:cNvPr id="4" name="图片 4" descr="textimage95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00" y="3703248"/>
            <a:ext cx="1495425" cy="504825"/>
          </a:xfrm>
          <a:prstGeom prst="rect">
            <a:avLst/>
          </a:prstGeom>
        </p:spPr>
      </p:pic>
      <p:pic>
        <p:nvPicPr>
          <p:cNvPr id="5" name="图片 5" descr="textimage96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1050" y="4661409"/>
            <a:ext cx="609600" cy="409574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02735" y="1991360"/>
            <a:ext cx="51308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43545" y="2777490"/>
            <a:ext cx="516255" cy="396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0039" y="3241833"/>
            <a:ext cx="936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64260" y="3241515"/>
            <a:ext cx="1044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359910" y="4661535"/>
            <a:ext cx="655955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55156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它们的活动范围遍及整个北极,南至加拿大的詹姆斯湾。本句设-空处引导让步状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语从句,所以用从属连词While。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1-2 (2019课标全国Ⅱ,阅读理解B,</a:t>
            </a:r>
            <a:r>
              <a:rPr lang="zh-CN" altLang="en-US" sz="1900" kern="0" spc="24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 The coach is able to focus on the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kids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while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other parents are relieved to be off the hook for another season.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考查连词。句意:教练能够把注意力集中在孩子们身上,而其他父母则因为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另一个赛季不用操心而松了口气。设空处表示转折关系,故用并列连词while。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1-3 (2019天津,完形填空改编,</a:t>
            </a:r>
            <a:r>
              <a:rPr lang="zh-CN" altLang="en-US" sz="1900" kern="0" spc="24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)My husband answered the door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while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 was on the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phone in the dining room.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考查连词。句意:我在餐厅里打电话时,我丈夫去开了门。设空处引导时间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状语从句,故用从属连词while。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1-4 (2019天津,阅读理解C,</a:t>
            </a:r>
            <a:r>
              <a:rPr lang="zh-CN" altLang="en-US" sz="1900" kern="0" spc="24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 In the ocean,we fished for top predators such as cod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on an industrial scale ,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while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on land,we killed off large predators such as wolves.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考查连词。句意:在海洋里,我们以工业规模捕捞鳕鱼等顶级掠食者,而在陆</a:t>
            </a:r>
            <a:endParaRPr lang="zh-CN" altLang="en-US" dirty="0"/>
          </a:p>
        </p:txBody>
      </p:sp>
      <p:pic>
        <p:nvPicPr>
          <p:cNvPr id="3" name="图片 3" descr="textimage97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784725" y="1597322"/>
            <a:ext cx="552449" cy="371475"/>
          </a:xfrm>
          <a:prstGeom prst="rect">
            <a:avLst/>
          </a:prstGeom>
        </p:spPr>
      </p:pic>
      <p:pic>
        <p:nvPicPr>
          <p:cNvPr id="4" name="图片 4" descr="textimage98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00650" y="3273175"/>
            <a:ext cx="552449" cy="371474"/>
          </a:xfrm>
          <a:prstGeom prst="rect">
            <a:avLst/>
          </a:prstGeom>
        </p:spPr>
      </p:pic>
      <p:pic>
        <p:nvPicPr>
          <p:cNvPr id="5" name="图片 5" descr="textimage99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93524" y="4949029"/>
            <a:ext cx="552449" cy="371474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7" name="Picture 4" descr="\\a015\吴双婷\线.tif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991509"/>
            <a:ext cx="612000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71665" y="3274060"/>
            <a:ext cx="576000" cy="370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50" y="5391785"/>
            <a:ext cx="648335" cy="345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5760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地上,我们杀死了狼等大型掠食者。由In the ocean以及空后的on land可知,前后句</a:t>
            </a:r>
            <a:b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子结构对称,对比鲜明,故用并列连词while连接两个并列分句。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2325" kern="0" spc="1259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|with复合结构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　It is as though they are asleep with their eyes open. (教材P44)就好像他们睁着眼</a:t>
            </a:r>
            <a:b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睛睡着了。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Part of the AI textbook collection has already been piloted in Shanghai, with the books </a:t>
            </a:r>
            <a:b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said to be lauded by local students.人工智能教科书的一部分已经在上海进行了试</a:t>
            </a:r>
            <a:b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点,据说这些书受到了当地学生的称赞。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 can't go out with all these dishes to wash.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所有这些盘子都要洗,我不能出去了。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With him helping us, we found our way easily.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因为他的帮助,我们很容易就找到了路。</a:t>
            </a:r>
            <a:endParaRPr lang="zh-CN" altLang="en-US"/>
          </a:p>
        </p:txBody>
      </p:sp>
      <p:pic>
        <p:nvPicPr>
          <p:cNvPr id="3" name="图片 3" descr="textimage100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0100" y="1705757"/>
            <a:ext cx="1317356" cy="344234"/>
          </a:xfrm>
          <a:prstGeom prst="rect">
            <a:avLst/>
          </a:prstGeom>
        </p:spPr>
      </p:pic>
      <p:pic>
        <p:nvPicPr>
          <p:cNvPr id="4" name="图片 4" descr="textimage101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00" y="3033795"/>
            <a:ext cx="190500" cy="219075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55105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He stood at the door, with a book in his hand.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他站在门口,手里拿着一本书。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With winter coming, it's time to buy warm clothes.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随着冬天的来临,是时候买暖和的衣服了。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  </a:t>
            </a:r>
            <a:r>
              <a:rPr lang="zh-CN" altLang="en-US" sz="1380" kern="0" spc="344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with的复合结构的构成: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with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+宾语 (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./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pron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.)+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宾语补足语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[形容词/副词/介词短语/现在分词(表主动或进行)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/过去分词(表被动或完成)/不定式(表将来)]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单句语法填空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2-1 (2019北京,语法填空,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)On the first day of my first grade, I stood by the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door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with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butterflies in my stomach.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考查with的复合结构。句意:上一年级的第一天,我站在门口,心里七上八下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的。 “with+宾语+介词短语”构成with的复合结构,作伴随状语。</a:t>
            </a:r>
            <a:endParaRPr lang="zh-CN" altLang="en-US" dirty="0"/>
          </a:p>
        </p:txBody>
      </p:sp>
      <p:pic>
        <p:nvPicPr>
          <p:cNvPr id="3" name="图片 3" descr="textimage102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0800" y="2497438"/>
            <a:ext cx="219075" cy="219075"/>
          </a:xfrm>
          <a:prstGeom prst="rect">
            <a:avLst/>
          </a:prstGeom>
        </p:spPr>
      </p:pic>
      <p:pic>
        <p:nvPicPr>
          <p:cNvPr id="4" name="图片 4" descr="textimage103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9850" y="4535272"/>
            <a:ext cx="609600" cy="409575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0039" y="3241515"/>
            <a:ext cx="428628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09214" y="3241515"/>
            <a:ext cx="1224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25" y="4944745"/>
            <a:ext cx="467995" cy="407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56972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2-2 (2019浙江,阅读理解B,</a:t>
            </a:r>
            <a:r>
              <a:rPr lang="zh-CN" altLang="en-US" sz="1900" kern="0" spc="24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 Money with no strings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attached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(attach). It's not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something you see every day.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考查with的复合结构。句意:没有附加条件的钱。这不是你每天都能看到的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东西。此处为with的复合结构,no strings和attach之间是被动关系。故用过去分词形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式。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完成句子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2-3 (2019江苏改编,22,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)还有三个月的时间,这位音乐家和他的乐队成员正在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为一场现场音乐会做准备。With three months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to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go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 the musician along with his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band members is preparing for a live concert.(go)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2-4 (2019北京,完形填空改编,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)你不能只是坐在那儿,尴尬地不说话或是戴着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耳机。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You're not just sitting there in awkward silence or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with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your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headphones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on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2325" kern="0" spc="12672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endParaRPr lang="zh-CN" altLang="en-US" dirty="0"/>
          </a:p>
        </p:txBody>
      </p:sp>
      <p:pic>
        <p:nvPicPr>
          <p:cNvPr id="3" name="图片 3" descr="textimage104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93720" y="852170"/>
            <a:ext cx="552450" cy="314960"/>
          </a:xfrm>
          <a:prstGeom prst="rect">
            <a:avLst/>
          </a:prstGeom>
        </p:spPr>
      </p:pic>
      <p:pic>
        <p:nvPicPr>
          <p:cNvPr id="4" name="图片 4" descr="textimage105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09450" y="3275829"/>
            <a:ext cx="609600" cy="409574"/>
          </a:xfrm>
          <a:prstGeom prst="rect">
            <a:avLst/>
          </a:prstGeom>
        </p:spPr>
      </p:pic>
      <p:pic>
        <p:nvPicPr>
          <p:cNvPr id="5" name="图片 5" descr="textimage106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400650" y="4568812"/>
            <a:ext cx="609600" cy="409574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29630" y="889000"/>
            <a:ext cx="798195" cy="241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4920" y="3705860"/>
            <a:ext cx="504000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6680" y="5420360"/>
            <a:ext cx="2412000" cy="396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5760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            |whatever引导让步状语从句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Whatever it is, I know I need to inquire and assess what is going on. (教材P44) 不管是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什么,我知道我需要打听和评估一下所发生的事情。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 notice that whenever I order a drink at a restaurant, it will usually come with a straw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 it, but I don't usually need a straw.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我注意到每当我在餐厅点饮料时,通常都会有吸管,但我通常不需要吸管。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Wherever he went,his lively and easy way made him welcome.无论他走到哪儿,他活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泼随和的样子使他很受欢迎。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Whenever she comes, she brings a friend.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她每次来都带个朋友。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They are always ready to give the vacant seats to whoever comes first. 他们总是愿意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把空座位让给最先来的人。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  </a:t>
            </a:r>
            <a:r>
              <a:rPr lang="zh-CN" altLang="en-US" sz="1380" kern="0" spc="344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endParaRPr lang="zh-CN" altLang="en-US" dirty="0"/>
          </a:p>
        </p:txBody>
      </p:sp>
      <p:pic>
        <p:nvPicPr>
          <p:cNvPr id="3" name="图片 3" descr="textimage108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0000" y="2062947"/>
            <a:ext cx="190500" cy="219075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6" name="图片 6" descr="textimage107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48501"/>
            <a:ext cx="1245918" cy="323938"/>
          </a:xfrm>
          <a:prstGeom prst="rect">
            <a:avLst/>
          </a:prstGeom>
        </p:spPr>
      </p:pic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59347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en-US" altLang="zh-CN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 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归纳拓展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①教材原句中whatever引导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让步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状语从句,相同用法的词还有whoever、whichev-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er、whomever,这些词既可引导名词性从句,也可引导让步状语从句,在引导让步状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语从句时可换成no matter what/who/which/whom。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②wherever、whenever、however引导让步状语从句时可换成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no matter where/when</a:t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/how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③“no matter+疑问词”只能引导 </a:t>
            </a:r>
            <a:r>
              <a:rPr lang="zh-CN" altLang="en-US" sz="1815" u="sng" kern="0" dirty="0" smtClean="0">
                <a:solidFill>
                  <a:srgbClr val="C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让步</a:t>
            </a:r>
            <a:r>
              <a:rPr lang="zh-CN" altLang="en-US" sz="1815" kern="0" dirty="0" smtClean="0">
                <a:solidFill>
                  <a:srgbClr val="C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状语从句,可放在主句前或主句后。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单句语法填空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3-1 (2019浙江,概要写作,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 But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whatever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it is, praise should be given on a case-by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-case basis and be proportionate(相称的)to the amount of effort your child has put into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it.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考查连词。设空处引导让步状语从句,意为“不管什么”。故用连词what-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ever。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3-2 (2019北京,阅读理解A,</a:t>
            </a:r>
            <a:r>
              <a:rPr lang="zh-CN" altLang="en-US" sz="1835" kern="0" spc="243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Whatever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stage of life you're at,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wherever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you go </a:t>
            </a:r>
            <a:endParaRPr lang="zh-CN" altLang="en-US" dirty="0"/>
          </a:p>
        </p:txBody>
      </p:sp>
      <p:pic>
        <p:nvPicPr>
          <p:cNvPr id="3" name="图片 3" descr="textimage110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39850" y="4082265"/>
            <a:ext cx="609600" cy="409574"/>
          </a:xfrm>
          <a:prstGeom prst="rect">
            <a:avLst/>
          </a:prstGeom>
        </p:spPr>
      </p:pic>
      <p:pic>
        <p:nvPicPr>
          <p:cNvPr id="4" name="图片 4" descr="textimage111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6237" y="6211117"/>
            <a:ext cx="542924" cy="352424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6" name="图片 4" descr="textimage109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037" y="832626"/>
            <a:ext cx="219075" cy="219075"/>
          </a:xfrm>
          <a:prstGeom prst="rect">
            <a:avLst/>
          </a:prstGeom>
        </p:spPr>
      </p:pic>
      <p:pic>
        <p:nvPicPr>
          <p:cNvPr id="7" name="Picture 4" descr="\\a015\吴双婷\线.tif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45485" y="1134110"/>
            <a:ext cx="555625" cy="396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72885" y="2419985"/>
            <a:ext cx="2124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750" y="2872105"/>
            <a:ext cx="468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74795" y="4135120"/>
            <a:ext cx="890905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01110" y="6206490"/>
            <a:ext cx="909955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52590" y="6210935"/>
            <a:ext cx="92075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14140" y="3345180"/>
            <a:ext cx="499745" cy="289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54971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and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whatever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project you do in GDA,you'll create positive changes in a poor and remote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community(社区).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考查连词。句意:无论你处于人生的什么阶段、无论你走到哪里、无论你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在GDA做什么项目,你都会在一个贫穷和偏远的社区中创造出积极的变化。第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一、三空均修饰其后的名词,表示“不管什么”,应用连词whatever引导让步状语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从句;第二空表示“无论哪里”,故用连词wherever。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3-3 (2019北京,七选五,</a:t>
            </a:r>
            <a:r>
              <a:rPr lang="zh-CN" altLang="en-US" sz="1900" kern="0" spc="24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)Just as in a game of tug-of-war(拔河比赛),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whenever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person is added,everyone else pulls the rope with less force.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考查连词。句意:就像在拔河比赛中,每当加入一个人时,其他每个人都会用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更少的力拉绳子。whenever意为“每当;无论何时”,引导让步状语从句。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3-4 (2018天津,9,</a:t>
            </a:r>
            <a:r>
              <a:rPr lang="zh-CN" altLang="en-US" sz="1900" kern="0" spc="24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)The gold medal will be awarded to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whoever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wins the first place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 the bicycle race.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考查名词性从句引导词。句意:这块金牌将颁发给获得自行车比赛第一名</a:t>
            </a:r>
            <a:endParaRPr lang="zh-CN" altLang="en-US" dirty="0"/>
          </a:p>
        </p:txBody>
      </p:sp>
      <p:pic>
        <p:nvPicPr>
          <p:cNvPr id="3" name="图片 3" descr="textimage112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09449" y="3274634"/>
            <a:ext cx="552449" cy="371474"/>
          </a:xfrm>
          <a:prstGeom prst="rect">
            <a:avLst/>
          </a:prstGeom>
        </p:spPr>
      </p:pic>
      <p:pic>
        <p:nvPicPr>
          <p:cNvPr id="4" name="图片 4" descr="textimage113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33450" y="4950487"/>
            <a:ext cx="552449" cy="371474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6" name="Picture 4" descr="\\a015\吴双婷\线.tif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160" y="848360"/>
            <a:ext cx="900000" cy="283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50144" y="3274535"/>
            <a:ext cx="900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00760" y="4920467"/>
            <a:ext cx="864000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803541"/>
            <a:ext cx="8467200" cy="5459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identical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.相同的→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identically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.相等地;同一地→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identify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.确认;认出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interpre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.把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理解(解释)为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.&amp;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.口译→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interpreter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.口译工作者;口译译员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8.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differ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.相异;不同于→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different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.不同的→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difference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.不同;差异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9.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anger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.愤怒;怒气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.使生气;激怒→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angry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.生气的→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angrily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.生气地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10.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reliable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.可靠的;可信赖的→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rely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依靠;依赖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11.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slight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.轻微的;略微的;细小的→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slightly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.略微;稍微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12.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nonverbal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.不涉及言语的;非言语的→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nonverbally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.非言语地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13.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assessment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.评定;评价→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assess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.评估;评价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14.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internal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.内部的;里面的→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internally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.内部地;内在地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15.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educator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.教师;教育工作者;教育家→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educate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.教育 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education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.教育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16.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tendency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.趋势;倾向→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tend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.趋向;趋于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.照料;护理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17.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lower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.把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放低;降低;减少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.下面的;下方的;较小的→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low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.低的;矮的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18.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barely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adv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.几乎不;勉强才能;刚刚→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bare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.裸体的;裸露的;光秃秃的;荒芜的;最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4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714348" y="848501"/>
            <a:ext cx="828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857500" y="851535"/>
            <a:ext cx="1063625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5993130" y="851535"/>
            <a:ext cx="82042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714375" y="1276985"/>
            <a:ext cx="828675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5155565" y="1277620"/>
            <a:ext cx="1080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714375" y="1776730"/>
            <a:ext cx="571500" cy="286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995930" y="1669415"/>
            <a:ext cx="861695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5155565" y="1739900"/>
            <a:ext cx="1008000" cy="2863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714375" y="2231390"/>
            <a:ext cx="576000" cy="2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\\a015\吴双婷\线.tif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4107494" y="2090252"/>
            <a:ext cx="571504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5993130" y="2134870"/>
            <a:ext cx="73152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57250" y="2491740"/>
            <a:ext cx="720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3921125" y="2491740"/>
            <a:ext cx="409575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4" descr="\\a015\吴双婷\线.tif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27405" y="2920365"/>
            <a:ext cx="53086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4213860" y="2920365"/>
            <a:ext cx="73533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4" descr="\\a015\吴双婷\线.tif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26770" y="3348990"/>
            <a:ext cx="95123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4" descr="\\a015\吴双婷\线.tif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4774565" y="3348990"/>
            <a:ext cx="1102995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4" descr="\\a015\吴双婷\线.tif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26770" y="3777615"/>
            <a:ext cx="106172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3348990" y="3777615"/>
            <a:ext cx="612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57250" y="4205605"/>
            <a:ext cx="756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3696970" y="4172585"/>
            <a:ext cx="972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57224" y="4563277"/>
            <a:ext cx="864000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4572000" y="4563745"/>
            <a:ext cx="756000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355080" y="4563110"/>
            <a:ext cx="972000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57224" y="4991905"/>
            <a:ext cx="900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3210560" y="4991735"/>
            <a:ext cx="468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48360" y="5420995"/>
            <a:ext cx="612000" cy="334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813550" y="5420995"/>
            <a:ext cx="35687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26770" y="5906135"/>
            <a:ext cx="612000" cy="2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4311650" y="5871845"/>
            <a:ext cx="46228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6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562800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的人。分析句子可知,设空处引导宾语从句,从句中缺少主语,指人,故用whoever,表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示“无论谁”。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同义句转换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3-5 (2019天津,阅读理解D,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)We learn that however much we try to please,some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people are never going to love us—an idea that troubles at first but is eventually relax-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ing.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→We learn that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no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matter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how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much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we try to please,some people are never going to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love us—an idea that troubles at first but is eventually relaxing.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2325" kern="0" spc="127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|It's said that...据说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It is said that most of what we communicate with others is nonverbal. (教材P46)据说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我们与他人交流的大部分内容是非语言的。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380" kern="0" spc="119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情景导学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It's said that most of the decorations were arranged in the color red, in order to show </a:t>
            </a:r>
            <a:endParaRPr lang="zh-CN" altLang="en-US" dirty="0"/>
          </a:p>
        </p:txBody>
      </p:sp>
      <p:pic>
        <p:nvPicPr>
          <p:cNvPr id="3" name="图片 3" descr="textimage114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106237" y="2019304"/>
            <a:ext cx="609600" cy="409575"/>
          </a:xfrm>
          <a:prstGeom prst="rect">
            <a:avLst/>
          </a:prstGeom>
        </p:spPr>
      </p:pic>
      <p:pic>
        <p:nvPicPr>
          <p:cNvPr id="4" name="图片 4" descr="textimage115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01" y="4218999"/>
            <a:ext cx="1674546" cy="433215"/>
          </a:xfrm>
          <a:prstGeom prst="rect">
            <a:avLst/>
          </a:prstGeom>
        </p:spPr>
      </p:pic>
      <p:pic>
        <p:nvPicPr>
          <p:cNvPr id="5" name="图片 5" descr="textimage116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0000" y="5584762"/>
            <a:ext cx="190500" cy="219075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7" name="Picture 4" descr="\\a015\吴双婷\线.tif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74545" y="3355340"/>
            <a:ext cx="1920875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50399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respect to the god of summer and pray for a good harvest.据说大部分装饰品要布置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成红色,为了表达对夏神的尊敬和祈求丰收。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It's believed that working hard can lead to success.人们相信努力工作就能成功。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It is reported that they have found another star.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=They are reported to have found another star.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据报道,他们发现了另一颗恒星。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　    </a:t>
            </a:r>
            <a:r>
              <a:rPr lang="zh-CN" altLang="en-US" sz="1380" kern="0" spc="344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归纳拓展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①教材原句是一个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主从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复合句。It作形式主语,真正的主语为that引导的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主语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从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句。本结构为“It's + 过去分词+that...”。有类似用法的过去分词有said、report-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ed、believed、thought、announced等。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②此句型可改为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Sb./Sth. be+过去分词+不定式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。(要注意不定式有一般式、进行式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和完成式三种形式)</a:t>
            </a:r>
            <a:endParaRPr lang="zh-CN" altLang="en-US" dirty="0"/>
          </a:p>
        </p:txBody>
      </p:sp>
      <p:pic>
        <p:nvPicPr>
          <p:cNvPr id="3" name="图片 3" descr="textimage117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000800" y="3336094"/>
            <a:ext cx="219075" cy="219075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5" name="Picture 4" descr="\\a015\吴双婷\线.tif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88235" y="3634740"/>
            <a:ext cx="544830" cy="396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23505" y="3674110"/>
            <a:ext cx="504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85035" y="4912360"/>
            <a:ext cx="2916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60318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单句语法填空</a:t>
            </a:r>
            <a:endParaRPr lang="zh-CN" altLang="en-US" sz="2000" dirty="0" smtClean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4-1 (2015重庆,阅读理解C,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)The late musician Dennis Brain is said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to have asked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(ask) a fellow train passenger to turn off his radio.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考查固定句型。句意:据说,已故音乐家丹尼斯·布莱恩曾要求同火车的一名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乘客关掉收音机。本句为“sb.+be+过去分词+不定式”句型,ask表示的动作发生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在句子谓语表示的动作之前,故用不定式的完成式。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同义句转换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4-2 (2015安徽,29,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 A space station is reported to be built on the moon in years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to come.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It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is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reported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that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 space station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will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be built on the moon in years to come.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4-3 (2015广东,基础写作,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)It is said that the test will enhance the examinees'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consciousness of health, but on the contrary it will also be more likely to result in over-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anxiety.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test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is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said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to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enhance the examinees' consciousness of health, but on the con-</a:t>
            </a:r>
            <a:endParaRPr lang="zh-CN" altLang="en-US" dirty="0"/>
          </a:p>
        </p:txBody>
      </p:sp>
      <p:pic>
        <p:nvPicPr>
          <p:cNvPr id="3" name="图片 3" descr="textimage118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93524" y="1153306"/>
            <a:ext cx="609600" cy="409575"/>
          </a:xfrm>
          <a:prstGeom prst="rect">
            <a:avLst/>
          </a:prstGeom>
        </p:spPr>
      </p:pic>
      <p:pic>
        <p:nvPicPr>
          <p:cNvPr id="4" name="图片 4" descr="textimage119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48650" y="3725075"/>
            <a:ext cx="609600" cy="409574"/>
          </a:xfrm>
          <a:prstGeom prst="rect">
            <a:avLst/>
          </a:prstGeom>
        </p:spPr>
      </p:pic>
      <p:pic>
        <p:nvPicPr>
          <p:cNvPr id="5" name="图片 5" descr="textimage120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39850" y="5010959"/>
            <a:ext cx="609600" cy="409574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7" name="Picture 4" descr="\\a015\吴双婷\线.tif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6130" y="4563110"/>
            <a:ext cx="1656000" cy="396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65556" y="4654082"/>
            <a:ext cx="396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786" y="6277789"/>
            <a:ext cx="1692000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03465" y="1281430"/>
            <a:ext cx="1306830" cy="288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57600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trary it will also be more likely to result in over-anxiety.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3210" kern="0" spc="2551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32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动词-ing形式作宾语和表语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动词-ing形式是动词的一种非谓语形式,包括现在分词和动名词两种。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一、动词-ing形式作宾语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1.作动词(短语)的宾语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观察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 don't like watching television but I enjoy listening to the radio.我不喜欢看电视,但我</a:t>
            </a:r>
            <a:b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喜欢听收音机。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归纳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常接动词-ing形式作宾语的动词(短语)可用下面的口诀帮助记忆: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避免错过少延期(avoid, miss, postpone)</a:t>
            </a:r>
            <a:endParaRPr lang="zh-CN" altLang="en-US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建议完成多练习(advise/suggest, finish, practise)</a:t>
            </a:r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5" name="图片 4" descr="textimage79.jpeg"/>
          <p:cNvPicPr>
            <a:picLocks noChangeAspect="1"/>
          </p:cNvPicPr>
          <p:nvPr/>
        </p:nvPicPr>
        <p:blipFill>
          <a:blip r:embed="rId1" cstate="print"/>
          <a:stretch>
            <a:fillRect/>
          </a:stretch>
        </p:blipFill>
        <p:spPr>
          <a:xfrm>
            <a:off x="3779912" y="1316978"/>
            <a:ext cx="1602573" cy="317341"/>
          </a:xfrm>
          <a:prstGeom prst="rect">
            <a:avLst/>
          </a:prstGeom>
        </p:spPr>
      </p:pic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5459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①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喜欢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想象禁不住(enjoy, imagine, can't help)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承认否定与嫉妒(admit, deny, envy)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②逃避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冒险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莫原谅(escape, risk, excuse)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忍受保持不介意 (stand, keep, mind)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2.作“动词+(名词/副词)+介词”、“名词+介词”、“形容词+介词”结构的宾语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观察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He insisted on doing it in his own way.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他坚持要按照自己的方法做。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His lack of experience led to failing in the driving test.经验不足导致了他驾考没有通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过。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归纳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常见的跟动词-ing形式作宾语的这类结构有:insist on、object to、be good at、be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fond of、lead to、put off、give up、look forward to、feel like、devote...to、get/be 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4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785495" y="847090"/>
            <a:ext cx="576000" cy="287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256030" y="1562735"/>
            <a:ext cx="534035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5459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used to、pay attention to等。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3.特殊动词跟动词-ing形式或不定式作宾语的情况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观察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They continued working/to work as if nothing had happened.他们继续工作,似乎什么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也没发生过。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归纳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在有些动词的后面,如:start、begin、continue等,既可接动名词也可接不定式作宾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语,两者意义区别③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不大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观察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He preferred staying in the house when it rained.下雨时他更喜欢待在家里。(指每逢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天下雨都待在家里。)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 prefer to stay at home this afternoon.今天下午我更想要待在家里。(表示今天下午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待在家里这一具体的动作。)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503170" y="3655695"/>
            <a:ext cx="501015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41998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归纳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在love、hate、prefer、like等动词后接动词-ing形式作宾语指④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经常性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的动作,用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不定式作宾语指具体的动作。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观察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Please remember to give my best regards to your family.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请记着代我向你的家人问好。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 still remember visiting the museum for the first time.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我仍记得第一次参观博物馆的情景。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归纳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有些动词(短语)后跟不定式或动词-ing形式作宾语均可,但含义⑤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不同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。常见的有: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4" name="Picture 4" descr="\\a015\吴双婷\线.tif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760210" y="1176655"/>
            <a:ext cx="75946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920865" y="4491990"/>
            <a:ext cx="504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2"/>
          <p:cNvGraphicFramePr>
            <a:graphicFrameLocks noGrp="1"/>
          </p:cNvGraphicFramePr>
          <p:nvPr/>
        </p:nvGraphicFramePr>
        <p:xfrm>
          <a:off x="720000" y="1260000"/>
          <a:ext cx="7740000" cy="4571997"/>
        </p:xfrm>
        <a:graphic>
          <a:graphicData uri="http://schemas.openxmlformats.org/drawingml/2006/table">
            <a:tbl>
              <a:tblPr/>
              <a:tblGrid>
                <a:gridCol w="2580000"/>
                <a:gridCol w="2580000"/>
                <a:gridCol w="2580000"/>
              </a:tblGrid>
              <a:tr h="799200"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动词</a:t>
                      </a:r>
                      <a:endParaRPr lang="zh-CN" altLang="en-US" sz="1415" kern="0" dirty="0" smtClean="0">
                        <a:solidFill>
                          <a:srgbClr val="000000"/>
                        </a:solidFill>
                        <a:latin typeface="Times New Roman" panose="02020603050405020304" pitchFamily="65" charset="-122"/>
                        <a:ea typeface="宋体" panose="02010600030101010101" pitchFamily="2" charset="-122"/>
                      </a:endParaRPr>
                    </a:p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(短语)</a:t>
                      </a:r>
                      <a:endParaRPr lang="zh-CN" altLang="en-US" sz="1415" kern="0" dirty="0" smtClean="0">
                        <a:solidFill>
                          <a:srgbClr val="000000"/>
                        </a:solidFill>
                        <a:latin typeface="Times New Roman" panose="02020603050405020304" pitchFamily="65" charset="-122"/>
                        <a:ea typeface="宋体" panose="02010600030101010101" pitchFamily="2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宾语的形式</a:t>
                      </a:r>
                      <a:endParaRPr lang="zh-CN" altLang="en-US" sz="1415" kern="0" dirty="0" smtClean="0">
                        <a:solidFill>
                          <a:srgbClr val="000000"/>
                        </a:solidFill>
                        <a:latin typeface="Times New Roman" panose="02020603050405020304" pitchFamily="65" charset="-122"/>
                        <a:ea typeface="宋体" panose="02010600030101010101" pitchFamily="2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意义</a:t>
                      </a:r>
                      <a:endParaRPr lang="zh-CN" altLang="en-US" sz="1415" kern="0" dirty="0" smtClean="0">
                        <a:solidFill>
                          <a:srgbClr val="000000"/>
                        </a:solidFill>
                        <a:latin typeface="Times New Roman" panose="02020603050405020304" pitchFamily="65" charset="-122"/>
                        <a:ea typeface="宋体" panose="02010600030101010101" pitchFamily="2" charset="-122"/>
                      </a:endParaRPr>
                    </a:p>
                  </a:txBody>
                  <a:tcPr marL="45720" marR="45720"/>
                </a:tc>
              </a:tr>
              <a:tr h="471600">
                <a:tc rowSpan="2"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forget</a:t>
                      </a:r>
                      <a:endParaRPr lang="zh-CN" altLang="en-US" sz="1415" kern="0" dirty="0" smtClean="0">
                        <a:solidFill>
                          <a:srgbClr val="000000"/>
                        </a:solidFill>
                        <a:latin typeface="Times New Roman" panose="02020603050405020304" pitchFamily="65" charset="-122"/>
                        <a:ea typeface="宋体" panose="02010600030101010101" pitchFamily="2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to do</a:t>
                      </a:r>
                      <a:endParaRPr lang="zh-CN" altLang="en-US" sz="1415" kern="0" dirty="0" smtClean="0">
                        <a:solidFill>
                          <a:srgbClr val="000000"/>
                        </a:solidFill>
                        <a:latin typeface="Times New Roman" panose="02020603050405020304" pitchFamily="65" charset="-122"/>
                        <a:ea typeface="宋体" panose="02010600030101010101" pitchFamily="2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忘记要去做</a:t>
                      </a: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黑体" panose="02010609060101010101" pitchFamily="65" charset="-122"/>
                          <a:ea typeface="宋体" panose="02010600030101010101" pitchFamily="2" charset="-122"/>
                        </a:rPr>
                        <a:t>……</a:t>
                      </a:r>
                      <a:endParaRPr lang="zh-CN" altLang="en-US" sz="1415" kern="0" dirty="0" smtClean="0">
                        <a:solidFill>
                          <a:srgbClr val="000000"/>
                        </a:solidFill>
                        <a:latin typeface="黑体" panose="02010609060101010101" pitchFamily="65" charset="-122"/>
                        <a:ea typeface="宋体" panose="02010600030101010101" pitchFamily="2" charset="-122"/>
                      </a:endParaRPr>
                    </a:p>
                  </a:txBody>
                  <a:tcPr marL="45720" marR="45720"/>
                </a:tc>
              </a:tr>
              <a:tr h="471600">
                <a:tc vMerge="1">
                  <a:tcPr marL="45720" marR="45720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doing</a:t>
                      </a:r>
                      <a:endParaRPr lang="zh-CN" altLang="en-US" sz="1415" kern="0" dirty="0" smtClean="0">
                        <a:solidFill>
                          <a:srgbClr val="000000"/>
                        </a:solidFill>
                        <a:latin typeface="Times New Roman" panose="02020603050405020304" pitchFamily="65" charset="-122"/>
                        <a:ea typeface="宋体" panose="02010600030101010101" pitchFamily="2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忘记做过</a:t>
                      </a: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黑体" panose="02010609060101010101" pitchFamily="65" charset="-122"/>
                          <a:ea typeface="宋体" panose="02010600030101010101" pitchFamily="2" charset="-122"/>
                        </a:rPr>
                        <a:t>……</a:t>
                      </a:r>
                      <a:endParaRPr lang="zh-CN" altLang="en-US" sz="1415" kern="0" dirty="0" smtClean="0">
                        <a:solidFill>
                          <a:srgbClr val="000000"/>
                        </a:solidFill>
                        <a:latin typeface="黑体" panose="02010609060101010101" pitchFamily="65" charset="-122"/>
                        <a:ea typeface="宋体" panose="02010600030101010101" pitchFamily="2" charset="-122"/>
                      </a:endParaRPr>
                    </a:p>
                  </a:txBody>
                  <a:tcPr marL="45720" marR="45720"/>
                </a:tc>
              </a:tr>
              <a:tr h="471600">
                <a:tc rowSpan="2"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remember</a:t>
                      </a:r>
                      <a:endParaRPr lang="zh-CN" altLang="en-US" sz="1415" kern="0" dirty="0" smtClean="0">
                        <a:solidFill>
                          <a:srgbClr val="000000"/>
                        </a:solidFill>
                        <a:latin typeface="Times New Roman" panose="02020603050405020304" pitchFamily="65" charset="-122"/>
                        <a:ea typeface="宋体" panose="02010600030101010101" pitchFamily="2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to do</a:t>
                      </a:r>
                      <a:endParaRPr lang="zh-CN" altLang="en-US" sz="1415" kern="0" dirty="0" smtClean="0">
                        <a:solidFill>
                          <a:srgbClr val="000000"/>
                        </a:solidFill>
                        <a:latin typeface="Times New Roman" panose="02020603050405020304" pitchFamily="65" charset="-122"/>
                        <a:ea typeface="宋体" panose="02010600030101010101" pitchFamily="2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记着要去做</a:t>
                      </a: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黑体" panose="02010609060101010101" pitchFamily="65" charset="-122"/>
                          <a:ea typeface="宋体" panose="02010600030101010101" pitchFamily="2" charset="-122"/>
                        </a:rPr>
                        <a:t>……</a:t>
                      </a:r>
                      <a:endParaRPr lang="zh-CN" altLang="en-US" sz="1415" kern="0" dirty="0" smtClean="0">
                        <a:solidFill>
                          <a:srgbClr val="000000"/>
                        </a:solidFill>
                        <a:latin typeface="黑体" panose="02010609060101010101" pitchFamily="65" charset="-122"/>
                        <a:ea typeface="宋体" panose="02010600030101010101" pitchFamily="2" charset="-122"/>
                      </a:endParaRPr>
                    </a:p>
                  </a:txBody>
                  <a:tcPr marL="45720" marR="45720"/>
                </a:tc>
              </a:tr>
              <a:tr h="471600">
                <a:tc vMerge="1">
                  <a:tcPr marL="45720" marR="45720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doing</a:t>
                      </a:r>
                      <a:endParaRPr lang="zh-CN" altLang="en-US" sz="1415" kern="0" dirty="0" smtClean="0">
                        <a:solidFill>
                          <a:srgbClr val="000000"/>
                        </a:solidFill>
                        <a:latin typeface="Times New Roman" panose="02020603050405020304" pitchFamily="65" charset="-122"/>
                        <a:ea typeface="宋体" panose="02010600030101010101" pitchFamily="2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记得做过</a:t>
                      </a: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黑体" panose="02010609060101010101" pitchFamily="65" charset="-122"/>
                          <a:ea typeface="宋体" panose="02010600030101010101" pitchFamily="2" charset="-122"/>
                        </a:rPr>
                        <a:t>……</a:t>
                      </a:r>
                      <a:endParaRPr lang="zh-CN" altLang="en-US" sz="1415" kern="0" dirty="0" smtClean="0">
                        <a:solidFill>
                          <a:srgbClr val="000000"/>
                        </a:solidFill>
                        <a:latin typeface="黑体" panose="02010609060101010101" pitchFamily="65" charset="-122"/>
                        <a:ea typeface="宋体" panose="02010600030101010101" pitchFamily="2" charset="-122"/>
                      </a:endParaRPr>
                    </a:p>
                  </a:txBody>
                  <a:tcPr marL="45720" marR="45720"/>
                </a:tc>
              </a:tr>
              <a:tr h="471600">
                <a:tc rowSpan="2"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regret</a:t>
                      </a:r>
                      <a:endParaRPr lang="zh-CN" altLang="en-US" sz="1415" kern="0" dirty="0" smtClean="0">
                        <a:solidFill>
                          <a:srgbClr val="000000"/>
                        </a:solidFill>
                        <a:latin typeface="Times New Roman" panose="02020603050405020304" pitchFamily="65" charset="-122"/>
                        <a:ea typeface="宋体" panose="02010600030101010101" pitchFamily="2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to do</a:t>
                      </a:r>
                      <a:endParaRPr lang="zh-CN" altLang="en-US" sz="1415" kern="0" dirty="0" smtClean="0">
                        <a:solidFill>
                          <a:srgbClr val="000000"/>
                        </a:solidFill>
                        <a:latin typeface="Times New Roman" panose="02020603050405020304" pitchFamily="65" charset="-122"/>
                        <a:ea typeface="宋体" panose="02010600030101010101" pitchFamily="2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遗憾/抱歉要做</a:t>
                      </a: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黑体" panose="02010609060101010101" pitchFamily="65" charset="-122"/>
                          <a:ea typeface="宋体" panose="02010600030101010101" pitchFamily="2" charset="-122"/>
                        </a:rPr>
                        <a:t>……</a:t>
                      </a:r>
                      <a:endParaRPr lang="zh-CN" altLang="en-US" sz="1415" kern="0" dirty="0" smtClean="0">
                        <a:solidFill>
                          <a:srgbClr val="000000"/>
                        </a:solidFill>
                        <a:latin typeface="黑体" panose="02010609060101010101" pitchFamily="65" charset="-122"/>
                        <a:ea typeface="宋体" panose="02010600030101010101" pitchFamily="2" charset="-122"/>
                      </a:endParaRPr>
                    </a:p>
                  </a:txBody>
                  <a:tcPr marL="45720" marR="45720"/>
                </a:tc>
              </a:tr>
              <a:tr h="471599">
                <a:tc vMerge="1">
                  <a:tcPr marL="45720" marR="45720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doing</a:t>
                      </a:r>
                      <a:endParaRPr lang="zh-CN" altLang="en-US" sz="1415" kern="0" dirty="0" smtClean="0">
                        <a:solidFill>
                          <a:srgbClr val="000000"/>
                        </a:solidFill>
                        <a:latin typeface="Times New Roman" panose="02020603050405020304" pitchFamily="65" charset="-122"/>
                        <a:ea typeface="宋体" panose="02010600030101010101" pitchFamily="2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后悔做了</a:t>
                      </a: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黑体" panose="02010609060101010101" pitchFamily="65" charset="-122"/>
                          <a:ea typeface="宋体" panose="02010600030101010101" pitchFamily="2" charset="-122"/>
                        </a:rPr>
                        <a:t>……</a:t>
                      </a:r>
                      <a:endParaRPr lang="zh-CN" altLang="en-US" sz="1415" kern="0" dirty="0" smtClean="0">
                        <a:solidFill>
                          <a:srgbClr val="000000"/>
                        </a:solidFill>
                        <a:latin typeface="黑体" panose="02010609060101010101" pitchFamily="65" charset="-122"/>
                        <a:ea typeface="宋体" panose="02010600030101010101" pitchFamily="2" charset="-122"/>
                      </a:endParaRPr>
                    </a:p>
                  </a:txBody>
                  <a:tcPr marL="45720" marR="45720"/>
                </a:tc>
              </a:tr>
              <a:tr h="471599">
                <a:tc rowSpan="2"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try</a:t>
                      </a:r>
                      <a:endParaRPr lang="zh-CN" altLang="en-US" sz="1415" kern="0" dirty="0" smtClean="0">
                        <a:solidFill>
                          <a:srgbClr val="000000"/>
                        </a:solidFill>
                        <a:latin typeface="Times New Roman" panose="02020603050405020304" pitchFamily="65" charset="-122"/>
                        <a:ea typeface="宋体" panose="02010600030101010101" pitchFamily="2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to do</a:t>
                      </a:r>
                      <a:endParaRPr lang="zh-CN" altLang="en-US" sz="1415" kern="0" dirty="0" smtClean="0">
                        <a:solidFill>
                          <a:srgbClr val="000000"/>
                        </a:solidFill>
                        <a:latin typeface="Times New Roman" panose="02020603050405020304" pitchFamily="65" charset="-122"/>
                        <a:ea typeface="宋体" panose="02010600030101010101" pitchFamily="2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尽力做</a:t>
                      </a: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黑体" panose="02010609060101010101" pitchFamily="65" charset="-122"/>
                          <a:ea typeface="宋体" panose="02010600030101010101" pitchFamily="2" charset="-122"/>
                        </a:rPr>
                        <a:t>……</a:t>
                      </a:r>
                      <a:endParaRPr lang="zh-CN" altLang="en-US" sz="1415" kern="0" dirty="0" smtClean="0">
                        <a:solidFill>
                          <a:srgbClr val="000000"/>
                        </a:solidFill>
                        <a:latin typeface="黑体" panose="02010609060101010101" pitchFamily="65" charset="-122"/>
                        <a:ea typeface="宋体" panose="02010600030101010101" pitchFamily="2" charset="-122"/>
                      </a:endParaRPr>
                    </a:p>
                  </a:txBody>
                  <a:tcPr marL="45720" marR="45720"/>
                </a:tc>
              </a:tr>
              <a:tr h="471599">
                <a:tc vMerge="1">
                  <a:tcPr marL="45720" marR="45720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doing</a:t>
                      </a:r>
                      <a:endParaRPr lang="zh-CN" altLang="en-US" sz="1415" kern="0" dirty="0" smtClean="0">
                        <a:solidFill>
                          <a:srgbClr val="000000"/>
                        </a:solidFill>
                        <a:latin typeface="Times New Roman" panose="02020603050405020304" pitchFamily="65" charset="-122"/>
                        <a:ea typeface="宋体" panose="02010600030101010101" pitchFamily="2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尝试做</a:t>
                      </a: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黑体" panose="02010609060101010101" pitchFamily="65" charset="-122"/>
                          <a:ea typeface="宋体" panose="02010600030101010101" pitchFamily="2" charset="-122"/>
                        </a:rPr>
                        <a:t>……</a:t>
                      </a:r>
                      <a:endParaRPr lang="zh-CN" altLang="en-US" sz="1415" kern="0" dirty="0" smtClean="0">
                        <a:solidFill>
                          <a:srgbClr val="000000"/>
                        </a:solidFill>
                        <a:latin typeface="黑体" panose="02010609060101010101" pitchFamily="65" charset="-122"/>
                        <a:ea typeface="宋体" panose="02010600030101010101" pitchFamily="2" charset="-122"/>
                      </a:endParaRPr>
                    </a:p>
                  </a:txBody>
                  <a:tcPr marL="45720" marR="45720"/>
                </a:tc>
              </a:tr>
            </a:tbl>
          </a:graphicData>
        </a:graphic>
      </p:graphicFrame>
      <p:sp>
        <p:nvSpPr>
          <p:cNvPr id="3" name="矩形 2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格 2"/>
          <p:cNvGraphicFramePr>
            <a:graphicFrameLocks noGrp="1"/>
          </p:cNvGraphicFramePr>
          <p:nvPr/>
        </p:nvGraphicFramePr>
        <p:xfrm>
          <a:off x="720000" y="1260000"/>
          <a:ext cx="7740000" cy="2829594"/>
        </p:xfrm>
        <a:graphic>
          <a:graphicData uri="http://schemas.openxmlformats.org/drawingml/2006/table">
            <a:tbl>
              <a:tblPr/>
              <a:tblGrid>
                <a:gridCol w="2580000"/>
                <a:gridCol w="2580000"/>
                <a:gridCol w="2580000"/>
              </a:tblGrid>
              <a:tr h="471599">
                <a:tc rowSpan="2"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mean</a:t>
                      </a:r>
                      <a:endParaRPr lang="zh-CN" altLang="en-US" sz="1415" kern="0" dirty="0" smtClean="0">
                        <a:solidFill>
                          <a:srgbClr val="000000"/>
                        </a:solidFill>
                        <a:latin typeface="Times New Roman" panose="02020603050405020304" pitchFamily="65" charset="-122"/>
                        <a:ea typeface="宋体" panose="02010600030101010101" pitchFamily="2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to do</a:t>
                      </a:r>
                      <a:endParaRPr lang="zh-CN" altLang="en-US" sz="1415" kern="0" dirty="0" smtClean="0">
                        <a:solidFill>
                          <a:srgbClr val="000000"/>
                        </a:solidFill>
                        <a:latin typeface="Times New Roman" panose="02020603050405020304" pitchFamily="65" charset="-122"/>
                        <a:ea typeface="宋体" panose="02010600030101010101" pitchFamily="2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打算做</a:t>
                      </a: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黑体" panose="02010609060101010101" pitchFamily="65" charset="-122"/>
                          <a:ea typeface="宋体" panose="02010600030101010101" pitchFamily="2" charset="-122"/>
                        </a:rPr>
                        <a:t>……</a:t>
                      </a:r>
                      <a:endParaRPr lang="zh-CN" altLang="en-US" sz="1415" kern="0" dirty="0" smtClean="0">
                        <a:solidFill>
                          <a:srgbClr val="000000"/>
                        </a:solidFill>
                        <a:latin typeface="黑体" panose="02010609060101010101" pitchFamily="65" charset="-122"/>
                        <a:ea typeface="宋体" panose="02010600030101010101" pitchFamily="2" charset="-122"/>
                      </a:endParaRPr>
                    </a:p>
                  </a:txBody>
                  <a:tcPr marL="45720" marR="45720"/>
                </a:tc>
              </a:tr>
              <a:tr h="471599">
                <a:tc vMerge="1">
                  <a:tcPr marL="45720" marR="45720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doing</a:t>
                      </a:r>
                      <a:endParaRPr lang="zh-CN" altLang="en-US" sz="1415" kern="0" dirty="0" smtClean="0">
                        <a:solidFill>
                          <a:srgbClr val="000000"/>
                        </a:solidFill>
                        <a:latin typeface="Times New Roman" panose="02020603050405020304" pitchFamily="65" charset="-122"/>
                        <a:ea typeface="宋体" panose="02010600030101010101" pitchFamily="2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意味着</a:t>
                      </a: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黑体" panose="02010609060101010101" pitchFamily="65" charset="-122"/>
                          <a:ea typeface="宋体" panose="02010600030101010101" pitchFamily="2" charset="-122"/>
                        </a:rPr>
                        <a:t>……</a:t>
                      </a:r>
                      <a:endParaRPr lang="zh-CN" altLang="en-US" sz="1415" kern="0" dirty="0" smtClean="0">
                        <a:solidFill>
                          <a:srgbClr val="000000"/>
                        </a:solidFill>
                        <a:latin typeface="黑体" panose="02010609060101010101" pitchFamily="65" charset="-122"/>
                        <a:ea typeface="宋体" panose="02010600030101010101" pitchFamily="2" charset="-122"/>
                      </a:endParaRPr>
                    </a:p>
                  </a:txBody>
                  <a:tcPr marL="45720" marR="45720"/>
                </a:tc>
              </a:tr>
              <a:tr h="471599">
                <a:tc rowSpan="2"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go on</a:t>
                      </a:r>
                      <a:endParaRPr lang="zh-CN" altLang="en-US" sz="1415" kern="0" dirty="0" smtClean="0">
                        <a:solidFill>
                          <a:srgbClr val="000000"/>
                        </a:solidFill>
                        <a:latin typeface="Times New Roman" panose="02020603050405020304" pitchFamily="65" charset="-122"/>
                        <a:ea typeface="宋体" panose="02010600030101010101" pitchFamily="2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to do</a:t>
                      </a:r>
                      <a:endParaRPr lang="zh-CN" altLang="en-US" sz="1415" kern="0" dirty="0" smtClean="0">
                        <a:solidFill>
                          <a:srgbClr val="000000"/>
                        </a:solidFill>
                        <a:latin typeface="Times New Roman" panose="02020603050405020304" pitchFamily="65" charset="-122"/>
                        <a:ea typeface="宋体" panose="02010600030101010101" pitchFamily="2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接着做(另外一件事)</a:t>
                      </a:r>
                      <a:endParaRPr lang="zh-CN" altLang="en-US" sz="1415" kern="0" dirty="0" smtClean="0">
                        <a:solidFill>
                          <a:srgbClr val="000000"/>
                        </a:solidFill>
                        <a:latin typeface="Times New Roman" panose="02020603050405020304" pitchFamily="65" charset="-122"/>
                        <a:ea typeface="宋体" panose="02010600030101010101" pitchFamily="2" charset="-122"/>
                      </a:endParaRPr>
                    </a:p>
                  </a:txBody>
                  <a:tcPr marL="45720" marR="45720"/>
                </a:tc>
              </a:tr>
              <a:tr h="471599">
                <a:tc vMerge="1">
                  <a:tcPr marL="45720" marR="45720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doing</a:t>
                      </a:r>
                      <a:endParaRPr lang="zh-CN" altLang="en-US" sz="1415" kern="0" dirty="0" smtClean="0">
                        <a:solidFill>
                          <a:srgbClr val="000000"/>
                        </a:solidFill>
                        <a:latin typeface="Times New Roman" panose="02020603050405020304" pitchFamily="65" charset="-122"/>
                        <a:ea typeface="宋体" panose="02010600030101010101" pitchFamily="2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接着做(同一件事)</a:t>
                      </a:r>
                      <a:endParaRPr lang="zh-CN" altLang="en-US" sz="1415" kern="0" dirty="0" smtClean="0">
                        <a:solidFill>
                          <a:srgbClr val="000000"/>
                        </a:solidFill>
                        <a:latin typeface="Times New Roman" panose="02020603050405020304" pitchFamily="65" charset="-122"/>
                        <a:ea typeface="宋体" panose="02010600030101010101" pitchFamily="2" charset="-122"/>
                      </a:endParaRPr>
                    </a:p>
                  </a:txBody>
                  <a:tcPr marL="45720" marR="45720"/>
                </a:tc>
              </a:tr>
              <a:tr h="471599">
                <a:tc rowSpan="2"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stop</a:t>
                      </a:r>
                      <a:endParaRPr lang="zh-CN" altLang="en-US" sz="1415" kern="0" dirty="0" smtClean="0">
                        <a:solidFill>
                          <a:srgbClr val="000000"/>
                        </a:solidFill>
                        <a:latin typeface="Times New Roman" panose="02020603050405020304" pitchFamily="65" charset="-122"/>
                        <a:ea typeface="宋体" panose="02010600030101010101" pitchFamily="2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to do</a:t>
                      </a:r>
                      <a:endParaRPr lang="zh-CN" altLang="en-US" sz="1415" kern="0" dirty="0" smtClean="0">
                        <a:solidFill>
                          <a:srgbClr val="000000"/>
                        </a:solidFill>
                        <a:latin typeface="Times New Roman" panose="02020603050405020304" pitchFamily="65" charset="-122"/>
                        <a:ea typeface="宋体" panose="02010600030101010101" pitchFamily="2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停下来去做(另一件事)</a:t>
                      </a:r>
                      <a:endParaRPr lang="zh-CN" altLang="en-US" sz="1415" kern="0" dirty="0" smtClean="0">
                        <a:solidFill>
                          <a:srgbClr val="000000"/>
                        </a:solidFill>
                        <a:latin typeface="Times New Roman" panose="02020603050405020304" pitchFamily="65" charset="-122"/>
                        <a:ea typeface="宋体" panose="02010600030101010101" pitchFamily="2" charset="-122"/>
                      </a:endParaRPr>
                    </a:p>
                  </a:txBody>
                  <a:tcPr marL="45720" marR="45720"/>
                </a:tc>
              </a:tr>
              <a:tr h="471599">
                <a:tc vMerge="1">
                  <a:tcPr marL="45720" marR="45720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doing</a:t>
                      </a:r>
                      <a:endParaRPr lang="zh-CN" altLang="en-US" sz="1415" kern="0" dirty="0" smtClean="0">
                        <a:solidFill>
                          <a:srgbClr val="000000"/>
                        </a:solidFill>
                        <a:latin typeface="Times New Roman" panose="02020603050405020304" pitchFamily="65" charset="-122"/>
                        <a:ea typeface="宋体" panose="02010600030101010101" pitchFamily="2" charset="-122"/>
                      </a:endParaRP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pPr eaLnBrk="0" latinLnBrk="1" hangingPunct="0">
                        <a:lnSpc>
                          <a:spcPct val="150000"/>
                        </a:lnSpc>
                        <a:spcBef>
                          <a:spcPts val="0"/>
                        </a:spcBef>
                      </a:pPr>
                      <a:r>
                        <a:rPr lang="zh-CN" altLang="en-US" sz="1415" kern="0" dirty="0" smtClean="0">
                          <a:solidFill>
                            <a:srgbClr val="000000"/>
                          </a:solidFill>
                          <a:latin typeface="Times New Roman" panose="02020603050405020304" pitchFamily="65" charset="-122"/>
                          <a:ea typeface="宋体" panose="02010600030101010101" pitchFamily="2" charset="-122"/>
                        </a:rPr>
                        <a:t>停止做(同一件事)</a:t>
                      </a:r>
                      <a:endParaRPr lang="zh-CN" altLang="en-US" sz="1415" kern="0" dirty="0" smtClean="0">
                        <a:solidFill>
                          <a:srgbClr val="000000"/>
                        </a:solidFill>
                        <a:latin typeface="Times New Roman" panose="02020603050405020304" pitchFamily="65" charset="-122"/>
                        <a:ea typeface="宋体" panose="02010600030101010101" pitchFamily="2" charset="-122"/>
                      </a:endParaRPr>
                    </a:p>
                  </a:txBody>
                  <a:tcPr marL="45720" marR="45720"/>
                </a:tc>
              </a:tr>
            </a:tbl>
          </a:graphicData>
        </a:graphic>
      </p:graphicFrame>
      <p:sp>
        <p:nvSpPr>
          <p:cNvPr id="3" name="矩形 2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539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观察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bike needs repairing/to be repaired.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这辆自行车需要修一下。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归纳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有些动词可接动词-ing形式的主动形式表示⑥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被动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意义,相当于不定式的被动形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式,常见的有: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need/want/require/deserve doing= need/want/require/deserve to be done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4.动词-ing形式的否定形式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观察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He was punished for not having done his homework.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他因未完成作业而受到惩罚。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归纳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动词-ing形式的否定形式通常是在其前加not,带有逻辑主语时not应放在逻辑主语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4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5072066" y="2420457"/>
            <a:ext cx="468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803541"/>
            <a:ext cx="8467200" cy="5459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基本的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19.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distract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.分散(注意力);使分心→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distraction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.分散注意力的事;使人分心的事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20.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anxiety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焦虑;担心;害怕→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anxious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忧虑的;不安的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21.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embarrassed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.难堪的;尴尬的;感到窘迫的(指人) 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embarrassing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.令人窘迫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的(指物)→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embarrass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.使窘迫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22.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ashamed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.羞愧;惭愧→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shame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.羞愧;惭愧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23.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adjust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.调整;调节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 &amp;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vt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.适应;(使)习惯→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adjustment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.调整;适应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24.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react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vi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.(对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)起反应;回应;(对食物等)有不良反应→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reaction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i="1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.回应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Ⅱ.重点短语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by contrast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相比之下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by comparison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(与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)相比较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make inferences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推理;推断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break down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消除;分解;打破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4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57250" y="1277620"/>
            <a:ext cx="710565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4140200" y="1277620"/>
            <a:ext cx="1066165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57885" y="1797050"/>
            <a:ext cx="720000" cy="266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3605530" y="1797050"/>
            <a:ext cx="73914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56615" y="2206625"/>
            <a:ext cx="121539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072514" y="2134702"/>
            <a:ext cx="1296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643042" y="2491575"/>
            <a:ext cx="1008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27549" y="2920520"/>
            <a:ext cx="845338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\\a015\吴双婷\线.tif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3288973" y="2920203"/>
            <a:ext cx="64294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27405" y="3348990"/>
            <a:ext cx="576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" descr="\\a015\吴双婷\线.tif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5072380" y="3348990"/>
            <a:ext cx="10668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" descr="\\a015\吴双婷\线.tif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57250" y="3742055"/>
            <a:ext cx="5461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4" descr="\\a015\吴双婷\线.tif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6209993" y="3742216"/>
            <a:ext cx="785818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714348" y="4563277"/>
            <a:ext cx="1080000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714348" y="4991905"/>
            <a:ext cx="1404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714348" y="5420850"/>
            <a:ext cx="1548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714375" y="5861685"/>
            <a:ext cx="1116000" cy="360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5459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和动词-ing形式⑦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之间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二、动词-ing形式作表语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作表语的动词-ing形式包括现在分词和动名词。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观察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 argument is very convincing.这个论点很令人信服。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My hobby is painting.我的爱好是绘画。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归纳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(1)现在分词作表语,往往具有⑧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形容词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的性质,说明主语的性质、特征等。作表语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的现在分词,许多是由能够表示人们某种⑨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感情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或情绪的动词变化而来的。常见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的有:moving、interesting、encouraging、exciting、inspiring、boring、surprising、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puzzling、amusing、astonishing等,这类词有“令人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的”的含义,常修饰物。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(2)动名词作表语多表示抽象性的概念或习惯性的动作,一般说明主语的⑩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内容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名师点津　不定式和动词-ed形式也可作表语,但不定式通常强调一次性的、具体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4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338705" y="862965"/>
            <a:ext cx="504000" cy="25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3643306" y="3634583"/>
            <a:ext cx="720000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4768215" y="4063365"/>
            <a:ext cx="540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7799705" y="5320030"/>
            <a:ext cx="468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567182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的、将要发生的动作,动词-ed形式则一般和系动词连用构成系表结构表示状态。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2360" kern="0" spc="9415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单句语法填空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1.(2019课标全国Ⅰ,语法填空,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)Scientists have responded by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noting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(note) that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hungry bears may be congregating(聚集) around human settlements...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考查动名词。空前为介词,故用动名词作介词的宾语。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2.(2019课标全国Ⅰ,阅读理解B,</a:t>
            </a:r>
            <a:r>
              <a:rPr lang="zh-CN" altLang="en-US" sz="1900" kern="0" spc="24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 A son of immigrants, Chris started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learning/to 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learn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(learn) English a little over three years ago.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考查非谓语动词。句意:作为移民的儿子,克里斯三年多前开始学英语。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start doing/to do sth.开始做某事,故用动名词或不定式作宾语。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3.(2019课标全国Ⅱ,阅读理解B改编,</a:t>
            </a:r>
            <a:r>
              <a:rPr lang="zh-CN" altLang="en-US" sz="1900" kern="0" spc="24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)Handing out sliced oranges to kids who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are thirsty can be as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exciting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(excite) as watching your own kid score a goal.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考查现在分词。句意:给口渴的孩子分发切成片的橙子就像看着自己的孩</a:t>
            </a:r>
            <a:endParaRPr lang="zh-CN" altLang="en-US" dirty="0"/>
          </a:p>
        </p:txBody>
      </p:sp>
      <p:pic>
        <p:nvPicPr>
          <p:cNvPr id="3" name="图片 3" descr="textimage122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40000" y="1187280"/>
            <a:ext cx="1495425" cy="504825"/>
          </a:xfrm>
          <a:prstGeom prst="rect">
            <a:avLst/>
          </a:prstGeom>
        </p:spPr>
      </p:pic>
      <p:pic>
        <p:nvPicPr>
          <p:cNvPr id="4" name="图片 4" descr="textimage123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9125" y="2145441"/>
            <a:ext cx="609600" cy="409574"/>
          </a:xfrm>
          <a:prstGeom prst="rect">
            <a:avLst/>
          </a:prstGeom>
        </p:spPr>
      </p:pic>
      <p:pic>
        <p:nvPicPr>
          <p:cNvPr id="5" name="图片 5" descr="textimage124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92800" y="3435770"/>
            <a:ext cx="552449" cy="371474"/>
          </a:xfrm>
          <a:prstGeom prst="rect">
            <a:avLst/>
          </a:prstGeom>
        </p:spPr>
      </p:pic>
      <p:pic>
        <p:nvPicPr>
          <p:cNvPr id="6" name="图片 6" descr="textimage125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3600" y="5111623"/>
            <a:ext cx="552449" cy="371474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0" y="2172335"/>
            <a:ext cx="655955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13955" y="3435985"/>
            <a:ext cx="1042035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21" y="3891442"/>
            <a:ext cx="500066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0780" y="5567680"/>
            <a:ext cx="792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55314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子进球一样令人兴奋。设空处作表语,表示“令人兴奋的”。故用现在分词作表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语。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4.(2019北京,阅读理解C,</a:t>
            </a:r>
            <a:r>
              <a:rPr lang="zh-CN" altLang="en-US" sz="1970" kern="0" spc="275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)That might mean either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developing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(develop)a uniform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way to mark videos and images, showing when and who they were made by, or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aban-</a:t>
            </a:r>
            <a:br>
              <a:rPr dirty="0">
                <a:solidFill>
                  <a:srgbClr val="FF0000"/>
                </a:solidFill>
              </a:rPr>
            </a:b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doning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(abandon) phone calls altogether...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考查动名词。句意:那可能意味着要么开发一种统一的方法来标记视频和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图像,显示它们是何时由谁制作的,要么完全放弃电话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。mean doing...意味着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,故用动名词短语作宾语。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5.(2019天津,阅读理解B,</a:t>
            </a:r>
            <a:r>
              <a:rPr lang="zh-CN" altLang="en-US" sz="1900" kern="0" spc="24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 Reading is a vital part of my life. Reading satisfies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my desire to keep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learning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(learn).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考查动名词。句意:阅读是我生活中极其重要的一部分。阅读满足了我不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断学习的愿望。keep doing sth.意为“一直做某事”。故用动名词作宾语。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6.(2019天津,书面表达,</a:t>
            </a:r>
            <a:r>
              <a:rPr lang="zh-CN" altLang="en-US" sz="1900" kern="0" spc="24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 I'm looking forward to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enjoying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(enjoy) your wonderful </a:t>
            </a:r>
            <a:endParaRPr lang="zh-CN" altLang="en-US" dirty="0"/>
          </a:p>
        </p:txBody>
      </p:sp>
      <p:pic>
        <p:nvPicPr>
          <p:cNvPr id="3" name="图片 3" descr="textimage126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01600" y="1598649"/>
            <a:ext cx="600075" cy="390525"/>
          </a:xfrm>
          <a:prstGeom prst="rect">
            <a:avLst/>
          </a:prstGeom>
        </p:spPr>
      </p:pic>
      <p:pic>
        <p:nvPicPr>
          <p:cNvPr id="4" name="图片 4" descr="textimage127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1600" y="4130060"/>
            <a:ext cx="552449" cy="371474"/>
          </a:xfrm>
          <a:prstGeom prst="rect">
            <a:avLst/>
          </a:prstGeom>
        </p:spPr>
      </p:pic>
      <p:pic>
        <p:nvPicPr>
          <p:cNvPr id="5" name="图片 5" descr="textimage128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7925" y="5805913"/>
            <a:ext cx="552449" cy="371474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7" name="Picture 4" descr="\\a015\吴双婷\线.tif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777865" y="1616075"/>
            <a:ext cx="1095375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21625" y="2063115"/>
            <a:ext cx="553085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9750" y="2450465"/>
            <a:ext cx="677545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86940" y="4576445"/>
            <a:ext cx="792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43550" y="5820410"/>
            <a:ext cx="88138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55156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lecture.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考查动名词。句意:我期待着欣赏您精彩的演讲。look forward to期待,其中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to为介词,故用动名词作介词的宾语。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7.(2019江苏,阅读理解D,</a:t>
            </a:r>
            <a:r>
              <a:rPr lang="zh-CN" altLang="en-US" sz="1900" kern="0" spc="24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)“It was beautiful,” Naomi said after listening to the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recording. “The music was worth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saving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(save).”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考查动名词。句意:“它很美妙,”Naomi听了录音后说,“这首音乐值得收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藏。”sth. be worth doing某事值得做,故用动名词。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8.(2019天津,完形填空改编,</a:t>
            </a:r>
            <a:r>
              <a:rPr lang="zh-CN" altLang="en-US" sz="1900" kern="0" spc="24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)If I were in that situation, I would want someone to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try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to find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(find) me.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考查不定式。句意:如果我在那种情况下,我希望有人能尽力找到我。try to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do sth.尽力做某事,故用不定式作宾语。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9.(2018浙江,完形填空,</a:t>
            </a:r>
            <a:r>
              <a:rPr lang="zh-CN" altLang="en-US" sz="1900" kern="0" spc="24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 Since his regular job was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boring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(bore), I asked him why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he just didn't do his sideline full-time. </a:t>
            </a:r>
            <a:endParaRPr lang="zh-CN" altLang="en-US" dirty="0"/>
          </a:p>
        </p:txBody>
      </p:sp>
      <p:pic>
        <p:nvPicPr>
          <p:cNvPr id="3" name="图片 3" descr="textimage129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914312" y="2016650"/>
            <a:ext cx="552449" cy="371475"/>
          </a:xfrm>
          <a:prstGeom prst="rect">
            <a:avLst/>
          </a:prstGeom>
        </p:spPr>
      </p:pic>
      <p:pic>
        <p:nvPicPr>
          <p:cNvPr id="4" name="图片 4" descr="textimage130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8725" y="3692503"/>
            <a:ext cx="552449" cy="371474"/>
          </a:xfrm>
          <a:prstGeom prst="rect">
            <a:avLst/>
          </a:prstGeom>
        </p:spPr>
      </p:pic>
      <p:pic>
        <p:nvPicPr>
          <p:cNvPr id="5" name="图片 5" descr="textimage131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47925" y="5368357"/>
            <a:ext cx="552449" cy="371474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61105" y="2451735"/>
            <a:ext cx="69469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6775" y="4137660"/>
            <a:ext cx="67818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00090" y="5382895"/>
            <a:ext cx="635000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55156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考查现在分词。设空处作表语,表示“令人厌倦的”。故用现在分词形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式。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10.(2018北京,阅读理解D,</a:t>
            </a:r>
            <a:r>
              <a:rPr lang="zh-CN" altLang="en-US" sz="1900" kern="0" spc="24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 They take their driverless car to an appointment and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set the empty vehicle to circle the building to avoid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paying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(pay) for parking.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考查动名词。句意:他们坐着自己的无人驾驶汽车到一个约会地点,然后让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空车绕着大楼转圈,以避免支付停车费。avoid doing sth.避免做某事,故用动名词作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宾语。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11.(2018江苏,阅读理解D,</a:t>
            </a:r>
            <a:r>
              <a:rPr lang="zh-CN" altLang="en-US" sz="1900" kern="0" spc="24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)Miss Longfield warned that a generation of children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risked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growing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(grow)up “worried about their appearance and image as a result of the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unrealistic lifestyles they follow on platforms...”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考查动名词。risk doing sth.冒险做某事。故用动名词作宾语。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12.(2017课标全国Ⅰ,阅读理解A,</a:t>
            </a:r>
            <a:r>
              <a:rPr lang="zh-CN" altLang="en-US" sz="1900" kern="0" spc="2447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)Don't forget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to stop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(stop) by Pacific Science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Center's Store while you are here to pick up a wonderful science activity or souvenir to</a:t>
            </a:r>
            <a:endParaRPr lang="zh-CN" altLang="en-US" dirty="0"/>
          </a:p>
        </p:txBody>
      </p:sp>
      <p:pic>
        <p:nvPicPr>
          <p:cNvPr id="3" name="图片 3" descr="textimage132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29512" y="1597322"/>
            <a:ext cx="552449" cy="371475"/>
          </a:xfrm>
          <a:prstGeom prst="rect">
            <a:avLst/>
          </a:prstGeom>
        </p:spPr>
      </p:pic>
      <p:pic>
        <p:nvPicPr>
          <p:cNvPr id="4" name="图片 4" descr="textimage133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9512" y="3692503"/>
            <a:ext cx="552449" cy="371474"/>
          </a:xfrm>
          <a:prstGeom prst="rect">
            <a:avLst/>
          </a:prstGeom>
        </p:spPr>
      </p:pic>
      <p:pic>
        <p:nvPicPr>
          <p:cNvPr id="5" name="图片 5" descr="textimage134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20712" y="5368357"/>
            <a:ext cx="552449" cy="371474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7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10505" y="2044065"/>
            <a:ext cx="675005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56335" y="4147820"/>
            <a:ext cx="792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95925" y="5382895"/>
            <a:ext cx="684000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561149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remember your visit.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解析　考查不定式。句意:当你在这里挑选一个精彩的科学活动或纪念品来纪念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你的访问时,别忘了顺便去太平洋科学中心商店。forget to do sth.忘记去做某事,故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用不定式作宾语。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句型转换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13.(2015江苏,阅读理解B,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)By mentioning the Swiss study, the author intends to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tell us that e-waste deserves to be made good use of.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→By mentioning the Swiss study, the author intends to tell us that e-waste deserves</a:t>
            </a:r>
            <a:br>
              <a:rPr dirty="0"/>
            </a:b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making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good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use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of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完成句子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14.(2019课标全国Ⅰ,七选五,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 Recently, people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have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begun/started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studying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(已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经开始研究) the connection between the natural world and healing(治愈).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15.(2019课标全国Ⅱ,阅读理解A,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)It's about two sisters—Eri, a model who ei-</a:t>
            </a:r>
            <a:endParaRPr lang="zh-CN" altLang="en-US" dirty="0"/>
          </a:p>
        </p:txBody>
      </p:sp>
      <p:pic>
        <p:nvPicPr>
          <p:cNvPr id="3" name="图片 3" descr="textimage135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16799" y="2857960"/>
            <a:ext cx="609600" cy="409574"/>
          </a:xfrm>
          <a:prstGeom prst="rect">
            <a:avLst/>
          </a:prstGeom>
        </p:spPr>
      </p:pic>
      <p:pic>
        <p:nvPicPr>
          <p:cNvPr id="4" name="图片 4" descr="textimage136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23925" y="4989599"/>
            <a:ext cx="609600" cy="409574"/>
          </a:xfrm>
          <a:prstGeom prst="rect">
            <a:avLst/>
          </a:prstGeom>
        </p:spPr>
      </p:pic>
      <p:pic>
        <p:nvPicPr>
          <p:cNvPr id="5" name="图片 5" descr="textimage137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720712" y="5863254"/>
            <a:ext cx="609600" cy="409574"/>
          </a:xfrm>
          <a:prstGeom prst="rect">
            <a:avLst/>
          </a:prstGeom>
        </p:spPr>
      </p:pic>
      <p:sp>
        <p:nvSpPr>
          <p:cNvPr id="6" name="矩形 5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7" name="Picture 4" descr="\\a015\吴双婷\线.tif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9750" y="4145280"/>
            <a:ext cx="1872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88337" y="4989685"/>
            <a:ext cx="2628000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720000"/>
            <a:ext cx="8467200" cy="480631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ther won't or can't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stop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sleeping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(停止睡觉), and Mari, a young student.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16.(2018浙江,阅读理解B,</a:t>
            </a:r>
            <a:r>
              <a:rPr lang="zh-CN" altLang="en-US" sz="1970" kern="0" spc="275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What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is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even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more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interesting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(更有趣的是)is that 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one of Stein's jobs is defending an industry behind the plastic shopping bag.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17.(2018北京,阅读理解C,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 Jennifer DeBruyn, a microbiologist at the Universi-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ty of Tennessee, who was not involved in the study, says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it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is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not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surprising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that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(并不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奇怪) such worms can break down polyethylene.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18.(2015课标全国Ⅰ,完形填空,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)Then my 17-year-old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suggested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giving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him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gift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card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(建议送他一张礼品卡). I thought about it.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19.(2015江苏,完形填空,</a:t>
            </a:r>
            <a:r>
              <a:rPr lang="zh-CN" altLang="en-US" sz="2035" kern="0" spc="2766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 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)The stories of his unconventional ideas and the excep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tional patients he wrote about were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so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amazing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to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me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(对我来说太令人诧异了) and </a:t>
            </a:r>
            <a:br>
              <a:rPr dirty="0"/>
            </a:b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had such a big impact on how I saw life from then on.</a:t>
            </a:r>
            <a:endParaRPr lang="zh-CN" altLang="en-US" dirty="0"/>
          </a:p>
        </p:txBody>
      </p:sp>
      <p:pic>
        <p:nvPicPr>
          <p:cNvPr id="3" name="图片 3" descr="textimage138.jpe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016799" y="1179321"/>
            <a:ext cx="600075" cy="390525"/>
          </a:xfrm>
          <a:prstGeom prst="rect">
            <a:avLst/>
          </a:prstGeom>
        </p:spPr>
      </p:pic>
      <p:pic>
        <p:nvPicPr>
          <p:cNvPr id="4" name="图片 4" descr="textimage139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6799" y="2036074"/>
            <a:ext cx="609600" cy="409574"/>
          </a:xfrm>
          <a:prstGeom prst="rect">
            <a:avLst/>
          </a:prstGeom>
        </p:spPr>
      </p:pic>
      <p:pic>
        <p:nvPicPr>
          <p:cNvPr id="5" name="图片 5" descr="textimage140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54325" y="3329057"/>
            <a:ext cx="609600" cy="409574"/>
          </a:xfrm>
          <a:prstGeom prst="rect">
            <a:avLst/>
          </a:prstGeom>
        </p:spPr>
      </p:pic>
      <p:pic>
        <p:nvPicPr>
          <p:cNvPr id="6" name="图片 6" descr="textimage141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3124" y="4202712"/>
            <a:ext cx="609600" cy="409574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8" name="Picture 4" descr="\\a015\吴双婷\线.tif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14245" y="840105"/>
            <a:ext cx="1296000" cy="2940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14750" y="1212850"/>
            <a:ext cx="2841625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42000" y="2512695"/>
            <a:ext cx="2125980" cy="396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78245" y="3348990"/>
            <a:ext cx="2154555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\\a015\吴双婷\线.tif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0039" y="3845404"/>
            <a:ext cx="792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\\a015\吴双婷\线.tif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41744" y="4677260"/>
            <a:ext cx="1643074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803541"/>
            <a:ext cx="8467200" cy="5459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5.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straighten up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直起来;整理;收拾整齐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6.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 other words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换句话说;也就是说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7.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call on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(短暂地)访问;要求(某人讲话等);正式邀请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8.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at work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有某种影响;在工作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9.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in a way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以一种方式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10.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look into one's eyes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看着某人的眼睛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11.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look down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俯视;向下看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12.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shake one's head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摇头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13.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shake hands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握手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14.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ask for help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请求帮助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15.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compare notes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交换意见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16.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make sense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有道理;讲得通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17.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stand close to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站得离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近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4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714348" y="848501"/>
            <a:ext cx="1260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714348" y="1277129"/>
            <a:ext cx="1404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714348" y="1705757"/>
            <a:ext cx="642942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714375" y="2134235"/>
            <a:ext cx="756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714348" y="2491575"/>
            <a:ext cx="828000" cy="3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57394" y="2920520"/>
            <a:ext cx="1872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50409" y="3349148"/>
            <a:ext cx="1080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50265" y="3777615"/>
            <a:ext cx="1620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57250" y="4205605"/>
            <a:ext cx="1188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57224" y="4635667"/>
            <a:ext cx="1152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57250" y="5033645"/>
            <a:ext cx="1404000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57224" y="5420850"/>
            <a:ext cx="1152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50900" y="5906135"/>
            <a:ext cx="1325880" cy="2882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2"/>
          <p:cNvSpPr txBox="1"/>
          <p:nvPr/>
        </p:nvSpPr>
        <p:spPr>
          <a:xfrm>
            <a:off x="540000" y="803541"/>
            <a:ext cx="8467200" cy="545973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18.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sit next to</a:t>
            </a:r>
            <a:r>
              <a:rPr lang="zh-CN" altLang="en-US" sz="1815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 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坐在</a:t>
            </a:r>
            <a:r>
              <a:rPr lang="zh-CN" altLang="en-US" sz="1815" kern="0" dirty="0" smtClean="0">
                <a:solidFill>
                  <a:srgbClr val="00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旁边</a:t>
            </a:r>
            <a:endParaRPr lang="zh-CN" altLang="en-US" dirty="0"/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19.vary from...to...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从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到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之间变化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20.figure out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弄明白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21.get through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顺利通过;熬过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22.be likely to do sth.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很可能做某事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23.apart from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除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之外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24.refer to a dictionary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查词典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25.in favour of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支持;赞成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26.approve of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赞同;赞成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27.act out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将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黑体" panose="02010609060101010101" pitchFamily="65" charset="-122"/>
                <a:ea typeface="宋体" panose="02010600030101010101" pitchFamily="2" charset="-122"/>
              </a:rPr>
              <a:t>……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表演出来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28.end up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最终成为;最终处于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29.make a joke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开玩笑</a:t>
            </a:r>
            <a:endParaRPr lang="zh-CN" altLang="en-US" dirty="0">
              <a:solidFill>
                <a:srgbClr val="FF0000"/>
              </a:solidFill>
            </a:endParaRPr>
          </a:p>
          <a:p>
            <a:pPr marL="0" indent="0" eaLnBrk="0" latinLnBrk="1" hangingPunct="0">
              <a:lnSpc>
                <a:spcPct val="150000"/>
              </a:lnSpc>
              <a:spcBef>
                <a:spcPts val="0"/>
              </a:spcBef>
              <a:buNone/>
            </a:pPr>
            <a:r>
              <a:rPr lang="zh-CN" altLang="en-US" sz="1815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30.have a tendency to do sth. </a:t>
            </a:r>
            <a:r>
              <a:rPr lang="zh-CN" altLang="en-US" sz="1815" u="sng" kern="0" dirty="0" smtClean="0">
                <a:solidFill>
                  <a:srgbClr val="FF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有做某事的倾向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3004904" y="126356"/>
            <a:ext cx="3134191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latinLnBrk="1" hangingPunct="0">
              <a:lnSpc>
                <a:spcPct val="150000"/>
              </a:lnSpc>
            </a:pPr>
            <a:r>
              <a:rPr lang="zh-CN" altLang="en-US" kern="0" dirty="0" smtClean="0">
                <a:solidFill>
                  <a:srgbClr val="000000"/>
                </a:solidFill>
                <a:latin typeface="Times New Roman" panose="02020603050405020304" pitchFamily="65" charset="-122"/>
                <a:ea typeface="宋体" panose="02010600030101010101" pitchFamily="2" charset="-122"/>
              </a:rPr>
              <a:t>UNIT 4　BODY LANGUAGE</a:t>
            </a:r>
            <a:endParaRPr lang="zh-CN" altLang="en-US" dirty="0"/>
          </a:p>
        </p:txBody>
      </p:sp>
      <p:pic>
        <p:nvPicPr>
          <p:cNvPr id="4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857224" y="848501"/>
            <a:ext cx="1008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317734" y="1277446"/>
            <a:ext cx="2340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756410" y="1706245"/>
            <a:ext cx="98806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928476" y="2134702"/>
            <a:ext cx="1512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568575" y="2524125"/>
            <a:ext cx="1428750" cy="3308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851323" y="2920203"/>
            <a:ext cx="1188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2670175" y="3354705"/>
            <a:ext cx="756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928794" y="3777776"/>
            <a:ext cx="108000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857375" y="4205605"/>
            <a:ext cx="1044000" cy="3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492228" y="4635032"/>
            <a:ext cx="1643074" cy="28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4" descr="\\a015\吴双婷\线.tif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492250" y="4991735"/>
            <a:ext cx="1936750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4" descr="\\a015\吴双婷\线.tif"/>
          <p:cNvPicPr>
            <a:picLocks noChangeAspect="1"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966894" y="5420850"/>
            <a:ext cx="988214" cy="35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4" descr="\\a015\吴双婷\线.tif"/>
          <p:cNvPicPr>
            <a:picLocks noChangeArrowheads="1"/>
          </p:cNvPicPr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3286125" y="5915660"/>
            <a:ext cx="1656080" cy="258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UNIT 1　PEOPLE OF ACHIEVEMENT</Template>
  <TotalTime>0</TotalTime>
  <Words>36912</Words>
  <Application>WPS 演示</Application>
  <PresentationFormat>自定义</PresentationFormat>
  <Paragraphs>1062</Paragraphs>
  <Slides>76</Slides>
  <Notes>76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76</vt:i4>
      </vt:variant>
    </vt:vector>
  </HeadingPairs>
  <TitlesOfParts>
    <vt:vector size="88" baseType="lpstr">
      <vt:lpstr>Arial</vt:lpstr>
      <vt:lpstr>宋体</vt:lpstr>
      <vt:lpstr>Wingdings</vt:lpstr>
      <vt:lpstr>Times New Roman</vt:lpstr>
      <vt:lpstr>黑体</vt:lpstr>
      <vt:lpstr>Times New Roman</vt:lpstr>
      <vt:lpstr>Calibri</vt:lpstr>
      <vt:lpstr>微软雅黑</vt:lpstr>
      <vt:lpstr>Arial Unicode MS</vt:lpstr>
      <vt:lpstr>Arial Narrow</vt:lpstr>
      <vt:lpstr>Arial Unicode MS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封面标题</dc:title>
  <dc:creator/>
  <cp:lastModifiedBy>Administrator</cp:lastModifiedBy>
  <cp:revision>103</cp:revision>
  <dcterms:created xsi:type="dcterms:W3CDTF">2020-04-15T01:10:00Z</dcterms:created>
  <dcterms:modified xsi:type="dcterms:W3CDTF">2020-04-15T06:41:37Z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2052-11.1.0.9339</vt:lpwstr>
  </property>
</Properties>
</file>