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33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</p:sldIdLst>
  <p:sldSz cx="9144000" cy="684022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381" autoAdjust="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98"/>
        <p:guide pos="2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2" Type="http://schemas.openxmlformats.org/officeDocument/2006/relationships/tableStyles" Target="tableStyles.xml"/><Relationship Id="rId81" Type="http://schemas.openxmlformats.org/officeDocument/2006/relationships/viewProps" Target="viewProps.xml"/><Relationship Id="rId80" Type="http://schemas.openxmlformats.org/officeDocument/2006/relationships/presProps" Target="presProps.xml"/><Relationship Id="rId8" Type="http://schemas.openxmlformats.org/officeDocument/2006/relationships/slide" Target="slides/slide5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214546" y="122517"/>
            <a:ext cx="5632952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PEOPLE OF ACHIEVEMENT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6.jpeg"/><Relationship Id="rId1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17.jpeg"/><Relationship Id="rId1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9.jpeg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5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3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6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18.jpeg"/><Relationship Id="rId1" Type="http://schemas.openxmlformats.org/officeDocument/2006/relationships/image" Target="../media/image11.jpeg"/></Relationships>
</file>

<file path=ppt/slides/_rels/slide3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image" Target="../media/image12.jpeg"/></Relationships>
</file>

<file path=ppt/slides/_rels/slide3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8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19.jpeg"/><Relationship Id="rId1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4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1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20.jpeg"/><Relationship Id="rId1" Type="http://schemas.openxmlformats.org/officeDocument/2006/relationships/image" Target="../media/image12.jpeg"/></Relationships>
</file>

<file path=ppt/slides/_rels/slide4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2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4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4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image" Target="../media/image21.jpeg"/></Relationships>
</file>

<file path=ppt/slides/_rels/slide4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5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slides/_rels/slide4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6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4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7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22.jpeg"/><Relationship Id="rId1" Type="http://schemas.openxmlformats.org/officeDocument/2006/relationships/image" Target="../media/image12.jpeg"/></Relationships>
</file>

<file path=ppt/slides/_rels/slide4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8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9.jpeg"/></Relationships>
</file>

<file path=ppt/slides/_rels/slide4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9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0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slides/_rels/slide5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1.xml"/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image" Target="../media/image11.jpeg"/></Relationships>
</file>

<file path=ppt/slides/_rels/slide5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2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3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4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1" Type="http://schemas.openxmlformats.org/officeDocument/2006/relationships/image" Target="../media/image13.jpeg"/></Relationships>
</file>

<file path=ppt/slides/_rels/slide5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5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9.jpeg"/></Relationships>
</file>

<file path=ppt/slides/_rels/slide5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6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5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7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4.jpeg"/><Relationship Id="rId1" Type="http://schemas.openxmlformats.org/officeDocument/2006/relationships/image" Target="../media/image8.jpeg"/></Relationships>
</file>

<file path=ppt/slides/_rels/slide5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8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9.jpeg"/><Relationship Id="rId2" Type="http://schemas.openxmlformats.org/officeDocument/2006/relationships/image" Target="../media/image24.jpeg"/><Relationship Id="rId1" Type="http://schemas.openxmlformats.org/officeDocument/2006/relationships/image" Target="../media/image12.jpeg"/></Relationships>
</file>

<file path=ppt/slides/_rels/slide5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9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0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image" Target="../media/image12.jpeg"/></Relationships>
</file>

<file path=ppt/slides/_rels/slide6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1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9.jpeg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2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5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7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1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10.jpeg"/></Relationships>
</file>

<file path=ppt/slides/_rels/slide7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2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24.jpeg"/></Relationships>
</file>

<file path=ppt/slides/_rels/slide7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3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12.jpeg"/></Relationships>
</file>

<file path=ppt/slides/_rels/slide7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4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slides/_rels/slide7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5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slides/_rels/slide7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6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选择性必修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一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  <a:endParaRPr kumimoji="0" lang="zh-CN" altLang="en-US" sz="9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pitchFamily="65" charset="-122"/>
              <a:ea typeface="黑体" panose="020106090601010101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31.occupy oneself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忙于;专心于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32.be confident about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有信心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33.adjust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适应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34.be confused about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困惑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35.as though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好像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36.be amused by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被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逗乐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1.相比之下,在其他国家,目光接触并不总是被赞成的。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other countries, by contrast, eye contact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always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approved of.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2.在日本,与年长的人交谈时朝下看可能会表现出尊重。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Japan, it may demonstrate respect to look down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talking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older person.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3.闭上眼睛时把你的双手合拢放在头的一侧,表示“睡觉”的意思。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Placing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hands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together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resting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on the side of your head while closing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75840" y="918845"/>
            <a:ext cx="122428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95880" y="1290320"/>
            <a:ext cx="1511935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42745" y="1751330"/>
            <a:ext cx="50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32683" y="2134702"/>
            <a:ext cx="1224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75440" y="2491575"/>
            <a:ext cx="50006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34870" y="2920365"/>
            <a:ext cx="118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16119" y="4166399"/>
            <a:ext cx="126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218430" y="5013325"/>
            <a:ext cx="151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750" y="5906135"/>
            <a:ext cx="1800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584885" y="5837413"/>
            <a:ext cx="115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your eyes means “sleep”.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4.如果我们正感到沮丧或孤独,没有什么比看到好朋友的笑脸更好的了。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if we are feeling down or lonely,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nothing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better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seeing the smiling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face of a good friend.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5.大多数学生赞成这个计划,然而他们的老师却不赞成。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Most students favour the plan,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their teachers are not in favour of 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6.就好像他们睁着眼睛睡着了。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as though they are asleep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their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eyes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7.不管是什么,我知道我需要询问和评估所发生的事。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I know I need to inquire and assess what is going 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8.据说我们与他人交流的大部分内容是非语言的。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said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most of what we communicate with others is nonverbal.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097655" y="1594485"/>
            <a:ext cx="2556000" cy="36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378835" y="2830195"/>
            <a:ext cx="57404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95015" y="3687445"/>
            <a:ext cx="19354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0039" y="4491839"/>
            <a:ext cx="133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750" y="5382895"/>
            <a:ext cx="12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45473"/>
            <a:ext cx="8467200" cy="58794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Ⅳ.长难句分析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1.Words are important, but the way people stand, hold their arms, and move their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hands can also give us information about their feelings.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分析:本句是由并列连词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连接的并列复合句。在第二个分句中主语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后是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省略关系词的定语从句,该定语从句中的谓语部分由并列连词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连接的成分组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句意:语言是很重要的,但是人们站立、抱住手臂、移动双手的方式也能给我们有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关他们的感受的信息。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2.In Japan, someone who witnesses another person employing the gesture might think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means money.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分析:本句为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主从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复合句。关系代词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引导定语从句;think后为宾语从句,宾语从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句中省略了连接词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句意:在日本,有人看到另一个人使用这个手势可能会以为它的意思是钱。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3.There are also differences in how we touch each other, how close we stand to some-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31160" y="2063750"/>
            <a:ext cx="409575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08875" y="2030730"/>
            <a:ext cx="7772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639560" y="2472055"/>
            <a:ext cx="39751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85918" y="4920467"/>
            <a:ext cx="50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59885" y="4920615"/>
            <a:ext cx="46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88870" y="5349240"/>
            <a:ext cx="43053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one we are talking to, and how we act when we meet or part.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分析:本句介词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后跟三个how引导的宾语从句,其中第二个how引导的宾语从句中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含有一个省略了关系词的定语从句,先行词是someone,第三个how引导的宾语从句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中含有一个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引导的时间状语从句。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句意:我们彼此接触的方式、我们与谈话对象站得有多近以及我们见面或分别时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的行为也存在差异。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4.Scientists have found that when we feel proud and powerful, we usually straighten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up to make ourselves bigger.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分析:本句中的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引导宾语从句,其中从句中含有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引导的时间状语从句。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句意:科学家发现,当我们感到骄傲和强大时,我们通常会挺直身体使自己变得更强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大。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5.As an educator, people often ask me how I know what is going on in the minds of my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students.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00250" y="1134110"/>
            <a:ext cx="25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52262" y="2001989"/>
            <a:ext cx="54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00549" y="4063531"/>
            <a:ext cx="43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558478" y="4063211"/>
            <a:ext cx="54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33798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分析:本句中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how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引导宾语从句,该宾语从句中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引导的也是宾语从句。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句意:作为一名教育工作者,人们经常问我如何知道学生们的想法。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6.While it is easy to perceive when students are interested, bored, or distracted, it is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sometimes much harder to distinguish when students are troubled.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分析:本句连词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引导让步状语从句,该让步状语从句中含有连词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宾语从句;主句中含有连词when引导的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句意:虽然很容易察觉学生们何时感兴趣、无聊或注意力不集中,但要发现学生何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时有困扰有时会难得多。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7.Their body language lets me know when to adjust class activities, when to intervene,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when to talk to students individually, so they can all get the most out of school.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分析:本句是由连词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连接的并列复合句。第一分句中三个“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+不定式”作的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都是know的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句意:他们的肢体语言让我知道什么时候该调整课堂活动,什么时候该介入,什么时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8320" y="848360"/>
            <a:ext cx="45593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30485" y="887871"/>
            <a:ext cx="50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00232" y="2563330"/>
            <a:ext cx="648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397750" y="2563495"/>
            <a:ext cx="54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371340" y="2920365"/>
            <a:ext cx="51308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 flipH="1">
            <a:off x="2484755" y="5031105"/>
            <a:ext cx="25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33236" y="5064295"/>
            <a:ext cx="54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8300" y="5452603"/>
            <a:ext cx="50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8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候该和学生单独交谈,因此他们都能从学校里得到最大的收获。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Ⅴ.必备语法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1.She enjoys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learning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(learn)about body language in different cultures.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2.The crucial thing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using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(use)body language in a way...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3.A good way of saying“I am full”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moving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(move)your hand in circles over your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stomach after a meal.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4.Perhaps the best example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smiling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(smile).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210" kern="0" spc="2551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320"/>
              </a:spcBef>
              <a:buNone/>
            </a:pPr>
            <a:r>
              <a:rPr lang="zh-CN" altLang="en-US" sz="2325" kern="0" spc="1199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|vary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.(根据情况)变化;改变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Just like spoken language, body language varies from culture to culture. (教材P3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就像口语一样,肢体语言也随文化而有所变化。</a:t>
            </a:r>
            <a:endParaRPr lang="zh-CN" altLang="en-US" dirty="0"/>
          </a:p>
        </p:txBody>
      </p:sp>
      <p:pic>
        <p:nvPicPr>
          <p:cNvPr id="4" name="图片 4" descr="textimage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7190" y="4563277"/>
            <a:ext cx="1317356" cy="35865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695" y="1667510"/>
            <a:ext cx="823595" cy="2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0790" y="1991360"/>
            <a:ext cx="56769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1165" y="2387600"/>
            <a:ext cx="79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620" y="3206115"/>
            <a:ext cx="756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textimage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807302"/>
            <a:ext cx="1587010" cy="32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Prices vary with the quality.价格随质量而变化。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examinations should vary in difficulty.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考试的难度要有差别。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Variety is the spice of life.经历丰富多彩才令生活充满乐趣。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There's also a second piece of ransomware(勒索软件)that encrypts various files on the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machine if the master boot record attack fails.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还有第二项勒索软件,如果主引导记录攻击失败,它会把机器上的各种文件加密。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①vary from...to...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之间变化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vary 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随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变化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③vary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方面不同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④vary among 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中不同</a:t>
            </a:r>
            <a:endParaRPr lang="zh-CN" altLang="en-US" dirty="0"/>
          </a:p>
        </p:txBody>
      </p:sp>
      <p:pic>
        <p:nvPicPr>
          <p:cNvPr id="3" name="图片 3" descr="textimage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000" y="820126"/>
            <a:ext cx="190500" cy="219075"/>
          </a:xfrm>
          <a:prstGeom prst="rect">
            <a:avLst/>
          </a:prstGeom>
        </p:spPr>
      </p:pic>
      <p:pic>
        <p:nvPicPr>
          <p:cNvPr id="4" name="图片 4" descr="textimage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800" y="4174750"/>
            <a:ext cx="219075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491839"/>
            <a:ext cx="235745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" y="4943475"/>
            <a:ext cx="941705" cy="33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5425440"/>
            <a:ext cx="1727835" cy="26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653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⑤various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各种各样的;各种不同的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variety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.变化;多样化;不同种类;品种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⑦a variety of各种各样的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(2019浙江,完形填空,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)What's particularly interesting is the attitude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various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(vary) cities have toward Dubanchet's cause.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考查形容词。句意:特别有趣的事是不同的城市对Dubanchet的事业的态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度。various各种不同的;各种各样的。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(2019天津,阅读理解D,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Most of us,in fact,progressively narrow the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variety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(vary)of our lives.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考查名词。句意:事实上,我们大多数人在逐渐缩小我们生活的多样性。va-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riety 多样性,由设空处前的the和设空处后的of可知,此处用名词形式。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000" y="2062947"/>
            <a:ext cx="1495425" cy="504825"/>
          </a:xfrm>
          <a:prstGeom prst="rect">
            <a:avLst/>
          </a:prstGeom>
        </p:spPr>
      </p:pic>
      <p:pic>
        <p:nvPicPr>
          <p:cNvPr id="4" name="图片 4" descr="textimage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850" y="2984097"/>
            <a:ext cx="609600" cy="409574"/>
          </a:xfrm>
          <a:prstGeom prst="rect">
            <a:avLst/>
          </a:prstGeom>
        </p:spPr>
      </p:pic>
      <p:pic>
        <p:nvPicPr>
          <p:cNvPr id="5" name="图片 5" descr="textimage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237" y="4693754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848501"/>
            <a:ext cx="237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" y="1332230"/>
            <a:ext cx="720000" cy="28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0175" y="3069590"/>
            <a:ext cx="71755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4777911"/>
            <a:ext cx="64294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34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(2019北京,阅读理解D,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Ocean colour varies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chemeClr val="tx1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blue,depending on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type and concentration of phytoplankton.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考查介词。句意:海洋的颜色从绿色到蓝色之间变化,取决于浮游植物的种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类和集中(程度)。vary from...to...从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之间变化。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(2018课标全国Ⅲ,阅读理解A,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Wander among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variety of shops selling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gifts while enjoying a live music show and nice street entertainment.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考查冠词。句意:漫步在各种出售礼品的商店中,同时享受现场音乐表演和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好玩的街头娱乐活动。a variety of各种各样的。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1-5 (2017江苏,阅读理解D,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underlined part in Paragraph 2 implies the cost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adaptation varies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考查介词。句意:第2段画线部分表明,适应的代价随时间而变化。vary with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随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变化,符合句意。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1-6 (2016课标全国Ⅰ,阅读理解D,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The meaning of silence varies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among</a:t>
            </a:r>
            <a:r>
              <a:rPr lang="zh-CN" altLang="en-US" sz="1815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cultural</a:t>
            </a:r>
            <a:endParaRPr lang="zh-CN" altLang="en-US" dirty="0"/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6420" y="850900"/>
            <a:ext cx="552450" cy="353060"/>
          </a:xfrm>
          <a:prstGeom prst="rect">
            <a:avLst/>
          </a:prstGeom>
        </p:spPr>
      </p:pic>
      <p:pic>
        <p:nvPicPr>
          <p:cNvPr id="4" name="图片 4" descr="textimage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97437" y="2434519"/>
            <a:ext cx="552449" cy="371474"/>
          </a:xfrm>
          <a:prstGeom prst="rect">
            <a:avLst/>
          </a:prstGeom>
        </p:spPr>
      </p:pic>
      <p:pic>
        <p:nvPicPr>
          <p:cNvPr id="5" name="图片 5" descr="textimage1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6237" y="4110373"/>
            <a:ext cx="552449" cy="371474"/>
          </a:xfrm>
          <a:prstGeom prst="rect">
            <a:avLst/>
          </a:prstGeom>
        </p:spPr>
      </p:pic>
      <p:pic>
        <p:nvPicPr>
          <p:cNvPr id="6" name="图片 6" descr="textimage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437" y="5786226"/>
            <a:ext cx="552449" cy="3714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5790" y="847090"/>
            <a:ext cx="504000" cy="2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1955" y="851535"/>
            <a:ext cx="249555" cy="28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4555" y="2449195"/>
            <a:ext cx="17462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1712" y="4566137"/>
            <a:ext cx="46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12660" y="5800725"/>
            <a:ext cx="67246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76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groups.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考查介词。句意:沉默的含义因文化群体而异。vary among在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中不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同。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59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|approve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赞成;同意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.批准;通过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In other countries, by contrast, eye contact is not always approved of. (教材P38)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相比之下,在其他国家,目光接触并不总是被赞成的。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Last year an official said that it would not take long before the government approved 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project.去年,一名官员表示,过不了多久政府就会批准这项计划。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approve of your trying to earn some money,but please don't neglect your studies.我同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意你去试着挣一些钱,但是请不要忽视你的学业。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desperately wanted to win her father's approval.她拼命地想赢得父亲的赞同。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wants to be an actress, but her parents disapprove.她想当演员,但是她父母不同</a:t>
            </a:r>
            <a:endParaRPr lang="zh-CN" altLang="en-US"/>
          </a:p>
        </p:txBody>
      </p:sp>
      <p:pic>
        <p:nvPicPr>
          <p:cNvPr id="3" name="图片 3" descr="textimage1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752" y="2120340"/>
            <a:ext cx="1531670" cy="400235"/>
          </a:xfrm>
          <a:prstGeom prst="rect">
            <a:avLst/>
          </a:prstGeom>
        </p:spPr>
      </p:pic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3453123"/>
            <a:ext cx="190500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01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210" kern="0" spc="2551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32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A.写作词汇—写词形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gesture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.手势;姿势;姿态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witness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.当场看到;目击;见证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.目击者;证人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.较喜欢;选择;有利于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.帮助;恩惠;赞同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bow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.鞠躬;点头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.低(</a:t>
            </a:r>
            <a:r>
              <a:rPr lang="zh-CN" altLang="en-US" sz="181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头</a:t>
            </a:r>
            <a:r>
              <a:rPr lang="zh-CN" altLang="en-US" sz="181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.弓；蝴蝶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incident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.发生的事情;严重事件;冲突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trial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.审讯;审判;试验;试用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twin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.双胞胎之一的;孪生之一的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.孪生之一;双胞胎之一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pose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.故作姿态;(为画像、拍照等摆的)姿势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.摆好姿势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.造成(威胁、问题等)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bend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.(bent, bent)(使)弯曲;倾斜;偏向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2" descr="C:\Users\dell\Desktop\4988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19939"/>
            <a:ext cx="1849782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48699"/>
            <a:ext cx="72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777490"/>
            <a:ext cx="71501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206115"/>
            <a:ext cx="64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596005"/>
            <a:ext cx="431800" cy="3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4150360"/>
            <a:ext cx="792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4460240"/>
            <a:ext cx="432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4984115"/>
            <a:ext cx="43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5383530"/>
            <a:ext cx="468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5761355"/>
            <a:ext cx="504000" cy="29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28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approve of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赞成,同意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②approve of sb./sb.'s doing sth.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同意某人做某事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approval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.赞成;同意;批准;认可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disapprove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.不赞成;反对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(2018江苏,阅读理解D,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It found many youngsters(少年)now measure their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status by how much public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approval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(approve) they get online, often through “likes”.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考查词性转换。句意:调查发现,现在很多少年通过他们在网上获得多少公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众认可来衡量自己的地位,通常是通过“点赞”量来衡量的。空前有形容词public,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故此处应用名词形式。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(2015江苏,阅读理解D,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A man was free if he was self-controlled. To make </a:t>
            </a:r>
            <a:endParaRPr lang="zh-CN" altLang="en-US" dirty="0"/>
          </a:p>
        </p:txBody>
      </p:sp>
      <p:pic>
        <p:nvPicPr>
          <p:cNvPr id="3" name="图片 3" descr="textimage1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1239454"/>
            <a:ext cx="219075" cy="219075"/>
          </a:xfrm>
          <a:prstGeom prst="rect">
            <a:avLst/>
          </a:prstGeom>
        </p:spPr>
      </p:pic>
      <p:pic>
        <p:nvPicPr>
          <p:cNvPr id="4" name="图片 4" descr="textimage1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237" y="3696616"/>
            <a:ext cx="609600" cy="409574"/>
          </a:xfrm>
          <a:prstGeom prst="rect">
            <a:avLst/>
          </a:prstGeom>
        </p:spPr>
      </p:pic>
      <p:pic>
        <p:nvPicPr>
          <p:cNvPr id="5" name="图片 5" descr="textimage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237" y="5825601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495" y="1637030"/>
            <a:ext cx="1080000" cy="32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2190" y="1991360"/>
            <a:ext cx="165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420137"/>
            <a:ext cx="86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848765"/>
            <a:ext cx="1116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55" y="4207510"/>
            <a:ext cx="86233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97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yourself obey what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approved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(approve) was freedom.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考查动词时态。句意:一个人如果有自制力,他就是自由的。使你自己服从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你所认可的就是自由。由语境可知此处应用一般过去时。故填approved。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This instinct(天性)is why the approval of peers, or the fear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disapproval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(approval), is such a powerful force in many people's lives.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考查词义转换。句意:这种天性是为什么同龄人的赞同或是对不赞同的恐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惧是许多人一生中一种如此强大的力量。设空处作介词of的宾语,根据句意,意为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“不赞同”,故用其反义词,加表示否定意义的前缀dis-。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)Before building work began, a lot of people didn't want the Shard though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plans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were approved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(approve).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考查动词的时态和语态。句意:在建筑工作开始之前,很多人不想要碎片大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厦,尽管这些计划被批准了。分析句子可知,时态用一般过去时,approve和plans之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间为被动关系。故用一般过去时的被动语态。</a:t>
            </a:r>
            <a:endParaRPr lang="zh-CN" altLang="en-US" dirty="0"/>
          </a:p>
        </p:txBody>
      </p:sp>
      <p:pic>
        <p:nvPicPr>
          <p:cNvPr id="3" name="图片 3" descr="textimage1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2048662"/>
            <a:ext cx="552450" cy="371475"/>
          </a:xfrm>
          <a:prstGeom prst="rect">
            <a:avLst/>
          </a:prstGeom>
        </p:spPr>
      </p:pic>
      <p:pic>
        <p:nvPicPr>
          <p:cNvPr id="4" name="图片 4" descr="textimage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50" y="4120364"/>
            <a:ext cx="552450" cy="3714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3520" y="852170"/>
            <a:ext cx="900000" cy="35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1085" y="2126615"/>
            <a:ext cx="111569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1290" y="4626610"/>
            <a:ext cx="14071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595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2-5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do not approve of me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playing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(play) sports. They say it's a waste of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考查动名词。句意:他们并不赞成我做运动。他们说这是浪费时间。ap-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prove of sb. doing sth. 同意某人做某事,故用动名词形式。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67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|employ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.使用;应用;雇用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In Japan, someone who witnesses another person employing the gesture might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think it means money. (教材P38) 在日本,有人看到另一个人使用这个手势可能会以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为它的意思是钱。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Alibaba has already employed the basic technology in the “Double 11” shopping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carnival over the years, using computers to answer a large number of customer service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questions.多年来,阿里巴巴已经将基本技术运用在双十一购物狂欢节上,利用电脑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回答大量客服问题。</a:t>
            </a:r>
            <a:endParaRPr lang="zh-CN" altLang="en-US" dirty="0"/>
          </a:p>
        </p:txBody>
      </p:sp>
      <p:pic>
        <p:nvPicPr>
          <p:cNvPr id="3" name="图片 3" descr="textimage1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834216"/>
            <a:ext cx="552450" cy="371475"/>
          </a:xfrm>
          <a:prstGeom prst="rect">
            <a:avLst/>
          </a:prstGeom>
        </p:spPr>
      </p:pic>
      <p:pic>
        <p:nvPicPr>
          <p:cNvPr id="4" name="图片 4" descr="textimage2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76" y="2556260"/>
            <a:ext cx="1674546" cy="435381"/>
          </a:xfrm>
          <a:prstGeom prst="rect">
            <a:avLst/>
          </a:prstGeom>
        </p:spPr>
      </p:pic>
      <p:pic>
        <p:nvPicPr>
          <p:cNvPr id="5" name="图片 5" descr="textimage2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4290320"/>
            <a:ext cx="190500" cy="2190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5434" y="849136"/>
            <a:ext cx="79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boss employed a secretary to help him with his work.老板雇来一位秘书来帮助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他的工作。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manager was employed in making a future plan for his company.经理忙于为公司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制订将来的计划。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His mother is employed as a shop assistant.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他母亲受雇当售货员。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use of artificial intelligence will affect employment in the future.人工智能的使用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将来会影响就业。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①employ sb. as...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雇用某人担任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 sb. to do sth.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雇用某人做某事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③be employed in doing sth.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忙于做某事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④employer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.雇主</a:t>
            </a:r>
            <a:endParaRPr lang="zh-CN" altLang="en-US" dirty="0"/>
          </a:p>
        </p:txBody>
      </p:sp>
      <p:pic>
        <p:nvPicPr>
          <p:cNvPr id="3" name="图片 3" descr="textimage2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4174750"/>
            <a:ext cx="219075" cy="2190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491839"/>
            <a:ext cx="192882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920467"/>
            <a:ext cx="201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370" y="5394325"/>
            <a:ext cx="1224280" cy="31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28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⑤employee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.雇员;受雇者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employment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.职业;工作;使用;就业;雇用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(2019课标全国Ⅱ,语法填空,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A 90-year-old has been awarded “Woman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The Year” for being Britain's oldest full-time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employee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(employ)—still working 40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hours a week.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考查词性转换。句意:一位90岁的老人被授予“年度女性”称号,因为她是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英国年龄最大的全职雇员——仍然每周工作40个小时。设空处意为“雇员”,故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用名词employee。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(2018江苏,任务型阅读,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According to the Dallas Area Cultural Advocacy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Coalition, arts agencies employ more than 10,000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</a:t>
            </a:r>
            <a:r>
              <a:rPr lang="zh-CN" altLang="en-US" sz="1815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full- or part-time employees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or independent contractors.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考查介词。此处指艺术机构雇用超过10,000人作为全职或兼职员工或独立</a:t>
            </a:r>
            <a:endParaRPr lang="zh-CN" altLang="en-US" dirty="0"/>
          </a:p>
        </p:txBody>
      </p:sp>
      <p:pic>
        <p:nvPicPr>
          <p:cNvPr id="3" name="图片 3" descr="textimage2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1050" y="2019304"/>
            <a:ext cx="609600" cy="409575"/>
          </a:xfrm>
          <a:prstGeom prst="rect">
            <a:avLst/>
          </a:prstGeom>
        </p:spPr>
      </p:pic>
      <p:pic>
        <p:nvPicPr>
          <p:cNvPr id="4" name="图片 4" descr="textimage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250" y="4567617"/>
            <a:ext cx="552449" cy="3714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" y="1261110"/>
            <a:ext cx="1224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2552700"/>
            <a:ext cx="972000" cy="29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9460" y="5013325"/>
            <a:ext cx="22733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97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承包商。employ sb. as...雇用某人担任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,故用介词as。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(2018北京,阅读理解B,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More than 750,000 have graduated from SAC, with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seeking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employment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(employ)in engineering, aviation, education, medicine and a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wide variety of other professions.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考查词性转换。句意:超过75万人毕业于SAC,其中许多人在工程、航空、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教育、医学和其他各种行业寻找工作。设空处意为“职业;工作”。故用名词em-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ployment。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(2017课标全国Ⅲ,阅读理解B改编,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Minutes after the last movie ended yes-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terday at the Plaza Theater, employees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(be) busy sweeping up popcorn and gather-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 coke cups.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考查时态及主谓一致。句意:昨天在Plaza剧院最后一部电影结束后的几分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钟,员工们在忙着清扫爆米花和收集可乐杯。由句中时间状语yesterday可知,此处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用一般过去时,主语是复数名词employees,可知应填were。</a:t>
            </a:r>
            <a:endParaRPr lang="zh-CN" altLang="en-US" dirty="0"/>
          </a:p>
        </p:txBody>
      </p:sp>
      <p:pic>
        <p:nvPicPr>
          <p:cNvPr id="3" name="图片 3" descr="textimage2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1177994"/>
            <a:ext cx="552449" cy="371475"/>
          </a:xfrm>
          <a:prstGeom prst="rect">
            <a:avLst/>
          </a:prstGeom>
        </p:spPr>
      </p:pic>
      <p:pic>
        <p:nvPicPr>
          <p:cNvPr id="4" name="图片 4" descr="textimage2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5525" y="3692503"/>
            <a:ext cx="552450" cy="3714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2118" y="1637176"/>
            <a:ext cx="118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5594" y="4147666"/>
            <a:ext cx="50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95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3-5 (2015江苏,阅读理解D,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There had to be a complete change of attitude be-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fore they could look at the city 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employer who paid her citizens for doing her work.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考查冠词。句意:他们必须彻底改变态度,才能把这座城市视为一个为市民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的工作支付报酬的雇主。此处表泛指,且employer以元音音素开头,故用不定冠词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7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|differ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.相异;不同于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Even the gestures we use for“yes” and “no” differ around the world. (教材P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38) 甚至我们用来表示“是”和“不是”的手势在世界各地也不同。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differs from me in this respect.在这方面他不同于我。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Men differ in habits and appearance.人的习惯和外貌均不相同。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two sides still differ with each other over the pay.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双方关于报酬仍然意见相左。</a:t>
            </a:r>
            <a:endParaRPr lang="zh-CN" altLang="en-US" dirty="0"/>
          </a:p>
        </p:txBody>
      </p:sp>
      <p:pic>
        <p:nvPicPr>
          <p:cNvPr id="3" name="图片 3" descr="textimage2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6237" y="834217"/>
            <a:ext cx="552449" cy="371474"/>
          </a:xfrm>
          <a:prstGeom prst="rect">
            <a:avLst/>
          </a:prstGeom>
        </p:spPr>
      </p:pic>
      <p:pic>
        <p:nvPicPr>
          <p:cNvPr id="4" name="图片 4" descr="textimage2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52" y="2961519"/>
            <a:ext cx="1531670" cy="396253"/>
          </a:xfrm>
          <a:prstGeom prst="rect">
            <a:avLst/>
          </a:prstGeom>
        </p:spPr>
      </p:pic>
      <p:pic>
        <p:nvPicPr>
          <p:cNvPr id="5" name="图片 5" descr="textimage2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4290320"/>
            <a:ext cx="190500" cy="2190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8235" y="1205865"/>
            <a:ext cx="28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Can you tell the difference between them?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你能分辨出他们的区别吗?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City life is very different from country life.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城市生活和乡村生活是非常不同的。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 from sb./sth.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与某人/某物不同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②differ with sb. about/on/over sth.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关于某事与某人有不同看法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③differ in...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方面不同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④difference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.差异;不同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⑤make a difference有影响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difference between A and B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A与B之间的不同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⑦different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.不同的;有区别的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⑧be different from...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不同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3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2497438"/>
            <a:ext cx="219075" cy="2190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495" y="2849245"/>
            <a:ext cx="179832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9530" y="3206115"/>
            <a:ext cx="2828925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705" y="3665855"/>
            <a:ext cx="169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495" y="4923155"/>
            <a:ext cx="300037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815" y="5790565"/>
            <a:ext cx="1202055" cy="3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47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(2019课标全国Ⅱ,短文改错,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)Since I was a kid, I've considered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(dif-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fer) jobs I would like to do.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考查形容词。句意:自我还是个孩子以来,我就考虑过我想做的不同的工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作。设空处作定语,意为“不同的”,故用形容词different。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(2019江苏,任务型阅读改编,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)Despite their many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differences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(differ), all hu-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 beings share several defining characteristics.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考查名词。句意:尽管有许多不同之处,但所有的人类都有几个最典型特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征。由空前的many可知,此处用名词的复数形式,故填differences。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(2017北京,阅读理解A,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was scary. I knew it was the difference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between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life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death.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考查固定搭配。句意:这太可怕了。我知道这是生与死的区别。the differ-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ence between A and B意为“A与B之间的不同”。</a:t>
            </a:r>
            <a:endParaRPr lang="zh-CN" altLang="en-US" dirty="0"/>
          </a:p>
        </p:txBody>
      </p:sp>
      <p:pic>
        <p:nvPicPr>
          <p:cNvPr id="3" name="图片 3" descr="textimage3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1050" y="1180648"/>
            <a:ext cx="609600" cy="409575"/>
          </a:xfrm>
          <a:prstGeom prst="rect">
            <a:avLst/>
          </a:prstGeom>
        </p:spPr>
      </p:pic>
      <p:pic>
        <p:nvPicPr>
          <p:cNvPr id="4" name="图片 4" descr="textimage3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1050" y="2890305"/>
            <a:ext cx="552449" cy="371474"/>
          </a:xfrm>
          <a:prstGeom prst="rect">
            <a:avLst/>
          </a:prstGeom>
        </p:spPr>
      </p:pic>
      <p:pic>
        <p:nvPicPr>
          <p:cNvPr id="5" name="图片 5" descr="textimage3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6237" y="4566158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5397" y="1206961"/>
            <a:ext cx="82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4100" y="2905280"/>
            <a:ext cx="108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063" y="4574072"/>
            <a:ext cx="82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33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 (2017北京,完形填空,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)Hannah is one of many examples of young people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who are making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difference in the world.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考查冠词。句意:Hannah是众多在世界上有影响的年轻人的例子中的一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个。make a difference意为“有影响”,符合句意。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4-5 (2016江苏,阅读理解A,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)E-Learning courses are different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other TDSB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courses in that they are an addition to TDSB courses.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 考查介词。句意:网上学习课程不同于其他的TDSB课程,因为它们是对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TDSB课程的补充。be different from意为“不同于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4-6 (2016北京,阅读理解D,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)Because a college community (群体) differs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family, many students will struggle to find a sense of belonging.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考查介词。句意:因为大学群体不同于家庭,所以许多学生会努力找到一种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归属感。differ from意为“与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不同”,符合句意。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67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3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758666"/>
            <a:ext cx="552449" cy="371474"/>
          </a:xfrm>
          <a:prstGeom prst="rect">
            <a:avLst/>
          </a:prstGeom>
        </p:spPr>
      </p:pic>
      <p:pic>
        <p:nvPicPr>
          <p:cNvPr id="4" name="图片 4" descr="textimage3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237" y="2434519"/>
            <a:ext cx="552449" cy="371474"/>
          </a:xfrm>
          <a:prstGeom prst="rect">
            <a:avLst/>
          </a:prstGeom>
        </p:spPr>
      </p:pic>
      <p:pic>
        <p:nvPicPr>
          <p:cNvPr id="5" name="图片 5" descr="textimage3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6237" y="4110373"/>
            <a:ext cx="552449" cy="3714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0" y="1219200"/>
            <a:ext cx="184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9420" y="2441575"/>
            <a:ext cx="48450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755" y="4124809"/>
            <a:ext cx="46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reveal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.揭示;显示;露出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clarify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.使更清晰易懂;阐明;澄清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tick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.给(试卷、问题等)打钩号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.(钟表)发出嘀嗒声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.钩号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imply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.意味着;暗示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.盯着看;凝视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.凝视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perceive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.察觉;看待;理解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distinguish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.区分;辨别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chest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.胸部;胸膛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merely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.只是;仅仅;只不过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bother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.费心;麻烦;因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操心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.麻烦;不便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weep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.哭泣;流泪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conflict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矛盾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冲突</a:t>
            </a:r>
            <a:r>
              <a:rPr lang="zh-CN" altLang="en-US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.冲突；抵触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inquire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.询问;打听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840105"/>
            <a:ext cx="607060" cy="29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1277620"/>
            <a:ext cx="612775" cy="25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1634490"/>
            <a:ext cx="38925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1991360"/>
            <a:ext cx="61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2492375"/>
            <a:ext cx="540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2849245"/>
            <a:ext cx="82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64" y="3271360"/>
            <a:ext cx="108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3750945"/>
            <a:ext cx="50038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4107815"/>
            <a:ext cx="72009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4580255"/>
            <a:ext cx="643255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4920615"/>
            <a:ext cx="5715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1690" y="5360670"/>
            <a:ext cx="75628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5800725"/>
            <a:ext cx="72009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76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|favour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.较喜欢;选择;有利于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.帮助;恩惠;赞同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Elsewhere, people favour shaking hands, bowing from the waist, or nodding the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head when they meet someone else. (教材P38) 在其他地方,人们见到其他人时喜欢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握手、鞠躬或点头。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exchange rate is in our favour at the moment.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目前汇率对我们有利。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Can you do me a favour?你能帮我个忙吗?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May I ask you a favour?请你帮个忙好吗?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am in favour of going to the theatre.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我赞成去看戏。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Maths is her favourite subject.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数学是她最喜欢的科目。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3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000" y="2563013"/>
            <a:ext cx="190500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图片 6" descr="textimage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939"/>
            <a:ext cx="1031604" cy="26821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930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①favour sth./doing sth.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较喜欢某事/做某事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②do sb. a favour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帮某人一个忙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favour of...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赞同/支持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④ask sb. a favour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请求某人帮忙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⑤in sb.'s favour对某人有利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favourite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.特别受喜爱的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⑦favourable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.赞同的;有利的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⑧favoured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.受到宠爱的;得到偏爱的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(2019江苏,27,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Favourable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(favour) policies are in effect to encourage em-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ployees' professional development.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考查形容词。句意:为了鼓励员工的职业发展,一些有利的政策开始生效。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effect生效。设空处修饰其后名词,作定语,意为“有利的”,故用Favourable。</a:t>
            </a:r>
            <a:endParaRPr lang="zh-CN" altLang="en-US" dirty="0"/>
          </a:p>
        </p:txBody>
      </p:sp>
      <p:pic>
        <p:nvPicPr>
          <p:cNvPr id="3" name="图片 3" descr="textimage4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8650" y="4920467"/>
            <a:ext cx="609600" cy="4095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图片 4" descr="textimage3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848501"/>
            <a:ext cx="219075" cy="21907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7157" y="1166638"/>
            <a:ext cx="19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0745" y="1634490"/>
            <a:ext cx="1476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991509"/>
            <a:ext cx="1332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7900" y="2419985"/>
            <a:ext cx="144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" y="3322955"/>
            <a:ext cx="899795" cy="31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1320" y="4933950"/>
            <a:ext cx="1119505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34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(2016北京,书面表达,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)As for my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favourite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(favour) figure in Chinese history,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must be Wei Yuan, a great thinker in the late Qing Dynasty.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考查形容词。句意:至于我最喜欢的中国历史人物,一定是晚清伟大的思想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家魏源。设空处作定语,修饰其后名词,意为“特别受喜爱的”,故用形容词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favourite。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)However, others are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 of the inclusion because it is hard to say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whether it will threaten the Chinese language.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考查介词。句意:然而,其他人赞成(将英语单词)选入(最新的现代汉语词典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这一做法),因为很难说这是否会威胁到汉语。in favour of支持;赞成。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5-4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)I'm writing to ask you to do me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考查冠词。句意:我写信是想请你帮我一个忙。do sb. a favour帮某人一个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忙。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5-5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chain's owner now favored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renaming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(rename) Sparrow as Marcy's </a:t>
            </a:r>
            <a:endParaRPr lang="zh-CN" altLang="en-US" dirty="0"/>
          </a:p>
        </p:txBody>
      </p:sp>
      <p:pic>
        <p:nvPicPr>
          <p:cNvPr id="3" name="图片 3" descr="textimage4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834217"/>
            <a:ext cx="552449" cy="371474"/>
          </a:xfrm>
          <a:prstGeom prst="rect">
            <a:avLst/>
          </a:prstGeom>
        </p:spPr>
      </p:pic>
      <p:pic>
        <p:nvPicPr>
          <p:cNvPr id="4" name="图片 4" descr="textimage4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2853847"/>
            <a:ext cx="552450" cy="371474"/>
          </a:xfrm>
          <a:prstGeom prst="rect">
            <a:avLst/>
          </a:prstGeom>
        </p:spPr>
      </p:pic>
      <p:pic>
        <p:nvPicPr>
          <p:cNvPr id="5" name="图片 5" descr="textimage4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4529701"/>
            <a:ext cx="552450" cy="371475"/>
          </a:xfrm>
          <a:prstGeom prst="rect">
            <a:avLst/>
          </a:prstGeom>
        </p:spPr>
      </p:pic>
      <p:pic>
        <p:nvPicPr>
          <p:cNvPr id="6" name="图片 6" descr="textimage4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50" y="5786226"/>
            <a:ext cx="552450" cy="3714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7715" y="850900"/>
            <a:ext cx="864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492" y="2853845"/>
            <a:ext cx="25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8032" y="5800583"/>
            <a:ext cx="90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280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restaurants.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考查动名词。句意:这家连锁店的老板现在喜欢把Sparrow重新命名为Mar-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cy的餐厅。favour doing sth.意为“较喜欢做某事”。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5-6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)——你好,可以请你帮个忙吗?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——当然,我能为你做点什么呢?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—Hey, can 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ask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favour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—Sure,what can I do for you?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7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|break down消除;分解;打破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A smile can break down barriers. (教材P39) 微笑可以消除隔阂。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thief broke away from the policeman and ran away.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小偷从警察那里挣脱逃跑了。</a:t>
            </a:r>
            <a:endParaRPr lang="zh-CN" altLang="en-US" dirty="0"/>
          </a:p>
        </p:txBody>
      </p:sp>
      <p:pic>
        <p:nvPicPr>
          <p:cNvPr id="3" name="图片 3" descr="textimage4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2438632"/>
            <a:ext cx="609600" cy="409574"/>
          </a:xfrm>
          <a:prstGeom prst="rect">
            <a:avLst/>
          </a:prstGeom>
        </p:spPr>
      </p:pic>
      <p:pic>
        <p:nvPicPr>
          <p:cNvPr id="4" name="图片 4" descr="textimage4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52" y="4206087"/>
            <a:ext cx="1531670" cy="396252"/>
          </a:xfrm>
          <a:prstGeom prst="rect">
            <a:avLst/>
          </a:prstGeom>
        </p:spPr>
      </p:pic>
      <p:pic>
        <p:nvPicPr>
          <p:cNvPr id="5" name="图片 5" descr="textimage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165434"/>
            <a:ext cx="190500" cy="2190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7205" y="3277235"/>
            <a:ext cx="156718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armed conflict between the United States and Iran may break out at any moment.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美国和伊朗之间的武装冲突随时可能爆发。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 had to break into the house as we had lost the key.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因为我们把钥匙丢了,所以不得不破门而入。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if you break up with your partner?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如果你和你的伴侣分手了怎么办?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①break up关闭;解散;拆开;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分手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break out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突然开始;爆发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break away from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逃脱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④break in强行进入;打断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break into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强行闯入;突然开始</a:t>
            </a:r>
            <a:endParaRPr lang="zh-CN" altLang="en-US" dirty="0"/>
          </a:p>
        </p:txBody>
      </p:sp>
      <p:pic>
        <p:nvPicPr>
          <p:cNvPr id="3" name="图片 3" descr="textimage4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3336094"/>
            <a:ext cx="219075" cy="2190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5795" y="3706495"/>
            <a:ext cx="50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495" y="4124960"/>
            <a:ext cx="936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12159"/>
            <a:ext cx="165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495" y="5330825"/>
            <a:ext cx="100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967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用break短语填空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6-1 (2018北京,阅读理解C,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team left 100 wax worms on a commercial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polyethylene shopping bag for 12 hours, and the worms consumed and broke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down</a:t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about 92 milligrams, or almost 3% of 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考查固定搭配。句意:这个团队将100只大蜡螟幼虫放在一个商用的聚乙烯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购物袋上12个小时,这些幼虫消耗并分解了大约92毫克,即大约袋子重量的3%。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break down意为“分解”,符合句意。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6-2 (2017江苏,阅读理解C,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)Such situations have led to calls for the tech giants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be broken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up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考查固定搭配。句意:这样的情况导致了要求解散科技巨头的呼吁。break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up意为“解散”。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6-3 (2017浙江,完形填空,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)Her friends came to help her when the war broke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考查固定搭配。句意:战争爆发时她的朋友们来帮助她。break out意为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“爆发”。</a:t>
            </a:r>
            <a:endParaRPr lang="zh-CN" altLang="en-US" dirty="0"/>
          </a:p>
        </p:txBody>
      </p:sp>
      <p:pic>
        <p:nvPicPr>
          <p:cNvPr id="3" name="图片 3" descr="textimage4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1153306"/>
            <a:ext cx="609600" cy="409575"/>
          </a:xfrm>
          <a:prstGeom prst="rect">
            <a:avLst/>
          </a:prstGeom>
        </p:spPr>
      </p:pic>
      <p:pic>
        <p:nvPicPr>
          <p:cNvPr id="4" name="图片 4" descr="textimage5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3691737"/>
            <a:ext cx="552449" cy="371474"/>
          </a:xfrm>
          <a:prstGeom prst="rect">
            <a:avLst/>
          </a:prstGeom>
        </p:spPr>
      </p:pic>
      <p:pic>
        <p:nvPicPr>
          <p:cNvPr id="5" name="图片 5" descr="textimage5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5349095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3209" y="1634319"/>
            <a:ext cx="54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630" y="4166870"/>
            <a:ext cx="26606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7050" y="5469255"/>
            <a:ext cx="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95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6-4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)However, she broke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away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 him to rush back home each night.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考查固定搭配。句意:然而,她每天晚上都逃离他,匆忙回家。break away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from意为“从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逃脱”。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67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|reliable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.可靠的;可信赖的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Which is a more reliable guide for understanding someone's feelings, their body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language or the words they speak? (教材P39) 对于理解一个人的感受,他们的肢体语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言或他们说的话,哪种(依据)更可靠?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 what I know of him, I should say that he is unreliable.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从我对他的了解来看,我得说他不可靠。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people now rely on the Internet for news.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很多人现在靠因特网来了解新闻。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5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758666"/>
            <a:ext cx="552450" cy="371475"/>
          </a:xfrm>
          <a:prstGeom prst="rect">
            <a:avLst/>
          </a:prstGeom>
        </p:spPr>
      </p:pic>
      <p:pic>
        <p:nvPicPr>
          <p:cNvPr id="4" name="图片 4" descr="textimage5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76" y="2102309"/>
            <a:ext cx="1603108" cy="416807"/>
          </a:xfrm>
          <a:prstGeom prst="rect">
            <a:avLst/>
          </a:prstGeom>
        </p:spPr>
      </p:pic>
      <p:pic>
        <p:nvPicPr>
          <p:cNvPr id="5" name="图片 5" descr="textimage5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3870992"/>
            <a:ext cx="190500" cy="2190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3295" y="868045"/>
            <a:ext cx="566420" cy="26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948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unreliable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.不可靠的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②rely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.信任;信赖;依赖;依靠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③rely on/upon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依靠;依赖;信赖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7-1 (2019北京,完形填空,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)Some students don't have 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reliable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(rely) car, while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others have to share vehicles with parents who work six days a week.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考查形容词。句意:一些学生没有一辆可靠的车,而其他学生不得不与每周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工作6天的父母合用车辆。设空处作定语,修饰其后名词car,意为“可靠的”,故用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reliable。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7-2 (2018江苏,书面表达,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)There is no denying that such ratings might bring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convenience to consumers, but they are often misleading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unreliable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(reliable).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考查词义转换。句意:不可否认,这样的评分可能给消费者带来便利,但往往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具有误导性和不可靠性。并列连词and连接其前后成分作表语,此处均用形容词形</a:t>
            </a:r>
            <a:endParaRPr lang="zh-CN" altLang="en-US" dirty="0"/>
          </a:p>
        </p:txBody>
      </p:sp>
      <p:pic>
        <p:nvPicPr>
          <p:cNvPr id="3" name="图片 3" descr="textimage5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2796381"/>
            <a:ext cx="609600" cy="409574"/>
          </a:xfrm>
          <a:prstGeom prst="rect">
            <a:avLst/>
          </a:prstGeom>
        </p:spPr>
      </p:pic>
      <p:pic>
        <p:nvPicPr>
          <p:cNvPr id="4" name="图片 4" descr="textimage5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4920467"/>
            <a:ext cx="552449" cy="3714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图片 6" descr="textimage5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59" y="843740"/>
            <a:ext cx="219075" cy="219075"/>
          </a:xfrm>
          <a:prstGeom prst="rect">
            <a:avLst/>
          </a:prstGeom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" y="1134110"/>
            <a:ext cx="984250" cy="38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1040" y="1991360"/>
            <a:ext cx="1584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760" y="2809875"/>
            <a:ext cx="720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760" y="5433060"/>
            <a:ext cx="1007745" cy="34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95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式,且由句意可知此处表示“不可靠的”,故填unreliable。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7-3 (2017课标全国Ⅲ,阅读理解D改编,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)For many older people, particularly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those living alone or in the country, driving is important for giving them the freedom to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get out and about without having to rely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others.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考查介词。句意:对于许多老年人,特别是那些独居或在乡下生活的老年人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来说,驾驶对于给他们自由外出和不依赖他人的自由是重要的。rely on意为“依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靠;依赖”,符合句意。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7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|assessment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.评价;评定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We make assessments and inferences from body language. (教材P40) 我们根据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肢体语言进行评价和推断。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Greenland would have to assess risks of coastal mining, especially to fisheries.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格陵兰岛将不得不评估沿海采矿的风险,尤其是对渔场的风险。</a:t>
            </a:r>
            <a:endParaRPr lang="zh-CN" altLang="en-US" dirty="0"/>
          </a:p>
        </p:txBody>
      </p:sp>
      <p:pic>
        <p:nvPicPr>
          <p:cNvPr id="3" name="图片 3" descr="textimage5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58237" y="1177994"/>
            <a:ext cx="552450" cy="371475"/>
          </a:xfrm>
          <a:prstGeom prst="rect">
            <a:avLst/>
          </a:prstGeom>
        </p:spPr>
      </p:pic>
      <p:pic>
        <p:nvPicPr>
          <p:cNvPr id="4" name="图片 4" descr="textimage5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14" y="3809834"/>
            <a:ext cx="1531670" cy="396253"/>
          </a:xfrm>
          <a:prstGeom prst="rect">
            <a:avLst/>
          </a:prstGeom>
        </p:spPr>
      </p:pic>
      <p:pic>
        <p:nvPicPr>
          <p:cNvPr id="5" name="图片 5" descr="textimage6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128976"/>
            <a:ext cx="190500" cy="2190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8160" y="2054225"/>
            <a:ext cx="28829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 are trying to assess whether the building is worth preserving.我们正设法评估这个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建筑物是否值得保留。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These young men were assessed as either safe or unsafe drivers.这些年轻人被评定为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谨慎驾驶员和不谨慎驾驶员两类。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damage was assessed at ￥1,000.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损失估计达一千元。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①assess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.评估;评价;估算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 sth. at sth.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估算某物的价值为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assessed as...</a:t>
            </a:r>
            <a:r>
              <a:rPr lang="zh-CN" altLang="en-US" sz="1815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被评定为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④assess+(从句)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评估/评价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⑤make an assessment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评定;评估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⑥reassess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.重新考虑;再次评价</a:t>
            </a:r>
            <a:endParaRPr lang="zh-CN" altLang="en-US" dirty="0"/>
          </a:p>
        </p:txBody>
      </p:sp>
      <p:pic>
        <p:nvPicPr>
          <p:cNvPr id="3" name="图片 3" descr="textimage6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3336094"/>
            <a:ext cx="219075" cy="2190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63211"/>
            <a:ext cx="165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495" y="4491990"/>
            <a:ext cx="158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120" y="4920615"/>
            <a:ext cx="152273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0193" y="5341157"/>
            <a:ext cx="141828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ultimately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.最终;最后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B.阅读词汇—明词义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1.interaction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交流;相互影响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2.cheek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面颊;脸颊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3.waist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腰;腰部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4.barrier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隔阂;障碍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5.fake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假装的;假的;冒充的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6.slump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垂头弯腰地走(或坐等)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7.ceiling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天花板;上限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8.component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组成部分;零件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9.tone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语气;腔调;口吻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10.chin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下巴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11.intervene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干预;介入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46455" y="872490"/>
            <a:ext cx="100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36115" y="1706245"/>
            <a:ext cx="156400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99870" y="2167890"/>
            <a:ext cx="111252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28750" y="2563495"/>
            <a:ext cx="988060" cy="2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1625" y="2920365"/>
            <a:ext cx="104076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1625" y="3348990"/>
            <a:ext cx="199263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5414" y="3777776"/>
            <a:ext cx="228601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5414" y="4206404"/>
            <a:ext cx="129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00250" y="4681220"/>
            <a:ext cx="1500505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53820" y="5077460"/>
            <a:ext cx="1634490" cy="27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99870" y="5492750"/>
            <a:ext cx="500380" cy="2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00250" y="5841365"/>
            <a:ext cx="104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47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8-1 (2019江苏,阅读理解C,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)...many donators have rushed into fancy pro-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grammes without carefully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(assess) the relative long-term costs...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 考查动名词。此处指许多捐助者没有仔细评估相对的长期成本。设空处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作介词without的宾语,故用动名词形式。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8-2 (2018北京,七选五改编,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main reasons we get angry are triggering(触发)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events, personality characters, and our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assessment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(assess) of situations.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考查词性转换。句意:我们生气的主要原因是触发事件、性格特征和我们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对情况的评估。由设空处前的our和设空处后的of可知,此处应该用名词形式。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8-3 (2017江苏,阅读理解C,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They now need to take into account the extent of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firms' data assets(资产)when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(assess) the impact of deals.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考查非谓语动词。句意:在评估交易的影响时,他们现在需要考虑公司数据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资产的规模。when引导时间状语从句,从句主语与主句主语一致,且从句谓语中含</a:t>
            </a:r>
            <a:endParaRPr lang="zh-CN" altLang="en-US" dirty="0"/>
          </a:p>
        </p:txBody>
      </p:sp>
      <p:pic>
        <p:nvPicPr>
          <p:cNvPr id="3" name="图片 3" descr="textimage6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1180648"/>
            <a:ext cx="609600" cy="409575"/>
          </a:xfrm>
          <a:prstGeom prst="rect">
            <a:avLst/>
          </a:prstGeom>
        </p:spPr>
      </p:pic>
      <p:pic>
        <p:nvPicPr>
          <p:cNvPr id="4" name="图片 4" descr="textimage6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0250" y="2890305"/>
            <a:ext cx="552449" cy="371474"/>
          </a:xfrm>
          <a:prstGeom prst="rect">
            <a:avLst/>
          </a:prstGeom>
        </p:spPr>
      </p:pic>
      <p:pic>
        <p:nvPicPr>
          <p:cNvPr id="5" name="图片 5" descr="textimage6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4566158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3709" y="1655274"/>
            <a:ext cx="90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6864" y="3315493"/>
            <a:ext cx="108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9290" y="5023655"/>
            <a:ext cx="936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46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有be动词,从句的主语和be动词可以省略。结合此题可知,此处省略they are,故填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assessing。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8-4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)To do this, you first need to examine your present situation and assess-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which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goals are important to you.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考查宾语从句。句意:要做到这一点,你首先需要审视自己的现状,评估哪些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目标对你来说是重要的。设空处引导宾语从句,设空处意为“哪一些”。故用连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接词which。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8-5 (2019课标全国Ⅱ,七选五,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)You should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reassess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goals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(重新评估你的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目标), and motivate yourself to set a fresh goal.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7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|reveal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.提示;显示;露出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The actor reveals the situation and messages, and the group compares notes. (教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材P43) 演员透露情况和信息,小组交换看法。</a:t>
            </a:r>
            <a:endParaRPr lang="zh-CN" altLang="en-US" dirty="0"/>
          </a:p>
        </p:txBody>
      </p:sp>
      <p:pic>
        <p:nvPicPr>
          <p:cNvPr id="3" name="图片 3" descr="textimage6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1597322"/>
            <a:ext cx="552450" cy="371475"/>
          </a:xfrm>
          <a:prstGeom prst="rect">
            <a:avLst/>
          </a:prstGeom>
        </p:spPr>
      </p:pic>
      <p:pic>
        <p:nvPicPr>
          <p:cNvPr id="4" name="图片 4" descr="textimage6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00650" y="4114485"/>
            <a:ext cx="609600" cy="409574"/>
          </a:xfrm>
          <a:prstGeom prst="rect">
            <a:avLst/>
          </a:prstGeom>
        </p:spPr>
      </p:pic>
      <p:pic>
        <p:nvPicPr>
          <p:cNvPr id="5" name="图片 5" descr="textimage6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90" y="5111640"/>
            <a:ext cx="1460232" cy="37777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033905"/>
            <a:ext cx="57975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6045" y="4167505"/>
            <a:ext cx="1836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Earlier this month, Mr. Musk revealed the cost of a ticket to Mars on the Space X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flight would be less than $100,000.本月早些时候,马斯克先生透露,乘坐Space X宇宙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飞船前往火星的票价可能会低于10万美元。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will be very glad to give you any help if you reveal your thoughts to me.如果你把你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的想法透露给我,我会非常高兴给予你任何帮助。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revealed that Chinese medicine has positive effects on this disease.据透露,中药对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该病有积极的影响。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reveal sth. to sb./reveal to sb. sth.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向某人揭示/透露某事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②It is/was revealed that...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据透露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③revealing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.揭露真相的;发人深省的;暴露的</a:t>
            </a:r>
            <a:endParaRPr lang="zh-CN" altLang="en-US" dirty="0"/>
          </a:p>
        </p:txBody>
      </p:sp>
      <p:pic>
        <p:nvPicPr>
          <p:cNvPr id="3" name="图片 3" descr="textimage6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000" y="820126"/>
            <a:ext cx="190500" cy="219075"/>
          </a:xfrm>
          <a:prstGeom prst="rect">
            <a:avLst/>
          </a:prstGeom>
        </p:spPr>
      </p:pic>
      <p:pic>
        <p:nvPicPr>
          <p:cNvPr id="4" name="图片 4" descr="textimage6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800" y="4174750"/>
            <a:ext cx="219075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491839"/>
            <a:ext cx="3132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4820" y="4957445"/>
            <a:ext cx="1188000" cy="32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999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9-1 (2017江苏,阅读理解C,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)Companies could be forced to reveal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consumers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information they hold and how much money they make from 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考查介词。句意:公司可能被迫向消费者透露它们所持的信息以及它们从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中赚了多少钱。reveal to sb. sth.向某人透露某事。故用介词to。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9-2 (2017天津,阅读理解A改编,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)You accidentally reveal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entire company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menu choices you would prefer at the staff Christmas dinner, or what holiday you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'd like to take.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考查介词。句意:你无意中向整个公司透露了你在员工圣诞晚餐上更喜欢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什么样的菜单选择,或者你想过什么样的假期。reveal to sb. sth.向某人透露某事,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故用介词to。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9-3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)但它们都揭示了很多事情:问某人他们收集什么,他们的答案会告诉你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他们是谁。</a:t>
            </a:r>
            <a:endParaRPr lang="zh-CN" altLang="en-US" dirty="0"/>
          </a:p>
        </p:txBody>
      </p:sp>
      <p:pic>
        <p:nvPicPr>
          <p:cNvPr id="3" name="图片 3" descr="textimage7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1153306"/>
            <a:ext cx="609600" cy="409575"/>
          </a:xfrm>
          <a:prstGeom prst="rect">
            <a:avLst/>
          </a:prstGeom>
        </p:spPr>
      </p:pic>
      <p:pic>
        <p:nvPicPr>
          <p:cNvPr id="4" name="图片 4" descr="textimage7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7037" y="2848765"/>
            <a:ext cx="552449" cy="371474"/>
          </a:xfrm>
          <a:prstGeom prst="rect">
            <a:avLst/>
          </a:prstGeom>
        </p:spPr>
      </p:pic>
      <p:pic>
        <p:nvPicPr>
          <p:cNvPr id="5" name="图片 5" descr="textimage7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450" y="5796777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18" y="1205693"/>
            <a:ext cx="21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980" y="2863215"/>
            <a:ext cx="216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48501"/>
            <a:ext cx="8467200" cy="55772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 they all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reveal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things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:ask someone what they collect and their answers will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tell you who they are.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469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|in other words换句话说;也就是说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other words...(教材P43) 换句话说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other words:If you tell something to someone with an absolutely serious expression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your face, you have a chance of them believing what you say.换句话说:如果你以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一副相当严肃的表情告诉某人某件事情,你就有机会让他们相信你所说的事。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a word with Tom and see what he thinks.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和汤姆谈一谈,看他是怎么想的。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Please retell the story in your own words.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请用自己的话复述这个故事。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 word, I didn't like that car at all.</a:t>
            </a:r>
            <a:endParaRPr lang="zh-CN" altLang="en-US" dirty="0"/>
          </a:p>
        </p:txBody>
      </p:sp>
      <p:pic>
        <p:nvPicPr>
          <p:cNvPr id="3" name="图片 3" descr="textimage7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4314" y="1789497"/>
            <a:ext cx="1817422" cy="416326"/>
          </a:xfrm>
          <a:prstGeom prst="rect">
            <a:avLst/>
          </a:prstGeom>
        </p:spPr>
      </p:pic>
      <p:pic>
        <p:nvPicPr>
          <p:cNvPr id="4" name="图片 4" descr="textimage7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2772566"/>
            <a:ext cx="190500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75" y="922020"/>
            <a:ext cx="1961515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0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总之,我一点也不喜欢那辆小汽车。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hope you will always keep your word in the future. 我希望你将来会一直遵守诺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言。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 word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简言之;总之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②in one's own words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用某人自己的话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③word for word逐字地;一字不差地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a word with sb.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和某人谈一谈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⑤keep/break one's word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遵守诺言/失信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10-1 (2016浙江,阅读理解A,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other words, gossip is satisfying because it gives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people a sense of belonging or even superiority(优越感).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考查介词短语。句意:换句话说,闲聊是令人满意的,因为它给人一种归属</a:t>
            </a:r>
            <a:endParaRPr lang="zh-CN" altLang="en-US" dirty="0"/>
          </a:p>
        </p:txBody>
      </p:sp>
      <p:pic>
        <p:nvPicPr>
          <p:cNvPr id="3" name="图片 3" descr="textimage7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2078110"/>
            <a:ext cx="219075" cy="219075"/>
          </a:xfrm>
          <a:prstGeom prst="rect">
            <a:avLst/>
          </a:prstGeom>
        </p:spPr>
      </p:pic>
      <p:pic>
        <p:nvPicPr>
          <p:cNvPr id="4" name="图片 4" descr="textimage7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437" y="4954600"/>
            <a:ext cx="609600" cy="4095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420457"/>
            <a:ext cx="97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777327"/>
            <a:ext cx="1836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634583"/>
            <a:ext cx="198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4063365"/>
            <a:ext cx="151200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2710" y="5007782"/>
            <a:ext cx="25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5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感,甚至是优越感。in other words意为“换句话说;也就是说”,符合题意。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10-2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Can I have a word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you? It won't take long.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考查介词。句意:我能和你谈谈吗?不会花费太长时间。have a word with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sb.意为“和某人谈谈”,符合题意。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10-3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word, not only does the proverb enable me to face up to the difficulties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bravely, but also it contributes much to keeping confident all the 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考查固定搭配。句意:总之,这句谚语不仅使我能够勇敢地面对困难,而且总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是非常有助于保持自信。in a word 意为“总之”。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10-4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)His family says that even when he was a young boy, Samuel heard some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one read a story, and then he could retell the story word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word.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考查固定搭配。句意:塞缪尔的家人说,甚至当他还是个小男孩的时候,他听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到有人读了一个故事,然后他就可以一字不差地复述这个故事。word for word意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为“逐字地”。</a:t>
            </a:r>
            <a:endParaRPr lang="zh-CN" altLang="en-US" dirty="0"/>
          </a:p>
        </p:txBody>
      </p:sp>
      <p:pic>
        <p:nvPicPr>
          <p:cNvPr id="3" name="图片 3" descr="textimage7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6650" y="1177994"/>
            <a:ext cx="552450" cy="371475"/>
          </a:xfrm>
          <a:prstGeom prst="rect">
            <a:avLst/>
          </a:prstGeom>
        </p:spPr>
      </p:pic>
      <p:pic>
        <p:nvPicPr>
          <p:cNvPr id="4" name="图片 4" descr="textimage7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50" y="2434519"/>
            <a:ext cx="552450" cy="371475"/>
          </a:xfrm>
          <a:prstGeom prst="rect">
            <a:avLst/>
          </a:prstGeom>
        </p:spPr>
      </p:pic>
      <p:pic>
        <p:nvPicPr>
          <p:cNvPr id="5" name="图片 5" descr="textimage7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50" y="4110373"/>
            <a:ext cx="552450" cy="3714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3447" y="1192673"/>
            <a:ext cx="46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420137"/>
            <a:ext cx="21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6598" y="4562642"/>
            <a:ext cx="32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140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10-5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 friend I was talking to agreed with me that it was, in his own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words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(word), “a brilliantly(精彩地)written book”.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考查固定搭配。句意:与我交谈的一位朋友也赞同我,用他自己的话来说,它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是“一本写得非常精彩的书”。 in one's own words 意为“用某人自己的话”。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10-6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wife immediately answered that she had to keep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(she) word.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考查固定搭配。句意:妻子马上回答说她必须遵守诺言。keep one's word意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为“遵守诺言”。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469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|call on (短暂地) 访问;要求(某人讲话等);正式邀请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Some students act this way merely because they are afraid of being called on by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teacher.(教材P44) 有些学生这样做仅仅是因为他们害怕被老师叫起来发言。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authors called on leaders to gather at the G20 summit in Hamburg, Germany, on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July 7—8 to highlight 2020 as a make-or-break point for taking action.作者们呼吁领</a:t>
            </a:r>
            <a:endParaRPr lang="zh-CN" altLang="en-US" dirty="0"/>
          </a:p>
        </p:txBody>
      </p:sp>
      <p:pic>
        <p:nvPicPr>
          <p:cNvPr id="3" name="图片 3" descr="textimage8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6650" y="758666"/>
            <a:ext cx="552450" cy="371475"/>
          </a:xfrm>
          <a:prstGeom prst="rect">
            <a:avLst/>
          </a:prstGeom>
        </p:spPr>
      </p:pic>
      <p:pic>
        <p:nvPicPr>
          <p:cNvPr id="4" name="图片 4" descr="textimage8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6650" y="2434519"/>
            <a:ext cx="552450" cy="371475"/>
          </a:xfrm>
          <a:prstGeom prst="rect">
            <a:avLst/>
          </a:prstGeom>
        </p:spPr>
      </p:pic>
      <p:pic>
        <p:nvPicPr>
          <p:cNvPr id="5" name="图片 5" descr="textimage8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52" y="3795008"/>
            <a:ext cx="1745984" cy="399961"/>
          </a:xfrm>
          <a:prstGeom prst="rect">
            <a:avLst/>
          </a:prstGeom>
        </p:spPr>
      </p:pic>
      <p:pic>
        <p:nvPicPr>
          <p:cNvPr id="6" name="图片 6" descr="textimage8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127517"/>
            <a:ext cx="190500" cy="21907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4445" y="893445"/>
            <a:ext cx="603885" cy="24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4320" y="2419985"/>
            <a:ext cx="360000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导人们于7月7日至8日齐聚在德国汉堡举行的G20峰会,强调2020年是采取行动的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成败点。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music calls up old times.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音乐让人回想起往日的时光。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is ill;you should call in the doctor right away.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他病了;你应该立即请大夫来。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game was called off due to the heavy rain.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比赛因大雨而被取消。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He sat down and called for some beer.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他坐下来要了一些啤酒。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call u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打电话给;使想起;使回忆起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②call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召来;叫来;下令收回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8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5013406"/>
            <a:ext cx="219075" cy="2190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" y="5355590"/>
            <a:ext cx="782320" cy="33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8585" y="5812155"/>
            <a:ext cx="2016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28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③call off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取消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call for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需要;要求;(去)接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⑤call back回电话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⑥call on sb. to do sth.号召/呼吁某人做某事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11-1 (2019浙江,阅读理解A,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)However, when she hung up, she regretted the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way she had handled the call. So she called Zac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back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apologized.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考查副词。句意:然而,当她挂断电话时,她后悔自己处理这通电话的方式。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因此她给扎克回了电话,道了歉。call back回电话。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11-2 (2018课标全国Ⅱ,完形填空,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instructors called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ambulance. For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tunately, after a brief stay in hospital, Ben was well enough to be allowed to leave and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later the family met up for dinner.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考查介词。此处指教练叫来了救护车。call for an ambulance意为“叫救护</a:t>
            </a:r>
            <a:endParaRPr lang="zh-CN" altLang="en-US" dirty="0"/>
          </a:p>
        </p:txBody>
      </p:sp>
      <p:pic>
        <p:nvPicPr>
          <p:cNvPr id="3" name="图片 3" descr="textimage8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21437" y="2857960"/>
            <a:ext cx="609600" cy="409574"/>
          </a:xfrm>
          <a:prstGeom prst="rect">
            <a:avLst/>
          </a:prstGeom>
        </p:spPr>
      </p:pic>
      <p:pic>
        <p:nvPicPr>
          <p:cNvPr id="4" name="图片 4" descr="textimage8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50" y="4567617"/>
            <a:ext cx="552449" cy="3714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2250" y="861060"/>
            <a:ext cx="52133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" y="1134110"/>
            <a:ext cx="756000" cy="39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3325" y="3267710"/>
            <a:ext cx="45021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2075" y="4563110"/>
            <a:ext cx="28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12.Brazil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巴西(国家名)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13.Bulgaria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保加利亚(国家名)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14.Albania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阿尔巴尼亚(国家名)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C.拓展词汇—灵活用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.(根据情况)变化;改变→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variety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.不同种类;多样化→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various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.各种不同的;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各种各样的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appropriate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.合适的;恰当的→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appropriately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.适当地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approve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.赞成;同意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.批准;通过→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disapprove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.不同意;不赞成→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approval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.赞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成;认可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demonstrate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.表现;表达;说明;证明→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demonstration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.证明;集会示威→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demonstra-</a:t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.示威者;演示者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.使用;应用;雇用→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employee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.雇员;雇工→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.雇主→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employ-</a:t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.雇用;就业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28728" y="84850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42745" y="1276985"/>
            <a:ext cx="18288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42745" y="1772920"/>
            <a:ext cx="2106930" cy="26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2531745"/>
            <a:ext cx="432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42995" y="2491740"/>
            <a:ext cx="72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501130" y="2531110"/>
            <a:ext cx="76390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6285" y="3354705"/>
            <a:ext cx="11150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929057" y="3354863"/>
            <a:ext cx="133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3858260"/>
            <a:ext cx="777875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17035" y="3858895"/>
            <a:ext cx="10922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201535" y="3705860"/>
            <a:ext cx="829310" cy="40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4563110"/>
            <a:ext cx="115697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420870" y="4563110"/>
            <a:ext cx="138938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713345" y="4563110"/>
            <a:ext cx="110236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0039" y="4992540"/>
            <a:ext cx="28575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5420360"/>
            <a:ext cx="71501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471545" y="5420995"/>
            <a:ext cx="94869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873750" y="5420995"/>
            <a:ext cx="91313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713345" y="5420995"/>
            <a:ext cx="82042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750" y="5841365"/>
            <a:ext cx="48958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095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车”,符合题意。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11-3 (2018江苏,25,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Developing the Yangtze River Economic Belt is a systemat-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ic project which calls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clear road map and timetable.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考查介词。句意:发展长江经济带是一项需要清晰的路线图和时间表的系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统化的工程。call for意为“需要”,符合题意。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11-4 (2016北京,书面表达,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 week before Earth Day, posters were put up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around our school, calling on us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join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(join) in the actions for a greener earth.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考查不定式。句意:在地球日的前一周,我们学校四周贴满了海报,号召我们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加入绿色地球行动。call on sb. to do sth.号召某人做某事。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11-5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)I'll be out for some time. In case anything important happens, call me-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up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immediately.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考查副词。句意:我要出去一段时间。万一有什么重要的事情发生,立即给</a:t>
            </a:r>
            <a:endParaRPr lang="zh-CN" altLang="en-US" dirty="0"/>
          </a:p>
        </p:txBody>
      </p:sp>
      <p:pic>
        <p:nvPicPr>
          <p:cNvPr id="3" name="图片 3" descr="textimage8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3850" y="1177994"/>
            <a:ext cx="552449" cy="371475"/>
          </a:xfrm>
          <a:prstGeom prst="rect">
            <a:avLst/>
          </a:prstGeom>
        </p:spPr>
      </p:pic>
      <p:pic>
        <p:nvPicPr>
          <p:cNvPr id="4" name="图片 4" descr="textimage8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544" y="2892175"/>
            <a:ext cx="552449" cy="371474"/>
          </a:xfrm>
          <a:prstGeom prst="rect">
            <a:avLst/>
          </a:prstGeom>
        </p:spPr>
      </p:pic>
      <p:pic>
        <p:nvPicPr>
          <p:cNvPr id="5" name="图片 5" descr="textimage8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8240" y="4599779"/>
            <a:ext cx="552450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6655" y="1631464"/>
            <a:ext cx="32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0" y="3335816"/>
            <a:ext cx="61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39" y="4971270"/>
            <a:ext cx="285752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76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我打电话。call up意为“打电话给”。符合题意。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11-6 (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sent her to the big city,where specialists can be called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study her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disease.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考查介词。句意:他们把她送到了大城市,在那里可以叫专家来研究她的疾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病。call in意为“召来;叫来”,符合题意。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210" kern="0" spc="2551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320"/>
              </a:spcBef>
              <a:buNone/>
            </a:pPr>
            <a:r>
              <a:rPr lang="zh-CN" altLang="en-US" sz="2325" kern="0" spc="1199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|while连接两个并列分句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Most students favour the plan, while their teachers are not in favour of it. (教材P4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0)大多数学生赞成这个计划,然而他们的老师却不赞成。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 I admit his strengths, I can see his shortcomings.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尽管我承认他的优点,但我还是能看到他的缺点。</a:t>
            </a:r>
            <a:endParaRPr lang="zh-CN" altLang="en-US" dirty="0"/>
          </a:p>
        </p:txBody>
      </p:sp>
      <p:pic>
        <p:nvPicPr>
          <p:cNvPr id="3" name="图片 3" descr="textimage9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6650" y="1177994"/>
            <a:ext cx="552450" cy="371475"/>
          </a:xfrm>
          <a:prstGeom prst="rect">
            <a:avLst/>
          </a:prstGeom>
        </p:spPr>
      </p:pic>
      <p:pic>
        <p:nvPicPr>
          <p:cNvPr id="5" name="图片 5" descr="textimage9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777459"/>
            <a:ext cx="1317356" cy="358652"/>
          </a:xfrm>
          <a:prstGeom prst="rect">
            <a:avLst/>
          </a:prstGeom>
        </p:spPr>
      </p:pic>
      <p:pic>
        <p:nvPicPr>
          <p:cNvPr id="6" name="图片 6" descr="textimage9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072766"/>
            <a:ext cx="190500" cy="21907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1134253"/>
            <a:ext cx="14287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6" descr="textimage4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3134517"/>
            <a:ext cx="1579140" cy="312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34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Please don't talk so loudly while others are working.别人在工作时,请别那么大声谈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①教材原句中while作并列连词,表示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转折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关系,往往连接内容和结构对称的句子,常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用来表示前后鲜明的对比,常意为“然而”。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②while的另外两个重要的含义: while作从属连词,引导时间状语从句,意为“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</a:t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的时候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”;while作从属连词,引导让步状语从句,意为“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虽然,尽管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用适当的连词填空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(2019课标全国Ⅰ,语法填空,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are rare north of 88</a:t>
            </a:r>
            <a:r>
              <a:rPr lang="zh-CN" altLang="en-US" sz="1815" kern="0" dirty="0" smtClean="0">
                <a:solidFill>
                  <a:srgbClr val="000000"/>
                </a:solidFill>
                <a:latin typeface="Arial Narrow" pitchFamily="65" charset="-122"/>
                <a:ea typeface="Arial Unicode MS" pitchFamily="65" charset="-122"/>
              </a:rPr>
              <a:t>°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,there is evi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dence that they range all the way across the Arctic, and as far south as James Bay in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Canada.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考查连词。句意:虽然在北纬88度以北的地方很少见到它们,但有证据表明,</a:t>
            </a:r>
            <a:endParaRPr lang="zh-CN" altLang="en-US" dirty="0"/>
          </a:p>
        </p:txBody>
      </p:sp>
      <p:pic>
        <p:nvPicPr>
          <p:cNvPr id="3" name="图片 3" descr="textimage9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1658782"/>
            <a:ext cx="219075" cy="219075"/>
          </a:xfrm>
          <a:prstGeom prst="rect">
            <a:avLst/>
          </a:prstGeom>
        </p:spPr>
      </p:pic>
      <p:pic>
        <p:nvPicPr>
          <p:cNvPr id="4" name="图片 4" descr="textimage9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3703248"/>
            <a:ext cx="1495425" cy="504825"/>
          </a:xfrm>
          <a:prstGeom prst="rect">
            <a:avLst/>
          </a:prstGeom>
        </p:spPr>
      </p:pic>
      <p:pic>
        <p:nvPicPr>
          <p:cNvPr id="5" name="图片 5" descr="textimage9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050" y="4661409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2735" y="1991360"/>
            <a:ext cx="5130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3545" y="2777490"/>
            <a:ext cx="516255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039" y="3241833"/>
            <a:ext cx="93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4260" y="3241515"/>
            <a:ext cx="104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9910" y="4661535"/>
            <a:ext cx="65595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5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它们的活动范围遍及整个北极,南至加拿大的詹姆斯湾。本句设-空处引导让步状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语从句,所以用从属连词While。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(2019课标全国Ⅱ,阅读理解B,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The coach is able to focus on the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kids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other parents are relieved to be off the hook for another season.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考查连词。句意:教练能够把注意力集中在孩子们身上,而其他父母则因为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另一个赛季不用操心而松了口气。设空处表示转折关系,故用并列连词while。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(2019天津,完形填空改编,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)My husband answered the door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was on the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phone in the dining room.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考查连词。句意:我在餐厅里打电话时,我丈夫去开了门。设空处引导时间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状语从句,故用从属连词while。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(2019天津,阅读理解C,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In the ocean,we fished for top predators such as cod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on an industrial scale ,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land,we killed off large predators such as wolves.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考查连词。句意:在海洋里,我们以工业规模捕捞鳕鱼等顶级掠食者,而在陆</a:t>
            </a:r>
            <a:endParaRPr lang="zh-CN" altLang="en-US" dirty="0"/>
          </a:p>
        </p:txBody>
      </p:sp>
      <p:pic>
        <p:nvPicPr>
          <p:cNvPr id="3" name="图片 3" descr="textimage9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4725" y="1597322"/>
            <a:ext cx="552449" cy="371475"/>
          </a:xfrm>
          <a:prstGeom prst="rect">
            <a:avLst/>
          </a:prstGeom>
        </p:spPr>
      </p:pic>
      <p:pic>
        <p:nvPicPr>
          <p:cNvPr id="4" name="图片 4" descr="textimage9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00650" y="3273175"/>
            <a:ext cx="552449" cy="371474"/>
          </a:xfrm>
          <a:prstGeom prst="rect">
            <a:avLst/>
          </a:prstGeom>
        </p:spPr>
      </p:pic>
      <p:pic>
        <p:nvPicPr>
          <p:cNvPr id="5" name="图片 5" descr="textimage9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4949029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91509"/>
            <a:ext cx="61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1665" y="3274060"/>
            <a:ext cx="576000" cy="37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5391785"/>
            <a:ext cx="648335" cy="34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76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地上,我们杀死了狼等大型掠食者。由In the ocean以及空后的on land可知,前后句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子结构对称,对比鲜明,故用并列连词while连接两个并列分句。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59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|with复合结构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It is as though they are asleep with their eyes open. (教材P44)就好像他们睁着眼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睛睡着了。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Part of the AI textbook collection has already been piloted in Shanghai, with the books 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said to be lauded by local students.人工智能教科书的一部分已经在上海进行了试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点,据说这些书受到了当地学生的称赞。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can't go out with all these dishes to wash.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所有这些盘子都要洗,我不能出去了。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 him helping us, we found our way easily.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因为他的帮助,我们很容易就找到了路。</a:t>
            </a:r>
            <a:endParaRPr lang="zh-CN" altLang="en-US"/>
          </a:p>
        </p:txBody>
      </p:sp>
      <p:pic>
        <p:nvPicPr>
          <p:cNvPr id="3" name="图片 3" descr="textimage10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100" y="1705757"/>
            <a:ext cx="1317356" cy="344234"/>
          </a:xfrm>
          <a:prstGeom prst="rect">
            <a:avLst/>
          </a:prstGeom>
        </p:spPr>
      </p:pic>
      <p:pic>
        <p:nvPicPr>
          <p:cNvPr id="4" name="图片 4" descr="textimage1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3033795"/>
            <a:ext cx="190500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0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stood at the door, with a book in his hand.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他站在门口,手里拿着一本书。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 winter coming, it's time to buy warm clothes.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随着冬天的来临,是时候买暖和的衣服了。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with的复合结构的构成: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+宾语 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.)+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宾语补足语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[形容词/副词/介词短语/现在分词(表主动或进行)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/过去分词(表被动或完成)/不定式(表将来)]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(2019北京,语法填空,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)On the first day of my first grade, I stood by the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butterflies in my stomach.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考查with的复合结构。句意:上一年级的第一天,我站在门口,心里七上八下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的。 “with+宾语+介词短语”构成with的复合结构,作伴随状语。</a:t>
            </a:r>
            <a:endParaRPr lang="zh-CN" altLang="en-US" dirty="0"/>
          </a:p>
        </p:txBody>
      </p:sp>
      <p:pic>
        <p:nvPicPr>
          <p:cNvPr id="3" name="图片 3" descr="textimage10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2497438"/>
            <a:ext cx="219075" cy="219075"/>
          </a:xfrm>
          <a:prstGeom prst="rect">
            <a:avLst/>
          </a:prstGeom>
        </p:spPr>
      </p:pic>
      <p:pic>
        <p:nvPicPr>
          <p:cNvPr id="4" name="图片 4" descr="textimage10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850" y="4535272"/>
            <a:ext cx="609600" cy="4095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39" y="3241515"/>
            <a:ext cx="42862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214" y="3241515"/>
            <a:ext cx="122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4944745"/>
            <a:ext cx="467995" cy="40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97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(2019浙江,阅读理解B,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Money with no strings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attached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(attach). It's not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something you see every day.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考查with的复合结构。句意:没有附加条件的钱。这不是你每天都能看到的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东西。此处为with的复合结构,no strings和attach之间是被动关系。故用过去分词形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(2019江苏改编,22,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)还有三个月的时间,这位音乐家和他的乐队成员正在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为一场现场音乐会做准备。With three months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the musician along with his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band members is preparing for a live concert.(go)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(2019北京,完形填空改编,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)你不能只是坐在那儿,尴尬地不说话或是戴着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耳机。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You're not just sitting there in awkward silence 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headphones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67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10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720" y="852170"/>
            <a:ext cx="552450" cy="314960"/>
          </a:xfrm>
          <a:prstGeom prst="rect">
            <a:avLst/>
          </a:prstGeom>
        </p:spPr>
      </p:pic>
      <p:pic>
        <p:nvPicPr>
          <p:cNvPr id="4" name="图片 4" descr="textimage10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9450" y="3275829"/>
            <a:ext cx="609600" cy="409574"/>
          </a:xfrm>
          <a:prstGeom prst="rect">
            <a:avLst/>
          </a:prstGeom>
        </p:spPr>
      </p:pic>
      <p:pic>
        <p:nvPicPr>
          <p:cNvPr id="5" name="图片 5" descr="textimage10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00650" y="4568812"/>
            <a:ext cx="609600" cy="409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630" y="889000"/>
            <a:ext cx="79819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920" y="3705860"/>
            <a:ext cx="50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6680" y="5420360"/>
            <a:ext cx="241200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76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|whatever引导让步状语从句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Whatever it is, I know I need to inquire and assess what is going on. (教材P44) 不管是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什么,我知道我需要打听和评估一下所发生的事情。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notice that whenever I order a drink at a restaurant, it will usually come with a straw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it, but I don't usually need a straw.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我注意到每当我在餐厅点饮料时,通常都会有吸管,但我通常不需要吸管。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Wherever he went,his lively and easy way made him welcome.无论他走到哪儿,他活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泼随和的样子使他很受欢迎。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Whenever she comes, she brings a friend.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她每次来都带个朋友。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are always ready to give the vacant seats to whoever comes first. 他们总是愿意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把空座位让给最先来的人。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10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000" y="2062947"/>
            <a:ext cx="190500" cy="219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图片 6" descr="textimage1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8501"/>
            <a:ext cx="1245918" cy="323938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934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①教材原句中whatever引导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让步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状语从句,相同用法的词还有whoever、whichev-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er、whomever,这些词既可引导名词性从句,也可引导让步状语从句,在引导让步状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语从句时可换成no matter what/who/which/whom。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②wherever、whenever、however引导让步状语从句时可换成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 matter where/when</a:t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/how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③“no matter+疑问词”只能引导 </a:t>
            </a:r>
            <a:r>
              <a:rPr lang="zh-CN" altLang="en-US" sz="1815" u="sng" kern="0" dirty="0" smtClean="0">
                <a:solidFill>
                  <a:srgbClr val="C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让步</a:t>
            </a:r>
            <a:r>
              <a:rPr lang="zh-CN" altLang="en-US" sz="1815" kern="0" dirty="0" smtClean="0">
                <a:solidFill>
                  <a:srgbClr val="C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状语从句,可放在主句前或主句后。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(2019浙江,概要写作,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But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is, praise should be given on a case-by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-case basis and be proportionate(相称的)to the amount of effort your child has put into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考查连词。设空处引导让步状语从句,意为“不管什么”。故用连词what-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ever。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(2019北京,阅读理解A,</a:t>
            </a:r>
            <a:r>
              <a:rPr lang="zh-CN" altLang="en-US" sz="1835" kern="0" spc="243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stage of life you're at,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wherever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go </a:t>
            </a:r>
            <a:endParaRPr lang="zh-CN" altLang="en-US" dirty="0"/>
          </a:p>
        </p:txBody>
      </p:sp>
      <p:pic>
        <p:nvPicPr>
          <p:cNvPr id="3" name="图片 3" descr="textimage11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4082265"/>
            <a:ext cx="609600" cy="409574"/>
          </a:xfrm>
          <a:prstGeom prst="rect">
            <a:avLst/>
          </a:prstGeom>
        </p:spPr>
      </p:pic>
      <p:pic>
        <p:nvPicPr>
          <p:cNvPr id="4" name="图片 4" descr="textimage1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237" y="6211117"/>
            <a:ext cx="542924" cy="3524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图片 4" descr="textimage10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37" y="832626"/>
            <a:ext cx="219075" cy="219075"/>
          </a:xfrm>
          <a:prstGeom prst="rect">
            <a:avLst/>
          </a:prstGeom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5485" y="1134110"/>
            <a:ext cx="555625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885" y="2419985"/>
            <a:ext cx="212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872105"/>
            <a:ext cx="468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4795" y="4135120"/>
            <a:ext cx="89090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1110" y="6206490"/>
            <a:ext cx="90995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2590" y="6210935"/>
            <a:ext cx="92075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4140" y="3345180"/>
            <a:ext cx="499745" cy="28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97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project you do in GDA,you'll create positive changes in a poor and remote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community(社区).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考查连词。句意:无论你处于人生的什么阶段、无论你走到哪里、无论你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在GDA做什么项目,你都会在一个贫穷和偏远的社区中创造出积极的变化。第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一、三空均修饰其后的名词,表示“不管什么”,应用连词whatever引导让步状语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从句;第二空表示“无论哪里”,故用连词wherever。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(2019北京,七选五,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)Just as in a game of tug-of-war(拔河比赛),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person is added,everyone else pulls the rope with less force.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考查连词。句意:就像在拔河比赛中,每当加入一个人时,其他每个人都会用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更少的力拉绳子。whenever意为“每当;无论何时”,引导让步状语从句。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(2018天津,9,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gold medal will be awarded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whoever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wins the first place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the bicycle race.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考查名词性从句引导词。句意:这块金牌将颁发给获得自行车比赛第一名</a:t>
            </a:r>
            <a:endParaRPr lang="zh-CN" altLang="en-US" dirty="0"/>
          </a:p>
        </p:txBody>
      </p:sp>
      <p:pic>
        <p:nvPicPr>
          <p:cNvPr id="3" name="图片 3" descr="textimage11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9449" y="3274634"/>
            <a:ext cx="552449" cy="371474"/>
          </a:xfrm>
          <a:prstGeom prst="rect">
            <a:avLst/>
          </a:prstGeom>
        </p:spPr>
      </p:pic>
      <p:pic>
        <p:nvPicPr>
          <p:cNvPr id="4" name="图片 4" descr="textimage11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450" y="4950487"/>
            <a:ext cx="552449" cy="3714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160" y="848360"/>
            <a:ext cx="900000" cy="2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0144" y="3274535"/>
            <a:ext cx="90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920467"/>
            <a:ext cx="86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identical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.相同的→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identically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.相等地;同一地→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identify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.确认;认出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interpre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理解(解释)为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.口译→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interpreter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.口译工作者;口译译员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.相异;不同于→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.不同的→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difference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.不同;差异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anger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.愤怒;怒气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.使生气;激怒→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angry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.生气的→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angrily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.生气地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reliable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.可靠的;可信赖的→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依靠;依赖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slight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.轻微的;略微的;细小的→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slightly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.略微;稍微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nonverbal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.不涉及言语的;非言语的→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nonverbally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.非言语地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assessment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.评定;评价→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assess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.评估;评价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internal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.内部的;里面的→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internally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.内部地;内在地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educator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.教师;教育工作者;教育家→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educate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.教育 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education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.教育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tendency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.趋势;倾向→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.趋向;趋于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.照料;护理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lower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放低;降低;减少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.下面的;下方的;较小的→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low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.低的;矮的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barely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.几乎不;勉强才能;刚刚→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bare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.裸体的;裸露的;光秃秃的;荒芜的;最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848501"/>
            <a:ext cx="82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857500" y="851535"/>
            <a:ext cx="106362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993130" y="851535"/>
            <a:ext cx="82042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1276985"/>
            <a:ext cx="82867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55565" y="1277620"/>
            <a:ext cx="108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1776730"/>
            <a:ext cx="571500" cy="28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95930" y="1669415"/>
            <a:ext cx="86169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55565" y="1739900"/>
            <a:ext cx="1008000" cy="28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2231390"/>
            <a:ext cx="57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07494" y="2090252"/>
            <a:ext cx="57150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993130" y="2134870"/>
            <a:ext cx="73152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2491740"/>
            <a:ext cx="72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921125" y="2491740"/>
            <a:ext cx="40957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405" y="2920365"/>
            <a:ext cx="5308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13860" y="2920365"/>
            <a:ext cx="73533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6770" y="3348990"/>
            <a:ext cx="95123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74565" y="3348990"/>
            <a:ext cx="110299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6770" y="3777615"/>
            <a:ext cx="106172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348990" y="3777615"/>
            <a:ext cx="61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4205605"/>
            <a:ext cx="756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96970" y="4172585"/>
            <a:ext cx="97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24" y="4563277"/>
            <a:ext cx="86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0" y="4563745"/>
            <a:ext cx="75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55080" y="4563110"/>
            <a:ext cx="97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24" y="4991905"/>
            <a:ext cx="90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10560" y="4991735"/>
            <a:ext cx="46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48360" y="5420995"/>
            <a:ext cx="612000" cy="33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13550" y="5420995"/>
            <a:ext cx="3568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6770" y="5906135"/>
            <a:ext cx="612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311650" y="5871845"/>
            <a:ext cx="46228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280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的人。分析句子可知,设空处引导宾语从句,从句中缺少主语,指人,故用whoever,表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示“无论谁”。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同义句转换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3-5 (2019天津,阅读理解D,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)We learn that however much we try to please,some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people are never going to love us—an idea that troubles at first but is eventually relax-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→We learn that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matter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how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much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 try to please,some people are never going to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love us—an idea that troubles at first but is eventually relaxing.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25" kern="0" spc="127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|It's said that...据说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said that most of what we communicate with others is nonverbal. (教材P46)据说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我们与他人交流的大部分内容是非语言的。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It's said that most of the decorations were arranged in the color red, in order to show </a:t>
            </a:r>
            <a:endParaRPr lang="zh-CN" altLang="en-US" dirty="0"/>
          </a:p>
        </p:txBody>
      </p:sp>
      <p:pic>
        <p:nvPicPr>
          <p:cNvPr id="3" name="图片 3" descr="textimage11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6237" y="2019304"/>
            <a:ext cx="609600" cy="409575"/>
          </a:xfrm>
          <a:prstGeom prst="rect">
            <a:avLst/>
          </a:prstGeom>
        </p:spPr>
      </p:pic>
      <p:pic>
        <p:nvPicPr>
          <p:cNvPr id="4" name="图片 4" descr="textimage11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1" y="4218999"/>
            <a:ext cx="1674546" cy="433215"/>
          </a:xfrm>
          <a:prstGeom prst="rect">
            <a:avLst/>
          </a:prstGeom>
        </p:spPr>
      </p:pic>
      <p:pic>
        <p:nvPicPr>
          <p:cNvPr id="5" name="图片 5" descr="textimage1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584762"/>
            <a:ext cx="190500" cy="2190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4545" y="3355340"/>
            <a:ext cx="1920875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respect to the god of summer and pray for a good harvest.据说大部分装饰品要布置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成红色,为了表达对夏神的尊敬和祈求丰收。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It's believed that working hard can lead to success.人们相信努力工作就能成功。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reported that they have found another star.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=They are reported to have found another star.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据报道,他们发现了另一颗恒星。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①教材原句是一个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主从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复合句。It作形式主语,真正的主语为that引导的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主语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句。本结构为“It's + 过去分词+that...”。有类似用法的过去分词有said、report-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ed、believed、thought、announced等。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②此句型可改为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Sb./Sth. be+过去分词+不定式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。(要注意不定式有一般式、进行式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和完成式三种形式)</a:t>
            </a:r>
            <a:endParaRPr lang="zh-CN" altLang="en-US" dirty="0"/>
          </a:p>
        </p:txBody>
      </p:sp>
      <p:pic>
        <p:nvPicPr>
          <p:cNvPr id="3" name="图片 3" descr="textimage11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800" y="3336094"/>
            <a:ext cx="219075" cy="2190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8235" y="3634740"/>
            <a:ext cx="54483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3505" y="3674110"/>
            <a:ext cx="50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035" y="4912360"/>
            <a:ext cx="291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6031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(2015重庆,阅读理解C,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late musician Dennis Brain is said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have asked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(ask) a fellow train passenger to turn off his radio.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考查固定句型。句意:据说,已故音乐家丹尼斯·布莱恩曾要求同火车的一名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乘客关掉收音机。本句为“sb.+be+过去分词+不定式”句型,ask表示的动作发生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在句子谓语表示的动作之前,故用不定式的完成式。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同义句转换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(2015安徽,29,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A space station is reported to be built on the moon in years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come.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reported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space station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will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built on the moon in years to come.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(2015广东,基础写作,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is said that the test will enhance the examinees'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consciousness of health, but on the contrary it will also be more likely to result in over-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anxiety.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test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said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enhance the examinees' consciousness of health, but on the con-</a:t>
            </a:r>
            <a:endParaRPr lang="zh-CN" altLang="en-US" dirty="0"/>
          </a:p>
        </p:txBody>
      </p:sp>
      <p:pic>
        <p:nvPicPr>
          <p:cNvPr id="3" name="图片 3" descr="textimage11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3524" y="1153306"/>
            <a:ext cx="609600" cy="409575"/>
          </a:xfrm>
          <a:prstGeom prst="rect">
            <a:avLst/>
          </a:prstGeom>
        </p:spPr>
      </p:pic>
      <p:pic>
        <p:nvPicPr>
          <p:cNvPr id="4" name="图片 4" descr="textimage11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8650" y="3725075"/>
            <a:ext cx="609600" cy="409574"/>
          </a:xfrm>
          <a:prstGeom prst="rect">
            <a:avLst/>
          </a:prstGeom>
        </p:spPr>
      </p:pic>
      <p:pic>
        <p:nvPicPr>
          <p:cNvPr id="5" name="图片 5" descr="textimage12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9850" y="5010959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130" y="4563110"/>
            <a:ext cx="165600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556" y="4654082"/>
            <a:ext cx="396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277789"/>
            <a:ext cx="1692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3465" y="1281430"/>
            <a:ext cx="1306830" cy="2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76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trary it will also be more likely to result in over-anxiety.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210" kern="0" spc="2551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32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动词-ing形式作宾语和表语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动词-ing形式是动词的一种非谓语形式,包括现在分词和动名词两种。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一、动词-ing形式作宾语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1.作动词(短语)的宾语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don't like watching television but I enjoy listening to the radio.我不喜欢看电视,但我</a:t>
            </a:r>
            <a:b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喜欢听收音机。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常接动词-ing形式作宾语的动词(短语)可用下面的口诀帮助记忆: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避免错过少延期(avoid, miss, postpone)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建议完成多练习(advise/suggest, finish, practise)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5" name="图片 4" descr="textimage79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779912" y="1316978"/>
            <a:ext cx="1602573" cy="317341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喜欢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想象禁不住(enjoy, imagine, can't help)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承认否定与嫉妒(admit, deny, envy)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②逃避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冒险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莫原谅(escape, risk, excuse)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忍受保持不介意 (stand, keep, mind)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2.作“动词+(名词/副词)+介词”、“名词+介词”、“形容词+介词”结构的宾语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insisted on doing it in his own way.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他坚持要按照自己的方法做。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His lack of experience led to failing in the driving test.经验不足导致了他驾考没有通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过。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常见的跟动词-ing形式作宾语的这类结构有:insist on、object to、be good at、be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fond of、lead to、put off、give up、look forward to、feel like、devote...to、get/be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85495" y="847090"/>
            <a:ext cx="576000" cy="28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56030" y="1562735"/>
            <a:ext cx="53403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used to、pay attention to等。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3.特殊动词跟动词-ing形式或不定式作宾语的情况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continued working/to work as if nothing had happened.他们继续工作,似乎什么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也没发生过。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在有些动词的后面,如:start、begin、continue等,既可接动名词也可接不定式作宾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语,两者意义区别③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不大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preferred staying in the house when it rained.下雨时他更喜欢待在家里。(指每逢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天下雨都待在家里。)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prefer to stay at home this afternoon.今天下午我更想要待在家里。(表示今天下午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待在家里这一具体的动作。)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03170" y="3655695"/>
            <a:ext cx="50101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在love、hate、prefer、like等动词后接动词-ing形式作宾语指④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经常性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的动作,用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不定式作宾语指具体的动作。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Please remember to give my best regards to your family.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请记着代我向你的家人问好。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still remember visiting the museum for the first 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我仍记得第一次参观博物馆的情景。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有些动词(短语)后跟不定式或动词-ing形式作宾语均可,但含义⑤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不同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。常见的有: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60210" y="1176655"/>
            <a:ext cx="7594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920865" y="4491990"/>
            <a:ext cx="50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720000" y="1260000"/>
          <a:ext cx="7740000" cy="4571997"/>
        </p:xfrm>
        <a:graphic>
          <a:graphicData uri="http://schemas.openxmlformats.org/drawingml/2006/table">
            <a:tbl>
              <a:tblPr/>
              <a:tblGrid>
                <a:gridCol w="2580000"/>
                <a:gridCol w="2580000"/>
                <a:gridCol w="2580000"/>
              </a:tblGrid>
              <a:tr h="7992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动词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(短语)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宾语的形式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意义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600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forget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忘记要去做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600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忘记做过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600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remember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记着要去做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600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记得做过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600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regret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遗憾/抱歉要做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后悔做了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try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尽力做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尝试做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720000" y="1260000"/>
          <a:ext cx="7740000" cy="2829594"/>
        </p:xfrm>
        <a:graphic>
          <a:graphicData uri="http://schemas.openxmlformats.org/drawingml/2006/table">
            <a:tbl>
              <a:tblPr/>
              <a:tblGrid>
                <a:gridCol w="2580000"/>
                <a:gridCol w="2580000"/>
                <a:gridCol w="2580000"/>
              </a:tblGrid>
              <a:tr h="471599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mean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打算做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意味着</a:t>
                      </a: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黑体" panose="02010609060101010101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go on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接着做(另外一件事)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接着做(同一件事)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stop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to do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停下来去做(另一件事)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  <a:tr h="471599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doing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停止做(同一件事)</a:t>
                      </a:r>
                      <a:endParaRPr lang="zh-CN" altLang="en-US" sz="141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39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bike needs repairing/to be repaired.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这辆自行车需要修一下。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有些动词可接动词-ing形式的主动形式表示⑥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被动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意义,相当于不定式的被动形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式,常见的有: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need/want/require/deserve doing= need/want/require/deserve to be done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4.动词-ing形式的否定形式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was punished for not having done his homework.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他因未完成作业而受到惩罚。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动词-ing形式的否定形式通常是在其前加not,带有逻辑主语时not应放在逻辑主语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72066" y="2420457"/>
            <a:ext cx="46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基本的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distract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.分散(注意力);使分心→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distraction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.分散注意力的事;使人分心的事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anxiety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焦虑;担心;害怕→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anxious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忧虑的;不安的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embarrassed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.难堪的;尴尬的;感到窘迫的(指人) 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embarrassing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.令人窘迫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的(指物)→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embarrass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.使窘迫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ashamed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.羞愧;惭愧→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shame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.羞愧;惭愧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adjust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.调整;调节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.适应;(使)习惯→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adjustment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.调整;适应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react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)起反应;回应;(对食物等)有不良反应→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reaction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.回应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by contrast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相比之下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by comparison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)相比较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 inferences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推理;推断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break down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消除;分解;打破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1277620"/>
            <a:ext cx="71056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40200" y="1277620"/>
            <a:ext cx="106616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885" y="1797050"/>
            <a:ext cx="720000" cy="26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05530" y="1797050"/>
            <a:ext cx="73914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6615" y="2206625"/>
            <a:ext cx="121539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72514" y="2134702"/>
            <a:ext cx="1296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43042" y="2491575"/>
            <a:ext cx="100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549" y="2920520"/>
            <a:ext cx="84533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88973" y="2920203"/>
            <a:ext cx="64294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405" y="3348990"/>
            <a:ext cx="576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72380" y="3348990"/>
            <a:ext cx="10668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3742055"/>
            <a:ext cx="5461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209993" y="3742216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4563277"/>
            <a:ext cx="108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4991905"/>
            <a:ext cx="140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5420850"/>
            <a:ext cx="154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5861685"/>
            <a:ext cx="111600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和动词-ing形式⑦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二、动词-ing形式作表语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作表语的动词-ing形式包括现在分词和动名词。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argument is very convincing.这个论点很令人信服。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hobby is painting.我的爱好是绘画。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(1)现在分词作表语,往往具有⑧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形容词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的性质,说明主语的性质、特征等。作表语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的现在分词,许多是由能够表示人们某种⑨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感情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或情绪的动词变化而来的。常见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的有:moving、interesting、encouraging、exciting、inspiring、boring、surprising、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puzzling、amusing、astonishing等,这类词有“令人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的”的含义,常修饰物。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(2)动名词作表语多表示抽象性的概念或习惯性的动作,一般说明主语的⑩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内容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名师点津　不定式和动词-ed形式也可作表语,但不定式通常强调一次性的、具体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38705" y="862965"/>
            <a:ext cx="50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43306" y="3634583"/>
            <a:ext cx="720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68215" y="4063365"/>
            <a:ext cx="54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799705" y="5320030"/>
            <a:ext cx="46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71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的、将要发生的动作,动词-ed形式则一般和系动词连用构成系表结构表示状态。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1.(2019课标全国Ⅰ,语法填空,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)Scientists have responded by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(note) that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hungry bears may be congregating(聚集) around human settlements...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考查动名词。空前为介词,故用动名词作介词的宾语。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2.(2019课标全国Ⅰ,阅读理解B,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A son of immigrants, Chris started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learning/to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learn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(learn) English a little over three years ago.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考查非谓语动词。句意:作为移民的儿子,克里斯三年多前开始学英语。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start doing/to do sth.开始做某事,故用动名词或不定式作宾语。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3.(2019课标全国Ⅱ,阅读理解B改编,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)Handing out sliced oranges to kids who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are thirsty can be 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exciting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(excite) as watching your own kid score a goal.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考查现在分词。句意:给口渴的孩子分发切成片的橙子就像看着自己的孩</a:t>
            </a:r>
            <a:endParaRPr lang="zh-CN" altLang="en-US" dirty="0"/>
          </a:p>
        </p:txBody>
      </p:sp>
      <p:pic>
        <p:nvPicPr>
          <p:cNvPr id="3" name="图片 3" descr="textimage12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000" y="1187280"/>
            <a:ext cx="1495425" cy="504825"/>
          </a:xfrm>
          <a:prstGeom prst="rect">
            <a:avLst/>
          </a:prstGeom>
        </p:spPr>
      </p:pic>
      <p:pic>
        <p:nvPicPr>
          <p:cNvPr id="4" name="图片 4" descr="textimage12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125" y="2145441"/>
            <a:ext cx="609600" cy="409574"/>
          </a:xfrm>
          <a:prstGeom prst="rect">
            <a:avLst/>
          </a:prstGeom>
        </p:spPr>
      </p:pic>
      <p:pic>
        <p:nvPicPr>
          <p:cNvPr id="5" name="图片 5" descr="textimage1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800" y="3435770"/>
            <a:ext cx="552449" cy="371474"/>
          </a:xfrm>
          <a:prstGeom prst="rect">
            <a:avLst/>
          </a:prstGeom>
        </p:spPr>
      </p:pic>
      <p:pic>
        <p:nvPicPr>
          <p:cNvPr id="6" name="图片 6" descr="textimage12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600" y="5111623"/>
            <a:ext cx="552449" cy="3714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172335"/>
            <a:ext cx="65595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3955" y="3435985"/>
            <a:ext cx="104203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21" y="3891442"/>
            <a:ext cx="50006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0780" y="5567680"/>
            <a:ext cx="79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31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子进球一样令人兴奋。设空处作表语,表示“令人兴奋的”。故用现在分词作表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4.(2019北京,阅读理解C,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)That might mean either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developing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(develop)a uniform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way to mark videos and images, showing when and who they were made by, 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aban-</a:t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doning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(abandon) phone calls altogether...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考查动名词。句意:那可能意味着要么开发一种统一的方法来标记视频和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图像,显示它们是何时由谁制作的,要么完全放弃电话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。mean doing...意味着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,故用动名词短语作宾语。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5.(2019天津,阅读理解B,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Reading is a vital part of my life. Reading satisfies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desire to keep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learning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(learn).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考查动名词。句意:阅读是我生活中极其重要的一部分。阅读满足了我不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断学习的愿望。keep doing sth.意为“一直做某事”。故用动名词作宾语。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6.(2019天津,书面表达,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I'm looking forward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enjoying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(enjoy) your wonderful </a:t>
            </a:r>
            <a:endParaRPr lang="zh-CN" altLang="en-US" dirty="0"/>
          </a:p>
        </p:txBody>
      </p:sp>
      <p:pic>
        <p:nvPicPr>
          <p:cNvPr id="3" name="图片 3" descr="textimage12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01600" y="1598649"/>
            <a:ext cx="600075" cy="390525"/>
          </a:xfrm>
          <a:prstGeom prst="rect">
            <a:avLst/>
          </a:prstGeom>
        </p:spPr>
      </p:pic>
      <p:pic>
        <p:nvPicPr>
          <p:cNvPr id="4" name="图片 4" descr="textimage12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600" y="4130060"/>
            <a:ext cx="552449" cy="371474"/>
          </a:xfrm>
          <a:prstGeom prst="rect">
            <a:avLst/>
          </a:prstGeom>
        </p:spPr>
      </p:pic>
      <p:pic>
        <p:nvPicPr>
          <p:cNvPr id="5" name="图片 5" descr="textimage12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925" y="5805913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7865" y="1616075"/>
            <a:ext cx="109537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1625" y="2063115"/>
            <a:ext cx="553085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450465"/>
            <a:ext cx="67754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940" y="4576445"/>
            <a:ext cx="79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3550" y="5820410"/>
            <a:ext cx="8813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5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lecture.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考查动名词。句意:我期待着欣赏您精彩的演讲。look forward to期待,其中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to为介词,故用动名词作介词的宾语。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7.(2019江苏,阅读理解D,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)“It was beautiful,” Naomi said after listening to the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recording. “The music was worth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saving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(save).”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考查动名词。句意:“它很美妙,”Naomi听了录音后说,“这首音乐值得收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藏。”sth. be worth doing某事值得做,故用动名词。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8.(2019天津,完形填空改编,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)If I were in that situation, I would want someone to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try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find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(find) me.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考查不定式。句意:如果我在那种情况下,我希望有人能尽力找到我。try to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 sth.尽力做某事,故用不定式作宾语。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9.(2018浙江,完形填空,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Since his regular job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boring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(bore), I asked him why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he just didn't do his sideline full-time. </a:t>
            </a:r>
            <a:endParaRPr lang="zh-CN" altLang="en-US" dirty="0"/>
          </a:p>
        </p:txBody>
      </p:sp>
      <p:pic>
        <p:nvPicPr>
          <p:cNvPr id="3" name="图片 3" descr="textimage12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14312" y="2016650"/>
            <a:ext cx="552449" cy="371475"/>
          </a:xfrm>
          <a:prstGeom prst="rect">
            <a:avLst/>
          </a:prstGeom>
        </p:spPr>
      </p:pic>
      <p:pic>
        <p:nvPicPr>
          <p:cNvPr id="4" name="图片 4" descr="textimage13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8725" y="3692503"/>
            <a:ext cx="552449" cy="371474"/>
          </a:xfrm>
          <a:prstGeom prst="rect">
            <a:avLst/>
          </a:prstGeom>
        </p:spPr>
      </p:pic>
      <p:pic>
        <p:nvPicPr>
          <p:cNvPr id="5" name="图片 5" descr="textimage13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7925" y="5368357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1105" y="2451735"/>
            <a:ext cx="69469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775" y="4137660"/>
            <a:ext cx="6781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0090" y="5382895"/>
            <a:ext cx="635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515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考查现在分词。设空处作表语,表示“令人厌倦的”。故用现在分词形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10.(2018北京,阅读理解D,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They take their driverless car to an appointment and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set the empty vehicle to circle the building to avoid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paying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(pay) for parking.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考查动名词。句意:他们坐着自己的无人驾驶汽车到一个约会地点,然后让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空车绕着大楼转圈,以避免支付停车费。avoid doing sth.避免做某事,故用动名词作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11.(2018江苏,阅读理解D,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)Miss Longfield warned that a generation of children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risked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growing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(grow)up “worried about their appearance and image as a result of the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unrealistic lifestyles they follow on platforms...”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考查动名词。risk doing sth.冒险做某事。故用动名词作宾语。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12.(2017课标全国Ⅰ,阅读理解A,</a:t>
            </a:r>
            <a:r>
              <a:rPr lang="zh-CN" altLang="en-US" sz="1900" kern="0" spc="244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)Don't forget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stop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(stop) by Pacific Science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Center's Store while you are here to pick up a wonderful science activity or souvenir to</a:t>
            </a:r>
            <a:endParaRPr lang="zh-CN" altLang="en-US" dirty="0"/>
          </a:p>
        </p:txBody>
      </p:sp>
      <p:pic>
        <p:nvPicPr>
          <p:cNvPr id="3" name="图片 3" descr="textimage13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9512" y="1597322"/>
            <a:ext cx="552449" cy="371475"/>
          </a:xfrm>
          <a:prstGeom prst="rect">
            <a:avLst/>
          </a:prstGeom>
        </p:spPr>
      </p:pic>
      <p:pic>
        <p:nvPicPr>
          <p:cNvPr id="4" name="图片 4" descr="textimage1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512" y="3692503"/>
            <a:ext cx="552449" cy="371474"/>
          </a:xfrm>
          <a:prstGeom prst="rect">
            <a:avLst/>
          </a:prstGeom>
        </p:spPr>
      </p:pic>
      <p:pic>
        <p:nvPicPr>
          <p:cNvPr id="5" name="图片 5" descr="textimage13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712" y="5368357"/>
            <a:ext cx="552449" cy="371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0505" y="2044065"/>
            <a:ext cx="67500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6335" y="4147820"/>
            <a:ext cx="79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5925" y="5382895"/>
            <a:ext cx="68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5611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remember your visit.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考查不定式。句意:当你在这里挑选一个精彩的科学活动或纪念品来纪念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你的访问时,别忘了顺便去太平洋科学中心商店。forget to do sth.忘记去做某事,故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用不定式作宾语。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句型转换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13.(2015江苏,阅读理解B,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)By mentioning the Swiss study, the author intends to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tell us that e-waste deserves to be made good use of.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→By mentioning the Swiss study, the author intends to tell us that e-waste deserves</a:t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good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use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14.(2019课标全国Ⅰ,七选五,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Recently,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begun/started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studying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(已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经开始研究) the connection between the natural world and healing(治愈).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15.(2019课标全国Ⅱ,阅读理解A,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)It's about two sisters—Eri, a model who ei-</a:t>
            </a:r>
            <a:endParaRPr lang="zh-CN" altLang="en-US" dirty="0"/>
          </a:p>
        </p:txBody>
      </p:sp>
      <p:pic>
        <p:nvPicPr>
          <p:cNvPr id="3" name="图片 3" descr="textimage13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16799" y="2857960"/>
            <a:ext cx="609600" cy="409574"/>
          </a:xfrm>
          <a:prstGeom prst="rect">
            <a:avLst/>
          </a:prstGeom>
        </p:spPr>
      </p:pic>
      <p:pic>
        <p:nvPicPr>
          <p:cNvPr id="4" name="图片 4" descr="textimage1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925" y="4989599"/>
            <a:ext cx="609600" cy="409574"/>
          </a:xfrm>
          <a:prstGeom prst="rect">
            <a:avLst/>
          </a:prstGeom>
        </p:spPr>
      </p:pic>
      <p:pic>
        <p:nvPicPr>
          <p:cNvPr id="5" name="图片 5" descr="textimage13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0712" y="5863254"/>
            <a:ext cx="609600" cy="4095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145280"/>
            <a:ext cx="187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337" y="4989685"/>
            <a:ext cx="262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4806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 won't or can't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stop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sleeping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(停止睡觉), and Mari, a young student.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16.(2018浙江,阅读理解B,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more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interesting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(更有趣的是)is that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one of Stein's jobs is defending an industry behind the plastic shopping bag.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17.(2018北京,阅读理解C,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Jennifer DeBruyn, a microbiologist at the Universi-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ty of Tennessee, who was not involved in the study, says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surprising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(并不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奇怪) such worms can break down polyethylene.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18.(2015课标全国Ⅰ,完形填空,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)Then my 17-year-old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suggested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giving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him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gift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card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(建议送他一张礼品卡). I thought about 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19.(2015江苏,完形填空,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stories of his unconventional ideas and the excep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tional patients he wrote about were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amazing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(对我来说太令人诧异了) and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had such a big impact on how I saw life from then on.</a:t>
            </a:r>
            <a:endParaRPr lang="zh-CN" altLang="en-US" dirty="0"/>
          </a:p>
        </p:txBody>
      </p:sp>
      <p:pic>
        <p:nvPicPr>
          <p:cNvPr id="3" name="图片 3" descr="textimage13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16799" y="1179321"/>
            <a:ext cx="600075" cy="390525"/>
          </a:xfrm>
          <a:prstGeom prst="rect">
            <a:avLst/>
          </a:prstGeom>
        </p:spPr>
      </p:pic>
      <p:pic>
        <p:nvPicPr>
          <p:cNvPr id="4" name="图片 4" descr="textimage13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799" y="2036074"/>
            <a:ext cx="609600" cy="409574"/>
          </a:xfrm>
          <a:prstGeom prst="rect">
            <a:avLst/>
          </a:prstGeom>
        </p:spPr>
      </p:pic>
      <p:pic>
        <p:nvPicPr>
          <p:cNvPr id="5" name="图片 5" descr="textimage14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325" y="3329057"/>
            <a:ext cx="609600" cy="409574"/>
          </a:xfrm>
          <a:prstGeom prst="rect">
            <a:avLst/>
          </a:prstGeom>
        </p:spPr>
      </p:pic>
      <p:pic>
        <p:nvPicPr>
          <p:cNvPr id="6" name="图片 6" descr="textimage14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124" y="4202712"/>
            <a:ext cx="609600" cy="409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245" y="840105"/>
            <a:ext cx="1296000" cy="29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212850"/>
            <a:ext cx="2841625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0" y="2512695"/>
            <a:ext cx="212598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8245" y="3348990"/>
            <a:ext cx="2154555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39" y="3845404"/>
            <a:ext cx="79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44" y="4677260"/>
            <a:ext cx="1643074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straighten up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直起来;整理;收拾整齐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other words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换句话说;也就是说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call 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(短暂地)访问;要求(某人讲话等);正式邀请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 work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有某种影响;在工作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 way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以一种方式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look into one's eyes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看着某人的眼睛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look down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俯视;向下看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shake one's head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摇头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shake hands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握手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ask for help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请求帮助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compare notes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交换意见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 sense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有道理;讲得通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stand close 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站得离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近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848501"/>
            <a:ext cx="126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1277129"/>
            <a:ext cx="1404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1705757"/>
            <a:ext cx="64294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75" y="2134235"/>
            <a:ext cx="756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2491575"/>
            <a:ext cx="82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394" y="2920520"/>
            <a:ext cx="187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0409" y="3349148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0265" y="3777615"/>
            <a:ext cx="162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4205605"/>
            <a:ext cx="1188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24" y="4635667"/>
            <a:ext cx="115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50" y="5033645"/>
            <a:ext cx="1404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24" y="5420850"/>
            <a:ext cx="1152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0900" y="5906135"/>
            <a:ext cx="1325880" cy="2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541"/>
            <a:ext cx="8467200" cy="54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sit next to</a:t>
            </a:r>
            <a:r>
              <a:rPr lang="zh-CN" altLang="en-US" sz="181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坐在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旁边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19.vary from...to...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之间变化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20.figure 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弄明白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21.get through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顺利通过;熬过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22.be likely to do sth.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很可能做某事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23.apart from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除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24.refer to a dictionary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查词典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25.in favour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支持;赞成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26.approve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赞同;赞成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27.act 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将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表演出来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28.end up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最终成为;最终处于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29.make a joke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开玩笑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30.have a tendency to do sth.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有做某事的倾向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04904" y="126356"/>
            <a:ext cx="31341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UNIT 4　BODY LANGUAGE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7224" y="848501"/>
            <a:ext cx="100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17734" y="1277446"/>
            <a:ext cx="234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56410" y="1706245"/>
            <a:ext cx="98806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28476" y="2134702"/>
            <a:ext cx="151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68575" y="2524125"/>
            <a:ext cx="1428750" cy="33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51323" y="2920203"/>
            <a:ext cx="1188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670175" y="3354705"/>
            <a:ext cx="756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28794" y="3777776"/>
            <a:ext cx="108000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57375" y="4205605"/>
            <a:ext cx="104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92228" y="4635032"/>
            <a:ext cx="1643074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92250" y="4991735"/>
            <a:ext cx="193675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66894" y="5420850"/>
            <a:ext cx="98821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86125" y="5915660"/>
            <a:ext cx="1656080" cy="2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　PEOPLE OF ACHIEVEMENT</Template>
  <TotalTime>0</TotalTime>
  <Words>36912</Words>
  <Application>WPS 演示</Application>
  <PresentationFormat>自定义</PresentationFormat>
  <Paragraphs>1062</Paragraphs>
  <Slides>76</Slides>
  <Notes>76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76</vt:i4>
      </vt:variant>
    </vt:vector>
  </HeadingPairs>
  <TitlesOfParts>
    <vt:vector size="88" baseType="lpstr">
      <vt:lpstr>Arial</vt:lpstr>
      <vt:lpstr>宋体</vt:lpstr>
      <vt:lpstr>Wingdings</vt:lpstr>
      <vt:lpstr>Times New Roman</vt:lpstr>
      <vt:lpstr>黑体</vt:lpstr>
      <vt:lpstr>Times New Roman</vt:lpstr>
      <vt:lpstr>Calibri</vt:lpstr>
      <vt:lpstr>微软雅黑</vt:lpstr>
      <vt:lpstr>Arial Unicode MS</vt:lpstr>
      <vt:lpstr>Arial Narrow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103</cp:revision>
  <dcterms:created xsi:type="dcterms:W3CDTF">2020-04-15T01:10:00Z</dcterms:created>
  <dcterms:modified xsi:type="dcterms:W3CDTF">2020-04-15T06:41:37Z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