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60.xml" ContentType="application/vnd.openxmlformats-officedocument.customXmlProperties+xml"/>
  <Override PartName="/customXml/itemProps71.xml" ContentType="application/vnd.openxmlformats-officedocument.customXmlPropertie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customXml/itemProps29.xml" ContentType="application/vnd.openxmlformats-officedocument.customXmlProperties+xml"/>
  <Override PartName="/customXml/itemProps76.xml" ContentType="application/vnd.openxmlformats-officedocument.customXmlProperties+xml"/>
  <Override PartName="/ppt/notesSlides/notesSlide7.xml" ContentType="application/vnd.openxmlformats-officedocument.presentationml.notesSlide+xml"/>
  <Override PartName="/customXml/itemProps18.xml" ContentType="application/vnd.openxmlformats-officedocument.customXmlProperties+xml"/>
  <Override PartName="/customXml/itemProps65.xml" ContentType="application/vnd.openxmlformats-officedocument.customXmlProperties+xml"/>
  <Override PartName="/ppt/slides/slide77.xml" ContentType="application/vnd.openxmlformats-officedocument.presentationml.slide+xml"/>
  <Override PartName="/customXml/itemProps2.xml" ContentType="application/vnd.openxmlformats-officedocument.customXmlProperties+xml"/>
  <Override PartName="/customXml/itemProps54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68.xml" ContentType="application/vnd.openxmlformats-officedocument.presentationml.notesSlide+xml"/>
  <Override PartName="/customXml/itemProps32.xml" ContentType="application/vnd.openxmlformats-officedocument.customXmlProperties+xml"/>
  <Override PartName="/customXml/itemProps43.xml" ContentType="application/vnd.openxmlformats-officedocument.customXmlPropertie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customXml/itemProps21.xml" ContentType="application/vnd.openxmlformats-officedocument.customXmlProperties+xml"/>
  <Override PartName="/customXml/itemProps5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customXml/itemProps59.xml" ContentType="application/vnd.openxmlformats-officedocument.customXmlPropertie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customXml/itemProps7.xml" ContentType="application/vnd.openxmlformats-officedocument.customXmlProperties+xml"/>
  <Override PartName="/customXml/itemProps48.xml" ContentType="application/vnd.openxmlformats-officedocument.customXmlProperties+xml"/>
  <Override PartName="/customXml/itemProps77.xml" ContentType="application/vnd.openxmlformats-officedocument.customXmlProperties+xml"/>
  <Override PartName="/customXml/itemProps19.xml" ContentType="application/vnd.openxmlformats-officedocument.customXmlProperties+xml"/>
  <Override PartName="/customXml/itemProps37.xml" ContentType="application/vnd.openxmlformats-officedocument.customXmlProperties+xml"/>
  <Override PartName="/customXml/itemProps55.xml" ContentType="application/vnd.openxmlformats-officedocument.customXmlProperties+xml"/>
  <Override PartName="/customXml/itemProps66.xml" ContentType="application/vnd.openxmlformats-officedocument.customXmlPropertie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customXml/itemProps62.xml" ContentType="application/vnd.openxmlformats-officedocument.customXmlProperties+xml"/>
  <Override PartName="/customXml/itemProps7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customXml/itemProps33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customXml/itemProps8.xml" ContentType="application/vnd.openxmlformats-officedocument.customXmlProperties+xml"/>
  <Override PartName="/customXml/itemProps78.xml" ContentType="application/vnd.openxmlformats-officedocument.customXmlPropertie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customXml/itemProps38.xml" ContentType="application/vnd.openxmlformats-officedocument.customXmlProperties+xml"/>
  <Override PartName="/customXml/itemProps49.xml" ContentType="application/vnd.openxmlformats-officedocument.customXmlProperties+xml"/>
  <Override PartName="/customXml/itemProps67.xml" ContentType="application/vnd.openxmlformats-officedocument.customXmlProperties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customXml/itemProps56.xml" ContentType="application/vnd.openxmlformats-officedocument.customXmlProperties+xml"/>
  <Override PartName="/customXml/itemProps74.xml" ContentType="application/vnd.openxmlformats-officedocument.customXmlProperti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customXml/itemProps63.xml" ContentType="application/vnd.openxmlformats-officedocument.customXmlProperti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customXml/itemProps23.xml" ContentType="application/vnd.openxmlformats-officedocument.customXmlProperties+xml"/>
  <Override PartName="/customXml/itemProps41.xml" ContentType="application/vnd.openxmlformats-officedocument.customXmlProperties+xml"/>
  <Override PartName="/customXml/itemProps52.xml" ContentType="application/vnd.openxmlformats-officedocument.customXmlProperties+xml"/>
  <Override PartName="/customXml/itemProps70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customXml/itemProps9.xml" ContentType="application/vnd.openxmlformats-officedocument.customXmlProperties+xml"/>
  <Override PartName="/ppt/notesSlides/notesSlide11.xml" ContentType="application/vnd.openxmlformats-officedocument.presentationml.notesSlide+xml"/>
  <Default Extension="tiff" ContentType="image/tiff"/>
  <Override PartName="/ppt/notesSlides/notesSlide40.xml" ContentType="application/vnd.openxmlformats-officedocument.presentationml.notesSlide+xml"/>
  <Override PartName="/customXml/itemProps39.xml" ContentType="application/vnd.openxmlformats-officedocument.customXmlProperties+xml"/>
  <Override PartName="/customXml/itemProps57.xml" ContentType="application/vnd.openxmlformats-officedocument.customXmlProperties+xml"/>
  <Override PartName="/customXml/itemProps68.xml" ContentType="application/vnd.openxmlformats-officedocument.customXmlPropertie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customXml/itemProps46.xml" ContentType="application/vnd.openxmlformats-officedocument.customXmlProperties+xml"/>
  <Override PartName="/customXml/itemProps64.xml" ContentType="application/vnd.openxmlformats-officedocument.customXmlProperties+xml"/>
  <Override PartName="/customXml/itemProps75.xml" ContentType="application/vnd.openxmlformats-officedocument.customXmlPropertie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customXml/itemProps53.xml" ContentType="application/vnd.openxmlformats-officedocument.customXmlPropertie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customXml/itemProps1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67.xml" ContentType="application/vnd.openxmlformats-officedocument.presentationml.notesSlide+xml"/>
  <Override PartName="/customXml/itemProps3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customXml/itemProps20.xml" ContentType="application/vnd.openxmlformats-officedocument.customXmlProperties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customXml/itemProps69.xml" ContentType="application/vnd.openxmlformats-officedocument.customXmlProperties+xml"/>
  <Override PartName="/ppt/notesSlides/notesSlide12.xml" ContentType="application/vnd.openxmlformats-officedocument.presentationml.notesSlide+xml"/>
  <Override PartName="/customXml/itemProps6.xml" ContentType="application/vnd.openxmlformats-officedocument.customXmlProperties+xml"/>
  <Override PartName="/customXml/itemProps58.xml" ContentType="application/vnd.openxmlformats-officedocument.customXmlProperties+xml"/>
  <Override PartName="/customXml/itemProps36.xml" ContentType="application/vnd.openxmlformats-officedocument.customXmlProperties+xml"/>
  <Override PartName="/customXml/itemProps47.xml" ContentType="application/vnd.openxmlformats-officedocument.customXmlProperti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5.xml" ContentType="application/vnd.openxmlformats-officedocument.customXmlProperties+xml"/>
  <Override PartName="/customXml/itemProps72.xml" ContentType="application/vnd.openxmlformats-officedocument.customXmlPropertie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customXml/itemProps61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79"/>
  </p:sldMasterIdLst>
  <p:notesMasterIdLst>
    <p:notesMasterId r:id="rId158"/>
  </p:notesMasterIdLst>
  <p:sldIdLst>
    <p:sldId id="256" r:id="rId80"/>
    <p:sldId id="259" r:id="rId81"/>
    <p:sldId id="260" r:id="rId82"/>
    <p:sldId id="261" r:id="rId83"/>
    <p:sldId id="262" r:id="rId84"/>
    <p:sldId id="263" r:id="rId85"/>
    <p:sldId id="264" r:id="rId86"/>
    <p:sldId id="265" r:id="rId87"/>
    <p:sldId id="266" r:id="rId88"/>
    <p:sldId id="267" r:id="rId89"/>
    <p:sldId id="268" r:id="rId90"/>
    <p:sldId id="269" r:id="rId91"/>
    <p:sldId id="270" r:id="rId92"/>
    <p:sldId id="271" r:id="rId93"/>
    <p:sldId id="272" r:id="rId94"/>
    <p:sldId id="273" r:id="rId95"/>
    <p:sldId id="274" r:id="rId96"/>
    <p:sldId id="275" r:id="rId97"/>
    <p:sldId id="277" r:id="rId98"/>
    <p:sldId id="278" r:id="rId99"/>
    <p:sldId id="279" r:id="rId100"/>
    <p:sldId id="280" r:id="rId101"/>
    <p:sldId id="281" r:id="rId102"/>
    <p:sldId id="282" r:id="rId103"/>
    <p:sldId id="283" r:id="rId104"/>
    <p:sldId id="284" r:id="rId105"/>
    <p:sldId id="285" r:id="rId106"/>
    <p:sldId id="286" r:id="rId107"/>
    <p:sldId id="287" r:id="rId108"/>
    <p:sldId id="288" r:id="rId109"/>
    <p:sldId id="289" r:id="rId110"/>
    <p:sldId id="290" r:id="rId111"/>
    <p:sldId id="291" r:id="rId112"/>
    <p:sldId id="293" r:id="rId113"/>
    <p:sldId id="294" r:id="rId114"/>
    <p:sldId id="295" r:id="rId115"/>
    <p:sldId id="296" r:id="rId116"/>
    <p:sldId id="297" r:id="rId117"/>
    <p:sldId id="298" r:id="rId118"/>
    <p:sldId id="299" r:id="rId119"/>
    <p:sldId id="300" r:id="rId120"/>
    <p:sldId id="301" r:id="rId121"/>
    <p:sldId id="302" r:id="rId122"/>
    <p:sldId id="303" r:id="rId123"/>
    <p:sldId id="304" r:id="rId124"/>
    <p:sldId id="305" r:id="rId125"/>
    <p:sldId id="306" r:id="rId126"/>
    <p:sldId id="307" r:id="rId127"/>
    <p:sldId id="308" r:id="rId128"/>
    <p:sldId id="309" r:id="rId129"/>
    <p:sldId id="310" r:id="rId130"/>
    <p:sldId id="311" r:id="rId131"/>
    <p:sldId id="312" r:id="rId132"/>
    <p:sldId id="313" r:id="rId133"/>
    <p:sldId id="314" r:id="rId134"/>
    <p:sldId id="315" r:id="rId135"/>
    <p:sldId id="316" r:id="rId136"/>
    <p:sldId id="317" r:id="rId137"/>
    <p:sldId id="318" r:id="rId138"/>
    <p:sldId id="319" r:id="rId139"/>
    <p:sldId id="320" r:id="rId140"/>
    <p:sldId id="321" r:id="rId141"/>
    <p:sldId id="322" r:id="rId142"/>
    <p:sldId id="323" r:id="rId143"/>
    <p:sldId id="324" r:id="rId144"/>
    <p:sldId id="325" r:id="rId145"/>
    <p:sldId id="326" r:id="rId146"/>
    <p:sldId id="327" r:id="rId147"/>
    <p:sldId id="328" r:id="rId148"/>
    <p:sldId id="329" r:id="rId149"/>
    <p:sldId id="337" r:id="rId150"/>
    <p:sldId id="330" r:id="rId151"/>
    <p:sldId id="331" r:id="rId152"/>
    <p:sldId id="332" r:id="rId153"/>
    <p:sldId id="333" r:id="rId154"/>
    <p:sldId id="334" r:id="rId155"/>
    <p:sldId id="335" r:id="rId156"/>
    <p:sldId id="336" r:id="rId157"/>
  </p:sldIdLst>
  <p:sldSz cx="914400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142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38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5.xml"/><Relationship Id="rId89" Type="http://schemas.openxmlformats.org/officeDocument/2006/relationships/slide" Target="slides/slide10.xml"/><Relationship Id="rId112" Type="http://schemas.openxmlformats.org/officeDocument/2006/relationships/slide" Target="slides/slide33.xml"/><Relationship Id="rId133" Type="http://schemas.openxmlformats.org/officeDocument/2006/relationships/slide" Target="slides/slide54.xml"/><Relationship Id="rId138" Type="http://schemas.openxmlformats.org/officeDocument/2006/relationships/slide" Target="slides/slide59.xml"/><Relationship Id="rId154" Type="http://schemas.openxmlformats.org/officeDocument/2006/relationships/slide" Target="slides/slide75.xml"/><Relationship Id="rId159" Type="http://schemas.openxmlformats.org/officeDocument/2006/relationships/presProps" Target="presProps.xml"/><Relationship Id="rId16" Type="http://schemas.openxmlformats.org/officeDocument/2006/relationships/customXml" Target="../customXml/item16.xml"/><Relationship Id="rId107" Type="http://schemas.openxmlformats.org/officeDocument/2006/relationships/slide" Target="slides/slide28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slideMaster" Target="slideMasters/slideMaster1.xml"/><Relationship Id="rId102" Type="http://schemas.openxmlformats.org/officeDocument/2006/relationships/slide" Target="slides/slide23.xml"/><Relationship Id="rId123" Type="http://schemas.openxmlformats.org/officeDocument/2006/relationships/slide" Target="slides/slide44.xml"/><Relationship Id="rId128" Type="http://schemas.openxmlformats.org/officeDocument/2006/relationships/slide" Target="slides/slide49.xml"/><Relationship Id="rId144" Type="http://schemas.openxmlformats.org/officeDocument/2006/relationships/slide" Target="slides/slide65.xml"/><Relationship Id="rId149" Type="http://schemas.openxmlformats.org/officeDocument/2006/relationships/slide" Target="slides/slide70.xml"/><Relationship Id="rId5" Type="http://schemas.openxmlformats.org/officeDocument/2006/relationships/customXml" Target="../customXml/item5.xml"/><Relationship Id="rId90" Type="http://schemas.openxmlformats.org/officeDocument/2006/relationships/slide" Target="slides/slide11.xml"/><Relationship Id="rId95" Type="http://schemas.openxmlformats.org/officeDocument/2006/relationships/slide" Target="slides/slide16.xml"/><Relationship Id="rId160" Type="http://schemas.openxmlformats.org/officeDocument/2006/relationships/viewProps" Target="viewProp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" Target="slides/slide34.xml"/><Relationship Id="rId118" Type="http://schemas.openxmlformats.org/officeDocument/2006/relationships/slide" Target="slides/slide39.xml"/><Relationship Id="rId134" Type="http://schemas.openxmlformats.org/officeDocument/2006/relationships/slide" Target="slides/slide55.xml"/><Relationship Id="rId139" Type="http://schemas.openxmlformats.org/officeDocument/2006/relationships/slide" Target="slides/slide60.xml"/><Relationship Id="rId80" Type="http://schemas.openxmlformats.org/officeDocument/2006/relationships/slide" Target="slides/slide1.xml"/><Relationship Id="rId85" Type="http://schemas.openxmlformats.org/officeDocument/2006/relationships/slide" Target="slides/slide6.xml"/><Relationship Id="rId150" Type="http://schemas.openxmlformats.org/officeDocument/2006/relationships/slide" Target="slides/slide71.xml"/><Relationship Id="rId155" Type="http://schemas.openxmlformats.org/officeDocument/2006/relationships/slide" Target="slides/slide76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24.xml"/><Relationship Id="rId108" Type="http://schemas.openxmlformats.org/officeDocument/2006/relationships/slide" Target="slides/slide29.xml"/><Relationship Id="rId124" Type="http://schemas.openxmlformats.org/officeDocument/2006/relationships/slide" Target="slides/slide45.xml"/><Relationship Id="rId129" Type="http://schemas.openxmlformats.org/officeDocument/2006/relationships/slide" Target="slides/slide50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slide" Target="slides/slide4.xml"/><Relationship Id="rId88" Type="http://schemas.openxmlformats.org/officeDocument/2006/relationships/slide" Target="slides/slide9.xml"/><Relationship Id="rId91" Type="http://schemas.openxmlformats.org/officeDocument/2006/relationships/slide" Target="slides/slide12.xml"/><Relationship Id="rId96" Type="http://schemas.openxmlformats.org/officeDocument/2006/relationships/slide" Target="slides/slide17.xml"/><Relationship Id="rId111" Type="http://schemas.openxmlformats.org/officeDocument/2006/relationships/slide" Target="slides/slide32.xml"/><Relationship Id="rId132" Type="http://schemas.openxmlformats.org/officeDocument/2006/relationships/slide" Target="slides/slide53.xml"/><Relationship Id="rId140" Type="http://schemas.openxmlformats.org/officeDocument/2006/relationships/slide" Target="slides/slide61.xml"/><Relationship Id="rId145" Type="http://schemas.openxmlformats.org/officeDocument/2006/relationships/slide" Target="slides/slide66.xml"/><Relationship Id="rId153" Type="http://schemas.openxmlformats.org/officeDocument/2006/relationships/slide" Target="slides/slide74.xml"/><Relationship Id="rId16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27.xml"/><Relationship Id="rId114" Type="http://schemas.openxmlformats.org/officeDocument/2006/relationships/slide" Target="slides/slide35.xml"/><Relationship Id="rId119" Type="http://schemas.openxmlformats.org/officeDocument/2006/relationships/slide" Target="slides/slide40.xml"/><Relationship Id="rId127" Type="http://schemas.openxmlformats.org/officeDocument/2006/relationships/slide" Target="slides/slide48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slide" Target="slides/slide2.xml"/><Relationship Id="rId86" Type="http://schemas.openxmlformats.org/officeDocument/2006/relationships/slide" Target="slides/slide7.xml"/><Relationship Id="rId94" Type="http://schemas.openxmlformats.org/officeDocument/2006/relationships/slide" Target="slides/slide15.xml"/><Relationship Id="rId99" Type="http://schemas.openxmlformats.org/officeDocument/2006/relationships/slide" Target="slides/slide20.xml"/><Relationship Id="rId101" Type="http://schemas.openxmlformats.org/officeDocument/2006/relationships/slide" Target="slides/slide22.xml"/><Relationship Id="rId122" Type="http://schemas.openxmlformats.org/officeDocument/2006/relationships/slide" Target="slides/slide43.xml"/><Relationship Id="rId130" Type="http://schemas.openxmlformats.org/officeDocument/2006/relationships/slide" Target="slides/slide51.xml"/><Relationship Id="rId135" Type="http://schemas.openxmlformats.org/officeDocument/2006/relationships/slide" Target="slides/slide56.xml"/><Relationship Id="rId143" Type="http://schemas.openxmlformats.org/officeDocument/2006/relationships/slide" Target="slides/slide64.xml"/><Relationship Id="rId148" Type="http://schemas.openxmlformats.org/officeDocument/2006/relationships/slide" Target="slides/slide69.xml"/><Relationship Id="rId151" Type="http://schemas.openxmlformats.org/officeDocument/2006/relationships/slide" Target="slides/slide72.xml"/><Relationship Id="rId156" Type="http://schemas.openxmlformats.org/officeDocument/2006/relationships/slide" Target="slides/slide7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30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8.xml"/><Relationship Id="rId104" Type="http://schemas.openxmlformats.org/officeDocument/2006/relationships/slide" Target="slides/slide25.xml"/><Relationship Id="rId120" Type="http://schemas.openxmlformats.org/officeDocument/2006/relationships/slide" Target="slides/slide41.xml"/><Relationship Id="rId125" Type="http://schemas.openxmlformats.org/officeDocument/2006/relationships/slide" Target="slides/slide46.xml"/><Relationship Id="rId141" Type="http://schemas.openxmlformats.org/officeDocument/2006/relationships/slide" Target="slides/slide62.xml"/><Relationship Id="rId146" Type="http://schemas.openxmlformats.org/officeDocument/2006/relationships/slide" Target="slides/slide6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3.xml"/><Relationship Id="rId16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8.xml"/><Relationship Id="rId110" Type="http://schemas.openxmlformats.org/officeDocument/2006/relationships/slide" Target="slides/slide31.xml"/><Relationship Id="rId115" Type="http://schemas.openxmlformats.org/officeDocument/2006/relationships/slide" Target="slides/slide36.xml"/><Relationship Id="rId131" Type="http://schemas.openxmlformats.org/officeDocument/2006/relationships/slide" Target="slides/slide52.xml"/><Relationship Id="rId136" Type="http://schemas.openxmlformats.org/officeDocument/2006/relationships/slide" Target="slides/slide57.xml"/><Relationship Id="rId157" Type="http://schemas.openxmlformats.org/officeDocument/2006/relationships/slide" Target="slides/slide78.xml"/><Relationship Id="rId61" Type="http://schemas.openxmlformats.org/officeDocument/2006/relationships/customXml" Target="../customXml/item61.xml"/><Relationship Id="rId82" Type="http://schemas.openxmlformats.org/officeDocument/2006/relationships/slide" Target="slides/slide3.xml"/><Relationship Id="rId152" Type="http://schemas.openxmlformats.org/officeDocument/2006/relationships/slide" Target="slides/slide7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slide" Target="slides/slide21.xml"/><Relationship Id="rId105" Type="http://schemas.openxmlformats.org/officeDocument/2006/relationships/slide" Target="slides/slide26.xml"/><Relationship Id="rId126" Type="http://schemas.openxmlformats.org/officeDocument/2006/relationships/slide" Target="slides/slide47.xml"/><Relationship Id="rId147" Type="http://schemas.openxmlformats.org/officeDocument/2006/relationships/slide" Target="slides/slide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14.xml"/><Relationship Id="rId98" Type="http://schemas.openxmlformats.org/officeDocument/2006/relationships/slide" Target="slides/slide19.xml"/><Relationship Id="rId121" Type="http://schemas.openxmlformats.org/officeDocument/2006/relationships/slide" Target="slides/slide42.xml"/><Relationship Id="rId142" Type="http://schemas.openxmlformats.org/officeDocument/2006/relationships/slide" Target="slides/slide6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" Target="slides/slide37.xml"/><Relationship Id="rId137" Type="http://schemas.openxmlformats.org/officeDocument/2006/relationships/slide" Target="slides/slide58.xml"/><Relationship Id="rId15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569FB26-FCF9-4974-8A1F-3FEA2E646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571"/>
            <a:ext cx="9180512" cy="6892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1285852" y="206835"/>
            <a:ext cx="3500462" cy="4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latinLnBrk="1" hangingPunct="0">
              <a:spcBef>
                <a:spcPts val="141"/>
              </a:spcBef>
            </a:pPr>
            <a:r>
              <a:rPr lang="zh-CN" altLang="en-US" sz="2000" b="1" kern="0" dirty="0">
                <a:solidFill>
                  <a:schemeClr val="bg1"/>
                </a:solidFill>
                <a:latin typeface="Times New Roman" pitchFamily="65" charset="-122"/>
                <a:ea typeface="黑体" pitchFamily="65" charset="-122"/>
              </a:rPr>
              <a:t>第1讲　描述运动的基本概念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="" xmlns:a16="http://schemas.microsoft.com/office/drawing/2014/main" id="{859CB482-DD31-4309-AEFA-FB75508F1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-44919" y="0"/>
            <a:ext cx="9225431" cy="7559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835696" y="25191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 smtClean="0">
                <a:latin typeface="黑体" pitchFamily="2" charset="-122"/>
                <a:ea typeface="黑体" pitchFamily="2" charset="-122"/>
                <a:cs typeface="+mj-cs"/>
              </a:rPr>
              <a:t>UNIT 1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  <a:cs typeface="+mj-cs"/>
              </a:rPr>
              <a:t>　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  <a:cs typeface="+mj-cs"/>
              </a:rPr>
              <a:t>SCIENCE AND SCIENTISTS</a:t>
            </a:r>
            <a:endParaRPr lang="zh-CN" altLang="en-US" sz="2400" b="1" dirty="0"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tiff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4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.x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0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2.xml"/><Relationship Id="rId5" Type="http://schemas.openxmlformats.org/officeDocument/2006/relationships/image" Target="../media/image11.tiff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9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3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8.xml"/><Relationship Id="rId5" Type="http://schemas.openxmlformats.org/officeDocument/2006/relationships/image" Target="../media/image12.tiff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5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0.xml"/><Relationship Id="rId5" Type="http://schemas.openxmlformats.org/officeDocument/2006/relationships/image" Target="../media/image13.tif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9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0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7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6.xml"/><Relationship Id="rId6" Type="http://schemas.openxmlformats.org/officeDocument/2006/relationships/image" Target="../media/image14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7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9.xml"/><Relationship Id="rId5" Type="http://schemas.openxmlformats.org/officeDocument/2006/relationships/image" Target="../media/image15.tiff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1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9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8.xml"/><Relationship Id="rId5" Type="http://schemas.openxmlformats.org/officeDocument/2006/relationships/image" Target="../media/image17.tiff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5.xml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6.xml"/><Relationship Id="rId5" Type="http://schemas.openxmlformats.org/officeDocument/2006/relationships/image" Target="../media/image18.tiff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2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5.xml"/><Relationship Id="rId4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4.x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0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8.xml"/><Relationship Id="rId5" Type="http://schemas.openxmlformats.org/officeDocument/2006/relationships/image" Target="../media/image19.tif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6.xml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4.xml"/><Relationship Id="rId6" Type="http://schemas.openxmlformats.org/officeDocument/2006/relationships/image" Target="../media/image20.tiff"/><Relationship Id="rId5" Type="http://schemas.openxmlformats.org/officeDocument/2006/relationships/image" Target="../media/image6.tiff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7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8.xml"/><Relationship Id="rId5" Type="http://schemas.openxmlformats.org/officeDocument/2006/relationships/image" Target="../media/image10.tiff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8.xml"/><Relationship Id="rId4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1.xml"/><Relationship Id="rId5" Type="http://schemas.openxmlformats.org/officeDocument/2006/relationships/image" Target="../media/image11.tiff"/><Relationship Id="rId4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3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6.xml"/><Relationship Id="rId4" Type="http://schemas.openxmlformats.org/officeDocument/2006/relationships/image" Target="../media/image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7.xml"/><Relationship Id="rId4" Type="http://schemas.openxmlformats.org/officeDocument/2006/relationships/image" Target="../media/image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3.xml"/><Relationship Id="rId5" Type="http://schemas.openxmlformats.org/officeDocument/2006/relationships/image" Target="../media/image12.tiff"/><Relationship Id="rId4" Type="http://schemas.openxmlformats.org/officeDocument/2006/relationships/image" Target="../media/image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3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8.xml"/><Relationship Id="rId4" Type="http://schemas.openxmlformats.org/officeDocument/2006/relationships/image" Target="../media/image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0.xml"/><Relationship Id="rId6" Type="http://schemas.openxmlformats.org/officeDocument/2006/relationships/image" Target="../media/image10.tiff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0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3.xml"/><Relationship Id="rId4" Type="http://schemas.openxmlformats.org/officeDocument/2006/relationships/image" Target="../media/image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1.xml"/><Relationship Id="rId4" Type="http://schemas.openxmlformats.org/officeDocument/2006/relationships/image" Target="../media/image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8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916988" y="5580509"/>
            <a:ext cx="6111396" cy="656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zh-CN" altLang="en-US" sz="14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高中英语  </a:t>
            </a:r>
            <a:r>
              <a:rPr lang="zh-CN" altLang="en-US" sz="96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选择性必修第二册</a:t>
            </a:r>
            <a:r>
              <a:rPr kumimoji="0" lang="en-US" altLang="zh-CN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 </a:t>
            </a:r>
            <a:r>
              <a:rPr kumimoji="0" lang="zh-CN" altLang="en-US" sz="9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人教版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34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着手处理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对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施加压力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对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有影响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(战争、打斗等不愉快的事情)突然开始;爆发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主管;掌管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承担(责任)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患(病);染上(小病)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19.be linked to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20.be ready to do sth.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                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21.care about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22.discourage sb. from doing sth.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       　　　　　　　   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83603" y="1441741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 down to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41330" y="1861191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pressure on...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24312" y="231825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an impact on...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71173" y="2712542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break out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00642" y="3148769"/>
            <a:ext cx="1283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charge of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71416" y="3572545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322046" y="4004446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 down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467542" y="441983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有关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23665" y="485173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准备好做某事；马上要做某事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258081" y="529635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关心；在意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895163" y="5699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使某人丧失信心而不做某事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0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23.be traced back to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24.point out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25.be willing to do sth.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26.above all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27.apart from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28.draw a conclusion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29.benefit from...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092920" y="143335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追溯到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57653" y="18568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指出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97384" y="229309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愿意做某事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69311" y="272093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最重要的是；尤其是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66611" y="312360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除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以外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099013" y="35933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得出结论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41010" y="402122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从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中受益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21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Ⅲ.经典结构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1.这个女人似乎非常喜欢从水泵抽上来的水,以至于她每天都让人把水送到她的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家里。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woman liked the water from the pump so much that she had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 her house every day.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2.于是,他让人把水泵的把手拆掉了,这样水泵就用不成了。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Accordingly, he had the handle of the pump removed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it could not be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used.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3.幸运的是,由于约翰·斯诺的努力,我们现在知道如何预防霍乱了。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Fortunately, we now know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cholera, thanks to the work of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John Snow.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86992" y="2712542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seemed that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91880" y="3119539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delivered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69935" y="397927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that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72451" y="52544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prevent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83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4.许多科学家赞同这样的观点:是人类活动导致了全球变暖。(强调句型)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Many scientists subscribe to the view that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 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human activity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has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caused global warming.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钱学森意识到中国需要自己的强大的空军来保护和保卫国家,因此他决定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改学航空专业。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...Qian made the decision to switch his major to aviation because he realised that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 needed its own powerful air force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country.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6.他受到了来自祖国的英雄般的欢迎,被安排不仅负责发展中国的火箭科学,而且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负责中国的航天和导弹项目。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received a hero‘s welcome from his homeland and was put in charge of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　　    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developing China's rocket science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 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its space and missile programme.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728934" y="1865254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92760" y="1874373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713386" y="3962501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protect and defend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796939" y="522085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only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82901" y="5673855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also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7.当被问到“我们中国人有可能制造出导弹吗?”时,他的回答十分坚定:“为什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么不能呢?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“Can we Chinese possibly make missiles?”, his reply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was a determined “Why not?...”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8.霍金最早成名于1964年,当时他身体还足够健康,行动自如,是剑桥大学物理学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研究生。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Hawking first achieved fame when he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still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walk, as a graduate student in physics at Cambridge University in 1964.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63888" y="2242758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asked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484425" y="395411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31982" y="3970890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healthy enough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Ⅳ.长难句分析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1.Cholera used to be one of the most feared diseases in the world, until a British doc-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tor, John Snow, showed how it could be overcome.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分析:本句为主从复合句。until引导时间状语从句,其中John Snow是a British doc-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tor的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how it could be overcome是一个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句意:霍乱曾经是世界上最令人恐惧的疾病之一,直到一位英国医生约翰·斯诺(向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人们)展示了如何战胜它。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2.Described by the authors of the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Story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of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Qian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Xuesen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as a man with “great scien-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tific thought and scientific spirit” who was patriotic and served his homeland with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effort, achievement, and devotion, Qian was an extremely well-respected man.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分析:本句为主从复合句。Described by...devotion是过去分词短语作状语,其中的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with“great scientific thought and scientific spirit ”是with短语作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,修饰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60462" y="311953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同位语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83756" y="31111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宾语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445" y="605974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后置定语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前面的a man,其中的who引导的是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,修饰先行词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句意:钱学森备受人们的尊敬,《钱学森的故事》一书的作者称他为一位具有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“伟大科学思想和科学精神”的人,并且他热爱祖国、勤勉努力、成就斐然、甘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于奉献。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3.However, after the Songhu Battle broke out in 1932, Qian made the decision to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switch his major to aviation because he realised that China needed its own powerful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air force to protect and defend the country.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分析:本句为主从复合句。after引导的是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     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,后面是该从句对应的主句,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在这个主句中,又包含一个because引导的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     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;realised 后面接的是that引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导的宾语从句,to protect and defend the country作的是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句意:不过,1932年淞沪会战爆发后,钱学森意识到中国需要自己的强大的空军来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保护和保卫国家,因此他决定改学航空专业。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034517" y="143741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定语从句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72264" y="1420005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man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63425" y="43735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时间状语从句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26211" y="478462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原因状语从句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909325" y="52040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目的状语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Ⅴ.必备语法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名词性从句:表语从句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1.One theory was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bad air caused the disease.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2.You may not believe it, but that was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happened at the initial stage of </a:t>
            </a:r>
            <a:r>
              <a:t/>
            </a:r>
            <a:br/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our group's research on developing a vaccine for malaria.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99919" y="230987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56987" y="272932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09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</a:t>
            </a:r>
            <a:r>
              <a:rPr lang="en-US" altLang="zh-CN" sz="2000" dirty="0" smtClean="0">
                <a:solidFill>
                  <a:schemeClr val="tx2"/>
                </a:solidFill>
              </a:rPr>
              <a:t>|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suspect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.怀疑;疑有;不信任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.犯罪嫌疑人;可疑对象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Snow suspected that the water pump was to blame.(教材P2)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斯诺怀疑水泵是罪魁祸首。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don't trust her—I suspect that she's a bit two-faced.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我不信任她——我觉得她有点两面派。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One of his roommates was suspected of stealing his money last night.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他其中一个舍友被怀疑昨天晚上偷了他的钱。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①suspect sb.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(doing) sth.怀疑某人做某事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②suspect+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 怀疑/觉得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en-US" altLang="zh-CN" sz="1814" kern="0" dirty="0" smtClean="0">
              <a:solidFill>
                <a:srgbClr val="000000"/>
              </a:solidFill>
              <a:latin typeface="黑体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③suspect sb. to be...怀疑某人是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sz="2000" dirty="0" smtClean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88221"/>
            <a:ext cx="180975" cy="200025"/>
          </a:xfrm>
          <a:prstGeom prst="rect">
            <a:avLst/>
          </a:prstGeom>
        </p:spPr>
      </p:pic>
      <p:pic>
        <p:nvPicPr>
          <p:cNvPr id="4" name="图片 4" descr="textimage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5038176"/>
            <a:ext cx="209549" cy="209549"/>
          </a:xfrm>
          <a:prstGeom prst="rect">
            <a:avLst/>
          </a:prstGeom>
        </p:spPr>
      </p:pic>
      <p:pic>
        <p:nvPicPr>
          <p:cNvPr id="7" name="图片 6" descr="讲解知识点1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571271"/>
            <a:ext cx="1070609" cy="28455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82581" y="532151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87522" y="575774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pic>
        <p:nvPicPr>
          <p:cNvPr id="10" name="图片 9" descr="讲解词汇情景破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1037648"/>
            <a:ext cx="1645341" cy="333369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81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(2020全国新高考Ⅰ,阅读理解C,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)While on his way to Bukhara he gets a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taste of police methods when suspected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drug dealing.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考查介词。句意:在去布哈拉的路上,他被警察怀疑贩毒。suspect sb. of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sth.是固定短语,意为“怀疑某人做某事”。故填of。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(2017浙江,语法填空,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)She suspected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one of her three daugh-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ters—then ten, eight, and six—had picked it up.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考查宾语从句。句意:她怀疑是她的三个女儿中的一个捡到了它,她们当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时分别是10岁、8岁和6岁。suspected后面跟的从句意思完整通顺,不缺少成分,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故填that。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125" y="2351995"/>
            <a:ext cx="523875" cy="352425"/>
          </a:xfrm>
          <a:prstGeom prst="rect">
            <a:avLst/>
          </a:prstGeom>
        </p:spPr>
      </p:pic>
      <p:pic>
        <p:nvPicPr>
          <p:cNvPr id="4" name="图片 4" descr="textimage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850" y="4045619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27591" y="270588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6" name="矩形 5"/>
          <p:cNvSpPr/>
          <p:nvPr/>
        </p:nvSpPr>
        <p:spPr>
          <a:xfrm>
            <a:off x="5308895" y="39960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</p:txBody>
      </p:sp>
      <p:pic>
        <p:nvPicPr>
          <p:cNvPr id="7" name="图片 6" descr="讲解链接高考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74" y="1434254"/>
            <a:ext cx="868354" cy="285752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34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Ⅰ.核心单词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(A)写作词汇—写词形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.极为恶劣的;十分严重的;严厉的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.认购(股份);定期订购;定期交纳(会费)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.一家人;家庭;同住一所(套)房子的人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.怀疑;疑有;不信任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.犯罪嫌疑人;可疑对象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归咎于;责怪;指责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.责备;指责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.把手;拉手;柄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.处理;搬动;操纵(车辆、动物、工具等)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.联系;纽带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连接起来;相关联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.未煮的;生的;未经处理的;原始的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.减少;降低;减少量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.(使大小、数量等)减少;减小;降低</a:t>
            </a:r>
            <a:endParaRPr lang="zh-CN" altLang="en-US" dirty="0"/>
          </a:p>
        </p:txBody>
      </p:sp>
      <p:pic>
        <p:nvPicPr>
          <p:cNvPr id="3" name="Picture 2" descr="C:\Users\dell\Desktop\498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71996"/>
            <a:ext cx="1849782" cy="43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31257" y="2299883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39197" y="272932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subscribe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13440" y="3157158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household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35377" y="358499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suspect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80633" y="402122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blame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50659" y="4449063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handle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75099" y="486444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link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89900" y="529635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raw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69280" y="573257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274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(2020天津,阅读理解C,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)这样就很容易辨认出嫌疑犯。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It makes it easy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</p:txBody>
      </p:sp>
      <p:pic>
        <p:nvPicPr>
          <p:cNvPr id="3" name="图片 3" descr="textimage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24" y="1873800"/>
            <a:ext cx="523874" cy="3524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04629" y="2293092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identify a suspect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blame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归咎于;责怪;指责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.责备;指责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Snow suspected that the water pump was to blame.(教材P2)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斯诺怀疑水泵是罪魁祸首。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Once you form the habit of blaming somebody or something else for a bad situation,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 are a loser.一旦养成把不好的情况归咎于其他人或事的习惯,你就是一个失败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者。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headmaster wanted to find out who was to blame for the fire.校长想要弄清楚谁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应该对这场火灾负责。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researchers say that if you are not satisfied with the shape of your nose, blame it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 climate, not your parents.研究人员说,如果你对自己鼻子的形状不满意,不要怪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父母,要怪气候。</a:t>
            </a:r>
            <a:endParaRPr lang="zh-CN" altLang="en-US" dirty="0"/>
          </a:p>
        </p:txBody>
      </p:sp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61635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2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24999"/>
            <a:ext cx="1118507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255" y="148800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①blame sb./sth.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sth.把某事归咎于某人/某物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②blame sth.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sb./sth. 把某事归咎于某人/某物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③be to blame (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sth.) (对某事)负有责任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④take/bear the blame承担责任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⑤lay/put the blame on... 把责任推到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上</a:t>
            </a:r>
            <a:endParaRPr lang="zh-CN" altLang="en-US"/>
          </a:p>
        </p:txBody>
      </p:sp>
      <p:pic>
        <p:nvPicPr>
          <p:cNvPr id="3" name="图片 3" descr="textimage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44889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63154" y="185686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63345" y="228902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53834" y="273770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49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(2019北京,阅读理解C改编,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)Who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(blame) for the problem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of robocalls?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考查非谓语动词。句意:谁应该对自动语音电话问题负责?be to blame意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为“应负责任;应受责备”,为固定搭配,不定式的主动形式表被动含义。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(2018江苏,阅读理解D,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)Some social app companies were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(blame) because they didn't adequately check their users' registration.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考查非谓语动词。句意:一些社交应用程序公司应该受到责备,因为它们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没有充分检查它们的用户的注册情况。be to blame意为“应负责任;应受责备”,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为固定搭配。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325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37" y="3608291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8888" y="1877969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blame</a:t>
            </a:r>
          </a:p>
        </p:txBody>
      </p:sp>
      <p:sp>
        <p:nvSpPr>
          <p:cNvPr id="7" name="矩形 6"/>
          <p:cNvSpPr/>
          <p:nvPr/>
        </p:nvSpPr>
        <p:spPr>
          <a:xfrm>
            <a:off x="7073259" y="3551441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blame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05691"/>
            <a:ext cx="8316000" cy="5476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(2017课标全国Ⅲ,七选五,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)Lots of people find it hard to get up in the 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morning, and put the blame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alarm clock.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考查介词。句意:很多人发现早上起床很难,并把责任推到闹钟上。put the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blame on...为固定搭配,意为“把责任推到……上”。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2-4 (2016课标全国Ⅲ,完形填空,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 often had crazy dreams in which I was to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blame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Miller's accident.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考查介词。句意:我经常做疯狂的梦,梦到我要为Miller的事故负责。be to 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blame for sth.意为“对某事负有责任”,为固定搭配。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2-5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)While we can't change the body type we are born with, we can't blame our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genes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making us fat.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考查介词。句意:尽管我们无法改变与生俱来的体型,但我们也不能把使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我们肥胖(的原因)归咎于基因。blame sb./sth. for...意为“把……归咎于某人/某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物”,为固定搭配。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1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050" y="2928592"/>
            <a:ext cx="523874" cy="352424"/>
          </a:xfrm>
          <a:prstGeom prst="rect">
            <a:avLst/>
          </a:prstGeom>
        </p:spPr>
      </p:pic>
      <p:pic>
        <p:nvPicPr>
          <p:cNvPr id="4" name="图片 4" descr="textimage1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450" y="4622216"/>
            <a:ext cx="523875" cy="352425"/>
          </a:xfrm>
          <a:prstGeom prst="rect">
            <a:avLst/>
          </a:prstGeom>
        </p:spPr>
      </p:pic>
      <p:pic>
        <p:nvPicPr>
          <p:cNvPr id="5" name="图片 5" descr="textimage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650" y="1272803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55250" y="162402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7" name="矩形 6"/>
          <p:cNvSpPr/>
          <p:nvPr/>
        </p:nvSpPr>
        <p:spPr>
          <a:xfrm>
            <a:off x="1601552" y="332493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</p:txBody>
      </p:sp>
      <p:sp>
        <p:nvSpPr>
          <p:cNvPr id="8" name="矩形 7"/>
          <p:cNvSpPr/>
          <p:nvPr/>
        </p:nvSpPr>
        <p:spPr>
          <a:xfrm>
            <a:off x="1689768" y="501112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3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link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.联系;纽带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连接起来;相关联;挽住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Moreover, Snow was later able to show a link between other cases of cholera and the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different water companies in London.(教材P3)此外,斯诺之后还证明了另外几起霍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乱病例与伦敦不同的饮用水公司之间的联系。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study tries to explain why there is a link between engaging in the arts and living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longer.这项研究试图解释为什么从事艺术和长寿之间存在联系。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system allows customers to scan their hands at the store and link them to/with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their credit cards.该系统允许客户在店里“刷手”,并将它们与他们的信用卡联系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起来。</a:t>
            </a:r>
            <a:endParaRPr lang="zh-CN" altLang="en-US" dirty="0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262963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3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29325"/>
            <a:ext cx="1124139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8967" y="148394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563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According to the study, even going to the theater or museum once or twice a year was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linked with/to a 14% lower risk of dying early.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该研究显示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即使每年去一两次剧院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或博物馆,早逝风险也能降低14%。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①link...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/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 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连接/联系起来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②a link between...and...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                   　　　    </a:t>
            </a:r>
            <a:endParaRPr lang="zh-CN" altLang="en-US" dirty="0"/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11" y="2831987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60487" y="313199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95029" y="313631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04031" y="3551441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之间的关系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联系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(2019天津,阅读理解C改编,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)When a predator(掠食动物)always eats huge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numbers of a single prey(猎物),the two species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(link)strongly.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考查动词的时态和语态及主谓一致。句意:当一种掠食动物总是大量吃一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种猎物时,这两个物种是牢固相连的。分析句子结构可知,设空处应填谓语动词,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由语境可知用一般现在时,link与主句主语the two species之间是被动关系且主语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为复数,故填are linked。 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(2018课标全国Ⅱ,完形填空,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(link) arms with one of the in-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structors, I helped carry the young man out of the water.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考查非谓语动词。句意:挽住其中一个教练的手臂,我帮忙把这个年轻男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子抬出了水面。分析句子结构可知,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　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arms with one of the instructors作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状语,主语I和link之间为主动关系,故填Linking。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325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1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050" y="4446947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0744" y="228064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linked</a:t>
            </a:r>
          </a:p>
        </p:txBody>
      </p:sp>
      <p:sp>
        <p:nvSpPr>
          <p:cNvPr id="6" name="矩形 5"/>
          <p:cNvSpPr/>
          <p:nvPr/>
        </p:nvSpPr>
        <p:spPr>
          <a:xfrm>
            <a:off x="4508201" y="438627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Linking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830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(2018浙江,语法填空,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)Researchers have found that there is a direct link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increase in food eaten outside the home and the rise in weight prob-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lems.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考查介词。句意:研究人员发现,在家外面吃食物(的次数)的增加与体重问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题的增加有直接联系。a link between...and...意为“……与……之间的联系”。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3-4 (2020北京,阅读理解C,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)她的最终目标是将艺术和科学的世界重新连接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起来。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worlds of art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science back together.</a:t>
            </a:r>
            <a:endParaRPr lang="zh-CN" altLang="en-US" dirty="0"/>
          </a:p>
        </p:txBody>
      </p:sp>
      <p:pic>
        <p:nvPicPr>
          <p:cNvPr id="3" name="图片 3" descr="textimage1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850" y="1477339"/>
            <a:ext cx="523874" cy="352425"/>
          </a:xfrm>
          <a:prstGeom prst="rect">
            <a:avLst/>
          </a:prstGeom>
        </p:spPr>
      </p:pic>
      <p:pic>
        <p:nvPicPr>
          <p:cNvPr id="4" name="图片 4" descr="textimage1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524" y="4027619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4970" y="1865893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</a:p>
        </p:txBody>
      </p:sp>
      <p:sp>
        <p:nvSpPr>
          <p:cNvPr id="6" name="矩形 5"/>
          <p:cNvSpPr/>
          <p:nvPr/>
        </p:nvSpPr>
        <p:spPr>
          <a:xfrm>
            <a:off x="846486" y="4818178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 final goal is to link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31417" y="481411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decrease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.减少;降低;减少量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.(使大小、数量等)减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少;减小;降低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Through Snow's tireless efforts, water companies began to sell clean water, and the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threat of cholera around the world saw a substantial decrease.(教材P3)通过斯诺的不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懈努力,饮用水公司开始销售洁净水,世界各地霍乱的威胁也大幅降低。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greenhouse gas emissions have decreased by 4% by now.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到目前为止,温室气体排放已经减少了4%。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There has been a decrease in the number of young people out of work.失业青年人数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已经有所下降。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charge for transportation is on the decrease because of lower fuel costs.由于更低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的燃料花费,运输费用在降低。</a:t>
            </a:r>
            <a:endParaRPr lang="zh-CN" altLang="en-US" dirty="0"/>
          </a:p>
        </p:txBody>
      </p:sp>
      <p:pic>
        <p:nvPicPr>
          <p:cNvPr id="3" name="图片 3" descr="textimage1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682291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4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37714"/>
            <a:ext cx="1126958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8967" y="1492329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34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.思想;思维;见解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.病毒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.发现;调查结果;(法律)判决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.疫苗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  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.框架;结构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.可靠的;固体的;坚实的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.固体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.(cast, cast)投射;向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投以(视线、笑容等);投掷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.阴影;影子;背光处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.彩虹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.倒出;倾泻;斟(饮料)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.混凝土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.混凝土制的;确实的;具体的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03876" y="143741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70479" y="188203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67887" y="229741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27547" y="273364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vaccine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53223" y="315715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85280" y="357660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338553" y="401283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35936" y="446177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shadow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14614" y="4860123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rainbow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285389" y="528389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64547" y="5724189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concrete 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①decrease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减少了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②decrease to减少到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decrease 在降低,在减少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④(a) decrease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方面减少</a:t>
            </a:r>
            <a:endParaRPr lang="zh-CN" altLang="en-US"/>
          </a:p>
        </p:txBody>
      </p:sp>
      <p:pic>
        <p:nvPicPr>
          <p:cNvPr id="3" name="图片 3" descr="textimage1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44889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03286" y="186525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23110" y="27125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98313" y="3136317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12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4-1 (2020北京,七选五,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)Negative self-talk damages self-confidence and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             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(decrease) self-respect.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考查时态和主谓一致。句意:消极的自言自语损伤自信心并且降低自尊。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根据and连接的并列谓语动词damages可以判断此处应用一般现在时,且用单数形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式。故填decreases。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4-2 (2018课标全国Ⅱ,语法填空改编,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)So far this switch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     　    </a:t>
            </a:r>
            <a:endParaRPr lang="en-US" altLang="zh-CN" sz="1814" u="sng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(decrease) pollution in the country's major lakes and reservoirs(水库) and made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drinking water safer for people.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考查动词时态和主谓一致。句意:到目前为止,这种改变已经减少了中国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主要湖泊和水库的污染,并使人们的饮用水变得更加安全了。根据so far判断用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现在完成时,又因为主语是this switch,故填has decreased。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2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449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2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850" y="4027619"/>
            <a:ext cx="523875" cy="3524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0172" y="225547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decreases</a:t>
            </a:r>
          </a:p>
        </p:txBody>
      </p:sp>
      <p:sp>
        <p:nvSpPr>
          <p:cNvPr id="6" name="矩形 5"/>
          <p:cNvSpPr/>
          <p:nvPr/>
        </p:nvSpPr>
        <p:spPr>
          <a:xfrm>
            <a:off x="6559442" y="3954112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decreased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69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4-3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)After the conflict resolution program was started in Atlanta, it was found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that there was a decrease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classroom violence.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考查介词。句意:在亚特兰大的冲突解决项目启动后,人们发现课堂暴力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有所减少。根据句意可知此处表示“在某方面减少”,故填in。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1477339"/>
            <a:ext cx="523875" cy="3524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79562" y="186525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124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transform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.使改观;使改变形态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.改变;转变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...Snow transformed the way scientists study diseases.(教材P3)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斯诺改变了科学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家研究疾病的方式。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Daily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2020年2月)The airline launched the “Economy Skycouch”, allow-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ing passengers traveling together to transform their seats into a bed.这家航空公司推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出了“经济舱空中沙发”,允许一起旅行的乘客把座位变成床。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way in which we work has undergone a complete transformation in the past decade.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在过去十年里,我们的工作方式经历了彻底的转变。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       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.改观;变化;转变;改革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②transform...into... </a:t>
            </a:r>
            <a:r>
              <a:rPr lang="zh-CN" altLang="en-US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　　　　　    </a:t>
            </a:r>
            <a:endParaRPr lang="zh-CN" altLang="en-US" dirty="0" smtClean="0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43635"/>
            <a:ext cx="180975" cy="200025"/>
          </a:xfrm>
          <a:prstGeom prst="rect">
            <a:avLst/>
          </a:prstGeom>
        </p:spPr>
      </p:pic>
      <p:pic>
        <p:nvPicPr>
          <p:cNvPr id="4" name="图片 4" descr="textimage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5365873"/>
            <a:ext cx="209549" cy="209549"/>
          </a:xfrm>
          <a:prstGeom prst="rect">
            <a:avLst/>
          </a:prstGeom>
        </p:spPr>
      </p:pic>
      <p:pic>
        <p:nvPicPr>
          <p:cNvPr id="5" name="图片 4" descr="讲解知识点5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546103"/>
            <a:ext cx="1124139" cy="284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44904" y="150071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39490" y="5640299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transformation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95808" y="607652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把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转变为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68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5-1 (2020天津,阅读理解A,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)They have transformed themselves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places where you can develop your love of knowledge, meet interesting people, or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find out how to start a business.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考查介词。句意:它们已经把自己变成了你可以发展对知识的热爱、遇见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有趣的人或者发现如何创业的地方。固定短语transform...into...意为“把……转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变为……”。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5-2 (2020江苏,33,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health security systems of many countries are undergo-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ing considerable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    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(transform).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考查名词。句意:许多国家的卫生安全系统正在经历相当大的转变。un-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dergo是及物动词,后面应该接名词作宾语,故填transformation。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2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37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50" y="4446947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29520" y="1865411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</a:p>
        </p:txBody>
      </p:sp>
      <p:sp>
        <p:nvSpPr>
          <p:cNvPr id="7" name="矩形 6"/>
          <p:cNvSpPr/>
          <p:nvPr/>
        </p:nvSpPr>
        <p:spPr>
          <a:xfrm>
            <a:off x="2335720" y="477217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transformation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543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5-3 (2018课标全国Ⅰ,阅读理解B改编,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team wants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(trans-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form) the family's long weekend of celebration with less expensive but still tasty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recipes.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考查非谓语动词。句意:这个团队想用不那么贵但仍然美味的食谱改变这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个家庭漫长的周末的庆祝活动。want to do sth.意为“想要做某事”。故填to 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transform。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5" descr="textimage2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136" y="1491443"/>
            <a:ext cx="523874" cy="3524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58799" y="1420637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transform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77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break out (战争、打斗等不愉快的事情)突然开始;爆发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However, after the Songhu Battle broke out in 1932...(教材P7)不过,1932年淞沪会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战爆发后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had to walk home in the snow as the bus broke down.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因为公共汽车抛锚了,所以我们不得不冒着大雪步行回家。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American alternative rock band The Pixies broke up in 1993 after playing for seven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years.美国另类摇滚乐队Pixies乐队在演奏了7年后于1993年解散。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soldiers quickly broke through the enemy's defences.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战士们很快突破了敌军的防御工事。</a:t>
            </a:r>
            <a:endParaRPr lang="zh-CN" altLang="en-US" dirty="0"/>
          </a:p>
        </p:txBody>
      </p:sp>
      <p:pic>
        <p:nvPicPr>
          <p:cNvPr id="3" name="图片 3" descr="textimage2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43635"/>
            <a:ext cx="180975" cy="200025"/>
          </a:xfrm>
          <a:prstGeom prst="rect">
            <a:avLst/>
          </a:prstGeom>
        </p:spPr>
      </p:pic>
      <p:pic>
        <p:nvPicPr>
          <p:cNvPr id="5" name="图片 4" descr="讲解知识点6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29325"/>
            <a:ext cx="1126958" cy="284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48967" y="147961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576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①break away (from...)(从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中)挣脱/脱离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②break down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    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;(身体等)垮掉;崩溃;使分解;破坏,消除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③break into 强行闯入;突然开始(笑、唱等)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④break through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⑤break up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;结束;拆开;粉碎;破碎</a:t>
            </a:r>
            <a:endParaRPr lang="zh-CN" altLang="en-US" dirty="0"/>
          </a:p>
        </p:txBody>
      </p:sp>
      <p:pic>
        <p:nvPicPr>
          <p:cNvPr id="3" name="图片 4" descr="textimage2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62881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34595" y="227631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机器、车辆等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出故障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97703" y="314876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冲破；突破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28160" y="357254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解散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34253"/>
            <a:ext cx="8316000" cy="5518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6-1 (2020天津,完形填空,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)Jones' idea has been fully realized—the “HAPPY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CHAT”benches help break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invisible social barrier that keeps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people from saying hello.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考查固定搭配。句意:琼斯的想法已经完全实现了——“快乐聊天”长椅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有助于打破阻止人们打招呼的无形的社交障碍。break down意为“打破,消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除”。故填down。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6-2 (2018北京,阅读理解C,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)Federica Bertocchini, co-author of the study, says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worms' ability to break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their everyday food—beeswax—also allows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them to break down plastic. 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考查固定搭配。句意:这项研究的合著者Federica Bertocchini说,这些幼虫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分解它们每日(所吃)的食物——蜂蜡——的能力也使它们能分解塑料。break 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down意为“使分解”。 故填down。</a:t>
            </a:r>
          </a:p>
        </p:txBody>
      </p:sp>
      <p:pic>
        <p:nvPicPr>
          <p:cNvPr id="3" name="图片 3" descr="textimage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850" y="1608920"/>
            <a:ext cx="523874" cy="352424"/>
          </a:xfrm>
          <a:prstGeom prst="rect">
            <a:avLst/>
          </a:prstGeom>
        </p:spPr>
      </p:pic>
      <p:pic>
        <p:nvPicPr>
          <p:cNvPr id="4" name="图片 4" descr="textimage3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24" y="4141200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71253" y="200006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down</a:t>
            </a:r>
          </a:p>
        </p:txBody>
      </p:sp>
      <p:sp>
        <p:nvSpPr>
          <p:cNvPr id="6" name="矩形 5"/>
          <p:cNvSpPr/>
          <p:nvPr/>
        </p:nvSpPr>
        <p:spPr>
          <a:xfrm>
            <a:off x="3459525" y="449565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down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31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6-3 (2017浙江,完形填空,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)Her friends came to help her when the war broke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考查固定搭配。句意:战争爆发时,她的朋友来帮助她。break out意为“爆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发”。故填 out。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6-4 (2017江苏,阅读理解C,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)Breaking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firms like Google into five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small ones would not stop remaking themselves:in time, one of them would become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great again.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考查固定搭配。句意:把像谷歌这样的公司拆分成五家小公司并不会阻止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它们的自我重造:最终,其中一家公司将再次变得强大。break up意为“拆分”。 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故填up。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3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850" y="1491443"/>
            <a:ext cx="523874" cy="352424"/>
          </a:xfrm>
          <a:prstGeom prst="rect">
            <a:avLst/>
          </a:prstGeom>
        </p:spPr>
      </p:pic>
      <p:pic>
        <p:nvPicPr>
          <p:cNvPr id="4" name="图片 4" descr="textimage3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524" y="3190705"/>
            <a:ext cx="514349" cy="3333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0324" y="1856865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</a:p>
        </p:txBody>
      </p:sp>
      <p:sp>
        <p:nvSpPr>
          <p:cNvPr id="6" name="矩形 5"/>
          <p:cNvSpPr/>
          <p:nvPr/>
        </p:nvSpPr>
        <p:spPr>
          <a:xfrm>
            <a:off x="5123323" y="31236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439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   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.优秀的;杰出的;明显的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.抽象的;理性的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.(文献等的)摘要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.概念;观念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prep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.除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之外(还)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.而且;此外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.聪颖的;绝妙的;明亮的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   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.此外;再者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.弱点;过错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28.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.改变;转换;轮班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.转移;挪动;转向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50393" y="1420637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outstanding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7913" y="186958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abstract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59017" y="2301481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69601" y="273105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besides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31501" y="316554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brilliant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75714" y="3572545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furthermore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94041" y="4004446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75286" y="444906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51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defend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.保卫;防守;辩解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...Qian made the decision to switch his major to aviation because he realised that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 needed its own powerful air force to protect and defend the country.(教材P7)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钱学森意识到中国需要自己的强大的空军来保护和保卫国家,因此他决定改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学航空专业。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Sacrifice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records ordinary soldiers who sacrificed their lives in defense of a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bridge. 电影《金刚川》记录的是以血肉之躯保卫一座桥的普通士兵。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soldier defended the gate from/against sudden attack.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这名士兵保卫大门以防突然袭击。</a:t>
            </a:r>
            <a:endParaRPr lang="zh-CN" altLang="en-US" dirty="0"/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682291"/>
            <a:ext cx="180975" cy="200025"/>
          </a:xfrm>
          <a:prstGeom prst="rect">
            <a:avLst/>
          </a:prstGeom>
        </p:spPr>
      </p:pic>
      <p:pic>
        <p:nvPicPr>
          <p:cNvPr id="5" name="图片 4" descr="讲解知识点7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9" y="1537714"/>
            <a:ext cx="1121326" cy="284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48967" y="149608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145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①defend...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    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 保护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免受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;为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辩护/辩解,反驳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②defence/defense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.保卫;辩护;防守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③in defense/defence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 保卫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;为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辩护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④defensive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.防御的;自卫的;戒备的</a:t>
            </a:r>
            <a:endParaRPr lang="zh-CN" altLang="en-US" dirty="0"/>
          </a:p>
        </p:txBody>
      </p:sp>
      <p:pic>
        <p:nvPicPr>
          <p:cNvPr id="3" name="图片 4" descr="textimage3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62881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40345" y="185686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against/from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095645" y="271686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49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7-1 (2020天津,阅读理解B改编,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)“Small does not mean weak, sir,” she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　          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(defend) herself when I mentioned her age.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考查动词的时态。句意:当我提到她的年龄时,她为自己辩护道:“小并不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意味着弱,先生。”根据when引导的时间状语从句的时态可知,此处是指过去的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情况,应用一般过去时。故填defended。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7-2 (2016四川,七选五,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)They help the body defend itself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    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some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kinds of infections.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考查固定搭配。句意:它们帮助保护身体免受某些种类的感染。defend...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against/from...意为“保护……免受……”。故填against或from。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3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325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3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449" y="4027619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6956" y="226386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defended</a:t>
            </a:r>
          </a:p>
        </p:txBody>
      </p:sp>
      <p:sp>
        <p:nvSpPr>
          <p:cNvPr id="7" name="矩形 6"/>
          <p:cNvSpPr/>
          <p:nvPr/>
        </p:nvSpPr>
        <p:spPr>
          <a:xfrm>
            <a:off x="6631511" y="395411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against/from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49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7-3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)What was especially important for Tim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’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 successful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(defend) in the football game?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考查名词。句意:什么对于蒂姆在足球比赛中的成功防守尤其重要?根据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空前的名词所有格Tim's和形容词successful可知此处应用名词。defense/defence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是名词,意为“防守”。故填defense或defence。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7-4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)Body language can give away a lot about your mood, so standing with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your arms folded can send out a signal that you are being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(defend).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考查形容词。句意:肢体语言会泄露出很多关于你的情绪(的信息),所以双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臂交叉站立可以传递出一个你正在自卫的信号。根据are being可知此处作表语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应用形容词,故填defensive。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3567910"/>
            <a:ext cx="523875" cy="352425"/>
          </a:xfrm>
          <a:prstGeom prst="rect">
            <a:avLst/>
          </a:prstGeom>
        </p:spPr>
      </p:pic>
      <p:pic>
        <p:nvPicPr>
          <p:cNvPr id="4" name="图片 5" descr="textimage3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1520936"/>
            <a:ext cx="523875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13034" y="1420637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defense/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defence</a:t>
            </a:r>
            <a:endParaRPr lang="en-US" altLang="zh-C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79563" y="397089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defensive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51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assistant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.助手;助理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.助理的;副的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a graduate assistant at the California Institute of Technology during the 1930s,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Qian helped conduct important research into rocket propulsion...(教材P7)在20世纪3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0年代担任加州理工学院的研究生助理期间,钱学森帮助开展了火箭推进方面的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重要研究工作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What's wrong with you? Can I be of assistance?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你怎么了?我能帮上忙吗?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With the assistance of his brother, the scientist finished the research successfully.在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哥哥的帮助下,这位科学家成功地完成了研究。</a:t>
            </a:r>
            <a:endParaRPr lang="zh-CN" altLang="en-US" dirty="0"/>
          </a:p>
        </p:txBody>
      </p:sp>
      <p:pic>
        <p:nvPicPr>
          <p:cNvPr id="3" name="图片 3" descr="textimage4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682291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8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54492"/>
            <a:ext cx="1126958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904" y="150072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90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 will open its FAST to assist global scientists with their research work next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year.</a:t>
            </a:r>
            <a:endParaRPr lang="en-US" altLang="zh-CN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明年中国将开放“天眼”来协助全球的科学家的研究工作。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①assistance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.帮助;支持;援助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②with the assistance of...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③be of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有帮助的;能帮上忙的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.帮助;援助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⑤assist sb. in doing sth./assist sb. to do sth.帮助某人做某事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⑥assist (sb.) in/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sth.在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方面帮助(某人)</a:t>
            </a:r>
            <a:endParaRPr lang="zh-CN" altLang="en-US" dirty="0"/>
          </a:p>
        </p:txBody>
      </p:sp>
      <p:pic>
        <p:nvPicPr>
          <p:cNvPr id="3" name="图片 3" descr="textimage4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31987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93459" y="356821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的帮助下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88327" y="39752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assistance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75742" y="440305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78975" y="527118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62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8-1 (2020全国Ⅰ,阅读理解C改编,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)Jaclyn Norberg is an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(assist)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professor of exercise science at Salem State University in Salem, Mass.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考查形容词。句意:Jaclyn Norberg是马萨诸塞州塞勒姆的塞勒姆州立大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学运动科学助理教授。设空处修饰其后的名词professor,所以此处应用形容词,故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填assistant,意为“助理的;副的”。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8-2 (2019浙江,阅读理解B,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)Young couples needed financial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   </a:t>
            </a:r>
            <a:endParaRPr lang="en-US" altLang="zh-CN" sz="1814" u="sng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(assist).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考查词性转换。句意:年轻的夫妇需要财务援助。分析句子可知, financial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是形容词,作定语,所以设空处应填名词assistance。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4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725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4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24" y="4027619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42182" y="186119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</a:p>
        </p:txBody>
      </p:sp>
      <p:sp>
        <p:nvSpPr>
          <p:cNvPr id="7" name="矩形 6"/>
          <p:cNvSpPr/>
          <p:nvPr/>
        </p:nvSpPr>
        <p:spPr>
          <a:xfrm>
            <a:off x="6966338" y="397089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assistance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074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8-3 (2016课标全国Ⅰ,阅读理解D,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 nurse who understands the healing(治愈)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value of silence can use this understanding to assist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care of patients 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from their own and from other cultures.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考查介词。句意:理解沉默的治愈价值的护士可以利用这种理解来帮助照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顾来自他们自己的和其他文化(背景)的病人。assist in/with...在……方面帮助,故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填in或with。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8-4 (2016课标全国Ⅱ,阅读理解B,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)His presence meant that I had an unexpect-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ed teaching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(assist) in class whose creativity would infect(感染) other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students.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考查词性转换。句意:他的存在意味着我在课堂上有一个意想不到的助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教,他的创造力会感染其他学生。由设空处前面的an可知,此处应填名词assistant,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意为“助手,助理”。 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725" y="3991773"/>
            <a:ext cx="523874" cy="352424"/>
          </a:xfrm>
          <a:prstGeom prst="rect">
            <a:avLst/>
          </a:prstGeom>
        </p:spPr>
      </p:pic>
      <p:pic>
        <p:nvPicPr>
          <p:cNvPr id="5" name="图片 5" descr="textimage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37" y="1474665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29521" y="186525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in/with</a:t>
            </a:r>
          </a:p>
        </p:txBody>
      </p:sp>
      <p:sp>
        <p:nvSpPr>
          <p:cNvPr id="7" name="矩形 6"/>
          <p:cNvSpPr/>
          <p:nvPr/>
        </p:nvSpPr>
        <p:spPr>
          <a:xfrm>
            <a:off x="1881966" y="437788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111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8-5 (2016课标全国Ⅲ,完形填空,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)I'm sure I was the last person in the world he 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wanted to accept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(assist) from.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考查词性转换。句意:我确信在这个世界上他最不想接受我的帮助。分析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句子可知,此处应填名词,作动词accept的宾语,故填assistance,意为“帮助;援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助”。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4" descr="textimage4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050" y="1499832"/>
            <a:ext cx="523874" cy="3524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48330" y="18528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assistance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70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in charge of 主管;掌管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received a hero's welcome from his homeland and was put in charge of not only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developing China's rocket science but also its space and missile programme.(教材P8)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他受到了来自祖国的英雄般的欢迎,被安排不仅负责发展中国的火箭科学,而且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负责中国的航天和导弹项目。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Passengers in Beijing can call autonomous-driving cabs free of charge via the Baidu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Maps.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北京的乘客可以通过百度地图免费呼叫自动驾驶出租车。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project which Mr. Li was in charge of is in the charge of Miss Lin at present.过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去由李先生负责的项目现在由林女士负责。</a:t>
            </a:r>
            <a:endParaRPr lang="zh-CN" altLang="en-US" dirty="0"/>
          </a:p>
        </p:txBody>
      </p:sp>
      <p:pic>
        <p:nvPicPr>
          <p:cNvPr id="3" name="图片 3" descr="textimage4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682291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9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16610"/>
            <a:ext cx="1126958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255" y="146283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(B)阅读词汇—明词义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1.cholera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2.diarrhoea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3.dehydration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4.germ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            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5.pump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             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6.substantial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                             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7.statistic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.[pl.]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                               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8.epidemiology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9.microscope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10.protein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11.cell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                       　　　   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000232" y="184863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霍乱</a:t>
            </a:r>
          </a:p>
        </p:txBody>
      </p:sp>
      <p:sp>
        <p:nvSpPr>
          <p:cNvPr id="4" name="矩形 3"/>
          <p:cNvSpPr/>
          <p:nvPr/>
        </p:nvSpPr>
        <p:spPr>
          <a:xfrm>
            <a:off x="2210046" y="23098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腹泻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36549" y="27252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脱水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95485" y="312792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微生物；细菌；病菌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21056" y="355576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泵；抽水机；打气筒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83779" y="399199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大量的；价值巨大的；重大的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16404" y="444906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统计数字；统计资料；统计学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66443" y="48560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流行病学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350626" y="529635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显微镜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998551" y="570741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蛋白质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736636" y="613525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细胞；小房间；单间牢房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34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Do you know if Linda is willing to take charge of the programme?你知道琳达是否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愿意接管这个项目吗?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①charge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.负责,掌管;收费;指控;充电量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②in charge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③in the charge of...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④take charge of...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⑤free of charge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⑥charge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.收费;指控;充电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⑦charge (sb./sth.) for sth.因某物向(某人/某物)收费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⑧charge sb. with (doing) sth. 控告某人(做)某事</a:t>
            </a:r>
            <a:endParaRPr lang="zh-CN" altLang="en-US" dirty="0"/>
          </a:p>
        </p:txBody>
      </p:sp>
      <p:pic>
        <p:nvPicPr>
          <p:cNvPr id="3" name="图片 3" descr="textimage4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416513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85975" y="313199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负责，掌管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49003" y="358093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由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负责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掌管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50738" y="400038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接管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43573" y="44406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免费地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9-1 (2019课标全国Ⅲ,阅读理解C改编,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)At first the price of single copies was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seldom a penny, and usually two or three cents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(charge).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考查动词的时态、语态和主谓一致。 句意:起初,一份的价格很少是一分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钱,通常要收两三分钱。分析句子结构可知,设空处作谓语,由语境可知用一般过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去时,two or three cents作主语时通常视为一个整体,且与charge之间为被动关系,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故填 was charged。 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9-2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 didn't understand why this would happen and my credit card had already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been charged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reservation.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考查介词。句意:我不明白为什么会发生这样的事,我的信用卡已经被收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取了预订的费用。charge...for...意为“因为……而向……收费”,此处为其被动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语态。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4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25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5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4446947"/>
            <a:ext cx="523875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4856" y="2267925"/>
            <a:ext cx="1328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charged</a:t>
            </a:r>
          </a:p>
        </p:txBody>
      </p:sp>
      <p:sp>
        <p:nvSpPr>
          <p:cNvPr id="6" name="矩形 5"/>
          <p:cNvSpPr/>
          <p:nvPr/>
        </p:nvSpPr>
        <p:spPr>
          <a:xfrm>
            <a:off x="2360887" y="481817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980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9-3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old lady was charged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murdering her husband.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考查介词。句意:这位老太太被指控谋杀她丈夫。sb. be charged with do-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ing...意为“某人被指控做……”。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9-4 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)Thompson在父亲退休后掌管了这家公司。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Thompson was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company after his father retired.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=The company was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Thompson after his father retired.</a:t>
            </a:r>
            <a:endParaRPr lang="zh-CN" altLang="en-US" dirty="0"/>
          </a:p>
        </p:txBody>
      </p:sp>
      <p:pic>
        <p:nvPicPr>
          <p:cNvPr id="3" name="图片 3" descr="textimage5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1477339"/>
            <a:ext cx="523875" cy="352425"/>
          </a:xfrm>
          <a:prstGeom prst="rect">
            <a:avLst/>
          </a:prstGeom>
        </p:spPr>
      </p:pic>
      <p:pic>
        <p:nvPicPr>
          <p:cNvPr id="4" name="图片 4" descr="textimage5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3188963"/>
            <a:ext cx="523875" cy="3524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46325" y="145419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</p:txBody>
      </p:sp>
      <p:sp>
        <p:nvSpPr>
          <p:cNvPr id="6" name="矩形 5"/>
          <p:cNvSpPr/>
          <p:nvPr/>
        </p:nvSpPr>
        <p:spPr>
          <a:xfrm>
            <a:off x="2285548" y="3538989"/>
            <a:ext cx="1283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charge of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36416" y="3970890"/>
            <a:ext cx="1623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charge of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9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强调句型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Many scientists subscribe to the view that it is human activity that has caused global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warming.(教材P4)许多科学家赞同这样的观点:是人类活动导致了全球变暖。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Daily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2020年11月)It was on November 4,2020 that the opening ceremony of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3rd China International Import Expo was held in Shanghai.第三届中国国际进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口博览会开幕式于2020年11月4日在上海举行。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Was it John Goodenough who/that won the Nobel Prize at 97?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是约翰·古迪纳夫在97岁时获得了诺贝尔奖吗?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Who was it that gave you the permission to check my e-mail?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是谁允许你查看我的邮件呢?</a:t>
            </a:r>
            <a:endParaRPr lang="zh-CN" altLang="en-US" dirty="0"/>
          </a:p>
        </p:txBody>
      </p:sp>
      <p:pic>
        <p:nvPicPr>
          <p:cNvPr id="3" name="图片 3" descr="textimage5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48765"/>
            <a:ext cx="180975" cy="200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44255" y="147060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  <p:pic>
        <p:nvPicPr>
          <p:cNvPr id="5" name="图片 4" descr="讲解知识点1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29326"/>
            <a:ext cx="1070609" cy="284558"/>
          </a:xfrm>
          <a:prstGeom prst="rect">
            <a:avLst/>
          </a:prstGeom>
        </p:spPr>
      </p:pic>
      <p:pic>
        <p:nvPicPr>
          <p:cNvPr id="6" name="图片 5" descr="讲解结构情景破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991377"/>
            <a:ext cx="1645341" cy="333369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090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was not until five days later that Bell sent his first telephone message to his assis-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tant.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贝尔是在五天以后才给他的助手发了第一条电话留言。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①强调句型的基本结构为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                                     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,被强调的部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分通常不能是谓语、表语和补足语。强调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时,可以用连接词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    </a:t>
            </a:r>
            <a:endParaRPr lang="en-US" altLang="zh-CN" sz="1814" u="sng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或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;否则只能用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②强调句型的一般疑问句式: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                                 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;特殊疑问句式: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                                   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③not...until...用于强调句型的基本结构为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                     　　　　　　　   </a:t>
            </a:r>
            <a:endParaRPr lang="en-US" altLang="zh-CN" sz="1814" u="sng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en-US" altLang="zh-CN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                  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5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38873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29859" y="3098435"/>
            <a:ext cx="423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is/was+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被强调部分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+that/who+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其他部分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90435" y="355144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人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707665" y="355576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73122" y="397089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93215" y="397927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606238" y="4381951"/>
            <a:ext cx="437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Is/Was it+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被强调部分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+that/who+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其他部分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320282" y="4797337"/>
            <a:ext cx="379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特殊疑问词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+is/was it that+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其他部分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25914" y="5262795"/>
            <a:ext cx="368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is/was not until+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被强调部分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+that+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00429" y="566546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其他部分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81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(2020全国Ⅰ,阅读理解C,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)It's this strange form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makes race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walking such an attractive activity.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考查强调句型。句意:就是这种奇怪的形式使竞走成了一项如此有吸引力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的活动。分析句子结构可知,此处为强调句型,强调的是主语this strange form。故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填that。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(2017天津,11,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 was when I got back to my apartment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first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came across my new neighbors.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考查强调句型。句意:就是在我回到我的公寓时,我第一次遇见了我的新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邻居。此处为强调句型,强调的是when引导的时间状语从句,故填that。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5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925" y="2351995"/>
            <a:ext cx="523874" cy="352424"/>
          </a:xfrm>
          <a:prstGeom prst="rect">
            <a:avLst/>
          </a:prstGeom>
        </p:spPr>
      </p:pic>
      <p:pic>
        <p:nvPicPr>
          <p:cNvPr id="4" name="图片 4" descr="textimage5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50" y="4464947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44804" y="229309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</p:txBody>
      </p:sp>
      <p:sp>
        <p:nvSpPr>
          <p:cNvPr id="7" name="矩形 6"/>
          <p:cNvSpPr/>
          <p:nvPr/>
        </p:nvSpPr>
        <p:spPr>
          <a:xfrm>
            <a:off x="6982367" y="440711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</p:txBody>
      </p:sp>
      <p:pic>
        <p:nvPicPr>
          <p:cNvPr id="8" name="图片 7" descr="讲解链接高考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36" y="1471873"/>
            <a:ext cx="868354" cy="285752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9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将下面的句子改为强调句型的一般疑问句形式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(2020江苏,完形填空,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)It's not what happens to us that determines our lives.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　　　　　　　　　　　　　　　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结合not...until...用于强调句型的基本结构完成句子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1-4 (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)巴赫死于1750年,但直到19世纪初他的音乐天赋才得到充分认可。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Bach died in 1750,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　　　　　　　　　　　　    </a:t>
            </a:r>
            <a:endParaRPr lang="en-US" altLang="zh-CN" sz="1814" u="sng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　　　　　　　　　　　　　　　　　　　        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</p:txBody>
      </p:sp>
      <p:pic>
        <p:nvPicPr>
          <p:cNvPr id="3" name="图片 3" descr="textimage5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850" y="1920304"/>
            <a:ext cx="514349" cy="333374"/>
          </a:xfrm>
          <a:prstGeom prst="rect">
            <a:avLst/>
          </a:prstGeom>
        </p:spPr>
      </p:pic>
      <p:pic>
        <p:nvPicPr>
          <p:cNvPr id="4" name="图片 4" descr="textimage5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50" y="3205955"/>
            <a:ext cx="514350" cy="3333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5905" y="2247135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it not what happens to us that determines our lives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54958" y="3584249"/>
            <a:ext cx="6089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it was not until the early 19th century that his musical gift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99043" y="395411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fully recognized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动词不定式(短语)作目的状语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...Qian made the decision to switch his major to aviation because he realised that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 needed its own powerful air force to protect and defend the country.(教材P7)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钱学森意识到中国需要自己的强大的空军来保护和保卫国家,因此他决定改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学航空专业。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Side effects might happen if you take a pill in order to cure a certain disease.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如果你服用药物来治好某种疾病,可能会产生副作用。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pretended to be a fool so as to remove the enemy's doubts.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为了消除敌人的疑虑他假装是一个傻子。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Not to miss the early flight, we ordered a taxi in advance and got up early.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为了不错过早班机,我们提前叫了一辆出租车,并且很早就起床了。</a:t>
            </a:r>
            <a:endParaRPr lang="zh-CN" altLang="en-US" dirty="0"/>
          </a:p>
        </p:txBody>
      </p:sp>
      <p:pic>
        <p:nvPicPr>
          <p:cNvPr id="3" name="图片 3" descr="textimage5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682291"/>
            <a:ext cx="180975" cy="200025"/>
          </a:xfrm>
          <a:prstGeom prst="rect">
            <a:avLst/>
          </a:prstGeom>
        </p:spPr>
      </p:pic>
      <p:pic>
        <p:nvPicPr>
          <p:cNvPr id="4" name="图片 3" descr="讲解知识点2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24999"/>
            <a:ext cx="1118507" cy="284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255" y="148800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995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order to catch the early bus, she got up very early.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=She got up very early so as to catch the early bus.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为了赶上早班公交车,她很早就起来了。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①作目的状语的不定式(短语)的否定形式常用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②除了用“to do”作目的状语,还可以用in order to do或so as to do,但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一般不能置于句首。</a:t>
            </a:r>
            <a:endParaRPr lang="zh-CN" altLang="en-US" dirty="0"/>
          </a:p>
        </p:txBody>
      </p:sp>
      <p:pic>
        <p:nvPicPr>
          <p:cNvPr id="3" name="图片 3" descr="textimage6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856873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8994" y="314038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to do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449212" y="3568219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as to do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49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(2020天津,4,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(help) us prepare for the exam, the teacher sug-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gested reading through our notes.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考查非谓语动词。句意:为了帮助我们准备考试,老师建议通读我们的笔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记。由句意可知,此处应用动词不定式作目的状语。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(2019课标全国Ⅰ, 阅读理解A,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provincial government and its partners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offer many programs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(help) students find summer jobs.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考查非谓语动词。句意:省政府及其合作伙伴提供许多项目来帮助学生找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到暑期工作。分析句子结构可知,不定式短语to help students find summer jobs作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目的状语。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6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450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6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037" y="3608291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49404" y="1865254"/>
            <a:ext cx="88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help</a:t>
            </a:r>
          </a:p>
        </p:txBody>
      </p:sp>
      <p:sp>
        <p:nvSpPr>
          <p:cNvPr id="7" name="矩形 6"/>
          <p:cNvSpPr/>
          <p:nvPr/>
        </p:nvSpPr>
        <p:spPr>
          <a:xfrm>
            <a:off x="2987287" y="3958438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help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439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12.plasma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13.aerospace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</a:t>
            </a:r>
            <a:r>
              <a:rPr lang="en-US" altLang="zh-CN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+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14.patriotic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15.aviation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                     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16.jet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17.missile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18.trace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       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            　　　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19.telescope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101516" y="141657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血浆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9289" y="187364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航空航天工业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79188" y="228470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爱国的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41413" y="272932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航空制造业；航空；飞行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83951" y="31403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喷气式飞机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54981" y="356821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导弹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714480" y="4000162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追溯；追踪； 查出</a:t>
            </a:r>
          </a:p>
        </p:txBody>
      </p:sp>
      <p:sp>
        <p:nvSpPr>
          <p:cNvPr id="10" name="矩形 9"/>
          <p:cNvSpPr/>
          <p:nvPr/>
        </p:nvSpPr>
        <p:spPr>
          <a:xfrm>
            <a:off x="4167944" y="397927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痕迹；遗迹；踪迹</a:t>
            </a:r>
          </a:p>
        </p:txBody>
      </p:sp>
      <p:sp>
        <p:nvSpPr>
          <p:cNvPr id="11" name="矩形 10"/>
          <p:cNvSpPr/>
          <p:nvPr/>
        </p:nvSpPr>
        <p:spPr>
          <a:xfrm>
            <a:off x="2220465" y="441550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望远镜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36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(2019北京, 阅读理解B,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)With her dad's permission, she spent the next two 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years researching online and conducting trials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(get) a recipe that was 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both tasty and tooth-friendly.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考查非谓语动词。句意:有了父亲的许可,为了获得一个既美味又保护牙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齿的配方,她花了接下来的两年时间在网上研究和进行试验。分析句子结构可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知,不定式短语to get a recipe...作目的状语。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2-4 (2019北京, 阅读理解B,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)Moore then used her savings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(get) her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business off the ground.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考查非谓语动词。句意:Moore随后用自己的积蓄开了一家公司。to get 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her business off the ground作目的状语。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6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124" y="4000162"/>
            <a:ext cx="523874" cy="352424"/>
          </a:xfrm>
          <a:prstGeom prst="rect">
            <a:avLst/>
          </a:prstGeom>
        </p:spPr>
      </p:pic>
      <p:pic>
        <p:nvPicPr>
          <p:cNvPr id="5" name="图片 5" descr="textimage6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124" y="1483054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18007" y="186525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get</a:t>
            </a:r>
          </a:p>
        </p:txBody>
      </p:sp>
      <p:sp>
        <p:nvSpPr>
          <p:cNvPr id="7" name="矩形 6"/>
          <p:cNvSpPr/>
          <p:nvPr/>
        </p:nvSpPr>
        <p:spPr>
          <a:xfrm>
            <a:off x="6828693" y="397089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get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1376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2-5 (2020江苏,任务型阅读,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)你不必为了展现你的幽默感而成为小组中讲笑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话的人。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You don't have to be the joke teller in the group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　　    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your sense of humor.</a:t>
            </a:r>
            <a:endParaRPr lang="zh-CN" altLang="en-US" dirty="0"/>
          </a:p>
        </p:txBody>
      </p:sp>
      <p:pic>
        <p:nvPicPr>
          <p:cNvPr id="3" name="图片 4" descr="textimage6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250" y="1920071"/>
            <a:ext cx="523874" cy="3524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42854" y="270009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order/so as to show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9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状语从句的省略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 asked “Can we Chinese possibly make missiles?”, his reply was a deter-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mined “Why not?...”(教材P8)当被问到“我们中国人有可能制造出导弹吗?”,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他的回答十分坚定:“为什么不能呢?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315" kern="0" spc="10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president showed that if necessary, he would do it with his own money.总统表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示如有必要,他会自己花钱做这件事。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 speaking English, he often makes mistakes.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他说英语时经常犯错误。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Unless frightened, elephants will not attack you.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除非受到惊吓,否则大象不会攻击你。</a:t>
            </a:r>
            <a:endParaRPr lang="zh-CN" altLang="en-US" dirty="0"/>
          </a:p>
        </p:txBody>
      </p:sp>
      <p:pic>
        <p:nvPicPr>
          <p:cNvPr id="3" name="图片 3" descr="textimage6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262963"/>
            <a:ext cx="180975" cy="200025"/>
          </a:xfrm>
          <a:prstGeom prst="rect">
            <a:avLst/>
          </a:prstGeom>
        </p:spPr>
      </p:pic>
      <p:pic>
        <p:nvPicPr>
          <p:cNvPr id="5" name="图片 4" descr="讲解知识点3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529325"/>
            <a:ext cx="1124139" cy="284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48967" y="148394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|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700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347" kern="0" spc="30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当主句的主语和状语从句的主语一致或从句的主语是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,且从句的谓语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部分含有be动词时,状语从句可以省略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  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。常见的这类状语从句的引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导词有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　　　                                                                  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等。</a:t>
            </a:r>
            <a:endParaRPr lang="zh-CN" altLang="en-US" dirty="0"/>
          </a:p>
        </p:txBody>
      </p:sp>
      <p:pic>
        <p:nvPicPr>
          <p:cNvPr id="3" name="图片 4" descr="textimage6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562881"/>
            <a:ext cx="209549" cy="2095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95086" y="189907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68238" y="225953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主语和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动词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79726" y="2716392"/>
            <a:ext cx="6692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unless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although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though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once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 if/though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(2020浙江,阅读理解A,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)What does the author suggest readers do while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(read) the plays?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考查状语从句的省略。句意:作者建议读者在读剧本的同时干什么呢?分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析句子结构可知此处是状语从句的省略,在“连词+分词”结构中,逻辑主语read-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ers和read之间是主动关系,故填现在分词reading。此处省略了they are。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(2020全国Ⅱ,阅读理解B改编,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researchers found children who play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with puzzles between 26 and 46 months of age have better spatial(空间的) skills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(assess)at 54 months of age.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考查状语从句的省略。句意:研究人员发现在26个月到46个月大的时候玩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智力游戏的孩子,在54个月大被测评时有着更好的空间技能。assess意为“测评;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评估”, 与children是被动关系,when后省略了they are。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6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37" y="1914667"/>
            <a:ext cx="523874" cy="352424"/>
          </a:xfrm>
          <a:prstGeom prst="rect">
            <a:avLst/>
          </a:prstGeom>
        </p:spPr>
      </p:pic>
      <p:pic>
        <p:nvPicPr>
          <p:cNvPr id="4" name="图片 4" descr="textimage6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725" y="4027619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9676" y="226792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</a:p>
        </p:txBody>
      </p:sp>
      <p:sp>
        <p:nvSpPr>
          <p:cNvPr id="6" name="矩形 5"/>
          <p:cNvSpPr/>
          <p:nvPr/>
        </p:nvSpPr>
        <p:spPr>
          <a:xfrm>
            <a:off x="1328293" y="479733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assessed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2124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(2020天津,阅读理解A,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)自你上次去公共图书馆已经有一段时间了吗?如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果是这样的话,你可能会惊讶地发现图书馆已经变得更好了。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Has it been a while since your last visit to a public library?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you may be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surprised to learn that libraries have changed for the better.</a:t>
            </a:r>
            <a:endParaRPr lang="zh-CN" altLang="en-US" dirty="0"/>
          </a:p>
        </p:txBody>
      </p:sp>
      <p:pic>
        <p:nvPicPr>
          <p:cNvPr id="3" name="图片 3" descr="textimage7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37" y="1914667"/>
            <a:ext cx="523874" cy="3524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68261" y="2712542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so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9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表语从句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在主从复合句中,充当表语的从句叫表语从句,它位于系动词之后。可以接表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语从句的系动词有be、look、 remain、 seem等。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观察1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fact is that COVID-19 has a great influence on our life.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事实是新冠肺炎对我们的生活有很大的影响。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problem is whether the air pollution can be controlled.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问题是空气污染能否被控制住。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Private jet operators are still needed. That is because the rich are continuing to travel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much as before.私人飞机操作员仍然被需要。那是因为富人继续像以前一样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频繁地旅行。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44" y="1095346"/>
            <a:ext cx="1733512" cy="37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05691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归纳1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表语从句中连词的用法:that、whether、because这些连词在从句中不作成分,其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中①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无词义,但不能省略;②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后接表示原因的句子;whether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表示③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观察2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Your mother's health is not what it used to be.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你母亲的健康状况已今非昔比。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puzzle is who got close to the dying patient.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谜团是谁曾经接近过那个奄奄一息的病人。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归纳2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表语从句中连接代词的用法:连接代词引导表语从句时,除了起连接作用外,还可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以在从句中充当④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、⑤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和宾语等成分,本身具有词义。常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462411" y="2029553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50814" y="205878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22817" y="24530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是否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42879" y="586738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主语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95510" y="585060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表语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83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见的连接代词有what、which、who、whose、whom、whoever、whatever、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whichever等。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观察3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point is when we can find out the solution to the problem.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关键是我们何时能查明解决这个问题的方法。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had seen the film before. That is why he did not see it last night.他以前看过那部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电影,那就是他为什么昨天晚上没有去看。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归纳3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表语从句中连接副词的用法:连接副词引导表语从句时,除了起连接作用外,还可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以在从句中充当⑥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,本身具有词义。常见的连接副词有when、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where、why、how等。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751004" y="52335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状语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9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观察4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seems as though he has a conflict with his friend.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看起来他好像与朋友发生了冲突。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looks as if she were ten years younger.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她看起来仿佛年轻了十岁。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My suggestion is that we(should)adopt a more flexible approach. 我的建议是我们应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该采用一种更灵活的方法。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归纳4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(1)当主语是advice、suggestion、order、command、request、requirement等表示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⑦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、⑧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或⑨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的名词时,表语从句常用虚拟语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气,即谓语动词用“⑩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                     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94978" y="526279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建议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86050" y="526279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命令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391184" y="52711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要求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901690" y="5673855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should+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）动词原形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7090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(C)拓展词汇—灵活用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.懊恼的;沮丧的;失意的→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.挫败;使沮丧→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      </a:t>
            </a:r>
            <a:r>
              <a:rPr dirty="0"/>
              <a:t/>
            </a:r>
            <a:br>
              <a:rPr dirty="0"/>
            </a:b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.令人沮丧的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       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.相互矛盾的;对立的;不一致的→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.反驳;相抵触,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相矛盾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.使感染;传染→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.感染;传染→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.传染性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.证据;证明;检验→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.证明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.数量多的;多种多样的→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.成倍增加;乘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     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.介入;出面;干涉→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.干预;干扰;打断(别人的话)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.干净的;纯的;纯粹的→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.纯洁;纯净;纯粹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49826" y="187796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frustrated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08415" y="1873643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frustrate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72396" y="1848633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frustrating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1786" y="2687375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contradictory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956385" y="268737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contradict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71538" y="356314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03663" y="524413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251296" y="356821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infectious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91852" y="441550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proof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149399" y="441144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07534" y="483495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847343" y="483495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85149" y="525034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intervention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739932" y="3555767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intervene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136736" y="568224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pure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820409" y="568657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purity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57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(2)当表语从句的连接词是</a:t>
            </a:r>
            <a:r>
              <a:rPr lang="zh-CN" altLang="en-US" sz="1511" kern="0" spc="438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或</a:t>
            </a:r>
            <a:r>
              <a:rPr lang="zh-CN" altLang="en-US" sz="1511" kern="0" spc="438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时,后面的表语从句如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果表示假设的情况,也需使用虚拟语气,对现在虚拟用</a:t>
            </a:r>
            <a:r>
              <a:rPr lang="zh-CN" altLang="en-US" sz="1511" kern="0" spc="438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 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;对过去虚拟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用</a:t>
            </a:r>
            <a:r>
              <a:rPr lang="zh-CN" altLang="en-US" sz="1511" kern="0" spc="438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;对将来虚拟用would/could/might+动词原形。如果表示事实或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很可能是事实,则不用虚拟语气。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观察5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did not see the film last night. That is because he had to help his little sister with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her homework.昨天晚上他没有去看电影,那是因为他得帮他的妹妹做作业。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Tom overslept this morning, and that is why he was late for work.汤姆今天早晨睡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过了头,那就是他上班迟到的原因。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One of the reasons why he succeeded is that he worked hard enough.他成功的原因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之一是他足够努力。</a:t>
            </a:r>
          </a:p>
        </p:txBody>
      </p:sp>
      <p:pic>
        <p:nvPicPr>
          <p:cNvPr id="3" name="图片 3" descr="textimage7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00" y="2333695"/>
            <a:ext cx="247650" cy="257175"/>
          </a:xfrm>
          <a:prstGeom prst="rect">
            <a:avLst/>
          </a:prstGeom>
        </p:spPr>
      </p:pic>
      <p:pic>
        <p:nvPicPr>
          <p:cNvPr id="7" name="图片 3" descr="textimage7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650" y="1546103"/>
            <a:ext cx="247649" cy="257174"/>
          </a:xfrm>
          <a:prstGeom prst="rect">
            <a:avLst/>
          </a:prstGeom>
        </p:spPr>
      </p:pic>
      <p:pic>
        <p:nvPicPr>
          <p:cNvPr id="8" name="图片 4" descr="textimage7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700" y="1546103"/>
            <a:ext cx="247649" cy="257174"/>
          </a:xfrm>
          <a:prstGeom prst="rect">
            <a:avLst/>
          </a:prstGeom>
        </p:spPr>
      </p:pic>
      <p:pic>
        <p:nvPicPr>
          <p:cNvPr id="9" name="图片 5" descr="textimage73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000" y="1965431"/>
            <a:ext cx="247649" cy="25717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30831" y="1445804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if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220679" y="1437415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though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192254" y="184008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一般过去时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256254" y="22427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过去完成时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1269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归纳5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 reason 作主语时,表语从句要用</a:t>
            </a:r>
            <a:r>
              <a:rPr lang="zh-CN" altLang="en-US" sz="1511" kern="0" spc="438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引导;that's why后面接表示</a:t>
            </a:r>
            <a:r>
              <a:rPr lang="zh-CN" altLang="en-US" sz="1511" kern="0" spc="438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的内容;that's because 后面接表示</a:t>
            </a:r>
            <a:r>
              <a:rPr lang="zh-CN" altLang="en-US" sz="1511" kern="0" spc="438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的内容。</a:t>
            </a:r>
            <a:endParaRPr lang="zh-CN" altLang="en-US" dirty="0"/>
          </a:p>
        </p:txBody>
      </p:sp>
      <p:pic>
        <p:nvPicPr>
          <p:cNvPr id="4" name="图片 4" descr="textimage7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512" y="1949560"/>
            <a:ext cx="247649" cy="257174"/>
          </a:xfrm>
          <a:prstGeom prst="rect">
            <a:avLst/>
          </a:prstGeom>
        </p:spPr>
      </p:pic>
      <p:pic>
        <p:nvPicPr>
          <p:cNvPr id="5" name="图片 5" descr="textimage7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024" y="1949560"/>
            <a:ext cx="247649" cy="257174"/>
          </a:xfrm>
          <a:prstGeom prst="rect">
            <a:avLst/>
          </a:prstGeom>
        </p:spPr>
      </p:pic>
      <p:pic>
        <p:nvPicPr>
          <p:cNvPr id="6" name="图片 6" descr="textimage77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787" y="2368888"/>
            <a:ext cx="247649" cy="25717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36440" y="183602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51030" y="22595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结果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47529" y="227225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原因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75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1.(2020天津, 阅读理解B,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)Making a full-length clay(黏土) figure would not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exhaust my strength—and that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 intend to do!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考查表语从句。句意:做一个全身的泥人不会耗尽我的体力——那就是我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打算做的! 设空处引导表语从句,且在表语从句中作do的宾语,指“……的事情”,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所以填what。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2.(2020全国新高考Ⅰ, 完形填空改编,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number of snakes had declined. He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realized that it was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there weren't enough trees to protect them from the heat.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考查表语从句。句意:蛇的数量减少了。他意识到这是因为没有足够的树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木来保护它们免受高温的侵袭。设空处引导表语从句,结合句意可知此处意为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“因为”,故填because。</a:t>
            </a:r>
          </a:p>
        </p:txBody>
      </p:sp>
      <p:pic>
        <p:nvPicPr>
          <p:cNvPr id="3" name="图片 3" descr="textimage7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199" y="1924397"/>
            <a:ext cx="523874" cy="352424"/>
          </a:xfrm>
          <a:prstGeom prst="rect">
            <a:avLst/>
          </a:prstGeom>
        </p:spPr>
      </p:pic>
      <p:pic>
        <p:nvPicPr>
          <p:cNvPr id="4" name="图片 4" descr="textimage7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925" y="4042987"/>
            <a:ext cx="514350" cy="3333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49584" y="230172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</a:p>
        </p:txBody>
      </p:sp>
      <p:sp>
        <p:nvSpPr>
          <p:cNvPr id="6" name="矩形 5"/>
          <p:cNvSpPr/>
          <p:nvPr/>
        </p:nvSpPr>
        <p:spPr>
          <a:xfrm>
            <a:off x="2641519" y="4369739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</a:p>
        </p:txBody>
      </p:sp>
      <p:pic>
        <p:nvPicPr>
          <p:cNvPr id="7" name="图片 6" descr="讲解链接高考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88" y="1073528"/>
            <a:ext cx="868354" cy="285752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650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3.(2020全国Ⅱ,语法填空改编,</a:t>
            </a:r>
            <a:r>
              <a:rPr lang="zh-CN" altLang="en-US" sz="1772" kern="0" spc="227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)Chinese New Year is an important celebration.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decorating with plants, fruits and flowers carries special signifi-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cance.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考查表语从句。句意:中国新年是一个重要的庆祝活动。这就是为什么用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植物、水果和鲜花装饰具有特殊意义。根据句意可知这里表示“这就是为什么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……”,应是“This is why...”。故填why。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4.(2019课标全国Ⅱ,七选五,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)Motivation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you need most to do a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good job.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考查表语从句。句意:动力是你做好工作最需要的东西。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you 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need most to do a good job是表语从句,且need缺少宾语,指需要的东西,故用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8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25" y="1491443"/>
            <a:ext cx="514349" cy="333374"/>
          </a:xfrm>
          <a:prstGeom prst="rect">
            <a:avLst/>
          </a:prstGeom>
        </p:spPr>
      </p:pic>
      <p:pic>
        <p:nvPicPr>
          <p:cNvPr id="4" name="图片 4" descr="textimage8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725" y="4019231"/>
            <a:ext cx="523874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63266" y="1861191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</a:p>
        </p:txBody>
      </p:sp>
      <p:sp>
        <p:nvSpPr>
          <p:cNvPr id="6" name="矩形 5"/>
          <p:cNvSpPr/>
          <p:nvPr/>
        </p:nvSpPr>
        <p:spPr>
          <a:xfrm>
            <a:off x="5458935" y="3945723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36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5.(2019北京,七选五,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Another possibility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when there is a lot of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talent on a team, some players may make less effort.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考查表语从句。句意:另一种可能是,当一个团队中有很多天才时,一些运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动员可能会付出更少的努力。空格处在句中引导表语从句,没有实际意义,在从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句中不作任何成分,故填that。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6.(2019江苏,阅读理解C,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The question, however,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this is what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developing countries need the most.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考查表语从句。句意:然而,问题是这是否是发展中国家最需要的东西。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空格处在句中引导表语从句,意为“是否”,在从句中不作任何成分,故填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whether。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25" y="1477339"/>
            <a:ext cx="523874" cy="352425"/>
          </a:xfrm>
          <a:prstGeom prst="rect">
            <a:avLst/>
          </a:prstGeom>
        </p:spPr>
      </p:pic>
      <p:pic>
        <p:nvPicPr>
          <p:cNvPr id="4" name="图片 4" descr="textimage8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600" y="3590291"/>
            <a:ext cx="523874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56906" y="144580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88381" y="3551441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whether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36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7.(2018北京, 15,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)This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my father has taught me—to always face 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difficulties and hope for the best.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考查表语从句。句意:这就是我父亲教我的——总是面对困难并寄予最大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的希望。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my father has taught me是表语从句,该空在从句中作taught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的直接宾语,且表示“父亲教我的道理”,故用what。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8.(2018江苏,21,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)By boat is the only way to get here, which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arrived.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考查表语从句。句意:乘船是到达这里唯一的途径,这就是我们如何到达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(这里)的。分析句子结构可知,设空处引导表语从句。结合句意可知,这里用how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充当表语从句的方式状语,表示“如何”。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8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725" y="3585384"/>
            <a:ext cx="523874" cy="352424"/>
          </a:xfrm>
          <a:prstGeom prst="rect">
            <a:avLst/>
          </a:prstGeom>
        </p:spPr>
      </p:pic>
      <p:pic>
        <p:nvPicPr>
          <p:cNvPr id="5" name="图片 5" descr="textimage8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325" y="1504158"/>
            <a:ext cx="523875" cy="352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35533" y="1458519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</a:p>
        </p:txBody>
      </p:sp>
      <p:sp>
        <p:nvSpPr>
          <p:cNvPr id="8" name="矩形 7"/>
          <p:cNvSpPr/>
          <p:nvPr/>
        </p:nvSpPr>
        <p:spPr>
          <a:xfrm>
            <a:off x="7276508" y="355983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249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9.(2017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课标全国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Ⅰ,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阅读理解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C,</a:t>
            </a:r>
            <a:r>
              <a:rPr lang="en-US" altLang="zh-CN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)What I'm hoping to accomplish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    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my generation and younger start to reconsider and understand that jazz is not black 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and white anymore.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我希望实现的是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我这一代和更年轻的一代开始重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新思考和理解爵士乐不再是黑白的。分析句子结构可知,设空处引导表语从句,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且从句中不缺成分,意思完整,故用that。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10.(2016北京,29,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most pleasant thing of the rainy season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one can be entirely free from dust.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考查表语从句。句意:雨季最令人愉悦的事情就是人们可以完全免受尘土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的影响。is后是表语从句,且从句中不缺成分,意思完整,故用that。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8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925" y="4021536"/>
            <a:ext cx="523874" cy="352424"/>
          </a:xfrm>
          <a:prstGeom prst="rect">
            <a:avLst/>
          </a:prstGeom>
        </p:spPr>
      </p:pic>
      <p:pic>
        <p:nvPicPr>
          <p:cNvPr id="6" name="图片 4" descr="textimage8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800" y="1483054"/>
            <a:ext cx="523874" cy="352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12209" y="142902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510873" y="395843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62815"/>
            <a:ext cx="8316000" cy="5524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11.(2016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上海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,Grammar and Vocabulary B,</a:t>
            </a:r>
            <a:r>
              <a:rPr lang="en-US" altLang="zh-CN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most important result for the 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user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product does what is intended.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对用户来说最重要的结果是产品达到了预期的效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果。设空处引导表语从句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且从句中不缺成分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意思完整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故用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that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12.(</a:t>
            </a:r>
            <a:r>
              <a:rPr lang="en-US" altLang="zh-CN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best moment for the football star was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he scored the win-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ning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goal.</a:t>
            </a:r>
            <a:endParaRPr lang="en-US" altLang="zh-CN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考查表语从句。句意:对这个足球明星来说,最好的时刻是他踢进决胜球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的时刻。由The best moment可知,从句中缺少时间状语,故用when。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)“Every time you eat a sweet, drink green tea.” This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mother used to tell me.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考查表语从句。句意:“每次你吃糖果的时候,就喝点绿茶。” 这是我妈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妈过去常常告诉我的。分析句子结构可知,is后为表语从句,且tell后缺少直接宾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语,故用what。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9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25" y="4480233"/>
            <a:ext cx="523875" cy="352425"/>
          </a:xfrm>
          <a:prstGeom prst="rect">
            <a:avLst/>
          </a:prstGeom>
        </p:spPr>
      </p:pic>
      <p:pic>
        <p:nvPicPr>
          <p:cNvPr id="7" name="图片 4" descr="textimage8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162" y="1114258"/>
            <a:ext cx="523875" cy="352425"/>
          </a:xfrm>
          <a:prstGeom prst="rect">
            <a:avLst/>
          </a:prstGeom>
        </p:spPr>
      </p:pic>
      <p:pic>
        <p:nvPicPr>
          <p:cNvPr id="8" name="图片 5" descr="textimage8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25" y="2828770"/>
            <a:ext cx="523875" cy="35242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136733" y="444880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</a:p>
        </p:txBody>
      </p:sp>
      <p:sp>
        <p:nvSpPr>
          <p:cNvPr id="13" name="矩形 12"/>
          <p:cNvSpPr/>
          <p:nvPr/>
        </p:nvSpPr>
        <p:spPr>
          <a:xfrm>
            <a:off x="5760457" y="277532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668336" y="150020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338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14.(</a:t>
            </a:r>
            <a:r>
              <a:rPr lang="en-US" altLang="zh-CN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)From space, the earth looks blue. This is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about seventy-one 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percent of its surface is covered by water.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从太空中看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地球是蓝色的。这是因为地球表面约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百分之七十一都被水覆盖着。分析句子结构可知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设空处引导表语从句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结合句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意可知此处应用</a:t>
            </a:r>
            <a:r>
              <a:rPr lang="en-US" altLang="zh-CN" sz="1814" kern="0" dirty="0" err="1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because,This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is because...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表示“这是因为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”。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15.(</a:t>
            </a:r>
            <a:r>
              <a:rPr lang="zh-CN" altLang="en-US" sz="1837" kern="0" spc="228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 ship in harbor is safe, but that's not 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ships are built for.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考查表语从句。句意:在港口的船是安全的,但是那并不是船被建造的目</a:t>
            </a:r>
            <a:b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的。连接代词what引导表语从句并作介词for的宾语。</a:t>
            </a:r>
            <a:endParaRPr lang="zh-CN" altLang="en-US" sz="1814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图片 3" descr="textimage9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25" y="3609416"/>
            <a:ext cx="523875" cy="352425"/>
          </a:xfrm>
          <a:prstGeom prst="rect">
            <a:avLst/>
          </a:prstGeom>
        </p:spPr>
      </p:pic>
      <p:pic>
        <p:nvPicPr>
          <p:cNvPr id="4" name="图片 4" descr="textimage9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25" y="1491443"/>
            <a:ext cx="523875" cy="352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25379" y="355576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</a:p>
        </p:txBody>
      </p:sp>
      <p:sp>
        <p:nvSpPr>
          <p:cNvPr id="6" name="矩形 5"/>
          <p:cNvSpPr/>
          <p:nvPr/>
        </p:nvSpPr>
        <p:spPr>
          <a:xfrm>
            <a:off x="5565214" y="1437415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4303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1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.使改观;使改变形态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.改变;转变→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       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.变化,改观,转变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.最初的;开始的;第一的→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.最初;开始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  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.机械的;发动机的;机器的→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.机械师;机械修理工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.保卫;防守;辩解→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         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.保卫,防守;辩解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.助理;助手→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.帮助→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.帮助;援助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 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.领导;领导地位;领导才能→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.领导者;最佳的人(或物)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.有天赋的;有天才的;天资聪慧的→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.天赋,才能;礼物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.稳定的;平稳的;稳步的→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.稳定地;平稳地;稳固地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  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.天文学家→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  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.天文学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.生动的;鲜明的;丰富的→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.生动地;鲜明地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93485" y="142063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13089" y="1437415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10235" y="187796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17022" y="1865253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initially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38050" y="228470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12101" y="229741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78734" y="273770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defend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121240" y="272932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/defense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67971" y="314038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742773" y="315715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561313" y="31571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assistance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043338" y="3576608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leadership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191502" y="3572545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leader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203304" y="400444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gifted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143840" y="4000383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gift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172803" y="443661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steady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992786" y="443717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steadily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065829" y="487283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astronomer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652205" y="486012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astronomy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34837" y="5296351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vivid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066791" y="528796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vividly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440000"/>
            <a:ext cx="8316000" cy="52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Ⅱ.重点短语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最终;及时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照料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最终地;彻底地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总的来说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同意;赞同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        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决定做某事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幸亏;由于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而不是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有意义,讲得通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执行,实施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1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　　　　　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首先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526980" y="1886576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time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44247" y="2301481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attend to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36361" y="2729320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once and for all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40531" y="3157158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general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19852" y="357660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subscribe to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22065" y="4004446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determined to do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462629" y="4453389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to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344267" y="4876901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rather than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45500" y="5309066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sense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456853" y="572418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carry out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252799" y="6118472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first place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/>
  <MachineID>A666</MachineID>
  <ToolID>ljRTAAAAKGU=</ToolID>
  <Data><![CDATA[bGpSVEFBQUFLR1U9]]></Data>
</CustomerInfo>
</file>

<file path=customXml/item10.xml><?xml version="1.0" encoding="utf-8"?>
<CustomerInfo>
  <UserName>Administrator</UserName>
  <CompanyName/>
  <MachineID>A666</MachineID>
  <ToolID>ljRTAAAAKGU=</ToolID>
  <Data><![CDATA[bGpSVEFBQUFLR1U9]]></Data>
</CustomerInfo>
</file>

<file path=customXml/item11.xml><?xml version="1.0" encoding="utf-8"?>
<CustomerInfo>
  <UserName>Administrator</UserName>
  <CompanyName/>
  <MachineID>A666</MachineID>
  <ToolID>ljRTAAAAKGU=</ToolID>
  <Data><![CDATA[bGpSVEFBQUFLR1U9]]></Data>
</CustomerInfo>
</file>

<file path=customXml/item12.xml><?xml version="1.0" encoding="utf-8"?>
<CustomerInfo>
  <UserName>Administrator</UserName>
  <CompanyName/>
  <MachineID>A666</MachineID>
  <ToolID>ljRTAAAAKGU=</ToolID>
  <Data><![CDATA[bGpSVEFBQUFLR1U9]]></Data>
</CustomerInfo>
</file>

<file path=customXml/item13.xml><?xml version="1.0" encoding="utf-8"?>
<CustomerInfo>
  <UserName>Administrator</UserName>
  <CompanyName/>
  <MachineID>A666</MachineID>
  <ToolID>ljRTAAAAKGU=</ToolID>
  <Data><![CDATA[bGpSVEFBQUFLR1U9]]></Data>
</CustomerInfo>
</file>

<file path=customXml/item14.xml><?xml version="1.0" encoding="utf-8"?>
<CustomerInfo>
  <UserName>Administrator</UserName>
  <CompanyName/>
  <MachineID>A666</MachineID>
  <ToolID>ljRTAAAAKGU=</ToolID>
  <Data><![CDATA[bGpSVEFBQUFLR1U9]]></Data>
</CustomerInfo>
</file>

<file path=customXml/item15.xml><?xml version="1.0" encoding="utf-8"?>
<CustomerInfo>
  <UserName>Administrator</UserName>
  <CompanyName/>
  <MachineID>A666</MachineID>
  <ToolID>ljRTAAAAKGU=</ToolID>
  <Data><![CDATA[bGpSVEFBQUFLR1U9]]></Data>
</CustomerInfo>
</file>

<file path=customXml/item16.xml><?xml version="1.0" encoding="utf-8"?>
<CustomerInfo>
  <UserName>Administrator</UserName>
  <CompanyName/>
  <MachineID>A666</MachineID>
  <ToolID>ljRTAAAAKGU=</ToolID>
  <Data><![CDATA[bGpSVEFBQUFLR1U9]]></Data>
</CustomerInfo>
</file>

<file path=customXml/item17.xml><?xml version="1.0" encoding="utf-8"?>
<CustomerInfo>
  <UserName>Administrator</UserName>
  <CompanyName/>
  <MachineID>A666</MachineID>
  <ToolID>ljRTAAAAKGU=</ToolID>
  <Data><![CDATA[bGpSVEFBQUFLR1U9]]></Data>
</CustomerInfo>
</file>

<file path=customXml/item18.xml><?xml version="1.0" encoding="utf-8"?>
<CustomerInfo>
  <UserName>Administrator</UserName>
  <CompanyName/>
  <MachineID>A666</MachineID>
  <ToolID>ljRTAAAAKGU=</ToolID>
  <Data><![CDATA[bGpSVEFBQUFLR1U9]]></Data>
</CustomerInfo>
</file>

<file path=customXml/item19.xml><?xml version="1.0" encoding="utf-8"?>
<CustomerInfo>
  <UserName>Administrator</UserName>
  <CompanyName/>
  <MachineID>A666</MachineID>
  <ToolID>ljRTAAAAKGU=</ToolID>
  <Data><![CDATA[bGpSVEFBQUFLR1U9]]></Data>
</CustomerInfo>
</file>

<file path=customXml/item2.xml><?xml version="1.0" encoding="utf-8"?>
<CustomerInfo>
  <UserName>Administrator</UserName>
  <CompanyName/>
  <MachineID>A666</MachineID>
  <ToolID>ljRTAAAAKGU=</ToolID>
  <Data><![CDATA[bGpSVEFBQUFLR1U9]]></Data>
</CustomerInfo>
</file>

<file path=customXml/item20.xml><?xml version="1.0" encoding="utf-8"?>
<CustomerInfo>
  <UserName>Administrator</UserName>
  <CompanyName/>
  <MachineID>A666</MachineID>
  <ToolID>ljRTAAAAKGU=</ToolID>
  <Data><![CDATA[bGpSVEFBQUFLR1U9]]></Data>
</CustomerInfo>
</file>

<file path=customXml/item21.xml><?xml version="1.0" encoding="utf-8"?>
<CustomerInfo>
  <UserName>Administrator</UserName>
  <CompanyName/>
  <MachineID>A666</MachineID>
  <ToolID>ljRTAAAAKGU=</ToolID>
  <Data><![CDATA[bGpSVEFBQUFLR1U9]]></Data>
</CustomerInfo>
</file>

<file path=customXml/item22.xml><?xml version="1.0" encoding="utf-8"?>
<CustomerInfo>
  <UserName>Administrator</UserName>
  <CompanyName/>
  <MachineID>A666</MachineID>
  <ToolID>ljRTAAAAKGU=</ToolID>
  <Data><![CDATA[bGpSVEFBQUFLR1U9]]></Data>
</CustomerInfo>
</file>

<file path=customXml/item23.xml><?xml version="1.0" encoding="utf-8"?>
<CustomerInfo>
  <UserName>Administrator</UserName>
  <CompanyName/>
  <MachineID>A666</MachineID>
  <ToolID>ljRTAAAAKGU=</ToolID>
  <Data><![CDATA[bGpSVEFBQUFLR1U9]]></Data>
</CustomerInfo>
</file>

<file path=customXml/item24.xml><?xml version="1.0" encoding="utf-8"?>
<CustomerInfo>
  <UserName>Administrator</UserName>
  <CompanyName/>
  <MachineID>A666</MachineID>
  <ToolID>ljRTAAAAKGU=</ToolID>
  <Data><![CDATA[bGpSVEFBQUFLR1U9]]></Data>
</CustomerInfo>
</file>

<file path=customXml/item25.xml><?xml version="1.0" encoding="utf-8"?>
<CustomerInfo>
  <UserName>Administrator</UserName>
  <CompanyName/>
  <MachineID>A666</MachineID>
  <ToolID>ljRTAAAAKGU=</ToolID>
  <Data><![CDATA[bGpSVEFBQUFLR1U9]]></Data>
</CustomerInfo>
</file>

<file path=customXml/item26.xml><?xml version="1.0" encoding="utf-8"?>
<CustomerInfo>
  <UserName>Administrator</UserName>
  <CompanyName/>
  <MachineID>A666</MachineID>
  <ToolID>ljRTAAAAKGU=</ToolID>
  <Data><![CDATA[bGpSVEFBQUFLR1U9]]></Data>
</CustomerInfo>
</file>

<file path=customXml/item27.xml><?xml version="1.0" encoding="utf-8"?>
<CustomerInfo>
  <UserName>Administrator</UserName>
  <CompanyName/>
  <MachineID>A666</MachineID>
  <ToolID>ljRTAAAAKGU=</ToolID>
  <Data><![CDATA[bGpSVEFBQUFLR1U9]]></Data>
</CustomerInfo>
</file>

<file path=customXml/item28.xml><?xml version="1.0" encoding="utf-8"?>
<CustomerInfo>
  <UserName>Administrator</UserName>
  <CompanyName/>
  <MachineID>A666</MachineID>
  <ToolID>ljRTAAAAKGU=</ToolID>
  <Data><![CDATA[bGpSVEFBQUFLR1U9]]></Data>
</CustomerInfo>
</file>

<file path=customXml/item29.xml><?xml version="1.0" encoding="utf-8"?>
<CustomerInfo>
  <UserName>Administrator</UserName>
  <CompanyName/>
  <MachineID>A666</MachineID>
  <ToolID>ljRTAAAAKGU=</ToolID>
  <Data><![CDATA[bGpSVEFBQUFLR1U9]]></Data>
</CustomerInfo>
</file>

<file path=customXml/item3.xml><?xml version="1.0" encoding="utf-8"?>
<CustomerInfo>
  <UserName>Administrator</UserName>
  <CompanyName/>
  <MachineID>A666</MachineID>
  <ToolID>ljRTAAAAKGU=</ToolID>
  <Data><![CDATA[bGpSVEFBQUFLR1U9]]></Data>
</CustomerInfo>
</file>

<file path=customXml/item30.xml><?xml version="1.0" encoding="utf-8"?>
<CustomerInfo>
  <UserName>Administrator</UserName>
  <CompanyName/>
  <MachineID>A666</MachineID>
  <ToolID>ljRTAAAAKGU=</ToolID>
  <Data><![CDATA[bGpSVEFBQUFLR1U9]]></Data>
</CustomerInfo>
</file>

<file path=customXml/item31.xml><?xml version="1.0" encoding="utf-8"?>
<CustomerInfo>
  <UserName>Administrator</UserName>
  <CompanyName/>
  <MachineID>A666</MachineID>
  <ToolID>ljRTAAAAKGU=</ToolID>
  <Data><![CDATA[bGpSVEFBQUFLR1U9]]></Data>
</CustomerInfo>
</file>

<file path=customXml/item32.xml><?xml version="1.0" encoding="utf-8"?>
<CustomerInfo>
  <UserName>Administrator</UserName>
  <CompanyName/>
  <MachineID>A666</MachineID>
  <ToolID>ljRTAAAAKGU=</ToolID>
  <Data><![CDATA[bGpSVEFBQUFLR1U9]]></Data>
</CustomerInfo>
</file>

<file path=customXml/item33.xml><?xml version="1.0" encoding="utf-8"?>
<CustomerInfo>
  <UserName>Administrator</UserName>
  <CompanyName/>
  <MachineID>A666</MachineID>
  <ToolID>ljRTAAAAKGU=</ToolID>
  <Data><![CDATA[bGpSVEFBQUFLR1U9]]></Data>
</CustomerInfo>
</file>

<file path=customXml/item34.xml><?xml version="1.0" encoding="utf-8"?>
<CustomerInfo>
  <UserName>Administrator</UserName>
  <CompanyName/>
  <MachineID>A666</MachineID>
  <ToolID>ljRTAAAAKGU=</ToolID>
  <Data><![CDATA[bGpSVEFBQUFLR1U9]]></Data>
</CustomerInfo>
</file>

<file path=customXml/item35.xml><?xml version="1.0" encoding="utf-8"?>
<CustomerInfo>
  <UserName>Administrator</UserName>
  <CompanyName/>
  <MachineID>A666</MachineID>
  <ToolID>ljRTAAAAKGU=</ToolID>
  <Data><![CDATA[bGpSVEFBQUFLR1U9]]></Data>
</CustomerInfo>
</file>

<file path=customXml/item36.xml><?xml version="1.0" encoding="utf-8"?>
<CustomerInfo>
  <UserName>Administrator</UserName>
  <CompanyName/>
  <MachineID>A666</MachineID>
  <ToolID>ljRTAAAAKGU=</ToolID>
  <Data><![CDATA[bGpSVEFBQUFLR1U9]]></Data>
</CustomerInfo>
</file>

<file path=customXml/item37.xml><?xml version="1.0" encoding="utf-8"?>
<CustomerInfo>
  <UserName>Administrator</UserName>
  <CompanyName/>
  <MachineID>A666</MachineID>
  <ToolID>ljRTAAAAKGU=</ToolID>
  <Data><![CDATA[bGpSVEFBQUFLR1U9]]></Data>
</CustomerInfo>
</file>

<file path=customXml/item38.xml><?xml version="1.0" encoding="utf-8"?>
<CustomerInfo>
  <UserName>Administrator</UserName>
  <CompanyName/>
  <MachineID>A666</MachineID>
  <ToolID>ljRTAAAAKGU=</ToolID>
  <Data><![CDATA[bGpSVEFBQUFLR1U9]]></Data>
</CustomerInfo>
</file>

<file path=customXml/item39.xml><?xml version="1.0" encoding="utf-8"?>
<CustomerInfo>
  <UserName>Administrator</UserName>
  <CompanyName/>
  <MachineID>A666</MachineID>
  <ToolID>ljRTAAAAKGU=</ToolID>
  <Data><![CDATA[bGpSVEFBQUFLR1U9]]></Data>
</CustomerInfo>
</file>

<file path=customXml/item4.xml><?xml version="1.0" encoding="utf-8"?>
<CustomerInfo>
  <UserName>Administrator</UserName>
  <CompanyName/>
  <MachineID>A666</MachineID>
  <ToolID>ljRTAAAAKGU=</ToolID>
  <Data><![CDATA[bGpSVEFBQUFLR1U9]]></Data>
</CustomerInfo>
</file>

<file path=customXml/item40.xml><?xml version="1.0" encoding="utf-8"?>
<CustomerInfo>
  <UserName>Administrator</UserName>
  <CompanyName/>
  <MachineID>A666</MachineID>
  <ToolID>ljRTAAAAKGU=</ToolID>
  <Data><![CDATA[bGpSVEFBQUFLR1U9]]></Data>
</CustomerInfo>
</file>

<file path=customXml/item41.xml><?xml version="1.0" encoding="utf-8"?>
<CustomerInfo>
  <UserName>Administrator</UserName>
  <CompanyName/>
  <MachineID>A666</MachineID>
  <ToolID>ljRTAAAAKGU=</ToolID>
  <Data><![CDATA[bGpSVEFBQUFLR1U9]]></Data>
</CustomerInfo>
</file>

<file path=customXml/item42.xml><?xml version="1.0" encoding="utf-8"?>
<CustomerInfo>
  <UserName>Administrator</UserName>
  <CompanyName/>
  <MachineID>A666</MachineID>
  <ToolID>ljRTAAAAKGU=</ToolID>
  <Data><![CDATA[bGpSVEFBQUFLR1U9]]></Data>
</CustomerInfo>
</file>

<file path=customXml/item43.xml><?xml version="1.0" encoding="utf-8"?>
<CustomerInfo>
  <UserName>Administrator</UserName>
  <CompanyName/>
  <MachineID>A666</MachineID>
  <ToolID>ljRTAAAAKGU=</ToolID>
  <Data><![CDATA[bGpSVEFBQUFLR1U9]]></Data>
</CustomerInfo>
</file>

<file path=customXml/item44.xml><?xml version="1.0" encoding="utf-8"?>
<CustomerInfo>
  <UserName>Administrator</UserName>
  <CompanyName/>
  <MachineID>A666</MachineID>
  <ToolID>ljRTAAAAKGU=</ToolID>
  <Data><![CDATA[bGpSVEFBQUFLR1U9]]></Data>
</CustomerInfo>
</file>

<file path=customXml/item45.xml><?xml version="1.0" encoding="utf-8"?>
<CustomerInfo>
  <UserName>Administrator</UserName>
  <CompanyName/>
  <MachineID>A666</MachineID>
  <ToolID>ljRTAAAAKGU=</ToolID>
  <Data><![CDATA[bGpSVEFBQUFLR1U9]]></Data>
</CustomerInfo>
</file>

<file path=customXml/item46.xml><?xml version="1.0" encoding="utf-8"?>
<CustomerInfo>
  <UserName>Administrator</UserName>
  <CompanyName/>
  <MachineID>A666</MachineID>
  <ToolID>ljRTAAAAKGU=</ToolID>
  <Data><![CDATA[bGpSVEFBQUFLR1U9]]></Data>
</CustomerInfo>
</file>

<file path=customXml/item47.xml><?xml version="1.0" encoding="utf-8"?>
<CustomerInfo>
  <UserName>Administrator</UserName>
  <CompanyName/>
  <MachineID>A666</MachineID>
  <ToolID>ljRTAAAAKGU=</ToolID>
  <Data><![CDATA[bGpSVEFBQUFLR1U9]]></Data>
</CustomerInfo>
</file>

<file path=customXml/item48.xml><?xml version="1.0" encoding="utf-8"?>
<CustomerInfo>
  <UserName>Administrator</UserName>
  <CompanyName/>
  <MachineID>A666</MachineID>
  <ToolID>ljRTAAAAKGU=</ToolID>
  <Data><![CDATA[bGpSVEFBQUFLR1U9]]></Data>
</CustomerInfo>
</file>

<file path=customXml/item49.xml><?xml version="1.0" encoding="utf-8"?>
<CustomerInfo>
  <UserName>Administrator</UserName>
  <CompanyName/>
  <MachineID>A666</MachineID>
  <ToolID>ljRTAAAAKGU=</ToolID>
  <Data><![CDATA[bGpSVEFBQUFLR1U9]]></Data>
</CustomerInfo>
</file>

<file path=customXml/item5.xml><?xml version="1.0" encoding="utf-8"?>
<CustomerInfo>
  <UserName>Administrator</UserName>
  <CompanyName/>
  <MachineID>A666</MachineID>
  <ToolID>ljRTAAAAKGU=</ToolID>
  <Data><![CDATA[bGpSVEFBQUFLR1U9]]></Data>
</CustomerInfo>
</file>

<file path=customXml/item50.xml><?xml version="1.0" encoding="utf-8"?>
<CustomerInfo>
  <UserName>Administrator</UserName>
  <CompanyName/>
  <MachineID>A666</MachineID>
  <ToolID>ljRTAAAAKGU=</ToolID>
  <Data><![CDATA[bGpSVEFBQUFLR1U9]]></Data>
</CustomerInfo>
</file>

<file path=customXml/item51.xml><?xml version="1.0" encoding="utf-8"?>
<CustomerInfo>
  <UserName>Administrator</UserName>
  <CompanyName/>
  <MachineID>A666</MachineID>
  <ToolID>ljRTAAAAKGU=</ToolID>
  <Data><![CDATA[bGpSVEFBQUFLR1U9]]></Data>
</CustomerInfo>
</file>

<file path=customXml/item52.xml><?xml version="1.0" encoding="utf-8"?>
<CustomerInfo>
  <UserName>Administrator</UserName>
  <CompanyName/>
  <MachineID>A666</MachineID>
  <ToolID>ljRTAAAAKGU=</ToolID>
  <Data><![CDATA[bGpSVEFBQUFLR1U9]]></Data>
</CustomerInfo>
</file>

<file path=customXml/item53.xml><?xml version="1.0" encoding="utf-8"?>
<CustomerInfo>
  <UserName>Administrator</UserName>
  <CompanyName/>
  <MachineID>A666</MachineID>
  <ToolID>ljRTAAAAKGU=</ToolID>
  <Data><![CDATA[bGpSVEFBQUFLR1U9]]></Data>
</CustomerInfo>
</file>

<file path=customXml/item54.xml><?xml version="1.0" encoding="utf-8"?>
<CustomerInfo>
  <UserName>Administrator</UserName>
  <CompanyName/>
  <MachineID>A666</MachineID>
  <ToolID>ljRTAAAAKGU=</ToolID>
  <Data><![CDATA[bGpSVEFBQUFLR1U9]]></Data>
</CustomerInfo>
</file>

<file path=customXml/item55.xml><?xml version="1.0" encoding="utf-8"?>
<CustomerInfo>
  <UserName>Administrator</UserName>
  <CompanyName/>
  <MachineID>A666</MachineID>
  <ToolID>ljRTAAAAKGU=</ToolID>
  <Data><![CDATA[bGpSVEFBQUFLR1U9]]></Data>
</CustomerInfo>
</file>

<file path=customXml/item56.xml><?xml version="1.0" encoding="utf-8"?>
<CustomerInfo>
  <UserName>Administrator</UserName>
  <CompanyName/>
  <MachineID>A666</MachineID>
  <ToolID>ljRTAAAAKGU=</ToolID>
  <Data><![CDATA[bGpSVEFBQUFLR1U9]]></Data>
</CustomerInfo>
</file>

<file path=customXml/item57.xml><?xml version="1.0" encoding="utf-8"?>
<CustomerInfo>
  <UserName>Administrator</UserName>
  <CompanyName/>
  <MachineID>A666</MachineID>
  <ToolID>ljRTAAAAKGU=</ToolID>
  <Data><![CDATA[bGpSVEFBQUFLR1U9]]></Data>
</CustomerInfo>
</file>

<file path=customXml/item58.xml><?xml version="1.0" encoding="utf-8"?>
<CustomerInfo>
  <UserName>Administrator</UserName>
  <CompanyName/>
  <MachineID>A666</MachineID>
  <ToolID>ljRTAAAAKGU=</ToolID>
  <Data><![CDATA[bGpSVEFBQUFLR1U9]]></Data>
</CustomerInfo>
</file>

<file path=customXml/item59.xml><?xml version="1.0" encoding="utf-8"?>
<CustomerInfo>
  <UserName>Administrator</UserName>
  <CompanyName/>
  <MachineID>A666</MachineID>
  <ToolID>ljRTAAAAKGU=</ToolID>
  <Data><![CDATA[bGpSVEFBQUFLR1U9]]></Data>
</CustomerInfo>
</file>

<file path=customXml/item6.xml><?xml version="1.0" encoding="utf-8"?>
<CustomerInfo>
  <UserName>Administrator</UserName>
  <CompanyName/>
  <MachineID>A666</MachineID>
  <ToolID>ljRTAAAAKGU=</ToolID>
  <Data><![CDATA[bGpSVEFBQUFLR1U9]]></Data>
</CustomerInfo>
</file>

<file path=customXml/item60.xml><?xml version="1.0" encoding="utf-8"?>
<CustomerInfo>
  <UserName>Administrator</UserName>
  <CompanyName/>
  <MachineID>A666</MachineID>
  <ToolID>ljRTAAAAKGU=</ToolID>
  <Data><![CDATA[bGpSVEFBQUFLR1U9]]></Data>
</CustomerInfo>
</file>

<file path=customXml/item61.xml><?xml version="1.0" encoding="utf-8"?>
<CustomerInfo>
  <UserName>Administrator</UserName>
  <CompanyName/>
  <MachineID>A666</MachineID>
  <ToolID>ljRTAAAAKGU=</ToolID>
  <Data><![CDATA[bGpSVEFBQUFLR1U9]]></Data>
</CustomerInfo>
</file>

<file path=customXml/item62.xml><?xml version="1.0" encoding="utf-8"?>
<CustomerInfo>
  <UserName>Administrator</UserName>
  <CompanyName/>
  <MachineID>A666</MachineID>
  <ToolID>ljRTAAAAKGU=</ToolID>
  <Data><![CDATA[bGpSVEFBQUFLR1U9]]></Data>
</CustomerInfo>
</file>

<file path=customXml/item63.xml><?xml version="1.0" encoding="utf-8"?>
<CustomerInfo>
  <UserName>Administrator</UserName>
  <CompanyName/>
  <MachineID>A666</MachineID>
  <ToolID>ljRTAAAAKGU=</ToolID>
  <Data><![CDATA[bGpSVEFBQUFLR1U9]]></Data>
</CustomerInfo>
</file>

<file path=customXml/item64.xml><?xml version="1.0" encoding="utf-8"?>
<CustomerInfo>
  <UserName>Administrator</UserName>
  <CompanyName/>
  <MachineID>A666</MachineID>
  <ToolID>ljRTAAAAKGU=</ToolID>
  <Data><![CDATA[bGpSVEFBQUFLR1U9]]></Data>
</CustomerInfo>
</file>

<file path=customXml/item65.xml><?xml version="1.0" encoding="utf-8"?>
<CustomerInfo>
  <UserName>Administrator</UserName>
  <CompanyName/>
  <MachineID>A666</MachineID>
  <ToolID>ljRTAAAAKGU=</ToolID>
  <Data><![CDATA[bGpSVEFBQUFLR1U9]]></Data>
</CustomerInfo>
</file>

<file path=customXml/item66.xml><?xml version="1.0" encoding="utf-8"?>
<CustomerInfo>
  <UserName>Administrator</UserName>
  <CompanyName/>
  <MachineID>A666</MachineID>
  <ToolID>ljRTAAAAKGU=</ToolID>
  <Data><![CDATA[bGpSVEFBQUFLR1U9]]></Data>
</CustomerInfo>
</file>

<file path=customXml/item67.xml><?xml version="1.0" encoding="utf-8"?>
<CustomerInfo>
  <UserName>Administrator</UserName>
  <CompanyName/>
  <MachineID>A666</MachineID>
  <ToolID>ljRTAAAAKGU=</ToolID>
  <Data><![CDATA[bGpSVEFBQUFLR1U9]]></Data>
</CustomerInfo>
</file>

<file path=customXml/item68.xml><?xml version="1.0" encoding="utf-8"?>
<CustomerInfo>
  <UserName>Administrator</UserName>
  <CompanyName/>
  <MachineID>A666</MachineID>
  <ToolID>ljRTAAAAKGU=</ToolID>
  <Data><![CDATA[bGpSVEFBQUFLR1U9]]></Data>
</CustomerInfo>
</file>

<file path=customXml/item69.xml><?xml version="1.0" encoding="utf-8"?>
<CustomerInfo>
  <UserName>Administrator</UserName>
  <CompanyName/>
  <MachineID>A666</MachineID>
  <ToolID>ljRTAAAAKGU=</ToolID>
  <Data><![CDATA[bGpSVEFBQUFLR1U9]]></Data>
</CustomerInfo>
</file>

<file path=customXml/item7.xml><?xml version="1.0" encoding="utf-8"?>
<CustomerInfo>
  <UserName>Administrator</UserName>
  <CompanyName/>
  <MachineID>A666</MachineID>
  <ToolID>ljRTAAAAKGU=</ToolID>
  <Data><![CDATA[bGpSVEFBQUFLR1U9]]></Data>
</CustomerInfo>
</file>

<file path=customXml/item70.xml><?xml version="1.0" encoding="utf-8"?>
<CustomerInfo>
  <UserName>Administrator</UserName>
  <CompanyName/>
  <MachineID>A666</MachineID>
  <ToolID>ljRTAAAAKGU=</ToolID>
  <Data><![CDATA[bGpSVEFBQUFLR1U9]]></Data>
</CustomerInfo>
</file>

<file path=customXml/item71.xml><?xml version="1.0" encoding="utf-8"?>
<CustomerInfo>
  <UserName>Administrator</UserName>
  <CompanyName/>
  <MachineID>A666</MachineID>
  <ToolID>ljRTAAAAKGU=</ToolID>
  <Data><![CDATA[bGpSVEFBQUFLR1U9]]></Data>
</CustomerInfo>
</file>

<file path=customXml/item72.xml><?xml version="1.0" encoding="utf-8"?>
<CustomerInfo>
  <UserName>Administrator</UserName>
  <CompanyName/>
  <MachineID>A666</MachineID>
  <ToolID>ljRTAAAAKGU=</ToolID>
  <Data><![CDATA[bGpSVEFBQUFLR1U9]]></Data>
</CustomerInfo>
</file>

<file path=customXml/item73.xml><?xml version="1.0" encoding="utf-8"?>
<CustomerInfo>
  <UserName>Administrator</UserName>
  <CompanyName/>
  <MachineID>A666</MachineID>
  <ToolID>ljRTAAAAKGU=</ToolID>
  <Data><![CDATA[bGpSVEFBQUFLR1U9]]></Data>
</CustomerInfo>
</file>

<file path=customXml/item74.xml><?xml version="1.0" encoding="utf-8"?>
<CustomerInfo>
  <UserName>Administrator</UserName>
  <CompanyName/>
  <MachineID>A666</MachineID>
  <ToolID>ljRTAAAAKGU=</ToolID>
  <Data><![CDATA[bGpSVEFBQUFLR1U9]]></Data>
</CustomerInfo>
</file>

<file path=customXml/item75.xml><?xml version="1.0" encoding="utf-8"?>
<CustomerInfo>
  <UserName>Administrator</UserName>
  <CompanyName/>
  <MachineID>A666</MachineID>
  <ToolID>ljRTAAAAKGU=</ToolID>
  <Data><![CDATA[bGpSVEFBQUFLR1U9]]></Data>
</CustomerInfo>
</file>

<file path=customXml/item76.xml><?xml version="1.0" encoding="utf-8"?>
<CustomerInfo>
  <UserName>Administrator</UserName>
  <CompanyName/>
  <MachineID>A666</MachineID>
  <ToolID>ljRTAAAAKGU=</ToolID>
  <Data><![CDATA[bGpSVEFBQUFLR1U9]]></Data>
</CustomerInfo>
</file>

<file path=customXml/item77.xml><?xml version="1.0" encoding="utf-8"?>
<CustomerInfo>
  <UserName>Administrator</UserName>
  <CompanyName/>
  <MachineID>A666</MachineID>
  <ToolID>ljRTAAAAKGU=</ToolID>
  <Data><![CDATA[bGpSVEFBQUFLR1U9]]></Data>
</CustomerInfo>
</file>

<file path=customXml/item78.xml><?xml version="1.0" encoding="utf-8"?>
<CustomerInfo>
  <UserName>Administrator</UserName>
  <CompanyName/>
  <MachineID>A666</MachineID>
  <ToolID>ljRTAAAAKGU=</ToolID>
  <Data><![CDATA[bGpSVEFBQUFLR1U9]]></Data>
</CustomerInfo>
</file>

<file path=customXml/item8.xml><?xml version="1.0" encoding="utf-8"?>
<CustomerInfo>
  <UserName>Administrator</UserName>
  <CompanyName/>
  <MachineID>A666</MachineID>
  <ToolID>ljRTAAAAKGU=</ToolID>
  <Data><![CDATA[bGpSVEFBQUFLR1U9]]></Data>
</CustomerInfo>
</file>

<file path=customXml/item9.xml><?xml version="1.0" encoding="utf-8"?>
<CustomerInfo>
  <UserName>Administrator</UserName>
  <CompanyName/>
  <MachineID>A666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EF133588-068F-4026-A9F4-61CDB1D8570C}">
  <ds:schemaRefs/>
</ds:datastoreItem>
</file>

<file path=customXml/itemProps10.xml><?xml version="1.0" encoding="utf-8"?>
<ds:datastoreItem xmlns:ds="http://schemas.openxmlformats.org/officeDocument/2006/customXml" ds:itemID="{462FDBD6-AF98-4846-B61E-333DB4CEFAB5}">
  <ds:schemaRefs/>
</ds:datastoreItem>
</file>

<file path=customXml/itemProps11.xml><?xml version="1.0" encoding="utf-8"?>
<ds:datastoreItem xmlns:ds="http://schemas.openxmlformats.org/officeDocument/2006/customXml" ds:itemID="{75C09B2C-3E08-4690-B7D4-8D2A889B131E}">
  <ds:schemaRefs/>
</ds:datastoreItem>
</file>

<file path=customXml/itemProps12.xml><?xml version="1.0" encoding="utf-8"?>
<ds:datastoreItem xmlns:ds="http://schemas.openxmlformats.org/officeDocument/2006/customXml" ds:itemID="{541F117A-C88E-4E48-9F9F-52FEED64A2C8}">
  <ds:schemaRefs/>
</ds:datastoreItem>
</file>

<file path=customXml/itemProps13.xml><?xml version="1.0" encoding="utf-8"?>
<ds:datastoreItem xmlns:ds="http://schemas.openxmlformats.org/officeDocument/2006/customXml" ds:itemID="{522B22B0-A29E-4E6C-8F7D-875CE2554225}">
  <ds:schemaRefs/>
</ds:datastoreItem>
</file>

<file path=customXml/itemProps14.xml><?xml version="1.0" encoding="utf-8"?>
<ds:datastoreItem xmlns:ds="http://schemas.openxmlformats.org/officeDocument/2006/customXml" ds:itemID="{1EEA9848-48F4-4606-88C5-3633D40C8768}">
  <ds:schemaRefs/>
</ds:datastoreItem>
</file>

<file path=customXml/itemProps15.xml><?xml version="1.0" encoding="utf-8"?>
<ds:datastoreItem xmlns:ds="http://schemas.openxmlformats.org/officeDocument/2006/customXml" ds:itemID="{E319CF43-3A3A-45C1-847A-6D0DF2B9E98A}">
  <ds:schemaRefs/>
</ds:datastoreItem>
</file>

<file path=customXml/itemProps16.xml><?xml version="1.0" encoding="utf-8"?>
<ds:datastoreItem xmlns:ds="http://schemas.openxmlformats.org/officeDocument/2006/customXml" ds:itemID="{5A191191-3CCA-4EDC-91AB-8F5998BA79D9}">
  <ds:schemaRefs/>
</ds:datastoreItem>
</file>

<file path=customXml/itemProps17.xml><?xml version="1.0" encoding="utf-8"?>
<ds:datastoreItem xmlns:ds="http://schemas.openxmlformats.org/officeDocument/2006/customXml" ds:itemID="{8287FC7F-F764-48E3-AC51-96C6B9B65901}">
  <ds:schemaRefs/>
</ds:datastoreItem>
</file>

<file path=customXml/itemProps18.xml><?xml version="1.0" encoding="utf-8"?>
<ds:datastoreItem xmlns:ds="http://schemas.openxmlformats.org/officeDocument/2006/customXml" ds:itemID="{82406B96-3D47-4241-8089-B1892CCF24D4}">
  <ds:schemaRefs/>
</ds:datastoreItem>
</file>

<file path=customXml/itemProps19.xml><?xml version="1.0" encoding="utf-8"?>
<ds:datastoreItem xmlns:ds="http://schemas.openxmlformats.org/officeDocument/2006/customXml" ds:itemID="{41B713D2-7C12-422D-AA53-BB8C9C2991BF}">
  <ds:schemaRefs/>
</ds:datastoreItem>
</file>

<file path=customXml/itemProps2.xml><?xml version="1.0" encoding="utf-8"?>
<ds:datastoreItem xmlns:ds="http://schemas.openxmlformats.org/officeDocument/2006/customXml" ds:itemID="{E567C2E3-49F6-420A-BD10-88F4794204E2}">
  <ds:schemaRefs/>
</ds:datastoreItem>
</file>

<file path=customXml/itemProps20.xml><?xml version="1.0" encoding="utf-8"?>
<ds:datastoreItem xmlns:ds="http://schemas.openxmlformats.org/officeDocument/2006/customXml" ds:itemID="{9C53C7E1-AE8A-44DD-ACD3-9F1837B94D7B}">
  <ds:schemaRefs/>
</ds:datastoreItem>
</file>

<file path=customXml/itemProps21.xml><?xml version="1.0" encoding="utf-8"?>
<ds:datastoreItem xmlns:ds="http://schemas.openxmlformats.org/officeDocument/2006/customXml" ds:itemID="{FB2C4451-DC91-4C53-B08A-151FF6353B75}">
  <ds:schemaRefs/>
</ds:datastoreItem>
</file>

<file path=customXml/itemProps22.xml><?xml version="1.0" encoding="utf-8"?>
<ds:datastoreItem xmlns:ds="http://schemas.openxmlformats.org/officeDocument/2006/customXml" ds:itemID="{8BFC707B-C1E7-4C2E-85ED-C760ED29F387}">
  <ds:schemaRefs/>
</ds:datastoreItem>
</file>

<file path=customXml/itemProps23.xml><?xml version="1.0" encoding="utf-8"?>
<ds:datastoreItem xmlns:ds="http://schemas.openxmlformats.org/officeDocument/2006/customXml" ds:itemID="{A7E96666-ED0B-477B-886C-EDB5F04A5B7B}">
  <ds:schemaRefs/>
</ds:datastoreItem>
</file>

<file path=customXml/itemProps24.xml><?xml version="1.0" encoding="utf-8"?>
<ds:datastoreItem xmlns:ds="http://schemas.openxmlformats.org/officeDocument/2006/customXml" ds:itemID="{B46CF092-A3B4-42DA-8F68-21E8651B8692}">
  <ds:schemaRefs/>
</ds:datastoreItem>
</file>

<file path=customXml/itemProps25.xml><?xml version="1.0" encoding="utf-8"?>
<ds:datastoreItem xmlns:ds="http://schemas.openxmlformats.org/officeDocument/2006/customXml" ds:itemID="{32ABB9F8-D66C-4091-BF27-6D674BC12644}">
  <ds:schemaRefs/>
</ds:datastoreItem>
</file>

<file path=customXml/itemProps26.xml><?xml version="1.0" encoding="utf-8"?>
<ds:datastoreItem xmlns:ds="http://schemas.openxmlformats.org/officeDocument/2006/customXml" ds:itemID="{08B0B581-1C1B-4141-BA44-F7C6A2FE3EC4}">
  <ds:schemaRefs/>
</ds:datastoreItem>
</file>

<file path=customXml/itemProps27.xml><?xml version="1.0" encoding="utf-8"?>
<ds:datastoreItem xmlns:ds="http://schemas.openxmlformats.org/officeDocument/2006/customXml" ds:itemID="{C8B2EB72-C914-4267-B747-B1EECBB12033}">
  <ds:schemaRefs/>
</ds:datastoreItem>
</file>

<file path=customXml/itemProps28.xml><?xml version="1.0" encoding="utf-8"?>
<ds:datastoreItem xmlns:ds="http://schemas.openxmlformats.org/officeDocument/2006/customXml" ds:itemID="{8A7F96C6-B43F-4E9E-93E2-238313167F6E}">
  <ds:schemaRefs/>
</ds:datastoreItem>
</file>

<file path=customXml/itemProps29.xml><?xml version="1.0" encoding="utf-8"?>
<ds:datastoreItem xmlns:ds="http://schemas.openxmlformats.org/officeDocument/2006/customXml" ds:itemID="{E28F8B97-0011-42D0-808B-2AC04A66ADA1}">
  <ds:schemaRefs/>
</ds:datastoreItem>
</file>

<file path=customXml/itemProps3.xml><?xml version="1.0" encoding="utf-8"?>
<ds:datastoreItem xmlns:ds="http://schemas.openxmlformats.org/officeDocument/2006/customXml" ds:itemID="{3E4E9426-005F-40F4-B1DC-233B570B5AB8}">
  <ds:schemaRefs/>
</ds:datastoreItem>
</file>

<file path=customXml/itemProps30.xml><?xml version="1.0" encoding="utf-8"?>
<ds:datastoreItem xmlns:ds="http://schemas.openxmlformats.org/officeDocument/2006/customXml" ds:itemID="{304102EF-8601-4316-8A04-8BE361287B5E}">
  <ds:schemaRefs/>
</ds:datastoreItem>
</file>

<file path=customXml/itemProps31.xml><?xml version="1.0" encoding="utf-8"?>
<ds:datastoreItem xmlns:ds="http://schemas.openxmlformats.org/officeDocument/2006/customXml" ds:itemID="{D2A0CCD5-0220-43C1-AB47-98A5EEB98E38}">
  <ds:schemaRefs/>
</ds:datastoreItem>
</file>

<file path=customXml/itemProps32.xml><?xml version="1.0" encoding="utf-8"?>
<ds:datastoreItem xmlns:ds="http://schemas.openxmlformats.org/officeDocument/2006/customXml" ds:itemID="{47B8B9DA-CE7A-4736-A1C1-58A0B8EEACD0}">
  <ds:schemaRefs/>
</ds:datastoreItem>
</file>

<file path=customXml/itemProps33.xml><?xml version="1.0" encoding="utf-8"?>
<ds:datastoreItem xmlns:ds="http://schemas.openxmlformats.org/officeDocument/2006/customXml" ds:itemID="{A5583A18-D1BF-42CE-9EA7-C6635940F7B6}">
  <ds:schemaRefs/>
</ds:datastoreItem>
</file>

<file path=customXml/itemProps34.xml><?xml version="1.0" encoding="utf-8"?>
<ds:datastoreItem xmlns:ds="http://schemas.openxmlformats.org/officeDocument/2006/customXml" ds:itemID="{1ED087A9-6B1B-4131-BFA6-B5152C717960}">
  <ds:schemaRefs/>
</ds:datastoreItem>
</file>

<file path=customXml/itemProps35.xml><?xml version="1.0" encoding="utf-8"?>
<ds:datastoreItem xmlns:ds="http://schemas.openxmlformats.org/officeDocument/2006/customXml" ds:itemID="{87C3CADB-ABD7-49AB-8CCE-231C835F9843}">
  <ds:schemaRefs/>
</ds:datastoreItem>
</file>

<file path=customXml/itemProps36.xml><?xml version="1.0" encoding="utf-8"?>
<ds:datastoreItem xmlns:ds="http://schemas.openxmlformats.org/officeDocument/2006/customXml" ds:itemID="{877C3C99-CD1D-45FA-ADA8-260B1CF0286C}">
  <ds:schemaRefs/>
</ds:datastoreItem>
</file>

<file path=customXml/itemProps37.xml><?xml version="1.0" encoding="utf-8"?>
<ds:datastoreItem xmlns:ds="http://schemas.openxmlformats.org/officeDocument/2006/customXml" ds:itemID="{4442EDD5-3C3C-4F15-A1F6-8C0214BA3789}">
  <ds:schemaRefs/>
</ds:datastoreItem>
</file>

<file path=customXml/itemProps38.xml><?xml version="1.0" encoding="utf-8"?>
<ds:datastoreItem xmlns:ds="http://schemas.openxmlformats.org/officeDocument/2006/customXml" ds:itemID="{9928AA06-B7EF-4DEF-98B4-55F14B4A34E1}">
  <ds:schemaRefs/>
</ds:datastoreItem>
</file>

<file path=customXml/itemProps39.xml><?xml version="1.0" encoding="utf-8"?>
<ds:datastoreItem xmlns:ds="http://schemas.openxmlformats.org/officeDocument/2006/customXml" ds:itemID="{44209AA6-64DB-45B3-9FBD-5E1C8E192904}">
  <ds:schemaRefs/>
</ds:datastoreItem>
</file>

<file path=customXml/itemProps4.xml><?xml version="1.0" encoding="utf-8"?>
<ds:datastoreItem xmlns:ds="http://schemas.openxmlformats.org/officeDocument/2006/customXml" ds:itemID="{E6029B6F-8F8B-49B3-A117-9B7FB606E1B3}">
  <ds:schemaRefs/>
</ds:datastoreItem>
</file>

<file path=customXml/itemProps40.xml><?xml version="1.0" encoding="utf-8"?>
<ds:datastoreItem xmlns:ds="http://schemas.openxmlformats.org/officeDocument/2006/customXml" ds:itemID="{6CAE472B-E967-4DB8-B215-6BA38C67FD7F}">
  <ds:schemaRefs/>
</ds:datastoreItem>
</file>

<file path=customXml/itemProps41.xml><?xml version="1.0" encoding="utf-8"?>
<ds:datastoreItem xmlns:ds="http://schemas.openxmlformats.org/officeDocument/2006/customXml" ds:itemID="{3172DA99-F645-44C2-8F16-30934B876329}">
  <ds:schemaRefs/>
</ds:datastoreItem>
</file>

<file path=customXml/itemProps42.xml><?xml version="1.0" encoding="utf-8"?>
<ds:datastoreItem xmlns:ds="http://schemas.openxmlformats.org/officeDocument/2006/customXml" ds:itemID="{652AD9CB-0A3B-42C2-92BD-80B3182FC36A}">
  <ds:schemaRefs/>
</ds:datastoreItem>
</file>

<file path=customXml/itemProps43.xml><?xml version="1.0" encoding="utf-8"?>
<ds:datastoreItem xmlns:ds="http://schemas.openxmlformats.org/officeDocument/2006/customXml" ds:itemID="{8DD3F006-EF0B-44F9-8B1E-24593F22FA99}">
  <ds:schemaRefs/>
</ds:datastoreItem>
</file>

<file path=customXml/itemProps44.xml><?xml version="1.0" encoding="utf-8"?>
<ds:datastoreItem xmlns:ds="http://schemas.openxmlformats.org/officeDocument/2006/customXml" ds:itemID="{7E326A99-D426-41D2-8E5A-A9669B92924F}">
  <ds:schemaRefs/>
</ds:datastoreItem>
</file>

<file path=customXml/itemProps45.xml><?xml version="1.0" encoding="utf-8"?>
<ds:datastoreItem xmlns:ds="http://schemas.openxmlformats.org/officeDocument/2006/customXml" ds:itemID="{AE0A4B12-DB4D-47BE-A1A1-79D89AA1AC66}">
  <ds:schemaRefs/>
</ds:datastoreItem>
</file>

<file path=customXml/itemProps46.xml><?xml version="1.0" encoding="utf-8"?>
<ds:datastoreItem xmlns:ds="http://schemas.openxmlformats.org/officeDocument/2006/customXml" ds:itemID="{487DCC6B-4BDA-4EAA-9EA7-12512CD51453}">
  <ds:schemaRefs/>
</ds:datastoreItem>
</file>

<file path=customXml/itemProps47.xml><?xml version="1.0" encoding="utf-8"?>
<ds:datastoreItem xmlns:ds="http://schemas.openxmlformats.org/officeDocument/2006/customXml" ds:itemID="{0EC7C3D9-A3D1-4DE4-BA15-3AD7A194791B}">
  <ds:schemaRefs/>
</ds:datastoreItem>
</file>

<file path=customXml/itemProps48.xml><?xml version="1.0" encoding="utf-8"?>
<ds:datastoreItem xmlns:ds="http://schemas.openxmlformats.org/officeDocument/2006/customXml" ds:itemID="{3FD00800-D638-4ABD-8050-D307F8942FA9}">
  <ds:schemaRefs/>
</ds:datastoreItem>
</file>

<file path=customXml/itemProps49.xml><?xml version="1.0" encoding="utf-8"?>
<ds:datastoreItem xmlns:ds="http://schemas.openxmlformats.org/officeDocument/2006/customXml" ds:itemID="{74AD8468-1D8C-4651-9780-14905AC9972A}">
  <ds:schemaRefs/>
</ds:datastoreItem>
</file>

<file path=customXml/itemProps5.xml><?xml version="1.0" encoding="utf-8"?>
<ds:datastoreItem xmlns:ds="http://schemas.openxmlformats.org/officeDocument/2006/customXml" ds:itemID="{67652BC2-9007-4544-99AC-4C09263454F3}">
  <ds:schemaRefs/>
</ds:datastoreItem>
</file>

<file path=customXml/itemProps50.xml><?xml version="1.0" encoding="utf-8"?>
<ds:datastoreItem xmlns:ds="http://schemas.openxmlformats.org/officeDocument/2006/customXml" ds:itemID="{D8436094-6482-4BAB-8A2C-7ED35E9ACED0}">
  <ds:schemaRefs/>
</ds:datastoreItem>
</file>

<file path=customXml/itemProps51.xml><?xml version="1.0" encoding="utf-8"?>
<ds:datastoreItem xmlns:ds="http://schemas.openxmlformats.org/officeDocument/2006/customXml" ds:itemID="{E6304233-62AB-4A3E-8276-E6DE631FC88B}">
  <ds:schemaRefs/>
</ds:datastoreItem>
</file>

<file path=customXml/itemProps52.xml><?xml version="1.0" encoding="utf-8"?>
<ds:datastoreItem xmlns:ds="http://schemas.openxmlformats.org/officeDocument/2006/customXml" ds:itemID="{133C27AF-F3B9-4DFE-87B0-E9BD3A0E4871}">
  <ds:schemaRefs/>
</ds:datastoreItem>
</file>

<file path=customXml/itemProps53.xml><?xml version="1.0" encoding="utf-8"?>
<ds:datastoreItem xmlns:ds="http://schemas.openxmlformats.org/officeDocument/2006/customXml" ds:itemID="{D4CDAF9A-A86E-4608-8BC7-C6F697C3AE29}">
  <ds:schemaRefs/>
</ds:datastoreItem>
</file>

<file path=customXml/itemProps54.xml><?xml version="1.0" encoding="utf-8"?>
<ds:datastoreItem xmlns:ds="http://schemas.openxmlformats.org/officeDocument/2006/customXml" ds:itemID="{29F3BC86-D20C-4EF9-AFC1-E0EF0D016A66}">
  <ds:schemaRefs/>
</ds:datastoreItem>
</file>

<file path=customXml/itemProps55.xml><?xml version="1.0" encoding="utf-8"?>
<ds:datastoreItem xmlns:ds="http://schemas.openxmlformats.org/officeDocument/2006/customXml" ds:itemID="{D3C04815-39AE-40E6-BD13-752086653936}">
  <ds:schemaRefs/>
</ds:datastoreItem>
</file>

<file path=customXml/itemProps56.xml><?xml version="1.0" encoding="utf-8"?>
<ds:datastoreItem xmlns:ds="http://schemas.openxmlformats.org/officeDocument/2006/customXml" ds:itemID="{A77874DC-CF7F-438A-8064-C499DAAA3156}">
  <ds:schemaRefs/>
</ds:datastoreItem>
</file>

<file path=customXml/itemProps57.xml><?xml version="1.0" encoding="utf-8"?>
<ds:datastoreItem xmlns:ds="http://schemas.openxmlformats.org/officeDocument/2006/customXml" ds:itemID="{4F965D0D-1B4C-48E1-9339-2D16D0CDB945}">
  <ds:schemaRefs/>
</ds:datastoreItem>
</file>

<file path=customXml/itemProps58.xml><?xml version="1.0" encoding="utf-8"?>
<ds:datastoreItem xmlns:ds="http://schemas.openxmlformats.org/officeDocument/2006/customXml" ds:itemID="{E8E5F8B5-E08C-4076-B475-EF05A33F6E76}">
  <ds:schemaRefs/>
</ds:datastoreItem>
</file>

<file path=customXml/itemProps59.xml><?xml version="1.0" encoding="utf-8"?>
<ds:datastoreItem xmlns:ds="http://schemas.openxmlformats.org/officeDocument/2006/customXml" ds:itemID="{DE8770F5-B261-4BE7-9D77-01DE5CC191F2}">
  <ds:schemaRefs/>
</ds:datastoreItem>
</file>

<file path=customXml/itemProps6.xml><?xml version="1.0" encoding="utf-8"?>
<ds:datastoreItem xmlns:ds="http://schemas.openxmlformats.org/officeDocument/2006/customXml" ds:itemID="{BC78C573-F4A3-4CC5-914C-22382D5E6817}">
  <ds:schemaRefs/>
</ds:datastoreItem>
</file>

<file path=customXml/itemProps60.xml><?xml version="1.0" encoding="utf-8"?>
<ds:datastoreItem xmlns:ds="http://schemas.openxmlformats.org/officeDocument/2006/customXml" ds:itemID="{D87D538C-A356-42A1-9506-2ED7202B71FD}">
  <ds:schemaRefs/>
</ds:datastoreItem>
</file>

<file path=customXml/itemProps61.xml><?xml version="1.0" encoding="utf-8"?>
<ds:datastoreItem xmlns:ds="http://schemas.openxmlformats.org/officeDocument/2006/customXml" ds:itemID="{707031EA-1EC9-4232-B1B1-7869AE372E0F}">
  <ds:schemaRefs/>
</ds:datastoreItem>
</file>

<file path=customXml/itemProps62.xml><?xml version="1.0" encoding="utf-8"?>
<ds:datastoreItem xmlns:ds="http://schemas.openxmlformats.org/officeDocument/2006/customXml" ds:itemID="{EE8223BC-BDE4-454E-B156-A866B9D23223}">
  <ds:schemaRefs/>
</ds:datastoreItem>
</file>

<file path=customXml/itemProps63.xml><?xml version="1.0" encoding="utf-8"?>
<ds:datastoreItem xmlns:ds="http://schemas.openxmlformats.org/officeDocument/2006/customXml" ds:itemID="{0DBE491A-E69F-45D5-813D-DF9A137BF764}">
  <ds:schemaRefs/>
</ds:datastoreItem>
</file>

<file path=customXml/itemProps64.xml><?xml version="1.0" encoding="utf-8"?>
<ds:datastoreItem xmlns:ds="http://schemas.openxmlformats.org/officeDocument/2006/customXml" ds:itemID="{D328BAE1-5451-48BF-B8CB-F141ECB9F881}">
  <ds:schemaRefs/>
</ds:datastoreItem>
</file>

<file path=customXml/itemProps65.xml><?xml version="1.0" encoding="utf-8"?>
<ds:datastoreItem xmlns:ds="http://schemas.openxmlformats.org/officeDocument/2006/customXml" ds:itemID="{26473274-DDE1-4C07-BC5D-DF6724381886}">
  <ds:schemaRefs/>
</ds:datastoreItem>
</file>

<file path=customXml/itemProps66.xml><?xml version="1.0" encoding="utf-8"?>
<ds:datastoreItem xmlns:ds="http://schemas.openxmlformats.org/officeDocument/2006/customXml" ds:itemID="{9EF78F44-38FC-4FE5-B1F0-85F802E6BF28}">
  <ds:schemaRefs/>
</ds:datastoreItem>
</file>

<file path=customXml/itemProps67.xml><?xml version="1.0" encoding="utf-8"?>
<ds:datastoreItem xmlns:ds="http://schemas.openxmlformats.org/officeDocument/2006/customXml" ds:itemID="{FCDA2CE6-ED47-4BC9-9803-F8F2042C23FE}">
  <ds:schemaRefs/>
</ds:datastoreItem>
</file>

<file path=customXml/itemProps68.xml><?xml version="1.0" encoding="utf-8"?>
<ds:datastoreItem xmlns:ds="http://schemas.openxmlformats.org/officeDocument/2006/customXml" ds:itemID="{E3065AAB-6E7D-47CD-8867-0B64B751969B}">
  <ds:schemaRefs/>
</ds:datastoreItem>
</file>

<file path=customXml/itemProps69.xml><?xml version="1.0" encoding="utf-8"?>
<ds:datastoreItem xmlns:ds="http://schemas.openxmlformats.org/officeDocument/2006/customXml" ds:itemID="{7B36B317-622A-4585-89C2-B0897F174216}">
  <ds:schemaRefs/>
</ds:datastoreItem>
</file>

<file path=customXml/itemProps7.xml><?xml version="1.0" encoding="utf-8"?>
<ds:datastoreItem xmlns:ds="http://schemas.openxmlformats.org/officeDocument/2006/customXml" ds:itemID="{2ACA8B2A-EEDC-4463-B2C9-8188BCF8B810}">
  <ds:schemaRefs/>
</ds:datastoreItem>
</file>

<file path=customXml/itemProps70.xml><?xml version="1.0" encoding="utf-8"?>
<ds:datastoreItem xmlns:ds="http://schemas.openxmlformats.org/officeDocument/2006/customXml" ds:itemID="{96BF671E-EA15-4F7A-8378-78070B66C048}">
  <ds:schemaRefs/>
</ds:datastoreItem>
</file>

<file path=customXml/itemProps71.xml><?xml version="1.0" encoding="utf-8"?>
<ds:datastoreItem xmlns:ds="http://schemas.openxmlformats.org/officeDocument/2006/customXml" ds:itemID="{4BDE5B57-2DAA-46B3-A5EF-F974CF324343}">
  <ds:schemaRefs/>
</ds:datastoreItem>
</file>

<file path=customXml/itemProps72.xml><?xml version="1.0" encoding="utf-8"?>
<ds:datastoreItem xmlns:ds="http://schemas.openxmlformats.org/officeDocument/2006/customXml" ds:itemID="{3AE372FC-6DCE-4318-97D1-FA535FA3AB05}">
  <ds:schemaRefs/>
</ds:datastoreItem>
</file>

<file path=customXml/itemProps73.xml><?xml version="1.0" encoding="utf-8"?>
<ds:datastoreItem xmlns:ds="http://schemas.openxmlformats.org/officeDocument/2006/customXml" ds:itemID="{E3F8B3EB-DD6F-4024-9306-0E32AC3D5692}">
  <ds:schemaRefs/>
</ds:datastoreItem>
</file>

<file path=customXml/itemProps74.xml><?xml version="1.0" encoding="utf-8"?>
<ds:datastoreItem xmlns:ds="http://schemas.openxmlformats.org/officeDocument/2006/customXml" ds:itemID="{787B286A-8F4B-43A9-A210-E40B92E962A2}">
  <ds:schemaRefs/>
</ds:datastoreItem>
</file>

<file path=customXml/itemProps75.xml><?xml version="1.0" encoding="utf-8"?>
<ds:datastoreItem xmlns:ds="http://schemas.openxmlformats.org/officeDocument/2006/customXml" ds:itemID="{987EC9F0-BB8C-4A36-80FC-2976866E1540}">
  <ds:schemaRefs/>
</ds:datastoreItem>
</file>

<file path=customXml/itemProps76.xml><?xml version="1.0" encoding="utf-8"?>
<ds:datastoreItem xmlns:ds="http://schemas.openxmlformats.org/officeDocument/2006/customXml" ds:itemID="{2B598EB0-36D2-4D51-920E-BC1CA88B3A72}">
  <ds:schemaRefs/>
</ds:datastoreItem>
</file>

<file path=customXml/itemProps77.xml><?xml version="1.0" encoding="utf-8"?>
<ds:datastoreItem xmlns:ds="http://schemas.openxmlformats.org/officeDocument/2006/customXml" ds:itemID="{3A173B8E-B2B2-4A32-8066-C07F81AAC038}">
  <ds:schemaRefs/>
</ds:datastoreItem>
</file>

<file path=customXml/itemProps78.xml><?xml version="1.0" encoding="utf-8"?>
<ds:datastoreItem xmlns:ds="http://schemas.openxmlformats.org/officeDocument/2006/customXml" ds:itemID="{33280BE7-6CA3-41D5-9E7F-8127099103DA}">
  <ds:schemaRefs/>
</ds:datastoreItem>
</file>

<file path=customXml/itemProps8.xml><?xml version="1.0" encoding="utf-8"?>
<ds:datastoreItem xmlns:ds="http://schemas.openxmlformats.org/officeDocument/2006/customXml" ds:itemID="{602CD78D-051F-4377-9098-F53415010E8E}">
  <ds:schemaRefs/>
</ds:datastoreItem>
</file>

<file path=customXml/itemProps9.xml><?xml version="1.0" encoding="utf-8"?>
<ds:datastoreItem xmlns:ds="http://schemas.openxmlformats.org/officeDocument/2006/customXml" ds:itemID="{35601DD6-E9C7-47D3-9D18-3B22399D709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2022版高中同步疑难破PPT模板</Template>
  <TotalTime>309</TotalTime>
  <Words>1425</Words>
  <PresentationFormat>自定义</PresentationFormat>
  <Paragraphs>817</Paragraphs>
  <Slides>78</Slides>
  <Notes>78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78</vt:i4>
      </vt:variant>
    </vt:vector>
  </HeadingPairs>
  <TitlesOfParts>
    <vt:vector size="79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cp:lastModifiedBy>PC</cp:lastModifiedBy>
  <cp:revision>117</cp:revision>
  <dcterms:modified xsi:type="dcterms:W3CDTF">2021-04-20T10:53:25Z</dcterms:modified>
</cp:coreProperties>
</file>