
<file path=[Content_Types].xml><?xml version="1.0" encoding="utf-8"?>
<Types xmlns="http://schemas.openxmlformats.org/package/2006/content-types">
  <Override PartName="/customXml/itemProps35.xml" ContentType="application/vnd.openxmlformats-officedocument.customXmlProperties+xml"/>
  <Override PartName="/customXml/itemProps82.xml" ContentType="application/vnd.openxmlformats-officedocument.customXmlProperties+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3.xml" ContentType="application/vnd.openxmlformats-officedocument.customXmlProperties+xml"/>
  <Override PartName="/customXml/itemProps24.xml" ContentType="application/vnd.openxmlformats-officedocument.customXmlProperties+xml"/>
  <Override PartName="/customXml/itemProps60.xml" ContentType="application/vnd.openxmlformats-officedocument.customXmlProperties+xml"/>
  <Override PartName="/customXml/itemProps71.xml" ContentType="application/vnd.openxmlformats-officedocument.customXmlPropertie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customXml/itemProps29.xml" ContentType="application/vnd.openxmlformats-officedocument.customXmlProperties+xml"/>
  <Override PartName="/customXml/itemProps76.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65.xml" ContentType="application/vnd.openxmlformats-officedocument.customXmlProperties+xml"/>
  <Override PartName="/ppt/slides/slide77.xml" ContentType="application/vnd.openxmlformats-officedocument.presentationml.slide+xml"/>
  <Override PartName="/customXml/itemProps2.xml" ContentType="application/vnd.openxmlformats-officedocument.customXmlProperties+xml"/>
  <Override PartName="/customXml/itemProps54.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customXml/itemProps32.xml" ContentType="application/vnd.openxmlformats-officedocument.customXmlProperties+xml"/>
  <Override PartName="/customXml/itemProps43.xml" ContentType="application/vnd.openxmlformats-officedocument.customXmlProperties+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customXml/itemProps21.xml" ContentType="application/vnd.openxmlformats-officedocument.customXmlPropertie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customXml/itemProps59.xml" ContentType="application/vnd.openxmlformats-officedocument.customXmlPropertie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customXml/itemProps7.xml" ContentType="application/vnd.openxmlformats-officedocument.customXmlProperties+xml"/>
  <Override PartName="/customXml/itemProps48.xml" ContentType="application/vnd.openxmlformats-officedocument.customXmlProperties+xml"/>
  <Override PartName="/customXml/itemProps77.xml" ContentType="application/vnd.openxmlformats-officedocument.customXmlProperties+xml"/>
  <Override PartName="/customXml/itemProps19.xml" ContentType="application/vnd.openxmlformats-officedocument.customXmlProperties+xml"/>
  <Override PartName="/customXml/itemProps37.xml" ContentType="application/vnd.openxmlformats-officedocument.customXmlProperties+xml"/>
  <Override PartName="/customXml/itemProps55.xml" ContentType="application/vnd.openxmlformats-officedocument.customXmlProperties+xml"/>
  <Override PartName="/customXml/itemProps66.xml" ContentType="application/vnd.openxmlformats-officedocument.customXmlPropertie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customXml/itemProps62.xml" ContentType="application/vnd.openxmlformats-officedocument.customXmlProperties+xml"/>
  <Override PartName="/customXml/itemProps7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customXml/itemProps33.xml" ContentType="application/vnd.openxmlformats-officedocument.customXmlProperties+xml"/>
  <Override PartName="/customXml/itemProps51.xml" ContentType="application/vnd.openxmlformats-officedocument.customXmlProperties+xml"/>
  <Override PartName="/customXml/itemProps80.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customXml/itemProps8.xml" ContentType="application/vnd.openxmlformats-officedocument.customXmlProperties+xml"/>
  <Override PartName="/customXml/itemProps7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customXml/itemProps67.xml" ContentType="application/vnd.openxmlformats-officedocument.customXmlProperties+xml"/>
  <Override PartName="/ppt/slides/slide79.xml" ContentType="application/vnd.openxmlformats-officedocument.presentationml.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customXml/itemProps7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customXml/itemProps63.xml" ContentType="application/vnd.openxmlformats-officedocument.customXmlProperties+xml"/>
  <Override PartName="/customXml/itemProps81.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customXml/itemProps70.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customXml/itemProps9.xml" ContentType="application/vnd.openxmlformats-officedocument.customXmlProperties+xml"/>
  <Override PartName="/customXml/itemProps79.xml" ContentType="application/vnd.openxmlformats-officedocument.customXmlProperties+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Override PartName="/customXml/itemProps39.xml" ContentType="application/vnd.openxmlformats-officedocument.customXmlProperties+xml"/>
  <Override PartName="/customXml/itemProps57.xml" ContentType="application/vnd.openxmlformats-officedocument.customXmlProperties+xml"/>
  <Override PartName="/customXml/itemProps68.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28.xml" ContentType="application/vnd.openxmlformats-officedocument.customXmlProperties+xml"/>
  <Override PartName="/customXml/itemProps46.xml" ContentType="application/vnd.openxmlformats-officedocument.customXmlProperties+xml"/>
  <Override PartName="/customXml/itemProps64.xml" ContentType="application/vnd.openxmlformats-officedocument.customXmlProperties+xml"/>
  <Override PartName="/customXml/itemProps75.xml" ContentType="application/vnd.openxmlformats-officedocument.customXmlProperties+xml"/>
  <Override PartName="/ppt/slides/slide8.xml" ContentType="application/vnd.openxmlformats-officedocument.presentationml.slide+xml"/>
  <Override PartName="/ppt/slides/slide69.xml" ContentType="application/vnd.openxmlformats-officedocument.presentationml.slide+xml"/>
  <Override PartName="/customXml/itemProps53.xml" ContentType="application/vnd.openxmlformats-officedocument.customXmlProperties+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customXml/itemProps1.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67.xml" ContentType="application/vnd.openxmlformats-officedocument.presentationml.notesSlide+xml"/>
  <Override PartName="/customXml/itemProps3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customXml/itemProps20.xml" ContentType="application/vnd.openxmlformats-officedocument.customXmlProperties+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customXml/itemProps69.xml" ContentType="application/vnd.openxmlformats-officedocument.customXmlProperties+xml"/>
  <Override PartName="/ppt/notesSlides/notesSlide12.xml" ContentType="application/vnd.openxmlformats-officedocument.presentationml.notesSlide+xml"/>
  <Override PartName="/customXml/itemProps6.xml" ContentType="application/vnd.openxmlformats-officedocument.customXmlProperties+xml"/>
  <Override PartName="/customXml/itemProps5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5.xml" ContentType="application/vnd.openxmlformats-officedocument.customXmlProperties+xml"/>
  <Override PartName="/customXml/itemProps72.xml" ContentType="application/vnd.openxmlformats-officedocument.customXmlProperties+xml"/>
  <Override PartName="/ppt/slides/slide48.xml" ContentType="application/vnd.openxmlformats-officedocument.presentationml.slide+xml"/>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61.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83"/>
  </p:sldMasterIdLst>
  <p:notesMasterIdLst>
    <p:notesMasterId r:id="rId166"/>
  </p:notesMasterIdLst>
  <p:sldIdLst>
    <p:sldId id="256" r:id="rId84"/>
    <p:sldId id="259" r:id="rId85"/>
    <p:sldId id="260" r:id="rId86"/>
    <p:sldId id="261" r:id="rId87"/>
    <p:sldId id="262" r:id="rId88"/>
    <p:sldId id="263" r:id="rId89"/>
    <p:sldId id="264" r:id="rId90"/>
    <p:sldId id="265" r:id="rId91"/>
    <p:sldId id="266" r:id="rId92"/>
    <p:sldId id="267" r:id="rId93"/>
    <p:sldId id="268" r:id="rId94"/>
    <p:sldId id="269" r:id="rId95"/>
    <p:sldId id="270" r:id="rId96"/>
    <p:sldId id="271" r:id="rId97"/>
    <p:sldId id="272" r:id="rId98"/>
    <p:sldId id="273" r:id="rId99"/>
    <p:sldId id="274" r:id="rId100"/>
    <p:sldId id="275" r:id="rId101"/>
    <p:sldId id="276" r:id="rId102"/>
    <p:sldId id="277" r:id="rId103"/>
    <p:sldId id="278" r:id="rId104"/>
    <p:sldId id="279" r:id="rId105"/>
    <p:sldId id="280" r:id="rId106"/>
    <p:sldId id="281" r:id="rId107"/>
    <p:sldId id="282" r:id="rId108"/>
    <p:sldId id="284" r:id="rId109"/>
    <p:sldId id="285" r:id="rId110"/>
    <p:sldId id="286" r:id="rId111"/>
    <p:sldId id="287" r:id="rId112"/>
    <p:sldId id="288" r:id="rId113"/>
    <p:sldId id="289" r:id="rId114"/>
    <p:sldId id="290" r:id="rId115"/>
    <p:sldId id="291" r:id="rId116"/>
    <p:sldId id="292" r:id="rId117"/>
    <p:sldId id="293" r:id="rId118"/>
    <p:sldId id="294" r:id="rId119"/>
    <p:sldId id="295" r:id="rId120"/>
    <p:sldId id="296" r:id="rId121"/>
    <p:sldId id="298" r:id="rId122"/>
    <p:sldId id="300" r:id="rId123"/>
    <p:sldId id="301" r:id="rId124"/>
    <p:sldId id="302" r:id="rId125"/>
    <p:sldId id="303" r:id="rId126"/>
    <p:sldId id="304" r:id="rId127"/>
    <p:sldId id="305" r:id="rId128"/>
    <p:sldId id="306" r:id="rId129"/>
    <p:sldId id="307" r:id="rId130"/>
    <p:sldId id="308" r:id="rId131"/>
    <p:sldId id="309" r:id="rId132"/>
    <p:sldId id="310" r:id="rId133"/>
    <p:sldId id="311" r:id="rId134"/>
    <p:sldId id="312" r:id="rId135"/>
    <p:sldId id="313" r:id="rId136"/>
    <p:sldId id="314" r:id="rId137"/>
    <p:sldId id="315" r:id="rId138"/>
    <p:sldId id="316" r:id="rId139"/>
    <p:sldId id="317" r:id="rId140"/>
    <p:sldId id="318" r:id="rId141"/>
    <p:sldId id="319" r:id="rId142"/>
    <p:sldId id="320" r:id="rId143"/>
    <p:sldId id="321" r:id="rId144"/>
    <p:sldId id="322" r:id="rId145"/>
    <p:sldId id="323" r:id="rId146"/>
    <p:sldId id="324" r:id="rId147"/>
    <p:sldId id="325" r:id="rId148"/>
    <p:sldId id="326" r:id="rId149"/>
    <p:sldId id="327" r:id="rId150"/>
    <p:sldId id="328" r:id="rId151"/>
    <p:sldId id="329" r:id="rId152"/>
    <p:sldId id="330" r:id="rId153"/>
    <p:sldId id="331" r:id="rId154"/>
    <p:sldId id="332" r:id="rId155"/>
    <p:sldId id="333" r:id="rId156"/>
    <p:sldId id="334" r:id="rId157"/>
    <p:sldId id="335" r:id="rId158"/>
    <p:sldId id="336" r:id="rId159"/>
    <p:sldId id="337" r:id="rId160"/>
    <p:sldId id="338" r:id="rId161"/>
    <p:sldId id="339" r:id="rId162"/>
    <p:sldId id="343" r:id="rId163"/>
    <p:sldId id="340" r:id="rId164"/>
    <p:sldId id="341" r:id="rId165"/>
  </p:sldIdLst>
  <p:sldSz cx="914400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8142" autoAdjust="0"/>
  </p:normalViewPr>
  <p:slideViewPr>
    <p:cSldViewPr>
      <p:cViewPr varScale="1">
        <p:scale>
          <a:sx n="114" d="100"/>
          <a:sy n="114" d="100"/>
        </p:scale>
        <p:origin x="-15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34.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xml"/><Relationship Id="rId89" Type="http://schemas.openxmlformats.org/officeDocument/2006/relationships/slide" Target="slides/slide6.xml"/><Relationship Id="rId112" Type="http://schemas.openxmlformats.org/officeDocument/2006/relationships/slide" Target="slides/slide29.xml"/><Relationship Id="rId133" Type="http://schemas.openxmlformats.org/officeDocument/2006/relationships/slide" Target="slides/slide50.xml"/><Relationship Id="rId138" Type="http://schemas.openxmlformats.org/officeDocument/2006/relationships/slide" Target="slides/slide55.xml"/><Relationship Id="rId154" Type="http://schemas.openxmlformats.org/officeDocument/2006/relationships/slide" Target="slides/slide71.xml"/><Relationship Id="rId159" Type="http://schemas.openxmlformats.org/officeDocument/2006/relationships/slide" Target="slides/slide76.xml"/><Relationship Id="rId170" Type="http://schemas.openxmlformats.org/officeDocument/2006/relationships/tableStyles" Target="tableStyles.xml"/><Relationship Id="rId16" Type="http://schemas.openxmlformats.org/officeDocument/2006/relationships/customXml" Target="../customXml/item16.xml"/><Relationship Id="rId107" Type="http://schemas.openxmlformats.org/officeDocument/2006/relationships/slide" Target="slides/slide24.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19.xml"/><Relationship Id="rId123" Type="http://schemas.openxmlformats.org/officeDocument/2006/relationships/slide" Target="slides/slide40.xml"/><Relationship Id="rId128" Type="http://schemas.openxmlformats.org/officeDocument/2006/relationships/slide" Target="slides/slide45.xml"/><Relationship Id="rId144" Type="http://schemas.openxmlformats.org/officeDocument/2006/relationships/slide" Target="slides/slide61.xml"/><Relationship Id="rId149" Type="http://schemas.openxmlformats.org/officeDocument/2006/relationships/slide" Target="slides/slide66.xml"/><Relationship Id="rId5" Type="http://schemas.openxmlformats.org/officeDocument/2006/relationships/customXml" Target="../customXml/item5.xml"/><Relationship Id="rId90" Type="http://schemas.openxmlformats.org/officeDocument/2006/relationships/slide" Target="slides/slide7.xml"/><Relationship Id="rId95" Type="http://schemas.openxmlformats.org/officeDocument/2006/relationships/slide" Target="slides/slide12.xml"/><Relationship Id="rId160" Type="http://schemas.openxmlformats.org/officeDocument/2006/relationships/slide" Target="slides/slide77.xml"/><Relationship Id="rId165" Type="http://schemas.openxmlformats.org/officeDocument/2006/relationships/slide" Target="slides/slide82.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30.xml"/><Relationship Id="rId118" Type="http://schemas.openxmlformats.org/officeDocument/2006/relationships/slide" Target="slides/slide35.xml"/><Relationship Id="rId134" Type="http://schemas.openxmlformats.org/officeDocument/2006/relationships/slide" Target="slides/slide51.xml"/><Relationship Id="rId139" Type="http://schemas.openxmlformats.org/officeDocument/2006/relationships/slide" Target="slides/slide56.xml"/><Relationship Id="rId80" Type="http://schemas.openxmlformats.org/officeDocument/2006/relationships/customXml" Target="../customXml/item80.xml"/><Relationship Id="rId85" Type="http://schemas.openxmlformats.org/officeDocument/2006/relationships/slide" Target="slides/slide2.xml"/><Relationship Id="rId150" Type="http://schemas.openxmlformats.org/officeDocument/2006/relationships/slide" Target="slides/slide67.xml"/><Relationship Id="rId155" Type="http://schemas.openxmlformats.org/officeDocument/2006/relationships/slide" Target="slides/slide72.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20.xml"/><Relationship Id="rId108" Type="http://schemas.openxmlformats.org/officeDocument/2006/relationships/slide" Target="slides/slide25.xml"/><Relationship Id="rId124" Type="http://schemas.openxmlformats.org/officeDocument/2006/relationships/slide" Target="slides/slide41.xml"/><Relationship Id="rId129" Type="http://schemas.openxmlformats.org/officeDocument/2006/relationships/slide" Target="slides/slide46.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slide" Target="slides/slide8.xml"/><Relationship Id="rId96" Type="http://schemas.openxmlformats.org/officeDocument/2006/relationships/slide" Target="slides/slide13.xml"/><Relationship Id="rId140" Type="http://schemas.openxmlformats.org/officeDocument/2006/relationships/slide" Target="slides/slide57.xml"/><Relationship Id="rId145" Type="http://schemas.openxmlformats.org/officeDocument/2006/relationships/slide" Target="slides/slide62.xml"/><Relationship Id="rId161" Type="http://schemas.openxmlformats.org/officeDocument/2006/relationships/slide" Target="slides/slide78.xml"/><Relationship Id="rId16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3.xml"/><Relationship Id="rId114" Type="http://schemas.openxmlformats.org/officeDocument/2006/relationships/slide" Target="slides/slide31.xml"/><Relationship Id="rId119" Type="http://schemas.openxmlformats.org/officeDocument/2006/relationships/slide" Target="slides/slide36.xml"/><Relationship Id="rId127" Type="http://schemas.openxmlformats.org/officeDocument/2006/relationships/slide" Target="slides/slide44.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slide" Target="slides/slide3.xml"/><Relationship Id="rId94" Type="http://schemas.openxmlformats.org/officeDocument/2006/relationships/slide" Target="slides/slide11.xml"/><Relationship Id="rId99" Type="http://schemas.openxmlformats.org/officeDocument/2006/relationships/slide" Target="slides/slide16.xml"/><Relationship Id="rId101" Type="http://schemas.openxmlformats.org/officeDocument/2006/relationships/slide" Target="slides/slide18.xml"/><Relationship Id="rId122" Type="http://schemas.openxmlformats.org/officeDocument/2006/relationships/slide" Target="slides/slide39.xml"/><Relationship Id="rId130" Type="http://schemas.openxmlformats.org/officeDocument/2006/relationships/slide" Target="slides/slide47.xml"/><Relationship Id="rId135" Type="http://schemas.openxmlformats.org/officeDocument/2006/relationships/slide" Target="slides/slide52.xml"/><Relationship Id="rId143" Type="http://schemas.openxmlformats.org/officeDocument/2006/relationships/slide" Target="slides/slide60.xml"/><Relationship Id="rId148" Type="http://schemas.openxmlformats.org/officeDocument/2006/relationships/slide" Target="slides/slide65.xml"/><Relationship Id="rId151" Type="http://schemas.openxmlformats.org/officeDocument/2006/relationships/slide" Target="slides/slide68.xml"/><Relationship Id="rId156" Type="http://schemas.openxmlformats.org/officeDocument/2006/relationships/slide" Target="slides/slide73.xml"/><Relationship Id="rId164" Type="http://schemas.openxmlformats.org/officeDocument/2006/relationships/slide" Target="slides/slide81.xml"/><Relationship Id="rId16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26.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4.xml"/><Relationship Id="rId104" Type="http://schemas.openxmlformats.org/officeDocument/2006/relationships/slide" Target="slides/slide21.xml"/><Relationship Id="rId120" Type="http://schemas.openxmlformats.org/officeDocument/2006/relationships/slide" Target="slides/slide37.xml"/><Relationship Id="rId125" Type="http://schemas.openxmlformats.org/officeDocument/2006/relationships/slide" Target="slides/slide42.xml"/><Relationship Id="rId141" Type="http://schemas.openxmlformats.org/officeDocument/2006/relationships/slide" Target="slides/slide58.xml"/><Relationship Id="rId146" Type="http://schemas.openxmlformats.org/officeDocument/2006/relationships/slide" Target="slides/slide63.xml"/><Relationship Id="rId167"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9.xml"/><Relationship Id="rId162" Type="http://schemas.openxmlformats.org/officeDocument/2006/relationships/slide" Target="slides/slide7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4.xml"/><Relationship Id="rId110" Type="http://schemas.openxmlformats.org/officeDocument/2006/relationships/slide" Target="slides/slide27.xml"/><Relationship Id="rId115" Type="http://schemas.openxmlformats.org/officeDocument/2006/relationships/slide" Target="slides/slide32.xml"/><Relationship Id="rId131" Type="http://schemas.openxmlformats.org/officeDocument/2006/relationships/slide" Target="slides/slide48.xml"/><Relationship Id="rId136" Type="http://schemas.openxmlformats.org/officeDocument/2006/relationships/slide" Target="slides/slide53.xml"/><Relationship Id="rId157" Type="http://schemas.openxmlformats.org/officeDocument/2006/relationships/slide" Target="slides/slide74.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69.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slide" Target="slides/slide17.xml"/><Relationship Id="rId105" Type="http://schemas.openxmlformats.org/officeDocument/2006/relationships/slide" Target="slides/slide22.xml"/><Relationship Id="rId126" Type="http://schemas.openxmlformats.org/officeDocument/2006/relationships/slide" Target="slides/slide43.xml"/><Relationship Id="rId147" Type="http://schemas.openxmlformats.org/officeDocument/2006/relationships/slide" Target="slides/slide64.xml"/><Relationship Id="rId168"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0.xml"/><Relationship Id="rId98" Type="http://schemas.openxmlformats.org/officeDocument/2006/relationships/slide" Target="slides/slide15.xml"/><Relationship Id="rId121" Type="http://schemas.openxmlformats.org/officeDocument/2006/relationships/slide" Target="slides/slide38.xml"/><Relationship Id="rId142" Type="http://schemas.openxmlformats.org/officeDocument/2006/relationships/slide" Target="slides/slide59.xml"/><Relationship Id="rId163" Type="http://schemas.openxmlformats.org/officeDocument/2006/relationships/slide" Target="slides/slide80.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33.xml"/><Relationship Id="rId137" Type="http://schemas.openxmlformats.org/officeDocument/2006/relationships/slide" Target="slides/slide54.xml"/><Relationship Id="rId158" Type="http://schemas.openxmlformats.org/officeDocument/2006/relationships/slide" Target="slides/slide75.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Master" Target="slideMasters/slideMaster1.xml"/><Relationship Id="rId88" Type="http://schemas.openxmlformats.org/officeDocument/2006/relationships/slide" Target="slides/slide5.xml"/><Relationship Id="rId111" Type="http://schemas.openxmlformats.org/officeDocument/2006/relationships/slide" Target="slides/slide28.xml"/><Relationship Id="rId132" Type="http://schemas.openxmlformats.org/officeDocument/2006/relationships/slide" Target="slides/slide49.xml"/><Relationship Id="rId153"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2021/4/19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569FB26-FCF9-4974-8A1F-3FEA2E6461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39571"/>
            <a:ext cx="9180512" cy="6892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2021/4/19</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2021/4/19</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2" name="图形 1">
            <a:extLst>
              <a:ext uri="{FF2B5EF4-FFF2-40B4-BE49-F238E27FC236}">
                <a16:creationId xmlns:a16="http://schemas.microsoft.com/office/drawing/2014/main" xmlns="" id="{859CB482-DD31-4309-AEFA-FB75508F1217}"/>
              </a:ext>
            </a:extLst>
          </p:cNvPr>
          <p:cNvPicPr>
            <a:picLocks noChangeAspect="1"/>
          </p:cNvPicPr>
          <p:nvPr/>
        </p:nvPicPr>
        <p:blipFill>
          <a:blip r:embed="rId5">
            <a:extLst>
              <a:ext uri="{96DAC541-7B7A-43D3-8B79-37D633B846F1}">
                <asvg:svgBlip xmlns:asvg="http://schemas.microsoft.com/office/drawing/2016/SVG/main" xmlns="" r:embed=""/>
              </a:ext>
            </a:extLst>
          </a:blip>
          <a:stretch>
            <a:fillRect/>
          </a:stretch>
        </p:blipFill>
        <p:spPr>
          <a:xfrm>
            <a:off x="-44919" y="0"/>
            <a:ext cx="9225431" cy="755973"/>
          </a:xfrm>
          <a:prstGeom prst="rect">
            <a:avLst/>
          </a:prstGeom>
        </p:spPr>
      </p:pic>
      <p:sp>
        <p:nvSpPr>
          <p:cNvPr id="4" name="TextBox 3"/>
          <p:cNvSpPr txBox="1"/>
          <p:nvPr userDrawn="1"/>
        </p:nvSpPr>
        <p:spPr>
          <a:xfrm>
            <a:off x="1835696" y="251917"/>
            <a:ext cx="5832648" cy="461665"/>
          </a:xfrm>
          <a:prstGeom prst="rect">
            <a:avLst/>
          </a:prstGeom>
          <a:noFill/>
        </p:spPr>
        <p:txBody>
          <a:bodyPr wrap="square" rtlCol="0">
            <a:spAutoFit/>
          </a:bodyPr>
          <a:lstStyle/>
          <a:p>
            <a:pPr algn="ctr">
              <a:spcBef>
                <a:spcPct val="0"/>
              </a:spcBef>
              <a:defRPr/>
            </a:pPr>
            <a:r>
              <a:rPr lang="en-US" altLang="zh-CN" sz="2400" b="1" dirty="0" smtClean="0">
                <a:latin typeface="黑体" pitchFamily="2" charset="-122"/>
                <a:ea typeface="黑体" pitchFamily="2" charset="-122"/>
                <a:cs typeface="+mj-cs"/>
              </a:rPr>
              <a:t>UNIT 2</a:t>
            </a:r>
            <a:r>
              <a:rPr lang="zh-CN" altLang="en-US" sz="2400" b="1" dirty="0" smtClean="0">
                <a:latin typeface="黑体" pitchFamily="2" charset="-122"/>
                <a:ea typeface="黑体" pitchFamily="2" charset="-122"/>
                <a:cs typeface="+mj-cs"/>
              </a:rPr>
              <a:t>　</a:t>
            </a:r>
            <a:r>
              <a:rPr lang="en-US" altLang="zh-CN" sz="2400" b="1" dirty="0" smtClean="0">
                <a:latin typeface="黑体" pitchFamily="2" charset="-122"/>
                <a:ea typeface="黑体" pitchFamily="2" charset="-122"/>
                <a:cs typeface="+mj-cs"/>
              </a:rPr>
              <a:t>BRIDGING CULTURES</a:t>
            </a:r>
            <a:endParaRPr lang="zh-CN" altLang="en-US" sz="2400" b="1" dirty="0">
              <a:latin typeface="黑体" pitchFamily="2" charset="-122"/>
              <a:ea typeface="黑体" pitchFamily="2" charset="-122"/>
              <a:cs typeface="+mj-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5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customXml" Target="../../customXml/item3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customXml" Target="../../customXml/item7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customXml" Target="../../customXml/item5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customXml" Target="../../customXml/item5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customXml" Target="../../customXml/item3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customXml" Target="../../customXml/item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customXml" Target="../../customXml/item5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customXml" Target="../../customXml/item2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customXml" Target="../../customXml/item4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customXml" Target="../../customXml/item5.xml"/><Relationship Id="rId6" Type="http://schemas.openxmlformats.org/officeDocument/2006/relationships/image" Target="../media/image10.tiff"/><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customXml" Target="../../customXml/item4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customXml" Target="../../customXml/item29.xml"/><Relationship Id="rId5" Type="http://schemas.openxmlformats.org/officeDocument/2006/relationships/image" Target="../media/image8.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customXml" Target="../../customXml/item39.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customXml" Target="../../customXml/item71.xml"/><Relationship Id="rId5" Type="http://schemas.openxmlformats.org/officeDocument/2006/relationships/image" Target="../media/image11.tiff"/><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customXml" Target="../../customXml/item3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customXml" Target="../../customXml/item73.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customXml" Target="../../customXml/item77.xml"/><Relationship Id="rId5" Type="http://schemas.openxmlformats.org/officeDocument/2006/relationships/image" Target="../media/image8.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customXml" Target="../../customXml/item56.xml"/><Relationship Id="rId5" Type="http://schemas.openxmlformats.org/officeDocument/2006/relationships/image" Target="../media/image12.tiff"/><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customXml" Target="../../customXml/item5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customXml" Target="../../customXml/item75.xml"/><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customXml" Target="../../customXml/item4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customXml" Target="../../customXml/item6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customXml" Target="../../customXml/item81.xml"/><Relationship Id="rId5" Type="http://schemas.openxmlformats.org/officeDocument/2006/relationships/image" Target="../media/image13.tiff"/><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customXml" Target="../../customXml/item16.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customXml" Target="../../customXml/item26.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customXml" Target="../../customXml/item19.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customXml" Target="../../customXml/item9.xml"/><Relationship Id="rId5" Type="http://schemas.openxmlformats.org/officeDocument/2006/relationships/image" Target="../media/image15.tiff"/><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customXml" Target="../../customXml/item67.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customXml" Target="../../customXml/item41.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customXml" Target="../../customXml/item12.xml"/><Relationship Id="rId5" Type="http://schemas.openxmlformats.org/officeDocument/2006/relationships/image" Target="../media/image9.jpe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customXml" Target="../../customXml/item18.xml"/><Relationship Id="rId6" Type="http://schemas.openxmlformats.org/officeDocument/2006/relationships/image" Target="../media/image16.tiff"/><Relationship Id="rId5" Type="http://schemas.openxmlformats.org/officeDocument/2006/relationships/image" Target="../media/image7.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customXml" Target="../../customXml/item79.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customXml" Target="../../customXml/item5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customXml" Target="../../customXml/item36.xml"/><Relationship Id="rId5" Type="http://schemas.openxmlformats.org/officeDocument/2006/relationships/image" Target="../media/image17.tiff"/><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customXml" Target="../../customXml/item50.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customXml" Target="../../customXml/item80.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customXml" Target="../../customXml/item78.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customXml" Target="../../customXml/item8.xml"/><Relationship Id="rId5" Type="http://schemas.openxmlformats.org/officeDocument/2006/relationships/image" Target="../media/image18.tiff"/><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customXml" Target="../../customXml/item2.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customXml" Target="../../customXml/item24.xml"/><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customXml" Target="../../customXml/item65.xml"/><Relationship Id="rId5" Type="http://schemas.openxmlformats.org/officeDocument/2006/relationships/image" Target="../media/image8.jpeg"/><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customXml" Target="../../customXml/item33.xml"/><Relationship Id="rId5" Type="http://schemas.openxmlformats.org/officeDocument/2006/relationships/image" Target="../media/image19.tiff"/><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customXml" Target="../../customXml/item6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customXml" Target="../../customXml/item6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customXml" Target="../../customXml/item6.xml"/><Relationship Id="rId5" Type="http://schemas.openxmlformats.org/officeDocument/2006/relationships/image" Target="../media/image9.jpeg"/><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customXml" Target="../../customXml/item59.xml"/><Relationship Id="rId6" Type="http://schemas.openxmlformats.org/officeDocument/2006/relationships/image" Target="../media/image6.tiff"/><Relationship Id="rId5" Type="http://schemas.openxmlformats.org/officeDocument/2006/relationships/image" Target="../media/image20.tiff"/><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customXml" Target="../../customXml/item17.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customXml" Target="../../customXml/item76.xml"/><Relationship Id="rId5" Type="http://schemas.openxmlformats.org/officeDocument/2006/relationships/image" Target="../media/image10.tiff"/><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customXml" Target="../../customXml/item25.xml"/><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customXml" Target="../../customXml/item35.xml"/><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customXml" Target="../../customXml/item20.xml"/><Relationship Id="rId5" Type="http://schemas.openxmlformats.org/officeDocument/2006/relationships/image" Target="../media/image11.tiff"/><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customXml" Target="../../customXml/item51.xml"/><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customXml" Target="../../customXml/item82.xml"/><Relationship Id="rId4" Type="http://schemas.openxmlformats.org/officeDocument/2006/relationships/image" Target="../media/image9.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customXml" Target="../../customXml/item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customXml" Target="../../customXml/item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customXml" Target="../../customXml/item72.xml"/><Relationship Id="rId4" Type="http://schemas.openxmlformats.org/officeDocument/2006/relationships/image" Target="../media/image9.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customXml" Target="../../customXml/item40.xml"/><Relationship Id="rId5" Type="http://schemas.openxmlformats.org/officeDocument/2006/relationships/image" Target="../media/image12.tiff"/><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customXml" Target="../../customXml/item49.xml"/><Relationship Id="rId4" Type="http://schemas.openxmlformats.org/officeDocument/2006/relationships/image" Target="../media/image7.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customXml" Target="../../customXml/item60.xml"/><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customXml" Target="../../customXml/item14.xml"/><Relationship Id="rId4" Type="http://schemas.openxmlformats.org/officeDocument/2006/relationships/image" Target="../media/image8.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customXml" Target="../../customXml/item74.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customXml" Target="../../customXml/item10.xml"/><Relationship Id="rId4" Type="http://schemas.openxmlformats.org/officeDocument/2006/relationships/image" Target="../media/image22.jpeg"/></Relationships>
</file>

<file path=ppt/slides/_rels/slide6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67.xml"/><Relationship Id="rId7"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customXml" Target="../../customXml/item38.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customXml" Target="../../customXml/item6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customXml" Target="../../customXml/item1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customXml" Target="../../customXml/item2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customXml" Target="../../customXml/item27.xml"/><Relationship Id="rId4" Type="http://schemas.openxmlformats.org/officeDocument/2006/relationships/image" Target="../media/image36.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customXml" Target="../../customXml/item3.xml"/></Relationships>
</file>

<file path=ppt/slides/_rels/slide7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72.xml"/><Relationship Id="rId7" Type="http://schemas.openxmlformats.org/officeDocument/2006/relationships/image" Target="../media/image40.jpeg"/><Relationship Id="rId2" Type="http://schemas.openxmlformats.org/officeDocument/2006/relationships/slideLayout" Target="../slideLayouts/slideLayout3.xml"/><Relationship Id="rId1" Type="http://schemas.openxmlformats.org/officeDocument/2006/relationships/customXml" Target="../../customXml/item3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customXml" Target="../../customXml/item47.xml"/><Relationship Id="rId5" Type="http://schemas.openxmlformats.org/officeDocument/2006/relationships/image" Target="../media/image10.tiff"/><Relationship Id="rId4" Type="http://schemas.openxmlformats.org/officeDocument/2006/relationships/image" Target="../media/image8.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customXml" Target="../../customXml/item13.xml"/><Relationship Id="rId5" Type="http://schemas.openxmlformats.org/officeDocument/2006/relationships/image" Target="../media/image9.jpeg"/><Relationship Id="rId4" Type="http://schemas.openxmlformats.org/officeDocument/2006/relationships/image" Target="../media/image8.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customXml" Target="../../customXml/item61.xml"/><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customXml" Target="../../customXml/item28.xml"/><Relationship Id="rId5" Type="http://schemas.openxmlformats.org/officeDocument/2006/relationships/image" Target="../media/image9.jpeg"/><Relationship Id="rId4" Type="http://schemas.openxmlformats.org/officeDocument/2006/relationships/image" Target="../media/image14.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customXml" Target="../../customXml/item21.xml"/><Relationship Id="rId4" Type="http://schemas.openxmlformats.org/officeDocument/2006/relationships/image" Target="../media/image14.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customXml" Target="../../customXml/item48.xml"/><Relationship Id="rId5" Type="http://schemas.openxmlformats.org/officeDocument/2006/relationships/image" Target="../media/image14.jpeg"/><Relationship Id="rId4" Type="http://schemas.openxmlformats.org/officeDocument/2006/relationships/image" Target="../media/image8.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customXml" Target="../../customXml/item4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customXml" Target="../../customXml/item6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customXml" Target="../../customXml/item66.xml"/><Relationship Id="rId4" Type="http://schemas.openxmlformats.org/officeDocument/2006/relationships/image" Target="../media/image14.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customXml" Target="../../customXml/item45.xml"/><Relationship Id="rId4" Type="http://schemas.openxmlformats.org/officeDocument/2006/relationships/image" Target="../media/image9.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customXml" Target="../../customXml/item1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customXml" Target="../../customXml/item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16988" y="5580509"/>
            <a:ext cx="6111396" cy="656409"/>
          </a:xfrm>
          <a:prstGeom prst="rect">
            <a:avLst/>
          </a:prstGeom>
        </p:spPr>
        <p:txBody>
          <a:bodyPr vert="horz" lIns="91440" tIns="45720" rIns="91440" bIns="45720" rtlCol="0">
            <a:normAutofit fontScale="25000" lnSpcReduction="20000"/>
          </a:bodyPr>
          <a:lstStyle/>
          <a:p>
            <a:pPr algn="ctr">
              <a:lnSpc>
                <a:spcPct val="170000"/>
              </a:lnSpc>
              <a:spcBef>
                <a:spcPct val="0"/>
              </a:spcBef>
              <a:defRPr/>
            </a:pPr>
            <a:r>
              <a:rPr lang="zh-CN" altLang="en-US" sz="14400" dirty="0" smtClean="0">
                <a:solidFill>
                  <a:schemeClr val="bg1"/>
                </a:solidFill>
                <a:latin typeface="黑体" pitchFamily="2" charset="-122"/>
                <a:ea typeface="黑体" pitchFamily="2" charset="-122"/>
              </a:rPr>
              <a:t>高中英语  </a:t>
            </a:r>
            <a:r>
              <a:rPr lang="zh-CN" altLang="en-US" sz="9600" dirty="0" smtClean="0">
                <a:solidFill>
                  <a:schemeClr val="bg1"/>
                </a:solidFill>
                <a:latin typeface="黑体" pitchFamily="2" charset="-122"/>
                <a:ea typeface="黑体" pitchFamily="2" charset="-122"/>
                <a:cs typeface="+mj-cs"/>
              </a:rPr>
              <a:t>选择性必修第二册</a:t>
            </a:r>
            <a:r>
              <a:rPr kumimoji="0" lang="en-US" altLang="zh-CN"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 </a:t>
            </a:r>
            <a:r>
              <a:rPr kumimoji="0" lang="zh-CN" altLang="en-US" sz="9600" i="0" u="none" strike="noStrike" kern="1200" cap="none" spc="0" normalizeH="0" baseline="0" noProof="0" dirty="0">
                <a:ln>
                  <a:noFill/>
                </a:ln>
                <a:solidFill>
                  <a:schemeClr val="bg1"/>
                </a:solidFill>
                <a:effectLst/>
                <a:uLnTx/>
                <a:uFillTx/>
                <a:latin typeface="黑体" pitchFamily="2" charset="-122"/>
                <a:ea typeface="黑体" pitchFamily="2" charset="-122"/>
                <a:cs typeface="+mj-cs"/>
              </a:rPr>
              <a:t>人教版</a:t>
            </a:r>
          </a:p>
        </p:txBody>
      </p:sp>
    </p:spTree>
    <p:custDataLst>
      <p:custData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支持;站在</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的一边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据我所知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就我而言;依我看来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总的来说;总之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一般来说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17.act as</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18.get familiar with...</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19.stick to</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20.be keen on</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21.end up doing sth.</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22.in addition</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23.look forward to</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1127333" y="1429026"/>
            <a:ext cx="102463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side with</a:t>
            </a:r>
            <a:endParaRPr lang="zh-CN" altLang="en-US" dirty="0"/>
          </a:p>
        </p:txBody>
      </p:sp>
      <p:sp>
        <p:nvSpPr>
          <p:cNvPr id="4" name="矩形 3"/>
          <p:cNvSpPr/>
          <p:nvPr/>
        </p:nvSpPr>
        <p:spPr>
          <a:xfrm>
            <a:off x="1218495" y="1877969"/>
            <a:ext cx="164660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 far as I know</a:t>
            </a:r>
            <a:endParaRPr lang="zh-CN" altLang="en-US" dirty="0"/>
          </a:p>
        </p:txBody>
      </p:sp>
      <p:sp>
        <p:nvSpPr>
          <p:cNvPr id="5" name="矩形 4"/>
          <p:cNvSpPr/>
          <p:nvPr/>
        </p:nvSpPr>
        <p:spPr>
          <a:xfrm>
            <a:off x="1057598" y="2267925"/>
            <a:ext cx="242245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 far as I am concerned</a:t>
            </a:r>
            <a:endParaRPr lang="zh-CN" altLang="en-US" dirty="0"/>
          </a:p>
        </p:txBody>
      </p:sp>
      <p:sp>
        <p:nvSpPr>
          <p:cNvPr id="6" name="矩形 5"/>
          <p:cNvSpPr/>
          <p:nvPr/>
        </p:nvSpPr>
        <p:spPr>
          <a:xfrm>
            <a:off x="1141443" y="2720931"/>
            <a:ext cx="128112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 summary</a:t>
            </a:r>
            <a:endParaRPr lang="zh-CN" altLang="en-US" dirty="0"/>
          </a:p>
        </p:txBody>
      </p:sp>
      <p:sp>
        <p:nvSpPr>
          <p:cNvPr id="7" name="矩形 6"/>
          <p:cNvSpPr/>
          <p:nvPr/>
        </p:nvSpPr>
        <p:spPr>
          <a:xfrm>
            <a:off x="1081427" y="3136317"/>
            <a:ext cx="192232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generally speaking</a:t>
            </a:r>
            <a:endParaRPr lang="zh-CN" altLang="en-US" dirty="0"/>
          </a:p>
        </p:txBody>
      </p:sp>
      <p:sp>
        <p:nvSpPr>
          <p:cNvPr id="8" name="矩形 7"/>
          <p:cNvSpPr/>
          <p:nvPr/>
        </p:nvSpPr>
        <p:spPr>
          <a:xfrm>
            <a:off x="1867861" y="3580934"/>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充当，担任</a:t>
            </a:r>
            <a:endParaRPr lang="zh-CN" altLang="en-US" dirty="0"/>
          </a:p>
        </p:txBody>
      </p:sp>
      <p:sp>
        <p:nvSpPr>
          <p:cNvPr id="9" name="矩形 8"/>
          <p:cNvSpPr/>
          <p:nvPr/>
        </p:nvSpPr>
        <p:spPr>
          <a:xfrm>
            <a:off x="2886198" y="3991994"/>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变得对</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熟悉</a:t>
            </a:r>
            <a:endParaRPr lang="zh-CN" altLang="en-US" dirty="0"/>
          </a:p>
        </p:txBody>
      </p:sp>
      <p:sp>
        <p:nvSpPr>
          <p:cNvPr id="10" name="矩形 9"/>
          <p:cNvSpPr/>
          <p:nvPr/>
        </p:nvSpPr>
        <p:spPr>
          <a:xfrm>
            <a:off x="1845783" y="4432285"/>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坚持</a:t>
            </a:r>
            <a:endParaRPr lang="zh-CN" altLang="en-US" dirty="0"/>
          </a:p>
        </p:txBody>
      </p:sp>
      <p:sp>
        <p:nvSpPr>
          <p:cNvPr id="11" name="矩形 10"/>
          <p:cNvSpPr/>
          <p:nvPr/>
        </p:nvSpPr>
        <p:spPr>
          <a:xfrm>
            <a:off x="2105315" y="4839282"/>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喜爱</a:t>
            </a:r>
            <a:endParaRPr lang="zh-CN" altLang="en-US" dirty="0"/>
          </a:p>
        </p:txBody>
      </p:sp>
      <p:sp>
        <p:nvSpPr>
          <p:cNvPr id="12" name="矩形 11"/>
          <p:cNvSpPr/>
          <p:nvPr/>
        </p:nvSpPr>
        <p:spPr>
          <a:xfrm>
            <a:off x="2728386" y="5304740"/>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以做某事而结束</a:t>
            </a:r>
            <a:endParaRPr lang="zh-CN" altLang="en-US" dirty="0"/>
          </a:p>
        </p:txBody>
      </p:sp>
      <p:sp>
        <p:nvSpPr>
          <p:cNvPr id="13" name="矩形 12"/>
          <p:cNvSpPr/>
          <p:nvPr/>
        </p:nvSpPr>
        <p:spPr>
          <a:xfrm>
            <a:off x="2375527" y="5724189"/>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另外，此外</a:t>
            </a:r>
            <a:endParaRPr lang="zh-CN" altLang="en-US" dirty="0"/>
          </a:p>
        </p:txBody>
      </p:sp>
      <p:sp>
        <p:nvSpPr>
          <p:cNvPr id="14" name="矩形 13"/>
          <p:cNvSpPr/>
          <p:nvPr/>
        </p:nvSpPr>
        <p:spPr>
          <a:xfrm>
            <a:off x="2761420" y="6152028"/>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盼望，期待</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00832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24.contribute to...</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25.to sum up</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26.cooperate with</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27.be competent with</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28.in turn</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29.as a result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30.that is to say</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2457556" y="1412248"/>
            <a:ext cx="3647152"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为</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做贡献；是</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的原因之一</a:t>
            </a:r>
            <a:endParaRPr lang="zh-CN" altLang="en-US" dirty="0"/>
          </a:p>
        </p:txBody>
      </p:sp>
      <p:sp>
        <p:nvSpPr>
          <p:cNvPr id="4" name="矩形 3"/>
          <p:cNvSpPr/>
          <p:nvPr/>
        </p:nvSpPr>
        <p:spPr>
          <a:xfrm>
            <a:off x="2000232" y="1848633"/>
            <a:ext cx="203132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总之；概括起来说</a:t>
            </a:r>
            <a:endParaRPr lang="zh-CN" altLang="en-US" dirty="0"/>
          </a:p>
        </p:txBody>
      </p:sp>
      <p:sp>
        <p:nvSpPr>
          <p:cNvPr id="5" name="矩形 4"/>
          <p:cNvSpPr/>
          <p:nvPr/>
        </p:nvSpPr>
        <p:spPr>
          <a:xfrm>
            <a:off x="2702697" y="2293092"/>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与</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合作</a:t>
            </a:r>
            <a:endParaRPr lang="zh-CN" altLang="en-US" dirty="0"/>
          </a:p>
        </p:txBody>
      </p:sp>
      <p:sp>
        <p:nvSpPr>
          <p:cNvPr id="6" name="矩形 5"/>
          <p:cNvSpPr/>
          <p:nvPr/>
        </p:nvSpPr>
        <p:spPr>
          <a:xfrm>
            <a:off x="2819876" y="2687375"/>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足以胜任</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的</a:t>
            </a:r>
            <a:endParaRPr lang="zh-CN" altLang="en-US" dirty="0"/>
          </a:p>
        </p:txBody>
      </p:sp>
      <p:sp>
        <p:nvSpPr>
          <p:cNvPr id="7" name="矩形 6"/>
          <p:cNvSpPr/>
          <p:nvPr/>
        </p:nvSpPr>
        <p:spPr>
          <a:xfrm>
            <a:off x="1886669" y="3140380"/>
            <a:ext cx="156966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相应地；转而</a:t>
            </a:r>
            <a:endParaRPr lang="zh-CN" altLang="en-US" dirty="0"/>
          </a:p>
        </p:txBody>
      </p:sp>
      <p:sp>
        <p:nvSpPr>
          <p:cNvPr id="8" name="矩形 7"/>
          <p:cNvSpPr/>
          <p:nvPr/>
        </p:nvSpPr>
        <p:spPr>
          <a:xfrm>
            <a:off x="2258081" y="3576608"/>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结果，因此</a:t>
            </a:r>
            <a:endParaRPr lang="zh-CN" altLang="en-US" dirty="0"/>
          </a:p>
        </p:txBody>
      </p:sp>
      <p:sp>
        <p:nvSpPr>
          <p:cNvPr id="9" name="矩形 8"/>
          <p:cNvSpPr/>
          <p:nvPr/>
        </p:nvSpPr>
        <p:spPr>
          <a:xfrm>
            <a:off x="2650333" y="4004446"/>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也就是说</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187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Ⅲ.经典结构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1.这是她第一次离开中国。</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was the first time that she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China.</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2.“我非常兴奋,但也很紧张。我不知道该期待什么,”谢蕾回忆道。</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was very excited but also quite nervous. I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Xie Lei recalled.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3.她第一次写论文时,导师跟她解释说,如果引用别人的观点就一定要注明他们说</a:t>
            </a:r>
            <a:r>
              <a:rPr dirty="0"/>
              <a:t/>
            </a:r>
            <a:br>
              <a:rPr dirty="0"/>
            </a:br>
            <a:r>
              <a:rPr lang="zh-CN" altLang="en-US" sz="1814" kern="0" dirty="0" smtClean="0">
                <a:solidFill>
                  <a:srgbClr val="000000"/>
                </a:solidFill>
                <a:latin typeface="Times New Roman" pitchFamily="65" charset="-122"/>
                <a:ea typeface="宋体" pitchFamily="65" charset="-122"/>
              </a:rPr>
              <a:t>的内容,不过导师主要是想知道她自己是怎么想的!</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she had to write an essay, her tutor explained that she must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acknowledge what other people had said if she cited their ideas, but that he mainly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wanted to know what she thought!</a:t>
            </a:r>
            <a:endParaRPr lang="zh-CN" altLang="en-US" dirty="0"/>
          </a:p>
        </p:txBody>
      </p:sp>
      <p:sp>
        <p:nvSpPr>
          <p:cNvPr id="3" name="矩形 2"/>
          <p:cNvSpPr/>
          <p:nvPr/>
        </p:nvSpPr>
        <p:spPr>
          <a:xfrm>
            <a:off x="3446378" y="2284703"/>
            <a:ext cx="88357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had left</a:t>
            </a:r>
            <a:endParaRPr lang="zh-CN" altLang="en-US" dirty="0"/>
          </a:p>
        </p:txBody>
      </p:sp>
      <p:sp>
        <p:nvSpPr>
          <p:cNvPr id="4" name="矩形 3"/>
          <p:cNvSpPr/>
          <p:nvPr/>
        </p:nvSpPr>
        <p:spPr>
          <a:xfrm>
            <a:off x="5258425" y="3127928"/>
            <a:ext cx="270683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didn’t know what to expect</a:t>
            </a:r>
            <a:endParaRPr lang="zh-CN" altLang="en-US" dirty="0"/>
          </a:p>
        </p:txBody>
      </p:sp>
      <p:sp>
        <p:nvSpPr>
          <p:cNvPr id="5" name="矩形 4"/>
          <p:cNvSpPr/>
          <p:nvPr/>
        </p:nvSpPr>
        <p:spPr>
          <a:xfrm>
            <a:off x="913711" y="4843345"/>
            <a:ext cx="184537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The first time that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187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4.入乡随俗。</a:t>
            </a:r>
            <a:endParaRPr lang="zh-CN" altLang="en-US" sz="2000" dirty="0" smtClean="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do as the Romans do.</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5.在过去的几十年里,出国留学的人数有了巨大的增长。</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 dramatic increase in the number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of people studying abroad.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6.随着中国的繁荣,教育环境已经显著改善,现在有很多好大学可以上。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As China has boomed, the educational environment has improved significantly,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now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7.如果有外国留学生访问你们学校,你能用你学到的知识和他们交流吗?</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If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your school, can you use what you have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learnt to communicate with them? </a:t>
            </a:r>
            <a:endParaRPr lang="zh-CN" altLang="en-US" dirty="0"/>
          </a:p>
        </p:txBody>
      </p:sp>
      <p:sp>
        <p:nvSpPr>
          <p:cNvPr id="3" name="矩形 2"/>
          <p:cNvSpPr/>
          <p:nvPr/>
        </p:nvSpPr>
        <p:spPr>
          <a:xfrm>
            <a:off x="899798" y="1873643"/>
            <a:ext cx="158248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When in Rome</a:t>
            </a:r>
            <a:endParaRPr lang="zh-CN" altLang="en-US" dirty="0"/>
          </a:p>
        </p:txBody>
      </p:sp>
      <p:sp>
        <p:nvSpPr>
          <p:cNvPr id="4" name="矩形 3"/>
          <p:cNvSpPr/>
          <p:nvPr/>
        </p:nvSpPr>
        <p:spPr>
          <a:xfrm>
            <a:off x="872510" y="2712542"/>
            <a:ext cx="23391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 the past few decades</a:t>
            </a:r>
            <a:endParaRPr lang="zh-CN" altLang="en-US" dirty="0"/>
          </a:p>
        </p:txBody>
      </p:sp>
      <p:sp>
        <p:nvSpPr>
          <p:cNvPr id="5" name="矩形 4"/>
          <p:cNvSpPr/>
          <p:nvPr/>
        </p:nvSpPr>
        <p:spPr>
          <a:xfrm>
            <a:off x="3600853" y="2720931"/>
            <a:ext cx="150554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there has been</a:t>
            </a:r>
            <a:endParaRPr lang="zh-CN" altLang="en-US" dirty="0"/>
          </a:p>
        </p:txBody>
      </p:sp>
      <p:sp>
        <p:nvSpPr>
          <p:cNvPr id="6" name="矩形 5"/>
          <p:cNvSpPr/>
          <p:nvPr/>
        </p:nvSpPr>
        <p:spPr>
          <a:xfrm>
            <a:off x="953190" y="4419833"/>
            <a:ext cx="28071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 many great universities</a:t>
            </a:r>
            <a:endParaRPr lang="zh-CN" altLang="en-US" dirty="0"/>
          </a:p>
        </p:txBody>
      </p:sp>
      <p:sp>
        <p:nvSpPr>
          <p:cNvPr id="7" name="矩形 6"/>
          <p:cNvSpPr/>
          <p:nvPr/>
        </p:nvSpPr>
        <p:spPr>
          <a:xfrm>
            <a:off x="4624685" y="4432285"/>
            <a:ext cx="10182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available</a:t>
            </a:r>
            <a:endParaRPr lang="zh-CN" altLang="en-US" dirty="0"/>
          </a:p>
        </p:txBody>
      </p:sp>
      <p:sp>
        <p:nvSpPr>
          <p:cNvPr id="8" name="矩形 7"/>
          <p:cNvSpPr/>
          <p:nvPr/>
        </p:nvSpPr>
        <p:spPr>
          <a:xfrm>
            <a:off x="1073166" y="5296351"/>
            <a:ext cx="34034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there are overseas students visiting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Ⅳ.长难句分析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1.Although some foreign students live in campus accommodation, Xie Lei chose to </a:t>
            </a:r>
            <a:r>
              <a:rPr dirty="0"/>
              <a:t/>
            </a:r>
            <a:br>
              <a:rPr dirty="0"/>
            </a:br>
            <a:r>
              <a:rPr lang="zh-CN" altLang="en-US" sz="1814" kern="0" dirty="0" smtClean="0">
                <a:solidFill>
                  <a:srgbClr val="000000"/>
                </a:solidFill>
                <a:latin typeface="Times New Roman" pitchFamily="65" charset="-122"/>
                <a:ea typeface="宋体" pitchFamily="65" charset="-122"/>
              </a:rPr>
              <a:t>live with a host family, who can help with her adaptation to the new culture.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分析:这是一个主从复合句。Although引导</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状语从句,who引导</a:t>
            </a:r>
            <a:r>
              <a:rPr lang="zh-CN" altLang="en-US" sz="1814" u="sng" kern="0" dirty="0" smtClean="0">
                <a:solidFill>
                  <a:srgbClr val="000000"/>
                </a:solidFill>
                <a:latin typeface="Times New Roman" pitchFamily="65" charset="-122"/>
                <a:ea typeface="宋体" pitchFamily="65" charset="-122"/>
              </a:rPr>
              <a:t>　　    　  </a:t>
            </a:r>
            <a:endParaRPr lang="en-US" altLang="zh-CN" sz="1814" u="sng"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从句。定语从句中包含短语help with sth.,意为“帮助做某事”。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句意:尽管有些外国学生在校住宿,但谢蕾选择和一个寄宿家庭住在一起,他们能</a:t>
            </a:r>
            <a:r>
              <a:rPr dirty="0"/>
              <a:t/>
            </a:r>
            <a:br>
              <a:rPr dirty="0"/>
            </a:br>
            <a:r>
              <a:rPr lang="zh-CN" altLang="en-US" sz="1814" kern="0" dirty="0" smtClean="0">
                <a:solidFill>
                  <a:srgbClr val="000000"/>
                </a:solidFill>
                <a:latin typeface="Times New Roman" pitchFamily="65" charset="-122"/>
                <a:ea typeface="宋体" pitchFamily="65" charset="-122"/>
              </a:rPr>
              <a:t>帮助她适应新的文化。</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 final point to consider is that while studying abroad does have potential benefits, </a:t>
            </a:r>
            <a:r>
              <a:rPr dirty="0"/>
              <a:t/>
            </a:r>
            <a:br>
              <a:rPr dirty="0"/>
            </a:br>
            <a:r>
              <a:rPr lang="zh-CN" altLang="en-US" sz="1814" kern="0" dirty="0" smtClean="0">
                <a:solidFill>
                  <a:srgbClr val="000000"/>
                </a:solidFill>
                <a:latin typeface="Times New Roman" pitchFamily="65" charset="-122"/>
                <a:ea typeface="宋体" pitchFamily="65" charset="-122"/>
              </a:rPr>
              <a:t>young people who study in China also have a great future to look forward to!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分析:这是一个主从复合句。that引导</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从句;while引导</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状语</a:t>
            </a:r>
            <a:r>
              <a:rPr dirty="0"/>
              <a:t/>
            </a:r>
            <a:br>
              <a:rPr dirty="0"/>
            </a:br>
            <a:r>
              <a:rPr lang="zh-CN" altLang="en-US" sz="1814" kern="0" dirty="0" smtClean="0">
                <a:solidFill>
                  <a:srgbClr val="000000"/>
                </a:solidFill>
                <a:latin typeface="Times New Roman" pitchFamily="65" charset="-122"/>
                <a:ea typeface="宋体" pitchFamily="65" charset="-122"/>
              </a:rPr>
              <a:t>从句;does置于动词原形have前表示</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,意为“</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”;who 引导</a:t>
            </a:r>
            <a:r>
              <a:rPr dirty="0"/>
              <a:t/>
            </a:r>
            <a:br>
              <a:rPr dirty="0"/>
            </a:b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从句,修饰先行词young people。</a:t>
            </a:r>
            <a:endParaRPr lang="zh-CN" altLang="en-US" dirty="0"/>
          </a:p>
        </p:txBody>
      </p:sp>
      <p:sp>
        <p:nvSpPr>
          <p:cNvPr id="3" name="矩形 2"/>
          <p:cNvSpPr/>
          <p:nvPr/>
        </p:nvSpPr>
        <p:spPr>
          <a:xfrm>
            <a:off x="4953246" y="2704153"/>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让步</a:t>
            </a:r>
            <a:endParaRPr lang="zh-CN" altLang="en-US" dirty="0"/>
          </a:p>
        </p:txBody>
      </p:sp>
      <p:sp>
        <p:nvSpPr>
          <p:cNvPr id="4" name="矩形 3"/>
          <p:cNvSpPr/>
          <p:nvPr/>
        </p:nvSpPr>
        <p:spPr>
          <a:xfrm>
            <a:off x="7860163" y="2691701"/>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定语</a:t>
            </a:r>
            <a:endParaRPr lang="zh-CN" altLang="en-US" dirty="0"/>
          </a:p>
        </p:txBody>
      </p:sp>
      <p:sp>
        <p:nvSpPr>
          <p:cNvPr id="5" name="矩形 4"/>
          <p:cNvSpPr/>
          <p:nvPr/>
        </p:nvSpPr>
        <p:spPr>
          <a:xfrm>
            <a:off x="4555427" y="5237628"/>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表语</a:t>
            </a:r>
            <a:endParaRPr lang="zh-CN" altLang="en-US" dirty="0"/>
          </a:p>
        </p:txBody>
      </p:sp>
      <p:sp>
        <p:nvSpPr>
          <p:cNvPr id="6" name="矩形 5"/>
          <p:cNvSpPr/>
          <p:nvPr/>
        </p:nvSpPr>
        <p:spPr>
          <a:xfrm>
            <a:off x="7256682" y="5254406"/>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让步</a:t>
            </a:r>
            <a:endParaRPr lang="zh-CN" altLang="en-US" dirty="0"/>
          </a:p>
        </p:txBody>
      </p:sp>
      <p:sp>
        <p:nvSpPr>
          <p:cNvPr id="7" name="矩形 6"/>
          <p:cNvSpPr/>
          <p:nvPr/>
        </p:nvSpPr>
        <p:spPr>
          <a:xfrm>
            <a:off x="4378732" y="5661403"/>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强调</a:t>
            </a:r>
            <a:endParaRPr lang="zh-CN" altLang="en-US" dirty="0"/>
          </a:p>
        </p:txBody>
      </p:sp>
      <p:sp>
        <p:nvSpPr>
          <p:cNvPr id="8" name="矩形 7"/>
          <p:cNvSpPr/>
          <p:nvPr/>
        </p:nvSpPr>
        <p:spPr>
          <a:xfrm>
            <a:off x="6040718" y="5657077"/>
            <a:ext cx="117211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确实</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真的</a:t>
            </a:r>
            <a:endParaRPr lang="zh-CN" altLang="en-US" dirty="0"/>
          </a:p>
        </p:txBody>
      </p:sp>
      <p:sp>
        <p:nvSpPr>
          <p:cNvPr id="9" name="矩形 8"/>
          <p:cNvSpPr/>
          <p:nvPr/>
        </p:nvSpPr>
        <p:spPr>
          <a:xfrm>
            <a:off x="972802" y="6084916"/>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定语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0738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句意:最后需要考虑的一点是,尽管出国留学确实有潜在的好处,但是在中国国内</a:t>
            </a:r>
            <a:r>
              <a:rPr dirty="0"/>
              <a:t/>
            </a:r>
            <a:br>
              <a:rPr dirty="0"/>
            </a:br>
            <a:r>
              <a:rPr lang="zh-CN" altLang="en-US" sz="1814" kern="0" dirty="0" smtClean="0">
                <a:solidFill>
                  <a:srgbClr val="000000"/>
                </a:solidFill>
                <a:latin typeface="Times New Roman" pitchFamily="65" charset="-122"/>
                <a:ea typeface="宋体" pitchFamily="65" charset="-122"/>
              </a:rPr>
              <a:t>学习的年轻人也一样有美好的未来可以期待!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3.Therefore, China needs more talented young people with a global perspective who </a:t>
            </a:r>
            <a:r>
              <a:rPr dirty="0"/>
              <a:t/>
            </a:r>
            <a:br>
              <a:rPr dirty="0"/>
            </a:br>
            <a:r>
              <a:rPr lang="zh-CN" altLang="en-US" sz="1814" kern="0" dirty="0" smtClean="0">
                <a:solidFill>
                  <a:srgbClr val="000000"/>
                </a:solidFill>
                <a:latin typeface="Times New Roman" pitchFamily="65" charset="-122"/>
                <a:ea typeface="宋体" pitchFamily="65" charset="-122"/>
              </a:rPr>
              <a:t>are highly competent with languages, have leadership and organisational skills, and </a:t>
            </a:r>
            <a:r>
              <a:rPr dirty="0"/>
              <a:t/>
            </a:r>
            <a:br>
              <a:rPr dirty="0"/>
            </a:br>
            <a:r>
              <a:rPr lang="zh-CN" altLang="en-US" sz="1814" kern="0" dirty="0" smtClean="0">
                <a:solidFill>
                  <a:srgbClr val="000000"/>
                </a:solidFill>
                <a:latin typeface="Times New Roman" pitchFamily="65" charset="-122"/>
                <a:ea typeface="宋体" pitchFamily="65" charset="-122"/>
              </a:rPr>
              <a:t>have strong cultural awareness.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分析:这是一个主从复合句。with a global perspective为介词短语,作young people</a:t>
            </a:r>
            <a:r>
              <a:rPr dirty="0"/>
              <a:t/>
            </a:r>
            <a:br>
              <a:rPr dirty="0"/>
            </a:br>
            <a:r>
              <a:rPr lang="zh-CN" altLang="en-US" sz="1814" kern="0" dirty="0" smtClean="0">
                <a:solidFill>
                  <a:srgbClr val="000000"/>
                </a:solidFill>
                <a:latin typeface="Times New Roman" pitchFamily="65" charset="-122"/>
                <a:ea typeface="宋体" pitchFamily="65" charset="-122"/>
              </a:rPr>
              <a:t>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;who 引导分隔式</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从句,修饰先行词</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句意:因此,中国需要更多有才华的、有国际视野的、精通多种语言、有领导能</a:t>
            </a:r>
            <a:r>
              <a:rPr dirty="0"/>
              <a:t/>
            </a:r>
            <a:br>
              <a:rPr dirty="0"/>
            </a:br>
            <a:r>
              <a:rPr lang="zh-CN" altLang="en-US" sz="1814" kern="0" dirty="0" smtClean="0">
                <a:solidFill>
                  <a:srgbClr val="000000"/>
                </a:solidFill>
                <a:latin typeface="Times New Roman" pitchFamily="65" charset="-122"/>
                <a:ea typeface="宋体" pitchFamily="65" charset="-122"/>
              </a:rPr>
              <a:t>力和组织能力以及有强烈文化意识的年轻人。</a:t>
            </a:r>
            <a:endParaRPr lang="zh-CN" altLang="en-US" dirty="0"/>
          </a:p>
        </p:txBody>
      </p:sp>
      <p:sp>
        <p:nvSpPr>
          <p:cNvPr id="3" name="矩形 2"/>
          <p:cNvSpPr/>
          <p:nvPr/>
        </p:nvSpPr>
        <p:spPr>
          <a:xfrm>
            <a:off x="1043447" y="3945723"/>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后置定语</a:t>
            </a:r>
            <a:endParaRPr lang="zh-CN" altLang="en-US" dirty="0"/>
          </a:p>
        </p:txBody>
      </p:sp>
      <p:sp>
        <p:nvSpPr>
          <p:cNvPr id="4" name="矩形 3"/>
          <p:cNvSpPr/>
          <p:nvPr/>
        </p:nvSpPr>
        <p:spPr>
          <a:xfrm>
            <a:off x="4101632" y="3950049"/>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定语</a:t>
            </a:r>
            <a:endParaRPr lang="zh-CN" altLang="en-US" dirty="0"/>
          </a:p>
        </p:txBody>
      </p:sp>
      <p:sp>
        <p:nvSpPr>
          <p:cNvPr id="5" name="矩形 4"/>
          <p:cNvSpPr/>
          <p:nvPr/>
        </p:nvSpPr>
        <p:spPr>
          <a:xfrm>
            <a:off x="6798505" y="3954112"/>
            <a:ext cx="143500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young people</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Ⅴ.必备语法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名词性从句的复习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first, Xie Lei had no idea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she should say, but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surprised</a:t>
            </a:r>
            <a:r>
              <a:rPr dirty="0"/>
              <a:t/>
            </a:r>
            <a:br>
              <a:rPr dirty="0"/>
            </a:br>
            <a:r>
              <a:rPr lang="zh-CN" altLang="en-US" sz="1814" kern="0" dirty="0" smtClean="0">
                <a:solidFill>
                  <a:srgbClr val="000000"/>
                </a:solidFill>
                <a:latin typeface="Times New Roman" pitchFamily="65" charset="-122"/>
                <a:ea typeface="宋体" pitchFamily="65" charset="-122"/>
              </a:rPr>
              <a:t> her was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she found herself speaking up in class after just a few weeks.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important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Xie Lei keeps a balance between her studies </a:t>
            </a:r>
            <a:r>
              <a:rPr dirty="0"/>
              <a:t/>
            </a:r>
            <a:br>
              <a:rPr dirty="0"/>
            </a:br>
            <a:r>
              <a:rPr lang="zh-CN" altLang="en-US" sz="1814" kern="0" dirty="0" smtClean="0">
                <a:solidFill>
                  <a:srgbClr val="000000"/>
                </a:solidFill>
                <a:latin typeface="Times New Roman" pitchFamily="65" charset="-122"/>
                <a:ea typeface="宋体" pitchFamily="65" charset="-122"/>
              </a:rPr>
              <a:t>and her social life.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he was forgetting his mother tongue worried him a bit.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the school denied his application is still unknown.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remains to be seen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my research paper will be well re-</a:t>
            </a:r>
            <a:r>
              <a:rPr dirty="0"/>
              <a:t/>
            </a:r>
            <a:br>
              <a:rPr dirty="0"/>
            </a:br>
            <a:r>
              <a:rPr lang="zh-CN" altLang="en-US" sz="1814" kern="0" dirty="0" smtClean="0">
                <a:solidFill>
                  <a:srgbClr val="000000"/>
                </a:solidFill>
                <a:latin typeface="Times New Roman" pitchFamily="65" charset="-122"/>
                <a:ea typeface="宋体" pitchFamily="65" charset="-122"/>
              </a:rPr>
              <a:t>ceived.</a:t>
            </a:r>
            <a:endParaRPr lang="zh-CN" altLang="en-US" dirty="0"/>
          </a:p>
        </p:txBody>
      </p:sp>
      <p:sp>
        <p:nvSpPr>
          <p:cNvPr id="3" name="矩形 2"/>
          <p:cNvSpPr/>
          <p:nvPr/>
        </p:nvSpPr>
        <p:spPr>
          <a:xfrm>
            <a:off x="3789525" y="2318259"/>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what</a:t>
            </a:r>
            <a:endParaRPr lang="zh-CN" altLang="en-US" dirty="0"/>
          </a:p>
        </p:txBody>
      </p:sp>
      <p:sp>
        <p:nvSpPr>
          <p:cNvPr id="4" name="矩形 3"/>
          <p:cNvSpPr/>
          <p:nvPr/>
        </p:nvSpPr>
        <p:spPr>
          <a:xfrm>
            <a:off x="6822014" y="2301481"/>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what</a:t>
            </a:r>
            <a:endParaRPr lang="zh-CN" altLang="en-US" dirty="0"/>
          </a:p>
        </p:txBody>
      </p:sp>
      <p:sp>
        <p:nvSpPr>
          <p:cNvPr id="5" name="矩形 4"/>
          <p:cNvSpPr/>
          <p:nvPr/>
        </p:nvSpPr>
        <p:spPr>
          <a:xfrm>
            <a:off x="1827464" y="2704153"/>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endParaRPr lang="zh-CN" altLang="en-US" dirty="0"/>
          </a:p>
        </p:txBody>
      </p:sp>
      <p:sp>
        <p:nvSpPr>
          <p:cNvPr id="6" name="矩形 5"/>
          <p:cNvSpPr/>
          <p:nvPr/>
        </p:nvSpPr>
        <p:spPr>
          <a:xfrm>
            <a:off x="1223905" y="3140380"/>
            <a:ext cx="4796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It’s</a:t>
            </a:r>
            <a:endParaRPr lang="zh-CN" altLang="en-US" dirty="0"/>
          </a:p>
        </p:txBody>
      </p:sp>
      <p:sp>
        <p:nvSpPr>
          <p:cNvPr id="7" name="矩形 6"/>
          <p:cNvSpPr/>
          <p:nvPr/>
        </p:nvSpPr>
        <p:spPr>
          <a:xfrm>
            <a:off x="3421372" y="3131991"/>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endParaRPr lang="zh-CN" altLang="en-US" dirty="0"/>
          </a:p>
        </p:txBody>
      </p:sp>
      <p:sp>
        <p:nvSpPr>
          <p:cNvPr id="8" name="矩形 7"/>
          <p:cNvSpPr/>
          <p:nvPr/>
        </p:nvSpPr>
        <p:spPr>
          <a:xfrm>
            <a:off x="1172269" y="3970890"/>
            <a:ext cx="6078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endParaRPr lang="zh-CN" altLang="en-US" dirty="0"/>
          </a:p>
        </p:txBody>
      </p:sp>
      <p:sp>
        <p:nvSpPr>
          <p:cNvPr id="9" name="矩形 8"/>
          <p:cNvSpPr/>
          <p:nvPr/>
        </p:nvSpPr>
        <p:spPr>
          <a:xfrm>
            <a:off x="1147256" y="4415507"/>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Why</a:t>
            </a:r>
            <a:endParaRPr lang="zh-CN" altLang="en-US" dirty="0"/>
          </a:p>
        </p:txBody>
      </p:sp>
      <p:sp>
        <p:nvSpPr>
          <p:cNvPr id="10" name="矩形 9"/>
          <p:cNvSpPr/>
          <p:nvPr/>
        </p:nvSpPr>
        <p:spPr>
          <a:xfrm>
            <a:off x="1275715" y="4834956"/>
            <a:ext cx="32573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It</a:t>
            </a:r>
            <a:endParaRPr lang="zh-CN" altLang="en-US" dirty="0"/>
          </a:p>
        </p:txBody>
      </p:sp>
      <p:sp>
        <p:nvSpPr>
          <p:cNvPr id="11" name="矩形 10"/>
          <p:cNvSpPr/>
          <p:nvPr/>
        </p:nvSpPr>
        <p:spPr>
          <a:xfrm>
            <a:off x="3960568" y="4851734"/>
            <a:ext cx="9284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whether</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339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adaptation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.适应;改编本</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Although some foreign students live in campus accommodation, Xie Lei chose to live</a:t>
            </a:r>
            <a:r>
              <a:rPr dirty="0"/>
              <a:t/>
            </a:r>
            <a:br>
              <a:rPr dirty="0"/>
            </a:br>
            <a:r>
              <a:rPr lang="zh-CN" altLang="en-US" sz="1814" kern="0" dirty="0" smtClean="0">
                <a:solidFill>
                  <a:srgbClr val="000000"/>
                </a:solidFill>
                <a:latin typeface="Times New Roman" pitchFamily="65" charset="-122"/>
                <a:ea typeface="宋体" pitchFamily="65" charset="-122"/>
              </a:rPr>
              <a:t> with a host family, who can help with her adaptation to the new culture. (教材P14)</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尽管有些外国学生在学校住宿,但谢蕾选择和一个寄宿家庭住在一起,他们可以</a:t>
            </a:r>
            <a:r>
              <a:rPr dirty="0"/>
              <a:t/>
            </a:r>
            <a:br>
              <a:rPr dirty="0"/>
            </a:br>
            <a:r>
              <a:rPr lang="zh-CN" altLang="en-US" sz="1814" kern="0" dirty="0" smtClean="0">
                <a:solidFill>
                  <a:srgbClr val="000000"/>
                </a:solidFill>
                <a:latin typeface="Times New Roman" pitchFamily="65" charset="-122"/>
                <a:ea typeface="宋体" pitchFamily="65" charset="-122"/>
              </a:rPr>
              <a:t>帮助她适应新的文化。</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i="1" kern="0" dirty="0" smtClean="0">
                <a:solidFill>
                  <a:srgbClr val="000000"/>
                </a:solidFill>
                <a:latin typeface="Times New Roman" pitchFamily="65" charset="-122"/>
                <a:ea typeface="宋体" pitchFamily="65" charset="-122"/>
              </a:rPr>
              <a:t>The</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Midnight</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Sky</a:t>
            </a:r>
            <a:r>
              <a:rPr lang="zh-CN" altLang="en-US" sz="1814" kern="0" dirty="0" smtClean="0">
                <a:solidFill>
                  <a:srgbClr val="000000"/>
                </a:solidFill>
                <a:latin typeface="Times New Roman" pitchFamily="65" charset="-122"/>
                <a:ea typeface="宋体" pitchFamily="65" charset="-122"/>
              </a:rPr>
              <a:t> is adapted from Lily Brooks-Dalton's novel by Mark L. Smith, the </a:t>
            </a:r>
            <a:r>
              <a:rPr dirty="0"/>
              <a:t/>
            </a:r>
            <a:br>
              <a:rPr dirty="0"/>
            </a:br>
            <a:r>
              <a:rPr lang="zh-CN" altLang="en-US" sz="1814" kern="0" dirty="0" smtClean="0">
                <a:solidFill>
                  <a:srgbClr val="000000"/>
                </a:solidFill>
                <a:latin typeface="Times New Roman" pitchFamily="65" charset="-122"/>
                <a:ea typeface="宋体" pitchFamily="65" charset="-122"/>
              </a:rPr>
              <a:t>co-screenwriter of </a:t>
            </a:r>
            <a:r>
              <a:rPr lang="zh-CN" altLang="en-US" sz="1814" i="1" kern="0" dirty="0" smtClean="0">
                <a:solidFill>
                  <a:srgbClr val="000000"/>
                </a:solidFill>
                <a:latin typeface="Times New Roman" pitchFamily="65" charset="-122"/>
                <a:ea typeface="宋体" pitchFamily="65" charset="-122"/>
              </a:rPr>
              <a:t>The</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Revenant</a:t>
            </a:r>
            <a:r>
              <a:rPr lang="zh-CN" altLang="en-US" sz="1814" kern="0" dirty="0" smtClean="0">
                <a:solidFill>
                  <a:srgbClr val="000000"/>
                </a:solidFill>
                <a:latin typeface="Times New Roman" pitchFamily="65" charset="-122"/>
                <a:ea typeface="宋体" pitchFamily="65" charset="-122"/>
              </a:rPr>
              <a:t>.《午夜天空》由马克·L·史密斯改编自莉莉·布鲁</a:t>
            </a:r>
            <a:r>
              <a:rPr dirty="0"/>
              <a:t/>
            </a:r>
            <a:br>
              <a:rPr dirty="0"/>
            </a:br>
            <a:r>
              <a:rPr lang="zh-CN" altLang="en-US" sz="1814" kern="0" dirty="0" smtClean="0">
                <a:solidFill>
                  <a:srgbClr val="000000"/>
                </a:solidFill>
                <a:latin typeface="Times New Roman" pitchFamily="65" charset="-122"/>
                <a:ea typeface="宋体" pitchFamily="65" charset="-122"/>
              </a:rPr>
              <a:t>克斯-道尔顿的小说,他也是《荒野猎人》的共同编剧。</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writer adapted his novel for the screen.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这位作家将他的小说改编成了电影。</a:t>
            </a:r>
            <a:endParaRPr lang="zh-CN" altLang="en-US" dirty="0"/>
          </a:p>
        </p:txBody>
      </p:sp>
      <p:pic>
        <p:nvPicPr>
          <p:cNvPr id="3" name="图片 3" descr="textimage0.jpeg"/>
          <p:cNvPicPr>
            <a:picLocks noChangeAspect="1"/>
          </p:cNvPicPr>
          <p:nvPr/>
        </p:nvPicPr>
        <p:blipFill>
          <a:blip r:embed="rId4"/>
          <a:stretch>
            <a:fillRect/>
          </a:stretch>
        </p:blipFill>
        <p:spPr>
          <a:xfrm>
            <a:off x="720000" y="3697632"/>
            <a:ext cx="180975" cy="200025"/>
          </a:xfrm>
          <a:prstGeom prst="rect">
            <a:avLst/>
          </a:prstGeom>
        </p:spPr>
      </p:pic>
      <p:pic>
        <p:nvPicPr>
          <p:cNvPr id="4" name="图片 3" descr="讲解词汇情景破.tif"/>
          <p:cNvPicPr>
            <a:picLocks noChangeAspect="1"/>
          </p:cNvPicPr>
          <p:nvPr/>
        </p:nvPicPr>
        <p:blipFill>
          <a:blip r:embed="rId5"/>
          <a:stretch>
            <a:fillRect/>
          </a:stretch>
        </p:blipFill>
        <p:spPr>
          <a:xfrm>
            <a:off x="3571868" y="991377"/>
            <a:ext cx="1645341" cy="333369"/>
          </a:xfrm>
          <a:prstGeom prst="rect">
            <a:avLst/>
          </a:prstGeom>
        </p:spPr>
      </p:pic>
      <p:sp>
        <p:nvSpPr>
          <p:cNvPr id="5" name="矩形 4"/>
          <p:cNvSpPr/>
          <p:nvPr/>
        </p:nvSpPr>
        <p:spPr>
          <a:xfrm>
            <a:off x="1844255" y="1495769"/>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pic>
        <p:nvPicPr>
          <p:cNvPr id="6" name="图片 5" descr="讲解知识点1.tif"/>
          <p:cNvPicPr>
            <a:picLocks noChangeAspect="1"/>
          </p:cNvPicPr>
          <p:nvPr/>
        </p:nvPicPr>
        <p:blipFill>
          <a:blip r:embed="rId6"/>
          <a:stretch>
            <a:fillRect/>
          </a:stretch>
        </p:blipFill>
        <p:spPr>
          <a:xfrm>
            <a:off x="714348" y="1554493"/>
            <a:ext cx="1070609" cy="284558"/>
          </a:xfrm>
          <a:prstGeom prst="rect">
            <a:avLst/>
          </a:prstGeom>
        </p:spPr>
      </p:pic>
    </p:spTree>
    <p:custDataLst>
      <p:custData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took him quite a while to adapt himself to his new life.</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他花了好长一段时间才使自己适应了新生活。</a:t>
            </a:r>
            <a:endParaRPr lang="zh-CN" altLang="en-US"/>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.(使)适应;改编</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②adapt (oneself)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(doing) sth.(使某人自己)适应(做)某事</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③adapt...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改编成</a:t>
            </a:r>
            <a:r>
              <a:rPr lang="zh-CN" altLang="en-US" sz="1814" kern="0" dirty="0" smtClean="0">
                <a:solidFill>
                  <a:srgbClr val="000000"/>
                </a:solidFill>
                <a:latin typeface="黑体" pitchFamily="65" charset="-122"/>
                <a:ea typeface="宋体" pitchFamily="65" charset="-122"/>
              </a:rPr>
              <a:t>……</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④adapt...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...根据</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改编</a:t>
            </a:r>
            <a:r>
              <a:rPr lang="zh-CN" altLang="en-US" sz="1814" kern="0" dirty="0" smtClean="0">
                <a:solidFill>
                  <a:srgbClr val="000000"/>
                </a:solidFill>
                <a:latin typeface="黑体" pitchFamily="65" charset="-122"/>
                <a:ea typeface="宋体" pitchFamily="65" charset="-122"/>
              </a:rPr>
              <a:t>……</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⑤adaptable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.有适应能力的</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⑥be adaptable to... 能适应</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a:t>
            </a:r>
            <a:endParaRPr lang="zh-CN" altLang="en-US"/>
          </a:p>
        </p:txBody>
      </p:sp>
      <p:pic>
        <p:nvPicPr>
          <p:cNvPr id="3" name="图片 3" descr="textimage1.jpeg"/>
          <p:cNvPicPr>
            <a:picLocks noChangeAspect="1"/>
          </p:cNvPicPr>
          <p:nvPr/>
        </p:nvPicPr>
        <p:blipFill>
          <a:blip r:embed="rId4"/>
          <a:stretch>
            <a:fillRect/>
          </a:stretch>
        </p:blipFill>
        <p:spPr>
          <a:xfrm>
            <a:off x="720000" y="2419545"/>
            <a:ext cx="209549" cy="209549"/>
          </a:xfrm>
          <a:prstGeom prst="rect">
            <a:avLst/>
          </a:prstGeom>
        </p:spPr>
      </p:pic>
      <p:sp>
        <p:nvSpPr>
          <p:cNvPr id="4" name="矩形 3"/>
          <p:cNvSpPr/>
          <p:nvPr/>
        </p:nvSpPr>
        <p:spPr>
          <a:xfrm>
            <a:off x="1171679" y="2720931"/>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adapt</a:t>
            </a:r>
            <a:endParaRPr lang="zh-CN" altLang="en-US" dirty="0"/>
          </a:p>
        </p:txBody>
      </p:sp>
      <p:sp>
        <p:nvSpPr>
          <p:cNvPr id="5" name="矩形 4"/>
          <p:cNvSpPr/>
          <p:nvPr/>
        </p:nvSpPr>
        <p:spPr>
          <a:xfrm>
            <a:off x="2800317" y="3161484"/>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endParaRPr lang="zh-CN" altLang="en-US" dirty="0"/>
          </a:p>
        </p:txBody>
      </p:sp>
      <p:sp>
        <p:nvSpPr>
          <p:cNvPr id="6" name="矩形 5"/>
          <p:cNvSpPr/>
          <p:nvPr/>
        </p:nvSpPr>
        <p:spPr>
          <a:xfrm>
            <a:off x="1958216" y="3584997"/>
            <a:ext cx="45397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for</a:t>
            </a:r>
            <a:endParaRPr lang="zh-CN" altLang="en-US" dirty="0"/>
          </a:p>
        </p:txBody>
      </p:sp>
      <p:sp>
        <p:nvSpPr>
          <p:cNvPr id="7" name="矩形 6"/>
          <p:cNvSpPr/>
          <p:nvPr/>
        </p:nvSpPr>
        <p:spPr>
          <a:xfrm>
            <a:off x="1880898" y="4021224"/>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from</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6244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(2020全国Ⅲ,书面表达,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)However, the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(adapt) is quite a chal-</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lenge.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考查名词。句意:然而,这个改编是一个相当大的挑战。分析句子结构可</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知,谓语动词is前应用名词作主语。故填adaptation。</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(2020全国Ⅲ,阅读理解D,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)People in Ethiopian highlands have adapted to </a:t>
            </a:r>
            <a:endParaRPr lang="zh-CN" altLang="en-US" dirty="0"/>
          </a:p>
          <a:p>
            <a:pPr marL="0" indent="0" eaLnBrk="0" latinLnBrk="1" hangingPunct="0">
              <a:lnSpc>
                <a:spcPct val="150000"/>
              </a:lnSpc>
              <a:spcBef>
                <a:spcPts val="0"/>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(live) at high altitudes.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考查非谓语动词。句意:埃塞俄比亚高地的人们已经适应了在高海拔地区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生活。动词短语adapt to意为“适应”,后接名词或动名词作宾语。故填living。</a:t>
            </a:r>
            <a:endParaRPr lang="zh-CN" altLang="en-US" sz="1814" kern="0" dirty="0">
              <a:solidFill>
                <a:srgbClr val="FF0000"/>
              </a:solidFill>
              <a:latin typeface="Times New Roman" pitchFamily="65" charset="-122"/>
              <a:ea typeface="宋体" pitchFamily="65" charset="-122"/>
            </a:endParaRPr>
          </a:p>
        </p:txBody>
      </p:sp>
      <p:pic>
        <p:nvPicPr>
          <p:cNvPr id="3" name="图片 3" descr="textimage2.jpeg"/>
          <p:cNvPicPr>
            <a:picLocks noChangeAspect="1"/>
          </p:cNvPicPr>
          <p:nvPr/>
        </p:nvPicPr>
        <p:blipFill>
          <a:blip r:embed="rId4"/>
          <a:stretch>
            <a:fillRect/>
          </a:stretch>
        </p:blipFill>
        <p:spPr>
          <a:xfrm>
            <a:off x="3350250" y="2351995"/>
            <a:ext cx="523874" cy="352424"/>
          </a:xfrm>
          <a:prstGeom prst="rect">
            <a:avLst/>
          </a:prstGeom>
        </p:spPr>
      </p:pic>
      <p:pic>
        <p:nvPicPr>
          <p:cNvPr id="4" name="图片 4" descr="textimage3.jpeg"/>
          <p:cNvPicPr>
            <a:picLocks noChangeAspect="1"/>
          </p:cNvPicPr>
          <p:nvPr/>
        </p:nvPicPr>
        <p:blipFill>
          <a:blip r:embed="rId5"/>
          <a:stretch>
            <a:fillRect/>
          </a:stretch>
        </p:blipFill>
        <p:spPr>
          <a:xfrm>
            <a:off x="3516637" y="4045619"/>
            <a:ext cx="523874" cy="352424"/>
          </a:xfrm>
          <a:prstGeom prst="rect">
            <a:avLst/>
          </a:prstGeom>
        </p:spPr>
      </p:pic>
      <p:pic>
        <p:nvPicPr>
          <p:cNvPr id="6" name="图片 5" descr="讲解链接高考.tif"/>
          <p:cNvPicPr>
            <a:picLocks noChangeAspect="1"/>
          </p:cNvPicPr>
          <p:nvPr/>
        </p:nvPicPr>
        <p:blipFill>
          <a:blip r:embed="rId6"/>
          <a:stretch>
            <a:fillRect/>
          </a:stretch>
        </p:blipFill>
        <p:spPr>
          <a:xfrm>
            <a:off x="703250" y="1562881"/>
            <a:ext cx="868354" cy="285752"/>
          </a:xfrm>
          <a:prstGeom prst="rect">
            <a:avLst/>
          </a:prstGeom>
        </p:spPr>
      </p:pic>
      <p:sp>
        <p:nvSpPr>
          <p:cNvPr id="7" name="矩形 6"/>
          <p:cNvSpPr/>
          <p:nvPr/>
        </p:nvSpPr>
        <p:spPr>
          <a:xfrm>
            <a:off x="5248199" y="2284703"/>
            <a:ext cx="114646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adaptation</a:t>
            </a:r>
          </a:p>
        </p:txBody>
      </p:sp>
      <p:sp>
        <p:nvSpPr>
          <p:cNvPr id="8" name="矩形 7"/>
          <p:cNvSpPr/>
          <p:nvPr/>
        </p:nvSpPr>
        <p:spPr>
          <a:xfrm>
            <a:off x="908899" y="4390340"/>
            <a:ext cx="72327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living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46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Ⅰ.核心单词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(A)写作词汇—写词形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.复杂的;难懂的;(语法)复合的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.记起;回想起</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.引用;引述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.参加;参与(活动)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.吸引(注意力、兴趣)</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.(有别于周围的)地区;地带;区域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.思乡病;乡愁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.公司;商行;事务所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.结实的;牢固的;坚定的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.洞察力;眼光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.环境;背景;(小说等的)情节背景</a:t>
            </a:r>
            <a:endParaRPr lang="zh-CN" altLang="en-US" dirty="0"/>
          </a:p>
        </p:txBody>
      </p:sp>
      <p:pic>
        <p:nvPicPr>
          <p:cNvPr id="3" name="Picture 2" descr="C:\Users\dell\Desktop\49883.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42380" y="956036"/>
            <a:ext cx="1944146" cy="4540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p:nvSpPr>
        <p:spPr>
          <a:xfrm>
            <a:off x="969280" y="2267925"/>
            <a:ext cx="9797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complex</a:t>
            </a:r>
            <a:endParaRPr lang="zh-CN" altLang="en-US" dirty="0"/>
          </a:p>
        </p:txBody>
      </p:sp>
      <p:sp>
        <p:nvSpPr>
          <p:cNvPr id="5" name="矩形 4"/>
          <p:cNvSpPr/>
          <p:nvPr/>
        </p:nvSpPr>
        <p:spPr>
          <a:xfrm>
            <a:off x="1106544" y="2712542"/>
            <a:ext cx="6976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recall</a:t>
            </a:r>
            <a:endParaRPr lang="zh-CN" altLang="en-US" dirty="0"/>
          </a:p>
        </p:txBody>
      </p:sp>
      <p:sp>
        <p:nvSpPr>
          <p:cNvPr id="6" name="矩形 5"/>
          <p:cNvSpPr/>
          <p:nvPr/>
        </p:nvSpPr>
        <p:spPr>
          <a:xfrm>
            <a:off x="1196312" y="3140380"/>
            <a:ext cx="5180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cite</a:t>
            </a:r>
            <a:endParaRPr lang="zh-CN" altLang="en-US" dirty="0"/>
          </a:p>
        </p:txBody>
      </p:sp>
      <p:sp>
        <p:nvSpPr>
          <p:cNvPr id="7" name="矩形 6"/>
          <p:cNvSpPr/>
          <p:nvPr/>
        </p:nvSpPr>
        <p:spPr>
          <a:xfrm>
            <a:off x="1052527" y="3568219"/>
            <a:ext cx="8386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engage</a:t>
            </a:r>
            <a:endParaRPr lang="zh-CN" altLang="en-US" dirty="0"/>
          </a:p>
        </p:txBody>
      </p:sp>
      <p:sp>
        <p:nvSpPr>
          <p:cNvPr id="8" name="矩形 7"/>
          <p:cNvSpPr/>
          <p:nvPr/>
        </p:nvSpPr>
        <p:spPr>
          <a:xfrm>
            <a:off x="1170183" y="4004446"/>
            <a:ext cx="6206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zone</a:t>
            </a:r>
            <a:endParaRPr lang="zh-CN" altLang="en-US" dirty="0"/>
          </a:p>
        </p:txBody>
      </p:sp>
      <p:sp>
        <p:nvSpPr>
          <p:cNvPr id="9" name="矩形 8"/>
          <p:cNvSpPr/>
          <p:nvPr/>
        </p:nvSpPr>
        <p:spPr>
          <a:xfrm>
            <a:off x="1052532" y="4423896"/>
            <a:ext cx="146706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homesickness</a:t>
            </a:r>
            <a:endParaRPr lang="zh-CN" altLang="en-US" dirty="0"/>
          </a:p>
        </p:txBody>
      </p:sp>
      <p:sp>
        <p:nvSpPr>
          <p:cNvPr id="10" name="矩形 9"/>
          <p:cNvSpPr/>
          <p:nvPr/>
        </p:nvSpPr>
        <p:spPr>
          <a:xfrm>
            <a:off x="1189419" y="4851734"/>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firm</a:t>
            </a:r>
            <a:endParaRPr lang="zh-CN" altLang="en-US" dirty="0"/>
          </a:p>
        </p:txBody>
      </p:sp>
      <p:sp>
        <p:nvSpPr>
          <p:cNvPr id="11" name="矩形 10"/>
          <p:cNvSpPr/>
          <p:nvPr/>
        </p:nvSpPr>
        <p:spPr>
          <a:xfrm>
            <a:off x="1061288" y="5287962"/>
            <a:ext cx="81304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insight</a:t>
            </a:r>
            <a:endParaRPr lang="zh-CN" altLang="en-US" dirty="0"/>
          </a:p>
        </p:txBody>
      </p:sp>
      <p:sp>
        <p:nvSpPr>
          <p:cNvPr id="12" name="矩形 11"/>
          <p:cNvSpPr/>
          <p:nvPr/>
        </p:nvSpPr>
        <p:spPr>
          <a:xfrm>
            <a:off x="1059311" y="5711737"/>
            <a:ext cx="80021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setting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36801"/>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1-3 (2019上海春,听力改编,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)According to some psychologists, intelligence is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the ability to learn from experience, adapt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new situations, and use </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knowledge to change one's environment.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考查介词。句意:根据某些心理学家的观点,智力是从经验中学习、适应</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新情况以及运用知识改变个人环境的能力。adapt to为固定短语,意为“适</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应”。故填to。</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 (2019课标全国Ⅰ,阅读理解D改编,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most liked kids tended to be more </a:t>
            </a:r>
            <a:endParaRPr lang="zh-CN" altLang="en-US" dirty="0"/>
          </a:p>
          <a:p>
            <a:pPr marL="0" indent="0" eaLnBrk="0" latinLnBrk="1" hangingPunct="0">
              <a:lnSpc>
                <a:spcPct val="150000"/>
              </a:lnSpc>
              <a:spcBef>
                <a:spcPts val="0"/>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(adapt).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考查形容词。句意:最受人喜爱的孩子往往适应力更强。根据空前的be,</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可知此处应用形容词。故填adaptable,意为“有适应能力的”。</a:t>
            </a:r>
            <a:endParaRPr lang="zh-CN" altLang="en-US" sz="1814" kern="0" dirty="0">
              <a:solidFill>
                <a:srgbClr val="FF0000"/>
              </a:solidFill>
              <a:latin typeface="Times New Roman" pitchFamily="65" charset="-122"/>
              <a:ea typeface="宋体" pitchFamily="65" charset="-122"/>
            </a:endParaRPr>
          </a:p>
        </p:txBody>
      </p:sp>
      <p:pic>
        <p:nvPicPr>
          <p:cNvPr id="3" name="图片 3" descr="textimage5.jpeg"/>
          <p:cNvPicPr>
            <a:picLocks noChangeAspect="1"/>
          </p:cNvPicPr>
          <p:nvPr/>
        </p:nvPicPr>
        <p:blipFill>
          <a:blip r:embed="rId4"/>
          <a:stretch>
            <a:fillRect/>
          </a:stretch>
        </p:blipFill>
        <p:spPr>
          <a:xfrm>
            <a:off x="4438237" y="4021706"/>
            <a:ext cx="523874" cy="352424"/>
          </a:xfrm>
          <a:prstGeom prst="rect">
            <a:avLst/>
          </a:prstGeom>
        </p:spPr>
      </p:pic>
      <p:pic>
        <p:nvPicPr>
          <p:cNvPr id="5" name="图片 5" descr="textimage4.jpeg"/>
          <p:cNvPicPr>
            <a:picLocks noChangeAspect="1"/>
          </p:cNvPicPr>
          <p:nvPr/>
        </p:nvPicPr>
        <p:blipFill>
          <a:blip r:embed="rId5"/>
          <a:stretch>
            <a:fillRect/>
          </a:stretch>
        </p:blipFill>
        <p:spPr>
          <a:xfrm>
            <a:off x="3350250" y="1499832"/>
            <a:ext cx="523874" cy="352424"/>
          </a:xfrm>
          <a:prstGeom prst="rect">
            <a:avLst/>
          </a:prstGeom>
        </p:spPr>
      </p:pic>
      <p:sp>
        <p:nvSpPr>
          <p:cNvPr id="6" name="矩形 5"/>
          <p:cNvSpPr/>
          <p:nvPr/>
        </p:nvSpPr>
        <p:spPr>
          <a:xfrm>
            <a:off x="5023136" y="1882032"/>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p>
        </p:txBody>
      </p:sp>
      <p:sp>
        <p:nvSpPr>
          <p:cNvPr id="7" name="矩形 6"/>
          <p:cNvSpPr/>
          <p:nvPr/>
        </p:nvSpPr>
        <p:spPr>
          <a:xfrm>
            <a:off x="773394" y="4381951"/>
            <a:ext cx="106952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adaptable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24812"/>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1-5 (2017</a:t>
            </a:r>
            <a:r>
              <a:rPr lang="zh-CN" altLang="en-US" sz="1814" kern="0" dirty="0" smtClean="0">
                <a:solidFill>
                  <a:srgbClr val="000000"/>
                </a:solidFill>
                <a:latin typeface="Times New Roman" pitchFamily="65" charset="-122"/>
                <a:ea typeface="宋体" pitchFamily="65" charset="-122"/>
              </a:rPr>
              <a:t>江苏</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D,</a:t>
            </a:r>
            <a:r>
              <a:rPr lang="en-US" altLang="zh-CN"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)So even if emissions were to begin to decrease to-</a:t>
            </a:r>
            <a:endParaRPr lang="en-US" altLang="zh-CN" sz="2000" dirty="0" smtClean="0"/>
          </a:p>
          <a:p>
            <a:pPr eaLnBrk="0" latinLnBrk="1" hangingPunct="0">
              <a:lnSpc>
                <a:spcPct val="150000"/>
              </a:lnSpc>
            </a:pPr>
            <a:r>
              <a:rPr lang="en-US" altLang="zh-CN" sz="1814" kern="0" dirty="0" err="1" smtClean="0">
                <a:solidFill>
                  <a:srgbClr val="000000"/>
                </a:solidFill>
                <a:latin typeface="Times New Roman" pitchFamily="65" charset="-122"/>
                <a:ea typeface="宋体" pitchFamily="65" charset="-122"/>
              </a:rPr>
              <a:t>day,we</a:t>
            </a:r>
            <a:r>
              <a:rPr lang="en-US" altLang="zh-CN" sz="1814" kern="0" dirty="0" smtClean="0">
                <a:solidFill>
                  <a:srgbClr val="000000"/>
                </a:solidFill>
                <a:latin typeface="Times New Roman" pitchFamily="65" charset="-122"/>
                <a:ea typeface="宋体" pitchFamily="65" charset="-122"/>
              </a:rPr>
              <a:t> would still face the challenge of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 (adapt)to climate change.</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考查动名词。句意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所以即使如今排放开始减少</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我们仍然会面临着适应</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气候变化的挑战。此处包含固定短语</a:t>
            </a:r>
            <a:r>
              <a:rPr lang="en-US" altLang="zh-CN" sz="1814" kern="0" dirty="0" smtClean="0">
                <a:solidFill>
                  <a:srgbClr val="FF0000"/>
                </a:solidFill>
                <a:latin typeface="Times New Roman" pitchFamily="65" charset="-122"/>
                <a:ea typeface="宋体" pitchFamily="65" charset="-122"/>
              </a:rPr>
              <a:t>adapt to,</a:t>
            </a:r>
            <a:r>
              <a:rPr lang="zh-CN" altLang="en-US" sz="1814" kern="0" dirty="0" smtClean="0">
                <a:solidFill>
                  <a:srgbClr val="FF0000"/>
                </a:solidFill>
                <a:latin typeface="Times New Roman" pitchFamily="65" charset="-122"/>
                <a:ea typeface="宋体" pitchFamily="65" charset="-122"/>
              </a:rPr>
              <a:t>意为“适应”。空前有介词</a:t>
            </a:r>
            <a:r>
              <a:rPr lang="en-US" altLang="zh-CN" sz="1814" kern="0" dirty="0" smtClean="0">
                <a:solidFill>
                  <a:srgbClr val="FF0000"/>
                </a:solidFill>
                <a:latin typeface="Times New Roman" pitchFamily="65" charset="-122"/>
                <a:ea typeface="宋体" pitchFamily="65" charset="-122"/>
              </a:rPr>
              <a:t>of, </a:t>
            </a:r>
            <a:r>
              <a:rPr lang="zh-CN" altLang="en-US" sz="1814" kern="0" dirty="0" smtClean="0">
                <a:solidFill>
                  <a:srgbClr val="FF0000"/>
                </a:solidFill>
                <a:latin typeface="Times New Roman" pitchFamily="65" charset="-122"/>
                <a:ea typeface="宋体" pitchFamily="65" charset="-122"/>
              </a:rPr>
              <a:t>故</a:t>
            </a: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用adapt的动名词形式。</a:t>
            </a:r>
            <a:endParaRPr lang="zh-CN" altLang="en-US" sz="1814" kern="0" dirty="0">
              <a:solidFill>
                <a:srgbClr val="FF0000"/>
              </a:solidFill>
              <a:latin typeface="Times New Roman" pitchFamily="65" charset="-122"/>
              <a:ea typeface="宋体" pitchFamily="65" charset="-122"/>
            </a:endParaRPr>
          </a:p>
        </p:txBody>
      </p:sp>
      <p:pic>
        <p:nvPicPr>
          <p:cNvPr id="3" name="图片 4" descr="textimage6.jpeg"/>
          <p:cNvPicPr>
            <a:picLocks noChangeAspect="1"/>
          </p:cNvPicPr>
          <p:nvPr/>
        </p:nvPicPr>
        <p:blipFill>
          <a:blip r:embed="rId4"/>
          <a:stretch>
            <a:fillRect/>
          </a:stretch>
        </p:blipFill>
        <p:spPr>
          <a:xfrm>
            <a:off x="3286237" y="1516610"/>
            <a:ext cx="523874" cy="352424"/>
          </a:xfrm>
          <a:prstGeom prst="rect">
            <a:avLst/>
          </a:prstGeom>
        </p:spPr>
      </p:pic>
      <p:sp>
        <p:nvSpPr>
          <p:cNvPr id="4" name="矩形 3"/>
          <p:cNvSpPr/>
          <p:nvPr/>
        </p:nvSpPr>
        <p:spPr>
          <a:xfrm>
            <a:off x="4522149" y="1856865"/>
            <a:ext cx="9797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adapting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3562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comfort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.安慰;令人感到安慰的人或事物;舒服;安逸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.安</a:t>
            </a:r>
            <a:r>
              <a:rPr dirty="0"/>
              <a:t/>
            </a:r>
            <a:br>
              <a:rPr dirty="0"/>
            </a:br>
            <a:r>
              <a:rPr lang="zh-CN" altLang="en-US" sz="1814" kern="0" dirty="0" smtClean="0">
                <a:solidFill>
                  <a:srgbClr val="000000"/>
                </a:solidFill>
                <a:latin typeface="Times New Roman" pitchFamily="65" charset="-122"/>
                <a:ea typeface="宋体" pitchFamily="65" charset="-122"/>
              </a:rPr>
              <a:t>慰;抚慰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“When I miss home, I feel comforted to have a second family,” Xie Lei said.(教材</a:t>
            </a:r>
            <a:r>
              <a:rPr dirty="0"/>
              <a:t/>
            </a:r>
            <a:br>
              <a:rPr dirty="0"/>
            </a:br>
            <a:r>
              <a:rPr lang="zh-CN" altLang="en-US" sz="1814" kern="0" dirty="0" smtClean="0">
                <a:solidFill>
                  <a:srgbClr val="000000"/>
                </a:solidFill>
                <a:latin typeface="Times New Roman" pitchFamily="65" charset="-122"/>
                <a:ea typeface="宋体" pitchFamily="65" charset="-122"/>
              </a:rPr>
              <a:t>P14)“当我想家时,有第二个家庭让我感觉得到了安慰,”谢蕾说。</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No matter what your relationship is at the end of the year, you can take comfort </a:t>
            </a:r>
            <a:r>
              <a:rPr dirty="0"/>
              <a:t/>
            </a:r>
            <a:br>
              <a:rPr dirty="0"/>
            </a:br>
            <a:r>
              <a:rPr lang="zh-CN" altLang="en-US" sz="1814" kern="0" dirty="0" smtClean="0">
                <a:solidFill>
                  <a:srgbClr val="000000"/>
                </a:solidFill>
                <a:latin typeface="Times New Roman" pitchFamily="65" charset="-122"/>
                <a:ea typeface="宋体" pitchFamily="65" charset="-122"/>
              </a:rPr>
              <a:t>knowing you acted like an adult and treated your roommate with respect.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年末无论你们的关系如何,当你知道自己表现得像个成年人并且尊重你的室友</a:t>
            </a:r>
            <a:r>
              <a:rPr dirty="0"/>
              <a:t/>
            </a:r>
            <a:br>
              <a:rPr dirty="0"/>
            </a:br>
            <a:r>
              <a:rPr lang="zh-CN" altLang="en-US" sz="1814" kern="0" dirty="0" smtClean="0">
                <a:solidFill>
                  <a:srgbClr val="000000"/>
                </a:solidFill>
                <a:latin typeface="Times New Roman" pitchFamily="65" charset="-122"/>
                <a:ea typeface="宋体" pitchFamily="65" charset="-122"/>
              </a:rPr>
              <a:t>时,你会得到安慰。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Here you can find everything you need to travel in comfort.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想要舒舒服服地旅游,在这儿你能找到需要的一切。</a:t>
            </a:r>
            <a:endParaRPr lang="zh-CN" altLang="en-US" dirty="0"/>
          </a:p>
        </p:txBody>
      </p:sp>
      <p:pic>
        <p:nvPicPr>
          <p:cNvPr id="3" name="图片 3" descr="textimage7.jpeg"/>
          <p:cNvPicPr>
            <a:picLocks noChangeAspect="1"/>
          </p:cNvPicPr>
          <p:nvPr/>
        </p:nvPicPr>
        <p:blipFill>
          <a:blip r:embed="rId4"/>
          <a:stretch>
            <a:fillRect/>
          </a:stretch>
        </p:blipFill>
        <p:spPr>
          <a:xfrm>
            <a:off x="720000" y="3262963"/>
            <a:ext cx="180975" cy="200025"/>
          </a:xfrm>
          <a:prstGeom prst="rect">
            <a:avLst/>
          </a:prstGeom>
        </p:spPr>
      </p:pic>
      <p:pic>
        <p:nvPicPr>
          <p:cNvPr id="4" name="图片 3" descr="讲解知识点2.tif"/>
          <p:cNvPicPr>
            <a:picLocks noChangeAspect="1"/>
          </p:cNvPicPr>
          <p:nvPr/>
        </p:nvPicPr>
        <p:blipFill>
          <a:blip r:embed="rId5"/>
          <a:stretch>
            <a:fillRect/>
          </a:stretch>
        </p:blipFill>
        <p:spPr>
          <a:xfrm>
            <a:off x="714348" y="1545790"/>
            <a:ext cx="1118507" cy="284558"/>
          </a:xfrm>
          <a:prstGeom prst="rect">
            <a:avLst/>
          </a:prstGeom>
        </p:spPr>
      </p:pic>
      <p:sp>
        <p:nvSpPr>
          <p:cNvPr id="5" name="矩形 4"/>
          <p:cNvSpPr/>
          <p:nvPr/>
        </p:nvSpPr>
        <p:spPr>
          <a:xfrm>
            <a:off x="1844255" y="1508794"/>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58685"/>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The girl was not able to feel comfortable in the presence of so many strangers.这么多</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陌生人在场,这个女孩儿感觉不舒服。</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①comfort 意为“舒适,安慰,安逸”时为</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,意为“令人感到安</a:t>
            </a:r>
            <a:r>
              <a:rPr dirty="0"/>
              <a:t/>
            </a:r>
            <a:br>
              <a:rPr dirty="0"/>
            </a:br>
            <a:r>
              <a:rPr lang="zh-CN" altLang="en-US" sz="1814" kern="0" dirty="0" smtClean="0">
                <a:solidFill>
                  <a:srgbClr val="000000"/>
                </a:solidFill>
                <a:latin typeface="Times New Roman" pitchFamily="65" charset="-122"/>
                <a:ea typeface="宋体" pitchFamily="65" charset="-122"/>
              </a:rPr>
              <a:t>慰的人或事物;舒适的设施”时为可数名词。comfort还可用作及物动词。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②comfortable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.舒服的;使人舒服的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feel/be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感觉舒服的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comfort 舒服地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④comfort zone 舒适区</a:t>
            </a:r>
            <a:endParaRPr lang="zh-CN" altLang="en-US" dirty="0"/>
          </a:p>
        </p:txBody>
      </p:sp>
      <p:pic>
        <p:nvPicPr>
          <p:cNvPr id="3" name="图片 3" descr="textimage8.jpeg"/>
          <p:cNvPicPr>
            <a:picLocks noChangeAspect="1"/>
          </p:cNvPicPr>
          <p:nvPr/>
        </p:nvPicPr>
        <p:blipFill>
          <a:blip r:embed="rId4"/>
          <a:stretch>
            <a:fillRect/>
          </a:stretch>
        </p:blipFill>
        <p:spPr>
          <a:xfrm>
            <a:off x="720000" y="2387020"/>
            <a:ext cx="209549" cy="209549"/>
          </a:xfrm>
          <a:prstGeom prst="rect">
            <a:avLst/>
          </a:prstGeom>
        </p:spPr>
      </p:pic>
      <p:sp>
        <p:nvSpPr>
          <p:cNvPr id="5" name="矩形 4"/>
          <p:cNvSpPr/>
          <p:nvPr/>
        </p:nvSpPr>
        <p:spPr>
          <a:xfrm>
            <a:off x="4921190" y="2733646"/>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不可数名词</a:t>
            </a:r>
            <a:endParaRPr lang="zh-CN" altLang="en-US" dirty="0"/>
          </a:p>
        </p:txBody>
      </p:sp>
      <p:sp>
        <p:nvSpPr>
          <p:cNvPr id="6" name="矩形 5"/>
          <p:cNvSpPr/>
          <p:nvPr/>
        </p:nvSpPr>
        <p:spPr>
          <a:xfrm>
            <a:off x="1795081" y="3987668"/>
            <a:ext cx="130035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comfortable</a:t>
            </a:r>
            <a:endParaRPr lang="zh-CN" altLang="en-US" dirty="0"/>
          </a:p>
        </p:txBody>
      </p:sp>
      <p:sp>
        <p:nvSpPr>
          <p:cNvPr id="7" name="矩形 6"/>
          <p:cNvSpPr/>
          <p:nvPr/>
        </p:nvSpPr>
        <p:spPr>
          <a:xfrm>
            <a:off x="1328181" y="4432285"/>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77947"/>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单句改错</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2-1 (2019天津,阅读表达改编,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)My friend is my sunshine, because he brings me</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 joy and gives me a lot of comforts.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en-US" altLang="zh-CN" sz="1814" u="sng" kern="0" dirty="0" smtClean="0">
                <a:solidFill>
                  <a:srgbClr val="000000"/>
                </a:solidFill>
                <a:latin typeface="Times New Roman" pitchFamily="65" charset="-122"/>
                <a:ea typeface="宋体" pitchFamily="65" charset="-122"/>
              </a:rPr>
              <a:t>   </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句意:我的朋友是我的阳光,因为他给我带来快乐并给予我很多安慰。此</a:t>
            </a: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处comfort意为“安慰”,是不可数名词。</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 (2016浙江,七选五,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)Great things happen when you step out of your com-</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fortable zone, and you would be surprised on how many chances exist if you just ask.</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此处指当你走出你的舒适区的时候,美好的事情就会发生。comfort zone </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为固定词组,意为“舒适区”。</a:t>
            </a:r>
            <a:endParaRPr lang="zh-CN" altLang="en-US" sz="1814" kern="0" dirty="0">
              <a:solidFill>
                <a:srgbClr val="FF0000"/>
              </a:solidFill>
              <a:latin typeface="Times New Roman" pitchFamily="65" charset="-122"/>
              <a:ea typeface="宋体" pitchFamily="65" charset="-122"/>
            </a:endParaRPr>
          </a:p>
        </p:txBody>
      </p:sp>
      <p:pic>
        <p:nvPicPr>
          <p:cNvPr id="3" name="图片 3" descr="textimage10.jpeg"/>
          <p:cNvPicPr>
            <a:picLocks noChangeAspect="1"/>
          </p:cNvPicPr>
          <p:nvPr/>
        </p:nvPicPr>
        <p:blipFill>
          <a:blip r:embed="rId4"/>
          <a:stretch>
            <a:fillRect/>
          </a:stretch>
        </p:blipFill>
        <p:spPr>
          <a:xfrm>
            <a:off x="2889449" y="4054822"/>
            <a:ext cx="523874" cy="352424"/>
          </a:xfrm>
          <a:prstGeom prst="rect">
            <a:avLst/>
          </a:prstGeom>
        </p:spPr>
      </p:pic>
      <p:pic>
        <p:nvPicPr>
          <p:cNvPr id="4" name="图片 4" descr="textimage9.jpeg"/>
          <p:cNvPicPr>
            <a:picLocks noChangeAspect="1"/>
          </p:cNvPicPr>
          <p:nvPr/>
        </p:nvPicPr>
        <p:blipFill>
          <a:blip r:embed="rId5"/>
          <a:stretch>
            <a:fillRect/>
          </a:stretch>
        </p:blipFill>
        <p:spPr>
          <a:xfrm>
            <a:off x="3580650" y="1924397"/>
            <a:ext cx="523874" cy="352424"/>
          </a:xfrm>
          <a:prstGeom prst="rect">
            <a:avLst/>
          </a:prstGeom>
        </p:spPr>
      </p:pic>
      <p:sp>
        <p:nvSpPr>
          <p:cNvPr id="5" name="矩形 4"/>
          <p:cNvSpPr/>
          <p:nvPr/>
        </p:nvSpPr>
        <p:spPr>
          <a:xfrm>
            <a:off x="705959" y="2705889"/>
            <a:ext cx="219803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comforts</a:t>
            </a:r>
            <a:r>
              <a:rPr lang="zh-CN" altLang="en-US" dirty="0" smtClean="0">
                <a:solidFill>
                  <a:srgbClr val="FF0000"/>
                </a:solidFill>
                <a:latin typeface="Times New Roman" pitchFamily="18" charset="0"/>
                <a:cs typeface="Times New Roman" pitchFamily="18" charset="0"/>
              </a:rPr>
              <a:t>改为</a:t>
            </a:r>
            <a:r>
              <a:rPr lang="en-US" altLang="zh-CN" dirty="0" smtClean="0">
                <a:solidFill>
                  <a:srgbClr val="FF0000"/>
                </a:solidFill>
                <a:latin typeface="Times New Roman" pitchFamily="18" charset="0"/>
                <a:cs typeface="Times New Roman" pitchFamily="18" charset="0"/>
              </a:rPr>
              <a:t>comfort</a:t>
            </a:r>
          </a:p>
        </p:txBody>
      </p:sp>
      <p:sp>
        <p:nvSpPr>
          <p:cNvPr id="6" name="矩形 5"/>
          <p:cNvSpPr/>
          <p:nvPr/>
        </p:nvSpPr>
        <p:spPr>
          <a:xfrm>
            <a:off x="674847" y="4840640"/>
            <a:ext cx="249299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comfortable</a:t>
            </a:r>
            <a:r>
              <a:rPr lang="zh-CN" altLang="en-US" dirty="0" smtClean="0">
                <a:solidFill>
                  <a:srgbClr val="FF0000"/>
                </a:solidFill>
                <a:latin typeface="Times New Roman" pitchFamily="18" charset="0"/>
                <a:cs typeface="Times New Roman" pitchFamily="18" charset="0"/>
              </a:rPr>
              <a:t>改为</a:t>
            </a:r>
            <a:r>
              <a:rPr lang="en-US" altLang="zh-CN" dirty="0" smtClean="0">
                <a:solidFill>
                  <a:srgbClr val="FF0000"/>
                </a:solidFill>
                <a:latin typeface="Times New Roman" pitchFamily="18" charset="0"/>
                <a:cs typeface="Times New Roman" pitchFamily="18" charset="0"/>
              </a:rPr>
              <a:t>comfort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20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13817"/>
            <a:ext cx="8316000" cy="554972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 (2020全国新高考Ⅰ,七选五,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)People want to listen to someone who is in-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teresting, relaxed and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(comfort).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考查形容词。句意:人们想听有趣、轻松、舒服的人说话。连词and连接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并列的形容词作表语。故填comfortable。</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 (2017天津,阅读表达改编,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)Alice's father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(comfort) her when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she felt depressed.</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考查动词的时态。句意:当艾丽斯感到沮丧的时候,她的父亲安慰了她。</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根据后面的felt可知设空处应该使用一般过去时。</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2-5 (2016天津,阅读理解A,</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are collected from the airport upon arrival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and brought to their accommodation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comfort.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考查介词。句意:他们刚到就被从机场接走了,然后被舒适地带到了他们</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的住处。in comfort意为“舒适地”,在句中作状语。 </a:t>
            </a:r>
          </a:p>
        </p:txBody>
      </p:sp>
      <p:pic>
        <p:nvPicPr>
          <p:cNvPr id="3" name="图片 3" descr="textimage11.jpeg"/>
          <p:cNvPicPr>
            <a:picLocks noChangeAspect="1"/>
          </p:cNvPicPr>
          <p:nvPr/>
        </p:nvPicPr>
        <p:blipFill>
          <a:blip r:embed="rId4"/>
          <a:stretch>
            <a:fillRect/>
          </a:stretch>
        </p:blipFill>
        <p:spPr>
          <a:xfrm>
            <a:off x="3811050" y="1488484"/>
            <a:ext cx="523874" cy="352424"/>
          </a:xfrm>
          <a:prstGeom prst="rect">
            <a:avLst/>
          </a:prstGeom>
        </p:spPr>
      </p:pic>
      <p:pic>
        <p:nvPicPr>
          <p:cNvPr id="4" name="图片 4" descr="textimage12.jpeg"/>
          <p:cNvPicPr>
            <a:picLocks noChangeAspect="1"/>
          </p:cNvPicPr>
          <p:nvPr/>
        </p:nvPicPr>
        <p:blipFill>
          <a:blip r:embed="rId5"/>
          <a:stretch>
            <a:fillRect/>
          </a:stretch>
        </p:blipFill>
        <p:spPr>
          <a:xfrm>
            <a:off x="3580650" y="3182108"/>
            <a:ext cx="523874" cy="352424"/>
          </a:xfrm>
          <a:prstGeom prst="rect">
            <a:avLst/>
          </a:prstGeom>
        </p:spPr>
      </p:pic>
      <p:pic>
        <p:nvPicPr>
          <p:cNvPr id="5" name="图片 5" descr="textimage13.jpeg"/>
          <p:cNvPicPr>
            <a:picLocks noChangeAspect="1"/>
          </p:cNvPicPr>
          <p:nvPr/>
        </p:nvPicPr>
        <p:blipFill>
          <a:blip r:embed="rId4"/>
          <a:stretch>
            <a:fillRect/>
          </a:stretch>
        </p:blipFill>
        <p:spPr>
          <a:xfrm>
            <a:off x="3286237" y="4875733"/>
            <a:ext cx="523874" cy="352424"/>
          </a:xfrm>
          <a:prstGeom prst="rect">
            <a:avLst/>
          </a:prstGeom>
        </p:spPr>
      </p:pic>
      <p:sp>
        <p:nvSpPr>
          <p:cNvPr id="6" name="矩形 5"/>
          <p:cNvSpPr/>
          <p:nvPr/>
        </p:nvSpPr>
        <p:spPr>
          <a:xfrm>
            <a:off x="2868609" y="1862846"/>
            <a:ext cx="130035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comfortable</a:t>
            </a:r>
          </a:p>
        </p:txBody>
      </p:sp>
      <p:sp>
        <p:nvSpPr>
          <p:cNvPr id="7" name="矩形 6"/>
          <p:cNvSpPr/>
          <p:nvPr/>
        </p:nvSpPr>
        <p:spPr>
          <a:xfrm>
            <a:off x="5460273" y="3142036"/>
            <a:ext cx="113364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comforted</a:t>
            </a:r>
          </a:p>
        </p:txBody>
      </p:sp>
      <p:sp>
        <p:nvSpPr>
          <p:cNvPr id="8" name="矩形 7"/>
          <p:cNvSpPr/>
          <p:nvPr/>
        </p:nvSpPr>
        <p:spPr>
          <a:xfrm>
            <a:off x="4574194" y="5225176"/>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2000"/>
                                        <p:tgtEl>
                                          <p:spTgt spid="2">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participation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.参加;参与</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Xie Lei also found many courses included students' participation in class as part of </a:t>
            </a:r>
            <a:r>
              <a:rPr dirty="0"/>
              <a:t/>
            </a:r>
            <a:br>
              <a:rPr dirty="0"/>
            </a:br>
            <a:r>
              <a:rPr lang="zh-CN" altLang="en-US" sz="1814" kern="0" dirty="0" smtClean="0">
                <a:solidFill>
                  <a:srgbClr val="000000"/>
                </a:solidFill>
                <a:latin typeface="Times New Roman" pitchFamily="65" charset="-122"/>
                <a:ea typeface="宋体" pitchFamily="65" charset="-122"/>
              </a:rPr>
              <a:t>the final result.(教材P15)谢蕾还发现很多课程都把学生的课堂参与作为最终成绩</a:t>
            </a:r>
            <a:r>
              <a:rPr dirty="0"/>
              <a:t/>
            </a:r>
            <a:br>
              <a:rPr dirty="0"/>
            </a:br>
            <a:r>
              <a:rPr lang="zh-CN" altLang="en-US" sz="1814" kern="0" dirty="0" smtClean="0">
                <a:solidFill>
                  <a:srgbClr val="000000"/>
                </a:solidFill>
                <a:latin typeface="Times New Roman" pitchFamily="65" charset="-122"/>
                <a:ea typeface="宋体" pitchFamily="65" charset="-122"/>
              </a:rPr>
              <a:t>的一部分。</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test in Luohu is a large-scale test of digital currency that for the first time ordi-</a:t>
            </a:r>
            <a:r>
              <a:rPr dirty="0"/>
              <a:t/>
            </a:r>
            <a:br>
              <a:rPr dirty="0"/>
            </a:br>
            <a:r>
              <a:rPr lang="zh-CN" altLang="en-US" sz="1814" kern="0" dirty="0" smtClean="0">
                <a:solidFill>
                  <a:srgbClr val="000000"/>
                </a:solidFill>
                <a:latin typeface="Times New Roman" pitchFamily="65" charset="-122"/>
                <a:ea typeface="宋体" pitchFamily="65" charset="-122"/>
              </a:rPr>
              <a:t>nary consumers participated in, which shows the digital currency has taken an impor-</a:t>
            </a:r>
            <a:r>
              <a:rPr dirty="0"/>
              <a:t/>
            </a:r>
            <a:br>
              <a:rPr dirty="0"/>
            </a:br>
            <a:r>
              <a:rPr lang="zh-CN" altLang="en-US" sz="1814" kern="0" dirty="0" smtClean="0">
                <a:solidFill>
                  <a:srgbClr val="000000"/>
                </a:solidFill>
                <a:latin typeface="Times New Roman" pitchFamily="65" charset="-122"/>
                <a:ea typeface="宋体" pitchFamily="65" charset="-122"/>
              </a:rPr>
              <a:t>tant step forward.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罗湖区的测试是普通消费者首次参与的一次数字货币的大规模测试,这表明数字</a:t>
            </a:r>
            <a:r>
              <a:rPr dirty="0"/>
              <a:t/>
            </a:r>
            <a:br>
              <a:rPr dirty="0"/>
            </a:br>
            <a:r>
              <a:rPr lang="zh-CN" altLang="en-US" sz="1814" kern="0" dirty="0" smtClean="0">
                <a:solidFill>
                  <a:srgbClr val="000000"/>
                </a:solidFill>
                <a:latin typeface="Times New Roman" pitchFamily="65" charset="-122"/>
                <a:ea typeface="宋体" pitchFamily="65" charset="-122"/>
              </a:rPr>
              <a:t>货币向前迈出了重要一步。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Several experts will participate as technical advisers.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几位专家将作为技术顾问参加。</a:t>
            </a:r>
            <a:endParaRPr lang="zh-CN" altLang="en-US" dirty="0"/>
          </a:p>
        </p:txBody>
      </p:sp>
      <p:pic>
        <p:nvPicPr>
          <p:cNvPr id="3" name="图片 3" descr="textimage14.jpeg"/>
          <p:cNvPicPr>
            <a:picLocks noChangeAspect="1"/>
          </p:cNvPicPr>
          <p:nvPr/>
        </p:nvPicPr>
        <p:blipFill>
          <a:blip r:embed="rId4"/>
          <a:stretch>
            <a:fillRect/>
          </a:stretch>
        </p:blipFill>
        <p:spPr>
          <a:xfrm>
            <a:off x="720000" y="3262963"/>
            <a:ext cx="180975" cy="200025"/>
          </a:xfrm>
          <a:prstGeom prst="rect">
            <a:avLst/>
          </a:prstGeom>
        </p:spPr>
      </p:pic>
      <p:pic>
        <p:nvPicPr>
          <p:cNvPr id="4" name="图片 3" descr="讲解知识点3.tif"/>
          <p:cNvPicPr>
            <a:picLocks noChangeAspect="1"/>
          </p:cNvPicPr>
          <p:nvPr/>
        </p:nvPicPr>
        <p:blipFill>
          <a:blip r:embed="rId5"/>
          <a:stretch>
            <a:fillRect/>
          </a:stretch>
        </p:blipFill>
        <p:spPr>
          <a:xfrm>
            <a:off x="714348" y="1558818"/>
            <a:ext cx="1124139" cy="284558"/>
          </a:xfrm>
          <a:prstGeom prst="rect">
            <a:avLst/>
          </a:prstGeom>
        </p:spPr>
      </p:pic>
      <p:sp>
        <p:nvSpPr>
          <p:cNvPr id="5" name="矩形 4"/>
          <p:cNvSpPr/>
          <p:nvPr/>
        </p:nvSpPr>
        <p:spPr>
          <a:xfrm>
            <a:off x="1848967" y="1513433"/>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9955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All the participants were required to sign in as they entered the hall to attend the </a:t>
            </a:r>
            <a:r>
              <a:rPr dirty="0"/>
              <a:t/>
            </a:r>
            <a:br>
              <a:rPr dirty="0"/>
            </a:br>
            <a:r>
              <a:rPr lang="zh-CN" altLang="en-US" sz="1814" kern="0" dirty="0" smtClean="0">
                <a:solidFill>
                  <a:srgbClr val="000000"/>
                </a:solidFill>
                <a:latin typeface="Times New Roman" pitchFamily="65" charset="-122"/>
                <a:ea typeface="宋体" pitchFamily="65" charset="-122"/>
              </a:rPr>
              <a:t>meeting.所有的参与者在他们进入大厅参会时均须签到。</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.参与;参加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②participate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(doing) sth. 参与(做)某事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③participate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以</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身份参加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.参与者</a:t>
            </a:r>
            <a:endParaRPr lang="zh-CN" altLang="en-US" dirty="0"/>
          </a:p>
        </p:txBody>
      </p:sp>
      <p:pic>
        <p:nvPicPr>
          <p:cNvPr id="3" name="图片 3" descr="textimage15.jpeg"/>
          <p:cNvPicPr>
            <a:picLocks noChangeAspect="1"/>
          </p:cNvPicPr>
          <p:nvPr/>
        </p:nvPicPr>
        <p:blipFill>
          <a:blip r:embed="rId4"/>
          <a:stretch>
            <a:fillRect/>
          </a:stretch>
        </p:blipFill>
        <p:spPr>
          <a:xfrm>
            <a:off x="720000" y="2401545"/>
            <a:ext cx="209549" cy="209549"/>
          </a:xfrm>
          <a:prstGeom prst="rect">
            <a:avLst/>
          </a:prstGeom>
        </p:spPr>
      </p:pic>
      <p:sp>
        <p:nvSpPr>
          <p:cNvPr id="4" name="矩形 3"/>
          <p:cNvSpPr/>
          <p:nvPr/>
        </p:nvSpPr>
        <p:spPr>
          <a:xfrm>
            <a:off x="980969" y="2695764"/>
            <a:ext cx="1159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participate</a:t>
            </a:r>
            <a:endParaRPr lang="zh-CN" altLang="en-US" dirty="0"/>
          </a:p>
        </p:txBody>
      </p:sp>
      <p:sp>
        <p:nvSpPr>
          <p:cNvPr id="5" name="矩形 4"/>
          <p:cNvSpPr/>
          <p:nvPr/>
        </p:nvSpPr>
        <p:spPr>
          <a:xfrm>
            <a:off x="2355700" y="3123602"/>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endParaRPr lang="zh-CN" altLang="en-US" dirty="0"/>
          </a:p>
        </p:txBody>
      </p:sp>
      <p:sp>
        <p:nvSpPr>
          <p:cNvPr id="6" name="矩形 5"/>
          <p:cNvSpPr/>
          <p:nvPr/>
        </p:nvSpPr>
        <p:spPr>
          <a:xfrm>
            <a:off x="2307080" y="3568219"/>
            <a:ext cx="37702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a:t>
            </a:r>
            <a:endParaRPr lang="zh-CN" altLang="en-US" dirty="0"/>
          </a:p>
        </p:txBody>
      </p:sp>
      <p:sp>
        <p:nvSpPr>
          <p:cNvPr id="7" name="矩形 6"/>
          <p:cNvSpPr/>
          <p:nvPr/>
        </p:nvSpPr>
        <p:spPr>
          <a:xfrm>
            <a:off x="991599" y="3979279"/>
            <a:ext cx="11721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participant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0332"/>
            <a:ext cx="8316000" cy="593752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3-1 (2020全国新高考Ⅰ,阅读理解D改编,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the first experiment, 95 under-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graduate women were individually invited into a lab to ostensibly(表面上) partici-</a:t>
            </a:r>
            <a:r>
              <a:rPr dirty="0"/>
              <a:t/>
            </a:r>
            <a:br>
              <a:rPr dirty="0"/>
            </a:br>
            <a:r>
              <a:rPr lang="zh-CN" altLang="en-US" sz="1814" kern="0" dirty="0" smtClean="0">
                <a:solidFill>
                  <a:srgbClr val="000000"/>
                </a:solidFill>
                <a:latin typeface="Times New Roman" pitchFamily="65" charset="-122"/>
                <a:ea typeface="宋体" pitchFamily="65" charset="-122"/>
              </a:rPr>
              <a:t>pate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 study about movie viewership.</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考查固定短语。句意:在第一个实验中,95名女大学生被分别邀请到一个</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实验室里,表面上参与一项关于电影观众类型的调查。participate in参与,为固定</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短语。故填in。</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 (2019课标全国Ⅰ,阅读理解C,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)Data collected from the device could be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used to recognize different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(participate) based on how they typed, with </a:t>
            </a:r>
            <a:r>
              <a:rPr dirty="0"/>
              <a:t/>
            </a:r>
            <a:br>
              <a:rPr dirty="0"/>
            </a:br>
            <a:r>
              <a:rPr lang="zh-CN" altLang="en-US" sz="1814" kern="0" dirty="0" smtClean="0">
                <a:solidFill>
                  <a:srgbClr val="000000"/>
                </a:solidFill>
                <a:latin typeface="Times New Roman" pitchFamily="65" charset="-122"/>
                <a:ea typeface="宋体" pitchFamily="65" charset="-122"/>
              </a:rPr>
              <a:t>very low error rates.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考查名词及其复数形式。句意:从这个装置中收集的数据可以用来根据他</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们的打字方式来识别不同的参与者,错误率很低。设空处作recognize的宾语,应</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用名词形式。再根据</a:t>
            </a:r>
            <a:r>
              <a:rPr lang="en-US" altLang="zh-CN" sz="1814" kern="0" dirty="0" smtClean="0">
                <a:solidFill>
                  <a:srgbClr val="FF0000"/>
                </a:solidFill>
                <a:latin typeface="Times New Roman" pitchFamily="65" charset="-122"/>
                <a:ea typeface="宋体" pitchFamily="65" charset="-122"/>
              </a:rPr>
              <a:t>they typed</a:t>
            </a:r>
            <a:r>
              <a:rPr lang="zh-CN" altLang="en-US" sz="1814" kern="0" dirty="0" smtClean="0">
                <a:solidFill>
                  <a:srgbClr val="FF0000"/>
                </a:solidFill>
                <a:latin typeface="Times New Roman" pitchFamily="65" charset="-122"/>
                <a:ea typeface="宋体" pitchFamily="65" charset="-122"/>
              </a:rPr>
              <a:t>可知此处是在描述人的动作</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故用</a:t>
            </a:r>
            <a:r>
              <a:rPr lang="en-US" altLang="zh-CN" sz="1814" kern="0" dirty="0" smtClean="0">
                <a:solidFill>
                  <a:srgbClr val="FF0000"/>
                </a:solidFill>
                <a:latin typeface="Times New Roman" pitchFamily="65" charset="-122"/>
                <a:ea typeface="宋体" pitchFamily="65" charset="-122"/>
              </a:rPr>
              <a:t>participant,</a:t>
            </a:r>
            <a:r>
              <a:rPr lang="zh-CN" altLang="en-US" sz="1814" kern="0" dirty="0" smtClean="0">
                <a:solidFill>
                  <a:srgbClr val="FF0000"/>
                </a:solidFill>
                <a:latin typeface="Times New Roman" pitchFamily="65" charset="-122"/>
                <a:ea typeface="宋体" pitchFamily="65" charset="-122"/>
              </a:rPr>
              <a:t>意为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“参与者”</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是可数名词</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依据空前的</a:t>
            </a:r>
            <a:r>
              <a:rPr lang="en-US" altLang="zh-CN" sz="1814" kern="0" dirty="0" smtClean="0">
                <a:solidFill>
                  <a:srgbClr val="FF0000"/>
                </a:solidFill>
                <a:latin typeface="Times New Roman" pitchFamily="65" charset="-122"/>
                <a:ea typeface="宋体" pitchFamily="65" charset="-122"/>
              </a:rPr>
              <a:t>different</a:t>
            </a:r>
            <a:r>
              <a:rPr lang="zh-CN" altLang="en-US" sz="1814" kern="0" dirty="0" smtClean="0">
                <a:solidFill>
                  <a:srgbClr val="FF0000"/>
                </a:solidFill>
                <a:latin typeface="Times New Roman" pitchFamily="65" charset="-122"/>
                <a:ea typeface="宋体" pitchFamily="65" charset="-122"/>
              </a:rPr>
              <a:t>可知应该用复数形式。</a:t>
            </a:r>
          </a:p>
        </p:txBody>
      </p:sp>
      <p:pic>
        <p:nvPicPr>
          <p:cNvPr id="3" name="图片 3" descr="textimage16.jpeg"/>
          <p:cNvPicPr>
            <a:picLocks noChangeAspect="1"/>
          </p:cNvPicPr>
          <p:nvPr/>
        </p:nvPicPr>
        <p:blipFill>
          <a:blip r:embed="rId4"/>
          <a:stretch>
            <a:fillRect/>
          </a:stretch>
        </p:blipFill>
        <p:spPr>
          <a:xfrm>
            <a:off x="4668637" y="1314999"/>
            <a:ext cx="523875" cy="352425"/>
          </a:xfrm>
          <a:prstGeom prst="rect">
            <a:avLst/>
          </a:prstGeom>
        </p:spPr>
      </p:pic>
      <p:pic>
        <p:nvPicPr>
          <p:cNvPr id="4" name="图片 4" descr="textimage17.jpeg"/>
          <p:cNvPicPr>
            <a:picLocks noChangeAspect="1"/>
          </p:cNvPicPr>
          <p:nvPr/>
        </p:nvPicPr>
        <p:blipFill>
          <a:blip r:embed="rId5"/>
          <a:stretch>
            <a:fillRect/>
          </a:stretch>
        </p:blipFill>
        <p:spPr>
          <a:xfrm>
            <a:off x="3964725" y="3847279"/>
            <a:ext cx="523874" cy="352424"/>
          </a:xfrm>
          <a:prstGeom prst="rect">
            <a:avLst/>
          </a:prstGeom>
        </p:spPr>
      </p:pic>
      <p:sp>
        <p:nvSpPr>
          <p:cNvPr id="5" name="矩形 4"/>
          <p:cNvSpPr/>
          <p:nvPr/>
        </p:nvSpPr>
        <p:spPr>
          <a:xfrm>
            <a:off x="1558483" y="2121263"/>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p>
        </p:txBody>
      </p:sp>
      <p:sp>
        <p:nvSpPr>
          <p:cNvPr id="6" name="矩形 5"/>
          <p:cNvSpPr/>
          <p:nvPr/>
        </p:nvSpPr>
        <p:spPr>
          <a:xfrm>
            <a:off x="3236909" y="4180891"/>
            <a:ext cx="126188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participants</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1803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3-3 (2016江苏,书面表达,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)Things will turn for the better if we can work out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some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(participate) rules for people to obey.</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考查名词。句意:如果我们能制订出一些参与规则让人们遵守,事情将会</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好转。根据空后的rules可知此空作定语,修饰rules。participation 是名词,名词作</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定语说明被修饰词的类别、用途等。</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3-4 (2016江苏,阅读理解B,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)From the earliest ages, they desire to help others, to</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share information and to participate in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(achieve) common goals.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考查动名词。此处指他们渴望帮助其他人、分享信息以及参与实现共同</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目标。participate in后接动名词,故填achieving。</a:t>
            </a:r>
            <a:endParaRPr lang="zh-CN" altLang="en-US" sz="1814" kern="0" dirty="0">
              <a:solidFill>
                <a:srgbClr val="FF0000"/>
              </a:solidFill>
              <a:latin typeface="Times New Roman" pitchFamily="65" charset="-122"/>
              <a:ea typeface="宋体" pitchFamily="65" charset="-122"/>
            </a:endParaRPr>
          </a:p>
        </p:txBody>
      </p:sp>
      <p:pic>
        <p:nvPicPr>
          <p:cNvPr id="3" name="图片 3" descr="textimage18.jpeg"/>
          <p:cNvPicPr>
            <a:picLocks noChangeAspect="1"/>
          </p:cNvPicPr>
          <p:nvPr/>
        </p:nvPicPr>
        <p:blipFill>
          <a:blip r:embed="rId4"/>
          <a:stretch>
            <a:fillRect/>
          </a:stretch>
        </p:blipFill>
        <p:spPr>
          <a:xfrm>
            <a:off x="3119850" y="1487380"/>
            <a:ext cx="523874" cy="352424"/>
          </a:xfrm>
          <a:prstGeom prst="rect">
            <a:avLst/>
          </a:prstGeom>
        </p:spPr>
      </p:pic>
      <p:pic>
        <p:nvPicPr>
          <p:cNvPr id="4" name="图片 4" descr="textimage19.jpeg"/>
          <p:cNvPicPr>
            <a:picLocks noChangeAspect="1"/>
          </p:cNvPicPr>
          <p:nvPr/>
        </p:nvPicPr>
        <p:blipFill>
          <a:blip r:embed="rId4"/>
          <a:stretch>
            <a:fillRect/>
          </a:stretch>
        </p:blipFill>
        <p:spPr>
          <a:xfrm>
            <a:off x="3273524" y="3600332"/>
            <a:ext cx="523874" cy="352424"/>
          </a:xfrm>
          <a:prstGeom prst="rect">
            <a:avLst/>
          </a:prstGeom>
        </p:spPr>
      </p:pic>
      <p:sp>
        <p:nvSpPr>
          <p:cNvPr id="5" name="矩形 4"/>
          <p:cNvSpPr/>
          <p:nvPr/>
        </p:nvSpPr>
        <p:spPr>
          <a:xfrm>
            <a:off x="1299387" y="1827635"/>
            <a:ext cx="135165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participation</a:t>
            </a:r>
          </a:p>
        </p:txBody>
      </p:sp>
      <p:sp>
        <p:nvSpPr>
          <p:cNvPr id="6" name="矩形 5"/>
          <p:cNvSpPr/>
          <p:nvPr/>
        </p:nvSpPr>
        <p:spPr>
          <a:xfrm>
            <a:off x="4387227" y="3950049"/>
            <a:ext cx="10823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achieving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303101"/>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.理解;领会;抓紧</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.巨大的;突然的;急剧的;喜剧(般)的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.成熟的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.否认;否定;拒绝</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.获得;赢得;取得;增加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.好处;增加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.腰带;地带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.倡议;新方案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.预算</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.合乎逻辑的;合情合理的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.结果;效果</a:t>
            </a:r>
            <a:endParaRPr lang="zh-CN" altLang="en-US" dirty="0"/>
          </a:p>
        </p:txBody>
      </p:sp>
      <p:sp>
        <p:nvSpPr>
          <p:cNvPr id="3" name="矩形 2"/>
          <p:cNvSpPr/>
          <p:nvPr/>
        </p:nvSpPr>
        <p:spPr>
          <a:xfrm>
            <a:off x="1213624" y="1437415"/>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grasp</a:t>
            </a:r>
            <a:endParaRPr lang="zh-CN" altLang="en-US" dirty="0"/>
          </a:p>
        </p:txBody>
      </p:sp>
      <p:sp>
        <p:nvSpPr>
          <p:cNvPr id="4" name="矩形 3"/>
          <p:cNvSpPr/>
          <p:nvPr/>
        </p:nvSpPr>
        <p:spPr>
          <a:xfrm>
            <a:off x="1084640" y="1865254"/>
            <a:ext cx="9925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dramatic</a:t>
            </a:r>
            <a:endParaRPr lang="zh-CN" altLang="en-US" dirty="0"/>
          </a:p>
        </p:txBody>
      </p:sp>
      <p:sp>
        <p:nvSpPr>
          <p:cNvPr id="5" name="矩形 4"/>
          <p:cNvSpPr/>
          <p:nvPr/>
        </p:nvSpPr>
        <p:spPr>
          <a:xfrm>
            <a:off x="1155544" y="2289029"/>
            <a:ext cx="8258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mature</a:t>
            </a:r>
            <a:endParaRPr lang="zh-CN" altLang="en-US" dirty="0"/>
          </a:p>
        </p:txBody>
      </p:sp>
      <p:sp>
        <p:nvSpPr>
          <p:cNvPr id="6" name="矩形 5"/>
          <p:cNvSpPr/>
          <p:nvPr/>
        </p:nvSpPr>
        <p:spPr>
          <a:xfrm>
            <a:off x="1243335" y="2729320"/>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deny</a:t>
            </a:r>
            <a:endParaRPr lang="zh-CN" altLang="en-US" dirty="0"/>
          </a:p>
        </p:txBody>
      </p:sp>
      <p:sp>
        <p:nvSpPr>
          <p:cNvPr id="7" name="矩形 6"/>
          <p:cNvSpPr/>
          <p:nvPr/>
        </p:nvSpPr>
        <p:spPr>
          <a:xfrm>
            <a:off x="1260594" y="3157158"/>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gain</a:t>
            </a:r>
            <a:endParaRPr lang="zh-CN" altLang="en-US" dirty="0"/>
          </a:p>
        </p:txBody>
      </p:sp>
      <p:sp>
        <p:nvSpPr>
          <p:cNvPr id="8" name="矩形 7"/>
          <p:cNvSpPr/>
          <p:nvPr/>
        </p:nvSpPr>
        <p:spPr>
          <a:xfrm>
            <a:off x="1319798" y="3584997"/>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belt</a:t>
            </a:r>
            <a:endParaRPr lang="zh-CN" altLang="en-US" dirty="0"/>
          </a:p>
        </p:txBody>
      </p:sp>
      <p:sp>
        <p:nvSpPr>
          <p:cNvPr id="9" name="矩形 8"/>
          <p:cNvSpPr/>
          <p:nvPr/>
        </p:nvSpPr>
        <p:spPr>
          <a:xfrm>
            <a:off x="1053061" y="4017161"/>
            <a:ext cx="10054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initiative</a:t>
            </a:r>
            <a:endParaRPr lang="zh-CN" altLang="en-US" dirty="0"/>
          </a:p>
        </p:txBody>
      </p:sp>
      <p:sp>
        <p:nvSpPr>
          <p:cNvPr id="10" name="矩形 9"/>
          <p:cNvSpPr/>
          <p:nvPr/>
        </p:nvSpPr>
        <p:spPr>
          <a:xfrm>
            <a:off x="1170345" y="4432285"/>
            <a:ext cx="81304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budget</a:t>
            </a:r>
            <a:endParaRPr lang="zh-CN" altLang="en-US" dirty="0"/>
          </a:p>
        </p:txBody>
      </p:sp>
      <p:sp>
        <p:nvSpPr>
          <p:cNvPr id="11" name="矩形 10"/>
          <p:cNvSpPr/>
          <p:nvPr/>
        </p:nvSpPr>
        <p:spPr>
          <a:xfrm>
            <a:off x="1145178" y="4860123"/>
            <a:ext cx="81304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logical</a:t>
            </a:r>
            <a:endParaRPr lang="zh-CN" altLang="en-US" dirty="0"/>
          </a:p>
        </p:txBody>
      </p:sp>
      <p:sp>
        <p:nvSpPr>
          <p:cNvPr id="12" name="矩形 11"/>
          <p:cNvSpPr/>
          <p:nvPr/>
        </p:nvSpPr>
        <p:spPr>
          <a:xfrm>
            <a:off x="1095115" y="5296351"/>
            <a:ext cx="9797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outcome</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engage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.参加;参与(活动)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.吸引(注意力、兴趣)</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“Engaging in British culture has helped,” she said. (教材P15)</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“参与英国文化有帮助,”她说。</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China</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Daily</a:t>
            </a:r>
            <a:r>
              <a:rPr lang="zh-CN" altLang="en-US" sz="1814" kern="0" dirty="0" smtClean="0">
                <a:solidFill>
                  <a:srgbClr val="000000"/>
                </a:solidFill>
                <a:latin typeface="Times New Roman" pitchFamily="65" charset="-122"/>
                <a:ea typeface="宋体" pitchFamily="65" charset="-122"/>
              </a:rPr>
              <a:t>,2020年12月)The lander-ascender combination will execute a soft land-</a:t>
            </a:r>
            <a:r>
              <a:rPr dirty="0"/>
              <a:t/>
            </a:r>
            <a:br>
              <a:rPr dirty="0"/>
            </a:br>
            <a:r>
              <a:rPr lang="zh-CN" altLang="en-US" sz="1814" kern="0" dirty="0" smtClean="0">
                <a:solidFill>
                  <a:srgbClr val="000000"/>
                </a:solidFill>
                <a:latin typeface="Times New Roman" pitchFamily="65" charset="-122"/>
                <a:ea typeface="宋体" pitchFamily="65" charset="-122"/>
              </a:rPr>
              <a:t>ing on the moon and engage in automatic sampling.着陆器和上升器组合体将在月</a:t>
            </a:r>
            <a:r>
              <a:rPr dirty="0"/>
              <a:t/>
            </a:r>
            <a:br>
              <a:rPr dirty="0"/>
            </a:br>
            <a:r>
              <a:rPr lang="zh-CN" altLang="en-US" sz="1814" kern="0" dirty="0" smtClean="0">
                <a:solidFill>
                  <a:srgbClr val="000000"/>
                </a:solidFill>
                <a:latin typeface="Times New Roman" pitchFamily="65" charset="-122"/>
                <a:ea typeface="宋体" pitchFamily="65" charset="-122"/>
              </a:rPr>
              <a:t>球上实现软着陆,并进行自动采样。</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Government agencies began to use Weibo to better engage with the public. 政府部门</a:t>
            </a:r>
            <a:r>
              <a:rPr dirty="0"/>
              <a:t/>
            </a:r>
            <a:br>
              <a:rPr dirty="0"/>
            </a:br>
            <a:r>
              <a:rPr lang="zh-CN" altLang="en-US" sz="1814" kern="0" dirty="0" smtClean="0">
                <a:solidFill>
                  <a:srgbClr val="000000"/>
                </a:solidFill>
                <a:latin typeface="Times New Roman" pitchFamily="65" charset="-122"/>
                <a:ea typeface="宋体" pitchFamily="65" charset="-122"/>
              </a:rPr>
              <a:t>开始使用微博,以更好地与公众建立密切联系。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They are engaged in talks with the Irish government.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他们正忙着与爱尔兰政府谈判。</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line is engaged. 电话占线。</a:t>
            </a:r>
            <a:endParaRPr lang="zh-CN" altLang="en-US" dirty="0"/>
          </a:p>
        </p:txBody>
      </p:sp>
      <p:pic>
        <p:nvPicPr>
          <p:cNvPr id="3" name="图片 3" descr="textimage20.jpeg"/>
          <p:cNvPicPr>
            <a:picLocks noChangeAspect="1"/>
          </p:cNvPicPr>
          <p:nvPr/>
        </p:nvPicPr>
        <p:blipFill>
          <a:blip r:embed="rId4"/>
          <a:stretch>
            <a:fillRect/>
          </a:stretch>
        </p:blipFill>
        <p:spPr>
          <a:xfrm>
            <a:off x="720000" y="2861635"/>
            <a:ext cx="180975" cy="200025"/>
          </a:xfrm>
          <a:prstGeom prst="rect">
            <a:avLst/>
          </a:prstGeom>
        </p:spPr>
      </p:pic>
      <p:pic>
        <p:nvPicPr>
          <p:cNvPr id="4" name="图片 3" descr="讲解知识点4.tif"/>
          <p:cNvPicPr>
            <a:picLocks noChangeAspect="1"/>
          </p:cNvPicPr>
          <p:nvPr/>
        </p:nvPicPr>
        <p:blipFill>
          <a:blip r:embed="rId5"/>
          <a:stretch>
            <a:fillRect/>
          </a:stretch>
        </p:blipFill>
        <p:spPr>
          <a:xfrm>
            <a:off x="714348" y="1562881"/>
            <a:ext cx="1126958" cy="284558"/>
          </a:xfrm>
          <a:prstGeom prst="rect">
            <a:avLst/>
          </a:prstGeom>
        </p:spPr>
      </p:pic>
      <p:sp>
        <p:nvSpPr>
          <p:cNvPr id="5" name="矩形 4"/>
          <p:cNvSpPr/>
          <p:nvPr/>
        </p:nvSpPr>
        <p:spPr>
          <a:xfrm>
            <a:off x="1848967" y="1517496"/>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His engaging personality made him popular with his peers.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他有趣的个性使他很受同龄人欢迎。</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.有趣的;令人愉快的;迷人的</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.忙于;从事于;(电话线)被占用的;已订婚的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②engage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参加,参与(活动);从事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③engage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建立密切关系;尽力理解</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④be engaged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(doing) sth. 忙于(做)某事;从事某事</a:t>
            </a:r>
            <a:endParaRPr lang="zh-CN" altLang="en-US" dirty="0"/>
          </a:p>
        </p:txBody>
      </p:sp>
      <p:pic>
        <p:nvPicPr>
          <p:cNvPr id="3" name="图片 3" descr="textimage21.jpeg"/>
          <p:cNvPicPr>
            <a:picLocks noChangeAspect="1"/>
          </p:cNvPicPr>
          <p:nvPr/>
        </p:nvPicPr>
        <p:blipFill>
          <a:blip r:embed="rId4"/>
          <a:stretch>
            <a:fillRect/>
          </a:stretch>
        </p:blipFill>
        <p:spPr>
          <a:xfrm>
            <a:off x="720000" y="2419545"/>
            <a:ext cx="209549" cy="209549"/>
          </a:xfrm>
          <a:prstGeom prst="rect">
            <a:avLst/>
          </a:prstGeom>
        </p:spPr>
      </p:pic>
      <p:sp>
        <p:nvSpPr>
          <p:cNvPr id="4" name="矩形 3"/>
          <p:cNvSpPr/>
          <p:nvPr/>
        </p:nvSpPr>
        <p:spPr>
          <a:xfrm>
            <a:off x="985840" y="2720931"/>
            <a:ext cx="10310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engaging</a:t>
            </a:r>
            <a:endParaRPr lang="zh-CN" altLang="en-US" dirty="0"/>
          </a:p>
        </p:txBody>
      </p:sp>
      <p:sp>
        <p:nvSpPr>
          <p:cNvPr id="5" name="矩形 4"/>
          <p:cNvSpPr/>
          <p:nvPr/>
        </p:nvSpPr>
        <p:spPr>
          <a:xfrm>
            <a:off x="798336" y="3148769"/>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engaged</a:t>
            </a:r>
            <a:endParaRPr lang="zh-CN" altLang="en-US" dirty="0"/>
          </a:p>
        </p:txBody>
      </p:sp>
      <p:sp>
        <p:nvSpPr>
          <p:cNvPr id="6" name="矩形 5"/>
          <p:cNvSpPr/>
          <p:nvPr/>
        </p:nvSpPr>
        <p:spPr>
          <a:xfrm>
            <a:off x="2086989" y="3597712"/>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endParaRPr lang="zh-CN" altLang="en-US" dirty="0"/>
          </a:p>
        </p:txBody>
      </p:sp>
      <p:sp>
        <p:nvSpPr>
          <p:cNvPr id="7" name="矩形 6"/>
          <p:cNvSpPr/>
          <p:nvPr/>
        </p:nvSpPr>
        <p:spPr>
          <a:xfrm>
            <a:off x="1912586" y="4017161"/>
            <a:ext cx="5950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a:t>
            </a:r>
            <a:endParaRPr lang="zh-CN" altLang="en-US" dirty="0"/>
          </a:p>
        </p:txBody>
      </p:sp>
      <p:sp>
        <p:nvSpPr>
          <p:cNvPr id="8" name="矩形 7"/>
          <p:cNvSpPr/>
          <p:nvPr/>
        </p:nvSpPr>
        <p:spPr>
          <a:xfrm>
            <a:off x="2388993" y="4432285"/>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4962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4-1 (2020天津,完形填空,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)Just a few days after the signs went up, he found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people sitting there and engaging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active and joyful conversations.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考查固定搭配。句意:就在标牌挂起来几天后,他发现人们坐在那里,进行</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着活跃而愉快的交谈。engage in参加,参与;从事。故填in。</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 (2019课标全国Ⅰ,阅读理解D,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)Those who were highest in status in high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school, as well as those least liked in elementary school, are “most likely to engage </a:t>
            </a:r>
            <a:r>
              <a:rPr dirty="0"/>
              <a:t/>
            </a:r>
            <a:br>
              <a:rPr dirty="0"/>
            </a:b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dangerous and risky behavior.”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考查固定搭配。句意:那些在高中地位最高的人和那些在小学最不受喜欢</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的人“最可能参与危险及冒险行为”。此处包含短语engage in,意为“参与”。</a:t>
            </a:r>
            <a:endParaRPr lang="zh-CN" altLang="en-US" sz="1814" kern="0" dirty="0">
              <a:solidFill>
                <a:srgbClr val="FF0000"/>
              </a:solidFill>
              <a:latin typeface="Times New Roman" pitchFamily="65" charset="-122"/>
              <a:ea typeface="宋体" pitchFamily="65" charset="-122"/>
            </a:endParaRPr>
          </a:p>
        </p:txBody>
      </p:sp>
      <p:pic>
        <p:nvPicPr>
          <p:cNvPr id="3" name="图片 3" descr="textimage22.jpeg"/>
          <p:cNvPicPr>
            <a:picLocks noChangeAspect="1"/>
          </p:cNvPicPr>
          <p:nvPr/>
        </p:nvPicPr>
        <p:blipFill>
          <a:blip r:embed="rId4"/>
          <a:stretch>
            <a:fillRect/>
          </a:stretch>
        </p:blipFill>
        <p:spPr>
          <a:xfrm>
            <a:off x="3119850" y="1914667"/>
            <a:ext cx="523874" cy="352424"/>
          </a:xfrm>
          <a:prstGeom prst="rect">
            <a:avLst/>
          </a:prstGeom>
        </p:spPr>
      </p:pic>
      <p:pic>
        <p:nvPicPr>
          <p:cNvPr id="4" name="图片 4" descr="textimage23.jpeg"/>
          <p:cNvPicPr>
            <a:picLocks noChangeAspect="1"/>
          </p:cNvPicPr>
          <p:nvPr/>
        </p:nvPicPr>
        <p:blipFill>
          <a:blip r:embed="rId4"/>
          <a:stretch>
            <a:fillRect/>
          </a:stretch>
        </p:blipFill>
        <p:spPr>
          <a:xfrm>
            <a:off x="3977437" y="3608291"/>
            <a:ext cx="523874" cy="352424"/>
          </a:xfrm>
          <a:prstGeom prst="rect">
            <a:avLst/>
          </a:prstGeom>
        </p:spPr>
      </p:pic>
      <p:sp>
        <p:nvSpPr>
          <p:cNvPr id="6" name="矩形 5"/>
          <p:cNvSpPr/>
          <p:nvPr/>
        </p:nvSpPr>
        <p:spPr>
          <a:xfrm>
            <a:off x="4276516" y="2293092"/>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p>
        </p:txBody>
      </p:sp>
      <p:sp>
        <p:nvSpPr>
          <p:cNvPr id="7" name="矩形 6"/>
          <p:cNvSpPr/>
          <p:nvPr/>
        </p:nvSpPr>
        <p:spPr>
          <a:xfrm>
            <a:off x="1122255" y="4403055"/>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0738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4-3 (2019北京,语法填空C,</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students benefitting most from college are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those who are totally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(engage) in academic life, taking full advantage of </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college's chances and resources(资源).</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考查词性转换。句意:从大学中受益最多的学生是那些完全忙于学术生</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活,同时充分利用大学的机会和资源的人。be engaged in意为“忙于,从事于”。</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4-4 (2019天津,阅读理解A,</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)Thornton Middle School History Fair Competition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makes understanding history exciting,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(engage), and fun!</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考查词性转换。句意:桑顿中学历史公平竞赛使理解历史变得激动人心、</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令人愉快并且有趣!engaging作形容词,意为“令人愉快的,迷人的”。</a:t>
            </a:r>
            <a:endParaRPr lang="zh-CN" altLang="en-US" sz="1814" kern="0" dirty="0">
              <a:solidFill>
                <a:srgbClr val="FF0000"/>
              </a:solidFill>
              <a:latin typeface="Times New Roman" pitchFamily="65" charset="-122"/>
              <a:ea typeface="宋体" pitchFamily="65" charset="-122"/>
            </a:endParaRPr>
          </a:p>
        </p:txBody>
      </p:sp>
      <p:pic>
        <p:nvPicPr>
          <p:cNvPr id="3" name="图片 3" descr="textimage25.jpeg"/>
          <p:cNvPicPr>
            <a:picLocks noChangeAspect="1"/>
          </p:cNvPicPr>
          <p:nvPr/>
        </p:nvPicPr>
        <p:blipFill>
          <a:blip r:embed="rId4"/>
          <a:stretch>
            <a:fillRect/>
          </a:stretch>
        </p:blipFill>
        <p:spPr>
          <a:xfrm>
            <a:off x="3286237" y="3586961"/>
            <a:ext cx="514349" cy="333374"/>
          </a:xfrm>
          <a:prstGeom prst="rect">
            <a:avLst/>
          </a:prstGeom>
        </p:spPr>
      </p:pic>
      <p:pic>
        <p:nvPicPr>
          <p:cNvPr id="4" name="图片 5" descr="textimage24.jpeg"/>
          <p:cNvPicPr>
            <a:picLocks noChangeAspect="1"/>
          </p:cNvPicPr>
          <p:nvPr/>
        </p:nvPicPr>
        <p:blipFill>
          <a:blip r:embed="rId4"/>
          <a:stretch>
            <a:fillRect/>
          </a:stretch>
        </p:blipFill>
        <p:spPr>
          <a:xfrm>
            <a:off x="3273524" y="1499832"/>
            <a:ext cx="514349" cy="333374"/>
          </a:xfrm>
          <a:prstGeom prst="rect">
            <a:avLst/>
          </a:prstGeom>
        </p:spPr>
      </p:pic>
      <p:sp>
        <p:nvSpPr>
          <p:cNvPr id="5" name="矩形 4"/>
          <p:cNvSpPr/>
          <p:nvPr/>
        </p:nvSpPr>
        <p:spPr>
          <a:xfrm>
            <a:off x="2790063" y="1861191"/>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engaged</a:t>
            </a:r>
          </a:p>
        </p:txBody>
      </p:sp>
      <p:sp>
        <p:nvSpPr>
          <p:cNvPr id="6" name="矩形 5"/>
          <p:cNvSpPr/>
          <p:nvPr/>
        </p:nvSpPr>
        <p:spPr>
          <a:xfrm>
            <a:off x="4341437" y="3962501"/>
            <a:ext cx="10310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engaging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7057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involve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.包含;需要;涉及;影响;(使)参加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As well as studying hard, I've been involved in social activities. (教材P15)除了努力</a:t>
            </a:r>
            <a:r>
              <a:rPr dirty="0"/>
              <a:t/>
            </a:r>
            <a:br>
              <a:rPr dirty="0"/>
            </a:br>
            <a:r>
              <a:rPr lang="zh-CN" altLang="en-US" sz="1814" kern="0" dirty="0" smtClean="0">
                <a:solidFill>
                  <a:srgbClr val="000000"/>
                </a:solidFill>
                <a:latin typeface="Times New Roman" pitchFamily="65" charset="-122"/>
                <a:ea typeface="宋体" pitchFamily="65" charset="-122"/>
              </a:rPr>
              <a:t>学习之外,我还参加社交活动。</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China</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Daily</a:t>
            </a:r>
            <a:r>
              <a:rPr lang="zh-CN" altLang="en-US" sz="1814" kern="0" dirty="0" smtClean="0">
                <a:solidFill>
                  <a:srgbClr val="000000"/>
                </a:solidFill>
                <a:latin typeface="Times New Roman" pitchFamily="65" charset="-122"/>
                <a:ea typeface="宋体" pitchFamily="65" charset="-122"/>
              </a:rPr>
              <a:t>, 2020年12月)A coffee shop called HINICHIJOU in Shanghai has gone </a:t>
            </a:r>
            <a:r>
              <a:rPr dirty="0"/>
              <a:t/>
            </a:r>
            <a:br>
              <a:rPr dirty="0"/>
            </a:br>
            <a:r>
              <a:rPr lang="zh-CN" altLang="en-US" sz="1814" kern="0" dirty="0" smtClean="0">
                <a:solidFill>
                  <a:srgbClr val="000000"/>
                </a:solidFill>
                <a:latin typeface="Times New Roman" pitchFamily="65" charset="-122"/>
                <a:ea typeface="宋体" pitchFamily="65" charset="-122"/>
              </a:rPr>
              <a:t>viral among netizens because of its quirky service which involves an employee wear-</a:t>
            </a:r>
            <a:r>
              <a:rPr dirty="0"/>
              <a:t/>
            </a:r>
            <a:br>
              <a:rPr dirty="0"/>
            </a:br>
            <a:r>
              <a:rPr lang="zh-CN" altLang="en-US" sz="1814" kern="0" dirty="0" smtClean="0">
                <a:solidFill>
                  <a:srgbClr val="000000"/>
                </a:solidFill>
                <a:latin typeface="Times New Roman" pitchFamily="65" charset="-122"/>
                <a:ea typeface="宋体" pitchFamily="65" charset="-122"/>
              </a:rPr>
              <a:t>ing a furry bear claw to serve customers through a hole in the wall.上海一家名为</a:t>
            </a:r>
            <a:r>
              <a:rPr dirty="0"/>
              <a:t/>
            </a:r>
            <a:br>
              <a:rPr dirty="0"/>
            </a:br>
            <a:r>
              <a:rPr lang="zh-CN" altLang="en-US" sz="1814" kern="0" dirty="0" smtClean="0">
                <a:solidFill>
                  <a:srgbClr val="000000"/>
                </a:solidFill>
                <a:latin typeface="Times New Roman" pitchFamily="65" charset="-122"/>
                <a:ea typeface="宋体" pitchFamily="65" charset="-122"/>
              </a:rPr>
              <a:t>HINICHIJOU的咖啡店因为其奇特的服务在网民中走红,它需要员工戴着毛茸茸</a:t>
            </a:r>
            <a:r>
              <a:rPr dirty="0"/>
              <a:t/>
            </a:r>
            <a:br>
              <a:rPr dirty="0"/>
            </a:br>
            <a:r>
              <a:rPr lang="zh-CN" altLang="en-US" sz="1814" kern="0" dirty="0" smtClean="0">
                <a:solidFill>
                  <a:srgbClr val="000000"/>
                </a:solidFill>
                <a:latin typeface="Times New Roman" pitchFamily="65" charset="-122"/>
                <a:ea typeface="宋体" pitchFamily="65" charset="-122"/>
              </a:rPr>
              <a:t>的熊爪通过墙上的一个洞为顾客服务。</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Don't involve other people in our trouble.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不要把别人卷入到我们的麻烦里。</a:t>
            </a:r>
            <a:endParaRPr lang="zh-CN" altLang="en-US" dirty="0"/>
          </a:p>
        </p:txBody>
      </p:sp>
      <p:pic>
        <p:nvPicPr>
          <p:cNvPr id="3" name="图片 3" descr="textimage26.jpeg"/>
          <p:cNvPicPr>
            <a:picLocks noChangeAspect="1"/>
          </p:cNvPicPr>
          <p:nvPr/>
        </p:nvPicPr>
        <p:blipFill>
          <a:blip r:embed="rId4"/>
          <a:stretch>
            <a:fillRect/>
          </a:stretch>
        </p:blipFill>
        <p:spPr>
          <a:xfrm>
            <a:off x="720000" y="2843635"/>
            <a:ext cx="180975" cy="200025"/>
          </a:xfrm>
          <a:prstGeom prst="rect">
            <a:avLst/>
          </a:prstGeom>
        </p:spPr>
      </p:pic>
      <p:pic>
        <p:nvPicPr>
          <p:cNvPr id="4" name="图片 3" descr="讲解知识点5.tif"/>
          <p:cNvPicPr>
            <a:picLocks noChangeAspect="1"/>
          </p:cNvPicPr>
          <p:nvPr/>
        </p:nvPicPr>
        <p:blipFill>
          <a:blip r:embed="rId5"/>
          <a:stretch>
            <a:fillRect/>
          </a:stretch>
        </p:blipFill>
        <p:spPr>
          <a:xfrm>
            <a:off x="714348" y="1546103"/>
            <a:ext cx="1124139" cy="284558"/>
          </a:xfrm>
          <a:prstGeom prst="rect">
            <a:avLst/>
          </a:prstGeom>
        </p:spPr>
      </p:pic>
      <p:sp>
        <p:nvSpPr>
          <p:cNvPr id="5" name="矩形 4"/>
          <p:cNvSpPr/>
          <p:nvPr/>
        </p:nvSpPr>
        <p:spPr>
          <a:xfrm>
            <a:off x="1844904" y="1500718"/>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99550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The rapid development of the computer and the Internet technology makes it much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easier for people to be involved in the project.电脑和互联网技术的迅速发展使人</a:t>
            </a:r>
            <a:r>
              <a:rPr dirty="0"/>
              <a:t/>
            </a:r>
            <a:br>
              <a:rPr dirty="0"/>
            </a:br>
            <a:r>
              <a:rPr lang="zh-CN" altLang="en-US" sz="1814" kern="0" dirty="0" smtClean="0">
                <a:solidFill>
                  <a:srgbClr val="000000"/>
                </a:solidFill>
                <a:latin typeface="Times New Roman" pitchFamily="65" charset="-122"/>
                <a:ea typeface="宋体" pitchFamily="65" charset="-122"/>
              </a:rPr>
              <a:t>们更容易参与到这项工程中。 </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sb. in... 使某人参与到</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中;把某人牵涉(或牵扯)到</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里</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②be/get/become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in 参与;卷入;与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有关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③involvement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.参与;加入;插手</a:t>
            </a:r>
            <a:endParaRPr lang="zh-CN" altLang="en-US" dirty="0"/>
          </a:p>
        </p:txBody>
      </p:sp>
      <p:pic>
        <p:nvPicPr>
          <p:cNvPr id="3" name="图片 3" descr="textimage27.jpeg"/>
          <p:cNvPicPr>
            <a:picLocks noChangeAspect="1"/>
          </p:cNvPicPr>
          <p:nvPr/>
        </p:nvPicPr>
        <p:blipFill>
          <a:blip r:embed="rId4"/>
          <a:stretch>
            <a:fillRect/>
          </a:stretch>
        </p:blipFill>
        <p:spPr>
          <a:xfrm>
            <a:off x="720000" y="2790481"/>
            <a:ext cx="209549" cy="209549"/>
          </a:xfrm>
          <a:prstGeom prst="rect">
            <a:avLst/>
          </a:prstGeom>
        </p:spPr>
      </p:pic>
      <p:sp>
        <p:nvSpPr>
          <p:cNvPr id="4" name="矩形 3"/>
          <p:cNvSpPr/>
          <p:nvPr/>
        </p:nvSpPr>
        <p:spPr>
          <a:xfrm>
            <a:off x="1075236" y="3157158"/>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involve</a:t>
            </a:r>
            <a:endParaRPr lang="zh-CN" altLang="en-US" dirty="0"/>
          </a:p>
        </p:txBody>
      </p:sp>
      <p:sp>
        <p:nvSpPr>
          <p:cNvPr id="5" name="矩形 4"/>
          <p:cNvSpPr/>
          <p:nvPr/>
        </p:nvSpPr>
        <p:spPr>
          <a:xfrm>
            <a:off x="2436057" y="3576608"/>
            <a:ext cx="9925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involved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62815"/>
            <a:ext cx="8316000" cy="554972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5-1 (2020天津,完形填空,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)All who participated have gained a positive outcome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from getting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(involve).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考查过去分词。句意:所有参与的人都从参与中获得了积极的结果。get </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involved参与,卷入。故填involved。</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5-2 (2019北京,语法填空B,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)No matter what you like to do, there is a way to get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involved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various activities on Earth Day.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考查介词。句意:无论你喜欢做什么,在地球日总有一种方法让你参与到</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各种各样的活动中。get involved in意为“参与”。 </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5-3 (2019江苏,阅读理解A,</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)There are plenty of opportunities for the creative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person to become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(involve), including workshops and events.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考查过去分词。句意:对有创造力的人来说,有大量的机会参与进来,包括</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研讨会和公开活动。become involved意为“参与进来”。</a:t>
            </a:r>
          </a:p>
        </p:txBody>
      </p:sp>
      <p:pic>
        <p:nvPicPr>
          <p:cNvPr id="3" name="图片 3" descr="textimage28.jpeg"/>
          <p:cNvPicPr>
            <a:picLocks noChangeAspect="1"/>
          </p:cNvPicPr>
          <p:nvPr/>
        </p:nvPicPr>
        <p:blipFill>
          <a:blip r:embed="rId4"/>
          <a:stretch>
            <a:fillRect/>
          </a:stretch>
        </p:blipFill>
        <p:spPr>
          <a:xfrm>
            <a:off x="3119850" y="1537482"/>
            <a:ext cx="523874" cy="352424"/>
          </a:xfrm>
          <a:prstGeom prst="rect">
            <a:avLst/>
          </a:prstGeom>
        </p:spPr>
      </p:pic>
      <p:pic>
        <p:nvPicPr>
          <p:cNvPr id="4" name="图片 4" descr="textimage29.jpeg"/>
          <p:cNvPicPr>
            <a:picLocks noChangeAspect="1"/>
          </p:cNvPicPr>
          <p:nvPr/>
        </p:nvPicPr>
        <p:blipFill>
          <a:blip r:embed="rId4"/>
          <a:stretch>
            <a:fillRect/>
          </a:stretch>
        </p:blipFill>
        <p:spPr>
          <a:xfrm>
            <a:off x="3273524" y="3231106"/>
            <a:ext cx="523874" cy="352424"/>
          </a:xfrm>
          <a:prstGeom prst="rect">
            <a:avLst/>
          </a:prstGeom>
        </p:spPr>
      </p:pic>
      <p:pic>
        <p:nvPicPr>
          <p:cNvPr id="5" name="图片 5" descr="textimage30.jpeg"/>
          <p:cNvPicPr>
            <a:picLocks noChangeAspect="1"/>
          </p:cNvPicPr>
          <p:nvPr/>
        </p:nvPicPr>
        <p:blipFill>
          <a:blip r:embed="rId4"/>
          <a:stretch>
            <a:fillRect/>
          </a:stretch>
        </p:blipFill>
        <p:spPr>
          <a:xfrm>
            <a:off x="3286237" y="4924731"/>
            <a:ext cx="523874" cy="352424"/>
          </a:xfrm>
          <a:prstGeom prst="rect">
            <a:avLst/>
          </a:prstGeom>
        </p:spPr>
      </p:pic>
      <p:sp>
        <p:nvSpPr>
          <p:cNvPr id="6" name="矩形 5"/>
          <p:cNvSpPr/>
          <p:nvPr/>
        </p:nvSpPr>
        <p:spPr>
          <a:xfrm>
            <a:off x="1999040" y="1924296"/>
            <a:ext cx="9925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involved</a:t>
            </a:r>
          </a:p>
        </p:txBody>
      </p:sp>
      <p:sp>
        <p:nvSpPr>
          <p:cNvPr id="7" name="矩形 6"/>
          <p:cNvSpPr/>
          <p:nvPr/>
        </p:nvSpPr>
        <p:spPr>
          <a:xfrm>
            <a:off x="1969544" y="3602094"/>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p>
        </p:txBody>
      </p:sp>
      <p:sp>
        <p:nvSpPr>
          <p:cNvPr id="8" name="矩形 7"/>
          <p:cNvSpPr/>
          <p:nvPr/>
        </p:nvSpPr>
        <p:spPr>
          <a:xfrm>
            <a:off x="2460698" y="5296351"/>
            <a:ext cx="9925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involved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2000"/>
                                        <p:tgtEl>
                                          <p:spTgt spid="2">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4962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5-4 (2018江苏,任务型阅读,</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)Arts activity demands a collective effort. It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(involve) creation, performance, and promotion.</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考查时态及主谓一致。句意:艺术活动需要集体的努力。它需要创作、执</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行和广告宣传。 此处involve意为“需要”。根据语境和前一句的谓语动词de-</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mands可知此处应该使用一般现在时,主语为It,故用involves。</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5-5 (2017天津,阅读理解A改编,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an unpleasant conversation is started by</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your “reply all” email,you should avoid further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(involve).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考查名词。句意:当你的“回复全部”的邮件引发了一场不愉快的对话</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时,你应该避免进一步参与。根据空前的avoid和further可知此处应该使用名词作</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宾语。</a:t>
            </a:r>
            <a:endParaRPr lang="zh-CN" altLang="en-US" sz="1814" kern="0" dirty="0">
              <a:solidFill>
                <a:srgbClr val="FF0000"/>
              </a:solidFill>
              <a:latin typeface="Times New Roman" pitchFamily="65" charset="-122"/>
              <a:ea typeface="宋体" pitchFamily="65" charset="-122"/>
            </a:endParaRPr>
          </a:p>
        </p:txBody>
      </p:sp>
      <p:pic>
        <p:nvPicPr>
          <p:cNvPr id="3" name="图片 3" descr="textimage31.jpeg"/>
          <p:cNvPicPr>
            <a:picLocks noChangeAspect="1"/>
          </p:cNvPicPr>
          <p:nvPr/>
        </p:nvPicPr>
        <p:blipFill>
          <a:blip r:embed="rId4"/>
          <a:stretch>
            <a:fillRect/>
          </a:stretch>
        </p:blipFill>
        <p:spPr>
          <a:xfrm>
            <a:off x="3350250" y="1480126"/>
            <a:ext cx="523874" cy="352424"/>
          </a:xfrm>
          <a:prstGeom prst="rect">
            <a:avLst/>
          </a:prstGeom>
        </p:spPr>
      </p:pic>
      <p:pic>
        <p:nvPicPr>
          <p:cNvPr id="4" name="图片 4" descr="textimage32.jpeg"/>
          <p:cNvPicPr>
            <a:picLocks noChangeAspect="1"/>
          </p:cNvPicPr>
          <p:nvPr/>
        </p:nvPicPr>
        <p:blipFill>
          <a:blip r:embed="rId5"/>
          <a:stretch>
            <a:fillRect/>
          </a:stretch>
        </p:blipFill>
        <p:spPr>
          <a:xfrm>
            <a:off x="3747037" y="3593078"/>
            <a:ext cx="523874" cy="352424"/>
          </a:xfrm>
          <a:prstGeom prst="rect">
            <a:avLst/>
          </a:prstGeom>
        </p:spPr>
      </p:pic>
      <p:sp>
        <p:nvSpPr>
          <p:cNvPr id="5" name="矩形 4"/>
          <p:cNvSpPr/>
          <p:nvPr/>
        </p:nvSpPr>
        <p:spPr>
          <a:xfrm>
            <a:off x="816564" y="1890420"/>
            <a:ext cx="96693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involves</a:t>
            </a:r>
          </a:p>
        </p:txBody>
      </p:sp>
      <p:sp>
        <p:nvSpPr>
          <p:cNvPr id="6" name="矩形 5"/>
          <p:cNvSpPr/>
          <p:nvPr/>
        </p:nvSpPr>
        <p:spPr>
          <a:xfrm>
            <a:off x="5475917" y="3970890"/>
            <a:ext cx="133882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involvement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62815"/>
            <a:ext cx="8316000" cy="555940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motivated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.积极的;主动的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became more motivated, and I'm also a lot more ambitious now! (教材P16)我变得</a:t>
            </a:r>
            <a:r>
              <a:rPr dirty="0"/>
              <a:t/>
            </a:r>
            <a:br>
              <a:rPr dirty="0"/>
            </a:br>
            <a:r>
              <a:rPr lang="zh-CN" altLang="en-US" sz="1814" kern="0" dirty="0" smtClean="0">
                <a:solidFill>
                  <a:srgbClr val="000000"/>
                </a:solidFill>
                <a:latin typeface="Times New Roman" pitchFamily="65" charset="-122"/>
                <a:ea typeface="宋体" pitchFamily="65" charset="-122"/>
              </a:rPr>
              <a:t>更积极了,并且现在抱负也更加远大!</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Giving yourself real deadlines is a great way to stay motivated.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为自己设定真实的最后期限是一种保持积极性的极好的方法。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don't want to miss the boat, and that motivates me to get up and do something every</a:t>
            </a:r>
            <a:r>
              <a:rPr dirty="0"/>
              <a:t/>
            </a:r>
            <a:br>
              <a:rPr dirty="0"/>
            </a:br>
            <a:r>
              <a:rPr lang="zh-CN" altLang="en-US" sz="1814" kern="0" dirty="0" smtClean="0">
                <a:solidFill>
                  <a:srgbClr val="000000"/>
                </a:solidFill>
                <a:latin typeface="Times New Roman" pitchFamily="65" charset="-122"/>
                <a:ea typeface="宋体" pitchFamily="65" charset="-122"/>
              </a:rPr>
              <a:t> day.我不想错失良机,那激励我每天起床做点事。</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①motivation意为“积极性”时,为不可数名词;指明确的目标动机时,为可数名</a:t>
            </a:r>
            <a:r>
              <a:rPr dirty="0"/>
              <a:t/>
            </a:r>
            <a:br>
              <a:rPr dirty="0"/>
            </a:br>
            <a:r>
              <a:rPr lang="zh-CN" altLang="en-US" sz="1814" kern="0" dirty="0" smtClean="0">
                <a:solidFill>
                  <a:srgbClr val="000000"/>
                </a:solidFill>
                <a:latin typeface="Times New Roman" pitchFamily="65" charset="-122"/>
                <a:ea typeface="宋体" pitchFamily="65" charset="-122"/>
              </a:rPr>
              <a:t>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②motivate sb.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sth. 激励某人做某事</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③stay/become/get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保持积极性/变得积极</a:t>
            </a:r>
            <a:endParaRPr lang="zh-CN" altLang="en-US" sz="2000" dirty="0" smtClean="0"/>
          </a:p>
        </p:txBody>
      </p:sp>
      <p:pic>
        <p:nvPicPr>
          <p:cNvPr id="3" name="图片 3" descr="textimage33.jpeg"/>
          <p:cNvPicPr>
            <a:picLocks noChangeAspect="1"/>
          </p:cNvPicPr>
          <p:nvPr/>
        </p:nvPicPr>
        <p:blipFill>
          <a:blip r:embed="rId4"/>
          <a:stretch>
            <a:fillRect/>
          </a:stretch>
        </p:blipFill>
        <p:spPr>
          <a:xfrm>
            <a:off x="720000" y="2466450"/>
            <a:ext cx="180975" cy="200025"/>
          </a:xfrm>
          <a:prstGeom prst="rect">
            <a:avLst/>
          </a:prstGeom>
        </p:spPr>
      </p:pic>
      <p:pic>
        <p:nvPicPr>
          <p:cNvPr id="4" name="图片 4" descr="textimage34.jpeg"/>
          <p:cNvPicPr>
            <a:picLocks noChangeAspect="1"/>
          </p:cNvPicPr>
          <p:nvPr/>
        </p:nvPicPr>
        <p:blipFill>
          <a:blip r:embed="rId5"/>
          <a:stretch>
            <a:fillRect/>
          </a:stretch>
        </p:blipFill>
        <p:spPr>
          <a:xfrm>
            <a:off x="720000" y="4630327"/>
            <a:ext cx="209549" cy="209549"/>
          </a:xfrm>
          <a:prstGeom prst="rect">
            <a:avLst/>
          </a:prstGeom>
        </p:spPr>
      </p:pic>
      <p:pic>
        <p:nvPicPr>
          <p:cNvPr id="5" name="图片 4" descr="讲解知识点6.tif"/>
          <p:cNvPicPr>
            <a:picLocks noChangeAspect="1"/>
          </p:cNvPicPr>
          <p:nvPr/>
        </p:nvPicPr>
        <p:blipFill>
          <a:blip r:embed="rId6"/>
          <a:stretch>
            <a:fillRect/>
          </a:stretch>
        </p:blipFill>
        <p:spPr>
          <a:xfrm>
            <a:off x="714348" y="1168918"/>
            <a:ext cx="1126958" cy="284558"/>
          </a:xfrm>
          <a:prstGeom prst="rect">
            <a:avLst/>
          </a:prstGeom>
        </p:spPr>
      </p:pic>
      <p:sp>
        <p:nvSpPr>
          <p:cNvPr id="6" name="矩形 5"/>
          <p:cNvSpPr/>
          <p:nvPr/>
        </p:nvSpPr>
        <p:spPr>
          <a:xfrm>
            <a:off x="1848967" y="1119207"/>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
        <p:nvSpPr>
          <p:cNvPr id="7" name="矩形 6"/>
          <p:cNvSpPr/>
          <p:nvPr/>
        </p:nvSpPr>
        <p:spPr>
          <a:xfrm>
            <a:off x="2240396" y="5724189"/>
            <a:ext cx="65274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do</a:t>
            </a:r>
            <a:endParaRPr lang="zh-CN" altLang="en-US" dirty="0"/>
          </a:p>
        </p:txBody>
      </p:sp>
      <p:sp>
        <p:nvSpPr>
          <p:cNvPr id="8" name="矩形 7"/>
          <p:cNvSpPr/>
          <p:nvPr/>
        </p:nvSpPr>
        <p:spPr>
          <a:xfrm>
            <a:off x="2520172" y="6168806"/>
            <a:ext cx="11079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motivated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91377"/>
            <a:ext cx="8316000" cy="554972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6-1 (2019天津,阅读理解D,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)With high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(motivate) and enthusiasm,</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 can keep on learning.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考查名词。依据空后的and enthusiasm可知此处需要填名词motivation,意</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为“积极性”。</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 (2019课标全国Ⅱ,七选五,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)You should reassess your goals, and motivate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yourself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(set) a fresh goal.</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考查固定搭配。此处包含固定用法motivate sb. to do sth.,意为“激励某人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做某事”。</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6-3 (2018江苏,29,</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)Unless you can sleep well, you will lose the ability to focus,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plan and stay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(motivate) after one or two nights.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考查形容词。根据空前的系动词stay可知此处需要填形容词motivated,意</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为“积极的,主动的”,表示主语的状态。</a:t>
            </a:r>
          </a:p>
        </p:txBody>
      </p:sp>
      <p:pic>
        <p:nvPicPr>
          <p:cNvPr id="3" name="图片 3" descr="textimage35.jpeg"/>
          <p:cNvPicPr>
            <a:picLocks noChangeAspect="1"/>
          </p:cNvPicPr>
          <p:nvPr/>
        </p:nvPicPr>
        <p:blipFill>
          <a:blip r:embed="rId4"/>
          <a:stretch>
            <a:fillRect/>
          </a:stretch>
        </p:blipFill>
        <p:spPr>
          <a:xfrm>
            <a:off x="3286237" y="1466044"/>
            <a:ext cx="523874" cy="352424"/>
          </a:xfrm>
          <a:prstGeom prst="rect">
            <a:avLst/>
          </a:prstGeom>
        </p:spPr>
      </p:pic>
      <p:pic>
        <p:nvPicPr>
          <p:cNvPr id="4" name="图片 4" descr="textimage36.jpeg"/>
          <p:cNvPicPr>
            <a:picLocks noChangeAspect="1"/>
          </p:cNvPicPr>
          <p:nvPr/>
        </p:nvPicPr>
        <p:blipFill>
          <a:blip r:embed="rId4"/>
          <a:stretch>
            <a:fillRect/>
          </a:stretch>
        </p:blipFill>
        <p:spPr>
          <a:xfrm>
            <a:off x="3580650" y="3159668"/>
            <a:ext cx="523874" cy="352424"/>
          </a:xfrm>
          <a:prstGeom prst="rect">
            <a:avLst/>
          </a:prstGeom>
        </p:spPr>
      </p:pic>
      <p:pic>
        <p:nvPicPr>
          <p:cNvPr id="5" name="图片 5" descr="textimage37.jpeg"/>
          <p:cNvPicPr>
            <a:picLocks noChangeAspect="1"/>
          </p:cNvPicPr>
          <p:nvPr/>
        </p:nvPicPr>
        <p:blipFill>
          <a:blip r:embed="rId5"/>
          <a:stretch>
            <a:fillRect/>
          </a:stretch>
        </p:blipFill>
        <p:spPr>
          <a:xfrm>
            <a:off x="2428650" y="4853293"/>
            <a:ext cx="523874" cy="352424"/>
          </a:xfrm>
          <a:prstGeom prst="rect">
            <a:avLst/>
          </a:prstGeom>
        </p:spPr>
      </p:pic>
      <p:sp>
        <p:nvSpPr>
          <p:cNvPr id="6" name="矩形 5"/>
          <p:cNvSpPr/>
          <p:nvPr/>
        </p:nvSpPr>
        <p:spPr>
          <a:xfrm>
            <a:off x="4855785" y="1429346"/>
            <a:ext cx="118494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motivation</a:t>
            </a:r>
          </a:p>
        </p:txBody>
      </p:sp>
      <p:sp>
        <p:nvSpPr>
          <p:cNvPr id="7" name="矩形 6"/>
          <p:cNvSpPr/>
          <p:nvPr/>
        </p:nvSpPr>
        <p:spPr>
          <a:xfrm>
            <a:off x="1745073" y="3522267"/>
            <a:ext cx="6783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set</a:t>
            </a:r>
          </a:p>
        </p:txBody>
      </p:sp>
      <p:sp>
        <p:nvSpPr>
          <p:cNvPr id="8" name="矩形 7"/>
          <p:cNvSpPr/>
          <p:nvPr/>
        </p:nvSpPr>
        <p:spPr>
          <a:xfrm>
            <a:off x="2004381" y="5220850"/>
            <a:ext cx="11079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motivated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2000"/>
                                        <p:tgtEl>
                                          <p:spTgt spid="2">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30310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(B)阅读词汇—明词义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1.tutor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2.messenger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3.overwhelming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4.tremendous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5.boom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6.perspective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7.envoy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8.angle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9.outlook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1500166" y="1836491"/>
            <a:ext cx="433965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（英国大学中的）助教；导师；家庭教师</a:t>
            </a:r>
            <a:endParaRPr lang="zh-CN" altLang="en-US" dirty="0"/>
          </a:p>
        </p:txBody>
      </p:sp>
      <p:sp>
        <p:nvSpPr>
          <p:cNvPr id="4" name="矩形 3"/>
          <p:cNvSpPr/>
          <p:nvPr/>
        </p:nvSpPr>
        <p:spPr>
          <a:xfrm>
            <a:off x="2147517" y="2276314"/>
            <a:ext cx="156966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送信人；信使</a:t>
            </a:r>
            <a:endParaRPr lang="zh-CN" altLang="en-US" dirty="0"/>
          </a:p>
        </p:txBody>
      </p:sp>
      <p:sp>
        <p:nvSpPr>
          <p:cNvPr id="5" name="矩形 4"/>
          <p:cNvSpPr/>
          <p:nvPr/>
        </p:nvSpPr>
        <p:spPr>
          <a:xfrm>
            <a:off x="2704186" y="2683312"/>
            <a:ext cx="341632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无法抗拒的；巨大的；压倒性的</a:t>
            </a:r>
            <a:endParaRPr lang="zh-CN" altLang="en-US" dirty="0"/>
          </a:p>
        </p:txBody>
      </p:sp>
      <p:sp>
        <p:nvSpPr>
          <p:cNvPr id="6" name="矩形 5"/>
          <p:cNvSpPr/>
          <p:nvPr/>
        </p:nvSpPr>
        <p:spPr>
          <a:xfrm>
            <a:off x="2500831" y="3131991"/>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巨大的；极大的</a:t>
            </a:r>
            <a:endParaRPr lang="zh-CN" altLang="en-US" dirty="0"/>
          </a:p>
        </p:txBody>
      </p:sp>
      <p:sp>
        <p:nvSpPr>
          <p:cNvPr id="7" name="矩形 6"/>
          <p:cNvSpPr/>
          <p:nvPr/>
        </p:nvSpPr>
        <p:spPr>
          <a:xfrm>
            <a:off x="2161208" y="3568219"/>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迅速发展；繁荣</a:t>
            </a:r>
            <a:endParaRPr lang="zh-CN" altLang="en-US" dirty="0"/>
          </a:p>
        </p:txBody>
      </p:sp>
      <p:sp>
        <p:nvSpPr>
          <p:cNvPr id="8" name="矩形 7"/>
          <p:cNvSpPr/>
          <p:nvPr/>
        </p:nvSpPr>
        <p:spPr>
          <a:xfrm>
            <a:off x="2145926" y="3996057"/>
            <a:ext cx="295465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（思考问题的）角度；观点</a:t>
            </a:r>
            <a:endParaRPr lang="zh-CN" altLang="en-US" dirty="0"/>
          </a:p>
        </p:txBody>
      </p:sp>
      <p:sp>
        <p:nvSpPr>
          <p:cNvPr id="9" name="矩形 8"/>
          <p:cNvSpPr/>
          <p:nvPr/>
        </p:nvSpPr>
        <p:spPr>
          <a:xfrm>
            <a:off x="1777081" y="4423896"/>
            <a:ext cx="203132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使者；使节；代表</a:t>
            </a:r>
            <a:endParaRPr lang="zh-CN" altLang="en-US" dirty="0"/>
          </a:p>
        </p:txBody>
      </p:sp>
      <p:sp>
        <p:nvSpPr>
          <p:cNvPr id="10" name="矩形 9"/>
          <p:cNvSpPr/>
          <p:nvPr/>
        </p:nvSpPr>
        <p:spPr>
          <a:xfrm>
            <a:off x="1695488" y="4834956"/>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角；角度；立场</a:t>
            </a:r>
            <a:endParaRPr lang="zh-CN" altLang="en-US" dirty="0"/>
          </a:p>
        </p:txBody>
      </p:sp>
      <p:sp>
        <p:nvSpPr>
          <p:cNvPr id="11" name="矩形 10"/>
          <p:cNvSpPr/>
          <p:nvPr/>
        </p:nvSpPr>
        <p:spPr>
          <a:xfrm>
            <a:off x="1904420" y="5271184"/>
            <a:ext cx="226215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前景；可能性；观点</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exposure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.接触;体验;暴露;揭露</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Exposure to another culture and its people can give exchange students great insights </a:t>
            </a:r>
            <a:r>
              <a:rPr dirty="0"/>
              <a:t/>
            </a:r>
            <a:br>
              <a:rPr dirty="0"/>
            </a:br>
            <a:r>
              <a:rPr lang="zh-CN" altLang="en-US" sz="1814" kern="0" dirty="0" smtClean="0">
                <a:solidFill>
                  <a:srgbClr val="000000"/>
                </a:solidFill>
                <a:latin typeface="Times New Roman" pitchFamily="65" charset="-122"/>
                <a:ea typeface="宋体" pitchFamily="65" charset="-122"/>
              </a:rPr>
              <a:t>into the world.(教材P17)</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接触另一种文化和它的人民可以使交换生很好地洞察世界。</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are exposed to an overwhelming number of chemical contaminants in our air, wa-</a:t>
            </a:r>
            <a:r>
              <a:rPr dirty="0"/>
              <a:t/>
            </a:r>
            <a:br>
              <a:rPr dirty="0"/>
            </a:br>
            <a:r>
              <a:rPr lang="zh-CN" altLang="en-US" sz="1814" kern="0" dirty="0" smtClean="0">
                <a:solidFill>
                  <a:srgbClr val="000000"/>
                </a:solidFill>
                <a:latin typeface="Times New Roman" pitchFamily="65" charset="-122"/>
                <a:ea typeface="宋体" pitchFamily="65" charset="-122"/>
              </a:rPr>
              <a:t>ter and food every day.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我们每天都会接触到空气、水和食物中大量的化学污染物。</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These units exposed children to many viewpoints on a given issue.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这些单元让孩子们接触到关于一个特定问题的多种观点。</a:t>
            </a:r>
            <a:endParaRPr lang="zh-CN" altLang="en-US" dirty="0"/>
          </a:p>
        </p:txBody>
      </p:sp>
      <p:pic>
        <p:nvPicPr>
          <p:cNvPr id="3" name="图片 3" descr="textimage38.jpeg"/>
          <p:cNvPicPr>
            <a:picLocks noChangeAspect="1"/>
          </p:cNvPicPr>
          <p:nvPr/>
        </p:nvPicPr>
        <p:blipFill>
          <a:blip r:embed="rId4"/>
          <a:stretch>
            <a:fillRect/>
          </a:stretch>
        </p:blipFill>
        <p:spPr>
          <a:xfrm>
            <a:off x="720000" y="3280963"/>
            <a:ext cx="180975" cy="200025"/>
          </a:xfrm>
          <a:prstGeom prst="rect">
            <a:avLst/>
          </a:prstGeom>
        </p:spPr>
      </p:pic>
      <p:pic>
        <p:nvPicPr>
          <p:cNvPr id="5" name="图片 4" descr="讲解知识点7.tif"/>
          <p:cNvPicPr>
            <a:picLocks noChangeAspect="1"/>
          </p:cNvPicPr>
          <p:nvPr/>
        </p:nvPicPr>
        <p:blipFill>
          <a:blip r:embed="rId5"/>
          <a:stretch>
            <a:fillRect/>
          </a:stretch>
        </p:blipFill>
        <p:spPr>
          <a:xfrm>
            <a:off x="714349" y="1537714"/>
            <a:ext cx="1121326" cy="284558"/>
          </a:xfrm>
          <a:prstGeom prst="rect">
            <a:avLst/>
          </a:prstGeom>
        </p:spPr>
      </p:pic>
      <p:sp>
        <p:nvSpPr>
          <p:cNvPr id="6" name="矩形 5"/>
          <p:cNvSpPr/>
          <p:nvPr/>
        </p:nvSpPr>
        <p:spPr>
          <a:xfrm>
            <a:off x="1848967" y="1496082"/>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71354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①be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接触;暴露在</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之下</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②expose sb.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使某人暴露在</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之下;使某人接触</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③exposure to面临,遭受(危险或不快);接触</a:t>
            </a:r>
            <a:r>
              <a:rPr lang="zh-CN" altLang="en-US" sz="1814" kern="0" dirty="0" smtClean="0">
                <a:solidFill>
                  <a:srgbClr val="000000"/>
                </a:solidFill>
                <a:latin typeface="黑体" pitchFamily="65" charset="-122"/>
                <a:ea typeface="宋体" pitchFamily="65" charset="-122"/>
              </a:rPr>
              <a:t>……</a:t>
            </a:r>
            <a:endParaRPr lang="zh-CN" altLang="en-US" dirty="0"/>
          </a:p>
        </p:txBody>
      </p:sp>
      <p:pic>
        <p:nvPicPr>
          <p:cNvPr id="3" name="图片 4" descr="textimage39.jpeg"/>
          <p:cNvPicPr>
            <a:picLocks noChangeAspect="1"/>
          </p:cNvPicPr>
          <p:nvPr/>
        </p:nvPicPr>
        <p:blipFill>
          <a:blip r:embed="rId4"/>
          <a:stretch>
            <a:fillRect/>
          </a:stretch>
        </p:blipFill>
        <p:spPr>
          <a:xfrm>
            <a:off x="720000" y="1571270"/>
            <a:ext cx="209549" cy="209549"/>
          </a:xfrm>
          <a:prstGeom prst="rect">
            <a:avLst/>
          </a:prstGeom>
        </p:spPr>
      </p:pic>
      <p:sp>
        <p:nvSpPr>
          <p:cNvPr id="6" name="矩形 5"/>
          <p:cNvSpPr/>
          <p:nvPr/>
        </p:nvSpPr>
        <p:spPr>
          <a:xfrm>
            <a:off x="1268503" y="1831698"/>
            <a:ext cx="117852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exposed to</a:t>
            </a:r>
            <a:endParaRPr lang="zh-CN" altLang="en-US" dirty="0"/>
          </a:p>
        </p:txBody>
      </p:sp>
      <p:sp>
        <p:nvSpPr>
          <p:cNvPr id="7" name="矩形 6"/>
          <p:cNvSpPr/>
          <p:nvPr/>
        </p:nvSpPr>
        <p:spPr>
          <a:xfrm>
            <a:off x="2338659" y="2301481"/>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9998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7-1 (2020全国Ⅰ,阅读理解D改编,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engineers are also trying to develop an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on and off “switch” where the glow would fade when the plants are exposed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daylight.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考查介词。句意:工程师们还在努力开发一种通断“开关”,当植物暴露</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在日光下时,那微弱的光就会逐渐消失。be exposed to暴露在……之下。故填to。</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7-2 (2019上海春,概要写作,</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addition, bees that spend most of their time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locked up on trucks are not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(expose) to what they usually live on. In-</a:t>
            </a:r>
            <a:r>
              <a:rPr dirty="0"/>
              <a:t/>
            </a:r>
            <a:br>
              <a:rPr dirty="0"/>
            </a:br>
            <a:r>
              <a:rPr lang="zh-CN" altLang="en-US" sz="1814" kern="0" dirty="0" smtClean="0">
                <a:solidFill>
                  <a:srgbClr val="000000"/>
                </a:solidFill>
                <a:latin typeface="Times New Roman" pitchFamily="65" charset="-122"/>
                <a:ea typeface="宋体" pitchFamily="65" charset="-122"/>
              </a:rPr>
              <a:t>stead, they live on a sweet liquid from corn,usually polluted with pesticides.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考查固定搭配。句意:此外,大多数时间被锁在卡车上的蜜蜂接触不到它</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们通常赖以生存的食物。相反,它们靠通常被杀虫剂污染的玉米中的一种甜味液</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体生存。此处包含短语be exposed to,意为“接触”。</a:t>
            </a:r>
          </a:p>
        </p:txBody>
      </p:sp>
      <p:pic>
        <p:nvPicPr>
          <p:cNvPr id="3" name="图片 3" descr="textimage40.jpeg"/>
          <p:cNvPicPr>
            <a:picLocks noChangeAspect="1"/>
          </p:cNvPicPr>
          <p:nvPr/>
        </p:nvPicPr>
        <p:blipFill>
          <a:blip r:embed="rId4"/>
          <a:stretch>
            <a:fillRect/>
          </a:stretch>
        </p:blipFill>
        <p:spPr>
          <a:xfrm>
            <a:off x="3977437" y="1914667"/>
            <a:ext cx="523874" cy="352424"/>
          </a:xfrm>
          <a:prstGeom prst="rect">
            <a:avLst/>
          </a:prstGeom>
        </p:spPr>
      </p:pic>
      <p:pic>
        <p:nvPicPr>
          <p:cNvPr id="4" name="图片 4" descr="textimage41.jpeg"/>
          <p:cNvPicPr>
            <a:picLocks noChangeAspect="1"/>
          </p:cNvPicPr>
          <p:nvPr/>
        </p:nvPicPr>
        <p:blipFill>
          <a:blip r:embed="rId4"/>
          <a:stretch>
            <a:fillRect/>
          </a:stretch>
        </p:blipFill>
        <p:spPr>
          <a:xfrm>
            <a:off x="3350250" y="4046433"/>
            <a:ext cx="523874" cy="352424"/>
          </a:xfrm>
          <a:prstGeom prst="rect">
            <a:avLst/>
          </a:prstGeom>
        </p:spPr>
      </p:pic>
      <p:sp>
        <p:nvSpPr>
          <p:cNvPr id="7" name="矩形 6"/>
          <p:cNvSpPr/>
          <p:nvPr/>
        </p:nvSpPr>
        <p:spPr>
          <a:xfrm>
            <a:off x="1080311" y="2695764"/>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p>
        </p:txBody>
      </p:sp>
      <p:sp>
        <p:nvSpPr>
          <p:cNvPr id="8" name="矩形 7"/>
          <p:cNvSpPr/>
          <p:nvPr/>
        </p:nvSpPr>
        <p:spPr>
          <a:xfrm>
            <a:off x="3362600" y="4381951"/>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exposed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52543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7-3 (2018江苏,阅读理解D,</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)She said social media firms were exposing children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major emotional risks, with some youngsters starting secondary school </a:t>
            </a:r>
            <a:r>
              <a:rPr dirty="0"/>
              <a:t/>
            </a:r>
            <a:br>
              <a:rPr dirty="0"/>
            </a:br>
            <a:r>
              <a:rPr lang="zh-CN" altLang="en-US" sz="1814" kern="0" dirty="0" smtClean="0">
                <a:solidFill>
                  <a:srgbClr val="000000"/>
                </a:solidFill>
                <a:latin typeface="Times New Roman" pitchFamily="65" charset="-122"/>
                <a:ea typeface="宋体" pitchFamily="65" charset="-122"/>
              </a:rPr>
              <a:t>ill-equipped to cope with the tremendous pressure they faced online.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考查固定搭配。句意:她说社交媒体公司正在让孩子们暴露于严重的情感</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危险中,有些刚开始上中学的小孩并没有准备好应对他们在网上面临的巨大压</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力。expose sb. to...使某人暴露在……之下。故填to。</a:t>
            </a:r>
            <a:endParaRPr lang="zh-CN" altLang="en-US" sz="1814" kern="0" dirty="0">
              <a:solidFill>
                <a:srgbClr val="FF0000"/>
              </a:solidFill>
              <a:latin typeface="Times New Roman" pitchFamily="65" charset="-122"/>
              <a:ea typeface="宋体" pitchFamily="65" charset="-122"/>
            </a:endParaRPr>
          </a:p>
        </p:txBody>
      </p:sp>
      <p:pic>
        <p:nvPicPr>
          <p:cNvPr id="3" name="图片 3" descr="textimage42.jpeg"/>
          <p:cNvPicPr>
            <a:picLocks noChangeAspect="1"/>
          </p:cNvPicPr>
          <p:nvPr/>
        </p:nvPicPr>
        <p:blipFill>
          <a:blip r:embed="rId4"/>
          <a:stretch>
            <a:fillRect/>
          </a:stretch>
        </p:blipFill>
        <p:spPr>
          <a:xfrm>
            <a:off x="3286237" y="1483054"/>
            <a:ext cx="514349" cy="333374"/>
          </a:xfrm>
          <a:prstGeom prst="rect">
            <a:avLst/>
          </a:prstGeom>
        </p:spPr>
      </p:pic>
      <p:sp>
        <p:nvSpPr>
          <p:cNvPr id="5" name="矩形 4"/>
          <p:cNvSpPr/>
          <p:nvPr/>
        </p:nvSpPr>
        <p:spPr>
          <a:xfrm>
            <a:off x="1189367" y="1856865"/>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strengthen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.加强;增强;巩固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They have great facilities and outstanding professors, helping to educate young peo-</a:t>
            </a:r>
            <a:r>
              <a:rPr dirty="0"/>
              <a:t/>
            </a:r>
            <a:br>
              <a:rPr dirty="0"/>
            </a:br>
            <a:r>
              <a:rPr lang="zh-CN" altLang="en-US" sz="1814" kern="0" dirty="0" smtClean="0">
                <a:solidFill>
                  <a:srgbClr val="000000"/>
                </a:solidFill>
                <a:latin typeface="Times New Roman" pitchFamily="65" charset="-122"/>
                <a:ea typeface="宋体" pitchFamily="65" charset="-122"/>
              </a:rPr>
              <a:t>ple who will contribute to the economy and further strengthen our country. (教材P2</a:t>
            </a:r>
            <a:r>
              <a:rPr dirty="0"/>
              <a:t/>
            </a:r>
            <a:br>
              <a:rPr dirty="0"/>
            </a:br>
            <a:r>
              <a:rPr lang="zh-CN" altLang="en-US" sz="1814" kern="0" dirty="0" smtClean="0">
                <a:solidFill>
                  <a:srgbClr val="000000"/>
                </a:solidFill>
                <a:latin typeface="Times New Roman" pitchFamily="65" charset="-122"/>
                <a:ea typeface="宋体" pitchFamily="65" charset="-122"/>
              </a:rPr>
              <a:t>0)它们有优良的设施和优秀的教授,有助于教育那些将为经济做出贡献从而进一</a:t>
            </a:r>
            <a:r>
              <a:rPr dirty="0"/>
              <a:t/>
            </a:r>
            <a:br>
              <a:rPr dirty="0"/>
            </a:br>
            <a:r>
              <a:rPr lang="zh-CN" altLang="en-US" sz="1814" kern="0" dirty="0" smtClean="0">
                <a:solidFill>
                  <a:srgbClr val="000000"/>
                </a:solidFill>
                <a:latin typeface="Times New Roman" pitchFamily="65" charset="-122"/>
                <a:ea typeface="宋体" pitchFamily="65" charset="-122"/>
              </a:rPr>
              <a:t>步增加我国实力的年轻人。</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All the trouble will only strengthen my determination.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所有的麻烦都只会增强我的决心。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ability to keep calm is one of her many strengths.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能够保持冷静是她的多项长处之一。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Stay indoors in the middle of the day, when the sun is strongest.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中午阳光最强的时候待在室内。</a:t>
            </a:r>
            <a:endParaRPr lang="zh-CN" altLang="en-US" dirty="0"/>
          </a:p>
        </p:txBody>
      </p:sp>
      <p:pic>
        <p:nvPicPr>
          <p:cNvPr id="3" name="图片 3" descr="textimage43.jpeg"/>
          <p:cNvPicPr>
            <a:picLocks noChangeAspect="1"/>
          </p:cNvPicPr>
          <p:nvPr/>
        </p:nvPicPr>
        <p:blipFill>
          <a:blip r:embed="rId4"/>
          <a:stretch>
            <a:fillRect/>
          </a:stretch>
        </p:blipFill>
        <p:spPr>
          <a:xfrm>
            <a:off x="720000" y="3682291"/>
            <a:ext cx="180975" cy="200025"/>
          </a:xfrm>
          <a:prstGeom prst="rect">
            <a:avLst/>
          </a:prstGeom>
        </p:spPr>
      </p:pic>
      <p:pic>
        <p:nvPicPr>
          <p:cNvPr id="4" name="图片 3" descr="讲解知识点8.tif"/>
          <p:cNvPicPr>
            <a:picLocks noChangeAspect="1"/>
          </p:cNvPicPr>
          <p:nvPr/>
        </p:nvPicPr>
        <p:blipFill>
          <a:blip r:embed="rId5"/>
          <a:stretch>
            <a:fillRect/>
          </a:stretch>
        </p:blipFill>
        <p:spPr>
          <a:xfrm>
            <a:off x="714348" y="1554492"/>
            <a:ext cx="1126958" cy="284558"/>
          </a:xfrm>
          <a:prstGeom prst="rect">
            <a:avLst/>
          </a:prstGeom>
        </p:spPr>
      </p:pic>
      <p:sp>
        <p:nvSpPr>
          <p:cNvPr id="5" name="矩形 4"/>
          <p:cNvSpPr/>
          <p:nvPr/>
        </p:nvSpPr>
        <p:spPr>
          <a:xfrm>
            <a:off x="1844904" y="1500722"/>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09736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.强大的;强的;强壮的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.长处,优势;力气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strengths and weaknesses强项和弱项;优缺点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one's determination增强某人的决心</a:t>
            </a:r>
            <a:endParaRPr lang="zh-CN" altLang="en-US" dirty="0"/>
          </a:p>
        </p:txBody>
      </p:sp>
      <p:pic>
        <p:nvPicPr>
          <p:cNvPr id="3" name="图片 3" descr="textimage44.jpeg"/>
          <p:cNvPicPr>
            <a:picLocks noChangeAspect="1"/>
          </p:cNvPicPr>
          <p:nvPr/>
        </p:nvPicPr>
        <p:blipFill>
          <a:blip r:embed="rId4"/>
          <a:stretch>
            <a:fillRect/>
          </a:stretch>
        </p:blipFill>
        <p:spPr>
          <a:xfrm>
            <a:off x="720000" y="1544889"/>
            <a:ext cx="209549" cy="209549"/>
          </a:xfrm>
          <a:prstGeom prst="rect">
            <a:avLst/>
          </a:prstGeom>
        </p:spPr>
      </p:pic>
      <p:sp>
        <p:nvSpPr>
          <p:cNvPr id="4" name="矩形 3"/>
          <p:cNvSpPr/>
          <p:nvPr/>
        </p:nvSpPr>
        <p:spPr>
          <a:xfrm>
            <a:off x="1133207" y="1852802"/>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strong</a:t>
            </a:r>
            <a:endParaRPr lang="zh-CN" altLang="en-US" dirty="0"/>
          </a:p>
        </p:txBody>
      </p:sp>
      <p:sp>
        <p:nvSpPr>
          <p:cNvPr id="5" name="矩形 4"/>
          <p:cNvSpPr/>
          <p:nvPr/>
        </p:nvSpPr>
        <p:spPr>
          <a:xfrm>
            <a:off x="1067419" y="2297418"/>
            <a:ext cx="9284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strength</a:t>
            </a:r>
            <a:endParaRPr lang="zh-CN" altLang="en-US" dirty="0"/>
          </a:p>
        </p:txBody>
      </p:sp>
      <p:sp>
        <p:nvSpPr>
          <p:cNvPr id="6" name="矩形 5"/>
          <p:cNvSpPr/>
          <p:nvPr/>
        </p:nvSpPr>
        <p:spPr>
          <a:xfrm>
            <a:off x="978466" y="3127928"/>
            <a:ext cx="114646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strengthen</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121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8-1 (2020全国Ⅰ,七选五,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)Turn to a page in your journal to your list of </a:t>
            </a:r>
            <a:r>
              <a:rPr lang="zh-CN" altLang="en-US" sz="1814" u="sng" kern="0" dirty="0" smtClean="0">
                <a:solidFill>
                  <a:srgbClr val="000000"/>
                </a:solidFill>
                <a:latin typeface="Times New Roman" pitchFamily="65" charset="-122"/>
                <a:ea typeface="宋体" pitchFamily="65" charset="-122"/>
              </a:rPr>
              <a:t>　　          　</a:t>
            </a:r>
            <a:endParaRPr lang="en-US" altLang="zh-CN" sz="1814" u="sng"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(strengthen) and achievements.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考查名词及其复数形式。句意:翻到日记中列有你的强项和成就的一页。</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连词and连接并列名词作介词of的宾语,且achievement用的是复数形式,因此此处</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应用名词复数。故填strengths。</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8-2 (2020天津,阅读表达,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)Playing football well is cool because I can show how</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(strength) I am.</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考查形容词。句意:踢好足球很酷,因为我可以展示我有多强壮。此处使</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用了感叹句结构“how+形容词/副词+主语+谓语(+其他)”,how后应接形容词作</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系动词am的表语。故填strong。</a:t>
            </a:r>
            <a:endParaRPr lang="zh-CN" altLang="en-US" sz="1814" kern="0" dirty="0">
              <a:solidFill>
                <a:srgbClr val="FF0000"/>
              </a:solidFill>
              <a:latin typeface="Times New Roman" pitchFamily="65" charset="-122"/>
              <a:ea typeface="宋体" pitchFamily="65" charset="-122"/>
            </a:endParaRPr>
          </a:p>
        </p:txBody>
      </p:sp>
      <p:pic>
        <p:nvPicPr>
          <p:cNvPr id="3" name="图片 3" descr="textimage45.jpeg"/>
          <p:cNvPicPr>
            <a:picLocks noChangeAspect="1"/>
          </p:cNvPicPr>
          <p:nvPr/>
        </p:nvPicPr>
        <p:blipFill>
          <a:blip r:embed="rId4"/>
          <a:stretch>
            <a:fillRect/>
          </a:stretch>
        </p:blipFill>
        <p:spPr>
          <a:xfrm>
            <a:off x="3119850" y="1914667"/>
            <a:ext cx="523874" cy="352424"/>
          </a:xfrm>
          <a:prstGeom prst="rect">
            <a:avLst/>
          </a:prstGeom>
        </p:spPr>
      </p:pic>
      <p:pic>
        <p:nvPicPr>
          <p:cNvPr id="4" name="图片 4" descr="textimage46.jpeg"/>
          <p:cNvPicPr>
            <a:picLocks noChangeAspect="1"/>
          </p:cNvPicPr>
          <p:nvPr/>
        </p:nvPicPr>
        <p:blipFill>
          <a:blip r:embed="rId4"/>
          <a:stretch>
            <a:fillRect/>
          </a:stretch>
        </p:blipFill>
        <p:spPr>
          <a:xfrm>
            <a:off x="3119850" y="4027619"/>
            <a:ext cx="523874" cy="352424"/>
          </a:xfrm>
          <a:prstGeom prst="rect">
            <a:avLst/>
          </a:prstGeom>
        </p:spPr>
      </p:pic>
      <p:sp>
        <p:nvSpPr>
          <p:cNvPr id="6" name="矩形 5"/>
          <p:cNvSpPr/>
          <p:nvPr/>
        </p:nvSpPr>
        <p:spPr>
          <a:xfrm>
            <a:off x="7867688" y="1865254"/>
            <a:ext cx="10182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strengths</a:t>
            </a:r>
          </a:p>
        </p:txBody>
      </p:sp>
      <p:sp>
        <p:nvSpPr>
          <p:cNvPr id="7" name="矩形 6"/>
          <p:cNvSpPr/>
          <p:nvPr/>
        </p:nvSpPr>
        <p:spPr>
          <a:xfrm>
            <a:off x="961101" y="4407118"/>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strong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62815"/>
            <a:ext cx="8316000" cy="5500608"/>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8-3 (2018课标全国Ⅰ,语法填空,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 avoid knee pain, you can run on soft sur-</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faces, do exercises to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(strength) your leg muscles (肌肉), avoid hills and</a:t>
            </a:r>
            <a:r>
              <a:rPr dirty="0"/>
              <a:t/>
            </a:r>
            <a:br>
              <a:rPr dirty="0"/>
            </a:br>
            <a:r>
              <a:rPr lang="zh-CN" altLang="en-US" sz="1814" kern="0" dirty="0" smtClean="0">
                <a:solidFill>
                  <a:srgbClr val="000000"/>
                </a:solidFill>
                <a:latin typeface="Times New Roman" pitchFamily="65" charset="-122"/>
                <a:ea typeface="宋体" pitchFamily="65" charset="-122"/>
              </a:rPr>
              <a:t> get good running shoes.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考查动词。句意:为了避免膝盖疼痛,你可以在柔软的地面上跑步、锻炼</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以增强你的腿部肌肉……。分析句子结构可知,此处为动词不定式短语作目的状</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语,空前已有to,故填动词原形strengthen。</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8-4 (2017江苏,24,</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publication of </a:t>
            </a:r>
            <a:r>
              <a:rPr lang="zh-CN" altLang="en-US" sz="1814" i="1" kern="0" dirty="0" smtClean="0">
                <a:solidFill>
                  <a:srgbClr val="000000"/>
                </a:solidFill>
                <a:latin typeface="Times New Roman" pitchFamily="65" charset="-122"/>
                <a:ea typeface="宋体" pitchFamily="65" charset="-122"/>
              </a:rPr>
              <a:t>Great</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Expectations</a:t>
            </a:r>
            <a:r>
              <a:rPr lang="zh-CN" altLang="en-US" sz="1814" kern="0" dirty="0" smtClean="0">
                <a:solidFill>
                  <a:srgbClr val="000000"/>
                </a:solidFill>
                <a:latin typeface="Times New Roman" pitchFamily="65" charset="-122"/>
                <a:ea typeface="宋体" pitchFamily="65" charset="-122"/>
              </a:rPr>
              <a:t>, which was both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widely reviewed and highly praised,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(strength) Dickens' status as a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leading novelist.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考查动词及动词的时态。句意:《远大前程》这本书受到了广泛评论和高</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度赞扬,它的出版巩固了狄更斯作为一位一流小说家的地位。which was both </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widely reviewed and highly praised是非限制性定语从句,主句中缺少谓语,故此处</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需要用动词形式,依据从句中的was可知需要用一般过去时。故填strengthened。</a:t>
            </a:r>
            <a:endParaRPr lang="zh-CN" altLang="en-US" sz="1814" kern="0" dirty="0">
              <a:solidFill>
                <a:srgbClr val="FF0000"/>
              </a:solidFill>
              <a:latin typeface="Times New Roman" pitchFamily="65" charset="-122"/>
              <a:ea typeface="宋体" pitchFamily="65" charset="-122"/>
            </a:endParaRPr>
          </a:p>
        </p:txBody>
      </p:sp>
      <p:pic>
        <p:nvPicPr>
          <p:cNvPr id="3" name="图片 3" descr="textimage48.jpeg"/>
          <p:cNvPicPr>
            <a:picLocks noChangeAspect="1"/>
          </p:cNvPicPr>
          <p:nvPr/>
        </p:nvPicPr>
        <p:blipFill>
          <a:blip r:embed="rId4"/>
          <a:stretch>
            <a:fillRect/>
          </a:stretch>
        </p:blipFill>
        <p:spPr>
          <a:xfrm>
            <a:off x="2428650" y="3646793"/>
            <a:ext cx="514349" cy="333374"/>
          </a:xfrm>
          <a:prstGeom prst="rect">
            <a:avLst/>
          </a:prstGeom>
        </p:spPr>
      </p:pic>
      <p:pic>
        <p:nvPicPr>
          <p:cNvPr id="4" name="图片 5" descr="textimage47.jpeg"/>
          <p:cNvPicPr>
            <a:picLocks noChangeAspect="1"/>
          </p:cNvPicPr>
          <p:nvPr/>
        </p:nvPicPr>
        <p:blipFill>
          <a:blip r:embed="rId5"/>
          <a:stretch>
            <a:fillRect/>
          </a:stretch>
        </p:blipFill>
        <p:spPr>
          <a:xfrm>
            <a:off x="3811050" y="1105869"/>
            <a:ext cx="523874" cy="352424"/>
          </a:xfrm>
          <a:prstGeom prst="rect">
            <a:avLst/>
          </a:prstGeom>
        </p:spPr>
      </p:pic>
      <p:sp>
        <p:nvSpPr>
          <p:cNvPr id="5" name="矩形 4"/>
          <p:cNvSpPr/>
          <p:nvPr/>
        </p:nvSpPr>
        <p:spPr>
          <a:xfrm>
            <a:off x="2714987" y="1496138"/>
            <a:ext cx="114646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strengthen</a:t>
            </a:r>
          </a:p>
        </p:txBody>
      </p:sp>
      <p:sp>
        <p:nvSpPr>
          <p:cNvPr id="6" name="矩形 5"/>
          <p:cNvSpPr/>
          <p:nvPr/>
        </p:nvSpPr>
        <p:spPr>
          <a:xfrm>
            <a:off x="4116002" y="4004446"/>
            <a:ext cx="136447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strengthened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339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deny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.否认;否定;拒绝</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To sum up,one cannot deny the fact that studying abroad has its disadvantages, so </a:t>
            </a:r>
            <a:r>
              <a:rPr dirty="0"/>
              <a:t/>
            </a:r>
            <a:br>
              <a:rPr dirty="0"/>
            </a:br>
            <a:r>
              <a:rPr lang="zh-CN" altLang="en-US" sz="1814" kern="0" dirty="0" smtClean="0">
                <a:solidFill>
                  <a:srgbClr val="000000"/>
                </a:solidFill>
                <a:latin typeface="Times New Roman" pitchFamily="65" charset="-122"/>
                <a:ea typeface="宋体" pitchFamily="65" charset="-122"/>
              </a:rPr>
              <a:t>when you think about studying abroad, you should consider these many factors.(教材</a:t>
            </a:r>
            <a:r>
              <a:rPr dirty="0"/>
              <a:t/>
            </a:r>
            <a:br>
              <a:rPr dirty="0"/>
            </a:br>
            <a:r>
              <a:rPr lang="zh-CN" altLang="en-US" sz="1814" kern="0" dirty="0" smtClean="0">
                <a:solidFill>
                  <a:srgbClr val="000000"/>
                </a:solidFill>
                <a:latin typeface="Times New Roman" pitchFamily="65" charset="-122"/>
                <a:ea typeface="宋体" pitchFamily="65" charset="-122"/>
              </a:rPr>
              <a:t>P20)</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总之,出国留学有其弊端,这个事实是不可否认的,因此,当你考虑出国留学的时候,</a:t>
            </a:r>
            <a:r>
              <a:rPr dirty="0"/>
              <a:t/>
            </a:r>
            <a:br>
              <a:rPr dirty="0"/>
            </a:br>
            <a:r>
              <a:rPr lang="zh-CN" altLang="en-US" sz="1814" kern="0" dirty="0" smtClean="0">
                <a:solidFill>
                  <a:srgbClr val="000000"/>
                </a:solidFill>
                <a:latin typeface="Times New Roman" pitchFamily="65" charset="-122"/>
                <a:ea typeface="宋体" pitchFamily="65" charset="-122"/>
              </a:rPr>
              <a:t>你应该考虑这些多方面的因素。</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There's no denying (the fact) that garbage classification is beneficial in more than one</a:t>
            </a:r>
            <a:r>
              <a:rPr dirty="0"/>
              <a:t/>
            </a:r>
            <a:br>
              <a:rPr dirty="0"/>
            </a:br>
            <a:r>
              <a:rPr lang="zh-CN" altLang="en-US" sz="1814" kern="0" dirty="0" smtClean="0">
                <a:solidFill>
                  <a:srgbClr val="000000"/>
                </a:solidFill>
                <a:latin typeface="Times New Roman" pitchFamily="65" charset="-122"/>
                <a:ea typeface="宋体" pitchFamily="65" charset="-122"/>
              </a:rPr>
              <a:t> way. 不可否认,垃圾分类具有多方面的益处。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She denied cheating and shared video evidence to prove it.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她否认作弊并且分享了视频证据来证明。</a:t>
            </a:r>
            <a:endParaRPr lang="zh-CN" altLang="en-US" dirty="0"/>
          </a:p>
        </p:txBody>
      </p:sp>
      <p:pic>
        <p:nvPicPr>
          <p:cNvPr id="3" name="图片 3" descr="textimage49.jpeg"/>
          <p:cNvPicPr>
            <a:picLocks noChangeAspect="1"/>
          </p:cNvPicPr>
          <p:nvPr/>
        </p:nvPicPr>
        <p:blipFill>
          <a:blip r:embed="rId4"/>
          <a:stretch>
            <a:fillRect/>
          </a:stretch>
        </p:blipFill>
        <p:spPr>
          <a:xfrm>
            <a:off x="720000" y="4119619"/>
            <a:ext cx="180975" cy="200025"/>
          </a:xfrm>
          <a:prstGeom prst="rect">
            <a:avLst/>
          </a:prstGeom>
        </p:spPr>
      </p:pic>
      <p:pic>
        <p:nvPicPr>
          <p:cNvPr id="5" name="图片 4" descr="讲解知识点9.tif"/>
          <p:cNvPicPr>
            <a:picLocks noChangeAspect="1"/>
          </p:cNvPicPr>
          <p:nvPr/>
        </p:nvPicPr>
        <p:blipFill>
          <a:blip r:embed="rId5"/>
          <a:stretch>
            <a:fillRect/>
          </a:stretch>
        </p:blipFill>
        <p:spPr>
          <a:xfrm>
            <a:off x="714348" y="1537714"/>
            <a:ext cx="1126958" cy="284558"/>
          </a:xfrm>
          <a:prstGeom prst="rect">
            <a:avLst/>
          </a:prstGeom>
        </p:spPr>
      </p:pic>
      <p:sp>
        <p:nvSpPr>
          <p:cNvPr id="6" name="矩形 5"/>
          <p:cNvSpPr/>
          <p:nvPr/>
        </p:nvSpPr>
        <p:spPr>
          <a:xfrm>
            <a:off x="1844255" y="1483940"/>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28195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①deny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sth. 否认做某事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②There is no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(the fact)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不可否认</a:t>
            </a:r>
            <a:r>
              <a:rPr lang="zh-CN" altLang="en-US" sz="1814" kern="0" dirty="0" smtClean="0">
                <a:solidFill>
                  <a:srgbClr val="000000"/>
                </a:solidFill>
                <a:latin typeface="黑体" pitchFamily="65" charset="-122"/>
                <a:ea typeface="宋体" pitchFamily="65" charset="-122"/>
              </a:rPr>
              <a:t>……</a:t>
            </a:r>
            <a:endParaRPr lang="zh-CN" altLang="en-US" dirty="0"/>
          </a:p>
        </p:txBody>
      </p:sp>
      <p:pic>
        <p:nvPicPr>
          <p:cNvPr id="3" name="图片 4" descr="textimage50.jpeg"/>
          <p:cNvPicPr>
            <a:picLocks noChangeAspect="1"/>
          </p:cNvPicPr>
          <p:nvPr/>
        </p:nvPicPr>
        <p:blipFill>
          <a:blip r:embed="rId4"/>
          <a:stretch>
            <a:fillRect/>
          </a:stretch>
        </p:blipFill>
        <p:spPr>
          <a:xfrm>
            <a:off x="720000" y="1562881"/>
            <a:ext cx="209549" cy="209549"/>
          </a:xfrm>
          <a:prstGeom prst="rect">
            <a:avLst/>
          </a:prstGeom>
        </p:spPr>
      </p:pic>
      <p:sp>
        <p:nvSpPr>
          <p:cNvPr id="4" name="矩形 3"/>
          <p:cNvSpPr/>
          <p:nvPr/>
        </p:nvSpPr>
        <p:spPr>
          <a:xfrm>
            <a:off x="1645154" y="1856865"/>
            <a:ext cx="7104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doing</a:t>
            </a:r>
            <a:endParaRPr lang="zh-CN" altLang="en-US" dirty="0"/>
          </a:p>
        </p:txBody>
      </p:sp>
      <p:sp>
        <p:nvSpPr>
          <p:cNvPr id="5" name="矩形 4"/>
          <p:cNvSpPr/>
          <p:nvPr/>
        </p:nvSpPr>
        <p:spPr>
          <a:xfrm>
            <a:off x="2136094" y="2297418"/>
            <a:ext cx="9284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denying</a:t>
            </a:r>
            <a:endParaRPr lang="zh-CN" altLang="en-US" dirty="0"/>
          </a:p>
        </p:txBody>
      </p:sp>
      <p:sp>
        <p:nvSpPr>
          <p:cNvPr id="6" name="矩形 5"/>
          <p:cNvSpPr/>
          <p:nvPr/>
        </p:nvSpPr>
        <p:spPr>
          <a:xfrm>
            <a:off x="4428051" y="2289029"/>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622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(C)拓展词汇—灵活用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.(使)具备资格;(使)合格→</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.(通过考试或学习课</a:t>
            </a:r>
            <a:r>
              <a:rPr dirty="0"/>
              <a:t/>
            </a:r>
            <a:br>
              <a:rPr dirty="0"/>
            </a:br>
            <a:r>
              <a:rPr lang="zh-CN" altLang="en-US" sz="1814" kern="0" dirty="0" smtClean="0">
                <a:solidFill>
                  <a:srgbClr val="000000"/>
                </a:solidFill>
                <a:latin typeface="Times New Roman" pitchFamily="65" charset="-122"/>
                <a:ea typeface="宋体" pitchFamily="65" charset="-122"/>
              </a:rPr>
              <a:t>程取得的)资格;学历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.追求的目标;夙愿;野心;抱负→</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.有野心的;有雄心</a:t>
            </a:r>
            <a:r>
              <a:rPr dirty="0"/>
              <a:t/>
            </a:r>
            <a:br>
              <a:rPr dirty="0"/>
            </a:br>
            <a:r>
              <a:rPr lang="zh-CN" altLang="en-US" sz="1814" kern="0" dirty="0" smtClean="0">
                <a:solidFill>
                  <a:srgbClr val="000000"/>
                </a:solidFill>
                <a:latin typeface="Times New Roman" pitchFamily="65" charset="-122"/>
                <a:ea typeface="宋体" pitchFamily="65" charset="-122"/>
              </a:rPr>
              <a:t>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.野心勃勃地;雄心勃勃地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.适应;改编本→</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.(使)适应;改编</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.安慰;令人感到安慰的人或事物;舒服;安逸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.安慰;抚慰→</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.使人舒服的;舒适的→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.舒适地;安逸地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.参加;参与→</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.参加;参与→</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.参与者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.报告;陈述;出示;拿出→</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.正式出席;展示;提出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.现</a:t>
            </a:r>
            <a:r>
              <a:rPr dirty="0"/>
              <a:t/>
            </a:r>
            <a:br>
              <a:rPr dirty="0"/>
            </a:br>
            <a:r>
              <a:rPr lang="zh-CN" altLang="en-US" sz="1814" kern="0" dirty="0" smtClean="0">
                <a:solidFill>
                  <a:srgbClr val="000000"/>
                </a:solidFill>
                <a:latin typeface="Times New Roman" pitchFamily="65" charset="-122"/>
                <a:ea typeface="宋体" pitchFamily="65" charset="-122"/>
              </a:rPr>
              <a:t>在的;出席的;存在的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.礼物</a:t>
            </a:r>
            <a:endParaRPr lang="zh-CN" altLang="en-US" dirty="0"/>
          </a:p>
        </p:txBody>
      </p:sp>
      <p:sp>
        <p:nvSpPr>
          <p:cNvPr id="3" name="矩形 2"/>
          <p:cNvSpPr/>
          <p:nvPr/>
        </p:nvSpPr>
        <p:spPr>
          <a:xfrm>
            <a:off x="1052527" y="1869580"/>
            <a:ext cx="8386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qualify</a:t>
            </a:r>
            <a:endParaRPr lang="zh-CN" altLang="en-US" dirty="0"/>
          </a:p>
        </p:txBody>
      </p:sp>
      <p:sp>
        <p:nvSpPr>
          <p:cNvPr id="4" name="矩形 3"/>
          <p:cNvSpPr/>
          <p:nvPr/>
        </p:nvSpPr>
        <p:spPr>
          <a:xfrm>
            <a:off x="5175890" y="1848476"/>
            <a:ext cx="135165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qualification</a:t>
            </a:r>
            <a:endParaRPr lang="zh-CN" altLang="en-US" dirty="0"/>
          </a:p>
        </p:txBody>
      </p:sp>
      <p:sp>
        <p:nvSpPr>
          <p:cNvPr id="5" name="矩形 4"/>
          <p:cNvSpPr/>
          <p:nvPr/>
        </p:nvSpPr>
        <p:spPr>
          <a:xfrm>
            <a:off x="957509" y="2695764"/>
            <a:ext cx="10054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ambition</a:t>
            </a:r>
            <a:endParaRPr lang="zh-CN" altLang="en-US" dirty="0"/>
          </a:p>
        </p:txBody>
      </p:sp>
      <p:sp>
        <p:nvSpPr>
          <p:cNvPr id="6" name="矩形 5"/>
          <p:cNvSpPr/>
          <p:nvPr/>
        </p:nvSpPr>
        <p:spPr>
          <a:xfrm>
            <a:off x="5232692" y="2712542"/>
            <a:ext cx="109517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ambitious</a:t>
            </a:r>
            <a:endParaRPr lang="zh-CN" altLang="en-US" dirty="0"/>
          </a:p>
        </p:txBody>
      </p:sp>
      <p:sp>
        <p:nvSpPr>
          <p:cNvPr id="7" name="矩形 6"/>
          <p:cNvSpPr/>
          <p:nvPr/>
        </p:nvSpPr>
        <p:spPr>
          <a:xfrm>
            <a:off x="1229854" y="3098435"/>
            <a:ext cx="127470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ambitiously</a:t>
            </a:r>
            <a:endParaRPr lang="zh-CN" altLang="en-US" dirty="0"/>
          </a:p>
        </p:txBody>
      </p:sp>
      <p:sp>
        <p:nvSpPr>
          <p:cNvPr id="8" name="矩形 7"/>
          <p:cNvSpPr/>
          <p:nvPr/>
        </p:nvSpPr>
        <p:spPr>
          <a:xfrm>
            <a:off x="935995" y="3534663"/>
            <a:ext cx="114646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adaptation</a:t>
            </a:r>
            <a:endParaRPr lang="zh-CN" altLang="en-US" dirty="0"/>
          </a:p>
        </p:txBody>
      </p:sp>
      <p:sp>
        <p:nvSpPr>
          <p:cNvPr id="9" name="矩形 8"/>
          <p:cNvSpPr/>
          <p:nvPr/>
        </p:nvSpPr>
        <p:spPr>
          <a:xfrm>
            <a:off x="3944635" y="3543052"/>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adapt</a:t>
            </a:r>
            <a:endParaRPr lang="zh-CN" altLang="en-US" dirty="0"/>
          </a:p>
        </p:txBody>
      </p:sp>
      <p:sp>
        <p:nvSpPr>
          <p:cNvPr id="10" name="矩形 9"/>
          <p:cNvSpPr/>
          <p:nvPr/>
        </p:nvSpPr>
        <p:spPr>
          <a:xfrm>
            <a:off x="1014055" y="3975216"/>
            <a:ext cx="9156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comfort</a:t>
            </a:r>
            <a:endParaRPr lang="zh-CN" altLang="en-US" dirty="0"/>
          </a:p>
        </p:txBody>
      </p:sp>
      <p:sp>
        <p:nvSpPr>
          <p:cNvPr id="11" name="矩形 10"/>
          <p:cNvSpPr/>
          <p:nvPr/>
        </p:nvSpPr>
        <p:spPr>
          <a:xfrm>
            <a:off x="779750" y="4373562"/>
            <a:ext cx="130035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comfortable</a:t>
            </a:r>
            <a:endParaRPr lang="zh-CN" altLang="en-US" dirty="0"/>
          </a:p>
        </p:txBody>
      </p:sp>
      <p:sp>
        <p:nvSpPr>
          <p:cNvPr id="12" name="矩形 11"/>
          <p:cNvSpPr/>
          <p:nvPr/>
        </p:nvSpPr>
        <p:spPr>
          <a:xfrm>
            <a:off x="4594392" y="4390340"/>
            <a:ext cx="131318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comfortably</a:t>
            </a:r>
            <a:endParaRPr lang="zh-CN" altLang="en-US" dirty="0"/>
          </a:p>
        </p:txBody>
      </p:sp>
      <p:sp>
        <p:nvSpPr>
          <p:cNvPr id="13" name="矩形 12"/>
          <p:cNvSpPr/>
          <p:nvPr/>
        </p:nvSpPr>
        <p:spPr>
          <a:xfrm>
            <a:off x="934334" y="4805726"/>
            <a:ext cx="135165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participation</a:t>
            </a:r>
            <a:endParaRPr lang="zh-CN" altLang="en-US" dirty="0"/>
          </a:p>
        </p:txBody>
      </p:sp>
      <p:sp>
        <p:nvSpPr>
          <p:cNvPr id="14" name="矩形 13"/>
          <p:cNvSpPr/>
          <p:nvPr/>
        </p:nvSpPr>
        <p:spPr>
          <a:xfrm>
            <a:off x="3686024" y="4818178"/>
            <a:ext cx="1159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participate</a:t>
            </a:r>
            <a:endParaRPr lang="zh-CN" altLang="en-US" dirty="0"/>
          </a:p>
        </p:txBody>
      </p:sp>
      <p:sp>
        <p:nvSpPr>
          <p:cNvPr id="15" name="矩形 14"/>
          <p:cNvSpPr/>
          <p:nvPr/>
        </p:nvSpPr>
        <p:spPr>
          <a:xfrm>
            <a:off x="6401445" y="4793011"/>
            <a:ext cx="11721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participant</a:t>
            </a:r>
            <a:endParaRPr lang="zh-CN" altLang="en-US" dirty="0"/>
          </a:p>
        </p:txBody>
      </p:sp>
      <p:sp>
        <p:nvSpPr>
          <p:cNvPr id="16" name="矩形 15"/>
          <p:cNvSpPr/>
          <p:nvPr/>
        </p:nvSpPr>
        <p:spPr>
          <a:xfrm>
            <a:off x="954359" y="5254406"/>
            <a:ext cx="131318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presentation</a:t>
            </a:r>
            <a:endParaRPr lang="zh-CN" altLang="en-US" dirty="0"/>
          </a:p>
        </p:txBody>
      </p:sp>
      <p:sp>
        <p:nvSpPr>
          <p:cNvPr id="17" name="矩形 16"/>
          <p:cNvSpPr/>
          <p:nvPr/>
        </p:nvSpPr>
        <p:spPr>
          <a:xfrm>
            <a:off x="4854717" y="5241954"/>
            <a:ext cx="8515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present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6244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9-1 (2018江苏,书面表达,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)不可否认,这种排名可能会给顾客带来方便,但是</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它们经常是具有误导性的,不可靠的。</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such ratings might bring convenience to consumers,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but they are often misleading and unreliable.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9-2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)Looking back on your day, you will find it hard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(deny) that a</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horseback safari is as close as you will ever come to answering the call of the wild.</a:t>
            </a:r>
            <a:endParaRPr lang="zh-CN" altLang="en-US" dirty="0"/>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解析　此处包含固定结构“find+it+adj.+to do...”。it作形式宾语,to do...是真正</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的宾语。</a:t>
            </a:r>
            <a:endParaRPr lang="zh-CN" altLang="en-US" sz="1814" kern="0" dirty="0">
              <a:solidFill>
                <a:srgbClr val="FF0000"/>
              </a:solidFill>
              <a:latin typeface="Times New Roman" pitchFamily="65" charset="-122"/>
              <a:ea typeface="宋体" pitchFamily="65" charset="-122"/>
            </a:endParaRPr>
          </a:p>
        </p:txBody>
      </p:sp>
      <p:pic>
        <p:nvPicPr>
          <p:cNvPr id="3" name="图片 3" descr="textimage51.jpeg"/>
          <p:cNvPicPr>
            <a:picLocks noChangeAspect="1"/>
          </p:cNvPicPr>
          <p:nvPr/>
        </p:nvPicPr>
        <p:blipFill>
          <a:blip r:embed="rId4"/>
          <a:stretch>
            <a:fillRect/>
          </a:stretch>
        </p:blipFill>
        <p:spPr>
          <a:xfrm>
            <a:off x="3119850" y="1914667"/>
            <a:ext cx="523874" cy="352424"/>
          </a:xfrm>
          <a:prstGeom prst="rect">
            <a:avLst/>
          </a:prstGeom>
        </p:spPr>
      </p:pic>
      <p:pic>
        <p:nvPicPr>
          <p:cNvPr id="4" name="图片 4" descr="textimage52.jpeg"/>
          <p:cNvPicPr>
            <a:picLocks noChangeAspect="1"/>
          </p:cNvPicPr>
          <p:nvPr/>
        </p:nvPicPr>
        <p:blipFill>
          <a:blip r:embed="rId5"/>
          <a:stretch>
            <a:fillRect/>
          </a:stretch>
        </p:blipFill>
        <p:spPr>
          <a:xfrm>
            <a:off x="1161450" y="4045619"/>
            <a:ext cx="523875" cy="352425"/>
          </a:xfrm>
          <a:prstGeom prst="rect">
            <a:avLst/>
          </a:prstGeom>
        </p:spPr>
      </p:pic>
      <p:sp>
        <p:nvSpPr>
          <p:cNvPr id="5" name="矩形 4"/>
          <p:cNvSpPr/>
          <p:nvPr/>
        </p:nvSpPr>
        <p:spPr>
          <a:xfrm>
            <a:off x="845720" y="2712542"/>
            <a:ext cx="242887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There is no denying that</a:t>
            </a:r>
            <a:endParaRPr lang="zh-CN" altLang="en-US" dirty="0"/>
          </a:p>
        </p:txBody>
      </p:sp>
      <p:sp>
        <p:nvSpPr>
          <p:cNvPr id="6" name="矩形 5"/>
          <p:cNvSpPr/>
          <p:nvPr/>
        </p:nvSpPr>
        <p:spPr>
          <a:xfrm>
            <a:off x="6346992" y="3987668"/>
            <a:ext cx="8707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deny</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555919"/>
            <a:ext cx="8316000" cy="472187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“疑问词+to do”结构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was very excited but also quite nervous. I didn't know what to expect,” Xie Lei </a:t>
            </a:r>
            <a:r>
              <a:rPr dirty="0"/>
              <a:t/>
            </a:r>
            <a:br>
              <a:rPr dirty="0"/>
            </a:br>
            <a:r>
              <a:rPr lang="zh-CN" altLang="en-US" sz="1814" kern="0" dirty="0" smtClean="0">
                <a:solidFill>
                  <a:srgbClr val="000000"/>
                </a:solidFill>
                <a:latin typeface="Times New Roman" pitchFamily="65" charset="-122"/>
                <a:ea typeface="宋体" pitchFamily="65" charset="-122"/>
              </a:rPr>
              <a:t>recalled. (教材P14)</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“我非常兴奋,但也很紧张。我不知道该期待什么,”谢蕾回忆道。</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How to use forks and knives is what he needs to learn now.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如何使用刀叉是他现在需要学习的东西。</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haven't decided when to start yet.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我们还没有决定什么时候出发。</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My question is where to find financial support.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我的问题是到哪里去找财务支援。</a:t>
            </a:r>
            <a:endParaRPr lang="zh-CN" altLang="en-US" dirty="0"/>
          </a:p>
        </p:txBody>
      </p:sp>
      <p:pic>
        <p:nvPicPr>
          <p:cNvPr id="3" name="图片 3" descr="textimage53.jpeg"/>
          <p:cNvPicPr>
            <a:picLocks noChangeAspect="1"/>
          </p:cNvPicPr>
          <p:nvPr/>
        </p:nvPicPr>
        <p:blipFill>
          <a:blip r:embed="rId4"/>
          <a:stretch>
            <a:fillRect/>
          </a:stretch>
        </p:blipFill>
        <p:spPr>
          <a:xfrm>
            <a:off x="720000" y="3361330"/>
            <a:ext cx="180975" cy="200025"/>
          </a:xfrm>
          <a:prstGeom prst="rect">
            <a:avLst/>
          </a:prstGeom>
        </p:spPr>
      </p:pic>
      <p:pic>
        <p:nvPicPr>
          <p:cNvPr id="4" name="图片 3" descr="讲解结构情景破.tif"/>
          <p:cNvPicPr>
            <a:picLocks noChangeAspect="1"/>
          </p:cNvPicPr>
          <p:nvPr/>
        </p:nvPicPr>
        <p:blipFill>
          <a:blip r:embed="rId5"/>
          <a:stretch>
            <a:fillRect/>
          </a:stretch>
        </p:blipFill>
        <p:spPr>
          <a:xfrm>
            <a:off x="3805617" y="1109140"/>
            <a:ext cx="1645341" cy="333369"/>
          </a:xfrm>
          <a:prstGeom prst="rect">
            <a:avLst/>
          </a:prstGeom>
        </p:spPr>
      </p:pic>
      <p:sp>
        <p:nvSpPr>
          <p:cNvPr id="5" name="矩形 4"/>
          <p:cNvSpPr/>
          <p:nvPr/>
        </p:nvSpPr>
        <p:spPr>
          <a:xfrm>
            <a:off x="1844255" y="1571270"/>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pic>
        <p:nvPicPr>
          <p:cNvPr id="6" name="图片 5" descr="讲解知识点1.tif"/>
          <p:cNvPicPr>
            <a:picLocks noChangeAspect="1"/>
          </p:cNvPicPr>
          <p:nvPr/>
        </p:nvPicPr>
        <p:blipFill>
          <a:blip r:embed="rId6"/>
          <a:stretch>
            <a:fillRect/>
          </a:stretch>
        </p:blipFill>
        <p:spPr>
          <a:xfrm>
            <a:off x="714348" y="1629994"/>
            <a:ext cx="1070609" cy="284558"/>
          </a:xfrm>
          <a:prstGeom prst="rect">
            <a:avLst/>
          </a:prstGeom>
        </p:spPr>
      </p:pic>
    </p:spTree>
    <p:custDataLst>
      <p:custData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①“疑问词+to do”结构在句中常作</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dirty="0"/>
              <a:t/>
            </a:r>
            <a:br>
              <a:rPr dirty="0"/>
            </a:br>
            <a:r>
              <a:rPr lang="zh-CN" altLang="en-US" sz="1814" kern="0" dirty="0" smtClean="0">
                <a:solidFill>
                  <a:srgbClr val="000000"/>
                </a:solidFill>
                <a:latin typeface="Times New Roman" pitchFamily="65" charset="-122"/>
                <a:ea typeface="宋体" pitchFamily="65" charset="-122"/>
              </a:rPr>
              <a:t>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②why不可以和不定式连用。</a:t>
            </a:r>
            <a:endParaRPr lang="zh-CN" altLang="en-US"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③有些疑问词(如what、which、whose等)作定语时,其后先接一个名词再接动词</a:t>
            </a:r>
            <a:r>
              <a:rPr dirty="0" smtClean="0"/>
              <a:t/>
            </a:r>
            <a:br>
              <a:rPr dirty="0" smtClean="0"/>
            </a:br>
            <a:r>
              <a:rPr lang="zh-CN" altLang="en-US" sz="1814" kern="0" dirty="0" smtClean="0">
                <a:solidFill>
                  <a:srgbClr val="000000"/>
                </a:solidFill>
                <a:latin typeface="Times New Roman" pitchFamily="65" charset="-122"/>
                <a:ea typeface="宋体" pitchFamily="65" charset="-122"/>
              </a:rPr>
              <a:t>不定式。</a:t>
            </a:r>
            <a:endParaRPr lang="zh-CN" altLang="en-US" dirty="0"/>
          </a:p>
        </p:txBody>
      </p:sp>
      <p:pic>
        <p:nvPicPr>
          <p:cNvPr id="3" name="图片 3" descr="textimage54.jpeg"/>
          <p:cNvPicPr>
            <a:picLocks noChangeAspect="1"/>
          </p:cNvPicPr>
          <p:nvPr/>
        </p:nvPicPr>
        <p:blipFill>
          <a:blip r:embed="rId4"/>
          <a:stretch>
            <a:fillRect/>
          </a:stretch>
        </p:blipFill>
        <p:spPr>
          <a:xfrm>
            <a:off x="720000" y="1544889"/>
            <a:ext cx="209549" cy="209549"/>
          </a:xfrm>
          <a:prstGeom prst="rect">
            <a:avLst/>
          </a:prstGeom>
        </p:spPr>
      </p:pic>
      <p:sp>
        <p:nvSpPr>
          <p:cNvPr id="4" name="矩形 3"/>
          <p:cNvSpPr/>
          <p:nvPr/>
        </p:nvSpPr>
        <p:spPr>
          <a:xfrm>
            <a:off x="4533248" y="1842296"/>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主语</a:t>
            </a:r>
            <a:endParaRPr lang="zh-CN" altLang="en-US" dirty="0"/>
          </a:p>
        </p:txBody>
      </p:sp>
      <p:sp>
        <p:nvSpPr>
          <p:cNvPr id="5" name="矩形 4"/>
          <p:cNvSpPr/>
          <p:nvPr/>
        </p:nvSpPr>
        <p:spPr>
          <a:xfrm>
            <a:off x="5892813" y="1865254"/>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a:t>
            </a:r>
            <a:endParaRPr lang="zh-CN" altLang="en-US" dirty="0"/>
          </a:p>
        </p:txBody>
      </p:sp>
      <p:sp>
        <p:nvSpPr>
          <p:cNvPr id="6" name="矩形 5"/>
          <p:cNvSpPr/>
          <p:nvPr/>
        </p:nvSpPr>
        <p:spPr>
          <a:xfrm>
            <a:off x="7310552" y="1856865"/>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表语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97190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单句改错</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(2020全国Ⅰ,短文改错,</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)My mom told me how to preparing it.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考查非谓语动词。句意:我妈妈告诉我如何准备它。分析句子可知,“how</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+不定式”作动词told的宾语,to是不定式符号,后应接动词原形。故将preparing改</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为prepare。</a:t>
            </a:r>
            <a:endParaRPr lang="zh-CN" altLang="en-US" sz="1814" kern="0" dirty="0">
              <a:solidFill>
                <a:srgbClr val="FF0000"/>
              </a:solidFill>
              <a:latin typeface="Times New Roman" pitchFamily="65" charset="-122"/>
              <a:ea typeface="宋体" pitchFamily="65" charset="-122"/>
            </a:endParaRPr>
          </a:p>
        </p:txBody>
      </p:sp>
      <p:pic>
        <p:nvPicPr>
          <p:cNvPr id="3" name="图片 3" descr="textimage55.jpeg"/>
          <p:cNvPicPr>
            <a:picLocks noChangeAspect="1"/>
          </p:cNvPicPr>
          <p:nvPr/>
        </p:nvPicPr>
        <p:blipFill>
          <a:blip r:embed="rId4"/>
          <a:stretch>
            <a:fillRect/>
          </a:stretch>
        </p:blipFill>
        <p:spPr>
          <a:xfrm>
            <a:off x="3350250" y="2351995"/>
            <a:ext cx="523874" cy="352424"/>
          </a:xfrm>
          <a:prstGeom prst="rect">
            <a:avLst/>
          </a:prstGeom>
        </p:spPr>
      </p:pic>
      <p:pic>
        <p:nvPicPr>
          <p:cNvPr id="4" name="图片 3" descr="讲解链接高考.tif"/>
          <p:cNvPicPr>
            <a:picLocks noChangeAspect="1"/>
          </p:cNvPicPr>
          <p:nvPr/>
        </p:nvPicPr>
        <p:blipFill>
          <a:blip r:embed="rId5"/>
          <a:stretch>
            <a:fillRect/>
          </a:stretch>
        </p:blipFill>
        <p:spPr>
          <a:xfrm>
            <a:off x="711639" y="1529325"/>
            <a:ext cx="868354" cy="285752"/>
          </a:xfrm>
          <a:prstGeom prst="rect">
            <a:avLst/>
          </a:prstGeom>
        </p:spPr>
      </p:pic>
      <p:sp>
        <p:nvSpPr>
          <p:cNvPr id="5" name="矩形 4"/>
          <p:cNvSpPr/>
          <p:nvPr/>
        </p:nvSpPr>
        <p:spPr>
          <a:xfrm>
            <a:off x="687990" y="2779653"/>
            <a:ext cx="222368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preparing</a:t>
            </a:r>
            <a:r>
              <a:rPr lang="zh-CN" altLang="en-US" dirty="0" smtClean="0">
                <a:solidFill>
                  <a:srgbClr val="FF0000"/>
                </a:solidFill>
                <a:latin typeface="Times New Roman" pitchFamily="18" charset="0"/>
                <a:cs typeface="Times New Roman" pitchFamily="18" charset="0"/>
              </a:rPr>
              <a:t>改为</a:t>
            </a:r>
            <a:r>
              <a:rPr lang="en-US" altLang="zh-CN" dirty="0" smtClean="0">
                <a:solidFill>
                  <a:srgbClr val="FF0000"/>
                </a:solidFill>
                <a:latin typeface="Times New Roman" pitchFamily="18" charset="0"/>
                <a:cs typeface="Times New Roman" pitchFamily="18" charset="0"/>
              </a:rPr>
              <a:t>prepare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(2020全国Ⅱ,阅读理解C,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you were trying to figure out what </a:t>
            </a:r>
            <a:r>
              <a:rPr lang="zh-CN" altLang="en-US" sz="1814" u="sng" kern="0" dirty="0" smtClean="0">
                <a:solidFill>
                  <a:srgbClr val="000000"/>
                </a:solidFill>
                <a:latin typeface="Times New Roman" pitchFamily="65" charset="-122"/>
                <a:ea typeface="宋体" pitchFamily="65" charset="-122"/>
              </a:rPr>
              <a:t>　　      </a:t>
            </a:r>
            <a:endParaRPr lang="en-US" altLang="zh-CN" sz="1814" u="sng"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(buy) for the environmentalist on your holiday list, fur probably didn't cross </a:t>
            </a:r>
            <a:r>
              <a:rPr dirty="0" smtClean="0"/>
              <a:t/>
            </a:r>
            <a:br>
              <a:rPr dirty="0" smtClean="0"/>
            </a:br>
            <a:r>
              <a:rPr lang="zh-CN" altLang="en-US" sz="1814" kern="0" dirty="0" smtClean="0">
                <a:solidFill>
                  <a:srgbClr val="000000"/>
                </a:solidFill>
                <a:latin typeface="Times New Roman" pitchFamily="65" charset="-122"/>
                <a:ea typeface="宋体" pitchFamily="65" charset="-122"/>
              </a:rPr>
              <a:t>your mind.</a:t>
            </a:r>
            <a:endParaRPr lang="zh-CN" altLang="en-US"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考查非谓语动词。句意:当你试图弄清楚为你的假期列表上的环保主义者</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买什么时,你可能不会想到毛皮。分析句子可知,what to buy作动词短语figure out</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的宾语。故填to buy。</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 (2019北京,语法填空C,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)Students should have a proper attitude towards col-</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lege before thinking about which college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(attend).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考查非谓语动词。句意:在考虑上哪所大学之前,学生应该对大学有一个</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正确的态度。which college to attend是“疑问词+名词+to do”结构,意为“上哪</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所大学”,作thinking about的宾语。</a:t>
            </a:r>
            <a:endParaRPr lang="zh-CN" altLang="en-US" sz="1814" kern="0" dirty="0">
              <a:solidFill>
                <a:srgbClr val="FF0000"/>
              </a:solidFill>
              <a:latin typeface="Times New Roman" pitchFamily="65" charset="-122"/>
              <a:ea typeface="宋体" pitchFamily="65" charset="-122"/>
            </a:endParaRPr>
          </a:p>
        </p:txBody>
      </p:sp>
      <p:pic>
        <p:nvPicPr>
          <p:cNvPr id="3" name="图片 3" descr="textimage56.jpeg"/>
          <p:cNvPicPr>
            <a:picLocks noChangeAspect="1"/>
          </p:cNvPicPr>
          <p:nvPr/>
        </p:nvPicPr>
        <p:blipFill>
          <a:blip r:embed="rId4"/>
          <a:stretch>
            <a:fillRect/>
          </a:stretch>
        </p:blipFill>
        <p:spPr>
          <a:xfrm>
            <a:off x="3503925" y="1914667"/>
            <a:ext cx="523874" cy="352424"/>
          </a:xfrm>
          <a:prstGeom prst="rect">
            <a:avLst/>
          </a:prstGeom>
        </p:spPr>
      </p:pic>
      <p:pic>
        <p:nvPicPr>
          <p:cNvPr id="4" name="图片 4" descr="textimage57.jpeg"/>
          <p:cNvPicPr>
            <a:picLocks noChangeAspect="1"/>
          </p:cNvPicPr>
          <p:nvPr/>
        </p:nvPicPr>
        <p:blipFill>
          <a:blip r:embed="rId4"/>
          <a:stretch>
            <a:fillRect/>
          </a:stretch>
        </p:blipFill>
        <p:spPr>
          <a:xfrm>
            <a:off x="3273524" y="4446947"/>
            <a:ext cx="523874" cy="352424"/>
          </a:xfrm>
          <a:prstGeom prst="rect">
            <a:avLst/>
          </a:prstGeom>
        </p:spPr>
      </p:pic>
      <p:sp>
        <p:nvSpPr>
          <p:cNvPr id="5" name="矩形 4"/>
          <p:cNvSpPr/>
          <p:nvPr/>
        </p:nvSpPr>
        <p:spPr>
          <a:xfrm>
            <a:off x="7954314" y="1865254"/>
            <a:ext cx="7681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buy</a:t>
            </a:r>
          </a:p>
        </p:txBody>
      </p:sp>
      <p:sp>
        <p:nvSpPr>
          <p:cNvPr id="6" name="矩形 5"/>
          <p:cNvSpPr/>
          <p:nvPr/>
        </p:nvSpPr>
        <p:spPr>
          <a:xfrm>
            <a:off x="4611222" y="4839282"/>
            <a:ext cx="9861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attend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1198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 (2019江苏,书面表达,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)Li Jiang and Su Hua are discussing what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(wear) when receiving the British students next month.</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考查非谓语动词。句意:李江和苏华正在讨论在下个月接待英国学生时穿</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什么。what to wear 属于“疑问词+to do”结构,意为“穿什么”,作discussing的</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宾语。</a:t>
            </a:r>
            <a:endParaRPr lang="zh-CN" altLang="en-US" sz="1814" kern="0" dirty="0">
              <a:solidFill>
                <a:srgbClr val="FF0000"/>
              </a:solidFill>
              <a:latin typeface="Times New Roman" pitchFamily="65" charset="-122"/>
              <a:ea typeface="宋体" pitchFamily="65" charset="-122"/>
            </a:endParaRPr>
          </a:p>
        </p:txBody>
      </p:sp>
      <p:pic>
        <p:nvPicPr>
          <p:cNvPr id="3" name="图片 3" descr="textimage58.jpeg"/>
          <p:cNvPicPr>
            <a:picLocks noChangeAspect="1"/>
          </p:cNvPicPr>
          <p:nvPr/>
        </p:nvPicPr>
        <p:blipFill>
          <a:blip r:embed="rId4"/>
          <a:stretch>
            <a:fillRect/>
          </a:stretch>
        </p:blipFill>
        <p:spPr>
          <a:xfrm>
            <a:off x="3119850" y="1477339"/>
            <a:ext cx="523874" cy="352425"/>
          </a:xfrm>
          <a:prstGeom prst="rect">
            <a:avLst/>
          </a:prstGeom>
        </p:spPr>
      </p:pic>
      <p:sp>
        <p:nvSpPr>
          <p:cNvPr id="4" name="矩形 3"/>
          <p:cNvSpPr/>
          <p:nvPr/>
        </p:nvSpPr>
        <p:spPr>
          <a:xfrm>
            <a:off x="7554743" y="1458519"/>
            <a:ext cx="8707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wear</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“in the past+时间段”与现在完成(进行)时连用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In the past few decades, there has been a dramatic increase in the number of people </a:t>
            </a:r>
            <a:r>
              <a:rPr dirty="0"/>
              <a:t/>
            </a:r>
            <a:br>
              <a:rPr dirty="0"/>
            </a:br>
            <a:r>
              <a:rPr lang="zh-CN" altLang="en-US" sz="1814" kern="0" dirty="0" smtClean="0">
                <a:solidFill>
                  <a:srgbClr val="000000"/>
                </a:solidFill>
                <a:latin typeface="Times New Roman" pitchFamily="65" charset="-122"/>
                <a:ea typeface="宋体" pitchFamily="65" charset="-122"/>
              </a:rPr>
              <a:t>studying abroad. (教材P20)</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在过去的几十年里,出国留学的人数有了巨大的增长。</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capital of England is London now. In the past it was Winchester. 现在英国的首</a:t>
            </a:r>
            <a:r>
              <a:rPr dirty="0"/>
              <a:t/>
            </a:r>
            <a:br>
              <a:rPr dirty="0"/>
            </a:br>
            <a:r>
              <a:rPr lang="zh-CN" altLang="en-US" sz="1814" kern="0" dirty="0" smtClean="0">
                <a:solidFill>
                  <a:srgbClr val="000000"/>
                </a:solidFill>
                <a:latin typeface="Times New Roman" pitchFamily="65" charset="-122"/>
                <a:ea typeface="宋体" pitchFamily="65" charset="-122"/>
              </a:rPr>
              <a:t>都是伦敦,过去是温切斯特。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total operating mileage of China's high-speed railways has grown from 5,600 to </a:t>
            </a:r>
            <a:r>
              <a:rPr dirty="0"/>
              <a:t/>
            </a:r>
            <a:br>
              <a:rPr dirty="0"/>
            </a:br>
            <a:r>
              <a:rPr lang="zh-CN" altLang="en-US" sz="1814" kern="0" dirty="0" smtClean="0">
                <a:solidFill>
                  <a:srgbClr val="000000"/>
                </a:solidFill>
                <a:latin typeface="Times New Roman" pitchFamily="65" charset="-122"/>
                <a:ea typeface="宋体" pitchFamily="65" charset="-122"/>
              </a:rPr>
              <a:t>21,800 miles in the past few years.中国的高铁营运总里程在过去的几年里从5,600</a:t>
            </a:r>
            <a:r>
              <a:rPr dirty="0"/>
              <a:t/>
            </a:r>
            <a:br>
              <a:rPr dirty="0"/>
            </a:br>
            <a:r>
              <a:rPr lang="zh-CN" altLang="en-US" sz="1814" kern="0" dirty="0" smtClean="0">
                <a:solidFill>
                  <a:srgbClr val="000000"/>
                </a:solidFill>
                <a:latin typeface="Times New Roman" pitchFamily="65" charset="-122"/>
                <a:ea typeface="宋体" pitchFamily="65" charset="-122"/>
              </a:rPr>
              <a:t>英里增加到了21,800英里。</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and Helen celebrated their silver wedding last year.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他和海伦去年庆祝了他们的银婚。 </a:t>
            </a:r>
            <a:endParaRPr lang="zh-CN" altLang="en-US" dirty="0"/>
          </a:p>
        </p:txBody>
      </p:sp>
      <p:pic>
        <p:nvPicPr>
          <p:cNvPr id="3" name="图片 3" descr="textimage59.jpeg"/>
          <p:cNvPicPr>
            <a:picLocks noChangeAspect="1"/>
          </p:cNvPicPr>
          <p:nvPr/>
        </p:nvPicPr>
        <p:blipFill>
          <a:blip r:embed="rId4"/>
          <a:stretch>
            <a:fillRect/>
          </a:stretch>
        </p:blipFill>
        <p:spPr>
          <a:xfrm>
            <a:off x="720000" y="3280963"/>
            <a:ext cx="180975" cy="200025"/>
          </a:xfrm>
          <a:prstGeom prst="rect">
            <a:avLst/>
          </a:prstGeom>
        </p:spPr>
      </p:pic>
      <p:pic>
        <p:nvPicPr>
          <p:cNvPr id="4" name="图片 3" descr="讲解知识点2.tif"/>
          <p:cNvPicPr>
            <a:picLocks noChangeAspect="1"/>
          </p:cNvPicPr>
          <p:nvPr/>
        </p:nvPicPr>
        <p:blipFill>
          <a:blip r:embed="rId5"/>
          <a:stretch>
            <a:fillRect/>
          </a:stretch>
        </p:blipFill>
        <p:spPr>
          <a:xfrm>
            <a:off x="714348" y="1520936"/>
            <a:ext cx="1118507" cy="284558"/>
          </a:xfrm>
          <a:prstGeom prst="rect">
            <a:avLst/>
          </a:prstGeom>
        </p:spPr>
      </p:pic>
      <p:sp>
        <p:nvSpPr>
          <p:cNvPr id="5" name="矩形 4"/>
          <p:cNvSpPr/>
          <p:nvPr/>
        </p:nvSpPr>
        <p:spPr>
          <a:xfrm>
            <a:off x="1844255" y="1483940"/>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During the last several years, the mobile payment has been developing rapidly in </a:t>
            </a:r>
            <a:r>
              <a:rPr dirty="0"/>
              <a:t/>
            </a:r>
            <a:br>
              <a:rPr dirty="0"/>
            </a:br>
            <a:r>
              <a:rPr lang="zh-CN" altLang="en-US" sz="1814" kern="0" dirty="0" smtClean="0">
                <a:solidFill>
                  <a:srgbClr val="000000"/>
                </a:solidFill>
                <a:latin typeface="Times New Roman" pitchFamily="65" charset="-122"/>
                <a:ea typeface="宋体" pitchFamily="65" charset="-122"/>
              </a:rPr>
              <a:t>China.</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在过去的几年里,移动支付在中国一直发展迅速。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occurred to Anne that money couldn't make up for what Bob had suffered in the </a:t>
            </a:r>
            <a:r>
              <a:rPr dirty="0"/>
              <a:t/>
            </a:r>
            <a:br>
              <a:rPr dirty="0"/>
            </a:br>
            <a:r>
              <a:rPr lang="zh-CN" altLang="en-US" sz="1814" kern="0" dirty="0" smtClean="0">
                <a:solidFill>
                  <a:srgbClr val="000000"/>
                </a:solidFill>
                <a:latin typeface="Times New Roman" pitchFamily="65" charset="-122"/>
                <a:ea typeface="宋体" pitchFamily="65" charset="-122"/>
              </a:rPr>
              <a:t>past five years.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安妮想到钱不能弥补鲍勃在过去五年里所遭受的痛苦。</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①“in/over/during the past/last+时间段”表示“在过去的</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(时间)里”,常与</a:t>
            </a:r>
            <a:r>
              <a:rPr dirty="0"/>
              <a:t/>
            </a:r>
            <a:br>
              <a:rPr dirty="0"/>
            </a:b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连用。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②in the past 意为“在过去”,last year意为“去年”,常与</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连用。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③在主从复合句中,如果从句含有“in/over/during the past/last+时间段”结构,主</a:t>
            </a:r>
            <a:r>
              <a:rPr dirty="0"/>
              <a:t/>
            </a:r>
            <a:br>
              <a:rPr dirty="0"/>
            </a:br>
            <a:r>
              <a:rPr lang="zh-CN" altLang="en-US" sz="1814" kern="0" dirty="0" smtClean="0">
                <a:solidFill>
                  <a:srgbClr val="000000"/>
                </a:solidFill>
                <a:latin typeface="Times New Roman" pitchFamily="65" charset="-122"/>
                <a:ea typeface="宋体" pitchFamily="65" charset="-122"/>
              </a:rPr>
              <a:t>句的谓语动词使用一般过去时,从句的谓语动词常用</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60.jpeg"/>
          <p:cNvPicPr>
            <a:picLocks noChangeAspect="1"/>
          </p:cNvPicPr>
          <p:nvPr/>
        </p:nvPicPr>
        <p:blipFill>
          <a:blip r:embed="rId4"/>
          <a:stretch>
            <a:fillRect/>
          </a:stretch>
        </p:blipFill>
        <p:spPr>
          <a:xfrm>
            <a:off x="720000" y="4132857"/>
            <a:ext cx="209549" cy="209549"/>
          </a:xfrm>
          <a:prstGeom prst="rect">
            <a:avLst/>
          </a:prstGeom>
        </p:spPr>
      </p:pic>
      <p:sp>
        <p:nvSpPr>
          <p:cNvPr id="4" name="矩形 3"/>
          <p:cNvSpPr/>
          <p:nvPr/>
        </p:nvSpPr>
        <p:spPr>
          <a:xfrm>
            <a:off x="797336" y="4793011"/>
            <a:ext cx="226215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现在完成（进行）时</a:t>
            </a:r>
            <a:endParaRPr lang="zh-CN" altLang="en-US" dirty="0"/>
          </a:p>
        </p:txBody>
      </p:sp>
      <p:sp>
        <p:nvSpPr>
          <p:cNvPr id="5" name="矩形 4"/>
          <p:cNvSpPr/>
          <p:nvPr/>
        </p:nvSpPr>
        <p:spPr>
          <a:xfrm>
            <a:off x="6276407" y="5237628"/>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一般过去时</a:t>
            </a:r>
            <a:endParaRPr lang="zh-CN" altLang="en-US" dirty="0"/>
          </a:p>
        </p:txBody>
      </p:sp>
      <p:sp>
        <p:nvSpPr>
          <p:cNvPr id="6" name="矩形 5"/>
          <p:cNvSpPr/>
          <p:nvPr/>
        </p:nvSpPr>
        <p:spPr>
          <a:xfrm>
            <a:off x="5856161" y="6080853"/>
            <a:ext cx="226215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过去完成（进行）时</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 (2020浙江,阅读理解B,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the past, there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 often an auto-</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matic reaction to increased traffic.</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考查动词的时态。句意:在过去,对于增加的车辆,通常会有一个自动反</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应。in the past是表示过去的时间状语,所以谓语动词应用一般过去时,主语an au-</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tomatic reaction表示单数概念,所以谓语动词应用单数。故填was。</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 (2019江苏,22,</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musician along with his band members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(give) ten performances in the last three months.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考查动词的时态和主谓一致。句中的时间状语是in the last three months,</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意为“在过去的3个月里”,截止时间是现在,所以应该用现在完成时。along with</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连接两个并列结构作主语时,谓语动词与前面的主语保持一致,所以谓语动词用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单数形式,故填has given。</a:t>
            </a:r>
            <a:endParaRPr lang="zh-CN" altLang="en-US" sz="1814" kern="0" dirty="0">
              <a:solidFill>
                <a:srgbClr val="FF0000"/>
              </a:solidFill>
              <a:latin typeface="Times New Roman" pitchFamily="65" charset="-122"/>
              <a:ea typeface="宋体" pitchFamily="65" charset="-122"/>
            </a:endParaRPr>
          </a:p>
        </p:txBody>
      </p:sp>
      <p:pic>
        <p:nvPicPr>
          <p:cNvPr id="3" name="图片 3" descr="textimage61.jpeg"/>
          <p:cNvPicPr>
            <a:picLocks noChangeAspect="1"/>
          </p:cNvPicPr>
          <p:nvPr/>
        </p:nvPicPr>
        <p:blipFill>
          <a:blip r:embed="rId4"/>
          <a:stretch>
            <a:fillRect/>
          </a:stretch>
        </p:blipFill>
        <p:spPr>
          <a:xfrm>
            <a:off x="3273524" y="1914667"/>
            <a:ext cx="523874" cy="352424"/>
          </a:xfrm>
          <a:prstGeom prst="rect">
            <a:avLst/>
          </a:prstGeom>
        </p:spPr>
      </p:pic>
      <p:pic>
        <p:nvPicPr>
          <p:cNvPr id="4" name="图片 4" descr="textimage62.jpeg"/>
          <p:cNvPicPr>
            <a:picLocks noChangeAspect="1"/>
          </p:cNvPicPr>
          <p:nvPr/>
        </p:nvPicPr>
        <p:blipFill>
          <a:blip r:embed="rId4"/>
          <a:stretch>
            <a:fillRect/>
          </a:stretch>
        </p:blipFill>
        <p:spPr>
          <a:xfrm>
            <a:off x="2428650" y="4027619"/>
            <a:ext cx="523874" cy="352424"/>
          </a:xfrm>
          <a:prstGeom prst="rect">
            <a:avLst/>
          </a:prstGeom>
        </p:spPr>
      </p:pic>
      <p:sp>
        <p:nvSpPr>
          <p:cNvPr id="5" name="矩形 4"/>
          <p:cNvSpPr/>
          <p:nvPr/>
        </p:nvSpPr>
        <p:spPr>
          <a:xfrm>
            <a:off x="5751162" y="1877969"/>
            <a:ext cx="54373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was</a:t>
            </a:r>
          </a:p>
        </p:txBody>
      </p:sp>
      <p:sp>
        <p:nvSpPr>
          <p:cNvPr id="6" name="矩形 5"/>
          <p:cNvSpPr/>
          <p:nvPr/>
        </p:nvSpPr>
        <p:spPr>
          <a:xfrm>
            <a:off x="7148170" y="3991994"/>
            <a:ext cx="106311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has given</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 (2018北京,4,</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)Susan had quit her well-paid job and was working as a volun-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teer in the neighborhood when I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(visit)her last year.</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考查动词的时态。句意:我去年看望苏珊的时候,她已经辞去了高薪的工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作,正在社区做志愿者。从句的时间状语是last year,意为“去年”,动作发生在过</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去,所以应该使用一般过去时。</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2-4(2017课标全国Ⅲ,短文改错,</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I look at this picture of myself, I realize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how fast time flies. I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(grow) not only physically, but also mentally in the</a:t>
            </a:r>
            <a:r>
              <a:rPr dirty="0"/>
              <a:t/>
            </a:r>
            <a:br>
              <a:rPr dirty="0"/>
            </a:br>
            <a:r>
              <a:rPr lang="zh-CN" altLang="en-US" sz="1814" kern="0" dirty="0" smtClean="0">
                <a:solidFill>
                  <a:srgbClr val="000000"/>
                </a:solidFill>
                <a:latin typeface="Times New Roman" pitchFamily="65" charset="-122"/>
                <a:ea typeface="宋体" pitchFamily="65" charset="-122"/>
              </a:rPr>
              <a:t> past few years.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考查现在完成时。句意:当我看到自己的这张照片,我意识到时间过得真</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快。在过去的几年里,我不但身体方面而且心理方面都有所成长。设空处所在句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子的时间状语为in the past few years “在过去的几年里”,动作从过去的某个时</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刻开始一直持续到现在,所以用现在完成时。</a:t>
            </a:r>
            <a:endParaRPr lang="zh-CN" altLang="en-US" sz="1814" kern="0" dirty="0">
              <a:solidFill>
                <a:srgbClr val="FF0000"/>
              </a:solidFill>
              <a:latin typeface="Times New Roman" pitchFamily="65" charset="-122"/>
              <a:ea typeface="宋体" pitchFamily="65" charset="-122"/>
            </a:endParaRPr>
          </a:p>
        </p:txBody>
      </p:sp>
      <p:pic>
        <p:nvPicPr>
          <p:cNvPr id="3" name="图片 3" descr="textimage63.jpeg"/>
          <p:cNvPicPr>
            <a:picLocks noChangeAspect="1"/>
          </p:cNvPicPr>
          <p:nvPr/>
        </p:nvPicPr>
        <p:blipFill>
          <a:blip r:embed="rId4"/>
          <a:stretch>
            <a:fillRect/>
          </a:stretch>
        </p:blipFill>
        <p:spPr>
          <a:xfrm>
            <a:off x="2313450" y="1477339"/>
            <a:ext cx="523874" cy="352425"/>
          </a:xfrm>
          <a:prstGeom prst="rect">
            <a:avLst/>
          </a:prstGeom>
        </p:spPr>
      </p:pic>
      <p:pic>
        <p:nvPicPr>
          <p:cNvPr id="4" name="图片 4" descr="textimage64.jpeg"/>
          <p:cNvPicPr>
            <a:picLocks noChangeAspect="1"/>
          </p:cNvPicPr>
          <p:nvPr/>
        </p:nvPicPr>
        <p:blipFill>
          <a:blip r:embed="rId4"/>
          <a:stretch>
            <a:fillRect/>
          </a:stretch>
        </p:blipFill>
        <p:spPr>
          <a:xfrm>
            <a:off x="3753450" y="3590291"/>
            <a:ext cx="523874" cy="352424"/>
          </a:xfrm>
          <a:prstGeom prst="rect">
            <a:avLst/>
          </a:prstGeom>
        </p:spPr>
      </p:pic>
      <p:sp>
        <p:nvSpPr>
          <p:cNvPr id="5" name="矩形 4"/>
          <p:cNvSpPr/>
          <p:nvPr/>
        </p:nvSpPr>
        <p:spPr>
          <a:xfrm>
            <a:off x="3915631" y="1865254"/>
            <a:ext cx="80021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visited</a:t>
            </a:r>
          </a:p>
        </p:txBody>
      </p:sp>
      <p:sp>
        <p:nvSpPr>
          <p:cNvPr id="6" name="矩形 5"/>
          <p:cNvSpPr/>
          <p:nvPr/>
        </p:nvSpPr>
        <p:spPr>
          <a:xfrm>
            <a:off x="2788297" y="3945723"/>
            <a:ext cx="12682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have grown</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0904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.包含;需要;涉及;影响;(使)参加→</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.参与的;有关联的</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.参与;加入;插手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.(报纸、杂志)一份;(广播、电视节目)一期、一辑;版次→</a:t>
            </a:r>
            <a:r>
              <a:rPr lang="zh-CN" altLang="en-US" sz="1814" u="sng" kern="0" dirty="0" smtClean="0">
                <a:solidFill>
                  <a:srgbClr val="000000"/>
                </a:solidFill>
                <a:latin typeface="Times New Roman" pitchFamily="65" charset="-122"/>
                <a:ea typeface="宋体" pitchFamily="65" charset="-122"/>
              </a:rPr>
              <a:t>　　    </a:t>
            </a:r>
            <a:r>
              <a:rPr dirty="0"/>
              <a:t/>
            </a:r>
            <a:br>
              <a:rPr dirty="0"/>
            </a:b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.编辑;剪辑→</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.(书籍的)编辑,校订者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.成为</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的动机;激发;激励→</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.积极的;主动的→</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.动力;积极性;动机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.顾问→</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.建议;劝告→</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.建议;劝告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.有道理的;合情理的→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.推理;推论;思考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.原因;理</a:t>
            </a:r>
            <a:r>
              <a:rPr dirty="0"/>
              <a:t/>
            </a:r>
            <a:br>
              <a:rPr dirty="0"/>
            </a:br>
            <a:r>
              <a:rPr lang="zh-CN" altLang="en-US" sz="1814" kern="0" dirty="0" smtClean="0">
                <a:solidFill>
                  <a:srgbClr val="000000"/>
                </a:solidFill>
                <a:latin typeface="Times New Roman" pitchFamily="65" charset="-122"/>
                <a:ea typeface="宋体" pitchFamily="65" charset="-122"/>
              </a:rPr>
              <a:t>由</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.期望;预期;期待→</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.期待;预料→</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出乎意料的</a:t>
            </a:r>
            <a:endParaRPr lang="zh-CN" altLang="en-US" dirty="0"/>
          </a:p>
        </p:txBody>
      </p:sp>
      <p:sp>
        <p:nvSpPr>
          <p:cNvPr id="3" name="矩形 2"/>
          <p:cNvSpPr/>
          <p:nvPr/>
        </p:nvSpPr>
        <p:spPr>
          <a:xfrm>
            <a:off x="1012450" y="1445804"/>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involve</a:t>
            </a:r>
            <a:endParaRPr lang="zh-CN" altLang="en-US" dirty="0"/>
          </a:p>
        </p:txBody>
      </p:sp>
      <p:sp>
        <p:nvSpPr>
          <p:cNvPr id="4" name="矩形 3"/>
          <p:cNvSpPr/>
          <p:nvPr/>
        </p:nvSpPr>
        <p:spPr>
          <a:xfrm>
            <a:off x="5493976" y="1441741"/>
            <a:ext cx="9925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involved</a:t>
            </a:r>
            <a:endParaRPr lang="zh-CN" altLang="en-US" dirty="0"/>
          </a:p>
        </p:txBody>
      </p:sp>
      <p:sp>
        <p:nvSpPr>
          <p:cNvPr id="5" name="矩形 4"/>
          <p:cNvSpPr/>
          <p:nvPr/>
        </p:nvSpPr>
        <p:spPr>
          <a:xfrm>
            <a:off x="996195" y="1840087"/>
            <a:ext cx="133882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involvement</a:t>
            </a:r>
            <a:endParaRPr lang="zh-CN" altLang="en-US" dirty="0"/>
          </a:p>
        </p:txBody>
      </p:sp>
      <p:sp>
        <p:nvSpPr>
          <p:cNvPr id="6" name="矩形 5"/>
          <p:cNvSpPr/>
          <p:nvPr/>
        </p:nvSpPr>
        <p:spPr>
          <a:xfrm>
            <a:off x="1047014" y="2289029"/>
            <a:ext cx="8258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edition</a:t>
            </a:r>
            <a:endParaRPr lang="zh-CN" altLang="en-US" dirty="0"/>
          </a:p>
        </p:txBody>
      </p:sp>
      <p:sp>
        <p:nvSpPr>
          <p:cNvPr id="7" name="矩形 6"/>
          <p:cNvSpPr/>
          <p:nvPr/>
        </p:nvSpPr>
        <p:spPr>
          <a:xfrm>
            <a:off x="7758480" y="2284703"/>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edit</a:t>
            </a:r>
            <a:endParaRPr lang="zh-CN" altLang="en-US" dirty="0"/>
          </a:p>
        </p:txBody>
      </p:sp>
      <p:sp>
        <p:nvSpPr>
          <p:cNvPr id="8" name="矩形 7"/>
          <p:cNvSpPr/>
          <p:nvPr/>
        </p:nvSpPr>
        <p:spPr>
          <a:xfrm>
            <a:off x="2306587" y="2720931"/>
            <a:ext cx="72327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editor</a:t>
            </a:r>
            <a:endParaRPr lang="zh-CN" altLang="en-US" dirty="0"/>
          </a:p>
        </p:txBody>
      </p:sp>
      <p:sp>
        <p:nvSpPr>
          <p:cNvPr id="9" name="矩形 8"/>
          <p:cNvSpPr/>
          <p:nvPr/>
        </p:nvSpPr>
        <p:spPr>
          <a:xfrm>
            <a:off x="954479" y="3131991"/>
            <a:ext cx="9925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motivate</a:t>
            </a:r>
            <a:endParaRPr lang="zh-CN" altLang="en-US" dirty="0"/>
          </a:p>
        </p:txBody>
      </p:sp>
      <p:sp>
        <p:nvSpPr>
          <p:cNvPr id="10" name="矩形 9"/>
          <p:cNvSpPr/>
          <p:nvPr/>
        </p:nvSpPr>
        <p:spPr>
          <a:xfrm>
            <a:off x="5146979" y="3148769"/>
            <a:ext cx="11079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motivated</a:t>
            </a:r>
            <a:endParaRPr lang="zh-CN" altLang="en-US" dirty="0"/>
          </a:p>
        </p:txBody>
      </p:sp>
      <p:sp>
        <p:nvSpPr>
          <p:cNvPr id="11" name="矩形 10"/>
          <p:cNvSpPr/>
          <p:nvPr/>
        </p:nvSpPr>
        <p:spPr>
          <a:xfrm>
            <a:off x="800629" y="3543052"/>
            <a:ext cx="118494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motivation</a:t>
            </a:r>
            <a:endParaRPr lang="zh-CN" altLang="en-US" dirty="0"/>
          </a:p>
        </p:txBody>
      </p:sp>
      <p:sp>
        <p:nvSpPr>
          <p:cNvPr id="12" name="矩形 11"/>
          <p:cNvSpPr/>
          <p:nvPr/>
        </p:nvSpPr>
        <p:spPr>
          <a:xfrm>
            <a:off x="1047134" y="3962501"/>
            <a:ext cx="159530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advisor/adviser</a:t>
            </a:r>
            <a:endParaRPr lang="zh-CN" altLang="en-US" dirty="0"/>
          </a:p>
        </p:txBody>
      </p:sp>
      <p:sp>
        <p:nvSpPr>
          <p:cNvPr id="13" name="矩形 12"/>
          <p:cNvSpPr/>
          <p:nvPr/>
        </p:nvSpPr>
        <p:spPr>
          <a:xfrm>
            <a:off x="3723583" y="3991994"/>
            <a:ext cx="77457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advise</a:t>
            </a:r>
            <a:endParaRPr lang="zh-CN" altLang="en-US" dirty="0"/>
          </a:p>
        </p:txBody>
      </p:sp>
      <p:sp>
        <p:nvSpPr>
          <p:cNvPr id="14" name="矩形 13"/>
          <p:cNvSpPr/>
          <p:nvPr/>
        </p:nvSpPr>
        <p:spPr>
          <a:xfrm>
            <a:off x="6245794" y="3996057"/>
            <a:ext cx="78739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advice</a:t>
            </a:r>
            <a:endParaRPr lang="zh-CN" altLang="en-US" dirty="0"/>
          </a:p>
        </p:txBody>
      </p:sp>
      <p:sp>
        <p:nvSpPr>
          <p:cNvPr id="15" name="矩形 14"/>
          <p:cNvSpPr/>
          <p:nvPr/>
        </p:nvSpPr>
        <p:spPr>
          <a:xfrm>
            <a:off x="1095540" y="4423896"/>
            <a:ext cx="11721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reasonable</a:t>
            </a:r>
            <a:endParaRPr lang="zh-CN" altLang="en-US" dirty="0"/>
          </a:p>
        </p:txBody>
      </p:sp>
      <p:sp>
        <p:nvSpPr>
          <p:cNvPr id="16" name="矩形 15"/>
          <p:cNvSpPr/>
          <p:nvPr/>
        </p:nvSpPr>
        <p:spPr>
          <a:xfrm>
            <a:off x="4983382" y="4432285"/>
            <a:ext cx="78739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reason</a:t>
            </a:r>
            <a:endParaRPr lang="zh-CN" altLang="en-US" dirty="0"/>
          </a:p>
        </p:txBody>
      </p:sp>
      <p:sp>
        <p:nvSpPr>
          <p:cNvPr id="17" name="矩形 16"/>
          <p:cNvSpPr/>
          <p:nvPr/>
        </p:nvSpPr>
        <p:spPr>
          <a:xfrm>
            <a:off x="1094687" y="5258732"/>
            <a:ext cx="124906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expectation</a:t>
            </a:r>
            <a:endParaRPr lang="zh-CN" altLang="en-US" dirty="0"/>
          </a:p>
        </p:txBody>
      </p:sp>
      <p:sp>
        <p:nvSpPr>
          <p:cNvPr id="18" name="矩形 17"/>
          <p:cNvSpPr/>
          <p:nvPr/>
        </p:nvSpPr>
        <p:spPr>
          <a:xfrm>
            <a:off x="4484105" y="5279573"/>
            <a:ext cx="78739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expect</a:t>
            </a:r>
            <a:endParaRPr lang="zh-CN" altLang="en-US" dirty="0"/>
          </a:p>
        </p:txBody>
      </p:sp>
      <p:sp>
        <p:nvSpPr>
          <p:cNvPr id="19" name="矩形 18"/>
          <p:cNvSpPr/>
          <p:nvPr/>
        </p:nvSpPr>
        <p:spPr>
          <a:xfrm>
            <a:off x="6858016" y="5277657"/>
            <a:ext cx="12362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unexpected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2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2-5(2017江苏,阅读理解D,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)Over five generations the land has been too wet for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cropping. But during the past decade declining rainfall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(allow) him to </a:t>
            </a:r>
            <a:r>
              <a:rPr dirty="0"/>
              <a:t/>
            </a:r>
            <a:br>
              <a:rPr dirty="0"/>
            </a:br>
            <a:r>
              <a:rPr lang="zh-CN" altLang="en-US" sz="1814" kern="0" dirty="0" smtClean="0">
                <a:solidFill>
                  <a:srgbClr val="000000"/>
                </a:solidFill>
                <a:latin typeface="Times New Roman" pitchFamily="65" charset="-122"/>
                <a:ea typeface="宋体" pitchFamily="65" charset="-122"/>
              </a:rPr>
              <a:t>plant highly profitable crops.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考查现在完成时。句意:这片土地太潮湿,连续五代都没有收成。但是,在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过去的十年里,降雨量降低使得他可以种植高利润的庄稼。设空处所在句子的时</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间状语是during the past decade“在过去的十年里”,动作从过去的某个时刻开始</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一直持续到现在,所以用现在完成时。</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2-6(</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the last few years, China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(make) great achievements in en-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vironmental protection.</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考查动词的时态。句意:在过去的几年里,中国在环境保护方面已取得了</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巨大的成就。句中的时间状语是In the last few years“在过去的几年里”,动作从</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过去的某个时刻开始一直持续到现在,所以用现在完成时。</a:t>
            </a:r>
            <a:endParaRPr lang="zh-CN" altLang="en-US" sz="1814" kern="0" dirty="0">
              <a:solidFill>
                <a:srgbClr val="FF0000"/>
              </a:solidFill>
              <a:latin typeface="Times New Roman" pitchFamily="65" charset="-122"/>
              <a:ea typeface="宋体" pitchFamily="65" charset="-122"/>
            </a:endParaRPr>
          </a:p>
        </p:txBody>
      </p:sp>
      <p:pic>
        <p:nvPicPr>
          <p:cNvPr id="3" name="图片 3" descr="textimage65.jpeg"/>
          <p:cNvPicPr>
            <a:picLocks noChangeAspect="1"/>
          </p:cNvPicPr>
          <p:nvPr/>
        </p:nvPicPr>
        <p:blipFill>
          <a:blip r:embed="rId4"/>
          <a:stretch>
            <a:fillRect/>
          </a:stretch>
        </p:blipFill>
        <p:spPr>
          <a:xfrm>
            <a:off x="3228637" y="1477339"/>
            <a:ext cx="523874" cy="352425"/>
          </a:xfrm>
          <a:prstGeom prst="rect">
            <a:avLst/>
          </a:prstGeom>
        </p:spPr>
      </p:pic>
      <p:pic>
        <p:nvPicPr>
          <p:cNvPr id="4" name="图片 4" descr="textimage66.jpeg"/>
          <p:cNvPicPr>
            <a:picLocks noChangeAspect="1"/>
          </p:cNvPicPr>
          <p:nvPr/>
        </p:nvPicPr>
        <p:blipFill>
          <a:blip r:embed="rId4"/>
          <a:stretch>
            <a:fillRect/>
          </a:stretch>
        </p:blipFill>
        <p:spPr>
          <a:xfrm>
            <a:off x="1103850" y="4428947"/>
            <a:ext cx="523875" cy="352424"/>
          </a:xfrm>
          <a:prstGeom prst="rect">
            <a:avLst/>
          </a:prstGeom>
        </p:spPr>
      </p:pic>
      <p:sp>
        <p:nvSpPr>
          <p:cNvPr id="5" name="矩形 4"/>
          <p:cNvSpPr/>
          <p:nvPr/>
        </p:nvSpPr>
        <p:spPr>
          <a:xfrm>
            <a:off x="5856056" y="1856865"/>
            <a:ext cx="128112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has allowed</a:t>
            </a:r>
          </a:p>
        </p:txBody>
      </p:sp>
      <p:sp>
        <p:nvSpPr>
          <p:cNvPr id="6" name="矩形 5"/>
          <p:cNvSpPr/>
          <p:nvPr/>
        </p:nvSpPr>
        <p:spPr>
          <a:xfrm>
            <a:off x="4314777" y="4381951"/>
            <a:ext cx="105028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has made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do、does、did置于谓语动词原形前,表示强调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 final point to consider is that while studying abroad does have potential benefits, </a:t>
            </a:r>
            <a:r>
              <a:rPr dirty="0"/>
              <a:t/>
            </a:r>
            <a:br>
              <a:rPr dirty="0"/>
            </a:br>
            <a:r>
              <a:rPr lang="zh-CN" altLang="en-US" sz="1814" kern="0" dirty="0" smtClean="0">
                <a:solidFill>
                  <a:srgbClr val="000000"/>
                </a:solidFill>
                <a:latin typeface="Times New Roman" pitchFamily="65" charset="-122"/>
                <a:ea typeface="宋体" pitchFamily="65" charset="-122"/>
              </a:rPr>
              <a:t>young people who study in China also have a great future to look forward to! (教材P</a:t>
            </a:r>
            <a:r>
              <a:rPr dirty="0"/>
              <a:t/>
            </a:r>
            <a:br>
              <a:rPr dirty="0"/>
            </a:br>
            <a:r>
              <a:rPr lang="zh-CN" altLang="en-US" sz="1814" kern="0" dirty="0" smtClean="0">
                <a:solidFill>
                  <a:srgbClr val="000000"/>
                </a:solidFill>
                <a:latin typeface="Times New Roman" pitchFamily="65" charset="-122"/>
                <a:ea typeface="宋体" pitchFamily="65" charset="-122"/>
              </a:rPr>
              <a:t>20)最后要考虑的一点是,尽管出国留学确实有潜在的好处,但是在中国国内学习</a:t>
            </a:r>
            <a:r>
              <a:rPr dirty="0"/>
              <a:t/>
            </a:r>
            <a:br>
              <a:rPr dirty="0"/>
            </a:br>
            <a:r>
              <a:rPr lang="zh-CN" altLang="en-US" sz="1814" kern="0" dirty="0" smtClean="0">
                <a:solidFill>
                  <a:srgbClr val="000000"/>
                </a:solidFill>
                <a:latin typeface="Times New Roman" pitchFamily="65" charset="-122"/>
                <a:ea typeface="宋体" pitchFamily="65" charset="-122"/>
              </a:rPr>
              <a:t>的年轻人也一样有美好的未来可以期待!</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If he does decide to come, let me know please.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如果他真的决定要来,请让我知道。</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don't take much exercise now, but I did play football a lot when I was young.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我现在不做太多锻炼了,但是我年轻时确实经常踢足球。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was at 2 am that my father came back home.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我父亲是在凌晨两点回家的。</a:t>
            </a:r>
            <a:endParaRPr lang="zh-CN" altLang="en-US" dirty="0"/>
          </a:p>
        </p:txBody>
      </p:sp>
      <p:pic>
        <p:nvPicPr>
          <p:cNvPr id="3" name="图片 3" descr="textimage67.jpeg"/>
          <p:cNvPicPr>
            <a:picLocks noChangeAspect="1"/>
          </p:cNvPicPr>
          <p:nvPr/>
        </p:nvPicPr>
        <p:blipFill>
          <a:blip r:embed="rId4"/>
          <a:stretch>
            <a:fillRect/>
          </a:stretch>
        </p:blipFill>
        <p:spPr>
          <a:xfrm>
            <a:off x="720000" y="3682291"/>
            <a:ext cx="180975" cy="200025"/>
          </a:xfrm>
          <a:prstGeom prst="rect">
            <a:avLst/>
          </a:prstGeom>
        </p:spPr>
      </p:pic>
      <p:pic>
        <p:nvPicPr>
          <p:cNvPr id="4" name="图片 3" descr="讲解知识点3.tif"/>
          <p:cNvPicPr>
            <a:picLocks noChangeAspect="1"/>
          </p:cNvPicPr>
          <p:nvPr/>
        </p:nvPicPr>
        <p:blipFill>
          <a:blip r:embed="rId5"/>
          <a:stretch>
            <a:fillRect/>
          </a:stretch>
        </p:blipFill>
        <p:spPr>
          <a:xfrm>
            <a:off x="714348" y="1537714"/>
            <a:ext cx="1124139" cy="284558"/>
          </a:xfrm>
          <a:prstGeom prst="rect">
            <a:avLst/>
          </a:prstGeom>
        </p:spPr>
      </p:pic>
      <p:sp>
        <p:nvSpPr>
          <p:cNvPr id="5" name="矩形 4"/>
          <p:cNvSpPr/>
          <p:nvPr/>
        </p:nvSpPr>
        <p:spPr>
          <a:xfrm>
            <a:off x="1848967" y="1492329"/>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英语中的强调句式It is...that...用于强调主语、宾语和</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。强调谓语动</a:t>
            </a:r>
            <a:r>
              <a:rPr dirty="0"/>
              <a:t/>
            </a:r>
            <a:br>
              <a:rPr dirty="0"/>
            </a:br>
            <a:r>
              <a:rPr lang="zh-CN" altLang="en-US" sz="1814" kern="0" dirty="0" smtClean="0">
                <a:solidFill>
                  <a:srgbClr val="000000"/>
                </a:solidFill>
                <a:latin typeface="Times New Roman" pitchFamily="65" charset="-122"/>
                <a:ea typeface="宋体" pitchFamily="65" charset="-122"/>
              </a:rPr>
              <a:t>词时要用</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,意为“确实,真的”,且只能用</a:t>
            </a:r>
            <a:r>
              <a:rPr dirty="0"/>
              <a:t/>
            </a:r>
            <a:br>
              <a:rPr dirty="0"/>
            </a:br>
            <a:r>
              <a:rPr lang="zh-CN" altLang="en-US" sz="1814" kern="0" dirty="0" smtClean="0">
                <a:solidFill>
                  <a:srgbClr val="000000"/>
                </a:solidFill>
                <a:latin typeface="Times New Roman" pitchFamily="65" charset="-122"/>
                <a:ea typeface="宋体" pitchFamily="65" charset="-122"/>
              </a:rPr>
              <a:t>于一般现在时和一般过去时的肯定句中。</a:t>
            </a:r>
            <a:endParaRPr lang="zh-CN" altLang="en-US" dirty="0"/>
          </a:p>
        </p:txBody>
      </p:sp>
      <p:pic>
        <p:nvPicPr>
          <p:cNvPr id="3" name="图片 3" descr="textimage68.jpeg"/>
          <p:cNvPicPr>
            <a:picLocks noChangeAspect="1"/>
          </p:cNvPicPr>
          <p:nvPr/>
        </p:nvPicPr>
        <p:blipFill>
          <a:blip r:embed="rId4"/>
          <a:stretch>
            <a:fillRect/>
          </a:stretch>
        </p:blipFill>
        <p:spPr>
          <a:xfrm>
            <a:off x="720000" y="1544889"/>
            <a:ext cx="209549" cy="209549"/>
          </a:xfrm>
          <a:prstGeom prst="rect">
            <a:avLst/>
          </a:prstGeom>
        </p:spPr>
      </p:pic>
      <p:sp>
        <p:nvSpPr>
          <p:cNvPr id="4" name="矩形 3"/>
          <p:cNvSpPr/>
          <p:nvPr/>
        </p:nvSpPr>
        <p:spPr>
          <a:xfrm>
            <a:off x="6140420" y="1882032"/>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状语</a:t>
            </a:r>
            <a:endParaRPr lang="zh-CN" altLang="en-US" dirty="0"/>
          </a:p>
        </p:txBody>
      </p:sp>
      <p:sp>
        <p:nvSpPr>
          <p:cNvPr id="5" name="矩形 4"/>
          <p:cNvSpPr/>
          <p:nvPr/>
        </p:nvSpPr>
        <p:spPr>
          <a:xfrm>
            <a:off x="1990430" y="2301481"/>
            <a:ext cx="41549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a:t>
            </a:r>
            <a:endParaRPr lang="zh-CN" altLang="en-US" dirty="0"/>
          </a:p>
        </p:txBody>
      </p:sp>
      <p:sp>
        <p:nvSpPr>
          <p:cNvPr id="6" name="矩形 5"/>
          <p:cNvSpPr/>
          <p:nvPr/>
        </p:nvSpPr>
        <p:spPr>
          <a:xfrm>
            <a:off x="3311462" y="2284703"/>
            <a:ext cx="6078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does</a:t>
            </a:r>
            <a:endParaRPr lang="zh-CN" altLang="en-US" dirty="0"/>
          </a:p>
        </p:txBody>
      </p:sp>
      <p:sp>
        <p:nvSpPr>
          <p:cNvPr id="7" name="矩形 6"/>
          <p:cNvSpPr/>
          <p:nvPr/>
        </p:nvSpPr>
        <p:spPr>
          <a:xfrm>
            <a:off x="4738925" y="2272251"/>
            <a:ext cx="47961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did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3-1 (2020全国Ⅲ,完形填空,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(do) know how upset the shop staff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can get, but I try to persuade them to keep smiling.</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句意:我的确知道店员会有多沮丧,但我努力说服他们保持微笑。空格处</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对谓语动词know进行强调,且根据but后的分句使用一般现在时可知,此处应用助</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动词do进行强调。故填do。</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 (2018课标全国Ⅲ,阅读理解D,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)Because of our efforts, our daughter Geor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gia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(do) decide to donate a large bag of toys to a little girl whose mother</a:t>
            </a:r>
            <a:r>
              <a:rPr dirty="0"/>
              <a:t/>
            </a:r>
            <a:br>
              <a:rPr dirty="0"/>
            </a:br>
            <a:r>
              <a:rPr lang="zh-CN" altLang="en-US" sz="1814" kern="0" dirty="0" smtClean="0">
                <a:solidFill>
                  <a:srgbClr val="000000"/>
                </a:solidFill>
                <a:latin typeface="Times New Roman" pitchFamily="65" charset="-122"/>
                <a:ea typeface="宋体" pitchFamily="65" charset="-122"/>
              </a:rPr>
              <a:t> was unable to pay for her holiday due to illness.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根据句中的was和句意可知此处应该使用一般过去时,“did+动词原形”</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表示对过去事情的强调。</a:t>
            </a:r>
            <a:endParaRPr lang="zh-CN" altLang="en-US" sz="1814" kern="0" dirty="0">
              <a:solidFill>
                <a:srgbClr val="FF0000"/>
              </a:solidFill>
              <a:latin typeface="Times New Roman" pitchFamily="65" charset="-122"/>
              <a:ea typeface="宋体" pitchFamily="65" charset="-122"/>
            </a:endParaRPr>
          </a:p>
        </p:txBody>
      </p:sp>
      <p:pic>
        <p:nvPicPr>
          <p:cNvPr id="3" name="图片 3" descr="textimage69.jpeg"/>
          <p:cNvPicPr>
            <a:picLocks noChangeAspect="1"/>
          </p:cNvPicPr>
          <p:nvPr/>
        </p:nvPicPr>
        <p:blipFill>
          <a:blip r:embed="rId4"/>
          <a:stretch>
            <a:fillRect/>
          </a:stretch>
        </p:blipFill>
        <p:spPr>
          <a:xfrm>
            <a:off x="3350250" y="1914667"/>
            <a:ext cx="523874" cy="352424"/>
          </a:xfrm>
          <a:prstGeom prst="rect">
            <a:avLst/>
          </a:prstGeom>
        </p:spPr>
      </p:pic>
      <p:pic>
        <p:nvPicPr>
          <p:cNvPr id="4" name="图片 4" descr="textimage70.jpeg"/>
          <p:cNvPicPr>
            <a:picLocks noChangeAspect="1"/>
          </p:cNvPicPr>
          <p:nvPr/>
        </p:nvPicPr>
        <p:blipFill>
          <a:blip r:embed="rId4"/>
          <a:stretch>
            <a:fillRect/>
          </a:stretch>
        </p:blipFill>
        <p:spPr>
          <a:xfrm>
            <a:off x="3977437" y="4027619"/>
            <a:ext cx="523874" cy="352424"/>
          </a:xfrm>
          <a:prstGeom prst="rect">
            <a:avLst/>
          </a:prstGeom>
        </p:spPr>
      </p:pic>
      <p:sp>
        <p:nvSpPr>
          <p:cNvPr id="5" name="矩形 4"/>
          <p:cNvSpPr/>
          <p:nvPr/>
        </p:nvSpPr>
        <p:spPr>
          <a:xfrm>
            <a:off x="4435426" y="1907198"/>
            <a:ext cx="41549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a:t>
            </a:r>
          </a:p>
        </p:txBody>
      </p:sp>
      <p:sp>
        <p:nvSpPr>
          <p:cNvPr id="6" name="矩形 5"/>
          <p:cNvSpPr/>
          <p:nvPr/>
        </p:nvSpPr>
        <p:spPr>
          <a:xfrm>
            <a:off x="1374940" y="4398729"/>
            <a:ext cx="47961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did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8062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单句改错</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3-3 (2020全国Ⅰ,阅读理解C,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)But the sport's strange form does places consid-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erable stress on the ankles and hips, so people with a history of such injuries might </a:t>
            </a:r>
            <a:r>
              <a:rPr dirty="0"/>
              <a:t/>
            </a:r>
            <a:br>
              <a:rPr dirty="0"/>
            </a:br>
            <a:r>
              <a:rPr lang="zh-CN" altLang="en-US" sz="1814" kern="0" dirty="0" smtClean="0">
                <a:solidFill>
                  <a:srgbClr val="000000"/>
                </a:solidFill>
                <a:latin typeface="Times New Roman" pitchFamily="65" charset="-122"/>
                <a:ea typeface="宋体" pitchFamily="65" charset="-122"/>
              </a:rPr>
              <a:t>want to be cautious in adopting the sport.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句意:但这项运动的奇怪形式确实给脚踝和臀部带来了相当大的压力,所</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以有此类伤病史的人在接受这项运动时可能要谨慎一些。分析句子可知,助动词</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does强调谓语动词place,does后用动词原形。</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3-4 (2020天津,阅读理解D,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)Yet most of us do losing it.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句意:然而,我们大多数人确实失去了它。助动词do强调谓语动词,因此</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lose应用动词原形。</a:t>
            </a:r>
            <a:endParaRPr lang="zh-CN" altLang="en-US" sz="1814" kern="0" dirty="0">
              <a:solidFill>
                <a:srgbClr val="FF0000"/>
              </a:solidFill>
              <a:latin typeface="Times New Roman" pitchFamily="65" charset="-122"/>
              <a:ea typeface="宋体" pitchFamily="65" charset="-122"/>
            </a:endParaRPr>
          </a:p>
        </p:txBody>
      </p:sp>
      <p:pic>
        <p:nvPicPr>
          <p:cNvPr id="3" name="图片 3" descr="textimage71.jpeg"/>
          <p:cNvPicPr>
            <a:picLocks noChangeAspect="1"/>
          </p:cNvPicPr>
          <p:nvPr/>
        </p:nvPicPr>
        <p:blipFill>
          <a:blip r:embed="rId4"/>
          <a:stretch>
            <a:fillRect/>
          </a:stretch>
        </p:blipFill>
        <p:spPr>
          <a:xfrm>
            <a:off x="3503925" y="1918054"/>
            <a:ext cx="523874" cy="352425"/>
          </a:xfrm>
          <a:prstGeom prst="rect">
            <a:avLst/>
          </a:prstGeom>
        </p:spPr>
      </p:pic>
      <p:pic>
        <p:nvPicPr>
          <p:cNvPr id="4" name="图片 4" descr="textimage72.jpeg"/>
          <p:cNvPicPr>
            <a:picLocks noChangeAspect="1"/>
          </p:cNvPicPr>
          <p:nvPr/>
        </p:nvPicPr>
        <p:blipFill>
          <a:blip r:embed="rId4"/>
          <a:stretch>
            <a:fillRect/>
          </a:stretch>
        </p:blipFill>
        <p:spPr>
          <a:xfrm>
            <a:off x="3250460" y="4840625"/>
            <a:ext cx="523874" cy="352424"/>
          </a:xfrm>
          <a:prstGeom prst="rect">
            <a:avLst/>
          </a:prstGeom>
        </p:spPr>
      </p:pic>
      <p:sp>
        <p:nvSpPr>
          <p:cNvPr id="5" name="矩形 4"/>
          <p:cNvSpPr/>
          <p:nvPr/>
        </p:nvSpPr>
        <p:spPr>
          <a:xfrm>
            <a:off x="742082" y="3157158"/>
            <a:ext cx="171072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places</a:t>
            </a:r>
            <a:r>
              <a:rPr lang="zh-CN" altLang="en-US" dirty="0" smtClean="0">
                <a:solidFill>
                  <a:srgbClr val="FF0000"/>
                </a:solidFill>
                <a:latin typeface="Times New Roman" pitchFamily="18" charset="0"/>
                <a:cs typeface="Times New Roman" pitchFamily="18" charset="0"/>
              </a:rPr>
              <a:t>改为</a:t>
            </a:r>
            <a:r>
              <a:rPr lang="en-US" altLang="zh-CN" dirty="0" smtClean="0">
                <a:solidFill>
                  <a:srgbClr val="FF0000"/>
                </a:solidFill>
                <a:latin typeface="Times New Roman" pitchFamily="18" charset="0"/>
                <a:cs typeface="Times New Roman" pitchFamily="18" charset="0"/>
              </a:rPr>
              <a:t>place</a:t>
            </a:r>
            <a:endParaRPr lang="zh-CN" altLang="en-US" dirty="0"/>
          </a:p>
        </p:txBody>
      </p:sp>
      <p:sp>
        <p:nvSpPr>
          <p:cNvPr id="6" name="矩形 5"/>
          <p:cNvSpPr/>
          <p:nvPr/>
        </p:nvSpPr>
        <p:spPr>
          <a:xfrm>
            <a:off x="688494" y="5304740"/>
            <a:ext cx="158248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losing</a:t>
            </a:r>
            <a:r>
              <a:rPr lang="zh-CN" altLang="en-US" dirty="0" smtClean="0">
                <a:solidFill>
                  <a:srgbClr val="FF0000"/>
                </a:solidFill>
                <a:latin typeface="Times New Roman" pitchFamily="18" charset="0"/>
                <a:cs typeface="Times New Roman" pitchFamily="18" charset="0"/>
              </a:rPr>
              <a:t>改为</a:t>
            </a:r>
            <a:r>
              <a:rPr lang="en-US" altLang="zh-CN" dirty="0" smtClean="0">
                <a:solidFill>
                  <a:srgbClr val="FF0000"/>
                </a:solidFill>
                <a:latin typeface="Times New Roman" pitchFamily="18" charset="0"/>
                <a:cs typeface="Times New Roman" pitchFamily="18" charset="0"/>
              </a:rPr>
              <a:t>lose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622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名词性从句的复习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当一个从句的性质相当于一个名词,并在主从复合句中作主语、宾语、表语或同</a:t>
            </a:r>
            <a:r>
              <a:rPr dirty="0"/>
              <a:t/>
            </a:r>
            <a:br>
              <a:rPr dirty="0"/>
            </a:br>
            <a:r>
              <a:rPr lang="zh-CN" altLang="en-US" sz="1814" kern="0" dirty="0" smtClean="0">
                <a:solidFill>
                  <a:srgbClr val="000000"/>
                </a:solidFill>
                <a:latin typeface="Times New Roman" pitchFamily="65" charset="-122"/>
                <a:ea typeface="宋体" pitchFamily="65" charset="-122"/>
              </a:rPr>
              <a:t>位语时,这个从句被称为名词性从句。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一、名词性从句的分类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名词性从句包括主语从句、宾语从句、表语从句和同位语从句。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二、名词性从句的引导词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1.观察下面的主从复合句,在括号中写出其中的名词性从句具体属于哪种从句及</a:t>
            </a:r>
            <a:r>
              <a:rPr dirty="0"/>
              <a:t/>
            </a:r>
            <a:br>
              <a:rPr dirty="0"/>
            </a:br>
            <a:r>
              <a:rPr lang="zh-CN" altLang="en-US" sz="1814" kern="0" dirty="0" smtClean="0">
                <a:solidFill>
                  <a:srgbClr val="000000"/>
                </a:solidFill>
                <a:latin typeface="Times New Roman" pitchFamily="65" charset="-122"/>
                <a:ea typeface="宋体" pitchFamily="65" charset="-122"/>
              </a:rPr>
              <a:t>其引导词及词义。若没有词义,则写“无意义”。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(1)That the boy was beginning to break away from the drug addiction made his </a:t>
            </a:r>
            <a:r>
              <a:rPr dirty="0"/>
              <a:t/>
            </a:r>
            <a:br>
              <a:rPr dirty="0"/>
            </a:br>
            <a:r>
              <a:rPr lang="zh-CN" altLang="en-US" sz="1814" kern="0" dirty="0" smtClean="0">
                <a:solidFill>
                  <a:srgbClr val="000000"/>
                </a:solidFill>
                <a:latin typeface="Times New Roman" pitchFamily="65" charset="-122"/>
                <a:ea typeface="宋体" pitchFamily="65" charset="-122"/>
              </a:rPr>
              <a:t>mother feel somewhat relieved.(①</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(2)Jim says that we can stay in his house as long as we leave it clean and tidy. </a:t>
            </a:r>
            <a:endParaRPr lang="zh-CN" altLang="en-US" dirty="0"/>
          </a:p>
        </p:txBody>
      </p:sp>
      <p:pic>
        <p:nvPicPr>
          <p:cNvPr id="3" name="Picture 2"/>
          <p:cNvPicPr>
            <a:picLocks noChangeAspect="1" noChangeArrowheads="1"/>
          </p:cNvPicPr>
          <p:nvPr/>
        </p:nvPicPr>
        <p:blipFill>
          <a:blip r:embed="rId4" cstate="print"/>
          <a:srcRect/>
          <a:stretch>
            <a:fillRect/>
          </a:stretch>
        </p:blipFill>
        <p:spPr bwMode="auto">
          <a:xfrm>
            <a:off x="3634391" y="1048361"/>
            <a:ext cx="1733512" cy="374648"/>
          </a:xfrm>
          <a:prstGeom prst="rect">
            <a:avLst/>
          </a:prstGeom>
          <a:noFill/>
          <a:ln w="9525">
            <a:noFill/>
            <a:miter lim="800000"/>
            <a:headEnd/>
            <a:tailEnd/>
          </a:ln>
          <a:effectLst/>
        </p:spPr>
      </p:pic>
      <p:sp>
        <p:nvSpPr>
          <p:cNvPr id="5" name="矩形 4"/>
          <p:cNvSpPr/>
          <p:nvPr/>
        </p:nvSpPr>
        <p:spPr>
          <a:xfrm>
            <a:off x="3927824" y="5262795"/>
            <a:ext cx="251863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主语从句；</a:t>
            </a:r>
            <a:r>
              <a:rPr lang="en-US" altLang="zh-CN" dirty="0" smtClean="0">
                <a:solidFill>
                  <a:srgbClr val="FF0000"/>
                </a:solidFill>
                <a:latin typeface="Times New Roman" pitchFamily="18" charset="0"/>
                <a:cs typeface="Times New Roman" pitchFamily="18" charset="0"/>
              </a:rPr>
              <a:t>That;</a:t>
            </a:r>
            <a:r>
              <a:rPr lang="zh-CN" altLang="en-US" dirty="0" smtClean="0">
                <a:solidFill>
                  <a:srgbClr val="FF0000"/>
                </a:solidFill>
                <a:latin typeface="Times New Roman" pitchFamily="18" charset="0"/>
                <a:cs typeface="Times New Roman" pitchFamily="18" charset="0"/>
              </a:rPr>
              <a:t>无意义</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40638"/>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(3)What the boy had done moved us to tears. (③</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(4)She isn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t what she used to be. (④</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(5)I don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t know what is happening. (⑤</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(6)Don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t believe whatever he says. (⑥</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(7)I don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t know whom/who he is waiting for.(⑦</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(8)Who will be sent to work there hasn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t been decided yet.(⑧</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(9)Every year, whoever makes the most beautiful kite will win a prize in the Kite </a:t>
            </a:r>
            <a:r>
              <a:rPr dirty="0"/>
              <a:t/>
            </a:r>
            <a:br>
              <a:rPr dirty="0"/>
            </a:br>
            <a:r>
              <a:rPr lang="zh-CN" altLang="en-US" sz="1814" kern="0" dirty="0" smtClean="0">
                <a:solidFill>
                  <a:srgbClr val="000000"/>
                </a:solidFill>
                <a:latin typeface="Times New Roman" pitchFamily="65" charset="-122"/>
                <a:ea typeface="宋体" pitchFamily="65" charset="-122"/>
              </a:rPr>
              <a:t>Festival. (⑨</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(10)It is hard to say whose fault it is. (⑩</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(11)There are so many books that the boy can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t decide which one he should choose. </a:t>
            </a:r>
            <a:r>
              <a:rPr dirty="0"/>
              <a:t/>
            </a:r>
            <a:br>
              <a:rPr dirty="0"/>
            </a:br>
            <a:r>
              <a:rPr lang="zh-CN" altLang="en-US" sz="1814" kern="0" dirty="0" smtClean="0">
                <a:solidFill>
                  <a:srgbClr val="000000"/>
                </a:solidFill>
                <a:latin typeface="Times New Roman" pitchFamily="65" charset="-122"/>
                <a:ea typeface="宋体" pitchFamily="65" charset="-122"/>
              </a:rPr>
              <a:t>(</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73.jpeg"/>
          <p:cNvPicPr>
            <a:picLocks noChangeAspect="1"/>
          </p:cNvPicPr>
          <p:nvPr/>
        </p:nvPicPr>
        <p:blipFill>
          <a:blip r:embed="rId4"/>
          <a:stretch>
            <a:fillRect/>
          </a:stretch>
        </p:blipFill>
        <p:spPr>
          <a:xfrm>
            <a:off x="796725" y="6206351"/>
            <a:ext cx="247650" cy="257175"/>
          </a:xfrm>
          <a:prstGeom prst="rect">
            <a:avLst/>
          </a:prstGeom>
        </p:spPr>
      </p:pic>
      <p:sp>
        <p:nvSpPr>
          <p:cNvPr id="4" name="矩形 3"/>
          <p:cNvSpPr/>
          <p:nvPr/>
        </p:nvSpPr>
        <p:spPr>
          <a:xfrm>
            <a:off x="1078526" y="1420637"/>
            <a:ext cx="2441694"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宾语从句；</a:t>
            </a:r>
            <a:r>
              <a:rPr lang="en-US" altLang="zh-CN" dirty="0" smtClean="0">
                <a:solidFill>
                  <a:srgbClr val="FF0000"/>
                </a:solidFill>
                <a:latin typeface="Times New Roman" pitchFamily="18" charset="0"/>
                <a:cs typeface="Times New Roman" pitchFamily="18" charset="0"/>
              </a:rPr>
              <a:t>that;</a:t>
            </a:r>
            <a:r>
              <a:rPr lang="zh-CN" altLang="en-US" dirty="0" smtClean="0">
                <a:solidFill>
                  <a:srgbClr val="FF0000"/>
                </a:solidFill>
                <a:latin typeface="Times New Roman" pitchFamily="18" charset="0"/>
                <a:cs typeface="Times New Roman" pitchFamily="18" charset="0"/>
              </a:rPr>
              <a:t>无意义</a:t>
            </a:r>
            <a:endParaRPr lang="zh-CN" altLang="en-US" dirty="0"/>
          </a:p>
        </p:txBody>
      </p:sp>
      <p:sp>
        <p:nvSpPr>
          <p:cNvPr id="5" name="矩形 4"/>
          <p:cNvSpPr/>
          <p:nvPr/>
        </p:nvSpPr>
        <p:spPr>
          <a:xfrm>
            <a:off x="5249154" y="1840087"/>
            <a:ext cx="3057247"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主语从句；</a:t>
            </a:r>
            <a:r>
              <a:rPr lang="en-US" altLang="zh-CN" dirty="0" smtClean="0">
                <a:solidFill>
                  <a:srgbClr val="FF0000"/>
                </a:solidFill>
                <a:latin typeface="Times New Roman" pitchFamily="18" charset="0"/>
                <a:cs typeface="Times New Roman" pitchFamily="18" charset="0"/>
              </a:rPr>
              <a:t>What;……</a:t>
            </a:r>
            <a:r>
              <a:rPr lang="zh-CN" altLang="en-US" dirty="0" smtClean="0">
                <a:solidFill>
                  <a:srgbClr val="FF0000"/>
                </a:solidFill>
                <a:latin typeface="Times New Roman" pitchFamily="18" charset="0"/>
                <a:cs typeface="Times New Roman" pitchFamily="18" charset="0"/>
              </a:rPr>
              <a:t>的事情</a:t>
            </a:r>
            <a:endParaRPr lang="zh-CN" altLang="en-US" dirty="0"/>
          </a:p>
        </p:txBody>
      </p:sp>
      <p:sp>
        <p:nvSpPr>
          <p:cNvPr id="6" name="矩形 5"/>
          <p:cNvSpPr/>
          <p:nvPr/>
        </p:nvSpPr>
        <p:spPr>
          <a:xfrm>
            <a:off x="4046767" y="2297418"/>
            <a:ext cx="300595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表语从句；</a:t>
            </a:r>
            <a:r>
              <a:rPr lang="en-US" altLang="zh-CN" dirty="0" smtClean="0">
                <a:solidFill>
                  <a:srgbClr val="FF0000"/>
                </a:solidFill>
                <a:latin typeface="Times New Roman" pitchFamily="18" charset="0"/>
                <a:cs typeface="Times New Roman" pitchFamily="18" charset="0"/>
              </a:rPr>
              <a:t>what;……</a:t>
            </a:r>
            <a:r>
              <a:rPr lang="zh-CN" altLang="en-US" dirty="0" smtClean="0">
                <a:solidFill>
                  <a:srgbClr val="FF0000"/>
                </a:solidFill>
                <a:latin typeface="Times New Roman" pitchFamily="18" charset="0"/>
                <a:cs typeface="Times New Roman" pitchFamily="18" charset="0"/>
              </a:rPr>
              <a:t>的样子</a:t>
            </a:r>
            <a:endParaRPr lang="zh-CN" altLang="en-US" dirty="0"/>
          </a:p>
        </p:txBody>
      </p:sp>
      <p:sp>
        <p:nvSpPr>
          <p:cNvPr id="7" name="矩形 6"/>
          <p:cNvSpPr/>
          <p:nvPr/>
        </p:nvSpPr>
        <p:spPr>
          <a:xfrm>
            <a:off x="4314131" y="2720931"/>
            <a:ext cx="300595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宾语从句；</a:t>
            </a:r>
            <a:r>
              <a:rPr lang="en-US" altLang="zh-CN" dirty="0" smtClean="0">
                <a:solidFill>
                  <a:srgbClr val="FF0000"/>
                </a:solidFill>
                <a:latin typeface="Times New Roman" pitchFamily="18" charset="0"/>
                <a:cs typeface="Times New Roman" pitchFamily="18" charset="0"/>
              </a:rPr>
              <a:t>what;……</a:t>
            </a:r>
            <a:r>
              <a:rPr lang="zh-CN" altLang="en-US" dirty="0" smtClean="0">
                <a:solidFill>
                  <a:srgbClr val="FF0000"/>
                </a:solidFill>
                <a:latin typeface="Times New Roman" pitchFamily="18" charset="0"/>
                <a:cs typeface="Times New Roman" pitchFamily="18" charset="0"/>
              </a:rPr>
              <a:t>的事情</a:t>
            </a:r>
            <a:endParaRPr lang="zh-CN" altLang="en-US" dirty="0"/>
          </a:p>
        </p:txBody>
      </p:sp>
      <p:sp>
        <p:nvSpPr>
          <p:cNvPr id="8" name="矩形 7"/>
          <p:cNvSpPr/>
          <p:nvPr/>
        </p:nvSpPr>
        <p:spPr>
          <a:xfrm>
            <a:off x="4364736" y="3140380"/>
            <a:ext cx="317266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宾语从句；</a:t>
            </a:r>
            <a:r>
              <a:rPr lang="en-US" altLang="zh-CN" dirty="0" smtClean="0">
                <a:solidFill>
                  <a:srgbClr val="FF0000"/>
                </a:solidFill>
                <a:latin typeface="Times New Roman" pitchFamily="18" charset="0"/>
                <a:cs typeface="Times New Roman" pitchFamily="18" charset="0"/>
              </a:rPr>
              <a:t>whatever;</a:t>
            </a:r>
            <a:r>
              <a:rPr lang="zh-CN" altLang="en-US" dirty="0" smtClean="0">
                <a:solidFill>
                  <a:srgbClr val="FF0000"/>
                </a:solidFill>
                <a:latin typeface="Times New Roman" pitchFamily="18" charset="0"/>
                <a:cs typeface="Times New Roman" pitchFamily="18" charset="0"/>
              </a:rPr>
              <a:t>任何事物</a:t>
            </a:r>
            <a:endParaRPr lang="zh-CN" altLang="en-US" dirty="0"/>
          </a:p>
        </p:txBody>
      </p:sp>
      <p:sp>
        <p:nvSpPr>
          <p:cNvPr id="9" name="矩形 8"/>
          <p:cNvSpPr/>
          <p:nvPr/>
        </p:nvSpPr>
        <p:spPr>
          <a:xfrm>
            <a:off x="5223145" y="3559830"/>
            <a:ext cx="2839239"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宾语从句；</a:t>
            </a:r>
            <a:r>
              <a:rPr lang="en-US" altLang="zh-CN" dirty="0" smtClean="0">
                <a:solidFill>
                  <a:srgbClr val="FF0000"/>
                </a:solidFill>
                <a:latin typeface="Times New Roman" pitchFamily="18" charset="0"/>
                <a:cs typeface="Times New Roman" pitchFamily="18" charset="0"/>
              </a:rPr>
              <a:t>whom/who</a:t>
            </a:r>
            <a:r>
              <a:rPr lang="zh-CN" altLang="en-US" dirty="0" smtClean="0">
                <a:solidFill>
                  <a:srgbClr val="FF0000"/>
                </a:solidFill>
                <a:latin typeface="Times New Roman" pitchFamily="18" charset="0"/>
                <a:cs typeface="Times New Roman" pitchFamily="18" charset="0"/>
              </a:rPr>
              <a:t>；谁</a:t>
            </a:r>
            <a:endParaRPr lang="zh-CN" altLang="en-US" dirty="0"/>
          </a:p>
        </p:txBody>
      </p:sp>
      <p:sp>
        <p:nvSpPr>
          <p:cNvPr id="10" name="矩形 9"/>
          <p:cNvSpPr/>
          <p:nvPr/>
        </p:nvSpPr>
        <p:spPr>
          <a:xfrm>
            <a:off x="6436561" y="3996057"/>
            <a:ext cx="2249334"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主语从句；</a:t>
            </a:r>
            <a:r>
              <a:rPr lang="en-US" altLang="zh-CN" dirty="0" smtClean="0">
                <a:solidFill>
                  <a:srgbClr val="FF0000"/>
                </a:solidFill>
                <a:latin typeface="Times New Roman" pitchFamily="18" charset="0"/>
                <a:cs typeface="Times New Roman" pitchFamily="18" charset="0"/>
              </a:rPr>
              <a:t>Who</a:t>
            </a:r>
            <a:r>
              <a:rPr lang="zh-CN" altLang="en-US" dirty="0" smtClean="0">
                <a:solidFill>
                  <a:srgbClr val="FF0000"/>
                </a:solidFill>
                <a:latin typeface="Times New Roman" pitchFamily="18" charset="0"/>
                <a:cs typeface="Times New Roman" pitchFamily="18" charset="0"/>
              </a:rPr>
              <a:t>；谁</a:t>
            </a:r>
            <a:endParaRPr lang="zh-CN" altLang="en-US" dirty="0"/>
          </a:p>
        </p:txBody>
      </p:sp>
      <p:sp>
        <p:nvSpPr>
          <p:cNvPr id="11" name="矩形 10"/>
          <p:cNvSpPr/>
          <p:nvPr/>
        </p:nvSpPr>
        <p:spPr>
          <a:xfrm>
            <a:off x="1886673" y="4834956"/>
            <a:ext cx="328808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主语从句；</a:t>
            </a:r>
            <a:r>
              <a:rPr lang="en-US" altLang="zh-CN" dirty="0" smtClean="0">
                <a:solidFill>
                  <a:srgbClr val="FF0000"/>
                </a:solidFill>
                <a:latin typeface="Times New Roman" pitchFamily="18" charset="0"/>
                <a:cs typeface="Times New Roman" pitchFamily="18" charset="0"/>
              </a:rPr>
              <a:t>whoever</a:t>
            </a:r>
            <a:r>
              <a:rPr lang="zh-CN" altLang="en-US" dirty="0" smtClean="0">
                <a:solidFill>
                  <a:srgbClr val="FF0000"/>
                </a:solidFill>
                <a:latin typeface="Times New Roman" pitchFamily="18" charset="0"/>
                <a:cs typeface="Times New Roman" pitchFamily="18" charset="0"/>
              </a:rPr>
              <a:t>；</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的人</a:t>
            </a:r>
            <a:endParaRPr lang="zh-CN" altLang="en-US" dirty="0"/>
          </a:p>
        </p:txBody>
      </p:sp>
      <p:sp>
        <p:nvSpPr>
          <p:cNvPr id="12" name="矩形 11"/>
          <p:cNvSpPr/>
          <p:nvPr/>
        </p:nvSpPr>
        <p:spPr>
          <a:xfrm>
            <a:off x="4515671" y="5250343"/>
            <a:ext cx="262123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宾语从句；</a:t>
            </a:r>
            <a:r>
              <a:rPr lang="en-US" altLang="zh-CN" dirty="0" smtClean="0">
                <a:solidFill>
                  <a:srgbClr val="FF0000"/>
                </a:solidFill>
                <a:latin typeface="Times New Roman" pitchFamily="18" charset="0"/>
                <a:cs typeface="Times New Roman" pitchFamily="18" charset="0"/>
              </a:rPr>
              <a:t>whose</a:t>
            </a:r>
            <a:r>
              <a:rPr lang="zh-CN" altLang="en-US" dirty="0" smtClean="0">
                <a:solidFill>
                  <a:srgbClr val="FF0000"/>
                </a:solidFill>
                <a:latin typeface="Times New Roman" pitchFamily="18" charset="0"/>
                <a:cs typeface="Times New Roman" pitchFamily="18" charset="0"/>
              </a:rPr>
              <a:t>；谁的</a:t>
            </a:r>
            <a:endParaRPr lang="zh-CN" altLang="en-US" dirty="0"/>
          </a:p>
        </p:txBody>
      </p:sp>
      <p:sp>
        <p:nvSpPr>
          <p:cNvPr id="13" name="矩形 12"/>
          <p:cNvSpPr/>
          <p:nvPr/>
        </p:nvSpPr>
        <p:spPr>
          <a:xfrm>
            <a:off x="1133095" y="6076527"/>
            <a:ext cx="288412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宾语从句；</a:t>
            </a:r>
            <a:r>
              <a:rPr lang="en-US" altLang="zh-CN" dirty="0" smtClean="0">
                <a:solidFill>
                  <a:srgbClr val="FF0000"/>
                </a:solidFill>
                <a:latin typeface="Times New Roman" pitchFamily="18" charset="0"/>
                <a:cs typeface="Times New Roman" pitchFamily="18" charset="0"/>
              </a:rPr>
              <a:t>which</a:t>
            </a:r>
            <a:r>
              <a:rPr lang="zh-CN" altLang="en-US" dirty="0" smtClean="0">
                <a:solidFill>
                  <a:srgbClr val="FF0000"/>
                </a:solidFill>
                <a:latin typeface="Times New Roman" pitchFamily="18" charset="0"/>
                <a:cs typeface="Times New Roman" pitchFamily="18" charset="0"/>
              </a:rPr>
              <a:t>；哪一本 </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5868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(12)Whichever team gains the most points wins.(</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(13)I have no idea how he solved the problem.(</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(14)You can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t imagine how difficult it was to find the solution. (</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endParaRPr lang="en-US" altLang="zh-CN" sz="1814" u="sng"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en-US" altLang="zh-CN" sz="1814" u="sng" kern="0"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(15)You can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t imagine what great difficulty they had in finding the solution.(</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(16)The question is whether he will come or not.(</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(17)It is because he doesn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t know her.(</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(18)It seems as if it is going to rain.(</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74.jpeg"/>
          <p:cNvPicPr>
            <a:picLocks noChangeAspect="1"/>
          </p:cNvPicPr>
          <p:nvPr/>
        </p:nvPicPr>
        <p:blipFill>
          <a:blip r:embed="rId4"/>
          <a:stretch>
            <a:fillRect/>
          </a:stretch>
        </p:blipFill>
        <p:spPr>
          <a:xfrm>
            <a:off x="5256562" y="1521076"/>
            <a:ext cx="247649" cy="257174"/>
          </a:xfrm>
          <a:prstGeom prst="rect">
            <a:avLst/>
          </a:prstGeom>
        </p:spPr>
      </p:pic>
      <p:pic>
        <p:nvPicPr>
          <p:cNvPr id="4" name="图片 4" descr="textimage75.jpeg"/>
          <p:cNvPicPr>
            <a:picLocks noChangeAspect="1"/>
          </p:cNvPicPr>
          <p:nvPr/>
        </p:nvPicPr>
        <p:blipFill>
          <a:blip r:embed="rId5"/>
          <a:stretch>
            <a:fillRect/>
          </a:stretch>
        </p:blipFill>
        <p:spPr>
          <a:xfrm>
            <a:off x="5089837" y="1958404"/>
            <a:ext cx="247649" cy="257174"/>
          </a:xfrm>
          <a:prstGeom prst="rect">
            <a:avLst/>
          </a:prstGeom>
        </p:spPr>
      </p:pic>
      <p:pic>
        <p:nvPicPr>
          <p:cNvPr id="5" name="图片 5" descr="textimage76.jpeg"/>
          <p:cNvPicPr>
            <a:picLocks noChangeAspect="1"/>
          </p:cNvPicPr>
          <p:nvPr/>
        </p:nvPicPr>
        <p:blipFill>
          <a:blip r:embed="rId6"/>
          <a:stretch>
            <a:fillRect/>
          </a:stretch>
        </p:blipFill>
        <p:spPr>
          <a:xfrm>
            <a:off x="6635587" y="2395732"/>
            <a:ext cx="247649" cy="257174"/>
          </a:xfrm>
          <a:prstGeom prst="rect">
            <a:avLst/>
          </a:prstGeom>
        </p:spPr>
      </p:pic>
      <p:pic>
        <p:nvPicPr>
          <p:cNvPr id="6" name="图片 6" descr="textimage77.jpeg"/>
          <p:cNvPicPr>
            <a:picLocks noChangeAspect="1"/>
          </p:cNvPicPr>
          <p:nvPr/>
        </p:nvPicPr>
        <p:blipFill>
          <a:blip r:embed="rId7"/>
          <a:stretch>
            <a:fillRect/>
          </a:stretch>
        </p:blipFill>
        <p:spPr>
          <a:xfrm>
            <a:off x="7799737" y="3235133"/>
            <a:ext cx="247649" cy="257174"/>
          </a:xfrm>
          <a:prstGeom prst="rect">
            <a:avLst/>
          </a:prstGeom>
        </p:spPr>
      </p:pic>
      <p:pic>
        <p:nvPicPr>
          <p:cNvPr id="7" name="图片 7" descr="textimage78.jpeg"/>
          <p:cNvPicPr>
            <a:picLocks noChangeAspect="1"/>
          </p:cNvPicPr>
          <p:nvPr/>
        </p:nvPicPr>
        <p:blipFill>
          <a:blip r:embed="rId8"/>
          <a:stretch>
            <a:fillRect/>
          </a:stretch>
        </p:blipFill>
        <p:spPr>
          <a:xfrm>
            <a:off x="5294812" y="4091789"/>
            <a:ext cx="247649" cy="257174"/>
          </a:xfrm>
          <a:prstGeom prst="rect">
            <a:avLst/>
          </a:prstGeom>
        </p:spPr>
      </p:pic>
      <p:pic>
        <p:nvPicPr>
          <p:cNvPr id="8" name="图片 8" descr="textimage79.jpeg"/>
          <p:cNvPicPr>
            <a:picLocks noChangeAspect="1"/>
          </p:cNvPicPr>
          <p:nvPr/>
        </p:nvPicPr>
        <p:blipFill>
          <a:blip r:embed="rId9"/>
          <a:stretch>
            <a:fillRect/>
          </a:stretch>
        </p:blipFill>
        <p:spPr>
          <a:xfrm>
            <a:off x="4273987" y="4520106"/>
            <a:ext cx="247649" cy="257174"/>
          </a:xfrm>
          <a:prstGeom prst="rect">
            <a:avLst/>
          </a:prstGeom>
        </p:spPr>
      </p:pic>
      <p:pic>
        <p:nvPicPr>
          <p:cNvPr id="9" name="图片 9" descr="textimage80.jpeg"/>
          <p:cNvPicPr>
            <a:picLocks noChangeAspect="1"/>
          </p:cNvPicPr>
          <p:nvPr/>
        </p:nvPicPr>
        <p:blipFill>
          <a:blip r:embed="rId10"/>
          <a:stretch>
            <a:fillRect/>
          </a:stretch>
        </p:blipFill>
        <p:spPr>
          <a:xfrm>
            <a:off x="4079362" y="4957434"/>
            <a:ext cx="247649" cy="257174"/>
          </a:xfrm>
          <a:prstGeom prst="rect">
            <a:avLst/>
          </a:prstGeom>
        </p:spPr>
      </p:pic>
      <p:sp>
        <p:nvSpPr>
          <p:cNvPr id="10" name="矩形 9"/>
          <p:cNvSpPr/>
          <p:nvPr/>
        </p:nvSpPr>
        <p:spPr>
          <a:xfrm>
            <a:off x="5429256" y="1462523"/>
            <a:ext cx="3685624"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主语从句；</a:t>
            </a:r>
            <a:r>
              <a:rPr lang="en-US" altLang="zh-CN" dirty="0" smtClean="0">
                <a:solidFill>
                  <a:srgbClr val="FF0000"/>
                </a:solidFill>
                <a:latin typeface="Times New Roman" pitchFamily="18" charset="0"/>
                <a:cs typeface="Times New Roman" pitchFamily="18" charset="0"/>
              </a:rPr>
              <a:t>whichever</a:t>
            </a:r>
            <a:r>
              <a:rPr lang="zh-CN" altLang="en-US" dirty="0" smtClean="0">
                <a:solidFill>
                  <a:srgbClr val="FF0000"/>
                </a:solidFill>
                <a:latin typeface="Times New Roman" pitchFamily="18" charset="0"/>
                <a:cs typeface="Times New Roman" pitchFamily="18" charset="0"/>
              </a:rPr>
              <a:t>；</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的那个</a:t>
            </a:r>
            <a:endParaRPr lang="zh-CN" altLang="en-US" dirty="0"/>
          </a:p>
        </p:txBody>
      </p:sp>
      <p:sp>
        <p:nvSpPr>
          <p:cNvPr id="11" name="矩形 10"/>
          <p:cNvSpPr/>
          <p:nvPr/>
        </p:nvSpPr>
        <p:spPr>
          <a:xfrm>
            <a:off x="5393639" y="1856865"/>
            <a:ext cx="317907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同位语从句；</a:t>
            </a:r>
            <a:r>
              <a:rPr lang="en-US" altLang="zh-CN" dirty="0" smtClean="0">
                <a:solidFill>
                  <a:srgbClr val="FF0000"/>
                </a:solidFill>
                <a:latin typeface="Times New Roman" pitchFamily="18" charset="0"/>
                <a:cs typeface="Times New Roman" pitchFamily="18" charset="0"/>
              </a:rPr>
              <a:t>how</a:t>
            </a:r>
            <a:r>
              <a:rPr lang="zh-CN" altLang="en-US" dirty="0" smtClean="0">
                <a:solidFill>
                  <a:srgbClr val="FF0000"/>
                </a:solidFill>
                <a:latin typeface="Times New Roman" pitchFamily="18" charset="0"/>
                <a:cs typeface="Times New Roman" pitchFamily="18" charset="0"/>
              </a:rPr>
              <a:t>；怎样</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如何</a:t>
            </a:r>
            <a:endParaRPr lang="zh-CN" altLang="en-US" dirty="0"/>
          </a:p>
        </p:txBody>
      </p:sp>
      <p:sp>
        <p:nvSpPr>
          <p:cNvPr id="12" name="矩形 11"/>
          <p:cNvSpPr/>
          <p:nvPr/>
        </p:nvSpPr>
        <p:spPr>
          <a:xfrm>
            <a:off x="6904287" y="2293092"/>
            <a:ext cx="196720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宾语从句；</a:t>
            </a:r>
            <a:r>
              <a:rPr lang="en-US" altLang="zh-CN" dirty="0" smtClean="0">
                <a:solidFill>
                  <a:srgbClr val="FF0000"/>
                </a:solidFill>
                <a:latin typeface="Times New Roman" pitchFamily="18" charset="0"/>
                <a:cs typeface="Times New Roman" pitchFamily="18" charset="0"/>
              </a:rPr>
              <a:t>how</a:t>
            </a:r>
            <a:r>
              <a:rPr lang="zh-CN" altLang="en-US" dirty="0" smtClean="0">
                <a:solidFill>
                  <a:srgbClr val="FF0000"/>
                </a:solidFill>
                <a:latin typeface="Times New Roman" pitchFamily="18" charset="0"/>
                <a:cs typeface="Times New Roman" pitchFamily="18" charset="0"/>
              </a:rPr>
              <a:t>；</a:t>
            </a:r>
            <a:endParaRPr lang="zh-CN" altLang="en-US" dirty="0"/>
          </a:p>
        </p:txBody>
      </p:sp>
      <p:sp>
        <p:nvSpPr>
          <p:cNvPr id="13" name="矩形 12"/>
          <p:cNvSpPr/>
          <p:nvPr/>
        </p:nvSpPr>
        <p:spPr>
          <a:xfrm>
            <a:off x="855882" y="2708479"/>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多么</a:t>
            </a:r>
            <a:endParaRPr lang="zh-CN" altLang="en-US" dirty="0"/>
          </a:p>
        </p:txBody>
      </p:sp>
      <p:sp>
        <p:nvSpPr>
          <p:cNvPr id="14" name="矩形 13"/>
          <p:cNvSpPr/>
          <p:nvPr/>
        </p:nvSpPr>
        <p:spPr>
          <a:xfrm>
            <a:off x="8090729" y="3140380"/>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a:t>
            </a:r>
            <a:endParaRPr lang="zh-CN" altLang="en-US" dirty="0"/>
          </a:p>
        </p:txBody>
      </p:sp>
      <p:sp>
        <p:nvSpPr>
          <p:cNvPr id="15" name="矩形 14"/>
          <p:cNvSpPr/>
          <p:nvPr/>
        </p:nvSpPr>
        <p:spPr>
          <a:xfrm>
            <a:off x="787046" y="3551441"/>
            <a:ext cx="201850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从句；</a:t>
            </a:r>
            <a:r>
              <a:rPr lang="en-US" altLang="zh-CN" dirty="0" smtClean="0">
                <a:solidFill>
                  <a:srgbClr val="FF0000"/>
                </a:solidFill>
                <a:latin typeface="Times New Roman" pitchFamily="18" charset="0"/>
                <a:cs typeface="Times New Roman" pitchFamily="18" charset="0"/>
              </a:rPr>
              <a:t>what</a:t>
            </a:r>
            <a:r>
              <a:rPr lang="zh-CN" altLang="en-US" dirty="0" smtClean="0">
                <a:solidFill>
                  <a:srgbClr val="FF0000"/>
                </a:solidFill>
                <a:latin typeface="Times New Roman" pitchFamily="18" charset="0"/>
                <a:cs typeface="Times New Roman" pitchFamily="18" charset="0"/>
              </a:rPr>
              <a:t>；多么</a:t>
            </a:r>
            <a:endParaRPr lang="zh-CN" altLang="en-US" dirty="0"/>
          </a:p>
        </p:txBody>
      </p:sp>
      <p:sp>
        <p:nvSpPr>
          <p:cNvPr id="16" name="矩形 15"/>
          <p:cNvSpPr/>
          <p:nvPr/>
        </p:nvSpPr>
        <p:spPr>
          <a:xfrm>
            <a:off x="5637825" y="3970890"/>
            <a:ext cx="2775119"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表语从句；</a:t>
            </a:r>
            <a:r>
              <a:rPr lang="en-US" altLang="zh-CN" dirty="0" smtClean="0">
                <a:solidFill>
                  <a:srgbClr val="FF0000"/>
                </a:solidFill>
                <a:latin typeface="Times New Roman" pitchFamily="18" charset="0"/>
                <a:cs typeface="Times New Roman" pitchFamily="18" charset="0"/>
              </a:rPr>
              <a:t>whether</a:t>
            </a:r>
            <a:r>
              <a:rPr lang="zh-CN" altLang="en-US" dirty="0" smtClean="0">
                <a:solidFill>
                  <a:srgbClr val="FF0000"/>
                </a:solidFill>
                <a:latin typeface="Times New Roman" pitchFamily="18" charset="0"/>
                <a:cs typeface="Times New Roman" pitchFamily="18" charset="0"/>
              </a:rPr>
              <a:t>；是否</a:t>
            </a:r>
            <a:endParaRPr lang="zh-CN" altLang="en-US" dirty="0"/>
          </a:p>
        </p:txBody>
      </p:sp>
      <p:sp>
        <p:nvSpPr>
          <p:cNvPr id="17" name="矩形 16"/>
          <p:cNvSpPr/>
          <p:nvPr/>
        </p:nvSpPr>
        <p:spPr>
          <a:xfrm>
            <a:off x="4566383" y="4407118"/>
            <a:ext cx="276229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表语从句；</a:t>
            </a:r>
            <a:r>
              <a:rPr lang="en-US" altLang="zh-CN" dirty="0" smtClean="0">
                <a:solidFill>
                  <a:srgbClr val="FF0000"/>
                </a:solidFill>
                <a:latin typeface="Times New Roman" pitchFamily="18" charset="0"/>
                <a:cs typeface="Times New Roman" pitchFamily="18" charset="0"/>
              </a:rPr>
              <a:t>because</a:t>
            </a:r>
            <a:r>
              <a:rPr lang="zh-CN" altLang="en-US" dirty="0" smtClean="0">
                <a:solidFill>
                  <a:srgbClr val="FF0000"/>
                </a:solidFill>
                <a:latin typeface="Times New Roman" pitchFamily="18" charset="0"/>
                <a:cs typeface="Times New Roman" pitchFamily="18" charset="0"/>
              </a:rPr>
              <a:t>；因为</a:t>
            </a:r>
            <a:endParaRPr lang="zh-CN" altLang="en-US" dirty="0"/>
          </a:p>
        </p:txBody>
      </p:sp>
      <p:sp>
        <p:nvSpPr>
          <p:cNvPr id="18" name="矩形 17"/>
          <p:cNvSpPr/>
          <p:nvPr/>
        </p:nvSpPr>
        <p:spPr>
          <a:xfrm>
            <a:off x="4389080" y="4834956"/>
            <a:ext cx="242245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表语从句；</a:t>
            </a:r>
            <a:r>
              <a:rPr lang="en-US" altLang="zh-CN" dirty="0" smtClean="0">
                <a:solidFill>
                  <a:srgbClr val="FF0000"/>
                </a:solidFill>
                <a:latin typeface="Times New Roman" pitchFamily="18" charset="0"/>
                <a:cs typeface="Times New Roman" pitchFamily="18" charset="0"/>
              </a:rPr>
              <a:t>as if</a:t>
            </a:r>
            <a:r>
              <a:rPr lang="zh-CN" altLang="en-US" dirty="0" smtClean="0">
                <a:solidFill>
                  <a:srgbClr val="FF0000"/>
                </a:solidFill>
                <a:latin typeface="Times New Roman" pitchFamily="18" charset="0"/>
                <a:cs typeface="Times New Roman" pitchFamily="18" charset="0"/>
              </a:rPr>
              <a:t>；好像</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89342"/>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2.</a:t>
            </a:r>
            <a:r>
              <a:rPr lang="zh-CN" altLang="en-US" sz="1814" kern="0" dirty="0" smtClean="0">
                <a:solidFill>
                  <a:srgbClr val="000000"/>
                </a:solidFill>
                <a:latin typeface="Times New Roman" pitchFamily="65" charset="-122"/>
                <a:ea typeface="宋体" pitchFamily="65" charset="-122"/>
              </a:rPr>
              <a:t>名词性从句的引导词归类 </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引导名词性从句的词可分为三类</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从属连词、连接代词、连接副词。</a:t>
            </a:r>
            <a:endParaRPr lang="zh-CN" altLang="en-US" sz="2000" dirty="0" smtClean="0"/>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a:t>
            </a:r>
            <a:r>
              <a:rPr lang="zh-CN" altLang="en-US" sz="1814" kern="0" dirty="0" smtClean="0">
                <a:solidFill>
                  <a:srgbClr val="000000"/>
                </a:solidFill>
                <a:latin typeface="Times New Roman" pitchFamily="65" charset="-122"/>
                <a:ea typeface="宋体" pitchFamily="65" charset="-122"/>
              </a:rPr>
              <a:t>从属连词</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引导名词性从句的从属连词有</a:t>
            </a:r>
            <a:r>
              <a:rPr lang="en-US" altLang="zh-CN" sz="1814" kern="0" dirty="0" smtClean="0">
                <a:solidFill>
                  <a:srgbClr val="000000"/>
                </a:solidFill>
                <a:latin typeface="Times New Roman" pitchFamily="65" charset="-122"/>
                <a:ea typeface="宋体" pitchFamily="65" charset="-122"/>
              </a:rPr>
              <a:t>that</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whether</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if</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because</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as if</a:t>
            </a:r>
            <a:r>
              <a:rPr lang="zh-CN" altLang="en-US" sz="1814" kern="0" dirty="0" smtClean="0">
                <a:solidFill>
                  <a:srgbClr val="000000"/>
                </a:solidFill>
                <a:latin typeface="Times New Roman" pitchFamily="65" charset="-122"/>
                <a:ea typeface="宋体" pitchFamily="65" charset="-122"/>
              </a:rPr>
              <a:t>、</a:t>
            </a:r>
            <a:r>
              <a:rPr lang="zh-CN" altLang="en-US" sz="2000" dirty="0" smtClean="0"/>
              <a:t/>
            </a:r>
            <a:br>
              <a:rPr lang="zh-CN" altLang="en-US" sz="2000" dirty="0" smtClean="0"/>
            </a:br>
            <a:r>
              <a:rPr lang="en-US" altLang="zh-CN" sz="1814" kern="0" dirty="0" smtClean="0">
                <a:solidFill>
                  <a:srgbClr val="000000"/>
                </a:solidFill>
                <a:latin typeface="Times New Roman" pitchFamily="65" charset="-122"/>
                <a:ea typeface="宋体" pitchFamily="65" charset="-122"/>
              </a:rPr>
              <a:t>as though</a:t>
            </a:r>
            <a:r>
              <a:rPr lang="zh-CN" altLang="en-US" sz="1814" kern="0" dirty="0" smtClean="0">
                <a:solidFill>
                  <a:srgbClr val="000000"/>
                </a:solidFill>
                <a:latin typeface="Times New Roman" pitchFamily="65" charset="-122"/>
                <a:ea typeface="宋体" pitchFamily="65" charset="-122"/>
              </a:rPr>
              <a:t>等。从属连词在名词性从句中不充当任何成分</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只起到引导从句的功</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能。其中that无词义;whether/if意为“</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”;because意为“</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”;as if/though意为“</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(2)连接代词:连接代词主要有what、whatever、who、whoever、whom、whose、</a:t>
            </a:r>
            <a:r>
              <a:rPr dirty="0"/>
              <a:t/>
            </a:r>
            <a:br>
              <a:rPr dirty="0"/>
            </a:br>
            <a:r>
              <a:rPr lang="zh-CN" altLang="en-US" sz="1814" kern="0" dirty="0" smtClean="0">
                <a:solidFill>
                  <a:srgbClr val="000000"/>
                </a:solidFill>
                <a:latin typeface="Times New Roman" pitchFamily="65" charset="-122"/>
                <a:ea typeface="宋体" pitchFamily="65" charset="-122"/>
              </a:rPr>
              <a:t>which、whichever等。大多数连接代词表示疑问意义,连接代词在名词性从句中</a:t>
            </a:r>
            <a:r>
              <a:rPr dirty="0"/>
              <a:t/>
            </a:r>
            <a:br>
              <a:rPr dirty="0"/>
            </a:br>
            <a:r>
              <a:rPr lang="zh-CN" altLang="en-US" sz="1814" kern="0" dirty="0" smtClean="0">
                <a:solidFill>
                  <a:srgbClr val="000000"/>
                </a:solidFill>
                <a:latin typeface="Times New Roman" pitchFamily="65" charset="-122"/>
                <a:ea typeface="宋体" pitchFamily="65" charset="-122"/>
              </a:rPr>
              <a:t>作一定的成分,且有一定的词汇意义。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(3)连接副词:连接副词主要有when、where、how、why、whenever、wherever</a:t>
            </a:r>
            <a:r>
              <a:rPr dirty="0"/>
              <a:t/>
            </a:r>
            <a:br>
              <a:rPr dirty="0"/>
            </a:br>
            <a:r>
              <a:rPr lang="zh-CN" altLang="en-US" sz="1814" kern="0" dirty="0" smtClean="0">
                <a:solidFill>
                  <a:srgbClr val="000000"/>
                </a:solidFill>
                <a:latin typeface="Times New Roman" pitchFamily="65" charset="-122"/>
                <a:ea typeface="宋体" pitchFamily="65" charset="-122"/>
              </a:rPr>
              <a:t>等。大多数连接副词也表示疑问意义,连接副词在名词性从句中作一定的成分,</a:t>
            </a:r>
            <a:r>
              <a:rPr dirty="0"/>
              <a:t/>
            </a:r>
            <a:br>
              <a:rPr dirty="0"/>
            </a:br>
            <a:r>
              <a:rPr lang="zh-CN" altLang="en-US" sz="1814" kern="0" dirty="0" smtClean="0">
                <a:solidFill>
                  <a:srgbClr val="000000"/>
                </a:solidFill>
                <a:latin typeface="Times New Roman" pitchFamily="65" charset="-122"/>
                <a:ea typeface="宋体" pitchFamily="65" charset="-122"/>
              </a:rPr>
              <a:t>且有一定的词汇意义。</a:t>
            </a:r>
            <a:endParaRPr lang="zh-CN" altLang="en-US" dirty="0"/>
          </a:p>
        </p:txBody>
      </p:sp>
      <p:pic>
        <p:nvPicPr>
          <p:cNvPr id="3" name="图片 3" descr="textimage81.jpeg"/>
          <p:cNvPicPr>
            <a:picLocks noChangeAspect="1"/>
          </p:cNvPicPr>
          <p:nvPr/>
        </p:nvPicPr>
        <p:blipFill>
          <a:blip r:embed="rId4"/>
          <a:stretch>
            <a:fillRect/>
          </a:stretch>
        </p:blipFill>
        <p:spPr>
          <a:xfrm>
            <a:off x="4380300" y="3243833"/>
            <a:ext cx="247650" cy="257175"/>
          </a:xfrm>
          <a:prstGeom prst="rect">
            <a:avLst/>
          </a:prstGeom>
        </p:spPr>
      </p:pic>
      <p:pic>
        <p:nvPicPr>
          <p:cNvPr id="4" name="图片 4" descr="textimage82.jpeg"/>
          <p:cNvPicPr>
            <a:picLocks noChangeAspect="1"/>
          </p:cNvPicPr>
          <p:nvPr/>
        </p:nvPicPr>
        <p:blipFill>
          <a:blip r:embed="rId5"/>
          <a:stretch>
            <a:fillRect/>
          </a:stretch>
        </p:blipFill>
        <p:spPr>
          <a:xfrm>
            <a:off x="7494674" y="3243833"/>
            <a:ext cx="247649" cy="257174"/>
          </a:xfrm>
          <a:prstGeom prst="rect">
            <a:avLst/>
          </a:prstGeom>
        </p:spPr>
      </p:pic>
      <p:pic>
        <p:nvPicPr>
          <p:cNvPr id="5" name="图片 5" descr="textimage83.jpeg"/>
          <p:cNvPicPr>
            <a:picLocks noChangeAspect="1"/>
          </p:cNvPicPr>
          <p:nvPr/>
        </p:nvPicPr>
        <p:blipFill>
          <a:blip r:embed="rId6"/>
          <a:stretch>
            <a:fillRect/>
          </a:stretch>
        </p:blipFill>
        <p:spPr>
          <a:xfrm>
            <a:off x="2786050" y="3663161"/>
            <a:ext cx="247649" cy="257174"/>
          </a:xfrm>
          <a:prstGeom prst="rect">
            <a:avLst/>
          </a:prstGeom>
        </p:spPr>
      </p:pic>
      <p:sp>
        <p:nvSpPr>
          <p:cNvPr id="6" name="矩形 5"/>
          <p:cNvSpPr/>
          <p:nvPr/>
        </p:nvSpPr>
        <p:spPr>
          <a:xfrm>
            <a:off x="4814696" y="3140380"/>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是否</a:t>
            </a:r>
            <a:endParaRPr lang="zh-CN" altLang="en-US" dirty="0"/>
          </a:p>
        </p:txBody>
      </p:sp>
      <p:sp>
        <p:nvSpPr>
          <p:cNvPr id="7" name="矩形 6"/>
          <p:cNvSpPr/>
          <p:nvPr/>
        </p:nvSpPr>
        <p:spPr>
          <a:xfrm>
            <a:off x="7751106" y="3119539"/>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因为</a:t>
            </a:r>
            <a:endParaRPr lang="zh-CN" altLang="en-US" dirty="0"/>
          </a:p>
        </p:txBody>
      </p:sp>
      <p:sp>
        <p:nvSpPr>
          <p:cNvPr id="8" name="矩形 7"/>
          <p:cNvSpPr/>
          <p:nvPr/>
        </p:nvSpPr>
        <p:spPr>
          <a:xfrm>
            <a:off x="3246481" y="3534663"/>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好像</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9286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三、洞悉名词性从句易混易错知识点</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观察</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He said that if he came back early, he could come for the meeting.</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The teacher told the students (that) they should hand in their homework the next day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and that the homework must be signed by their parents.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Whether there is life on the moon is an interesting question.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question is whether she should have a low opinion of the test.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Everything depends on whether we have enough money.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1.引导</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从句、同位语从句、介词后面的</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从句或置于</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句首的</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从句,表示“是否”时,一般不用if,而用whether。后紧跟or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not时,不用if,而用whether。</a:t>
            </a:r>
            <a:endParaRPr lang="zh-CN" altLang="en-US" dirty="0"/>
          </a:p>
        </p:txBody>
      </p:sp>
      <p:pic>
        <p:nvPicPr>
          <p:cNvPr id="3" name="图片 3" descr="textimage84.jpeg"/>
          <p:cNvPicPr>
            <a:picLocks noChangeAspect="1"/>
          </p:cNvPicPr>
          <p:nvPr/>
        </p:nvPicPr>
        <p:blipFill>
          <a:blip r:embed="rId4" cstate="print"/>
          <a:stretch>
            <a:fillRect/>
          </a:stretch>
        </p:blipFill>
        <p:spPr>
          <a:xfrm>
            <a:off x="1353600" y="5378584"/>
            <a:ext cx="247650" cy="257175"/>
          </a:xfrm>
          <a:prstGeom prst="rect">
            <a:avLst/>
          </a:prstGeom>
        </p:spPr>
      </p:pic>
      <p:pic>
        <p:nvPicPr>
          <p:cNvPr id="4" name="图片 4" descr="textimage85.jpeg"/>
          <p:cNvPicPr>
            <a:picLocks noChangeAspect="1"/>
          </p:cNvPicPr>
          <p:nvPr/>
        </p:nvPicPr>
        <p:blipFill>
          <a:blip r:embed="rId5"/>
          <a:stretch>
            <a:fillRect/>
          </a:stretch>
        </p:blipFill>
        <p:spPr>
          <a:xfrm>
            <a:off x="5978850" y="5378584"/>
            <a:ext cx="247649" cy="257174"/>
          </a:xfrm>
          <a:prstGeom prst="rect">
            <a:avLst/>
          </a:prstGeom>
        </p:spPr>
      </p:pic>
      <p:pic>
        <p:nvPicPr>
          <p:cNvPr id="5" name="图片 5" descr="textimage86.jpeg"/>
          <p:cNvPicPr>
            <a:picLocks noChangeAspect="1"/>
          </p:cNvPicPr>
          <p:nvPr/>
        </p:nvPicPr>
        <p:blipFill>
          <a:blip r:embed="rId6"/>
          <a:stretch>
            <a:fillRect/>
          </a:stretch>
        </p:blipFill>
        <p:spPr>
          <a:xfrm>
            <a:off x="1411200" y="5797912"/>
            <a:ext cx="247649" cy="257174"/>
          </a:xfrm>
          <a:prstGeom prst="rect">
            <a:avLst/>
          </a:prstGeom>
        </p:spPr>
      </p:pic>
      <p:sp>
        <p:nvSpPr>
          <p:cNvPr id="6" name="矩形 5"/>
          <p:cNvSpPr/>
          <p:nvPr/>
        </p:nvSpPr>
        <p:spPr>
          <a:xfrm>
            <a:off x="1836868" y="5292288"/>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表语</a:t>
            </a:r>
            <a:endParaRPr lang="zh-CN" altLang="en-US" dirty="0"/>
          </a:p>
        </p:txBody>
      </p:sp>
      <p:sp>
        <p:nvSpPr>
          <p:cNvPr id="7" name="矩形 6"/>
          <p:cNvSpPr/>
          <p:nvPr/>
        </p:nvSpPr>
        <p:spPr>
          <a:xfrm>
            <a:off x="6438097" y="5287962"/>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a:t>
            </a:r>
            <a:endParaRPr lang="zh-CN" altLang="en-US" dirty="0"/>
          </a:p>
        </p:txBody>
      </p:sp>
      <p:sp>
        <p:nvSpPr>
          <p:cNvPr id="8" name="矩形 7"/>
          <p:cNvSpPr/>
          <p:nvPr/>
        </p:nvSpPr>
        <p:spPr>
          <a:xfrm>
            <a:off x="1916431" y="5715800"/>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主语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14990"/>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13.</a:t>
            </a:r>
            <a:r>
              <a:rPr lang="zh-CN" altLang="en-US" sz="1814" u="sng"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申请人→</a:t>
            </a:r>
            <a:r>
              <a:rPr lang="zh-CN" altLang="en-US" sz="1814" u="sng"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v</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申请</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应用</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使用</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涂</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敷→</a:t>
            </a:r>
            <a:r>
              <a:rPr lang="zh-CN" altLang="en-US" sz="1814" u="sng"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申</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请表</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应用</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涂抹</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敷用</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.使接触;使体验;显露;使暴露于(险境)→</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.接触;体验;</a:t>
            </a:r>
            <a:r>
              <a:rPr dirty="0"/>
              <a:t/>
            </a:r>
            <a:br>
              <a:rPr dirty="0"/>
            </a:br>
            <a:r>
              <a:rPr lang="zh-CN" altLang="en-US" sz="1814" kern="0" dirty="0" smtClean="0">
                <a:solidFill>
                  <a:srgbClr val="000000"/>
                </a:solidFill>
                <a:latin typeface="Times New Roman" pitchFamily="65" charset="-122"/>
                <a:ea typeface="宋体" pitchFamily="65" charset="-122"/>
              </a:rPr>
              <a:t>暴露;揭露</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.离开;启程;出发→</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.离开;起程;出发</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.费用;花费;开销→</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.昂贵的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.表现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.表现得体;有礼貌→</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.行为,举止;态度;表</a:t>
            </a:r>
            <a:r>
              <a:rPr dirty="0"/>
              <a:t/>
            </a:r>
            <a:br>
              <a:rPr dirty="0"/>
            </a:br>
            <a:r>
              <a:rPr lang="zh-CN" altLang="en-US" sz="1814" kern="0" dirty="0" smtClean="0">
                <a:solidFill>
                  <a:srgbClr val="000000"/>
                </a:solidFill>
                <a:latin typeface="Times New Roman" pitchFamily="65" charset="-122"/>
                <a:ea typeface="宋体" pitchFamily="65" charset="-122"/>
              </a:rPr>
              <a:t>现方式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.周围的;附近的→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.包围;环绕→</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pl</a:t>
            </a:r>
            <a:r>
              <a:rPr lang="zh-CN" altLang="en-US" sz="1814" kern="0" dirty="0" smtClean="0">
                <a:solidFill>
                  <a:srgbClr val="000000"/>
                </a:solidFill>
                <a:latin typeface="Times New Roman" pitchFamily="65" charset="-122"/>
                <a:ea typeface="宋体" pitchFamily="65" charset="-122"/>
              </a:rPr>
              <a:t>.]环境;周围的事物</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.使沮丧;使忧愁→</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.沮丧的;意志消沉的→</a:t>
            </a:r>
            <a:r>
              <a:rPr lang="zh-CN" altLang="en-US" sz="1814" u="sng" kern="0" dirty="0" smtClean="0">
                <a:solidFill>
                  <a:srgbClr val="000000"/>
                </a:solidFill>
                <a:latin typeface="Times New Roman" pitchFamily="65" charset="-122"/>
                <a:ea typeface="宋体" pitchFamily="65" charset="-122"/>
              </a:rPr>
              <a:t>　     　　    </a:t>
            </a:r>
            <a:r>
              <a:rPr dirty="0"/>
              <a:t/>
            </a:r>
            <a:br>
              <a:rPr dirty="0"/>
            </a:b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.令人沮丧的→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.沮丧;消沉;抑郁</a:t>
            </a:r>
            <a:endParaRPr lang="zh-CN" altLang="en-US" dirty="0"/>
          </a:p>
        </p:txBody>
      </p:sp>
      <p:sp>
        <p:nvSpPr>
          <p:cNvPr id="3" name="矩形 2"/>
          <p:cNvSpPr/>
          <p:nvPr/>
        </p:nvSpPr>
        <p:spPr>
          <a:xfrm>
            <a:off x="1052689" y="1429026"/>
            <a:ext cx="10310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applicant</a:t>
            </a:r>
            <a:endParaRPr lang="zh-CN" altLang="en-US" dirty="0"/>
          </a:p>
        </p:txBody>
      </p:sp>
      <p:sp>
        <p:nvSpPr>
          <p:cNvPr id="4" name="矩形 3"/>
          <p:cNvSpPr/>
          <p:nvPr/>
        </p:nvSpPr>
        <p:spPr>
          <a:xfrm>
            <a:off x="3485218" y="1454193"/>
            <a:ext cx="6976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apply</a:t>
            </a:r>
            <a:endParaRPr lang="zh-CN" altLang="en-US" dirty="0"/>
          </a:p>
        </p:txBody>
      </p:sp>
      <p:sp>
        <p:nvSpPr>
          <p:cNvPr id="5" name="矩形 4"/>
          <p:cNvSpPr/>
          <p:nvPr/>
        </p:nvSpPr>
        <p:spPr>
          <a:xfrm>
            <a:off x="6898264" y="1429026"/>
            <a:ext cx="121058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application</a:t>
            </a:r>
            <a:endParaRPr lang="zh-CN" altLang="en-US" dirty="0"/>
          </a:p>
        </p:txBody>
      </p:sp>
      <p:sp>
        <p:nvSpPr>
          <p:cNvPr id="6" name="矩形 5"/>
          <p:cNvSpPr/>
          <p:nvPr/>
        </p:nvSpPr>
        <p:spPr>
          <a:xfrm>
            <a:off x="1163933" y="2276314"/>
            <a:ext cx="8258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expose</a:t>
            </a:r>
            <a:endParaRPr lang="zh-CN" altLang="en-US" dirty="0"/>
          </a:p>
        </p:txBody>
      </p:sp>
      <p:sp>
        <p:nvSpPr>
          <p:cNvPr id="7" name="矩形 6"/>
          <p:cNvSpPr/>
          <p:nvPr/>
        </p:nvSpPr>
        <p:spPr>
          <a:xfrm>
            <a:off x="6226982" y="2267925"/>
            <a:ext cx="10182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exposure</a:t>
            </a:r>
            <a:endParaRPr lang="zh-CN" altLang="en-US" dirty="0"/>
          </a:p>
        </p:txBody>
      </p:sp>
      <p:sp>
        <p:nvSpPr>
          <p:cNvPr id="8" name="矩形 7"/>
          <p:cNvSpPr/>
          <p:nvPr/>
        </p:nvSpPr>
        <p:spPr>
          <a:xfrm>
            <a:off x="1060969" y="3123602"/>
            <a:ext cx="105670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departure</a:t>
            </a:r>
            <a:endParaRPr lang="zh-CN" altLang="en-US" dirty="0"/>
          </a:p>
        </p:txBody>
      </p:sp>
      <p:sp>
        <p:nvSpPr>
          <p:cNvPr id="9" name="矩形 8"/>
          <p:cNvSpPr/>
          <p:nvPr/>
        </p:nvSpPr>
        <p:spPr>
          <a:xfrm>
            <a:off x="4283142" y="3123602"/>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depart</a:t>
            </a:r>
            <a:endParaRPr lang="zh-CN" altLang="en-US" dirty="0"/>
          </a:p>
        </p:txBody>
      </p:sp>
      <p:sp>
        <p:nvSpPr>
          <p:cNvPr id="10" name="矩形 9"/>
          <p:cNvSpPr/>
          <p:nvPr/>
        </p:nvSpPr>
        <p:spPr>
          <a:xfrm>
            <a:off x="1099922" y="3551441"/>
            <a:ext cx="9284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expense</a:t>
            </a:r>
            <a:endParaRPr lang="zh-CN" altLang="en-US" dirty="0"/>
          </a:p>
        </p:txBody>
      </p:sp>
      <p:sp>
        <p:nvSpPr>
          <p:cNvPr id="11" name="矩形 10"/>
          <p:cNvSpPr/>
          <p:nvPr/>
        </p:nvSpPr>
        <p:spPr>
          <a:xfrm>
            <a:off x="4084851" y="3543052"/>
            <a:ext cx="11079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expensive</a:t>
            </a:r>
            <a:endParaRPr lang="zh-CN" altLang="en-US" dirty="0"/>
          </a:p>
        </p:txBody>
      </p:sp>
      <p:sp>
        <p:nvSpPr>
          <p:cNvPr id="12" name="矩形 11"/>
          <p:cNvSpPr/>
          <p:nvPr/>
        </p:nvSpPr>
        <p:spPr>
          <a:xfrm>
            <a:off x="1158311" y="3979279"/>
            <a:ext cx="8386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behave</a:t>
            </a:r>
            <a:endParaRPr lang="zh-CN" altLang="en-US" dirty="0"/>
          </a:p>
        </p:txBody>
      </p:sp>
      <p:sp>
        <p:nvSpPr>
          <p:cNvPr id="13" name="矩形 12"/>
          <p:cNvSpPr/>
          <p:nvPr/>
        </p:nvSpPr>
        <p:spPr>
          <a:xfrm>
            <a:off x="5526742" y="3987668"/>
            <a:ext cx="9925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behavior</a:t>
            </a:r>
            <a:endParaRPr lang="zh-CN" altLang="en-US" dirty="0"/>
          </a:p>
        </p:txBody>
      </p:sp>
      <p:sp>
        <p:nvSpPr>
          <p:cNvPr id="14" name="矩形 13"/>
          <p:cNvSpPr/>
          <p:nvPr/>
        </p:nvSpPr>
        <p:spPr>
          <a:xfrm>
            <a:off x="1069039" y="4818178"/>
            <a:ext cx="130035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surrounding</a:t>
            </a:r>
            <a:endParaRPr lang="zh-CN" altLang="en-US" dirty="0"/>
          </a:p>
        </p:txBody>
      </p:sp>
      <p:sp>
        <p:nvSpPr>
          <p:cNvPr id="15" name="矩形 14"/>
          <p:cNvSpPr/>
          <p:nvPr/>
        </p:nvSpPr>
        <p:spPr>
          <a:xfrm>
            <a:off x="4484421" y="4805726"/>
            <a:ext cx="10054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surround</a:t>
            </a:r>
            <a:endParaRPr lang="zh-CN" altLang="en-US" dirty="0"/>
          </a:p>
        </p:txBody>
      </p:sp>
      <p:sp>
        <p:nvSpPr>
          <p:cNvPr id="16" name="矩形 15"/>
          <p:cNvSpPr/>
          <p:nvPr/>
        </p:nvSpPr>
        <p:spPr>
          <a:xfrm>
            <a:off x="6997116" y="4801400"/>
            <a:ext cx="139012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surroundings</a:t>
            </a:r>
            <a:endParaRPr lang="zh-CN" altLang="en-US" dirty="0"/>
          </a:p>
        </p:txBody>
      </p:sp>
      <p:sp>
        <p:nvSpPr>
          <p:cNvPr id="17" name="矩形 16"/>
          <p:cNvSpPr/>
          <p:nvPr/>
        </p:nvSpPr>
        <p:spPr>
          <a:xfrm>
            <a:off x="1146411" y="5673855"/>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depress</a:t>
            </a:r>
            <a:endParaRPr lang="zh-CN" altLang="en-US" dirty="0"/>
          </a:p>
        </p:txBody>
      </p:sp>
      <p:sp>
        <p:nvSpPr>
          <p:cNvPr id="18" name="矩形 17"/>
          <p:cNvSpPr/>
          <p:nvPr/>
        </p:nvSpPr>
        <p:spPr>
          <a:xfrm>
            <a:off x="4049318" y="5673855"/>
            <a:ext cx="109517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depressed</a:t>
            </a:r>
            <a:endParaRPr lang="zh-CN" altLang="en-US" dirty="0"/>
          </a:p>
        </p:txBody>
      </p:sp>
      <p:sp>
        <p:nvSpPr>
          <p:cNvPr id="19" name="矩形 18"/>
          <p:cNvSpPr/>
          <p:nvPr/>
        </p:nvSpPr>
        <p:spPr>
          <a:xfrm>
            <a:off x="7718780" y="5682244"/>
            <a:ext cx="11721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depressing</a:t>
            </a:r>
            <a:endParaRPr lang="zh-CN" altLang="en-US" dirty="0"/>
          </a:p>
        </p:txBody>
      </p:sp>
      <p:sp>
        <p:nvSpPr>
          <p:cNvPr id="20" name="矩形 19"/>
          <p:cNvSpPr/>
          <p:nvPr/>
        </p:nvSpPr>
        <p:spPr>
          <a:xfrm>
            <a:off x="2446167" y="6076527"/>
            <a:ext cx="11721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depression</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2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63694"/>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2.when</a:t>
            </a:r>
            <a:r>
              <a:rPr lang="zh-CN" altLang="en-US" sz="1814" kern="0" dirty="0" smtClean="0">
                <a:solidFill>
                  <a:srgbClr val="000000"/>
                </a:solidFill>
                <a:latin typeface="Times New Roman" pitchFamily="65" charset="-122"/>
                <a:ea typeface="宋体" pitchFamily="65" charset="-122"/>
              </a:rPr>
              <a:t>引导名词性从句时</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表示疑问</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意为 “什么时候”</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如果从句时态是一般将</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来时</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要保留将来时态标志词</a:t>
            </a:r>
            <a:r>
              <a:rPr lang="en-US" altLang="zh-CN" sz="1814" kern="0" dirty="0" smtClean="0">
                <a:solidFill>
                  <a:srgbClr val="000000"/>
                </a:solidFill>
                <a:latin typeface="Times New Roman" pitchFamily="65" charset="-122"/>
                <a:ea typeface="宋体" pitchFamily="65" charset="-122"/>
              </a:rPr>
              <a:t>will</a:t>
            </a:r>
            <a:r>
              <a:rPr lang="zh-CN" altLang="en-US" sz="1814" kern="0" dirty="0" smtClean="0">
                <a:solidFill>
                  <a:srgbClr val="000000"/>
                </a:solidFill>
                <a:latin typeface="Times New Roman" pitchFamily="65" charset="-122"/>
                <a:ea typeface="宋体" pitchFamily="65" charset="-122"/>
              </a:rPr>
              <a:t>等</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而</a:t>
            </a:r>
            <a:r>
              <a:rPr lang="en-US" altLang="zh-CN" sz="1814" kern="0" dirty="0" smtClean="0">
                <a:solidFill>
                  <a:srgbClr val="000000"/>
                </a:solidFill>
                <a:latin typeface="Times New Roman" pitchFamily="65" charset="-122"/>
                <a:ea typeface="宋体" pitchFamily="65" charset="-122"/>
              </a:rPr>
              <a:t>when</a:t>
            </a:r>
            <a:r>
              <a:rPr lang="zh-CN" altLang="en-US" sz="1814" kern="0" dirty="0" smtClean="0">
                <a:solidFill>
                  <a:srgbClr val="000000"/>
                </a:solidFill>
                <a:latin typeface="Times New Roman" pitchFamily="65" charset="-122"/>
                <a:ea typeface="宋体" pitchFamily="65" charset="-122"/>
              </a:rPr>
              <a:t>意为“当</a:t>
            </a:r>
            <a:r>
              <a:rPr lang="en-US" altLang="zh-CN"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时候”引导时间状语从</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句时</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若主句是一般将来时</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时间状语从句中用一般现在时表示将来。</a:t>
            </a:r>
            <a:endParaRPr lang="zh-CN" altLang="en-US" sz="2000" dirty="0" smtClean="0"/>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3.</a:t>
            </a:r>
            <a:r>
              <a:rPr lang="zh-CN" altLang="en-US" sz="1814" kern="0" dirty="0" smtClean="0">
                <a:solidFill>
                  <a:srgbClr val="000000"/>
                </a:solidFill>
                <a:latin typeface="Times New Roman" pitchFamily="65" charset="-122"/>
                <a:ea typeface="宋体" pitchFamily="65" charset="-122"/>
              </a:rPr>
              <a:t>有些名词如</a:t>
            </a:r>
            <a:r>
              <a:rPr lang="en-US" altLang="zh-CN" sz="1814" kern="0" dirty="0" smtClean="0">
                <a:solidFill>
                  <a:srgbClr val="000000"/>
                </a:solidFill>
                <a:latin typeface="Times New Roman" pitchFamily="65" charset="-122"/>
                <a:ea typeface="宋体" pitchFamily="65" charset="-122"/>
              </a:rPr>
              <a:t>news</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fact</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promise</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idea</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suggestion</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plan</a:t>
            </a:r>
            <a:r>
              <a:rPr lang="zh-CN" altLang="en-US" sz="1814" kern="0" dirty="0" smtClean="0">
                <a:solidFill>
                  <a:srgbClr val="000000"/>
                </a:solidFill>
                <a:latin typeface="Times New Roman" pitchFamily="65" charset="-122"/>
                <a:ea typeface="宋体" pitchFamily="65" charset="-122"/>
              </a:rPr>
              <a:t>等后既可接同位语从</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句,也可接定语从句。区别在于同位语从句解释、说明该名词的具体内容,从句</a:t>
            </a:r>
            <a:r>
              <a:rPr dirty="0"/>
              <a:t/>
            </a:r>
            <a:br>
              <a:rPr dirty="0"/>
            </a:br>
            <a:r>
              <a:rPr lang="zh-CN" altLang="en-US" sz="1814" kern="0" dirty="0" smtClean="0">
                <a:solidFill>
                  <a:srgbClr val="000000"/>
                </a:solidFill>
                <a:latin typeface="Times New Roman" pitchFamily="65" charset="-122"/>
                <a:ea typeface="宋体" pitchFamily="65" charset="-122"/>
              </a:rPr>
              <a:t>中不缺任何词义和成分时用that引导,that一般不能省略;定语从句则表示对先行</a:t>
            </a:r>
            <a:r>
              <a:rPr dirty="0"/>
              <a:t/>
            </a:r>
            <a:br>
              <a:rPr dirty="0"/>
            </a:br>
            <a:r>
              <a:rPr lang="zh-CN" altLang="en-US" sz="1814" kern="0" dirty="0" smtClean="0">
                <a:solidFill>
                  <a:srgbClr val="000000"/>
                </a:solidFill>
                <a:latin typeface="Times New Roman" pitchFamily="65" charset="-122"/>
                <a:ea typeface="宋体" pitchFamily="65" charset="-122"/>
              </a:rPr>
              <a:t>词的修饰,引导词that在从句中充当一定成分,当先行词指物,关系词在从句中作主</a:t>
            </a:r>
            <a:r>
              <a:rPr dirty="0"/>
              <a:t/>
            </a:r>
            <a:br>
              <a:rPr dirty="0"/>
            </a:br>
            <a:r>
              <a:rPr lang="zh-CN" altLang="en-US" sz="1814" kern="0" dirty="0" smtClean="0">
                <a:solidFill>
                  <a:srgbClr val="000000"/>
                </a:solidFill>
                <a:latin typeface="Times New Roman" pitchFamily="65" charset="-122"/>
                <a:ea typeface="宋体" pitchFamily="65" charset="-122"/>
              </a:rPr>
              <a:t>语或宾语时还可换成which,作宾语时可以省略。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4.宾语从句中引导词that通常不省略的情况:a.that 引导的宾语从句和主句之间有</a:t>
            </a:r>
            <a:r>
              <a:rPr dirty="0"/>
              <a:t/>
            </a:r>
            <a:br>
              <a:rPr dirty="0"/>
            </a:br>
            <a:r>
              <a:rPr lang="zh-CN" altLang="en-US" sz="1814" kern="0" dirty="0" smtClean="0">
                <a:solidFill>
                  <a:srgbClr val="000000"/>
                </a:solidFill>
                <a:latin typeface="Times New Roman" pitchFamily="65" charset="-122"/>
                <a:ea typeface="宋体" pitchFamily="65" charset="-122"/>
              </a:rPr>
              <a:t>插入语。b.宾语从句为主从复合句且其从句位于主句之前。c.that引导的宾语从</a:t>
            </a:r>
            <a:r>
              <a:rPr dirty="0"/>
              <a:t/>
            </a:r>
            <a:br>
              <a:rPr dirty="0"/>
            </a:br>
            <a:r>
              <a:rPr lang="zh-CN" altLang="en-US" sz="1814" kern="0" dirty="0" smtClean="0">
                <a:solidFill>
                  <a:srgbClr val="000000"/>
                </a:solidFill>
                <a:latin typeface="Times New Roman" pitchFamily="65" charset="-122"/>
                <a:ea typeface="宋体" pitchFamily="65" charset="-122"/>
              </a:rPr>
              <a:t>句位于句首。d.有两个或两个以上的宾语从句时,第二个及第二个以后的that</a:t>
            </a:r>
            <a:r>
              <a:rPr lang="zh-CN" altLang="en-US" sz="1511" kern="0" spc="438"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。e.当it作形式宾语,that引导的宾语从句后置时。 </a:t>
            </a:r>
            <a:endParaRPr lang="zh-CN" altLang="en-US" dirty="0"/>
          </a:p>
        </p:txBody>
      </p:sp>
      <p:pic>
        <p:nvPicPr>
          <p:cNvPr id="3" name="图片 3" descr="textimage87.jpeg"/>
          <p:cNvPicPr>
            <a:picLocks noChangeAspect="1"/>
          </p:cNvPicPr>
          <p:nvPr/>
        </p:nvPicPr>
        <p:blipFill>
          <a:blip r:embed="rId4" cstate="print"/>
          <a:stretch>
            <a:fillRect/>
          </a:stretch>
        </p:blipFill>
        <p:spPr>
          <a:xfrm>
            <a:off x="8207887" y="5739841"/>
            <a:ext cx="247649" cy="257174"/>
          </a:xfrm>
          <a:prstGeom prst="rect">
            <a:avLst/>
          </a:prstGeom>
        </p:spPr>
      </p:pic>
      <p:sp>
        <p:nvSpPr>
          <p:cNvPr id="4" name="矩形 3"/>
          <p:cNvSpPr/>
          <p:nvPr/>
        </p:nvSpPr>
        <p:spPr>
          <a:xfrm>
            <a:off x="762547" y="6034582"/>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不可省略</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7150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四、it作形式主语或形式宾语的名词性从句</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观察</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It is quite clear that the whole project is doomed to failure.</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It's a pity that you should have to leave.</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is not yet decided who will do that job.</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is still unknown which team will win the match.</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think it best that you should stay here.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need to see to it that the guests are satisfied with us.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like it when people are open and straight.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33037"/>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归纳</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1.that引导主语从句时,通常用it作形式主语,而将that从句置于</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2.whether、who、what等引导主语从句且从句较长时也常用</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作形</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式主语,而将真正的主语置于句末。</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3.动词find、feel、consider、make等后跟</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时,常使用it作形式宾语,</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而将真正的宾语移至句末。</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4.有些动词(短语)如think、</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等后可跟形式宾语it+that从句。</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5.表示喜爱、憎恶等感情的动词如enjoy、hate、love、</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、dislike等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后可跟形式宾语it+从句。</a:t>
            </a:r>
            <a:endParaRPr lang="zh-CN" altLang="en-US" dirty="0"/>
          </a:p>
        </p:txBody>
      </p:sp>
      <p:pic>
        <p:nvPicPr>
          <p:cNvPr id="3" name="图片 3" descr="textimage92.jpeg"/>
          <p:cNvPicPr>
            <a:picLocks noChangeAspect="1"/>
          </p:cNvPicPr>
          <p:nvPr/>
        </p:nvPicPr>
        <p:blipFill>
          <a:blip r:embed="rId4"/>
          <a:stretch>
            <a:fillRect/>
          </a:stretch>
        </p:blipFill>
        <p:spPr>
          <a:xfrm>
            <a:off x="6068331" y="4483450"/>
            <a:ext cx="247649" cy="257174"/>
          </a:xfrm>
          <a:prstGeom prst="rect">
            <a:avLst/>
          </a:prstGeom>
        </p:spPr>
      </p:pic>
      <p:pic>
        <p:nvPicPr>
          <p:cNvPr id="4" name="图片 3" descr="textimage88.jpeg"/>
          <p:cNvPicPr>
            <a:picLocks noChangeAspect="1"/>
          </p:cNvPicPr>
          <p:nvPr/>
        </p:nvPicPr>
        <p:blipFill>
          <a:blip r:embed="rId5"/>
          <a:stretch>
            <a:fillRect/>
          </a:stretch>
        </p:blipFill>
        <p:spPr>
          <a:xfrm>
            <a:off x="6665400" y="1945212"/>
            <a:ext cx="247649" cy="257174"/>
          </a:xfrm>
          <a:prstGeom prst="rect">
            <a:avLst/>
          </a:prstGeom>
        </p:spPr>
      </p:pic>
      <p:pic>
        <p:nvPicPr>
          <p:cNvPr id="5" name="图片 4" descr="textimage89.jpeg"/>
          <p:cNvPicPr>
            <a:picLocks noChangeAspect="1"/>
          </p:cNvPicPr>
          <p:nvPr/>
        </p:nvPicPr>
        <p:blipFill>
          <a:blip r:embed="rId6" cstate="print"/>
          <a:stretch>
            <a:fillRect/>
          </a:stretch>
        </p:blipFill>
        <p:spPr>
          <a:xfrm>
            <a:off x="6626700" y="2382540"/>
            <a:ext cx="247649" cy="257174"/>
          </a:xfrm>
          <a:prstGeom prst="rect">
            <a:avLst/>
          </a:prstGeom>
        </p:spPr>
      </p:pic>
      <p:pic>
        <p:nvPicPr>
          <p:cNvPr id="6" name="图片 5" descr="textimage90.jpeg"/>
          <p:cNvPicPr>
            <a:picLocks noChangeAspect="1"/>
          </p:cNvPicPr>
          <p:nvPr/>
        </p:nvPicPr>
        <p:blipFill>
          <a:blip r:embed="rId7" cstate="print"/>
          <a:stretch>
            <a:fillRect/>
          </a:stretch>
        </p:blipFill>
        <p:spPr>
          <a:xfrm>
            <a:off x="4731862" y="3239196"/>
            <a:ext cx="247649" cy="257174"/>
          </a:xfrm>
          <a:prstGeom prst="rect">
            <a:avLst/>
          </a:prstGeom>
        </p:spPr>
      </p:pic>
      <p:pic>
        <p:nvPicPr>
          <p:cNvPr id="7" name="图片 6" descr="textimage91.jpeg"/>
          <p:cNvPicPr>
            <a:picLocks noChangeAspect="1"/>
          </p:cNvPicPr>
          <p:nvPr/>
        </p:nvPicPr>
        <p:blipFill>
          <a:blip r:embed="rId8"/>
          <a:stretch>
            <a:fillRect/>
          </a:stretch>
        </p:blipFill>
        <p:spPr>
          <a:xfrm>
            <a:off x="3363075" y="4095852"/>
            <a:ext cx="247649" cy="257174"/>
          </a:xfrm>
          <a:prstGeom prst="rect">
            <a:avLst/>
          </a:prstGeom>
        </p:spPr>
      </p:pic>
      <p:sp>
        <p:nvSpPr>
          <p:cNvPr id="8" name="矩形 7"/>
          <p:cNvSpPr/>
          <p:nvPr/>
        </p:nvSpPr>
        <p:spPr>
          <a:xfrm>
            <a:off x="7138710" y="1856865"/>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句末</a:t>
            </a:r>
            <a:endParaRPr lang="zh-CN" altLang="en-US" dirty="0"/>
          </a:p>
        </p:txBody>
      </p:sp>
      <p:sp>
        <p:nvSpPr>
          <p:cNvPr id="9" name="矩形 8"/>
          <p:cNvSpPr/>
          <p:nvPr/>
        </p:nvSpPr>
        <p:spPr>
          <a:xfrm>
            <a:off x="7313812" y="2318259"/>
            <a:ext cx="31290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it</a:t>
            </a:r>
            <a:endParaRPr lang="zh-CN" altLang="en-US" dirty="0"/>
          </a:p>
        </p:txBody>
      </p:sp>
      <p:sp>
        <p:nvSpPr>
          <p:cNvPr id="10" name="矩形 9"/>
          <p:cNvSpPr/>
          <p:nvPr/>
        </p:nvSpPr>
        <p:spPr>
          <a:xfrm>
            <a:off x="4946094" y="3148769"/>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宾语补足语</a:t>
            </a:r>
            <a:endParaRPr lang="zh-CN" altLang="en-US" dirty="0"/>
          </a:p>
        </p:txBody>
      </p:sp>
      <p:sp>
        <p:nvSpPr>
          <p:cNvPr id="11" name="矩形 10"/>
          <p:cNvSpPr/>
          <p:nvPr/>
        </p:nvSpPr>
        <p:spPr>
          <a:xfrm>
            <a:off x="3797918" y="3975216"/>
            <a:ext cx="7168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see to</a:t>
            </a:r>
            <a:endParaRPr lang="zh-CN" altLang="en-US" dirty="0"/>
          </a:p>
        </p:txBody>
      </p:sp>
      <p:sp>
        <p:nvSpPr>
          <p:cNvPr id="12" name="矩形 11"/>
          <p:cNvSpPr/>
          <p:nvPr/>
        </p:nvSpPr>
        <p:spPr>
          <a:xfrm>
            <a:off x="6646807" y="4415507"/>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like</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1281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1.(2020全国Ⅱ,七选五,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good news is</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it's simple to learn and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can be worth the effort.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考查表语从句。句意:好消息是,学习它很简单,值得付出努力。is后是表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语从句,从句意思完整,不缺少成分,故填that。</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2.(2020全国Ⅲ,七选五,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)Housewarming parties get their name from the fact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 long time ago people would actually bring firewood to a new home as a </a:t>
            </a:r>
            <a:r>
              <a:rPr dirty="0"/>
              <a:t/>
            </a:r>
            <a:br>
              <a:rPr dirty="0"/>
            </a:br>
            <a:r>
              <a:rPr lang="zh-CN" altLang="en-US" sz="1814" kern="0" dirty="0" smtClean="0">
                <a:solidFill>
                  <a:srgbClr val="000000"/>
                </a:solidFill>
                <a:latin typeface="Times New Roman" pitchFamily="65" charset="-122"/>
                <a:ea typeface="宋体" pitchFamily="65" charset="-122"/>
              </a:rPr>
              <a:t>gift.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考查同位语从句。句意:乔迁派对之所以得名,是因为很久以前人们确实</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会把柴火作为礼物带到新家。根据句子结构判断fact后是同位语从句,对fact进行</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解释说明,而从句中不缺少成分,故填that。</a:t>
            </a:r>
            <a:endParaRPr lang="zh-CN" altLang="en-US" sz="1814" kern="0" dirty="0">
              <a:solidFill>
                <a:srgbClr val="FF0000"/>
              </a:solidFill>
              <a:latin typeface="Times New Roman" pitchFamily="65" charset="-122"/>
              <a:ea typeface="宋体" pitchFamily="65" charset="-122"/>
            </a:endParaRPr>
          </a:p>
        </p:txBody>
      </p:sp>
      <p:pic>
        <p:nvPicPr>
          <p:cNvPr id="3" name="图片 3" descr="textimage93.jpeg"/>
          <p:cNvPicPr>
            <a:picLocks noChangeAspect="1"/>
          </p:cNvPicPr>
          <p:nvPr/>
        </p:nvPicPr>
        <p:blipFill>
          <a:blip r:embed="rId4"/>
          <a:stretch>
            <a:fillRect/>
          </a:stretch>
        </p:blipFill>
        <p:spPr>
          <a:xfrm>
            <a:off x="2927925" y="2351995"/>
            <a:ext cx="523874" cy="352424"/>
          </a:xfrm>
          <a:prstGeom prst="rect">
            <a:avLst/>
          </a:prstGeom>
        </p:spPr>
      </p:pic>
      <p:pic>
        <p:nvPicPr>
          <p:cNvPr id="4" name="图片 4" descr="textimage94.jpeg"/>
          <p:cNvPicPr>
            <a:picLocks noChangeAspect="1"/>
          </p:cNvPicPr>
          <p:nvPr/>
        </p:nvPicPr>
        <p:blipFill>
          <a:blip r:embed="rId4"/>
          <a:stretch>
            <a:fillRect/>
          </a:stretch>
        </p:blipFill>
        <p:spPr>
          <a:xfrm>
            <a:off x="2927925" y="4045619"/>
            <a:ext cx="523874" cy="352424"/>
          </a:xfrm>
          <a:prstGeom prst="rect">
            <a:avLst/>
          </a:prstGeom>
        </p:spPr>
      </p:pic>
      <p:pic>
        <p:nvPicPr>
          <p:cNvPr id="5" name="图片 4" descr="讲解链接高考.tif"/>
          <p:cNvPicPr>
            <a:picLocks noChangeAspect="1"/>
          </p:cNvPicPr>
          <p:nvPr/>
        </p:nvPicPr>
        <p:blipFill>
          <a:blip r:embed="rId5"/>
          <a:stretch>
            <a:fillRect/>
          </a:stretch>
        </p:blipFill>
        <p:spPr>
          <a:xfrm>
            <a:off x="780741" y="1518144"/>
            <a:ext cx="868354" cy="285752"/>
          </a:xfrm>
          <a:prstGeom prst="rect">
            <a:avLst/>
          </a:prstGeom>
        </p:spPr>
      </p:pic>
      <p:sp>
        <p:nvSpPr>
          <p:cNvPr id="6" name="矩形 5"/>
          <p:cNvSpPr/>
          <p:nvPr/>
        </p:nvSpPr>
        <p:spPr>
          <a:xfrm>
            <a:off x="5401174" y="2301481"/>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p>
        </p:txBody>
      </p:sp>
      <p:sp>
        <p:nvSpPr>
          <p:cNvPr id="7" name="矩形 6"/>
          <p:cNvSpPr/>
          <p:nvPr/>
        </p:nvSpPr>
        <p:spPr>
          <a:xfrm>
            <a:off x="1038898" y="4423896"/>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1803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3.(2020北京,阅读理解C,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)One must know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an object was made in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order to preserve it.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考查宾语从句。句意:为了保护一件物品,人们必须要知道它是如何被制</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成的。宾语从句中缺少状语,根据句意可知填how。</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4.(2020全国Ⅰ,完形填空,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have a very strong fear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lie we're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telling is doing spiritual damage to our children.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考查同位语从句。句意:我非常害怕我们所说的谎言正在对我们的孩子造</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成精神上的伤害。根据句子结构判断fear后是同位语从句,对fear进行解释说明,</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从句结构完整,不缺少成分,故填that。</a:t>
            </a:r>
            <a:endParaRPr lang="zh-CN" altLang="en-US" sz="1814" kern="0" dirty="0">
              <a:solidFill>
                <a:srgbClr val="FF0000"/>
              </a:solidFill>
              <a:latin typeface="Times New Roman" pitchFamily="65" charset="-122"/>
              <a:ea typeface="宋体" pitchFamily="65" charset="-122"/>
            </a:endParaRPr>
          </a:p>
        </p:txBody>
      </p:sp>
      <p:pic>
        <p:nvPicPr>
          <p:cNvPr id="3" name="图片 3" descr="textimage95.jpeg"/>
          <p:cNvPicPr>
            <a:picLocks noChangeAspect="1"/>
          </p:cNvPicPr>
          <p:nvPr/>
        </p:nvPicPr>
        <p:blipFill>
          <a:blip r:embed="rId4"/>
          <a:stretch>
            <a:fillRect/>
          </a:stretch>
        </p:blipFill>
        <p:spPr>
          <a:xfrm>
            <a:off x="3081600" y="1477339"/>
            <a:ext cx="523874" cy="352425"/>
          </a:xfrm>
          <a:prstGeom prst="rect">
            <a:avLst/>
          </a:prstGeom>
        </p:spPr>
      </p:pic>
      <p:pic>
        <p:nvPicPr>
          <p:cNvPr id="4" name="图片 4" descr="textimage96.jpeg"/>
          <p:cNvPicPr>
            <a:picLocks noChangeAspect="1"/>
          </p:cNvPicPr>
          <p:nvPr/>
        </p:nvPicPr>
        <p:blipFill>
          <a:blip r:embed="rId5"/>
          <a:stretch>
            <a:fillRect/>
          </a:stretch>
        </p:blipFill>
        <p:spPr>
          <a:xfrm>
            <a:off x="3158324" y="3170963"/>
            <a:ext cx="523874" cy="352424"/>
          </a:xfrm>
          <a:prstGeom prst="rect">
            <a:avLst/>
          </a:prstGeom>
        </p:spPr>
      </p:pic>
      <p:sp>
        <p:nvSpPr>
          <p:cNvPr id="6" name="矩形 5"/>
          <p:cNvSpPr/>
          <p:nvPr/>
        </p:nvSpPr>
        <p:spPr>
          <a:xfrm>
            <a:off x="5455090" y="1479360"/>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how</a:t>
            </a:r>
          </a:p>
        </p:txBody>
      </p:sp>
      <p:sp>
        <p:nvSpPr>
          <p:cNvPr id="7" name="矩形 6"/>
          <p:cNvSpPr/>
          <p:nvPr/>
        </p:nvSpPr>
        <p:spPr>
          <a:xfrm>
            <a:off x="6369971" y="3140380"/>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5.(2020全国Ⅰ,阅读理解B,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)But books don't change, people do. And that's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makes the act of rereading so rich and transformative.</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考查表语从句。句意:但是书不会变,人会变。并且那就是使重读这一行</a:t>
            </a: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为变得如此丰富和具有变革性的事情。在is后的表语从句中,缺少主语,指代前句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的内容,意为“……的事情”。故填what。</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6.(2020北京,语法填空C,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were much stronger than modern humans, but it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 long been assumed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human ancestors were smarter than the Nean-</a:t>
            </a:r>
            <a:r>
              <a:rPr dirty="0"/>
              <a:t/>
            </a:r>
            <a:br>
              <a:rPr dirty="0"/>
            </a:br>
            <a:r>
              <a:rPr lang="zh-CN" altLang="en-US" sz="1814" kern="0" dirty="0" smtClean="0">
                <a:solidFill>
                  <a:srgbClr val="000000"/>
                </a:solidFill>
                <a:latin typeface="Times New Roman" pitchFamily="65" charset="-122"/>
                <a:ea typeface="宋体" pitchFamily="65" charset="-122"/>
              </a:rPr>
              <a:t>derthals.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考查主语从句。 句意:他们比现代人强壮得多,但长期以来人们一直认为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人类祖先比尼安德特人聪明。分析句子结构可知,此处it是形式主语,设空处引导</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的从句是真正的主语,从句不缺少成分,句意完整,故填that。</a:t>
            </a:r>
            <a:endParaRPr lang="zh-CN" altLang="en-US" sz="1814" kern="0" dirty="0">
              <a:solidFill>
                <a:srgbClr val="FF0000"/>
              </a:solidFill>
              <a:latin typeface="Times New Roman" pitchFamily="65" charset="-122"/>
              <a:ea typeface="宋体" pitchFamily="65" charset="-122"/>
            </a:endParaRPr>
          </a:p>
        </p:txBody>
      </p:sp>
      <p:pic>
        <p:nvPicPr>
          <p:cNvPr id="3" name="图片 3" descr="textimage98.jpeg"/>
          <p:cNvPicPr>
            <a:picLocks noChangeAspect="1"/>
          </p:cNvPicPr>
          <p:nvPr/>
        </p:nvPicPr>
        <p:blipFill>
          <a:blip r:embed="rId4"/>
          <a:stretch>
            <a:fillRect/>
          </a:stretch>
        </p:blipFill>
        <p:spPr>
          <a:xfrm>
            <a:off x="3081600" y="3563145"/>
            <a:ext cx="523874" cy="352424"/>
          </a:xfrm>
          <a:prstGeom prst="rect">
            <a:avLst/>
          </a:prstGeom>
        </p:spPr>
      </p:pic>
      <p:pic>
        <p:nvPicPr>
          <p:cNvPr id="5" name="图片 5" descr="textimage97.jpeg"/>
          <p:cNvPicPr>
            <a:picLocks noChangeAspect="1"/>
          </p:cNvPicPr>
          <p:nvPr/>
        </p:nvPicPr>
        <p:blipFill>
          <a:blip r:embed="rId4"/>
          <a:stretch>
            <a:fillRect/>
          </a:stretch>
        </p:blipFill>
        <p:spPr>
          <a:xfrm>
            <a:off x="3311999" y="1483054"/>
            <a:ext cx="523874" cy="352424"/>
          </a:xfrm>
          <a:prstGeom prst="rect">
            <a:avLst/>
          </a:prstGeom>
        </p:spPr>
      </p:pic>
      <p:sp>
        <p:nvSpPr>
          <p:cNvPr id="6" name="矩形 5"/>
          <p:cNvSpPr/>
          <p:nvPr/>
        </p:nvSpPr>
        <p:spPr>
          <a:xfrm>
            <a:off x="907776" y="1856865"/>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what</a:t>
            </a:r>
          </a:p>
        </p:txBody>
      </p:sp>
      <p:sp>
        <p:nvSpPr>
          <p:cNvPr id="7" name="矩形 6"/>
          <p:cNvSpPr/>
          <p:nvPr/>
        </p:nvSpPr>
        <p:spPr>
          <a:xfrm>
            <a:off x="2993533" y="4012835"/>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34371"/>
            <a:ext cx="8316000" cy="5500608"/>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7.(2020</a:t>
            </a:r>
            <a:r>
              <a:rPr lang="zh-CN" altLang="en-US" sz="1814" kern="0" dirty="0" smtClean="0">
                <a:solidFill>
                  <a:srgbClr val="000000"/>
                </a:solidFill>
                <a:latin typeface="Times New Roman" pitchFamily="65" charset="-122"/>
                <a:ea typeface="宋体" pitchFamily="65" charset="-122"/>
              </a:rPr>
              <a:t>天津</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阅读表达</a:t>
            </a:r>
            <a:r>
              <a:rPr lang="en-US" altLang="zh-CN" sz="1814" kern="0" dirty="0" smtClean="0">
                <a:solidFill>
                  <a:srgbClr val="000000"/>
                </a:solidFill>
                <a:latin typeface="Times New Roman" pitchFamily="65" charset="-122"/>
                <a:ea typeface="宋体" pitchFamily="65" charset="-122"/>
              </a:rPr>
              <a:t>,</a:t>
            </a:r>
            <a:r>
              <a:rPr lang="zh-CN" altLang="en-US"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)Now I know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 I am! I'm Tyson's little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brother, but that's only part of my identity.</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现在我知道我是谁了</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我是泰森的弟弟</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但那只是我</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身份的一部分。</a:t>
            </a:r>
            <a:r>
              <a:rPr lang="en-US" altLang="zh-CN" sz="1814" kern="0" dirty="0" smtClean="0">
                <a:solidFill>
                  <a:srgbClr val="FF0000"/>
                </a:solidFill>
                <a:latin typeface="Times New Roman" pitchFamily="65" charset="-122"/>
                <a:ea typeface="宋体" pitchFamily="65" charset="-122"/>
              </a:rPr>
              <a:t>know</a:t>
            </a:r>
            <a:r>
              <a:rPr lang="zh-CN" altLang="en-US" sz="1814" kern="0" dirty="0" smtClean="0">
                <a:solidFill>
                  <a:srgbClr val="FF0000"/>
                </a:solidFill>
                <a:latin typeface="Times New Roman" pitchFamily="65" charset="-122"/>
                <a:ea typeface="宋体" pitchFamily="65" charset="-122"/>
              </a:rPr>
              <a:t>后面的宾语从句缺少表语</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应填连接代词</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再根据下句内容</a:t>
            </a: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可知,此处是指人,故填who。</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8.(2020江苏,完形填空,</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 proved that it's not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happens to us that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determines our lives—it's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we make of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happens.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性从句。句意:他证明了决定我们生活的并不是发生在我们身上的事情——而是我们如何看待发生的事情。第一个that后的宾语从句是强调句型,其中被强调部分是主语从句,而从句中缺少主语,指“……的事情”,故第一空填what。破折号后面是强调句型的省略形式,被省略的部分是that determines our lives,所以第二空引导的是主语从句,且在从句中作的是make的宾语,意为“什么”,故填what。第三空引导的是宾语从句,且在从句中作主语,意为“……的事情”,故填what。</a:t>
            </a:r>
            <a:endParaRPr lang="zh-CN" altLang="en-US" sz="1814" kern="0" dirty="0">
              <a:solidFill>
                <a:srgbClr val="FF0000"/>
              </a:solidFill>
              <a:latin typeface="Times New Roman" pitchFamily="65" charset="-122"/>
              <a:ea typeface="宋体" pitchFamily="65" charset="-122"/>
            </a:endParaRPr>
          </a:p>
        </p:txBody>
      </p:sp>
      <p:pic>
        <p:nvPicPr>
          <p:cNvPr id="3" name="图片 3" descr="textimage100.jpeg"/>
          <p:cNvPicPr>
            <a:picLocks noChangeAspect="1"/>
          </p:cNvPicPr>
          <p:nvPr/>
        </p:nvPicPr>
        <p:blipFill>
          <a:blip r:embed="rId4"/>
          <a:stretch>
            <a:fillRect/>
          </a:stretch>
        </p:blipFill>
        <p:spPr>
          <a:xfrm>
            <a:off x="2927925" y="3278620"/>
            <a:ext cx="514349" cy="333374"/>
          </a:xfrm>
          <a:prstGeom prst="rect">
            <a:avLst/>
          </a:prstGeom>
        </p:spPr>
      </p:pic>
      <p:pic>
        <p:nvPicPr>
          <p:cNvPr id="5" name="图片 4" descr="textimage99.jpeg"/>
          <p:cNvPicPr>
            <a:picLocks noChangeAspect="1"/>
          </p:cNvPicPr>
          <p:nvPr/>
        </p:nvPicPr>
        <p:blipFill>
          <a:blip r:embed="rId5"/>
          <a:stretch>
            <a:fillRect/>
          </a:stretch>
        </p:blipFill>
        <p:spPr>
          <a:xfrm>
            <a:off x="2927925" y="1194203"/>
            <a:ext cx="523874" cy="352424"/>
          </a:xfrm>
          <a:prstGeom prst="rect">
            <a:avLst/>
          </a:prstGeom>
        </p:spPr>
      </p:pic>
      <p:sp>
        <p:nvSpPr>
          <p:cNvPr id="6" name="矩形 5"/>
          <p:cNvSpPr/>
          <p:nvPr/>
        </p:nvSpPr>
        <p:spPr>
          <a:xfrm>
            <a:off x="4989369" y="1173731"/>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who</a:t>
            </a:r>
          </a:p>
        </p:txBody>
      </p:sp>
      <p:sp>
        <p:nvSpPr>
          <p:cNvPr id="7" name="矩形 6"/>
          <p:cNvSpPr/>
          <p:nvPr/>
        </p:nvSpPr>
        <p:spPr>
          <a:xfrm>
            <a:off x="5869995" y="3248493"/>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what</a:t>
            </a:r>
            <a:endParaRPr lang="zh-CN" altLang="en-US" dirty="0"/>
          </a:p>
        </p:txBody>
      </p:sp>
      <p:sp>
        <p:nvSpPr>
          <p:cNvPr id="8" name="矩形 7"/>
          <p:cNvSpPr/>
          <p:nvPr/>
        </p:nvSpPr>
        <p:spPr>
          <a:xfrm>
            <a:off x="3328131" y="3672269"/>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what</a:t>
            </a:r>
            <a:endParaRPr lang="zh-CN" altLang="en-US" dirty="0"/>
          </a:p>
        </p:txBody>
      </p:sp>
      <p:sp>
        <p:nvSpPr>
          <p:cNvPr id="9" name="矩形 8"/>
          <p:cNvSpPr/>
          <p:nvPr/>
        </p:nvSpPr>
        <p:spPr>
          <a:xfrm>
            <a:off x="5689500" y="3659554"/>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4492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9.(2020江苏,阅读理解B,</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 said that he had heard the calls to preserve the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boxes and had seen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some of them were listed as historic buildings.</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考查宾语从句。句意:他说,他听到了保护这些箱子的呼声,也看到了其中</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一些是如何被列为历史建筑的。根据句意可知填how,表示方式。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10.(2020浙江,语法填空,</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)Over thousands of years, they began to depend less on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could be hunted or gathered from the wild, and more on animals they </a:t>
            </a:r>
            <a:r>
              <a:rPr dirty="0"/>
              <a:t/>
            </a:r>
            <a:br>
              <a:rPr dirty="0"/>
            </a:br>
            <a:r>
              <a:rPr lang="zh-CN" altLang="en-US" sz="1814" kern="0" dirty="0" smtClean="0">
                <a:solidFill>
                  <a:srgbClr val="000000"/>
                </a:solidFill>
                <a:latin typeface="Times New Roman" pitchFamily="65" charset="-122"/>
                <a:ea typeface="宋体" pitchFamily="65" charset="-122"/>
              </a:rPr>
              <a:t>had raised and crops they had sown.</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考查名词性从句。句意:几千年来,他们开始更少地依靠能从野外狩猎或</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采集的东西,而更多地依靠他们饲养的动物和他们种的庄稼。分析句子结构可</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知,设空处引导宾语从句,作depend on的宾语,由于从句中缺少主语,而且表示“…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…的东西”,故填what。</a:t>
            </a:r>
            <a:endParaRPr lang="zh-CN" altLang="en-US" sz="1814" kern="0" dirty="0">
              <a:solidFill>
                <a:srgbClr val="FF0000"/>
              </a:solidFill>
              <a:latin typeface="Times New Roman" pitchFamily="65" charset="-122"/>
              <a:ea typeface="宋体" pitchFamily="65" charset="-122"/>
            </a:endParaRPr>
          </a:p>
        </p:txBody>
      </p:sp>
      <p:pic>
        <p:nvPicPr>
          <p:cNvPr id="3" name="图片 3" descr="textimage102.jpeg"/>
          <p:cNvPicPr>
            <a:picLocks noChangeAspect="1"/>
          </p:cNvPicPr>
          <p:nvPr/>
        </p:nvPicPr>
        <p:blipFill>
          <a:blip r:embed="rId4"/>
          <a:stretch>
            <a:fillRect/>
          </a:stretch>
        </p:blipFill>
        <p:spPr>
          <a:xfrm>
            <a:off x="3043124" y="3151316"/>
            <a:ext cx="514349" cy="333374"/>
          </a:xfrm>
          <a:prstGeom prst="rect">
            <a:avLst/>
          </a:prstGeom>
        </p:spPr>
      </p:pic>
      <p:pic>
        <p:nvPicPr>
          <p:cNvPr id="5" name="图片 4" descr="textimage101.jpeg"/>
          <p:cNvPicPr>
            <a:picLocks noChangeAspect="1"/>
          </p:cNvPicPr>
          <p:nvPr/>
        </p:nvPicPr>
        <p:blipFill>
          <a:blip r:embed="rId4"/>
          <a:stretch>
            <a:fillRect/>
          </a:stretch>
        </p:blipFill>
        <p:spPr>
          <a:xfrm>
            <a:off x="3081600" y="1491443"/>
            <a:ext cx="514349" cy="333374"/>
          </a:xfrm>
          <a:prstGeom prst="rect">
            <a:avLst/>
          </a:prstGeom>
        </p:spPr>
      </p:pic>
      <p:sp>
        <p:nvSpPr>
          <p:cNvPr id="6" name="矩形 5"/>
          <p:cNvSpPr/>
          <p:nvPr/>
        </p:nvSpPr>
        <p:spPr>
          <a:xfrm>
            <a:off x="2837724" y="1894747"/>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how</a:t>
            </a:r>
          </a:p>
        </p:txBody>
      </p:sp>
      <p:sp>
        <p:nvSpPr>
          <p:cNvPr id="7" name="矩形 6"/>
          <p:cNvSpPr/>
          <p:nvPr/>
        </p:nvSpPr>
        <p:spPr>
          <a:xfrm>
            <a:off x="1008443" y="3559830"/>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what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31479"/>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11.(2020</a:t>
            </a:r>
            <a:r>
              <a:rPr lang="zh-CN" altLang="en-US" sz="1814" kern="0" dirty="0" smtClean="0">
                <a:solidFill>
                  <a:srgbClr val="000000"/>
                </a:solidFill>
                <a:latin typeface="Times New Roman" pitchFamily="65" charset="-122"/>
                <a:ea typeface="宋体" pitchFamily="65" charset="-122"/>
              </a:rPr>
              <a:t>北京</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语法填空</a:t>
            </a:r>
            <a:r>
              <a:rPr lang="en-US" altLang="zh-CN" sz="1814" kern="0" dirty="0" smtClean="0">
                <a:solidFill>
                  <a:srgbClr val="000000"/>
                </a:solidFill>
                <a:latin typeface="Times New Roman" pitchFamily="65" charset="-122"/>
                <a:ea typeface="宋体" pitchFamily="65" charset="-122"/>
              </a:rPr>
              <a:t>A,</a:t>
            </a:r>
            <a:r>
              <a:rPr lang="en-US" altLang="zh-CN" sz="1772" kern="0" spc="227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 Oliver says if you're lucky enough to have someone</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 close to you who enjoys cooking, ask them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 you can join in when it's </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possible.</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考查宾语从句。句意:Oliver说如果你足够幸运有喜欢做饭的人在你身边,</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当有可能的时候,询问他们你是否可以加入。设空处引导宾语从句,从句中不缺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成分,由句意可知此处意为“是否”,故填whether或if。</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12.(2019江苏,阅读理解C,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question, however, is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this is what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developing countries need the most.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考查表语从句。句意:然而,问题是这是否是发展中国家最需要的。由句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意可知设空处表示“是否”,表语从句一般用whether引导而不用if。</a:t>
            </a:r>
            <a:endParaRPr lang="zh-CN" altLang="en-US" sz="1814" kern="0" dirty="0">
              <a:solidFill>
                <a:srgbClr val="FF0000"/>
              </a:solidFill>
              <a:latin typeface="Times New Roman" pitchFamily="65" charset="-122"/>
              <a:ea typeface="宋体" pitchFamily="65" charset="-122"/>
            </a:endParaRPr>
          </a:p>
        </p:txBody>
      </p:sp>
      <p:pic>
        <p:nvPicPr>
          <p:cNvPr id="3" name="图片 3" descr="textimage104.jpeg"/>
          <p:cNvPicPr>
            <a:picLocks noChangeAspect="1"/>
          </p:cNvPicPr>
          <p:nvPr/>
        </p:nvPicPr>
        <p:blipFill>
          <a:blip r:embed="rId4"/>
          <a:stretch>
            <a:fillRect/>
          </a:stretch>
        </p:blipFill>
        <p:spPr>
          <a:xfrm>
            <a:off x="3196799" y="3983384"/>
            <a:ext cx="523874" cy="352424"/>
          </a:xfrm>
          <a:prstGeom prst="rect">
            <a:avLst/>
          </a:prstGeom>
        </p:spPr>
      </p:pic>
      <p:pic>
        <p:nvPicPr>
          <p:cNvPr id="6" name="图片 4" descr="textimage103.jpeg"/>
          <p:cNvPicPr>
            <a:picLocks noChangeAspect="1"/>
          </p:cNvPicPr>
          <p:nvPr/>
        </p:nvPicPr>
        <p:blipFill>
          <a:blip r:embed="rId5"/>
          <a:stretch>
            <a:fillRect/>
          </a:stretch>
        </p:blipFill>
        <p:spPr>
          <a:xfrm>
            <a:off x="3209512" y="1491443"/>
            <a:ext cx="514349" cy="333374"/>
          </a:xfrm>
          <a:prstGeom prst="rect">
            <a:avLst/>
          </a:prstGeom>
        </p:spPr>
      </p:pic>
      <p:sp>
        <p:nvSpPr>
          <p:cNvPr id="7" name="矩形 6"/>
          <p:cNvSpPr/>
          <p:nvPr/>
        </p:nvSpPr>
        <p:spPr>
          <a:xfrm>
            <a:off x="4797280" y="1848476"/>
            <a:ext cx="113364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whether/if</a:t>
            </a:r>
          </a:p>
        </p:txBody>
      </p:sp>
      <p:sp>
        <p:nvSpPr>
          <p:cNvPr id="8" name="矩形 7"/>
          <p:cNvSpPr/>
          <p:nvPr/>
        </p:nvSpPr>
        <p:spPr>
          <a:xfrm>
            <a:off x="6305159" y="3945723"/>
            <a:ext cx="9284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whether</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30857"/>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13.(2019</a:t>
            </a:r>
            <a:r>
              <a:rPr lang="zh-CN" altLang="en-US" sz="1814" kern="0" dirty="0" smtClean="0">
                <a:solidFill>
                  <a:srgbClr val="000000"/>
                </a:solidFill>
                <a:latin typeface="Times New Roman" pitchFamily="65" charset="-122"/>
                <a:ea typeface="宋体" pitchFamily="65" charset="-122"/>
              </a:rPr>
              <a:t>上海春</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听力</a:t>
            </a:r>
            <a:r>
              <a:rPr lang="en-US" altLang="zh-CN" sz="1814" kern="0" dirty="0" smtClean="0">
                <a:solidFill>
                  <a:srgbClr val="000000"/>
                </a:solidFill>
                <a:latin typeface="Times New Roman" pitchFamily="65" charset="-122"/>
                <a:ea typeface="宋体" pitchFamily="65" charset="-122"/>
              </a:rPr>
              <a:t>,</a:t>
            </a:r>
            <a:r>
              <a:rPr lang="zh-CN" altLang="en-US"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)Read the four possible answers on your paper, and de</a:t>
            </a:r>
            <a:endParaRPr lang="en-US" altLang="zh-CN" sz="2000" dirty="0" smtClean="0"/>
          </a:p>
          <a:p>
            <a:pPr eaLnBrk="0" latinLnBrk="1" hangingPunct="0">
              <a:lnSpc>
                <a:spcPct val="150000"/>
              </a:lnSpc>
            </a:pPr>
            <a:r>
              <a:rPr lang="en-US" altLang="zh-CN" sz="1814" kern="0" dirty="0" err="1" smtClean="0">
                <a:solidFill>
                  <a:srgbClr val="000000"/>
                </a:solidFill>
                <a:latin typeface="Times New Roman" pitchFamily="65" charset="-122"/>
                <a:ea typeface="宋体" pitchFamily="65" charset="-122"/>
              </a:rPr>
              <a:t>cide</a:t>
            </a:r>
            <a:r>
              <a:rPr lang="en-US" altLang="zh-CN" sz="1814" kern="0"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 one is the best answer to the question you have heard.</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考查宾语从句。句中有</a:t>
            </a:r>
            <a:r>
              <a:rPr lang="en-US" altLang="zh-CN" sz="1814" kern="0" dirty="0" smtClean="0">
                <a:solidFill>
                  <a:srgbClr val="FF0000"/>
                </a:solidFill>
                <a:latin typeface="Times New Roman" pitchFamily="65" charset="-122"/>
                <a:ea typeface="宋体" pitchFamily="65" charset="-122"/>
              </a:rPr>
              <a:t>four possible answers</a:t>
            </a:r>
            <a:r>
              <a:rPr lang="zh-CN" altLang="en-US" sz="1814" kern="0" dirty="0" smtClean="0">
                <a:solidFill>
                  <a:srgbClr val="FF0000"/>
                </a:solidFill>
                <a:latin typeface="Times New Roman" pitchFamily="65" charset="-122"/>
                <a:ea typeface="宋体" pitchFamily="65" charset="-122"/>
              </a:rPr>
              <a:t>表示范围</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空后有</a:t>
            </a:r>
            <a:r>
              <a:rPr lang="en-US" altLang="zh-CN" sz="1814" kern="0" dirty="0" smtClean="0">
                <a:solidFill>
                  <a:srgbClr val="FF0000"/>
                </a:solidFill>
                <a:latin typeface="Times New Roman" pitchFamily="65" charset="-122"/>
                <a:ea typeface="宋体" pitchFamily="65" charset="-122"/>
              </a:rPr>
              <a:t>one,</a:t>
            </a:r>
            <a:r>
              <a:rPr lang="zh-CN" altLang="en-US" sz="1814" kern="0" dirty="0" smtClean="0">
                <a:solidFill>
                  <a:srgbClr val="FF0000"/>
                </a:solidFill>
                <a:latin typeface="Times New Roman" pitchFamily="65" charset="-122"/>
                <a:ea typeface="宋体" pitchFamily="65" charset="-122"/>
              </a:rPr>
              <a:t>故可判</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断用</a:t>
            </a:r>
            <a:r>
              <a:rPr lang="en-US" altLang="zh-CN" sz="1814" kern="0" dirty="0" smtClean="0">
                <a:solidFill>
                  <a:srgbClr val="FF0000"/>
                </a:solidFill>
                <a:latin typeface="Times New Roman" pitchFamily="65" charset="-122"/>
                <a:ea typeface="宋体" pitchFamily="65" charset="-122"/>
              </a:rPr>
              <a:t>which ,</a:t>
            </a:r>
            <a:r>
              <a:rPr lang="zh-CN" altLang="en-US" sz="1814" kern="0" dirty="0" smtClean="0">
                <a:solidFill>
                  <a:srgbClr val="FF0000"/>
                </a:solidFill>
                <a:latin typeface="Times New Roman" pitchFamily="65" charset="-122"/>
                <a:ea typeface="宋体" pitchFamily="65" charset="-122"/>
              </a:rPr>
              <a:t>表示“哪个”。</a:t>
            </a:r>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14.(2019</a:t>
            </a:r>
            <a:r>
              <a:rPr lang="zh-CN" altLang="en-US" sz="1814" kern="0" dirty="0" smtClean="0">
                <a:solidFill>
                  <a:srgbClr val="000000"/>
                </a:solidFill>
                <a:latin typeface="Times New Roman" pitchFamily="65" charset="-122"/>
                <a:ea typeface="宋体" pitchFamily="65" charset="-122"/>
              </a:rPr>
              <a:t>课标全国</a:t>
            </a:r>
            <a:r>
              <a:rPr lang="en-US" altLang="zh-CN" sz="1814" kern="0" dirty="0" smtClean="0">
                <a:solidFill>
                  <a:srgbClr val="000000"/>
                </a:solidFill>
                <a:latin typeface="Times New Roman" pitchFamily="65" charset="-122"/>
                <a:ea typeface="宋体" pitchFamily="65" charset="-122"/>
              </a:rPr>
              <a:t>Ⅱ,</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B,</a:t>
            </a:r>
            <a:r>
              <a:rPr lang="en-US" altLang="zh-CN"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)However, if others benefit in the process, </a:t>
            </a:r>
            <a:endParaRPr lang="en-US" altLang="zh-CN"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and I get some reward too, does it really matter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my motivation lies?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考查主语从句。句意:然而,如果别人在这个过程中获益,我也得到一些回</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报的话,那么我的动机在哪儿真的重要吗?lie是不及物动词,设空处引导主语从句,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且在从句中作地点状语,故应该使用where。</a:t>
            </a:r>
            <a:endParaRPr lang="zh-CN" altLang="en-US" sz="1814" kern="0" dirty="0">
              <a:solidFill>
                <a:srgbClr val="FF0000"/>
              </a:solidFill>
              <a:latin typeface="Times New Roman" pitchFamily="65" charset="-122"/>
              <a:ea typeface="宋体" pitchFamily="65" charset="-122"/>
            </a:endParaRPr>
          </a:p>
        </p:txBody>
      </p:sp>
      <p:pic>
        <p:nvPicPr>
          <p:cNvPr id="5" name="图片 4" descr="textimage105.jpeg"/>
          <p:cNvPicPr>
            <a:picLocks noChangeAspect="1"/>
          </p:cNvPicPr>
          <p:nvPr/>
        </p:nvPicPr>
        <p:blipFill>
          <a:blip r:embed="rId4"/>
          <a:stretch>
            <a:fillRect/>
          </a:stretch>
        </p:blipFill>
        <p:spPr>
          <a:xfrm>
            <a:off x="2812725" y="1546103"/>
            <a:ext cx="523874" cy="352424"/>
          </a:xfrm>
          <a:prstGeom prst="rect">
            <a:avLst/>
          </a:prstGeom>
        </p:spPr>
      </p:pic>
      <p:pic>
        <p:nvPicPr>
          <p:cNvPr id="6" name="图片 5" descr="textimage106.jpeg"/>
          <p:cNvPicPr>
            <a:picLocks noChangeAspect="1"/>
          </p:cNvPicPr>
          <p:nvPr/>
        </p:nvPicPr>
        <p:blipFill>
          <a:blip r:embed="rId4"/>
          <a:stretch>
            <a:fillRect/>
          </a:stretch>
        </p:blipFill>
        <p:spPr>
          <a:xfrm>
            <a:off x="3888000" y="3239728"/>
            <a:ext cx="523874" cy="352424"/>
          </a:xfrm>
          <a:prstGeom prst="rect">
            <a:avLst/>
          </a:prstGeom>
        </p:spPr>
      </p:pic>
      <p:sp>
        <p:nvSpPr>
          <p:cNvPr id="7" name="矩形 6"/>
          <p:cNvSpPr/>
          <p:nvPr/>
        </p:nvSpPr>
        <p:spPr>
          <a:xfrm>
            <a:off x="1336629" y="1882032"/>
            <a:ext cx="74892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which</a:t>
            </a:r>
            <a:endParaRPr lang="zh-CN" altLang="en-US" dirty="0"/>
          </a:p>
        </p:txBody>
      </p:sp>
      <p:sp>
        <p:nvSpPr>
          <p:cNvPr id="8" name="矩形 7"/>
          <p:cNvSpPr/>
          <p:nvPr/>
        </p:nvSpPr>
        <p:spPr>
          <a:xfrm>
            <a:off x="5283518" y="3551441"/>
            <a:ext cx="74892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where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401444"/>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20.</a:t>
            </a:r>
            <a:r>
              <a:rPr lang="zh-CN" altLang="en-US" sz="1814" u="sng"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vi</a:t>
            </a:r>
            <a:r>
              <a:rPr lang="en-US" altLang="zh-CN" sz="1814" kern="0" dirty="0" smtClean="0">
                <a:solidFill>
                  <a:srgbClr val="000000"/>
                </a:solidFill>
                <a:latin typeface="Times New Roman" pitchFamily="65" charset="-122"/>
                <a:ea typeface="宋体" pitchFamily="65" charset="-122"/>
              </a:rPr>
              <a:t>.&amp; </a:t>
            </a:r>
            <a:r>
              <a:rPr lang="en-US" altLang="zh-CN" sz="1814" i="1" kern="0" dirty="0" err="1" smtClean="0">
                <a:solidFill>
                  <a:srgbClr val="000000"/>
                </a:solidFill>
                <a:latin typeface="Times New Roman" pitchFamily="65" charset="-122"/>
                <a:ea typeface="宋体" pitchFamily="65" charset="-122"/>
              </a:rPr>
              <a:t>vt</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加强</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增强</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巩固→</a:t>
            </a:r>
            <a:r>
              <a:rPr lang="zh-CN" altLang="en-US" sz="1814" u="sng"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adj</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强壮的</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强烈的</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强劲的→</a:t>
            </a:r>
            <a:r>
              <a:rPr lang="zh-CN" altLang="en-US" sz="2000" dirty="0" smtClean="0"/>
              <a:t/>
            </a:r>
            <a:br>
              <a:rPr lang="zh-CN" altLang="en-US" sz="2000" dirty="0" smtClean="0"/>
            </a:br>
            <a:r>
              <a:rPr lang="zh-CN" altLang="en-US" sz="1814" u="sng"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n</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力气</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长处</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强项</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.乐观的→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.乐观;乐观主义→</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.乐观主</a:t>
            </a:r>
            <a:r>
              <a:rPr dirty="0"/>
              <a:t/>
            </a:r>
            <a:br>
              <a:rPr dirty="0"/>
            </a:br>
            <a:r>
              <a:rPr lang="zh-CN" altLang="en-US" sz="1814" kern="0" dirty="0" smtClean="0">
                <a:solidFill>
                  <a:srgbClr val="000000"/>
                </a:solidFill>
                <a:latin typeface="Times New Roman" pitchFamily="65" charset="-122"/>
                <a:ea typeface="宋体" pitchFamily="65" charset="-122"/>
              </a:rPr>
              <a:t>义者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.能力;胜任;本领 →</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.有能力的;称职的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.合作;协作;配合→</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.合作的;协作的;同心协力的→</a:t>
            </a:r>
            <a:r>
              <a:rPr dirty="0"/>
              <a:t/>
            </a:r>
            <a:br>
              <a:rPr dirty="0"/>
            </a:b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.合作;协作;配合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.真诚地;诚实地→</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.真诚的;诚挚的;诚恳的</a:t>
            </a:r>
            <a:endParaRPr lang="zh-CN" altLang="en-US" dirty="0"/>
          </a:p>
        </p:txBody>
      </p:sp>
      <p:sp>
        <p:nvSpPr>
          <p:cNvPr id="3" name="矩形 2"/>
          <p:cNvSpPr/>
          <p:nvPr/>
        </p:nvSpPr>
        <p:spPr>
          <a:xfrm>
            <a:off x="1007696" y="1403859"/>
            <a:ext cx="114646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strengthen</a:t>
            </a:r>
            <a:endParaRPr lang="zh-CN" altLang="en-US" dirty="0"/>
          </a:p>
        </p:txBody>
      </p:sp>
      <p:sp>
        <p:nvSpPr>
          <p:cNvPr id="4" name="矩形 3"/>
          <p:cNvSpPr/>
          <p:nvPr/>
        </p:nvSpPr>
        <p:spPr>
          <a:xfrm>
            <a:off x="4803259" y="1437415"/>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strong</a:t>
            </a:r>
            <a:endParaRPr lang="zh-CN" altLang="en-US" dirty="0"/>
          </a:p>
        </p:txBody>
      </p:sp>
      <p:sp>
        <p:nvSpPr>
          <p:cNvPr id="5" name="矩形 4"/>
          <p:cNvSpPr/>
          <p:nvPr/>
        </p:nvSpPr>
        <p:spPr>
          <a:xfrm>
            <a:off x="815223" y="1856865"/>
            <a:ext cx="9284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strength</a:t>
            </a:r>
            <a:endParaRPr lang="zh-CN" altLang="en-US" dirty="0"/>
          </a:p>
        </p:txBody>
      </p:sp>
      <p:sp>
        <p:nvSpPr>
          <p:cNvPr id="6" name="矩形 5"/>
          <p:cNvSpPr/>
          <p:nvPr/>
        </p:nvSpPr>
        <p:spPr>
          <a:xfrm>
            <a:off x="1061014" y="2263862"/>
            <a:ext cx="11079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optimistic</a:t>
            </a:r>
            <a:endParaRPr lang="zh-CN" altLang="en-US" dirty="0"/>
          </a:p>
        </p:txBody>
      </p:sp>
      <p:sp>
        <p:nvSpPr>
          <p:cNvPr id="7" name="矩形 6"/>
          <p:cNvSpPr/>
          <p:nvPr/>
        </p:nvSpPr>
        <p:spPr>
          <a:xfrm>
            <a:off x="3476998" y="2276314"/>
            <a:ext cx="105670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optimism</a:t>
            </a:r>
            <a:endParaRPr lang="zh-CN" altLang="en-US" dirty="0"/>
          </a:p>
        </p:txBody>
      </p:sp>
      <p:sp>
        <p:nvSpPr>
          <p:cNvPr id="8" name="矩形 7"/>
          <p:cNvSpPr/>
          <p:nvPr/>
        </p:nvSpPr>
        <p:spPr>
          <a:xfrm>
            <a:off x="6525513" y="2284703"/>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optimist</a:t>
            </a:r>
            <a:endParaRPr lang="zh-CN" altLang="en-US" dirty="0"/>
          </a:p>
        </p:txBody>
      </p:sp>
      <p:sp>
        <p:nvSpPr>
          <p:cNvPr id="9" name="矩形 8"/>
          <p:cNvSpPr/>
          <p:nvPr/>
        </p:nvSpPr>
        <p:spPr>
          <a:xfrm>
            <a:off x="1042684" y="3106824"/>
            <a:ext cx="128753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competence</a:t>
            </a:r>
            <a:endParaRPr lang="zh-CN" altLang="en-US" dirty="0"/>
          </a:p>
        </p:txBody>
      </p:sp>
      <p:sp>
        <p:nvSpPr>
          <p:cNvPr id="10" name="矩形 9"/>
          <p:cNvSpPr/>
          <p:nvPr/>
        </p:nvSpPr>
        <p:spPr>
          <a:xfrm>
            <a:off x="4275339" y="3131991"/>
            <a:ext cx="114646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competent</a:t>
            </a:r>
            <a:endParaRPr lang="zh-CN" altLang="en-US" dirty="0"/>
          </a:p>
        </p:txBody>
      </p:sp>
      <p:sp>
        <p:nvSpPr>
          <p:cNvPr id="11" name="矩形 10"/>
          <p:cNvSpPr/>
          <p:nvPr/>
        </p:nvSpPr>
        <p:spPr>
          <a:xfrm>
            <a:off x="1048145" y="3547378"/>
            <a:ext cx="10823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cooperate</a:t>
            </a:r>
            <a:endParaRPr lang="zh-CN" altLang="en-US" dirty="0"/>
          </a:p>
        </p:txBody>
      </p:sp>
      <p:sp>
        <p:nvSpPr>
          <p:cNvPr id="12" name="矩形 11"/>
          <p:cNvSpPr/>
          <p:nvPr/>
        </p:nvSpPr>
        <p:spPr>
          <a:xfrm>
            <a:off x="4175423" y="3551441"/>
            <a:ext cx="126188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cooperative</a:t>
            </a:r>
            <a:endParaRPr lang="zh-CN" altLang="en-US" dirty="0"/>
          </a:p>
        </p:txBody>
      </p:sp>
      <p:sp>
        <p:nvSpPr>
          <p:cNvPr id="13" name="矩形 12"/>
          <p:cNvSpPr/>
          <p:nvPr/>
        </p:nvSpPr>
        <p:spPr>
          <a:xfrm>
            <a:off x="768723" y="3928945"/>
            <a:ext cx="127470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cooperation</a:t>
            </a:r>
            <a:endParaRPr lang="zh-CN" altLang="en-US" dirty="0"/>
          </a:p>
        </p:txBody>
      </p:sp>
      <p:sp>
        <p:nvSpPr>
          <p:cNvPr id="14" name="矩形 13"/>
          <p:cNvSpPr/>
          <p:nvPr/>
        </p:nvSpPr>
        <p:spPr>
          <a:xfrm>
            <a:off x="1089383" y="4381951"/>
            <a:ext cx="10182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sincerely</a:t>
            </a:r>
            <a:endParaRPr lang="zh-CN" altLang="en-US" dirty="0"/>
          </a:p>
        </p:txBody>
      </p:sp>
      <p:sp>
        <p:nvSpPr>
          <p:cNvPr id="15" name="矩形 14"/>
          <p:cNvSpPr/>
          <p:nvPr/>
        </p:nvSpPr>
        <p:spPr>
          <a:xfrm>
            <a:off x="4341012" y="4390340"/>
            <a:ext cx="8386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sincere</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3210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15.(2019浙江,概要写作,</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)Kids will feel like they're not good enough or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you don't care and, as a result, may see no point in trying hard for their accom-</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plishments.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考查宾语从句。句意:孩子会感觉他们不够好,或你不在乎,因此(他们)可</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能看不到努力取得成就有什么意义。空前的or为并列连词,分析句子结构可判断</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or后为like后的第二个宾语从句,引导第二个宾语从句的that一般不省略。</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16.(2019上海春,书面表达,</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is more important is that sharing my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clothes will make full use of them.</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考查主语从句。句意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更重要的事情是分享我的衣服会使它们得到充分利</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用。分析句子结构可知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设空处引导主语从句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且在从句中作主语</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意为“</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的</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事情”</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a:t>
            </a:r>
            <a:r>
              <a:rPr lang="en-US" altLang="zh-CN" sz="1814" kern="0" dirty="0" smtClean="0">
                <a:solidFill>
                  <a:srgbClr val="FF0000"/>
                </a:solidFill>
                <a:latin typeface="Times New Roman" pitchFamily="65" charset="-122"/>
                <a:ea typeface="宋体" pitchFamily="65" charset="-122"/>
              </a:rPr>
              <a:t>What</a:t>
            </a:r>
            <a:r>
              <a:rPr lang="zh-CN" altLang="en-US" sz="1814" kern="0" dirty="0" smtClean="0">
                <a:solidFill>
                  <a:srgbClr val="FF0000"/>
                </a:solidFill>
                <a:latin typeface="Times New Roman" pitchFamily="65" charset="-122"/>
                <a:ea typeface="宋体" pitchFamily="65" charset="-122"/>
              </a:rPr>
              <a:t>。</a:t>
            </a:r>
          </a:p>
        </p:txBody>
      </p:sp>
      <p:pic>
        <p:nvPicPr>
          <p:cNvPr id="3" name="图片 3" descr="textimage107.jpeg"/>
          <p:cNvPicPr>
            <a:picLocks noChangeAspect="1"/>
          </p:cNvPicPr>
          <p:nvPr/>
        </p:nvPicPr>
        <p:blipFill>
          <a:blip r:embed="rId4"/>
          <a:stretch>
            <a:fillRect/>
          </a:stretch>
        </p:blipFill>
        <p:spPr>
          <a:xfrm>
            <a:off x="3043124" y="1491443"/>
            <a:ext cx="514349" cy="333374"/>
          </a:xfrm>
          <a:prstGeom prst="rect">
            <a:avLst/>
          </a:prstGeom>
        </p:spPr>
      </p:pic>
      <p:pic>
        <p:nvPicPr>
          <p:cNvPr id="4" name="图片 4" descr="textimage108.jpeg"/>
          <p:cNvPicPr>
            <a:picLocks noChangeAspect="1"/>
          </p:cNvPicPr>
          <p:nvPr/>
        </p:nvPicPr>
        <p:blipFill>
          <a:blip r:embed="rId4"/>
          <a:stretch>
            <a:fillRect/>
          </a:stretch>
        </p:blipFill>
        <p:spPr>
          <a:xfrm>
            <a:off x="3273524" y="4029655"/>
            <a:ext cx="514349" cy="333374"/>
          </a:xfrm>
          <a:prstGeom prst="rect">
            <a:avLst/>
          </a:prstGeom>
        </p:spPr>
      </p:pic>
      <p:sp>
        <p:nvSpPr>
          <p:cNvPr id="7" name="矩形 6"/>
          <p:cNvSpPr/>
          <p:nvPr/>
        </p:nvSpPr>
        <p:spPr>
          <a:xfrm>
            <a:off x="7959816" y="1445804"/>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p>
        </p:txBody>
      </p:sp>
      <p:sp>
        <p:nvSpPr>
          <p:cNvPr id="8" name="矩形 7"/>
          <p:cNvSpPr/>
          <p:nvPr/>
        </p:nvSpPr>
        <p:spPr>
          <a:xfrm>
            <a:off x="4095111" y="3945723"/>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What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05691"/>
            <a:ext cx="8316000" cy="55369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17.(2018课标全国Ⅰ,阅读理解B,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)Everybody can buy takeaway food, but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sometimes we're not aware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cheaply we can make this food ourselves.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考查宾语从句。句意:每个人都能买外卖食物,但是我们有时不知道我们</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自己做这种食物有多便宜。由句意可知应用how引导宾语从句。</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18.(2018北京,阅读理解D,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)It's hard to predict when driverless cars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(be) everywhere on our roads.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考查时态。句意:很难预知何时无人驾驶汽车会在路上到处可见。when</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意为“何时,什么时候”,引导宾语从句,由predict及句意可知用一般将来时。</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19.(2017课标全国Ⅱ,短文改错,</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summer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(come), they will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invite their students to pick the fresh vegetables!</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考查时态。句意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当夏天到来的时候</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他们会邀请他们的学生采摘新鲜蔬</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菜</a:t>
            </a:r>
            <a:r>
              <a:rPr lang="en-US" altLang="zh-CN" sz="1814" kern="0" dirty="0" smtClean="0">
                <a:solidFill>
                  <a:srgbClr val="FF0000"/>
                </a:solidFill>
                <a:latin typeface="Times New Roman" pitchFamily="65" charset="-122"/>
                <a:ea typeface="宋体" pitchFamily="65" charset="-122"/>
              </a:rPr>
              <a:t>!when</a:t>
            </a:r>
            <a:r>
              <a:rPr lang="zh-CN" altLang="en-US" sz="1814" kern="0" dirty="0" smtClean="0">
                <a:solidFill>
                  <a:srgbClr val="FF0000"/>
                </a:solidFill>
                <a:latin typeface="Times New Roman" pitchFamily="65" charset="-122"/>
                <a:ea typeface="宋体" pitchFamily="65" charset="-122"/>
              </a:rPr>
              <a:t>意为“当</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时候”</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引导时间状语从句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主句用一般将来时</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从句用一般</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现在时表示将来。</a:t>
            </a:r>
          </a:p>
        </p:txBody>
      </p:sp>
      <p:pic>
        <p:nvPicPr>
          <p:cNvPr id="3" name="图片 3" descr="textimage109.jpeg"/>
          <p:cNvPicPr>
            <a:picLocks noChangeAspect="1"/>
          </p:cNvPicPr>
          <p:nvPr/>
        </p:nvPicPr>
        <p:blipFill>
          <a:blip r:embed="rId4"/>
          <a:stretch>
            <a:fillRect/>
          </a:stretch>
        </p:blipFill>
        <p:spPr>
          <a:xfrm>
            <a:off x="3888000" y="1240626"/>
            <a:ext cx="523874" cy="352424"/>
          </a:xfrm>
          <a:prstGeom prst="rect">
            <a:avLst/>
          </a:prstGeom>
        </p:spPr>
      </p:pic>
      <p:pic>
        <p:nvPicPr>
          <p:cNvPr id="4" name="图片 4" descr="textimage110.jpeg"/>
          <p:cNvPicPr>
            <a:picLocks noChangeAspect="1"/>
          </p:cNvPicPr>
          <p:nvPr/>
        </p:nvPicPr>
        <p:blipFill>
          <a:blip r:embed="rId4"/>
          <a:stretch>
            <a:fillRect/>
          </a:stretch>
        </p:blipFill>
        <p:spPr>
          <a:xfrm>
            <a:off x="3209512" y="2934250"/>
            <a:ext cx="523874" cy="352424"/>
          </a:xfrm>
          <a:prstGeom prst="rect">
            <a:avLst/>
          </a:prstGeom>
        </p:spPr>
      </p:pic>
      <p:pic>
        <p:nvPicPr>
          <p:cNvPr id="5" name="图片 5" descr="textimage111.jpeg"/>
          <p:cNvPicPr>
            <a:picLocks noChangeAspect="1"/>
          </p:cNvPicPr>
          <p:nvPr/>
        </p:nvPicPr>
        <p:blipFill>
          <a:blip r:embed="rId4"/>
          <a:stretch>
            <a:fillRect/>
          </a:stretch>
        </p:blipFill>
        <p:spPr>
          <a:xfrm>
            <a:off x="3734325" y="4627875"/>
            <a:ext cx="523874" cy="352424"/>
          </a:xfrm>
          <a:prstGeom prst="rect">
            <a:avLst/>
          </a:prstGeom>
        </p:spPr>
      </p:pic>
      <p:sp>
        <p:nvSpPr>
          <p:cNvPr id="6" name="矩形 5"/>
          <p:cNvSpPr/>
          <p:nvPr/>
        </p:nvSpPr>
        <p:spPr>
          <a:xfrm>
            <a:off x="3521559" y="1621973"/>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how</a:t>
            </a:r>
            <a:endParaRPr lang="zh-CN" altLang="en-US" dirty="0"/>
          </a:p>
        </p:txBody>
      </p:sp>
      <p:sp>
        <p:nvSpPr>
          <p:cNvPr id="7" name="矩形 6"/>
          <p:cNvSpPr/>
          <p:nvPr/>
        </p:nvSpPr>
        <p:spPr>
          <a:xfrm>
            <a:off x="7609884" y="2897099"/>
            <a:ext cx="8194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will be</a:t>
            </a:r>
            <a:endParaRPr lang="zh-CN" altLang="en-US" dirty="0"/>
          </a:p>
        </p:txBody>
      </p:sp>
      <p:sp>
        <p:nvSpPr>
          <p:cNvPr id="8" name="矩形 7"/>
          <p:cNvSpPr/>
          <p:nvPr/>
        </p:nvSpPr>
        <p:spPr>
          <a:xfrm>
            <a:off x="5916646" y="4608454"/>
            <a:ext cx="77457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comes</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4962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20.(2016北京,阅读理解B,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)“My mom tells me that I can't control what hap-</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pens to me,” Natalie says, “but I can always choose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 deal with it.”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考查宾语从句。句意:纳塔莉说:“我妈妈告诉我,我无法控制在我的身上</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发生的事情,但是我总是可以选择应对它的方式。”how在此处意为“怎样”,表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示方式。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)Experts say the way you design your home could play a role in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you pack on the pounds or keep them off.</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考查宾语从句。句意:专家说你家的设计方式可能对你增加体重还是减轻</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体重有影响。根据句意可知设空处表示“是否”</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空前有介词</a:t>
            </a:r>
            <a:r>
              <a:rPr lang="en-US" altLang="zh-CN" sz="1814" kern="0" dirty="0" smtClean="0">
                <a:solidFill>
                  <a:srgbClr val="FF0000"/>
                </a:solidFill>
                <a:latin typeface="Times New Roman" pitchFamily="65" charset="-122"/>
                <a:ea typeface="宋体" pitchFamily="65" charset="-122"/>
              </a:rPr>
              <a:t>in, </a:t>
            </a:r>
            <a:r>
              <a:rPr lang="zh-CN" altLang="en-US" sz="1814" kern="0" dirty="0" smtClean="0">
                <a:solidFill>
                  <a:srgbClr val="FF0000"/>
                </a:solidFill>
                <a:latin typeface="Times New Roman" pitchFamily="65" charset="-122"/>
                <a:ea typeface="宋体" pitchFamily="65" charset="-122"/>
              </a:rPr>
              <a:t>常用</a:t>
            </a:r>
            <a:r>
              <a:rPr lang="en-US" altLang="zh-CN" sz="1814" kern="0" dirty="0" smtClean="0">
                <a:solidFill>
                  <a:srgbClr val="FF0000"/>
                </a:solidFill>
                <a:latin typeface="Times New Roman" pitchFamily="65" charset="-122"/>
                <a:ea typeface="宋体" pitchFamily="65" charset="-122"/>
              </a:rPr>
              <a:t>whether</a:t>
            </a:r>
            <a:r>
              <a:rPr lang="zh-CN" altLang="en-US" sz="1814" kern="0" dirty="0" smtClean="0">
                <a:solidFill>
                  <a:srgbClr val="FF0000"/>
                </a:solidFill>
                <a:latin typeface="Times New Roman" pitchFamily="65" charset="-122"/>
                <a:ea typeface="宋体" pitchFamily="65" charset="-122"/>
              </a:rPr>
              <a:t>而</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不用</a:t>
            </a:r>
            <a:r>
              <a:rPr lang="en-US" altLang="zh-CN" sz="1814" kern="0" dirty="0" smtClean="0">
                <a:solidFill>
                  <a:srgbClr val="FF0000"/>
                </a:solidFill>
                <a:latin typeface="Times New Roman" pitchFamily="65" charset="-122"/>
                <a:ea typeface="宋体" pitchFamily="65" charset="-122"/>
              </a:rPr>
              <a:t>if</a:t>
            </a:r>
            <a:r>
              <a:rPr lang="zh-CN" altLang="en-US" sz="1814" kern="0" dirty="0" smtClean="0">
                <a:solidFill>
                  <a:srgbClr val="FF0000"/>
                </a:solidFill>
                <a:latin typeface="Times New Roman" pitchFamily="65" charset="-122"/>
                <a:ea typeface="宋体" pitchFamily="65" charset="-122"/>
              </a:rPr>
              <a:t>来引导介词后的宾语从句。</a:t>
            </a:r>
          </a:p>
        </p:txBody>
      </p:sp>
      <p:pic>
        <p:nvPicPr>
          <p:cNvPr id="3" name="图片 3" descr="textimage112.jpeg"/>
          <p:cNvPicPr>
            <a:picLocks noChangeAspect="1"/>
          </p:cNvPicPr>
          <p:nvPr/>
        </p:nvPicPr>
        <p:blipFill>
          <a:blip r:embed="rId4"/>
          <a:stretch>
            <a:fillRect/>
          </a:stretch>
        </p:blipFill>
        <p:spPr>
          <a:xfrm>
            <a:off x="3196799" y="1463348"/>
            <a:ext cx="523874" cy="352424"/>
          </a:xfrm>
          <a:prstGeom prst="rect">
            <a:avLst/>
          </a:prstGeom>
        </p:spPr>
      </p:pic>
      <p:pic>
        <p:nvPicPr>
          <p:cNvPr id="4" name="图片 4" descr="textimage113.jpeg"/>
          <p:cNvPicPr>
            <a:picLocks noChangeAspect="1"/>
          </p:cNvPicPr>
          <p:nvPr/>
        </p:nvPicPr>
        <p:blipFill>
          <a:blip r:embed="rId4"/>
          <a:stretch>
            <a:fillRect/>
          </a:stretch>
        </p:blipFill>
        <p:spPr>
          <a:xfrm>
            <a:off x="1084725" y="3576300"/>
            <a:ext cx="523875" cy="352424"/>
          </a:xfrm>
          <a:prstGeom prst="rect">
            <a:avLst/>
          </a:prstGeom>
        </p:spPr>
      </p:pic>
      <p:sp>
        <p:nvSpPr>
          <p:cNvPr id="5" name="矩形 4"/>
          <p:cNvSpPr/>
          <p:nvPr/>
        </p:nvSpPr>
        <p:spPr>
          <a:xfrm>
            <a:off x="6071812" y="1882032"/>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how</a:t>
            </a:r>
            <a:endParaRPr lang="zh-CN" altLang="en-US" dirty="0"/>
          </a:p>
        </p:txBody>
      </p:sp>
      <p:sp>
        <p:nvSpPr>
          <p:cNvPr id="6" name="矩形 5"/>
          <p:cNvSpPr/>
          <p:nvPr/>
        </p:nvSpPr>
        <p:spPr>
          <a:xfrm>
            <a:off x="7593001" y="3551441"/>
            <a:ext cx="9284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whether</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Ⅱ.重点短语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适应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习惯于</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大声点说;明确表态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舒服自在;不拘束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(使)从事;参与</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参加;参与</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参与;卷入;与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有关联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舒适区;舒适范围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爱上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注意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(使)花一大笔钱</a:t>
            </a:r>
            <a:endParaRPr lang="zh-CN" altLang="en-US" dirty="0"/>
          </a:p>
        </p:txBody>
      </p:sp>
      <p:sp>
        <p:nvSpPr>
          <p:cNvPr id="3" name="矩形 2"/>
          <p:cNvSpPr/>
          <p:nvPr/>
        </p:nvSpPr>
        <p:spPr>
          <a:xfrm>
            <a:off x="977293" y="1865254"/>
            <a:ext cx="9220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adapt to</a:t>
            </a:r>
            <a:endParaRPr lang="zh-CN" altLang="en-US" dirty="0"/>
          </a:p>
        </p:txBody>
      </p:sp>
      <p:sp>
        <p:nvSpPr>
          <p:cNvPr id="4" name="矩形 3"/>
          <p:cNvSpPr/>
          <p:nvPr/>
        </p:nvSpPr>
        <p:spPr>
          <a:xfrm>
            <a:off x="1085591" y="2284703"/>
            <a:ext cx="118494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get used to</a:t>
            </a:r>
            <a:endParaRPr lang="zh-CN" altLang="en-US" dirty="0"/>
          </a:p>
        </p:txBody>
      </p:sp>
      <p:sp>
        <p:nvSpPr>
          <p:cNvPr id="5" name="矩形 4"/>
          <p:cNvSpPr/>
          <p:nvPr/>
        </p:nvSpPr>
        <p:spPr>
          <a:xfrm>
            <a:off x="1060330" y="2704153"/>
            <a:ext cx="9989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speak up</a:t>
            </a:r>
            <a:endParaRPr lang="zh-CN" altLang="en-US" dirty="0"/>
          </a:p>
        </p:txBody>
      </p:sp>
      <p:sp>
        <p:nvSpPr>
          <p:cNvPr id="6" name="矩形 5"/>
          <p:cNvSpPr/>
          <p:nvPr/>
        </p:nvSpPr>
        <p:spPr>
          <a:xfrm>
            <a:off x="1106812" y="3119539"/>
            <a:ext cx="132600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feel at home</a:t>
            </a:r>
            <a:endParaRPr lang="zh-CN" altLang="en-US" dirty="0"/>
          </a:p>
        </p:txBody>
      </p:sp>
      <p:sp>
        <p:nvSpPr>
          <p:cNvPr id="7" name="矩形 6"/>
          <p:cNvSpPr/>
          <p:nvPr/>
        </p:nvSpPr>
        <p:spPr>
          <a:xfrm>
            <a:off x="1038899" y="3559830"/>
            <a:ext cx="10759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engage in</a:t>
            </a:r>
            <a:endParaRPr lang="zh-CN" altLang="en-US" dirty="0"/>
          </a:p>
        </p:txBody>
      </p:sp>
      <p:sp>
        <p:nvSpPr>
          <p:cNvPr id="8" name="矩形 7"/>
          <p:cNvSpPr/>
          <p:nvPr/>
        </p:nvSpPr>
        <p:spPr>
          <a:xfrm>
            <a:off x="1109165" y="3979279"/>
            <a:ext cx="13965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participate in</a:t>
            </a:r>
            <a:endParaRPr lang="zh-CN" altLang="en-US" dirty="0"/>
          </a:p>
        </p:txBody>
      </p:sp>
      <p:sp>
        <p:nvSpPr>
          <p:cNvPr id="9" name="矩形 8"/>
          <p:cNvSpPr/>
          <p:nvPr/>
        </p:nvSpPr>
        <p:spPr>
          <a:xfrm>
            <a:off x="1135723" y="4415507"/>
            <a:ext cx="156966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get involved in</a:t>
            </a:r>
            <a:endParaRPr lang="zh-CN" altLang="en-US" dirty="0"/>
          </a:p>
        </p:txBody>
      </p:sp>
      <p:sp>
        <p:nvSpPr>
          <p:cNvPr id="10" name="矩形 9"/>
          <p:cNvSpPr/>
          <p:nvPr/>
        </p:nvSpPr>
        <p:spPr>
          <a:xfrm>
            <a:off x="1232651" y="4860123"/>
            <a:ext cx="140936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comfort zone</a:t>
            </a:r>
            <a:endParaRPr lang="zh-CN" altLang="en-US" dirty="0"/>
          </a:p>
        </p:txBody>
      </p:sp>
      <p:sp>
        <p:nvSpPr>
          <p:cNvPr id="11" name="矩形 10"/>
          <p:cNvSpPr/>
          <p:nvPr/>
        </p:nvSpPr>
        <p:spPr>
          <a:xfrm>
            <a:off x="1077529" y="5287962"/>
            <a:ext cx="165301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fall in love with</a:t>
            </a:r>
            <a:endParaRPr lang="zh-CN" altLang="en-US" dirty="0"/>
          </a:p>
        </p:txBody>
      </p:sp>
      <p:sp>
        <p:nvSpPr>
          <p:cNvPr id="12" name="矩形 11"/>
          <p:cNvSpPr/>
          <p:nvPr/>
        </p:nvSpPr>
        <p:spPr>
          <a:xfrm>
            <a:off x="1206942" y="5720126"/>
            <a:ext cx="162095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pay attention to</a:t>
            </a:r>
            <a:endParaRPr lang="zh-CN" altLang="en-US" dirty="0"/>
          </a:p>
        </p:txBody>
      </p:sp>
      <p:sp>
        <p:nvSpPr>
          <p:cNvPr id="13" name="矩形 12"/>
          <p:cNvSpPr/>
          <p:nvPr/>
        </p:nvSpPr>
        <p:spPr>
          <a:xfrm>
            <a:off x="1097205" y="6143639"/>
            <a:ext cx="214033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cost an arm and a leg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
  <MachineID>A666</MachineID>
  <ToolID>ljRTAAAAKGU=</ToolID>
  <Data><![CDATA[bGpSVEFBQUFLR1U9]]></Data>
</CustomerInfo>
</file>

<file path=customXml/item10.xml><?xml version="1.0" encoding="utf-8"?>
<CustomerInfo>
  <UserName>Administrator</UserName>
  <CompanyName/>
  <MachineID>A666</MachineID>
  <ToolID>ljRTAAAAKGU=</ToolID>
  <Data><![CDATA[bGpSVEFBQUFLR1U9]]></Data>
</CustomerInfo>
</file>

<file path=customXml/item11.xml><?xml version="1.0" encoding="utf-8"?>
<CustomerInfo>
  <UserName>Administrator</UserName>
  <CompanyName/>
  <MachineID>A666</MachineID>
  <ToolID>ljRTAAAAKGU=</ToolID>
  <Data><![CDATA[bGpSVEFBQUFLR1U9]]></Data>
</CustomerInfo>
</file>

<file path=customXml/item12.xml><?xml version="1.0" encoding="utf-8"?>
<CustomerInfo>
  <UserName>Administrator</UserName>
  <CompanyName/>
  <MachineID>A666</MachineID>
  <ToolID>ljRTAAAAKGU=</ToolID>
  <Data><![CDATA[bGpSVEFBQUFLR1U9]]></Data>
</CustomerInfo>
</file>

<file path=customXml/item13.xml><?xml version="1.0" encoding="utf-8"?>
<CustomerInfo>
  <UserName>Administrator</UserName>
  <CompanyName/>
  <MachineID>A666</MachineID>
  <ToolID>ljRTAAAAKGU=</ToolID>
  <Data><![CDATA[bGpSVEFBQUFLR1U9]]></Data>
</CustomerInfo>
</file>

<file path=customXml/item14.xml><?xml version="1.0" encoding="utf-8"?>
<CustomerInfo>
  <UserName>Administrator</UserName>
  <CompanyName/>
  <MachineID>A666</MachineID>
  <ToolID>ljRTAAAAKGU=</ToolID>
  <Data><![CDATA[bGpSVEFBQUFLR1U9]]></Data>
</CustomerInfo>
</file>

<file path=customXml/item15.xml><?xml version="1.0" encoding="utf-8"?>
<CustomerInfo>
  <UserName>Administrator</UserName>
  <CompanyName/>
  <MachineID>A666</MachineID>
  <ToolID>ljRTAAAAKGU=</ToolID>
  <Data><![CDATA[bGpSVEFBQUFLR1U9]]></Data>
</CustomerInfo>
</file>

<file path=customXml/item16.xml><?xml version="1.0" encoding="utf-8"?>
<CustomerInfo>
  <UserName>Administrator</UserName>
  <CompanyName/>
  <MachineID>A666</MachineID>
  <ToolID>ljRTAAAAKGU=</ToolID>
  <Data><![CDATA[bGpSVEFBQUFLR1U9]]></Data>
</CustomerInfo>
</file>

<file path=customXml/item17.xml><?xml version="1.0" encoding="utf-8"?>
<CustomerInfo>
  <UserName>Administrator</UserName>
  <CompanyName/>
  <MachineID>A666</MachineID>
  <ToolID>ljRTAAAAKGU=</ToolID>
  <Data><![CDATA[bGpSVEFBQUFLR1U9]]></Data>
</CustomerInfo>
</file>

<file path=customXml/item18.xml><?xml version="1.0" encoding="utf-8"?>
<CustomerInfo>
  <UserName>Administrator</UserName>
  <CompanyName/>
  <MachineID>A666</MachineID>
  <ToolID>ljRTAAAAKGU=</ToolID>
  <Data><![CDATA[bGpSVEFBQUFLR1U9]]></Data>
</CustomerInfo>
</file>

<file path=customXml/item19.xml><?xml version="1.0" encoding="utf-8"?>
<CustomerInfo>
  <UserName>Administrator</UserName>
  <CompanyName/>
  <MachineID>A666</MachineID>
  <ToolID>ljRTAAAAKGU=</ToolID>
  <Data><![CDATA[bGpSVEFBQUFLR1U9]]></Data>
</CustomerInfo>
</file>

<file path=customXml/item2.xml><?xml version="1.0" encoding="utf-8"?>
<CustomerInfo>
  <UserName>Administrator</UserName>
  <CompanyName/>
  <MachineID>A666</MachineID>
  <ToolID>ljRTAAAAKGU=</ToolID>
  <Data><![CDATA[bGpSVEFBQUFLR1U9]]></Data>
</CustomerInfo>
</file>

<file path=customXml/item20.xml><?xml version="1.0" encoding="utf-8"?>
<CustomerInfo>
  <UserName>Administrator</UserName>
  <CompanyName/>
  <MachineID>A666</MachineID>
  <ToolID>ljRTAAAAKGU=</ToolID>
  <Data><![CDATA[bGpSVEFBQUFLR1U9]]></Data>
</CustomerInfo>
</file>

<file path=customXml/item21.xml><?xml version="1.0" encoding="utf-8"?>
<CustomerInfo>
  <UserName>Administrator</UserName>
  <CompanyName/>
  <MachineID>A666</MachineID>
  <ToolID>ljRTAAAAKGU=</ToolID>
  <Data><![CDATA[bGpSVEFBQUFLR1U9]]></Data>
</CustomerInfo>
</file>

<file path=customXml/item22.xml><?xml version="1.0" encoding="utf-8"?>
<CustomerInfo>
  <UserName>Administrator</UserName>
  <CompanyName/>
  <MachineID>A666</MachineID>
  <ToolID>ljRTAAAAKGU=</ToolID>
  <Data><![CDATA[bGpSVEFBQUFLR1U9]]></Data>
</CustomerInfo>
</file>

<file path=customXml/item23.xml><?xml version="1.0" encoding="utf-8"?>
<CustomerInfo>
  <UserName>Administrator</UserName>
  <CompanyName/>
  <MachineID>A666</MachineID>
  <ToolID>ljRTAAAAKGU=</ToolID>
  <Data><![CDATA[bGpSVEFBQUFLR1U9]]></Data>
</CustomerInfo>
</file>

<file path=customXml/item24.xml><?xml version="1.0" encoding="utf-8"?>
<CustomerInfo>
  <UserName>Administrator</UserName>
  <CompanyName/>
  <MachineID>A666</MachineID>
  <ToolID>ljRTAAAAKGU=</ToolID>
  <Data><![CDATA[bGpSVEFBQUFLR1U9]]></Data>
</CustomerInfo>
</file>

<file path=customXml/item25.xml><?xml version="1.0" encoding="utf-8"?>
<CustomerInfo>
  <UserName>Administrator</UserName>
  <CompanyName/>
  <MachineID>A666</MachineID>
  <ToolID>ljRTAAAAKGU=</ToolID>
  <Data><![CDATA[bGpSVEFBQUFLR1U9]]></Data>
</CustomerInfo>
</file>

<file path=customXml/item26.xml><?xml version="1.0" encoding="utf-8"?>
<CustomerInfo>
  <UserName>Administrator</UserName>
  <CompanyName/>
  <MachineID>A666</MachineID>
  <ToolID>ljRTAAAAKGU=</ToolID>
  <Data><![CDATA[bGpSVEFBQUFLR1U9]]></Data>
</CustomerInfo>
</file>

<file path=customXml/item27.xml><?xml version="1.0" encoding="utf-8"?>
<CustomerInfo>
  <UserName>Administrator</UserName>
  <CompanyName/>
  <MachineID>A666</MachineID>
  <ToolID>ljRTAAAAKGU=</ToolID>
  <Data><![CDATA[bGpSVEFBQUFLR1U9]]></Data>
</CustomerInfo>
</file>

<file path=customXml/item28.xml><?xml version="1.0" encoding="utf-8"?>
<CustomerInfo>
  <UserName>Administrator</UserName>
  <CompanyName/>
  <MachineID>A666</MachineID>
  <ToolID>ljRTAAAAKGU=</ToolID>
  <Data><![CDATA[bGpSVEFBQUFLR1U9]]></Data>
</CustomerInfo>
</file>

<file path=customXml/item29.xml><?xml version="1.0" encoding="utf-8"?>
<CustomerInfo>
  <UserName>Administrator</UserName>
  <CompanyName/>
  <MachineID>A666</MachineID>
  <ToolID>ljRTAAAAKGU=</ToolID>
  <Data><![CDATA[bGpSVEFBQUFLR1U9]]></Data>
</CustomerInfo>
</file>

<file path=customXml/item3.xml><?xml version="1.0" encoding="utf-8"?>
<CustomerInfo>
  <UserName>Administrator</UserName>
  <CompanyName/>
  <MachineID>A666</MachineID>
  <ToolID>ljRTAAAAKGU=</ToolID>
  <Data><![CDATA[bGpSVEFBQUFLR1U9]]></Data>
</CustomerInfo>
</file>

<file path=customXml/item30.xml><?xml version="1.0" encoding="utf-8"?>
<CustomerInfo>
  <UserName>Administrator</UserName>
  <CompanyName/>
  <MachineID>A666</MachineID>
  <ToolID>ljRTAAAAKGU=</ToolID>
  <Data><![CDATA[bGpSVEFBQUFLR1U9]]></Data>
</CustomerInfo>
</file>

<file path=customXml/item31.xml><?xml version="1.0" encoding="utf-8"?>
<CustomerInfo>
  <UserName>Administrator</UserName>
  <CompanyName/>
  <MachineID>A666</MachineID>
  <ToolID>ljRTAAAAKGU=</ToolID>
  <Data><![CDATA[bGpSVEFBQUFLR1U9]]></Data>
</CustomerInfo>
</file>

<file path=customXml/item32.xml><?xml version="1.0" encoding="utf-8"?>
<CustomerInfo>
  <UserName>Administrator</UserName>
  <CompanyName/>
  <MachineID>A666</MachineID>
  <ToolID>ljRTAAAAKGU=</ToolID>
  <Data><![CDATA[bGpSVEFBQUFLR1U9]]></Data>
</CustomerInfo>
</file>

<file path=customXml/item33.xml><?xml version="1.0" encoding="utf-8"?>
<CustomerInfo>
  <UserName>Administrator</UserName>
  <CompanyName/>
  <MachineID>A666</MachineID>
  <ToolID>ljRTAAAAKGU=</ToolID>
  <Data><![CDATA[bGpSVEFBQUFLR1U9]]></Data>
</CustomerInfo>
</file>

<file path=customXml/item34.xml><?xml version="1.0" encoding="utf-8"?>
<CustomerInfo>
  <UserName>Administrator</UserName>
  <CompanyName/>
  <MachineID>A666</MachineID>
  <ToolID>ljRTAAAAKGU=</ToolID>
  <Data><![CDATA[bGpSVEFBQUFLR1U9]]></Data>
</CustomerInfo>
</file>

<file path=customXml/item35.xml><?xml version="1.0" encoding="utf-8"?>
<CustomerInfo>
  <UserName>Administrator</UserName>
  <CompanyName/>
  <MachineID>A666</MachineID>
  <ToolID>ljRTAAAAKGU=</ToolID>
  <Data><![CDATA[bGpSVEFBQUFLR1U9]]></Data>
</CustomerInfo>
</file>

<file path=customXml/item36.xml><?xml version="1.0" encoding="utf-8"?>
<CustomerInfo>
  <UserName>Administrator</UserName>
  <CompanyName/>
  <MachineID>A666</MachineID>
  <ToolID>ljRTAAAAKGU=</ToolID>
  <Data><![CDATA[bGpSVEFBQUFLR1U9]]></Data>
</CustomerInfo>
</file>

<file path=customXml/item37.xml><?xml version="1.0" encoding="utf-8"?>
<CustomerInfo>
  <UserName>Administrator</UserName>
  <CompanyName/>
  <MachineID>A666</MachineID>
  <ToolID>ljRTAAAAKGU=</ToolID>
  <Data><![CDATA[bGpSVEFBQUFLR1U9]]></Data>
</CustomerInfo>
</file>

<file path=customXml/item38.xml><?xml version="1.0" encoding="utf-8"?>
<CustomerInfo>
  <UserName>Administrator</UserName>
  <CompanyName/>
  <MachineID>A666</MachineID>
  <ToolID>ljRTAAAAKGU=</ToolID>
  <Data><![CDATA[bGpSVEFBQUFLR1U9]]></Data>
</CustomerInfo>
</file>

<file path=customXml/item39.xml><?xml version="1.0" encoding="utf-8"?>
<CustomerInfo>
  <UserName>Administrator</UserName>
  <CompanyName/>
  <MachineID>A666</MachineID>
  <ToolID>ljRTAAAAKGU=</ToolID>
  <Data><![CDATA[bGpSVEFBQUFLR1U9]]></Data>
</CustomerInfo>
</file>

<file path=customXml/item4.xml><?xml version="1.0" encoding="utf-8"?>
<CustomerInfo>
  <UserName>Administrator</UserName>
  <CompanyName/>
  <MachineID>A666</MachineID>
  <ToolID>ljRTAAAAKGU=</ToolID>
  <Data><![CDATA[bGpSVEFBQUFLR1U9]]></Data>
</CustomerInfo>
</file>

<file path=customXml/item40.xml><?xml version="1.0" encoding="utf-8"?>
<CustomerInfo>
  <UserName>Administrator</UserName>
  <CompanyName/>
  <MachineID>A666</MachineID>
  <ToolID>ljRTAAAAKGU=</ToolID>
  <Data><![CDATA[bGpSVEFBQUFLR1U9]]></Data>
</CustomerInfo>
</file>

<file path=customXml/item41.xml><?xml version="1.0" encoding="utf-8"?>
<CustomerInfo>
  <UserName>Administrator</UserName>
  <CompanyName/>
  <MachineID>A666</MachineID>
  <ToolID>ljRTAAAAKGU=</ToolID>
  <Data><![CDATA[bGpSVEFBQUFLR1U9]]></Data>
</CustomerInfo>
</file>

<file path=customXml/item42.xml><?xml version="1.0" encoding="utf-8"?>
<CustomerInfo>
  <UserName>Administrator</UserName>
  <CompanyName/>
  <MachineID>A666</MachineID>
  <ToolID>ljRTAAAAKGU=</ToolID>
  <Data><![CDATA[bGpSVEFBQUFLR1U9]]></Data>
</CustomerInfo>
</file>

<file path=customXml/item43.xml><?xml version="1.0" encoding="utf-8"?>
<CustomerInfo>
  <UserName>Administrator</UserName>
  <CompanyName/>
  <MachineID>A666</MachineID>
  <ToolID>ljRTAAAAKGU=</ToolID>
  <Data><![CDATA[bGpSVEFBQUFLR1U9]]></Data>
</CustomerInfo>
</file>

<file path=customXml/item44.xml><?xml version="1.0" encoding="utf-8"?>
<CustomerInfo>
  <UserName>Administrator</UserName>
  <CompanyName/>
  <MachineID>A666</MachineID>
  <ToolID>ljRTAAAAKGU=</ToolID>
  <Data><![CDATA[bGpSVEFBQUFLR1U9]]></Data>
</CustomerInfo>
</file>

<file path=customXml/item45.xml><?xml version="1.0" encoding="utf-8"?>
<CustomerInfo>
  <UserName>Administrator</UserName>
  <CompanyName/>
  <MachineID>A666</MachineID>
  <ToolID>ljRTAAAAKGU=</ToolID>
  <Data><![CDATA[bGpSVEFBQUFLR1U9]]></Data>
</CustomerInfo>
</file>

<file path=customXml/item46.xml><?xml version="1.0" encoding="utf-8"?>
<CustomerInfo>
  <UserName>Administrator</UserName>
  <CompanyName/>
  <MachineID>A666</MachineID>
  <ToolID>ljRTAAAAKGU=</ToolID>
  <Data><![CDATA[bGpSVEFBQUFLR1U9]]></Data>
</CustomerInfo>
</file>

<file path=customXml/item47.xml><?xml version="1.0" encoding="utf-8"?>
<CustomerInfo>
  <UserName>Administrator</UserName>
  <CompanyName/>
  <MachineID>A666</MachineID>
  <ToolID>ljRTAAAAKGU=</ToolID>
  <Data><![CDATA[bGpSVEFBQUFLR1U9]]></Data>
</CustomerInfo>
</file>

<file path=customXml/item48.xml><?xml version="1.0" encoding="utf-8"?>
<CustomerInfo>
  <UserName>Administrator</UserName>
  <CompanyName/>
  <MachineID>A666</MachineID>
  <ToolID>ljRTAAAAKGU=</ToolID>
  <Data><![CDATA[bGpSVEFBQUFLR1U9]]></Data>
</CustomerInfo>
</file>

<file path=customXml/item49.xml><?xml version="1.0" encoding="utf-8"?>
<CustomerInfo>
  <UserName>Administrator</UserName>
  <CompanyName/>
  <MachineID>A666</MachineID>
  <ToolID>ljRTAAAAKGU=</ToolID>
  <Data><![CDATA[bGpSVEFBQUFLR1U9]]></Data>
</CustomerInfo>
</file>

<file path=customXml/item5.xml><?xml version="1.0" encoding="utf-8"?>
<CustomerInfo>
  <UserName>Administrator</UserName>
  <CompanyName/>
  <MachineID>A666</MachineID>
  <ToolID>ljRTAAAAKGU=</ToolID>
  <Data><![CDATA[bGpSVEFBQUFLR1U9]]></Data>
</CustomerInfo>
</file>

<file path=customXml/item50.xml><?xml version="1.0" encoding="utf-8"?>
<CustomerInfo>
  <UserName>Administrator</UserName>
  <CompanyName/>
  <MachineID>A666</MachineID>
  <ToolID>ljRTAAAAKGU=</ToolID>
  <Data><![CDATA[bGpSVEFBQUFLR1U9]]></Data>
</CustomerInfo>
</file>

<file path=customXml/item51.xml><?xml version="1.0" encoding="utf-8"?>
<CustomerInfo>
  <UserName>Administrator</UserName>
  <CompanyName/>
  <MachineID>A666</MachineID>
  <ToolID>ljRTAAAAKGU=</ToolID>
  <Data><![CDATA[bGpSVEFBQUFLR1U9]]></Data>
</CustomerInfo>
</file>

<file path=customXml/item52.xml><?xml version="1.0" encoding="utf-8"?>
<CustomerInfo>
  <UserName>Administrator</UserName>
  <CompanyName/>
  <MachineID>A666</MachineID>
  <ToolID>ljRTAAAAKGU=</ToolID>
  <Data><![CDATA[bGpSVEFBQUFLR1U9]]></Data>
</CustomerInfo>
</file>

<file path=customXml/item53.xml><?xml version="1.0" encoding="utf-8"?>
<CustomerInfo>
  <UserName>Administrator</UserName>
  <CompanyName/>
  <MachineID>A666</MachineID>
  <ToolID>ljRTAAAAKGU=</ToolID>
  <Data><![CDATA[bGpSVEFBQUFLR1U9]]></Data>
</CustomerInfo>
</file>

<file path=customXml/item54.xml><?xml version="1.0" encoding="utf-8"?>
<CustomerInfo>
  <UserName>Administrator</UserName>
  <CompanyName/>
  <MachineID>A666</MachineID>
  <ToolID>ljRTAAAAKGU=</ToolID>
  <Data><![CDATA[bGpSVEFBQUFLR1U9]]></Data>
</CustomerInfo>
</file>

<file path=customXml/item55.xml><?xml version="1.0" encoding="utf-8"?>
<CustomerInfo>
  <UserName>Administrator</UserName>
  <CompanyName/>
  <MachineID>A666</MachineID>
  <ToolID>ljRTAAAAKGU=</ToolID>
  <Data><![CDATA[bGpSVEFBQUFLR1U9]]></Data>
</CustomerInfo>
</file>

<file path=customXml/item56.xml><?xml version="1.0" encoding="utf-8"?>
<CustomerInfo>
  <UserName>Administrator</UserName>
  <CompanyName/>
  <MachineID>A666</MachineID>
  <ToolID>ljRTAAAAKGU=</ToolID>
  <Data><![CDATA[bGpSVEFBQUFLR1U9]]></Data>
</CustomerInfo>
</file>

<file path=customXml/item57.xml><?xml version="1.0" encoding="utf-8"?>
<CustomerInfo>
  <UserName>Administrator</UserName>
  <CompanyName/>
  <MachineID>A666</MachineID>
  <ToolID>ljRTAAAAKGU=</ToolID>
  <Data><![CDATA[bGpSVEFBQUFLR1U9]]></Data>
</CustomerInfo>
</file>

<file path=customXml/item58.xml><?xml version="1.0" encoding="utf-8"?>
<CustomerInfo>
  <UserName>Administrator</UserName>
  <CompanyName/>
  <MachineID>A666</MachineID>
  <ToolID>ljRTAAAAKGU=</ToolID>
  <Data><![CDATA[bGpSVEFBQUFLR1U9]]></Data>
</CustomerInfo>
</file>

<file path=customXml/item59.xml><?xml version="1.0" encoding="utf-8"?>
<CustomerInfo>
  <UserName>Administrator</UserName>
  <CompanyName/>
  <MachineID>A666</MachineID>
  <ToolID>ljRTAAAAKGU=</ToolID>
  <Data><![CDATA[bGpSVEFBQUFLR1U9]]></Data>
</CustomerInfo>
</file>

<file path=customXml/item6.xml><?xml version="1.0" encoding="utf-8"?>
<CustomerInfo>
  <UserName>Administrator</UserName>
  <CompanyName/>
  <MachineID>A666</MachineID>
  <ToolID>ljRTAAAAKGU=</ToolID>
  <Data><![CDATA[bGpSVEFBQUFLR1U9]]></Data>
</CustomerInfo>
</file>

<file path=customXml/item60.xml><?xml version="1.0" encoding="utf-8"?>
<CustomerInfo>
  <UserName>Administrator</UserName>
  <CompanyName/>
  <MachineID>A666</MachineID>
  <ToolID>ljRTAAAAKGU=</ToolID>
  <Data><![CDATA[bGpSVEFBQUFLR1U9]]></Data>
</CustomerInfo>
</file>

<file path=customXml/item61.xml><?xml version="1.0" encoding="utf-8"?>
<CustomerInfo>
  <UserName>Administrator</UserName>
  <CompanyName/>
  <MachineID>A666</MachineID>
  <ToolID>ljRTAAAAKGU=</ToolID>
  <Data><![CDATA[bGpSVEFBQUFLR1U9]]></Data>
</CustomerInfo>
</file>

<file path=customXml/item62.xml><?xml version="1.0" encoding="utf-8"?>
<CustomerInfo>
  <UserName>Administrator</UserName>
  <CompanyName/>
  <MachineID>A666</MachineID>
  <ToolID>ljRTAAAAKGU=</ToolID>
  <Data><![CDATA[bGpSVEFBQUFLR1U9]]></Data>
</CustomerInfo>
</file>

<file path=customXml/item63.xml><?xml version="1.0" encoding="utf-8"?>
<CustomerInfo>
  <UserName>Administrator</UserName>
  <CompanyName/>
  <MachineID>A666</MachineID>
  <ToolID>ljRTAAAAKGU=</ToolID>
  <Data><![CDATA[bGpSVEFBQUFLR1U9]]></Data>
</CustomerInfo>
</file>

<file path=customXml/item64.xml><?xml version="1.0" encoding="utf-8"?>
<CustomerInfo>
  <UserName>Administrator</UserName>
  <CompanyName/>
  <MachineID>A666</MachineID>
  <ToolID>ljRTAAAAKGU=</ToolID>
  <Data><![CDATA[bGpSVEFBQUFLR1U9]]></Data>
</CustomerInfo>
</file>

<file path=customXml/item65.xml><?xml version="1.0" encoding="utf-8"?>
<CustomerInfo>
  <UserName>Administrator</UserName>
  <CompanyName/>
  <MachineID>A666</MachineID>
  <ToolID>ljRTAAAAKGU=</ToolID>
  <Data><![CDATA[bGpSVEFBQUFLR1U9]]></Data>
</CustomerInfo>
</file>

<file path=customXml/item66.xml><?xml version="1.0" encoding="utf-8"?>
<CustomerInfo>
  <UserName>Administrator</UserName>
  <CompanyName/>
  <MachineID>A666</MachineID>
  <ToolID>ljRTAAAAKGU=</ToolID>
  <Data><![CDATA[bGpSVEFBQUFLR1U9]]></Data>
</CustomerInfo>
</file>

<file path=customXml/item67.xml><?xml version="1.0" encoding="utf-8"?>
<CustomerInfo>
  <UserName>Administrator</UserName>
  <CompanyName/>
  <MachineID>A666</MachineID>
  <ToolID>ljRTAAAAKGU=</ToolID>
  <Data><![CDATA[bGpSVEFBQUFLR1U9]]></Data>
</CustomerInfo>
</file>

<file path=customXml/item68.xml><?xml version="1.0" encoding="utf-8"?>
<CustomerInfo>
  <UserName>Administrator</UserName>
  <CompanyName/>
  <MachineID>A666</MachineID>
  <ToolID>ljRTAAAAKGU=</ToolID>
  <Data><![CDATA[bGpSVEFBQUFLR1U9]]></Data>
</CustomerInfo>
</file>

<file path=customXml/item69.xml><?xml version="1.0" encoding="utf-8"?>
<CustomerInfo>
  <UserName>Administrator</UserName>
  <CompanyName/>
  <MachineID>A666</MachineID>
  <ToolID>ljRTAAAAKGU=</ToolID>
  <Data><![CDATA[bGpSVEFBQUFLR1U9]]></Data>
</CustomerInfo>
</file>

<file path=customXml/item7.xml><?xml version="1.0" encoding="utf-8"?>
<CustomerInfo>
  <UserName>Administrator</UserName>
  <CompanyName/>
  <MachineID>A666</MachineID>
  <ToolID>ljRTAAAAKGU=</ToolID>
  <Data><![CDATA[bGpSVEFBQUFLR1U9]]></Data>
</CustomerInfo>
</file>

<file path=customXml/item70.xml><?xml version="1.0" encoding="utf-8"?>
<CustomerInfo>
  <UserName>Administrator</UserName>
  <CompanyName/>
  <MachineID>A666</MachineID>
  <ToolID>ljRTAAAAKGU=</ToolID>
  <Data><![CDATA[bGpSVEFBQUFLR1U9]]></Data>
</CustomerInfo>
</file>

<file path=customXml/item71.xml><?xml version="1.0" encoding="utf-8"?>
<CustomerInfo>
  <UserName>Administrator</UserName>
  <CompanyName/>
  <MachineID>A666</MachineID>
  <ToolID>ljRTAAAAKGU=</ToolID>
  <Data><![CDATA[bGpSVEFBQUFLR1U9]]></Data>
</CustomerInfo>
</file>

<file path=customXml/item72.xml><?xml version="1.0" encoding="utf-8"?>
<CustomerInfo>
  <UserName>Administrator</UserName>
  <CompanyName/>
  <MachineID>A666</MachineID>
  <ToolID>ljRTAAAAKGU=</ToolID>
  <Data><![CDATA[bGpSVEFBQUFLR1U9]]></Data>
</CustomerInfo>
</file>

<file path=customXml/item73.xml><?xml version="1.0" encoding="utf-8"?>
<CustomerInfo>
  <UserName>Administrator</UserName>
  <CompanyName/>
  <MachineID>A666</MachineID>
  <ToolID>ljRTAAAAKGU=</ToolID>
  <Data><![CDATA[bGpSVEFBQUFLR1U9]]></Data>
</CustomerInfo>
</file>

<file path=customXml/item74.xml><?xml version="1.0" encoding="utf-8"?>
<CustomerInfo>
  <UserName>Administrator</UserName>
  <CompanyName/>
  <MachineID>A666</MachineID>
  <ToolID>ljRTAAAAKGU=</ToolID>
  <Data><![CDATA[bGpSVEFBQUFLR1U9]]></Data>
</CustomerInfo>
</file>

<file path=customXml/item75.xml><?xml version="1.0" encoding="utf-8"?>
<CustomerInfo>
  <UserName>Administrator</UserName>
  <CompanyName/>
  <MachineID>A666</MachineID>
  <ToolID>ljRTAAAAKGU=</ToolID>
  <Data><![CDATA[bGpSVEFBQUFLR1U9]]></Data>
</CustomerInfo>
</file>

<file path=customXml/item76.xml><?xml version="1.0" encoding="utf-8"?>
<CustomerInfo>
  <UserName>Administrator</UserName>
  <CompanyName/>
  <MachineID>A666</MachineID>
  <ToolID>ljRTAAAAKGU=</ToolID>
  <Data><![CDATA[bGpSVEFBQUFLR1U9]]></Data>
</CustomerInfo>
</file>

<file path=customXml/item77.xml><?xml version="1.0" encoding="utf-8"?>
<CustomerInfo>
  <UserName>Administrator</UserName>
  <CompanyName/>
  <MachineID>A666</MachineID>
  <ToolID>ljRTAAAAKGU=</ToolID>
  <Data><![CDATA[bGpSVEFBQUFLR1U9]]></Data>
</CustomerInfo>
</file>

<file path=customXml/item78.xml><?xml version="1.0" encoding="utf-8"?>
<CustomerInfo>
  <UserName>Administrator</UserName>
  <CompanyName/>
  <MachineID>A666</MachineID>
  <ToolID>ljRTAAAAKGU=</ToolID>
  <Data><![CDATA[bGpSVEFBQUFLR1U9]]></Data>
</CustomerInfo>
</file>

<file path=customXml/item79.xml><?xml version="1.0" encoding="utf-8"?>
<CustomerInfo>
  <UserName>Administrator</UserName>
  <CompanyName/>
  <MachineID>A666</MachineID>
  <ToolID>ljRTAAAAKGU=</ToolID>
  <Data><![CDATA[bGpSVEFBQUFLR1U9]]></Data>
</CustomerInfo>
</file>

<file path=customXml/item8.xml><?xml version="1.0" encoding="utf-8"?>
<CustomerInfo>
  <UserName>Administrator</UserName>
  <CompanyName/>
  <MachineID>A666</MachineID>
  <ToolID>ljRTAAAAKGU=</ToolID>
  <Data><![CDATA[bGpSVEFBQUFLR1U9]]></Data>
</CustomerInfo>
</file>

<file path=customXml/item80.xml><?xml version="1.0" encoding="utf-8"?>
<CustomerInfo>
  <UserName>Administrator</UserName>
  <CompanyName/>
  <MachineID>A666</MachineID>
  <ToolID>ljRTAAAAKGU=</ToolID>
  <Data><![CDATA[bGpSVEFBQUFLR1U9]]></Data>
</CustomerInfo>
</file>

<file path=customXml/item81.xml><?xml version="1.0" encoding="utf-8"?>
<CustomerInfo>
  <UserName>Administrator</UserName>
  <CompanyName/>
  <MachineID>A666</MachineID>
  <ToolID>ljRTAAAAKGU=</ToolID>
  <Data><![CDATA[bGpSVEFBQUFLR1U9]]></Data>
</CustomerInfo>
</file>

<file path=customXml/item82.xml><?xml version="1.0" encoding="utf-8"?>
<CustomerInfo>
  <UserName>Administrator</UserName>
  <CompanyName/>
  <MachineID>A666</MachineID>
  <ToolID>ljRTAAAAKGU=</ToolID>
  <Data><![CDATA[bGpSVEFBQUFLR1U9]]></Data>
</CustomerInfo>
</file>

<file path=customXml/item9.xml><?xml version="1.0" encoding="utf-8"?>
<CustomerInfo>
  <UserName>Administrator</UserName>
  <CompanyName/>
  <MachineID>A666</MachineID>
  <ToolID>ljRTAAAAKGU=</ToolID>
  <Data><![CDATA[bGpSVEFBQUFLR1U9]]></Data>
</CustomerInfo>
</file>

<file path=customXml/itemProps1.xml><?xml version="1.0" encoding="utf-8"?>
<ds:datastoreItem xmlns:ds="http://schemas.openxmlformats.org/officeDocument/2006/customXml" ds:itemID="{FEB1C397-0982-4B1F-B6B7-92DC929CBBDB}">
  <ds:schemaRefs/>
</ds:datastoreItem>
</file>

<file path=customXml/itemProps10.xml><?xml version="1.0" encoding="utf-8"?>
<ds:datastoreItem xmlns:ds="http://schemas.openxmlformats.org/officeDocument/2006/customXml" ds:itemID="{D4C11AB4-B64A-4551-9C33-E81551CC01A1}">
  <ds:schemaRefs/>
</ds:datastoreItem>
</file>

<file path=customXml/itemProps11.xml><?xml version="1.0" encoding="utf-8"?>
<ds:datastoreItem xmlns:ds="http://schemas.openxmlformats.org/officeDocument/2006/customXml" ds:itemID="{6161663B-E609-4770-9B2E-6592BF852AB6}">
  <ds:schemaRefs/>
</ds:datastoreItem>
</file>

<file path=customXml/itemProps12.xml><?xml version="1.0" encoding="utf-8"?>
<ds:datastoreItem xmlns:ds="http://schemas.openxmlformats.org/officeDocument/2006/customXml" ds:itemID="{BD10E7E6-AEFC-43E0-97E3-C3BBCF6AD819}">
  <ds:schemaRefs/>
</ds:datastoreItem>
</file>

<file path=customXml/itemProps13.xml><?xml version="1.0" encoding="utf-8"?>
<ds:datastoreItem xmlns:ds="http://schemas.openxmlformats.org/officeDocument/2006/customXml" ds:itemID="{968732A4-8F9A-428E-A2B7-481FEF62D95C}">
  <ds:schemaRefs/>
</ds:datastoreItem>
</file>

<file path=customXml/itemProps14.xml><?xml version="1.0" encoding="utf-8"?>
<ds:datastoreItem xmlns:ds="http://schemas.openxmlformats.org/officeDocument/2006/customXml" ds:itemID="{9C6A80B9-9096-47A7-AE0B-401BED210DC9}">
  <ds:schemaRefs/>
</ds:datastoreItem>
</file>

<file path=customXml/itemProps15.xml><?xml version="1.0" encoding="utf-8"?>
<ds:datastoreItem xmlns:ds="http://schemas.openxmlformats.org/officeDocument/2006/customXml" ds:itemID="{86C51369-9C33-4D3E-921B-E0D8CAB2FCD6}">
  <ds:schemaRefs/>
</ds:datastoreItem>
</file>

<file path=customXml/itemProps16.xml><?xml version="1.0" encoding="utf-8"?>
<ds:datastoreItem xmlns:ds="http://schemas.openxmlformats.org/officeDocument/2006/customXml" ds:itemID="{D7E5B1D3-F548-4B19-B00E-9FE3768ABD78}">
  <ds:schemaRefs/>
</ds:datastoreItem>
</file>

<file path=customXml/itemProps17.xml><?xml version="1.0" encoding="utf-8"?>
<ds:datastoreItem xmlns:ds="http://schemas.openxmlformats.org/officeDocument/2006/customXml" ds:itemID="{283323F8-B3C3-4A33-95E6-AB3BC8CA9449}">
  <ds:schemaRefs/>
</ds:datastoreItem>
</file>

<file path=customXml/itemProps18.xml><?xml version="1.0" encoding="utf-8"?>
<ds:datastoreItem xmlns:ds="http://schemas.openxmlformats.org/officeDocument/2006/customXml" ds:itemID="{DF5E1644-3EF7-4E70-A323-670DE8B588B1}">
  <ds:schemaRefs/>
</ds:datastoreItem>
</file>

<file path=customXml/itemProps19.xml><?xml version="1.0" encoding="utf-8"?>
<ds:datastoreItem xmlns:ds="http://schemas.openxmlformats.org/officeDocument/2006/customXml" ds:itemID="{B1306964-AA0A-422F-93FC-70F11D09A306}">
  <ds:schemaRefs/>
</ds:datastoreItem>
</file>

<file path=customXml/itemProps2.xml><?xml version="1.0" encoding="utf-8"?>
<ds:datastoreItem xmlns:ds="http://schemas.openxmlformats.org/officeDocument/2006/customXml" ds:itemID="{6338FA92-BA6A-4F11-B8BD-154D99ED9B9B}">
  <ds:schemaRefs/>
</ds:datastoreItem>
</file>

<file path=customXml/itemProps20.xml><?xml version="1.0" encoding="utf-8"?>
<ds:datastoreItem xmlns:ds="http://schemas.openxmlformats.org/officeDocument/2006/customXml" ds:itemID="{CFD412A6-2552-4F29-B214-74AFDB64FEFB}">
  <ds:schemaRefs/>
</ds:datastoreItem>
</file>

<file path=customXml/itemProps21.xml><?xml version="1.0" encoding="utf-8"?>
<ds:datastoreItem xmlns:ds="http://schemas.openxmlformats.org/officeDocument/2006/customXml" ds:itemID="{CFAC136C-B39B-446D-961B-5D0A08AC1212}">
  <ds:schemaRefs/>
</ds:datastoreItem>
</file>

<file path=customXml/itemProps22.xml><?xml version="1.0" encoding="utf-8"?>
<ds:datastoreItem xmlns:ds="http://schemas.openxmlformats.org/officeDocument/2006/customXml" ds:itemID="{E9C42413-5020-43A3-B535-D899ED33E2C3}">
  <ds:schemaRefs/>
</ds:datastoreItem>
</file>

<file path=customXml/itemProps23.xml><?xml version="1.0" encoding="utf-8"?>
<ds:datastoreItem xmlns:ds="http://schemas.openxmlformats.org/officeDocument/2006/customXml" ds:itemID="{C435D253-006C-4E0F-951F-7ADB60C2B6AB}">
  <ds:schemaRefs/>
</ds:datastoreItem>
</file>

<file path=customXml/itemProps24.xml><?xml version="1.0" encoding="utf-8"?>
<ds:datastoreItem xmlns:ds="http://schemas.openxmlformats.org/officeDocument/2006/customXml" ds:itemID="{5234610E-69C0-4F05-963B-0DEE2A631325}">
  <ds:schemaRefs/>
</ds:datastoreItem>
</file>

<file path=customXml/itemProps25.xml><?xml version="1.0" encoding="utf-8"?>
<ds:datastoreItem xmlns:ds="http://schemas.openxmlformats.org/officeDocument/2006/customXml" ds:itemID="{9CC17B44-98F3-4C73-B67E-6E004B10D401}">
  <ds:schemaRefs/>
</ds:datastoreItem>
</file>

<file path=customXml/itemProps26.xml><?xml version="1.0" encoding="utf-8"?>
<ds:datastoreItem xmlns:ds="http://schemas.openxmlformats.org/officeDocument/2006/customXml" ds:itemID="{0CC405C0-1773-4696-9E5B-796641FE76C2}">
  <ds:schemaRefs/>
</ds:datastoreItem>
</file>

<file path=customXml/itemProps27.xml><?xml version="1.0" encoding="utf-8"?>
<ds:datastoreItem xmlns:ds="http://schemas.openxmlformats.org/officeDocument/2006/customXml" ds:itemID="{ADAC682A-3FDC-49DE-A177-3781F2CBD450}">
  <ds:schemaRefs/>
</ds:datastoreItem>
</file>

<file path=customXml/itemProps28.xml><?xml version="1.0" encoding="utf-8"?>
<ds:datastoreItem xmlns:ds="http://schemas.openxmlformats.org/officeDocument/2006/customXml" ds:itemID="{23217F47-9ADA-4403-A2D8-8E7C2B4F9096}">
  <ds:schemaRefs/>
</ds:datastoreItem>
</file>

<file path=customXml/itemProps29.xml><?xml version="1.0" encoding="utf-8"?>
<ds:datastoreItem xmlns:ds="http://schemas.openxmlformats.org/officeDocument/2006/customXml" ds:itemID="{5D87BC7E-BC92-4D24-A4E2-556621BC52C0}">
  <ds:schemaRefs/>
</ds:datastoreItem>
</file>

<file path=customXml/itemProps3.xml><?xml version="1.0" encoding="utf-8"?>
<ds:datastoreItem xmlns:ds="http://schemas.openxmlformats.org/officeDocument/2006/customXml" ds:itemID="{CB629135-473A-467A-978B-6134DEF602D3}">
  <ds:schemaRefs/>
</ds:datastoreItem>
</file>

<file path=customXml/itemProps30.xml><?xml version="1.0" encoding="utf-8"?>
<ds:datastoreItem xmlns:ds="http://schemas.openxmlformats.org/officeDocument/2006/customXml" ds:itemID="{14C071DE-0FE7-4333-80B7-A77AA5BEFCA9}">
  <ds:schemaRefs/>
</ds:datastoreItem>
</file>

<file path=customXml/itemProps31.xml><?xml version="1.0" encoding="utf-8"?>
<ds:datastoreItem xmlns:ds="http://schemas.openxmlformats.org/officeDocument/2006/customXml" ds:itemID="{F9E50DB5-EDC0-4411-8B54-CA2ACE72526A}">
  <ds:schemaRefs/>
</ds:datastoreItem>
</file>

<file path=customXml/itemProps32.xml><?xml version="1.0" encoding="utf-8"?>
<ds:datastoreItem xmlns:ds="http://schemas.openxmlformats.org/officeDocument/2006/customXml" ds:itemID="{8D412B93-101C-4247-9AE3-4BEDEEE0BF01}">
  <ds:schemaRefs/>
</ds:datastoreItem>
</file>

<file path=customXml/itemProps33.xml><?xml version="1.0" encoding="utf-8"?>
<ds:datastoreItem xmlns:ds="http://schemas.openxmlformats.org/officeDocument/2006/customXml" ds:itemID="{E9E35D30-8F46-4777-8F6C-99187C5C27C2}">
  <ds:schemaRefs/>
</ds:datastoreItem>
</file>

<file path=customXml/itemProps34.xml><?xml version="1.0" encoding="utf-8"?>
<ds:datastoreItem xmlns:ds="http://schemas.openxmlformats.org/officeDocument/2006/customXml" ds:itemID="{0FBC92F9-A372-45B2-A9FE-3CB2CAB6FE18}">
  <ds:schemaRefs/>
</ds:datastoreItem>
</file>

<file path=customXml/itemProps35.xml><?xml version="1.0" encoding="utf-8"?>
<ds:datastoreItem xmlns:ds="http://schemas.openxmlformats.org/officeDocument/2006/customXml" ds:itemID="{5C0AC20E-A331-4EC8-9645-A106625D3242}">
  <ds:schemaRefs/>
</ds:datastoreItem>
</file>

<file path=customXml/itemProps36.xml><?xml version="1.0" encoding="utf-8"?>
<ds:datastoreItem xmlns:ds="http://schemas.openxmlformats.org/officeDocument/2006/customXml" ds:itemID="{863B4827-FAF4-41C7-85F8-C801C45DFB9B}">
  <ds:schemaRefs/>
</ds:datastoreItem>
</file>

<file path=customXml/itemProps37.xml><?xml version="1.0" encoding="utf-8"?>
<ds:datastoreItem xmlns:ds="http://schemas.openxmlformats.org/officeDocument/2006/customXml" ds:itemID="{A47B3C31-A92B-4273-9207-CC3F1520B893}">
  <ds:schemaRefs/>
</ds:datastoreItem>
</file>

<file path=customXml/itemProps38.xml><?xml version="1.0" encoding="utf-8"?>
<ds:datastoreItem xmlns:ds="http://schemas.openxmlformats.org/officeDocument/2006/customXml" ds:itemID="{6FDAB00B-A2E3-435A-A87F-AC324F1C2AA1}">
  <ds:schemaRefs/>
</ds:datastoreItem>
</file>

<file path=customXml/itemProps39.xml><?xml version="1.0" encoding="utf-8"?>
<ds:datastoreItem xmlns:ds="http://schemas.openxmlformats.org/officeDocument/2006/customXml" ds:itemID="{C257E5A2-0A21-438D-BDD9-EFCAACD3BAF2}">
  <ds:schemaRefs/>
</ds:datastoreItem>
</file>

<file path=customXml/itemProps4.xml><?xml version="1.0" encoding="utf-8"?>
<ds:datastoreItem xmlns:ds="http://schemas.openxmlformats.org/officeDocument/2006/customXml" ds:itemID="{5F5C4DDA-76BA-4FDF-89C2-40172A923CD3}">
  <ds:schemaRefs/>
</ds:datastoreItem>
</file>

<file path=customXml/itemProps40.xml><?xml version="1.0" encoding="utf-8"?>
<ds:datastoreItem xmlns:ds="http://schemas.openxmlformats.org/officeDocument/2006/customXml" ds:itemID="{1FD4C891-0BF6-49A4-8F4A-8B2738CFC2F5}">
  <ds:schemaRefs/>
</ds:datastoreItem>
</file>

<file path=customXml/itemProps41.xml><?xml version="1.0" encoding="utf-8"?>
<ds:datastoreItem xmlns:ds="http://schemas.openxmlformats.org/officeDocument/2006/customXml" ds:itemID="{AE6893E9-E232-496D-A1CE-0E9081D9BCEC}">
  <ds:schemaRefs/>
</ds:datastoreItem>
</file>

<file path=customXml/itemProps42.xml><?xml version="1.0" encoding="utf-8"?>
<ds:datastoreItem xmlns:ds="http://schemas.openxmlformats.org/officeDocument/2006/customXml" ds:itemID="{94480783-48BE-4507-AEE7-7191B809A6C7}">
  <ds:schemaRefs/>
</ds:datastoreItem>
</file>

<file path=customXml/itemProps43.xml><?xml version="1.0" encoding="utf-8"?>
<ds:datastoreItem xmlns:ds="http://schemas.openxmlformats.org/officeDocument/2006/customXml" ds:itemID="{F1644F3D-E89F-4639-A38C-3B8E531F8D26}">
  <ds:schemaRefs/>
</ds:datastoreItem>
</file>

<file path=customXml/itemProps44.xml><?xml version="1.0" encoding="utf-8"?>
<ds:datastoreItem xmlns:ds="http://schemas.openxmlformats.org/officeDocument/2006/customXml" ds:itemID="{0EA42769-E807-48B6-B8DD-0115E96B9803}">
  <ds:schemaRefs/>
</ds:datastoreItem>
</file>

<file path=customXml/itemProps45.xml><?xml version="1.0" encoding="utf-8"?>
<ds:datastoreItem xmlns:ds="http://schemas.openxmlformats.org/officeDocument/2006/customXml" ds:itemID="{E23831D7-F73B-4E2E-AF02-1B398719BBAE}">
  <ds:schemaRefs/>
</ds:datastoreItem>
</file>

<file path=customXml/itemProps46.xml><?xml version="1.0" encoding="utf-8"?>
<ds:datastoreItem xmlns:ds="http://schemas.openxmlformats.org/officeDocument/2006/customXml" ds:itemID="{A6BE463C-C259-4464-907A-6CC060C40C40}">
  <ds:schemaRefs/>
</ds:datastoreItem>
</file>

<file path=customXml/itemProps47.xml><?xml version="1.0" encoding="utf-8"?>
<ds:datastoreItem xmlns:ds="http://schemas.openxmlformats.org/officeDocument/2006/customXml" ds:itemID="{A7A6AF6B-FAD2-44CB-A815-4925BA07636E}">
  <ds:schemaRefs/>
</ds:datastoreItem>
</file>

<file path=customXml/itemProps48.xml><?xml version="1.0" encoding="utf-8"?>
<ds:datastoreItem xmlns:ds="http://schemas.openxmlformats.org/officeDocument/2006/customXml" ds:itemID="{9D38A41A-B057-4082-A9F6-D4F012B1C300}">
  <ds:schemaRefs/>
</ds:datastoreItem>
</file>

<file path=customXml/itemProps49.xml><?xml version="1.0" encoding="utf-8"?>
<ds:datastoreItem xmlns:ds="http://schemas.openxmlformats.org/officeDocument/2006/customXml" ds:itemID="{95205D7C-D5BB-4A0E-8624-837C837F2C6F}">
  <ds:schemaRefs/>
</ds:datastoreItem>
</file>

<file path=customXml/itemProps5.xml><?xml version="1.0" encoding="utf-8"?>
<ds:datastoreItem xmlns:ds="http://schemas.openxmlformats.org/officeDocument/2006/customXml" ds:itemID="{046A42ED-A3B5-4607-AD3B-65EEA211F0FC}">
  <ds:schemaRefs/>
</ds:datastoreItem>
</file>

<file path=customXml/itemProps50.xml><?xml version="1.0" encoding="utf-8"?>
<ds:datastoreItem xmlns:ds="http://schemas.openxmlformats.org/officeDocument/2006/customXml" ds:itemID="{451645B0-AE4A-4119-95F4-ECC9BF0B8C50}">
  <ds:schemaRefs/>
</ds:datastoreItem>
</file>

<file path=customXml/itemProps51.xml><?xml version="1.0" encoding="utf-8"?>
<ds:datastoreItem xmlns:ds="http://schemas.openxmlformats.org/officeDocument/2006/customXml" ds:itemID="{080D8D96-C316-4EE7-9C06-2DE19C4F19AD}">
  <ds:schemaRefs/>
</ds:datastoreItem>
</file>

<file path=customXml/itemProps52.xml><?xml version="1.0" encoding="utf-8"?>
<ds:datastoreItem xmlns:ds="http://schemas.openxmlformats.org/officeDocument/2006/customXml" ds:itemID="{A42BBB29-F2F2-45F1-B860-1BDE5C41673B}">
  <ds:schemaRefs/>
</ds:datastoreItem>
</file>

<file path=customXml/itemProps53.xml><?xml version="1.0" encoding="utf-8"?>
<ds:datastoreItem xmlns:ds="http://schemas.openxmlformats.org/officeDocument/2006/customXml" ds:itemID="{FA459B1B-705D-4020-AD89-71528B4968B7}">
  <ds:schemaRefs/>
</ds:datastoreItem>
</file>

<file path=customXml/itemProps54.xml><?xml version="1.0" encoding="utf-8"?>
<ds:datastoreItem xmlns:ds="http://schemas.openxmlformats.org/officeDocument/2006/customXml" ds:itemID="{B5298B7D-C659-4785-9BFF-461E0310AF2F}">
  <ds:schemaRefs/>
</ds:datastoreItem>
</file>

<file path=customXml/itemProps55.xml><?xml version="1.0" encoding="utf-8"?>
<ds:datastoreItem xmlns:ds="http://schemas.openxmlformats.org/officeDocument/2006/customXml" ds:itemID="{6F103789-7446-41E6-98E7-ABC816112DF6}">
  <ds:schemaRefs/>
</ds:datastoreItem>
</file>

<file path=customXml/itemProps56.xml><?xml version="1.0" encoding="utf-8"?>
<ds:datastoreItem xmlns:ds="http://schemas.openxmlformats.org/officeDocument/2006/customXml" ds:itemID="{675A1B30-DE43-4563-A7A5-6F0870E097B8}">
  <ds:schemaRefs/>
</ds:datastoreItem>
</file>

<file path=customXml/itemProps57.xml><?xml version="1.0" encoding="utf-8"?>
<ds:datastoreItem xmlns:ds="http://schemas.openxmlformats.org/officeDocument/2006/customXml" ds:itemID="{F12525AC-7846-48D7-AE9F-E0960F560508}">
  <ds:schemaRefs/>
</ds:datastoreItem>
</file>

<file path=customXml/itemProps58.xml><?xml version="1.0" encoding="utf-8"?>
<ds:datastoreItem xmlns:ds="http://schemas.openxmlformats.org/officeDocument/2006/customXml" ds:itemID="{1E4EC651-E777-4A96-BB00-D5A6A70B4F50}">
  <ds:schemaRefs/>
</ds:datastoreItem>
</file>

<file path=customXml/itemProps59.xml><?xml version="1.0" encoding="utf-8"?>
<ds:datastoreItem xmlns:ds="http://schemas.openxmlformats.org/officeDocument/2006/customXml" ds:itemID="{70D71CC1-8C62-4A14-814C-10ADCB426DE0}">
  <ds:schemaRefs/>
</ds:datastoreItem>
</file>

<file path=customXml/itemProps6.xml><?xml version="1.0" encoding="utf-8"?>
<ds:datastoreItem xmlns:ds="http://schemas.openxmlformats.org/officeDocument/2006/customXml" ds:itemID="{571D839C-EAB9-4506-8A07-097C22D493A5}">
  <ds:schemaRefs/>
</ds:datastoreItem>
</file>

<file path=customXml/itemProps60.xml><?xml version="1.0" encoding="utf-8"?>
<ds:datastoreItem xmlns:ds="http://schemas.openxmlformats.org/officeDocument/2006/customXml" ds:itemID="{E0CB4FD7-6735-40E3-9F5D-A97CC6697D0F}">
  <ds:schemaRefs/>
</ds:datastoreItem>
</file>

<file path=customXml/itemProps61.xml><?xml version="1.0" encoding="utf-8"?>
<ds:datastoreItem xmlns:ds="http://schemas.openxmlformats.org/officeDocument/2006/customXml" ds:itemID="{B17DB135-CBE4-4310-80E4-1A2A363F20C4}">
  <ds:schemaRefs/>
</ds:datastoreItem>
</file>

<file path=customXml/itemProps62.xml><?xml version="1.0" encoding="utf-8"?>
<ds:datastoreItem xmlns:ds="http://schemas.openxmlformats.org/officeDocument/2006/customXml" ds:itemID="{E33C18FD-7135-46BD-A7EC-4383A4F9178F}">
  <ds:schemaRefs/>
</ds:datastoreItem>
</file>

<file path=customXml/itemProps63.xml><?xml version="1.0" encoding="utf-8"?>
<ds:datastoreItem xmlns:ds="http://schemas.openxmlformats.org/officeDocument/2006/customXml" ds:itemID="{D95E09BA-4C0F-4BF8-975D-DD7A5FC483E2}">
  <ds:schemaRefs/>
</ds:datastoreItem>
</file>

<file path=customXml/itemProps64.xml><?xml version="1.0" encoding="utf-8"?>
<ds:datastoreItem xmlns:ds="http://schemas.openxmlformats.org/officeDocument/2006/customXml" ds:itemID="{F8BF0CC6-C8CD-427F-97E4-9B06BA8F2FF8}">
  <ds:schemaRefs/>
</ds:datastoreItem>
</file>

<file path=customXml/itemProps65.xml><?xml version="1.0" encoding="utf-8"?>
<ds:datastoreItem xmlns:ds="http://schemas.openxmlformats.org/officeDocument/2006/customXml" ds:itemID="{3A6B9CB0-5DC8-48C9-B7F5-00209A7F0FEF}">
  <ds:schemaRefs/>
</ds:datastoreItem>
</file>

<file path=customXml/itemProps66.xml><?xml version="1.0" encoding="utf-8"?>
<ds:datastoreItem xmlns:ds="http://schemas.openxmlformats.org/officeDocument/2006/customXml" ds:itemID="{E6B98908-8412-453D-A081-0D48C70419C2}">
  <ds:schemaRefs/>
</ds:datastoreItem>
</file>

<file path=customXml/itemProps67.xml><?xml version="1.0" encoding="utf-8"?>
<ds:datastoreItem xmlns:ds="http://schemas.openxmlformats.org/officeDocument/2006/customXml" ds:itemID="{27F95FF3-1727-40F7-B4A5-448C9C9BC408}">
  <ds:schemaRefs/>
</ds:datastoreItem>
</file>

<file path=customXml/itemProps68.xml><?xml version="1.0" encoding="utf-8"?>
<ds:datastoreItem xmlns:ds="http://schemas.openxmlformats.org/officeDocument/2006/customXml" ds:itemID="{4ABBB2FF-4333-49C0-A2D0-2E5C8ACAF180}">
  <ds:schemaRefs/>
</ds:datastoreItem>
</file>

<file path=customXml/itemProps69.xml><?xml version="1.0" encoding="utf-8"?>
<ds:datastoreItem xmlns:ds="http://schemas.openxmlformats.org/officeDocument/2006/customXml" ds:itemID="{5BEA8483-992D-466D-90C8-7741275B2BA1}">
  <ds:schemaRefs/>
</ds:datastoreItem>
</file>

<file path=customXml/itemProps7.xml><?xml version="1.0" encoding="utf-8"?>
<ds:datastoreItem xmlns:ds="http://schemas.openxmlformats.org/officeDocument/2006/customXml" ds:itemID="{B25E8807-9C65-44ED-8F6D-AA6899F4029C}">
  <ds:schemaRefs/>
</ds:datastoreItem>
</file>

<file path=customXml/itemProps70.xml><?xml version="1.0" encoding="utf-8"?>
<ds:datastoreItem xmlns:ds="http://schemas.openxmlformats.org/officeDocument/2006/customXml" ds:itemID="{602CC1A4-A6D9-49AF-A99A-8AB435DE491A}">
  <ds:schemaRefs/>
</ds:datastoreItem>
</file>

<file path=customXml/itemProps71.xml><?xml version="1.0" encoding="utf-8"?>
<ds:datastoreItem xmlns:ds="http://schemas.openxmlformats.org/officeDocument/2006/customXml" ds:itemID="{37F45064-956C-4DDA-A2BB-2517BEC2E702}">
  <ds:schemaRefs/>
</ds:datastoreItem>
</file>

<file path=customXml/itemProps72.xml><?xml version="1.0" encoding="utf-8"?>
<ds:datastoreItem xmlns:ds="http://schemas.openxmlformats.org/officeDocument/2006/customXml" ds:itemID="{0AD4BCF5-B2CF-45A8-8346-5FFBFF9DE03B}">
  <ds:schemaRefs/>
</ds:datastoreItem>
</file>

<file path=customXml/itemProps73.xml><?xml version="1.0" encoding="utf-8"?>
<ds:datastoreItem xmlns:ds="http://schemas.openxmlformats.org/officeDocument/2006/customXml" ds:itemID="{61B53CB1-14EE-4C11-990F-066D6E4CB11B}">
  <ds:schemaRefs/>
</ds:datastoreItem>
</file>

<file path=customXml/itemProps74.xml><?xml version="1.0" encoding="utf-8"?>
<ds:datastoreItem xmlns:ds="http://schemas.openxmlformats.org/officeDocument/2006/customXml" ds:itemID="{FF355AFB-F392-4FB0-BB41-425BE463916A}">
  <ds:schemaRefs/>
</ds:datastoreItem>
</file>

<file path=customXml/itemProps75.xml><?xml version="1.0" encoding="utf-8"?>
<ds:datastoreItem xmlns:ds="http://schemas.openxmlformats.org/officeDocument/2006/customXml" ds:itemID="{843F4A9C-4C91-4359-A764-0BA785E39F42}">
  <ds:schemaRefs/>
</ds:datastoreItem>
</file>

<file path=customXml/itemProps76.xml><?xml version="1.0" encoding="utf-8"?>
<ds:datastoreItem xmlns:ds="http://schemas.openxmlformats.org/officeDocument/2006/customXml" ds:itemID="{81EB0903-C394-47CB-928C-F03E41E55A9F}">
  <ds:schemaRefs/>
</ds:datastoreItem>
</file>

<file path=customXml/itemProps77.xml><?xml version="1.0" encoding="utf-8"?>
<ds:datastoreItem xmlns:ds="http://schemas.openxmlformats.org/officeDocument/2006/customXml" ds:itemID="{51F3D350-EFC8-4444-A539-A7408ECDD720}">
  <ds:schemaRefs/>
</ds:datastoreItem>
</file>

<file path=customXml/itemProps78.xml><?xml version="1.0" encoding="utf-8"?>
<ds:datastoreItem xmlns:ds="http://schemas.openxmlformats.org/officeDocument/2006/customXml" ds:itemID="{C78F83BA-DEA7-4D21-A600-8B736C5080CF}">
  <ds:schemaRefs/>
</ds:datastoreItem>
</file>

<file path=customXml/itemProps79.xml><?xml version="1.0" encoding="utf-8"?>
<ds:datastoreItem xmlns:ds="http://schemas.openxmlformats.org/officeDocument/2006/customXml" ds:itemID="{0E4F1438-3DEF-4613-9B51-73A031365799}">
  <ds:schemaRefs/>
</ds:datastoreItem>
</file>

<file path=customXml/itemProps8.xml><?xml version="1.0" encoding="utf-8"?>
<ds:datastoreItem xmlns:ds="http://schemas.openxmlformats.org/officeDocument/2006/customXml" ds:itemID="{768140E8-F17B-4EDA-9945-5AEA8BC3733E}">
  <ds:schemaRefs/>
</ds:datastoreItem>
</file>

<file path=customXml/itemProps80.xml><?xml version="1.0" encoding="utf-8"?>
<ds:datastoreItem xmlns:ds="http://schemas.openxmlformats.org/officeDocument/2006/customXml" ds:itemID="{94AB7D91-902B-43A6-82E6-6EECE268661B}">
  <ds:schemaRefs/>
</ds:datastoreItem>
</file>

<file path=customXml/itemProps81.xml><?xml version="1.0" encoding="utf-8"?>
<ds:datastoreItem xmlns:ds="http://schemas.openxmlformats.org/officeDocument/2006/customXml" ds:itemID="{58E69C8D-03EF-4D5A-93FD-A9D6F0516B25}">
  <ds:schemaRefs/>
</ds:datastoreItem>
</file>

<file path=customXml/itemProps82.xml><?xml version="1.0" encoding="utf-8"?>
<ds:datastoreItem xmlns:ds="http://schemas.openxmlformats.org/officeDocument/2006/customXml" ds:itemID="{CE211E72-CE1D-4BCA-A49C-AB978EAE6A57}">
  <ds:schemaRefs/>
</ds:datastoreItem>
</file>

<file path=customXml/itemProps9.xml><?xml version="1.0" encoding="utf-8"?>
<ds:datastoreItem xmlns:ds="http://schemas.openxmlformats.org/officeDocument/2006/customXml" ds:itemID="{0EED9609-7C6E-4494-88B5-EA3651985C09}">
  <ds:schemaRefs/>
</ds:datastoreItem>
</file>

<file path=docProps/app.xml><?xml version="1.0" encoding="utf-8"?>
<Properties xmlns="http://schemas.openxmlformats.org/officeDocument/2006/extended-properties" xmlns:vt="http://schemas.openxmlformats.org/officeDocument/2006/docPropsVTypes">
  <Template>2022版高中同步疑难破PPT模板</Template>
  <TotalTime>243</TotalTime>
  <Words>1643</Words>
  <PresentationFormat>自定义</PresentationFormat>
  <Paragraphs>913</Paragraphs>
  <Slides>82</Slides>
  <Notes>82</Notes>
  <HiddenSlides>0</HiddenSlides>
  <MMClips>0</MMClips>
  <ScaleCrop>false</ScaleCrop>
  <HeadingPairs>
    <vt:vector size="4" baseType="variant">
      <vt:variant>
        <vt:lpstr>主题</vt:lpstr>
      </vt:variant>
      <vt:variant>
        <vt:i4>1</vt:i4>
      </vt:variant>
      <vt:variant>
        <vt:lpstr>幻灯片标题</vt:lpstr>
      </vt:variant>
      <vt:variant>
        <vt:i4>82</vt:i4>
      </vt:variant>
    </vt:vector>
  </HeadingPairs>
  <TitlesOfParts>
    <vt:vector size="83"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cp:lastModifiedBy>PC</cp:lastModifiedBy>
  <cp:revision>114</cp:revision>
  <dcterms:modified xsi:type="dcterms:W3CDTF">2021-04-19T10:30:17Z</dcterms:modified>
</cp:coreProperties>
</file>