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customXml/itemProps3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customXml/itemProps58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customXml/itemProps5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customXml/itemProps21.xml" ContentType="application/vnd.openxmlformats-officedocument.customXmlPropertie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customXml/itemProps59.xml" ContentType="application/vnd.openxmlformats-officedocument.customXmlPropertie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customXml/itemProps7.xml" ContentType="application/vnd.openxmlformats-officedocument.customXmlProperties+xml"/>
  <Override PartName="/customXml/itemProps48.xml" ContentType="application/vnd.openxmlformats-officedocument.customXmlPropertie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customXml/itemProps55.xml" ContentType="application/vnd.openxmlformats-officedocument.customXmlPropertie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customXml/itemProps8.xml" ContentType="application/vnd.openxmlformats-officedocument.customXmlPropertie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customXml/itemProps56.xml" ContentType="application/vnd.openxmlformats-officedocument.customXmlPropertie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customXml/itemProps9.xml" ContentType="application/vnd.openxmlformats-officedocument.customXmlProperties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customXml/itemProps39.xml" ContentType="application/vnd.openxmlformats-officedocument.customXmlProperties+xml"/>
  <Override PartName="/customXml/itemProps57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customXml/itemProps53.xml" ContentType="application/vnd.openxmlformats-officedocument.customXmlPropertie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0"/>
  </p:sldMasterIdLst>
  <p:notesMasterIdLst>
    <p:notesMasterId r:id="rId120"/>
  </p:notesMasterIdLst>
  <p:sldIdLst>
    <p:sldId id="311" r:id="rId61"/>
    <p:sldId id="258" r:id="rId62"/>
    <p:sldId id="259" r:id="rId63"/>
    <p:sldId id="260" r:id="rId64"/>
    <p:sldId id="261" r:id="rId65"/>
    <p:sldId id="262" r:id="rId66"/>
    <p:sldId id="263" r:id="rId67"/>
    <p:sldId id="264" r:id="rId68"/>
    <p:sldId id="265" r:id="rId69"/>
    <p:sldId id="266" r:id="rId70"/>
    <p:sldId id="267" r:id="rId71"/>
    <p:sldId id="268" r:id="rId72"/>
    <p:sldId id="269" r:id="rId73"/>
    <p:sldId id="270" r:id="rId74"/>
    <p:sldId id="312" r:id="rId75"/>
    <p:sldId id="271" r:id="rId76"/>
    <p:sldId id="272" r:id="rId77"/>
    <p:sldId id="273" r:id="rId78"/>
    <p:sldId id="274" r:id="rId79"/>
    <p:sldId id="275" r:id="rId80"/>
    <p:sldId id="276" r:id="rId81"/>
    <p:sldId id="277" r:id="rId82"/>
    <p:sldId id="278" r:id="rId83"/>
    <p:sldId id="313" r:id="rId84"/>
    <p:sldId id="279" r:id="rId85"/>
    <p:sldId id="280" r:id="rId86"/>
    <p:sldId id="281" r:id="rId87"/>
    <p:sldId id="282" r:id="rId88"/>
    <p:sldId id="283" r:id="rId89"/>
    <p:sldId id="284" r:id="rId90"/>
    <p:sldId id="315" r:id="rId91"/>
    <p:sldId id="285" r:id="rId92"/>
    <p:sldId id="286" r:id="rId93"/>
    <p:sldId id="287" r:id="rId94"/>
    <p:sldId id="288" r:id="rId95"/>
    <p:sldId id="289" r:id="rId96"/>
    <p:sldId id="290" r:id="rId97"/>
    <p:sldId id="291" r:id="rId98"/>
    <p:sldId id="292" r:id="rId99"/>
    <p:sldId id="316" r:id="rId100"/>
    <p:sldId id="293" r:id="rId101"/>
    <p:sldId id="294" r:id="rId102"/>
    <p:sldId id="295" r:id="rId103"/>
    <p:sldId id="296" r:id="rId104"/>
    <p:sldId id="297" r:id="rId105"/>
    <p:sldId id="298" r:id="rId106"/>
    <p:sldId id="299" r:id="rId107"/>
    <p:sldId id="300" r:id="rId108"/>
    <p:sldId id="301" r:id="rId109"/>
    <p:sldId id="317" r:id="rId110"/>
    <p:sldId id="302" r:id="rId111"/>
    <p:sldId id="303" r:id="rId112"/>
    <p:sldId id="304" r:id="rId113"/>
    <p:sldId id="318" r:id="rId114"/>
    <p:sldId id="305" r:id="rId115"/>
    <p:sldId id="306" r:id="rId116"/>
    <p:sldId id="307" r:id="rId117"/>
    <p:sldId id="308" r:id="rId118"/>
    <p:sldId id="309" r:id="rId119"/>
  </p:sldIdLst>
  <p:sldSz cx="914400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>
      <p:cViewPr>
        <p:scale>
          <a:sx n="120" d="100"/>
          <a:sy n="120" d="100"/>
        </p:scale>
        <p:origin x="-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5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3.xml"/><Relationship Id="rId68" Type="http://schemas.openxmlformats.org/officeDocument/2006/relationships/slide" Target="slides/slide8.xml"/><Relationship Id="rId84" Type="http://schemas.openxmlformats.org/officeDocument/2006/relationships/slide" Target="slides/slide24.xml"/><Relationship Id="rId89" Type="http://schemas.openxmlformats.org/officeDocument/2006/relationships/slide" Target="slides/slide29.xml"/><Relationship Id="rId112" Type="http://schemas.openxmlformats.org/officeDocument/2006/relationships/slide" Target="slides/slide52.xml"/><Relationship Id="rId16" Type="http://schemas.openxmlformats.org/officeDocument/2006/relationships/customXml" Target="../customXml/item16.xml"/><Relationship Id="rId107" Type="http://schemas.openxmlformats.org/officeDocument/2006/relationships/slide" Target="slides/slide4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14.xml"/><Relationship Id="rId79" Type="http://schemas.openxmlformats.org/officeDocument/2006/relationships/slide" Target="slides/slide19.xml"/><Relationship Id="rId102" Type="http://schemas.openxmlformats.org/officeDocument/2006/relationships/slide" Target="slides/slide42.xml"/><Relationship Id="rId123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1.xml"/><Relationship Id="rId82" Type="http://schemas.openxmlformats.org/officeDocument/2006/relationships/slide" Target="slides/slide22.xml"/><Relationship Id="rId90" Type="http://schemas.openxmlformats.org/officeDocument/2006/relationships/slide" Target="slides/slide30.xml"/><Relationship Id="rId95" Type="http://schemas.openxmlformats.org/officeDocument/2006/relationships/slide" Target="slides/slide3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4.xml"/><Relationship Id="rId69" Type="http://schemas.openxmlformats.org/officeDocument/2006/relationships/slide" Target="slides/slide9.xml"/><Relationship Id="rId77" Type="http://schemas.openxmlformats.org/officeDocument/2006/relationships/slide" Target="slides/slide17.xml"/><Relationship Id="rId100" Type="http://schemas.openxmlformats.org/officeDocument/2006/relationships/slide" Target="slides/slide40.xml"/><Relationship Id="rId105" Type="http://schemas.openxmlformats.org/officeDocument/2006/relationships/slide" Target="slides/slide45.xml"/><Relationship Id="rId113" Type="http://schemas.openxmlformats.org/officeDocument/2006/relationships/slide" Target="slides/slide53.xml"/><Relationship Id="rId118" Type="http://schemas.openxmlformats.org/officeDocument/2006/relationships/slide" Target="slides/slide5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2.xml"/><Relationship Id="rId80" Type="http://schemas.openxmlformats.org/officeDocument/2006/relationships/slide" Target="slides/slide20.xml"/><Relationship Id="rId85" Type="http://schemas.openxmlformats.org/officeDocument/2006/relationships/slide" Target="slides/slide25.xml"/><Relationship Id="rId93" Type="http://schemas.openxmlformats.org/officeDocument/2006/relationships/slide" Target="slides/slide33.xml"/><Relationship Id="rId98" Type="http://schemas.openxmlformats.org/officeDocument/2006/relationships/slide" Target="slides/slide38.xml"/><Relationship Id="rId12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7.xml"/><Relationship Id="rId103" Type="http://schemas.openxmlformats.org/officeDocument/2006/relationships/slide" Target="slides/slide43.xml"/><Relationship Id="rId108" Type="http://schemas.openxmlformats.org/officeDocument/2006/relationships/slide" Target="slides/slide48.xml"/><Relationship Id="rId116" Type="http://schemas.openxmlformats.org/officeDocument/2006/relationships/slide" Target="slides/slide56.xml"/><Relationship Id="rId124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2.xml"/><Relationship Id="rId70" Type="http://schemas.openxmlformats.org/officeDocument/2006/relationships/slide" Target="slides/slide10.xml"/><Relationship Id="rId75" Type="http://schemas.openxmlformats.org/officeDocument/2006/relationships/slide" Target="slides/slide15.xml"/><Relationship Id="rId83" Type="http://schemas.openxmlformats.org/officeDocument/2006/relationships/slide" Target="slides/slide23.xml"/><Relationship Id="rId88" Type="http://schemas.openxmlformats.org/officeDocument/2006/relationships/slide" Target="slides/slide28.xml"/><Relationship Id="rId91" Type="http://schemas.openxmlformats.org/officeDocument/2006/relationships/slide" Target="slides/slide31.xml"/><Relationship Id="rId96" Type="http://schemas.openxmlformats.org/officeDocument/2006/relationships/slide" Target="slides/slide36.xml"/><Relationship Id="rId111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46.xml"/><Relationship Id="rId114" Type="http://schemas.openxmlformats.org/officeDocument/2006/relationships/slide" Target="slides/slide54.xml"/><Relationship Id="rId119" Type="http://schemas.openxmlformats.org/officeDocument/2006/relationships/slide" Target="slides/slide5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Master" Target="slideMasters/slideMaster1.xml"/><Relationship Id="rId65" Type="http://schemas.openxmlformats.org/officeDocument/2006/relationships/slide" Target="slides/slide5.xml"/><Relationship Id="rId73" Type="http://schemas.openxmlformats.org/officeDocument/2006/relationships/slide" Target="slides/slide13.xml"/><Relationship Id="rId78" Type="http://schemas.openxmlformats.org/officeDocument/2006/relationships/slide" Target="slides/slide18.xml"/><Relationship Id="rId81" Type="http://schemas.openxmlformats.org/officeDocument/2006/relationships/slide" Target="slides/slide21.xml"/><Relationship Id="rId86" Type="http://schemas.openxmlformats.org/officeDocument/2006/relationships/slide" Target="slides/slide26.xml"/><Relationship Id="rId94" Type="http://schemas.openxmlformats.org/officeDocument/2006/relationships/slide" Target="slides/slide34.xml"/><Relationship Id="rId99" Type="http://schemas.openxmlformats.org/officeDocument/2006/relationships/slide" Target="slides/slide39.xml"/><Relationship Id="rId101" Type="http://schemas.openxmlformats.org/officeDocument/2006/relationships/slide" Target="slides/slide41.xml"/><Relationship Id="rId12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6.xml"/><Relationship Id="rId97" Type="http://schemas.openxmlformats.org/officeDocument/2006/relationships/slide" Target="slides/slide37.xml"/><Relationship Id="rId104" Type="http://schemas.openxmlformats.org/officeDocument/2006/relationships/slide" Target="slides/slide44.xml"/><Relationship Id="rId120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11.xml"/><Relationship Id="rId92" Type="http://schemas.openxmlformats.org/officeDocument/2006/relationships/slide" Target="slides/slide3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6.xml"/><Relationship Id="rId87" Type="http://schemas.openxmlformats.org/officeDocument/2006/relationships/slide" Target="slides/slide27.xml"/><Relationship Id="rId110" Type="http://schemas.openxmlformats.org/officeDocument/2006/relationships/slide" Target="slides/slide50.xml"/><Relationship Id="rId115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pPr/>
              <a:t>2020/9/3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2020/9/3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35696" y="25191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j-cs"/>
              </a:rPr>
              <a:t>UNIT 2</a:t>
            </a:r>
            <a:r>
              <a:rPr lang="zh-CN" altLang="en-US" sz="2400" b="1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j-cs"/>
              </a:rPr>
              <a:t>　</a:t>
            </a:r>
            <a:r>
              <a:rPr lang="en-US" altLang="zh-CN" sz="2400" b="1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j-cs"/>
              </a:rPr>
              <a:t>HEALTHY 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2020/9/3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2020/9/3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85852" y="206835"/>
            <a:ext cx="3500462" cy="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latinLnBrk="1" hangingPunct="0">
              <a:spcBef>
                <a:spcPts val="141"/>
              </a:spcBef>
            </a:pPr>
            <a:r>
              <a:rPr lang="zh-CN" altLang="en-US" sz="2000" b="1" kern="0" dirty="0" smtClean="0">
                <a:solidFill>
                  <a:schemeClr val="bg1"/>
                </a:solidFill>
                <a:latin typeface="Times New Roman" pitchFamily="65" charset="-122"/>
                <a:ea typeface="黑体" pitchFamily="65" charset="-122"/>
              </a:rPr>
              <a:t>第1讲　描述运动的基本概念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ell\Desktop\图片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228581"/>
            <a:ext cx="9721080" cy="641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211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8" y="0"/>
            <a:ext cx="9144000" cy="814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6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0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6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5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7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8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0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9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6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8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4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4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2.xml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3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5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1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4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3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9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7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5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7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6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5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4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5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916988" y="5580509"/>
            <a:ext cx="6798416" cy="65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zh-CN" altLang="en-US" sz="14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高中英语 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选择性必修第三册</a:t>
            </a:r>
            <a:r>
              <a:rPr kumimoji="0" lang="en-US" altLang="zh-CN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人教版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187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5.每天做小小的改变,那么你的生活方式将会变得更健康。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small changes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each day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and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your lifestyle will become healthier.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6.然而,最让我担心的是,我很容易就得了流感,还经历了很多次牙痛。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Most worrying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though, I got the flu easily and experienced many toothaches,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too.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7.当我参加了关于个人生活选择的夏令营时,我开始分析我的选择,尤其是我做了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什么来放松以及它正在如何影响着我的整个生活。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I took part in the summer camp about personal life choices, I started to analyse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my choices,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especially what I did to relax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and how it was affecting my whole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life.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0069"/>
            <a:ext cx="2376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0069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84165"/>
            <a:ext cx="18722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4572397"/>
            <a:ext cx="31683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85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Ⅳ.长难句分析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1.So, when we feel unhappy again(cue), rather than eat snacks, we could listen to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of our favourite music instead(routine), which will make us feel relaxed(re-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ward).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句意:所以,当我们再次感到不开心时(提示),而不是吃零食,我们可以听一些我们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最喜欢的音乐来代替(常规),这将会让我们感到放松(奖励)。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分析:本句是一个主从复合句。句中when引导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从句,we could listen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some of our favourite music instead是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主句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,which引导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非限制性定语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句,修饰先行词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music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2.For example, when we come to an escalator(cue), our normal routine is to ride it,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but we could change this routine into something more positive by taking the stairs instead. 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句意:例如,当我们遇到自动扶梯时(提示),我们通常的做法是乘坐它,但反而我们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可以通过爬楼梯来把这种做法变成一些更加积极的东西。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08301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140349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0349"/>
            <a:ext cx="18722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00389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827981"/>
            <a:ext cx="8316000" cy="604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分析:本句是一个并列复合句。句中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连接两个并列分句,第一个并列分句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中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引导时间状语从句,其中to ride it是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不定式短语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作表语;第二个分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句中by taking the stairs instead是介词短语作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方式状语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。change sth. into sth.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意为“把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变成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3.A fact is what really is true, while an opinion is what you believe, often using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phrases like “I think/believe”, “in my opinion”, “to me”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and so 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句意:事实是真实的,而观点是你相信的,经常使用诸如“我认为/相信”、“在我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看来”、“对我而言”等短语。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分析:本句是一个并列复合句。句中while是并列连词,意为“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然而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”,连接两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个并列分句,表示情况的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对比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,在第一个分句中what really is true是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表语    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从句,在第二个分句中what you believe是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表语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从句,often using phrases like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“I think/believe”, “in my opinion”, “to me” and so on是现在分词短语作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00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r>
              <a:rPr lang="zh-CN" altLang="en-US" sz="2000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方式状语    </a:t>
            </a:r>
            <a:r>
              <a:rPr lang="zh-CN" altLang="en-US" sz="20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827981"/>
            <a:ext cx="72008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0029"/>
            <a:ext cx="100811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0029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92077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0349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72397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572397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004445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940549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29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4.Whenever I went out with friends, I brought snacks from home, things that didn't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have any added sugar: fruit, nuts, dried meat, etc.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句意:每当我和朋友出去的时候,我都会从家里带一些小吃,一些没有添加任何糖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分的东西:水果、坚果、肉干等等。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分析:本句是一个主从复合句。句中Whenever引导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让步状语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从句,things that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didn‘t have any added sugar: fruit, nuts, dried meat, etc是名词短语作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同位语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来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解释说明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snacks。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84420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08301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276253"/>
            <a:ext cx="12241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3828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Ⅴ.必备语法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动词不定式作主语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1.After all, it is not easy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break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(break) bad habits.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change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(change) bad habits is never easy.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3.It took the surgeon three hours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finish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(finish) my mother's lung surgery.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4.Well, first, it's necessary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begin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(begin) with what you eat.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20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52117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84165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44205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76253"/>
            <a:ext cx="122413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717033"/>
            <a:ext cx="8316000" cy="5068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20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|in response to 回答;答复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Secondly, there is a “routine”, the regular action you take in response to the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cue.(教材P14)其次,有一个“惯例”,即你对提示作出的有规律的反应。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the help of his teammate,the operator made a quick response to the event.在他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的队友的帮助下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这个操作员对事件作出了快速的反应。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During the outbreak of the novel 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coronavirus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pneumonia disease, China rose up to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challenge and responded to it bravely.</a:t>
            </a:r>
            <a:endParaRPr lang="en-US" altLang="zh-CN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在新型冠状病毒肺炎疫情暴发期间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中国迎难而上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勇敢应对此次挑战。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971997"/>
            <a:ext cx="2267824" cy="467776"/>
          </a:xfrm>
          <a:prstGeom prst="rect">
            <a:avLst/>
          </a:prstGeom>
        </p:spPr>
      </p:pic>
      <p:pic>
        <p:nvPicPr>
          <p:cNvPr id="4" name="图片 4" descr="textimage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709159"/>
            <a:ext cx="1259712" cy="342958"/>
          </a:xfrm>
          <a:prstGeom prst="rect">
            <a:avLst/>
          </a:prstGeom>
        </p:spPr>
      </p:pic>
      <p:pic>
        <p:nvPicPr>
          <p:cNvPr id="5" name="图片 5" descr="textimage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913162"/>
            <a:ext cx="190500" cy="21907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589315"/>
            <a:ext cx="8316000" cy="540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make a response </a:t>
            </a:r>
            <a:r>
              <a:rPr lang="zh-CN" altLang="en-US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to    </a:t>
            </a:r>
            <a:r>
              <a:rPr lang="en-US" altLang="zh-CN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</a:t>
            </a:r>
            <a:r>
              <a:rPr lang="en-US" altLang="zh-CN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作出回应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make no response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没有回应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respond </a:t>
            </a:r>
            <a:r>
              <a:rPr lang="en-US" altLang="zh-CN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回答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作出反应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</a:t>
            </a:r>
            <a:r>
              <a:rPr lang="zh-CN" altLang="en-US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respond to   </a:t>
            </a:r>
            <a:r>
              <a:rPr lang="en-US" altLang="zh-CN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回答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回复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</a:t>
            </a:r>
            <a:r>
              <a:rPr lang="en-US" altLang="zh-CN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作出反应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(2019天津,完形填空,</a:t>
            </a:r>
            <a:r>
              <a:rPr lang="zh-CN" altLang="en-US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)This one stranger responded beautifully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small crisis, but she actually wasn't the only one. </a:t>
            </a:r>
            <a:endParaRPr lang="en-US" altLang="zh-CN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</a:t>
            </a:r>
            <a:r>
              <a:rPr lang="en-US" altLang="zh-CN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这个陌生人对我的小危机作了一个很漂亮的回应</a:t>
            </a:r>
            <a:r>
              <a:rPr lang="en-US" altLang="zh-CN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但实</a:t>
            </a:r>
            <a:r>
              <a:rPr lang="zh-CN" altLang="en-US" dirty="0" smtClean="0">
                <a:solidFill>
                  <a:srgbClr val="FF0000"/>
                </a:solidFill>
              </a:rPr>
              <a:t/>
            </a:r>
            <a:br>
              <a:rPr lang="zh-CN" altLang="en-US" dirty="0" smtClean="0">
                <a:solidFill>
                  <a:srgbClr val="FF0000"/>
                </a:solidFill>
              </a:rPr>
            </a:b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际上她并不是唯一这样做的。</a:t>
            </a:r>
            <a:r>
              <a:rPr lang="en-US" altLang="zh-CN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respond to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对</a:t>
            </a:r>
            <a:r>
              <a:rPr lang="en-US" altLang="zh-CN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作出反应。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165400"/>
            <a:ext cx="219075" cy="219074"/>
          </a:xfrm>
          <a:prstGeom prst="rect">
            <a:avLst/>
          </a:prstGeom>
        </p:spPr>
      </p:pic>
      <p:pic>
        <p:nvPicPr>
          <p:cNvPr id="4" name="图片 4" descr="textimage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137696"/>
            <a:ext cx="1263669" cy="426589"/>
          </a:xfrm>
          <a:prstGeom prst="rect">
            <a:avLst/>
          </a:prstGeom>
        </p:spPr>
      </p:pic>
      <p:pic>
        <p:nvPicPr>
          <p:cNvPr id="5" name="图片 5" descr="textimage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924325"/>
            <a:ext cx="535875" cy="360040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476053"/>
            <a:ext cx="7200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700189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924325"/>
            <a:ext cx="5760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30814" y="4716413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849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(2018</a:t>
            </a: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北京</a:t>
            </a: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七选五</a:t>
            </a: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0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)Not everyone acts the same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in    </a:t>
            </a: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response to </a:t>
            </a:r>
            <a:endParaRPr lang="en-US" altLang="zh-CN" sz="181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events...</a:t>
            </a:r>
            <a:endParaRPr lang="en-US" altLang="zh-CN" sz="181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0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</a:t>
            </a:r>
            <a:r>
              <a:rPr lang="en-US" altLang="zh-CN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不是每个人对事件的反应都是一样的</a:t>
            </a:r>
            <a:r>
              <a:rPr lang="en-US" altLang="zh-CN" sz="1810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r>
              <a:rPr lang="en-US" altLang="zh-CN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in response </a:t>
            </a:r>
            <a:r>
              <a:rPr lang="en-US" altLang="zh-CN" sz="1810" dirty="0" smtClean="0">
                <a:solidFill>
                  <a:srgbClr val="FF0000"/>
                </a:solidFill>
              </a:rPr>
              <a:t/>
            </a:r>
            <a:br>
              <a:rPr lang="en-US" altLang="zh-CN" sz="1810" dirty="0" smtClean="0">
                <a:solidFill>
                  <a:srgbClr val="FF0000"/>
                </a:solidFill>
              </a:rPr>
            </a:br>
            <a:r>
              <a:rPr lang="en-US" altLang="zh-CN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to</a:t>
            </a: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对</a:t>
            </a:r>
            <a:r>
              <a:rPr lang="en-US" altLang="zh-CN" sz="1810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作出回应。</a:t>
            </a:r>
            <a:endParaRPr lang="zh-CN" altLang="en-US" sz="181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(2018江苏,阅读理解D改编,</a:t>
            </a:r>
            <a:r>
              <a:rPr lang="zh-CN" altLang="en-US" sz="1810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)Youngsters felt their friendships could be at </a:t>
            </a:r>
            <a:endParaRPr lang="zh-CN" altLang="en-US" sz="1810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risk if they did not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respond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(response) to social media posts quickly, and around </a:t>
            </a:r>
            <a:r>
              <a:rPr sz="1810" dirty="0"/>
              <a:t/>
            </a:r>
            <a:br>
              <a:rPr sz="1810" dirty="0"/>
            </a:b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clock.</a:t>
            </a:r>
            <a:endParaRPr lang="zh-CN" altLang="en-US" sz="1810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0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考查词性转换。句意:年轻人觉得如果他们没有快速地、夜以继日地回复</a:t>
            </a:r>
            <a:r>
              <a:rPr sz="1810" dirty="0">
                <a:solidFill>
                  <a:srgbClr val="FF0000"/>
                </a:solidFill>
              </a:rPr>
              <a:t/>
            </a:r>
            <a:br>
              <a:rPr sz="1810" dirty="0">
                <a:solidFill>
                  <a:srgbClr val="FF0000"/>
                </a:solidFill>
              </a:rPr>
            </a:b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社交媒体的帖子,他们的友谊可能会受到威胁。句中缺少谓语,所以填response的</a:t>
            </a:r>
            <a:r>
              <a:rPr sz="1810" dirty="0">
                <a:solidFill>
                  <a:srgbClr val="FF0000"/>
                </a:solidFill>
              </a:rPr>
              <a:t/>
            </a:r>
            <a:br>
              <a:rPr sz="1810" dirty="0">
                <a:solidFill>
                  <a:srgbClr val="FF0000"/>
                </a:solidFill>
              </a:rPr>
            </a:b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动词形式respond。</a:t>
            </a:r>
            <a:endParaRPr lang="zh-CN" altLang="en-US" sz="1810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1-4 (2016北京,阅读理解D改编,</a:t>
            </a:r>
            <a:r>
              <a:rPr lang="zh-CN" altLang="en-US" sz="1810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tendency for universities to monitor and</a:t>
            </a:r>
            <a:endParaRPr lang="en-US" altLang="zh-CN" sz="1810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shape student behavior runs up against another characteristic of young </a:t>
            </a:r>
            <a:r>
              <a:rPr lang="en-US" altLang="zh-CN" sz="1810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adults:the</a:t>
            </a: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re-</a:t>
            </a:r>
            <a:r>
              <a:rPr lang="en-US" altLang="zh-CN" sz="1810" dirty="0" smtClean="0"/>
              <a:t/>
            </a:r>
            <a:br>
              <a:rPr lang="en-US" altLang="zh-CN" sz="1810" dirty="0" smtClean="0"/>
            </a:br>
            <a:r>
              <a:rPr lang="en-US" altLang="zh-CN" sz="1810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sponse</a:t>
            </a: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being controlled    </a:t>
            </a:r>
            <a:r>
              <a:rPr lang="en-US" altLang="zh-CN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(control) by their elders.</a:t>
            </a:r>
            <a:endParaRPr lang="en-US" altLang="zh-CN" sz="181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zh-CN" altLang="en-US" sz="1810" dirty="0"/>
          </a:p>
        </p:txBody>
      </p:sp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9449" y="1255073"/>
            <a:ext cx="458415" cy="308244"/>
          </a:xfrm>
          <a:prstGeom prst="rect">
            <a:avLst/>
          </a:prstGeom>
        </p:spPr>
      </p:pic>
      <p:pic>
        <p:nvPicPr>
          <p:cNvPr id="4" name="图片 4" descr="textimage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4992" y="2988221"/>
            <a:ext cx="406475" cy="273319"/>
          </a:xfrm>
          <a:prstGeom prst="rect">
            <a:avLst/>
          </a:prstGeom>
        </p:spPr>
      </p:pic>
      <p:pic>
        <p:nvPicPr>
          <p:cNvPr id="5" name="图片 5" descr="textimage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7037" y="5444109"/>
            <a:ext cx="431993" cy="280416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260029"/>
            <a:ext cx="71609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276253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6172935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83568" y="1980109"/>
            <a:ext cx="79296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1560" y="4068341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55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考查非谓语动词。句意:大学监控和塑造学生行为的趋势与年轻人的另一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个特征——对被长辈控制的反应相冲突。设空处前的to是介词,因此应用动名词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作宾语,再根据句意判断用动名词的被动形式。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|reward n.回报;奖励;报酬vt.奖励;奖赏;给以报酬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Thirdly, there is the “reward”, the good thing or feeling we get from the rou-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tine. (教材P14) 第三,有“奖励”,即我们从惯例中得到的好的东西或好的感觉。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soldier received a medal in reward for his bravery in fighting the forest fire that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broke out in Liangshan, Sichuan Province. 这名战士因在爆发于四川凉山的森林大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火中的英勇表现而获得一枚奖章。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company gave/offered a reward to him for his positive attitude. 公司因他积极的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态度给予了他奖励。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556173"/>
            <a:ext cx="1619752" cy="423252"/>
          </a:xfrm>
          <a:prstGeom prst="rect">
            <a:avLst/>
          </a:prstGeom>
        </p:spPr>
      </p:pic>
      <p:pic>
        <p:nvPicPr>
          <p:cNvPr id="4" name="图片 4" descr="textimage1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924325"/>
            <a:ext cx="190500" cy="2190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1560" y="1188021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124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boss rewarded him with a trip to China for his contributions. 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因为他的贡献老板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奖励他一次去中国的旅行。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易混辨析</a:t>
            </a:r>
            <a:endParaRPr lang="zh-CN" altLang="en-US" b="1" dirty="0"/>
          </a:p>
        </p:txBody>
      </p:sp>
      <p:sp>
        <p:nvSpPr>
          <p:cNvPr id="3" name="TextBox 3"/>
          <p:cNvSpPr txBox="1"/>
          <p:nvPr/>
        </p:nvSpPr>
        <p:spPr>
          <a:xfrm>
            <a:off x="720000" y="3996333"/>
            <a:ext cx="8316000" cy="2595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①in reward (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...)作为(对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的)回报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②as a reward (for...)作为(对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的)回报/酬谢/报答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③give/offer a reward to sb.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sth.因某事而给某人奖励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④reward sb. (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sth.)(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sth.)(因某事而)奖励某人(某物)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⑤rewarding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.有益的,值得做的</a:t>
            </a:r>
            <a:endParaRPr lang="zh-CN" altLang="en-US" dirty="0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720432" y="2509525"/>
          <a:ext cx="7740000" cy="1414800"/>
        </p:xfrm>
        <a:graphic>
          <a:graphicData uri="http://schemas.openxmlformats.org/drawingml/2006/table">
            <a:tbl>
              <a:tblPr/>
              <a:tblGrid>
                <a:gridCol w="3870000"/>
                <a:gridCol w="3870000"/>
              </a:tblGrid>
              <a:tr h="47160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reward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多指回报、报酬;动词表示“报答,酬谢”</a:t>
                      </a:r>
                    </a:p>
                  </a:txBody>
                  <a:tcPr marL="45720" marR="45720"/>
                </a:tc>
              </a:tr>
              <a:tr h="47160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prize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多指在比赛、竞赛或抽奖中获得的奖</a:t>
                      </a:r>
                    </a:p>
                  </a:txBody>
                  <a:tcPr marL="45720" marR="45720"/>
                </a:tc>
              </a:tr>
              <a:tr h="47160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award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多指颁发的奖品、奖项;动词表示“授予,颁发”</a:t>
                      </a: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5" name="图片 5" descr="textimage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4096459"/>
            <a:ext cx="219075" cy="2190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428381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652517"/>
            <a:ext cx="8640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236831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652517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899989"/>
            <a:ext cx="8316000" cy="4918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2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Ⅰ.核心单词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(A)写作词汇—写词形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negative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.消极的;有害的;否定的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discipline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.自制力;纪律;学科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.自我控制;管教;处罚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pill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.药丸;药片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surgeon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.外科医生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surgery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.外科手术;外科学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shave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.,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.剃(须发);刮脸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beard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.胡须;络腮胡子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cigarette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.香烟;卷烟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971997"/>
            <a:ext cx="2520280" cy="519848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556173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93257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48261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0309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12357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644405"/>
            <a:ext cx="1008112" cy="29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004445"/>
            <a:ext cx="1008112" cy="36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36493"/>
            <a:ext cx="1296144" cy="36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827981"/>
            <a:ext cx="8316000" cy="6366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(2019课标全国Ⅲ,阅读理解D,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)If the monkeys touched the left side of the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screen they would be rewarded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seven drops of water or juice...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考查固定搭配。句意:如果猴子触碰屏幕的左侧,它们将被奖励7滴水或果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汁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。be rewarded with...被奖励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(2019课标全国Ⅲ,阅读理解D改编,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three monkeys were trained to as-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sociate different symbols with 0~25 drops of water or juice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 reward.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考查固定搭配。句意:这三只猴子被训练将不同的符号与0~25滴水或果汁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联系起来作为奖励。as a reward作为奖励。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(2018北京,3,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)Traveling along the old Silk Road is an interesting and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rewarding    </a:t>
            </a:r>
            <a:r>
              <a:rPr lang="zh-CN" altLang="en-US" sz="1814" kern="0" dirty="0" smtClean="0">
                <a:latin typeface="Times New Roman" pitchFamily="65" charset="-122"/>
                <a:ea typeface="宋体" pitchFamily="65" charset="-122"/>
              </a:rPr>
              <a:t>(reward) experience.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考查词性转换。句意:沿古老的丝绸之路旅行是一次有趣且有益的经历。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分析句子可知设空处和空前的interesting并列,此处应填形容词rewarding,意为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“有益的”。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1005" y="1288629"/>
            <a:ext cx="609600" cy="409575"/>
          </a:xfrm>
          <a:prstGeom prst="rect">
            <a:avLst/>
          </a:prstGeom>
        </p:spPr>
      </p:pic>
      <p:pic>
        <p:nvPicPr>
          <p:cNvPr id="4" name="图片 4" descr="textimage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1805" y="2998286"/>
            <a:ext cx="552450" cy="371475"/>
          </a:xfrm>
          <a:prstGeom prst="rect">
            <a:avLst/>
          </a:prstGeom>
        </p:spPr>
      </p:pic>
      <p:pic>
        <p:nvPicPr>
          <p:cNvPr id="5" name="图片 5" descr="textimage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7018" y="4674139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64085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0269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76453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02822" y="2196133"/>
            <a:ext cx="7929618" cy="71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9552" y="3780309"/>
            <a:ext cx="80648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39552" y="5518191"/>
            <a:ext cx="849694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67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(2018课标全国Ⅲ,阅读理解B,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)For many who made it to Dawson,however,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rewards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(reward) were worth the difficult trip.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考查名词复数。句意:然而,对于许多到达道森的人来说,这次艰难的旅行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是值得的。根据空前的the和空后的were可知此处应用名词复数。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2-5 (2016江苏,阅读理解B改编,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)Another reason is that the helping behaviors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are not improved if the children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are rewarded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(reward).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考查时态和语态。句意:另一个原因是,如果孩子得到了奖励,他们的帮助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行为并没有得到改善。the children与reward之间是被动关系,且由句子语境可知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此处应用一般现在时,故填are rewarded。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2-6 (2016北京, 30, 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students have been working hard on their lessons and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their efforts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will be rewarded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(reward) with success in the end.</a:t>
            </a:r>
            <a:endParaRPr lang="zh-CN" altLang="en-US" dirty="0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0520" y="1260029"/>
            <a:ext cx="495857" cy="333422"/>
          </a:xfrm>
          <a:prstGeom prst="rect">
            <a:avLst/>
          </a:prstGeom>
        </p:spPr>
      </p:pic>
      <p:pic>
        <p:nvPicPr>
          <p:cNvPr id="4" name="图片 4" descr="textimage1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946248"/>
            <a:ext cx="480441" cy="323055"/>
          </a:xfrm>
          <a:prstGeom prst="rect">
            <a:avLst/>
          </a:prstGeom>
        </p:spPr>
      </p:pic>
      <p:pic>
        <p:nvPicPr>
          <p:cNvPr id="5" name="图片 5" descr="textimage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772" y="5004445"/>
            <a:ext cx="535445" cy="360040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620069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348261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436493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1560" y="2052117"/>
            <a:ext cx="792961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1560" y="3708301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724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考查动词时态和语态。句意:学生们一直都很努力地学习功课,最终回报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他们的努力的将是成功。their efforts与reward之间为被动关系,and前的分句为现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在完成进行时,表示动作从过去开始一直持续到现在,并且还可能持续下去,结合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后一分句中的in the end可知应用一般将来时的被动语态。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|rely on依赖;依靠;信赖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The reward makes us much more likely to continue the cycle, and the bad habit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 relying on unhealthy snacks is formed.(教材P15)奖励使我们更有可能继续这样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的循环,依赖不健康的小吃的坏习惯就形成了。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may rely on it that she can earn her living.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你可以放心,她可以自食其力。</a:t>
            </a:r>
            <a:endParaRPr lang="zh-CN" altLang="en-US" dirty="0"/>
          </a:p>
        </p:txBody>
      </p:sp>
      <p:pic>
        <p:nvPicPr>
          <p:cNvPr id="3" name="图片 3" descr="textimage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723" y="2996978"/>
            <a:ext cx="1628045" cy="423291"/>
          </a:xfrm>
          <a:prstGeom prst="rect">
            <a:avLst/>
          </a:prstGeom>
        </p:spPr>
      </p:pic>
      <p:pic>
        <p:nvPicPr>
          <p:cNvPr id="4" name="图片 4" descr="textimage2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4713362"/>
            <a:ext cx="190500" cy="2190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9552" y="1188021"/>
            <a:ext cx="806489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06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Farmers can rely on/upon ducks to protect crops because one duck can eat 200 lo-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1814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custs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in a day.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农民可以依靠鸭子来保护庄稼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因为一只鸭子每天可以吃掉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200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只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蝗虫。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Facial expressions are not reliable and cannot be used to reliably convey emotions in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cross-cultural situations.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面部表情是不可靠的,在跨文化的情况下不能被用来可靠地表达情感。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①rely on/upon sb.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do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sth.信赖/依靠某人做某事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②rely 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that...相信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,指望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reliable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.可靠的,可信任的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reliably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.可依赖地,可信任地</a:t>
            </a:r>
            <a:endParaRPr lang="zh-CN" altLang="en-US" dirty="0"/>
          </a:p>
        </p:txBody>
      </p:sp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0309"/>
            <a:ext cx="219075" cy="2190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0349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500389"/>
            <a:ext cx="64807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932437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64485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214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(2019北京,完形填空,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)有些学生没有一辆可靠的汽车,而其他人不得不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与一周工作6天的父母共用车辆。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students don't have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 reliable car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while others have to share vehicles with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parents who work six days a week.</a:t>
            </a:r>
            <a:endParaRPr lang="zh-CN" altLang="en-US" dirty="0"/>
          </a:p>
        </p:txBody>
      </p:sp>
      <p:pic>
        <p:nvPicPr>
          <p:cNvPr id="4" name="图片 4" descr="textimage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690981"/>
            <a:ext cx="504056" cy="33866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496" y="3276253"/>
            <a:ext cx="8316000" cy="214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(2017课标全国Ⅲ,阅读理解D改编,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)Driving gives them the freedom to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get out and about without having to rely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on/upon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others.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考查介词。句意:开车给了他们外出和四处走动的自由,而不必依赖他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人。rely on/upon依赖,依靠。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3" descr="textimage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78059"/>
            <a:ext cx="548340" cy="368416"/>
          </a:xfrm>
          <a:prstGeom prst="rect">
            <a:avLst/>
          </a:prstGeom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84165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12357"/>
            <a:ext cx="124805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74830" y="4572397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225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(2016浙江,6,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)That young man is honest, cooperative, always there when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you need his help. In short, he's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reliable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(rely).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考查形容词。句意:那个年轻人诚实、乐意合作,当你需要他的帮助时,他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总是在你身边。简而言之,他是可靠的。设空处作表语,应用形容词reliable,意为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“可靠的,可信任的”。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)Around the 1960s, the courses of some water sources it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relied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(rely)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upon were diverted(使绕道).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考查动词时态。句意:大约在20世纪60年代,它所依赖的一些水源被改道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了。根据时间状语Around the 1960s可知应用一般过去时。故填relied。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4" descr="textimage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259332"/>
            <a:ext cx="526147" cy="353788"/>
          </a:xfrm>
          <a:prstGeom prst="rect">
            <a:avLst/>
          </a:prstGeom>
        </p:spPr>
      </p:pic>
      <p:pic>
        <p:nvPicPr>
          <p:cNvPr id="5" name="图片 5" descr="textimage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3336827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620069"/>
            <a:ext cx="117604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48261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83568" y="2061807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11560" y="4068341"/>
            <a:ext cx="835292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44005"/>
            <a:ext cx="8316000" cy="597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|make up one's mind下定决心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We need to make up our minds and show some discipline, and make small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changes over time.(教材P16)我们需要下定决心,显示出一些自制力,随着时间的推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移做出小的改变。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made up her mind to pass down the traditional Beijing Opera.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她下定决心将传统的京剧传承下去。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Mary is simple-minded and it's easy to read her mind.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玛丽头脑简单,看出她的心思很容易。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 stubborn is the old man that he won't change his mind whatever you say.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这个老人很固执,不管你说什么他都不会改变主意的。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 you bear/keep something in mind, that means you remember it.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如果你把某件事记在心里,意思是你记住了它。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88042"/>
            <a:ext cx="1547744" cy="400411"/>
          </a:xfrm>
          <a:prstGeom prst="rect">
            <a:avLst/>
          </a:prstGeom>
        </p:spPr>
      </p:pic>
      <p:pic>
        <p:nvPicPr>
          <p:cNvPr id="4" name="图片 4" descr="textimage2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2913162"/>
            <a:ext cx="190500" cy="21907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4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①bear/keep sth.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mind记住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②make up one's mind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sth. 下定决心做某事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③read one's mind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看出某人的心思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④change one's mind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某人改变主意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4-1 (2019课标全国Ⅱ,七选五,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)You must keep these points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mind while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setting your goals.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考查介词。句意:当你设定你的目标的时候,你必须记住这些要点。固定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短语:keep sth. in mind记住。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4-2 (2017浙江,阅读理解A,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)Williams' two books helped Benjamin to make up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his mind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be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(be) a painter.</a:t>
            </a:r>
            <a:endParaRPr lang="zh-CN" altLang="en-US" dirty="0"/>
          </a:p>
        </p:txBody>
      </p:sp>
      <p:pic>
        <p:nvPicPr>
          <p:cNvPr id="3" name="图片 3" descr="textimage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260029"/>
            <a:ext cx="219075" cy="219075"/>
          </a:xfrm>
          <a:prstGeom prst="rect">
            <a:avLst/>
          </a:prstGeom>
        </p:spPr>
      </p:pic>
      <p:pic>
        <p:nvPicPr>
          <p:cNvPr id="4" name="图片 4" descr="textimage2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756681"/>
            <a:ext cx="504056" cy="338662"/>
          </a:xfrm>
          <a:prstGeom prst="rect">
            <a:avLst/>
          </a:prstGeom>
        </p:spPr>
      </p:pic>
      <p:pic>
        <p:nvPicPr>
          <p:cNvPr id="5" name="图片 5" descr="textimage3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5493217"/>
            <a:ext cx="440524" cy="29621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692077"/>
            <a:ext cx="6480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052117"/>
            <a:ext cx="93610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484165"/>
            <a:ext cx="216024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844205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08301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868541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83568" y="4572397"/>
            <a:ext cx="792961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214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考查固定搭配。句意:Williams的两本书帮助Benjamin下定决心成为一名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画家。make up one's mind to do sth.下定决心做某事。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4-3 (2016浙江,完形填空,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made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up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my mind I would find out what was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good in my present situation...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考查固定搭配。句意:我下定决心,我要找出在我目前的情况下什么是好</a:t>
            </a:r>
            <a:r>
              <a:rPr dirty="0" smtClean="0">
                <a:solidFill>
                  <a:srgbClr val="FF0000"/>
                </a:solidFill>
              </a:rPr>
              <a:t/>
            </a:r>
            <a:br>
              <a:rPr dirty="0" smtClean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。make up one's mind下定决心。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4-4 (2019天津,1,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)——我猜你想去打网球。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——你猜中了我的心思。那也正是我在想的事情。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—I guess you want to go play tennis.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—You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read my mind  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That's exactly what I was thinking too.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121803"/>
            <a:ext cx="468451" cy="314993"/>
          </a:xfrm>
          <a:prstGeom prst="rect">
            <a:avLst/>
          </a:prstGeom>
        </p:spPr>
      </p:pic>
      <p:pic>
        <p:nvPicPr>
          <p:cNvPr id="4" name="图片 4" descr="textimage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6678" y="4212357"/>
            <a:ext cx="536372" cy="3603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052117"/>
            <a:ext cx="7200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436493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11560" y="2916213"/>
            <a:ext cx="792961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39552" y="1188021"/>
            <a:ext cx="792961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1560" y="1980109"/>
            <a:ext cx="8316000" cy="2883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7)昨晚用大声的音乐打扰你的邻居是不礼貌的。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 were disturbed about the lack of epidemic prevention materials in the USA,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which was really disturbing, and the problem disturbed nearly every American.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人们对美国防疫物资的缺乏感到不安,这的确令人不安,并且这个问题几乎令每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个美国人都感到不安。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易混辨析</a:t>
            </a:r>
            <a:endParaRPr lang="zh-CN" altLang="en-US" b="1" dirty="0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683568" y="4932437"/>
          <a:ext cx="7740000" cy="1351521"/>
        </p:xfrm>
        <a:graphic>
          <a:graphicData uri="http://schemas.openxmlformats.org/drawingml/2006/table">
            <a:tbl>
              <a:tblPr/>
              <a:tblGrid>
                <a:gridCol w="1080120"/>
                <a:gridCol w="6659880"/>
              </a:tblGrid>
              <a:tr h="47160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disturb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指在别人专心做某件事情或休息时打扰对方</a:t>
                      </a:r>
                    </a:p>
                  </a:txBody>
                  <a:tcPr marL="45720" marR="45720"/>
                </a:tc>
              </a:tr>
              <a:tr h="46450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interrupt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指打断别人的交谈或正在进行的事情</a:t>
                      </a:r>
                    </a:p>
                  </a:txBody>
                  <a:tcPr marL="45720" marR="45720"/>
                </a:tc>
              </a:tr>
              <a:tr h="36004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bother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7" kern="0" dirty="0" smtClean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指麻烦、拜托别人去做对方可能不乐意做的事情</a:t>
                      </a: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5" name="图片 5" descr="textimage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84165"/>
            <a:ext cx="190500" cy="21907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11560" y="1116013"/>
            <a:ext cx="8316000" cy="955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|disturb vt.打扰;搅乱;使烦恼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It was not polite to disturb your neighbours with loud music last night.(教材P1</a:t>
            </a:r>
            <a:endParaRPr lang="zh-CN" altLang="en-US" dirty="0"/>
          </a:p>
        </p:txBody>
      </p:sp>
      <p:pic>
        <p:nvPicPr>
          <p:cNvPr id="8" name="图片 5" descr="textimage3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260029"/>
            <a:ext cx="1656184" cy="430607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99989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specialist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.专科医生;专家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drug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.毒品;药物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skip  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.跳过;不参加;悄悄溜走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.蹦蹦跳跳地走;跳绳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.蹦跳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dizzy  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.头晕目眩的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flu  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.流感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dentist 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.牙科医生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nut   </a:t>
            </a:r>
            <a:r>
              <a:rPr lang="zh-CN" altLang="en-US" sz="1814" u="sng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.坚果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dynamic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.充满活力的;精力充沛的;动态的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delete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.删去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删除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(B)阅读词汇—明词义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1.tobacco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烟草;烟叶    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2.alcohol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酒;酒精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3.abuse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滥用;虐待;辱骂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27981"/>
            <a:ext cx="1296144" cy="4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32037"/>
            <a:ext cx="93610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64085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96133"/>
            <a:ext cx="100811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56173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88221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20269"/>
            <a:ext cx="79208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52317"/>
            <a:ext cx="132006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12357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76453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508501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956911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1692077"/>
            <a:ext cx="8316000" cy="4656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.引起烦恼的,令人不安的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.烦恼的,心烦意乱的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④be disturbed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about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sth.因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而感到心神不安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⑤disturbance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.干扰;骚乱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5-1 (2019课标全国Ⅰ,完形填空,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)However, I soon discover that much has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changed since the days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(disturb) reports of camps among tons of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rubbish.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考查词性转换。句意:然而,自从那些天的关于被大量垃圾包围的营地的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让人不安的报道以来,我不久就发现发生了很大的变化。设空处修饰其后的名词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reports,结合句意应填形容词disturbing,意为“令人不安的”。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4618" y="3830037"/>
            <a:ext cx="609600" cy="409574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83568" y="899989"/>
            <a:ext cx="8316000" cy="1010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①disturb sb. with sth.用某事打扰某人</a:t>
            </a:r>
            <a:endParaRPr lang="zh-CN" altLang="en-US" dirty="0"/>
          </a:p>
        </p:txBody>
      </p:sp>
      <p:pic>
        <p:nvPicPr>
          <p:cNvPr id="6" name="图片 6" descr="textimage3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000115"/>
            <a:ext cx="219075" cy="219075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708439"/>
            <a:ext cx="1440160" cy="4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24125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556173"/>
            <a:ext cx="108011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28436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83568" y="5076453"/>
            <a:ext cx="792961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1560" y="1122245"/>
            <a:ext cx="8316000" cy="85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5-2 (2018江苏,阅读理解C,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)If you want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disturb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(disturb) the car indus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try, you'd better have a few billion dollars...</a:t>
            </a:r>
            <a:endParaRPr lang="zh-CN" altLang="en-US" dirty="0"/>
          </a:p>
        </p:txBody>
      </p:sp>
      <p:pic>
        <p:nvPicPr>
          <p:cNvPr id="4" name="图片 4" descr="textimage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188021"/>
            <a:ext cx="552449" cy="371474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11560" y="1980109"/>
            <a:ext cx="8316000" cy="3370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考查非谓语动词。句意:如果你想扰乱汽车行业,你最好有几十亿美元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。want to do sth.想要做某事。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)Neighbors should do all they can to avoid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(disturb) other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people, but there are times when some level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disturbance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(disturb) is unavoid-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able.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考查非谓语动词和名词。句意:邻居应该尽其所能避免打扰他人,但有些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时候,某种程度上的干扰是不可避免的。avoid doing sth.避免做某事,故第一空应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填disturbing。第二空应填名词disturbance,作介词of的宾语,意为“干扰”。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3" descr="textimage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010" y="2857431"/>
            <a:ext cx="552449" cy="371474"/>
          </a:xfrm>
          <a:prstGeom prst="rect">
            <a:avLst/>
          </a:prstGeom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88021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844205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76253"/>
            <a:ext cx="151216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39552" y="2052117"/>
            <a:ext cx="7929618" cy="785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9552" y="4068341"/>
            <a:ext cx="820891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2963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翻译句子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5-4 (2017课标全国Ⅱ,七选五,</a:t>
            </a:r>
            <a:r>
              <a:rPr lang="zh-CN" altLang="en-US" sz="1968" kern="0" spc="275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)If someone knocks and it's not an important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matter, excuse yourself and let the person know you're busy so they can get the hint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(暗示) that when the door is closed, you're not to be disturbed.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如果有人敲门,而且不是重要的事情,那就给自己找个借口,让那个人知道你很忙,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这样他们就能明白你的暗示,即当门是关着的时候,你不能被打扰。    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4" descr="textimage3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0524" y="1692077"/>
            <a:ext cx="489428" cy="318516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16213"/>
            <a:ext cx="80648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48261"/>
            <a:ext cx="69127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724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|stress out焦虑不安;疲惫不堪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After starting high school,I felt stressed out and always relaxed by playing com-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puter games.(教材P20)开始高中生活后,我感到焦虑不安,总是通过玩电脑游戏来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放松。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think I've got one of the most stressful jobs there is.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我想我找到了一个压力最大的工作。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looked like he was under a lot of stress the last time we met.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我们上次见面时,他看起来压力很大。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we get stressed, we tend to breathe more quickly.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当我们变得焦虑不安时,我们往往会呼吸得更快。</a:t>
            </a:r>
            <a:endParaRPr lang="zh-CN" altLang="en-US" dirty="0"/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332037"/>
            <a:ext cx="1536479" cy="397497"/>
          </a:xfrm>
          <a:prstGeom prst="rect">
            <a:avLst/>
          </a:prstGeom>
        </p:spPr>
      </p:pic>
      <p:pic>
        <p:nvPicPr>
          <p:cNvPr id="4" name="图片 4" descr="textimage4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060229"/>
            <a:ext cx="190500" cy="21907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91360"/>
            <a:ext cx="8316000" cy="5913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①stress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.压力;紧张;重音;强调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under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stress在压力下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③lay stress on注重,重视;把重点放在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stressful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.(事物)压力重的,紧张的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stressed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.(人)焦虑不安的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⑥be stressed out感到紧张的;有压力的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6-1 (2016课标全国Ⅱ,语法填空,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)If you feel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stressed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(stress) by responsi-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bilities at work, you should take a step back and identify(识别) those of greatness and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less importance.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 句意:如果你因为工作上的责任而感到焦虑不安,你应该退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一步,识别出那些重大的和不那么重要的事情。此处指人感到焦虑不安,故填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stressed。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234831"/>
            <a:ext cx="609600" cy="409574"/>
          </a:xfrm>
          <a:prstGeom prst="rect">
            <a:avLst/>
          </a:prstGeom>
        </p:spPr>
      </p:pic>
      <p:pic>
        <p:nvPicPr>
          <p:cNvPr id="4" name="图片 5" descr="textimage4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035397"/>
            <a:ext cx="219075" cy="219075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1" y="1764085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556173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988221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84365"/>
            <a:ext cx="117604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83568" y="5626092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68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)People learn better about positive than negative outcomes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under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stress.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考查介词。句意:人们在压力下更好地认识到积极的结果,而不是消极的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结果。under stress在压力下。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)Workers with access to nature at the office—even simple views of trees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flowers—felt their jobs were less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stressful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(stress) and more satisfying.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考查形容词。句意:在办公室能接触到大自然的员工,即使是简单的树木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和鲜花的景色,也会觉得他们的工作压力更小,更令人满意。此处修饰jobs,指事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物是有压力的,故填stressful。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翻译句子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6-4 (2019课标全国Ⅰ,七选五,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 turns out that just looking at green, growing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things can reduce stress, lower blood pressure...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事实证明,只是看绿色的、生长着的东西就可以减轻压力,降低血压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4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1226666"/>
            <a:ext cx="552449" cy="371475"/>
          </a:xfrm>
          <a:prstGeom prst="rect">
            <a:avLst/>
          </a:prstGeom>
        </p:spPr>
      </p:pic>
      <p:pic>
        <p:nvPicPr>
          <p:cNvPr id="4" name="图片 4" descr="textimage4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450" y="2902519"/>
            <a:ext cx="552449" cy="371474"/>
          </a:xfrm>
          <a:prstGeom prst="rect">
            <a:avLst/>
          </a:prstGeom>
        </p:spPr>
      </p:pic>
      <p:pic>
        <p:nvPicPr>
          <p:cNvPr id="5" name="图片 5" descr="textimage4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5670" y="5436493"/>
            <a:ext cx="584580" cy="39276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260029"/>
            <a:ext cx="103202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348261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6300589"/>
            <a:ext cx="756084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1560" y="1980109"/>
            <a:ext cx="792961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1560" y="3780309"/>
            <a:ext cx="7929618" cy="128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68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|worn out 筋疲力尽的;疲惫的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Playing was fun, but I felt even more worn out afterwards!(教材P20)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玩儿是有趣的,但后来我觉得甚至更累了!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 you treat your coat so roughly,it will be worn out soon.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如果你这样粗暴地对待你的外套,它很快就会穿坏的。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said that the cloth wears well, so it sells very well.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据说这种布耐穿,所以很畅销。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kids complained that the online classes have totally worn them out.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一些孩子抱怨说,网络课程已经完全把他们累坏了。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①wear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.穿,戴;磨损;留,蓄;面露;耐用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②wear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用坏,穿破;磨损</a:t>
            </a:r>
            <a:endParaRPr lang="zh-CN" altLang="en-US" dirty="0"/>
          </a:p>
        </p:txBody>
      </p:sp>
      <p:pic>
        <p:nvPicPr>
          <p:cNvPr id="3" name="图片 3" descr="textimage4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305505"/>
            <a:ext cx="1763768" cy="458580"/>
          </a:xfrm>
          <a:prstGeom prst="rect">
            <a:avLst/>
          </a:prstGeom>
        </p:spPr>
      </p:pic>
      <p:pic>
        <p:nvPicPr>
          <p:cNvPr id="4" name="图片 4" descr="textimage4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2663139"/>
            <a:ext cx="190500" cy="219074"/>
          </a:xfrm>
          <a:prstGeom prst="rect">
            <a:avLst/>
          </a:prstGeom>
        </p:spPr>
      </p:pic>
      <p:pic>
        <p:nvPicPr>
          <p:cNvPr id="5" name="图片 5" descr="textimage4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598435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6300589"/>
            <a:ext cx="71609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81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③wear sb. out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使筋疲力尽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;使厌烦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④wear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well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耐用,耐穿,耐磨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⑤wear a long face拉长脸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⑥wear a beard留胡须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7-1 (2018江苏,完形填空,</a:t>
            </a:r>
            <a:r>
              <a:rPr lang="zh-CN" altLang="en-US" sz="1968" kern="0" spc="275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)Our hair was fried and falling out,nails broken,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clothes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worn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(wear) to a thread,but we were alive.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考查非谓语动词。句意:我们的头发被晒坏了并开始脱落,指甲破裂,衣衫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破烂不堪,但我们还活着。wear和clothes之间是被动关系,故用过去分词形式,此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处过去分词短语作的是后置定语。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our modern world, when something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wears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(wear) out, we throw it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away and buy a new one.</a:t>
            </a:r>
            <a:endParaRPr lang="zh-CN" altLang="en-US" dirty="0"/>
          </a:p>
        </p:txBody>
      </p:sp>
      <p:pic>
        <p:nvPicPr>
          <p:cNvPr id="3" name="图片 3" descr="textimage5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6157" y="3348261"/>
            <a:ext cx="563768" cy="366896"/>
          </a:xfrm>
          <a:prstGeom prst="rect">
            <a:avLst/>
          </a:prstGeom>
        </p:spPr>
      </p:pic>
      <p:pic>
        <p:nvPicPr>
          <p:cNvPr id="4" name="图片 4" descr="textimage5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450" y="5436716"/>
            <a:ext cx="552449" cy="3714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260029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620069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9" y="3708301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436493"/>
            <a:ext cx="103202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1560" y="4140349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99989"/>
            <a:ext cx="8316000" cy="5653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考查时态和主谓一致。句意:在我们现代社会,当某样东西用坏了,我们就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把它扔掉,再买一个新的。根据句中的throw和buy判断用一般现在时,主语为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something,故谓语动词用第三人称单数形式wears。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)Yet, our cells might wear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and as a result, we get old and eventu-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ally die.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考查副词。句意:然而,我们的细胞可能会磨损,结果,我们变老,最终死亡。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wear out用坏,磨损。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7-4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children,all of whom had played the whole day long, were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worn out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(筋疲力尽).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7-5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If exercise wears you out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(如果锻炼让你筋疲力尽), how can it be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good for you?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268141"/>
            <a:ext cx="480441" cy="323055"/>
          </a:xfrm>
          <a:prstGeom prst="rect">
            <a:avLst/>
          </a:prstGeom>
        </p:spPr>
      </p:pic>
      <p:pic>
        <p:nvPicPr>
          <p:cNvPr id="4" name="图片 4" descr="textimage5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550" y="4356373"/>
            <a:ext cx="475130" cy="319227"/>
          </a:xfrm>
          <a:prstGeom prst="rect">
            <a:avLst/>
          </a:prstGeom>
        </p:spPr>
      </p:pic>
      <p:pic>
        <p:nvPicPr>
          <p:cNvPr id="5" name="图片 5" descr="textimage5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5220469"/>
            <a:ext cx="504056" cy="33893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3" y="2196133"/>
            <a:ext cx="7920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16413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148461"/>
            <a:ext cx="28083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67544" y="2988221"/>
            <a:ext cx="792961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1560" y="971997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912269"/>
            <a:ext cx="8316000" cy="45230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dirty="0" smtClean="0">
                <a:solidFill>
                  <a:schemeClr val="tx2"/>
                </a:solidFill>
              </a:rPr>
              <a:t>		</a:t>
            </a:r>
            <a:r>
              <a:rPr lang="zh-CN" altLang="en-US" dirty="0" smtClean="0">
                <a:solidFill>
                  <a:schemeClr val="tx2"/>
                </a:solidFill>
              </a:rPr>
              <a:t>|absorb vt.吸引全部注意力;吸收</a:t>
            </a: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Absorbing stress effectively, however, you must be sure to do something that com-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pletely takes your mind off everything else.(教材P22)然而,有效地吸收压力,你必须</a:t>
            </a:r>
            <a:r>
              <a:rPr dirty="0"/>
              <a:t/>
            </a:r>
            <a:br>
              <a:rPr dirty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确保做一些完全把你的注意力从一切其他事情上转移开的事情。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absorbed in his work,he'd forget everything else.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当他全神贯注于工作时,他会忘记一切其他的事情。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so much noise outside,I can't absorb myself in my study.外面这么吵,我无法专</a:t>
            </a:r>
            <a:r>
              <a:rPr dirty="0"/>
              <a:t/>
            </a:r>
            <a:br>
              <a:rPr dirty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心学习。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 you drink on a full stomach, alcohol absorption is slow.如果你在饱腹的情况下喝</a:t>
            </a:r>
            <a:r>
              <a:rPr dirty="0"/>
              <a:t/>
            </a:r>
            <a:br>
              <a:rPr dirty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酒,酒精的吸收会很慢。</a:t>
            </a:r>
            <a:endParaRPr lang="zh-CN" altLang="en-US" dirty="0"/>
          </a:p>
        </p:txBody>
      </p:sp>
      <p:pic>
        <p:nvPicPr>
          <p:cNvPr id="3" name="图片 3" descr="textimage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2628181"/>
            <a:ext cx="190500" cy="219075"/>
          </a:xfrm>
          <a:prstGeom prst="rect">
            <a:avLst/>
          </a:prstGeom>
        </p:spPr>
      </p:pic>
      <p:pic>
        <p:nvPicPr>
          <p:cNvPr id="5" name="图片 6" descr="textimage5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971997"/>
            <a:ext cx="1475736" cy="381782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4.psychology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心理学;心理;心理影响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5.cue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提示;暗示;信号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给(某人)暗示(或提示)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6.facilitate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促进;促使;使便利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7.escalator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自动扶梯;滚梯    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8.pessimistic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悲观的;悲观主义的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9.skateboard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滑板     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滑滑板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10.bowling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保龄球运动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11.comedy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喜剧;喜剧片;滑稽节目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12.enhance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提高;增强;增进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(C)拓展词汇—灵活用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physical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.身体的;客观存在的;物理学的→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physically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.身体上,根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本上→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physics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.物理学;物理现象→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physicist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.物理学家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dominate    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.支配;控制;占有优势→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dominated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.占主导地位的→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88021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620069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0069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52117"/>
            <a:ext cx="23042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84165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844205"/>
            <a:ext cx="24482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76253"/>
            <a:ext cx="108011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76253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08301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140349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00389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64485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364485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796533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96533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28581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28581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912269"/>
            <a:ext cx="8316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①absorb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oneself    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in某人全神贯注于/专注于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②absorb one's attention吸引某人的注意力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③absorbed </a:t>
            </a:r>
            <a:r>
              <a:rPr lang="zh-CN" altLang="en-US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.全神贯注的</a:t>
            </a:r>
            <a:endParaRPr lang="zh-CN" altLang="en-US" dirty="0"/>
          </a:p>
        </p:txBody>
      </p:sp>
      <p:pic>
        <p:nvPicPr>
          <p:cNvPr id="4" name="图片 4" descr="textimage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044005"/>
            <a:ext cx="219075" cy="21907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683568" y="2484165"/>
            <a:ext cx="8316000" cy="2512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④(be) absorbed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全神贯注于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absorption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.吸收;全神贯注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⑥表示“全神贯注于”的短语还有: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 lost in全神贯注于;沉浸于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 buried in埋头于;专心于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 occupied in忙于</a:t>
            </a:r>
            <a:endParaRPr lang="zh-CN" altLang="en-US" dirty="0"/>
          </a:p>
        </p:txBody>
      </p:sp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332037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84165"/>
            <a:ext cx="6480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916213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072" y="972608"/>
            <a:ext cx="8316000" cy="3002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8-1 (2019课标全国Ⅱ,阅读理解D,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)These kids are so absorbed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their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studies that I just sit back.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考查介词。句意:这些孩子如此全神贯注地学习,以至于我只好在一旁闲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着。be absorbed in全神贯注于。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8-2 (2018课标全国Ⅲ,阅读理解D,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)We both became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absorbed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(absorb) in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simplicity of playing together.</a:t>
            </a:r>
            <a:endParaRPr lang="zh-CN" altLang="en-US" dirty="0"/>
          </a:p>
        </p:txBody>
      </p:sp>
      <p:pic>
        <p:nvPicPr>
          <p:cNvPr id="3" name="图片 3" descr="textimage5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476053"/>
            <a:ext cx="513935" cy="345299"/>
          </a:xfrm>
          <a:prstGeom prst="rect">
            <a:avLst/>
          </a:prstGeom>
        </p:spPr>
      </p:pic>
      <p:pic>
        <p:nvPicPr>
          <p:cNvPr id="4" name="图片 4" descr="textimage5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204245"/>
            <a:ext cx="464376" cy="312253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11560" y="3924957"/>
            <a:ext cx="8316000" cy="2532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考查形容词。句意:我们两个都全神贯注于一起玩耍的简单中。be/be-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come absorbed in全神贯注于,故填absorbed。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Absorbed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(absorb) in painting, John didn't notice evening approach-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考查过去分词作状语。句意:由于在全神贯注地画画,约翰没有注意到夜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幕降临了。be absorbed in全神贯注于,作状语时去掉be动词,故填Absorbed。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3" descr="textimage6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860429"/>
            <a:ext cx="489843" cy="329377"/>
          </a:xfrm>
          <a:prstGeom prst="rect">
            <a:avLst/>
          </a:prstGeom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76053"/>
            <a:ext cx="6480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132237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788421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11560" y="2340149"/>
            <a:ext cx="792961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11560" y="3924325"/>
            <a:ext cx="792961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67544" y="5626092"/>
            <a:ext cx="7929618" cy="74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74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)Both scattering and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absorption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(absorb) make an object look different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from other objects around it, so you can see it easily.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考查名词。句意:散射和吸收都使一个物体看起来不同于它周围的其他物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体,所以你可以很容易地看到它。Both...and...在句中连接两个并列主语,根据scat-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tering可知设空处应该用名词形式。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翻译句子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8-5 (2019课标全国Ⅰ,七选五,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 takes sunscreen about fifteen minutes to start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/>
            </a:r>
            <a:b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working, and that's plenty of time for your skin to absorb a day's worth of vitamin D.</a:t>
            </a:r>
            <a:endParaRPr lang="en-US" altLang="zh-CN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防晒霜开始起作用大约需要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15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分钟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那段时间足够你的皮肤吸收可维持一天的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维生素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。    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4" descr="textimage6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4648" y="1260029"/>
            <a:ext cx="483417" cy="325056"/>
          </a:xfrm>
          <a:prstGeom prst="rect">
            <a:avLst/>
          </a:prstGeom>
        </p:spPr>
      </p:pic>
      <p:pic>
        <p:nvPicPr>
          <p:cNvPr id="5" name="图片 5" descr="textimage6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98687"/>
            <a:ext cx="508520" cy="341661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260029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8759"/>
            <a:ext cx="79208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0444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95536" y="2052117"/>
            <a:ext cx="828965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55973"/>
            <a:ext cx="8316000" cy="633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20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|as引导时间状语从句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teenagers grow up, they become more independent and start making their own de-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cisions.(教材P14)随着青少年的成长,他们变得更加独立,开始做自己的决定。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Her eyesight was failing as she grew older.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她的视力随着年龄的增长而衰退。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COVID-19 can spread from person to person, people should wear a face mask. 因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为新型冠状病毒肺炎可以在人与人之间传播,所以人们应该戴口罩。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is known to all, China is ahead in 5G networks globally. 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众所周知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中国在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5G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网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络方面全球领先。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Hot as the night air was, we slept deeply because we were so tired. 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虽然夜晚的空气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很热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但我们睡得很熟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因为我们太累了。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956205"/>
            <a:ext cx="2520280" cy="519848"/>
          </a:xfrm>
          <a:prstGeom prst="rect">
            <a:avLst/>
          </a:prstGeom>
        </p:spPr>
      </p:pic>
      <p:pic>
        <p:nvPicPr>
          <p:cNvPr id="4" name="图片 4" descr="textimage6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620069"/>
            <a:ext cx="1586945" cy="432048"/>
          </a:xfrm>
          <a:prstGeom prst="rect">
            <a:avLst/>
          </a:prstGeom>
        </p:spPr>
      </p:pic>
      <p:pic>
        <p:nvPicPr>
          <p:cNvPr id="5" name="图片 5" descr="textimage6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988221"/>
            <a:ext cx="190500" cy="21907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03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 as引导时间状语从句时,意为“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随着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”,能和with复合结构互换;也可以意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为“当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时”。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 as引导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让步状语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从句时,从句要用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部分倒装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,即“形容词/副词/名词/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动词+as+主语”形式(作表语的可数名词单数前如有冠词,冠词需要省去)。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 as引导非限制性定语从句时,常位于句首,意为“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正如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”;引导限制性定语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从句时,先行词前需有such、the same、so、as等修饰。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④as引导方式状语从句时,意为“按照”;引导比较状语从句时,意为“和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样”。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⑤as意为“因为”时,引导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原因状语从句    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32037"/>
            <a:ext cx="219075" cy="219074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7" y="1620069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8416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8416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276253"/>
            <a:ext cx="93610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932437"/>
            <a:ext cx="180020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71997"/>
            <a:ext cx="8316000" cy="6076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指出句中加黑的as引导的从句的类型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(2019北京,阅读理解B改编,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 CanCandy's success grows, so does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Moore's fame as a young businessman.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时间状语从句    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句意:随着CanCandy越来越成功,Moore作为一名年轻商人的名气也越来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越大。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(2019浙江,完形填空,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 you can imagine, the trip is no piece of cake.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非限制性定语从句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句意:正如你能想象的,这次旅行不是一件容易的事。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(2018课标全国Ⅱ,完形填空,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)He was unconscious and as I looked at his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face, something occurred to me.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时间状语从句    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7" y="1044005"/>
            <a:ext cx="1224136" cy="413243"/>
          </a:xfrm>
          <a:prstGeom prst="rect">
            <a:avLst/>
          </a:prstGeom>
        </p:spPr>
      </p:pic>
      <p:pic>
        <p:nvPicPr>
          <p:cNvPr id="4" name="图片 4" descr="textimage6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1" y="2051061"/>
            <a:ext cx="503995" cy="338621"/>
          </a:xfrm>
          <a:prstGeom prst="rect">
            <a:avLst/>
          </a:prstGeom>
        </p:spPr>
      </p:pic>
      <p:pic>
        <p:nvPicPr>
          <p:cNvPr id="5" name="图片 5" descr="textimage6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140349"/>
            <a:ext cx="505967" cy="340219"/>
          </a:xfrm>
          <a:prstGeom prst="rect">
            <a:avLst/>
          </a:prstGeom>
        </p:spPr>
      </p:pic>
      <p:pic>
        <p:nvPicPr>
          <p:cNvPr id="6" name="图片 6" descr="textimage7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5433457"/>
            <a:ext cx="451561" cy="303636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844205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00389"/>
            <a:ext cx="24482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6228581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11560" y="3348261"/>
            <a:ext cx="7929618" cy="785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86798" y="4867269"/>
            <a:ext cx="7929618" cy="497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68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句意:他失去了知觉,当我看着他的脸时,我突然想到了一件事。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1-4 (2017北京,阅读理解D,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)But the problem should not be dismissed out of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hand, as it has been by some AI researchers.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方式状语从句    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句意:但是不应像一些人工智能研究员那样把这个问题不假思索地摒除。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1-5 (2017天津,10,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was watching the clock all through the meeting, as I had a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train to catch.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原因状语从句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句意:整个会议期间我一直在看时钟,因为我要赶一趟火车。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同义句转换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1-6 (2017浙江,完形填空,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books stayed hidden as the war continued.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→The books stayed hidden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 the war continuing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endParaRPr lang="zh-CN" altLang="en-US" dirty="0"/>
          </a:p>
        </p:txBody>
      </p:sp>
      <p:pic>
        <p:nvPicPr>
          <p:cNvPr id="3" name="图片 3" descr="textimage7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692077"/>
            <a:ext cx="470329" cy="316255"/>
          </a:xfrm>
          <a:prstGeom prst="rect">
            <a:avLst/>
          </a:prstGeom>
        </p:spPr>
      </p:pic>
      <p:pic>
        <p:nvPicPr>
          <p:cNvPr id="4" name="图片 4" descr="textimage7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48261"/>
            <a:ext cx="480441" cy="323055"/>
          </a:xfrm>
          <a:prstGeom prst="rect">
            <a:avLst/>
          </a:prstGeom>
        </p:spPr>
      </p:pic>
      <p:pic>
        <p:nvPicPr>
          <p:cNvPr id="5" name="图片 5" descr="textimage7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6684" y="5508501"/>
            <a:ext cx="535875" cy="360040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484165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140349"/>
            <a:ext cx="18722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868541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83568" y="2844205"/>
            <a:ext cx="792961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95536" y="4572397"/>
            <a:ext cx="792961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1560" y="1188021"/>
            <a:ext cx="792961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730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1-7 (2017课标全国Ⅲ,阅读理解D改编,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)We all have to accept that as we get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older our reactions slow down.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→We all have to accept that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 us getting older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our reactions slow down.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|状语从句的省略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These bad habits, if left unchecked, could lead to more serious ones when they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become adults. (教材P14)如果放任这些坏习惯不管,他们成年后,这些坏习惯可能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会导致更严重的坏习惯。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asked the meaning of “green with envy”, she smiled.→When she was asked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meaning of “green with envy”, she smiled.当被问到“柠檬精”的意思时,她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笑了。</a:t>
            </a:r>
            <a:endParaRPr lang="zh-CN" altLang="en-US" dirty="0"/>
          </a:p>
        </p:txBody>
      </p:sp>
      <p:pic>
        <p:nvPicPr>
          <p:cNvPr id="3" name="图片 3" descr="textimage7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1677" y="1260029"/>
            <a:ext cx="489483" cy="317735"/>
          </a:xfrm>
          <a:prstGeom prst="rect">
            <a:avLst/>
          </a:prstGeom>
        </p:spPr>
      </p:pic>
      <p:pic>
        <p:nvPicPr>
          <p:cNvPr id="4" name="图片 4" descr="textimage7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545596"/>
            <a:ext cx="1693892" cy="442625"/>
          </a:xfrm>
          <a:prstGeom prst="rect">
            <a:avLst/>
          </a:prstGeom>
        </p:spPr>
      </p:pic>
      <p:pic>
        <p:nvPicPr>
          <p:cNvPr id="5" name="图片 5" descr="textimage7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4320763"/>
            <a:ext cx="190500" cy="2190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052117"/>
            <a:ext cx="24482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99989"/>
            <a:ext cx="8316000" cy="4187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Stay with positive people while working towards your goals. →Stay with positive 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 while you are working towards your goals.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当你朝着你的目标努力时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你要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和积极乐观的人待在一起。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If possible, give these young men as much help as you can. →If it is possible, give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these young men as much help as you can. 如果可能的话,给这些年轻人尽可能多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的帮助。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状语从句的省略:在时间、地点、条件、方式和让步状语从句中,如果从句的谓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语含有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动词,且主、从句的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一致,或从句的主语为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,常常可以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省略从句的主语和be动词。</a:t>
            </a:r>
            <a:endParaRPr lang="zh-CN" altLang="en-US" dirty="0"/>
          </a:p>
        </p:txBody>
      </p:sp>
      <p:pic>
        <p:nvPicPr>
          <p:cNvPr id="3" name="图片 3" descr="textimage7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492277"/>
            <a:ext cx="219075" cy="2190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284365"/>
            <a:ext cx="7200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84365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8719"/>
            <a:ext cx="6480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77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(2018北京改编,10,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)Ordinary soap, if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used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(use)correctly, can deal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bacteria effectively.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考查状语从句的省略。句意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普通的肥皂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如果使用得当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能有效除菌。分</a:t>
            </a:r>
            <a:r>
              <a:rPr lang="zh-CN" altLang="en-US" sz="2000" dirty="0" smtClean="0">
                <a:solidFill>
                  <a:srgbClr val="FF0000"/>
                </a:solidFill>
              </a:rPr>
              <a:t/>
            </a:r>
            <a:br>
              <a:rPr lang="zh-CN" altLang="en-US" sz="2000" dirty="0" smtClean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析句子结构可知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此处是条件状语从句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if it is used correctly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的省略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省略了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it </a:t>
            </a:r>
            <a:r>
              <a:rPr lang="en-US" altLang="zh-CN" sz="1814" kern="0" dirty="0" err="1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is,Or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-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dinary soap与use之间为逻辑上的被动关系,故填used。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)Children, when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accompanied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(accompany) by their parents, are al-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lowed to enter the stadium.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考查状语从句的省略。句意:当有父母陪同的时候,孩子们才被允许进入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体育场。根据结构判断此处是状语从句的省略,从句的完整形式是when they are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accompanied by their parents。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7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852317"/>
            <a:ext cx="446905" cy="300506"/>
          </a:xfrm>
          <a:prstGeom prst="rect">
            <a:avLst/>
          </a:prstGeom>
        </p:spPr>
      </p:pic>
      <p:pic>
        <p:nvPicPr>
          <p:cNvPr id="6" name="图片 4" descr="textimage7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713455"/>
            <a:ext cx="504056" cy="338662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36431"/>
            <a:ext cx="93610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80309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00034" y="2563013"/>
            <a:ext cx="8176422" cy="114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2822" y="4644405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604528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domination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.(被)控制;支配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repeatedly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.重复地→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repeated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.重复的;反复发生的→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repeat     </a:t>
            </a:r>
            <a:r>
              <a:rPr dirty="0"/>
              <a:t/>
            </a:r>
            <a:br>
              <a:rPr dirty="0"/>
            </a:b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.重复→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repetition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.重复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reward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.回报;奖励;报酬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.奖励;奖赏;给以报酬→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rewarding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.有益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的,值得做的;报酬高的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.依赖;依靠;信赖→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reliable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.可靠的;可信赖的→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reliably    </a:t>
            </a:r>
            <a:r>
              <a:rPr dirty="0"/>
              <a:t/>
            </a:r>
            <a:br>
              <a:rPr dirty="0"/>
            </a:b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.可靠地;确实地→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reliability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.可靠性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examine    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.(仔细)检查;审查;测验→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examination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.考试;检查→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examiner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en-US" altLang="zh-CN" sz="1814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.检查人;主考人→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examinee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.应试人;参加考试者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compose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.组成;作曲;撰写→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composition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.作文,作曲→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composer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.作曲家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liberation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.解放;摆脱→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liberate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.解放;使自由→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liberator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.解放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者→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liberated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.解放的;开放的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88021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0069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0069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548061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52117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84165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8416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92615"/>
            <a:ext cx="86409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76253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48261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08301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0349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0349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140349"/>
            <a:ext cx="12596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72397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32437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32437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932437"/>
            <a:ext cx="1331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796533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796533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796533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28581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255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asked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(ask)to look after luggage for someone else, inform the police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at once.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考查状语从句的省略。句意:如果有人让你照看行李,要立刻通知警察。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ask和从句省略的主语you之间是被动关系,此处是状语从句的省略。从句的完整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形式是If you are asked to look after luggage for someone else。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同义句转换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2-4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 is so cold that you can't go outside unless fully covered in thick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clothes.</a:t>
            </a:r>
            <a:endParaRPr lang="en-US" altLang="zh-CN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→It is so cold that you can't go outside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unless you are fully covered    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in thick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clothes.</a:t>
            </a:r>
            <a:endParaRPr lang="en-US" altLang="zh-CN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4" descr="textimage8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088" y="1213611"/>
            <a:ext cx="552449" cy="371474"/>
          </a:xfrm>
          <a:prstGeom prst="rect">
            <a:avLst/>
          </a:prstGeom>
        </p:spPr>
      </p:pic>
      <p:pic>
        <p:nvPicPr>
          <p:cNvPr id="5" name="图片 5" descr="textimage8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4088" y="3730775"/>
            <a:ext cx="609600" cy="40957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260029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12357"/>
            <a:ext cx="31683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39552" y="1980109"/>
            <a:ext cx="806489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140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|whenever的用法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Whenever I went out with friends, I brought snacks from home, things that didn't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have any added sugar: fruit, nuts, dried meat, etc. (教材P20) 每当我和朋友出去的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时候,我都会从家里带一些小吃,一些没有添加任何糖分的东西:水果、坚果、肉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干等等。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Whenever he appears, he always wears a big smile.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→No matter when he appears, he always wears a big smile.无论他什么时候出现,他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总是面带灿烂的笑容。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Whenever you want to come is fine with me.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你什么时候想来我都欢迎。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8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242748"/>
            <a:ext cx="1728192" cy="449329"/>
          </a:xfrm>
          <a:prstGeom prst="rect">
            <a:avLst/>
          </a:prstGeom>
        </p:spPr>
      </p:pic>
      <p:pic>
        <p:nvPicPr>
          <p:cNvPr id="4" name="图片 4" descr="textimage8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489226"/>
            <a:ext cx="190500" cy="21907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61174"/>
            <a:ext cx="8316000" cy="5051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whenever既能引导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名词性从句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,也能引导让步状语从句。引导让步状语从句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时相当于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 matter when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,意为“无论什么时候”。“其他特殊疑问词+ev-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er”也能引导让步状语从句和名词性从句,如whatever、whoever、however等。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同义句转换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(2019天津3月,阅读理解B,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)Whenever he was within view, I would run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away in fear.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latin typeface="Times New Roman" pitchFamily="65" charset="-122"/>
                <a:ea typeface="宋体" pitchFamily="65" charset="-122"/>
              </a:rPr>
              <a:t>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No matter when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was within view, I would run away in fear.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(2019北京,语法填空B,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)No matter what you like to do, there is a way to get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involved in various activities on Earth Day.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Whatever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you like to do, there is a way to get involved in various activities on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Earth Day.</a:t>
            </a:r>
            <a:endParaRPr lang="zh-CN" altLang="en-US" dirty="0"/>
          </a:p>
        </p:txBody>
      </p:sp>
      <p:pic>
        <p:nvPicPr>
          <p:cNvPr id="3" name="图片 3" descr="textimage8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02160"/>
            <a:ext cx="219075" cy="219075"/>
          </a:xfrm>
          <a:prstGeom prst="rect">
            <a:avLst/>
          </a:prstGeom>
        </p:spPr>
      </p:pic>
      <p:pic>
        <p:nvPicPr>
          <p:cNvPr id="4" name="图片 4" descr="textimage8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5" y="3118309"/>
            <a:ext cx="523153" cy="351493"/>
          </a:xfrm>
          <a:prstGeom prst="rect">
            <a:avLst/>
          </a:prstGeom>
        </p:spPr>
      </p:pic>
      <p:pic>
        <p:nvPicPr>
          <p:cNvPr id="5" name="图片 5" descr="textimage8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9586" y="4428381"/>
            <a:ext cx="436711" cy="293650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04045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836093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24325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236831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214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(2019天津3月,阅读理解B,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)Since then,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whenever  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visited my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grandmother's house, I would rush to the kitchen for the stinky tofu with excitement.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考查状语从句。句意:从那以后,每次去外婆家,我都会兴奋地冲进厨房吃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臭豆腐。句中缺少状语,根据句意可知填whenever。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8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3761" y="1692076"/>
            <a:ext cx="544963" cy="366147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36431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00034" y="2563013"/>
            <a:ext cx="832043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55973"/>
            <a:ext cx="8316000" cy="5784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2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动词不定式作主语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see is to believe.眼见为实。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lose your heart means failure.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=It means failure to lose your heart.灰心意味着失败。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finish the work in ten minutes is very hard.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=It is very hard to finish the work in ten minutes.</a:t>
            </a:r>
            <a:endParaRPr lang="en-US" altLang="zh-CN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十分钟之内完成这项工作是很难的。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Reading is my hobby, which nearly takes up all my spare time.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阅读是我的爱好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它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几乎占了我所有的业余时间。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a doctor's duty to heal the wounded and rescue the dying.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救死扶伤是医生的职责。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4" descr="textimage8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971997"/>
            <a:ext cx="2483848" cy="51233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21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impossible to rely on your parents all your life.</a:t>
            </a:r>
            <a:endParaRPr lang="en-US" altLang="zh-CN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你一辈子都依赖你的父母是不可能的。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important for her to build up the little boy's confidence.对她来说树立起这个小</a:t>
            </a:r>
            <a:r>
              <a:rPr dirty="0"/>
              <a:t/>
            </a:r>
            <a:br>
              <a:rPr dirty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男孩的自信是非常重要的。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is impolite of you to disturb others.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你打扰他人是不礼貌的。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seems impossible to persuade Jane to change her mind.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说服简改变主意似乎是不可能的。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takes us nine years to build the Hong Kong-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Zhuhai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-Macao Bridge.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建造港珠澳大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桥花费了我们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年的时间。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seldom occurred to them to wander a 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bit,to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take a moment to see what's around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them.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他们很少想到要出去走走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花点时间看看他们周围的东西。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84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(1)动词不定式和动名词作主语的区别:①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不定式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作主语特指一次性的、具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体的动作;②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动名词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作主语泛指一般的或习惯性的动作。且作主语和表语的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不定式或动名词需保持一致。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(2)不定式作主语时,谓语动词常常用③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单数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形式。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(3)动词不定式短语作主语时,常用④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作形式主语,真正的主语置于后面。结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构为“It is+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./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.+(⑤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/ ⑥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of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sb.)to do sth.”。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(4)如果表语是说明不定式的逻辑主语的性质、身份、特征的形容词,如care-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less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clever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good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kind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foolish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honest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lazy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nice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silly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wise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等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不定式的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逻辑主语需由⑦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of    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引出。如果表语是表示事物客观情况的形容词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如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diffi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-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cult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easy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hard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important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impossible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等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则由⑧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for    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引出不定式的逻辑主语。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(5)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固定句型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:It doesn't 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matter+that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/what...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/ ⑨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It    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takes sb. some time to do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./⑩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It    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occurred to sb. to do 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sth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等。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0069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2052117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44205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76253"/>
            <a:ext cx="5760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08301"/>
            <a:ext cx="7200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08301"/>
            <a:ext cx="6480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932437"/>
            <a:ext cx="6480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364485"/>
            <a:ext cx="7200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796533"/>
            <a:ext cx="7200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156573"/>
            <a:ext cx="5760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3568" y="936393"/>
            <a:ext cx="8316000" cy="3107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1.(2019天津,阅读理解D,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)Then we will know how important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to have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meaning in our life.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考查it作形式主语。句意:然后我们就会知道在我们的生活中有意义是多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么重要。分析句子结构可知,句中的不定式短语是从句真正的主语,所以此处用it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作形式主语。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8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044005"/>
            <a:ext cx="1187704" cy="400945"/>
          </a:xfrm>
          <a:prstGeom prst="rect">
            <a:avLst/>
          </a:prstGeom>
        </p:spPr>
      </p:pic>
      <p:pic>
        <p:nvPicPr>
          <p:cNvPr id="4" name="图片 4" descr="textimage9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0020" y="1980109"/>
            <a:ext cx="535875" cy="36004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48488" y="3996333"/>
            <a:ext cx="8316000" cy="16954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2.(2019北京,七选五,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)It's not a simple matter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determine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(determine)the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nature of talent.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考查不定式。句意:确定人才的类别不是一件简单的事情。句中It作形式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主语,此处应用不定式作真正的主语。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3" descr="textimage9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140349"/>
            <a:ext cx="478670" cy="321865"/>
          </a:xfrm>
          <a:prstGeom prst="rect">
            <a:avLst/>
          </a:prstGeom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980109"/>
            <a:ext cx="64408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068341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11560" y="2844205"/>
            <a:ext cx="810441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9552" y="4932437"/>
            <a:ext cx="813690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3829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3.(2018课标全国Ⅲ,阅读理解D,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)Adults understand what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feels like to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 flooded with objects.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考查it作形式主语。句意:成年人理解堆满了许多物品的感觉。宾语从句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中不定式是真正的主语,此处应该填it作形式主语。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4.(2018浙江11月,七选五,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)Think of how long it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(take) to listen to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one of those messages.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考查固定句型。句意:想想听那些信息中的一条需要花费多长时间。固定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句型:It takes sb. some time to do sth.做某事花费某人多长时间。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5.(2018天津,完形填空, 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 was a tradition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school's old team to play </a:t>
            </a:r>
            <a:endParaRPr lang="zh-CN" altLang="en-US" dirty="0"/>
          </a:p>
        </p:txBody>
      </p:sp>
      <p:pic>
        <p:nvPicPr>
          <p:cNvPr id="4" name="图片 4" descr="textimage9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0029"/>
            <a:ext cx="476940" cy="320701"/>
          </a:xfrm>
          <a:prstGeom prst="rect">
            <a:avLst/>
          </a:prstGeom>
        </p:spPr>
      </p:pic>
      <p:pic>
        <p:nvPicPr>
          <p:cNvPr id="5" name="图片 5" descr="textimage9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1711" y="2916212"/>
            <a:ext cx="506193" cy="340371"/>
          </a:xfrm>
          <a:prstGeom prst="rect">
            <a:avLst/>
          </a:prstGeom>
        </p:spPr>
      </p:pic>
      <p:pic>
        <p:nvPicPr>
          <p:cNvPr id="6" name="图片 6" descr="textimage9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644405"/>
            <a:ext cx="480441" cy="32305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20496" y="4932437"/>
            <a:ext cx="8316000" cy="1675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against the new team at the end of spring practice.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考查介词。句意:学校的老队在春季训练结束时与新队比赛是一个传统。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本句含有“It is+</a:t>
            </a:r>
            <a:r>
              <a:rPr lang="zh-CN" altLang="en-US" sz="1814" i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.+for sb. to do sth.”句型,该句中不定式的逻辑主语应该由for引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出。</a:t>
            </a:r>
            <a:endParaRPr lang="zh-CN" altLang="en-US" dirty="0"/>
          </a:p>
        </p:txBody>
      </p:sp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260029"/>
            <a:ext cx="6480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16213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72397"/>
            <a:ext cx="7200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611560" y="1980109"/>
            <a:ext cx="792961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83568" y="3708301"/>
            <a:ext cx="7929618" cy="926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67544" y="5364485"/>
            <a:ext cx="835292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27981"/>
            <a:ext cx="8316000" cy="389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同义句转换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6.(2018课标全国Ⅱ,七选五,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)With such busy lives,it can be hard to try and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find the time to work out.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→With such busy lives,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try and find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time to work out can be hard.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7.(2018课标全国Ⅰ,七选五,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)It's not really a good idea to use too many small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color pieces.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use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too many small color pieces is not really a good idea.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8.(2018北京,阅读理解D,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)很难预测无人驾驶汽车什么时候会在我们的道路</a:t>
            </a:r>
            <a:endParaRPr lang="zh-CN" altLang="en-US" dirty="0"/>
          </a:p>
        </p:txBody>
      </p:sp>
      <p:pic>
        <p:nvPicPr>
          <p:cNvPr id="3" name="图片 3" descr="textimage9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332037"/>
            <a:ext cx="511334" cy="343552"/>
          </a:xfrm>
          <a:prstGeom prst="rect">
            <a:avLst/>
          </a:prstGeom>
        </p:spPr>
      </p:pic>
      <p:pic>
        <p:nvPicPr>
          <p:cNvPr id="4" name="图片 4" descr="textimage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628181"/>
            <a:ext cx="445615" cy="299638"/>
          </a:xfrm>
          <a:prstGeom prst="rect">
            <a:avLst/>
          </a:prstGeom>
        </p:spPr>
      </p:pic>
      <p:pic>
        <p:nvPicPr>
          <p:cNvPr id="5" name="图片 5" descr="textimage9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84365"/>
            <a:ext cx="535906" cy="360061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683568" y="4645058"/>
            <a:ext cx="8316000" cy="16954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上随处可见。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It‘s hard to predict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when driverless cars will be everywhere on our roads.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9.(2018天津,8,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)获得成为一名优秀舞者所需要的技能花了他很长时间。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It took him a long time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to acquire the skills he needed to become a good dancer.</a:t>
            </a:r>
            <a:endParaRPr lang="zh-CN" altLang="en-US" dirty="0"/>
          </a:p>
        </p:txBody>
      </p:sp>
      <p:pic>
        <p:nvPicPr>
          <p:cNvPr id="7" name="图片 3" descr="textimage9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5556919"/>
            <a:ext cx="480441" cy="323055"/>
          </a:xfrm>
          <a:prstGeom prst="rect">
            <a:avLst/>
          </a:prstGeom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140487"/>
            <a:ext cx="18722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420269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076453"/>
            <a:ext cx="20882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940549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977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.打扰;搅乱;使烦恼→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.令人不安的;引起烦恼的→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.被扰乱的→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disturbance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.干扰;骚乱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consultant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.顾问;高级顾问医师→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.商议;查阅;请教→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consultative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.咨询的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sugary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.含糖的;甜的→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sugar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.糖;食糖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monthly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.每月;每月一次的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.月刊→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month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.月;一个月的时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间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refresh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.使恢复精力;使凉爽;刷新→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refreshing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.令人耳目一新的;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使人精力充沛的→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refreshment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.饮料,小食;恢复活力→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refresher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.使人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恢复活力的东西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absorb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.吸引全部注意力;吸收→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absorbed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.被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吸引住;全神贯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注的→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absorption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.吸收;全神贯注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88021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204383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0069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0069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52117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52117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84165"/>
            <a:ext cx="1656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16213"/>
            <a:ext cx="115212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9" y="2860567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48261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76253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0349"/>
            <a:ext cx="117604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0349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0389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00389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64485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364485"/>
            <a:ext cx="129614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796533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Ⅱ.重点短语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 response 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回答;答复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2.rely 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依赖;依靠;信赖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rather than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而不是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4.aside from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除……外(还有)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5.straight away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立即;马上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6.decide on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决定;选定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up one's mind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下定决心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8.be composed of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由……组成(或构成)的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shave off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剃掉;刮去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10.be in control of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控制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11.stick to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坚持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stay up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熬夜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0069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52117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84165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16213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76253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708301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4140349"/>
            <a:ext cx="230425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00389"/>
            <a:ext cx="27363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32437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364485"/>
            <a:ext cx="100811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796533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691" y="6228581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2093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13.stress</a:t>
            </a:r>
            <a:r>
              <a:rPr lang="en-US" altLang="zh-CN" sz="1814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ed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out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焦虑不安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;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心力交瘁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14.worn out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筋疲力尽的;疲惫的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15.try out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尝试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16.change...for the better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好转;改善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one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’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 mind off sth.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转移一下注意力;暂时将某事忘记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88021"/>
            <a:ext cx="2376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09329"/>
            <a:ext cx="2448272" cy="3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052117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84165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16213"/>
            <a:ext cx="27363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43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Ⅲ.经典结构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1.随着青少年的成长,他们变得更加独立,开始自己做决定。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As teenagers grow up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they become more independent and start making their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own decisions.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2.如果放任这些坏习惯不管,他们成年后可能会导致更严重的坏习惯。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These bad habits,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if left unchecked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could lead to more serious ones when they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become adults.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3.正如中国哲学家老子所说:“千里之行,始于足下。”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Chinese philosopher Lao Zi wrote,“A journey of a thousand miles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begins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 single step.”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4.健康的生活方式通常是一种平衡的生活,在这种生活中你可以做出明智的选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 healthy lifestyle is generally a balanced life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 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you make wise choices.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52117"/>
            <a:ext cx="25202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76253"/>
            <a:ext cx="20882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0389"/>
            <a:ext cx="7920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932437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28581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9.xml><?xml version="1.0" encoding="utf-8"?>
<CustomerInfo>
  <UserName>DELL</UserName>
  <CompanyName/>
  <MachineID>A666</MachineID>
  <ToolID>ljRTAAAAKGU=</ToolID>
  <Data><![CDATA[bGpSVEFBQUFLR1U9]]></Data>
</CustomerInfo>
</file>

<file path=customXml/item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CCB6BADA-A7A5-46E1-8BE0-3FAA08E5CF86}">
  <ds:schemaRefs/>
</ds:datastoreItem>
</file>

<file path=customXml/itemProps10.xml><?xml version="1.0" encoding="utf-8"?>
<ds:datastoreItem xmlns:ds="http://schemas.openxmlformats.org/officeDocument/2006/customXml" ds:itemID="{6A1848FB-FD02-49CF-A30D-DE69CAECDC8B}">
  <ds:schemaRefs/>
</ds:datastoreItem>
</file>

<file path=customXml/itemProps11.xml><?xml version="1.0" encoding="utf-8"?>
<ds:datastoreItem xmlns:ds="http://schemas.openxmlformats.org/officeDocument/2006/customXml" ds:itemID="{E7FED711-9009-4D47-B33F-953F3123031F}">
  <ds:schemaRefs/>
</ds:datastoreItem>
</file>

<file path=customXml/itemProps12.xml><?xml version="1.0" encoding="utf-8"?>
<ds:datastoreItem xmlns:ds="http://schemas.openxmlformats.org/officeDocument/2006/customXml" ds:itemID="{E75E181A-EEEC-4797-8B27-122D63D1D9C6}">
  <ds:schemaRefs/>
</ds:datastoreItem>
</file>

<file path=customXml/itemProps13.xml><?xml version="1.0" encoding="utf-8"?>
<ds:datastoreItem xmlns:ds="http://schemas.openxmlformats.org/officeDocument/2006/customXml" ds:itemID="{A7E53D49-BE5B-4E5C-A831-798656E3282E}">
  <ds:schemaRefs/>
</ds:datastoreItem>
</file>

<file path=customXml/itemProps14.xml><?xml version="1.0" encoding="utf-8"?>
<ds:datastoreItem xmlns:ds="http://schemas.openxmlformats.org/officeDocument/2006/customXml" ds:itemID="{98F9F67B-E23F-4FD6-82ED-6D25386A925E}">
  <ds:schemaRefs/>
</ds:datastoreItem>
</file>

<file path=customXml/itemProps15.xml><?xml version="1.0" encoding="utf-8"?>
<ds:datastoreItem xmlns:ds="http://schemas.openxmlformats.org/officeDocument/2006/customXml" ds:itemID="{1C7FB387-B42F-49E2-A960-ADF3307237ED}">
  <ds:schemaRefs/>
</ds:datastoreItem>
</file>

<file path=customXml/itemProps16.xml><?xml version="1.0" encoding="utf-8"?>
<ds:datastoreItem xmlns:ds="http://schemas.openxmlformats.org/officeDocument/2006/customXml" ds:itemID="{CC0D8E3D-9C9E-4BC7-9B50-1665A643370F}">
  <ds:schemaRefs/>
</ds:datastoreItem>
</file>

<file path=customXml/itemProps17.xml><?xml version="1.0" encoding="utf-8"?>
<ds:datastoreItem xmlns:ds="http://schemas.openxmlformats.org/officeDocument/2006/customXml" ds:itemID="{03CACE06-CFA3-427B-AB6C-33B53A0C7A06}">
  <ds:schemaRefs/>
</ds:datastoreItem>
</file>

<file path=customXml/itemProps18.xml><?xml version="1.0" encoding="utf-8"?>
<ds:datastoreItem xmlns:ds="http://schemas.openxmlformats.org/officeDocument/2006/customXml" ds:itemID="{5B302A8E-C453-4BB9-8BBA-941BAE1033B1}">
  <ds:schemaRefs/>
</ds:datastoreItem>
</file>

<file path=customXml/itemProps19.xml><?xml version="1.0" encoding="utf-8"?>
<ds:datastoreItem xmlns:ds="http://schemas.openxmlformats.org/officeDocument/2006/customXml" ds:itemID="{D3BD127B-02F1-4B33-A346-72F1B661D36E}">
  <ds:schemaRefs/>
</ds:datastoreItem>
</file>

<file path=customXml/itemProps2.xml><?xml version="1.0" encoding="utf-8"?>
<ds:datastoreItem xmlns:ds="http://schemas.openxmlformats.org/officeDocument/2006/customXml" ds:itemID="{DFF305A7-F96E-473F-80AA-F595150481EB}">
  <ds:schemaRefs/>
</ds:datastoreItem>
</file>

<file path=customXml/itemProps20.xml><?xml version="1.0" encoding="utf-8"?>
<ds:datastoreItem xmlns:ds="http://schemas.openxmlformats.org/officeDocument/2006/customXml" ds:itemID="{4562F9A5-7C19-42A5-B076-5C9FE391DBFC}">
  <ds:schemaRefs/>
</ds:datastoreItem>
</file>

<file path=customXml/itemProps21.xml><?xml version="1.0" encoding="utf-8"?>
<ds:datastoreItem xmlns:ds="http://schemas.openxmlformats.org/officeDocument/2006/customXml" ds:itemID="{D53BE852-31A4-43A7-AC6E-352290A599EA}">
  <ds:schemaRefs/>
</ds:datastoreItem>
</file>

<file path=customXml/itemProps22.xml><?xml version="1.0" encoding="utf-8"?>
<ds:datastoreItem xmlns:ds="http://schemas.openxmlformats.org/officeDocument/2006/customXml" ds:itemID="{8FBA561A-D0D9-4A9E-9957-0695A0E03925}">
  <ds:schemaRefs/>
</ds:datastoreItem>
</file>

<file path=customXml/itemProps23.xml><?xml version="1.0" encoding="utf-8"?>
<ds:datastoreItem xmlns:ds="http://schemas.openxmlformats.org/officeDocument/2006/customXml" ds:itemID="{8DB184DA-A631-419F-93C9-C8DA6DFDCC39}">
  <ds:schemaRefs/>
</ds:datastoreItem>
</file>

<file path=customXml/itemProps24.xml><?xml version="1.0" encoding="utf-8"?>
<ds:datastoreItem xmlns:ds="http://schemas.openxmlformats.org/officeDocument/2006/customXml" ds:itemID="{CB956387-9E01-4A23-B997-6BF7EE1D7E3D}">
  <ds:schemaRefs/>
</ds:datastoreItem>
</file>

<file path=customXml/itemProps25.xml><?xml version="1.0" encoding="utf-8"?>
<ds:datastoreItem xmlns:ds="http://schemas.openxmlformats.org/officeDocument/2006/customXml" ds:itemID="{3E790159-0C80-4815-80F9-6BCD20666F92}">
  <ds:schemaRefs/>
</ds:datastoreItem>
</file>

<file path=customXml/itemProps26.xml><?xml version="1.0" encoding="utf-8"?>
<ds:datastoreItem xmlns:ds="http://schemas.openxmlformats.org/officeDocument/2006/customXml" ds:itemID="{27898143-C687-40B7-9FFC-7AFA8067BE96}">
  <ds:schemaRefs/>
</ds:datastoreItem>
</file>

<file path=customXml/itemProps27.xml><?xml version="1.0" encoding="utf-8"?>
<ds:datastoreItem xmlns:ds="http://schemas.openxmlformats.org/officeDocument/2006/customXml" ds:itemID="{D7C7CDF0-DAC2-409A-8559-BD7FA7AA178A}">
  <ds:schemaRefs/>
</ds:datastoreItem>
</file>

<file path=customXml/itemProps28.xml><?xml version="1.0" encoding="utf-8"?>
<ds:datastoreItem xmlns:ds="http://schemas.openxmlformats.org/officeDocument/2006/customXml" ds:itemID="{B45E0CC7-2F4D-4CD2-96C7-C42AF14B23B4}">
  <ds:schemaRefs/>
</ds:datastoreItem>
</file>

<file path=customXml/itemProps29.xml><?xml version="1.0" encoding="utf-8"?>
<ds:datastoreItem xmlns:ds="http://schemas.openxmlformats.org/officeDocument/2006/customXml" ds:itemID="{87B4B34A-C33E-4CE9-93BB-023D00ED5945}">
  <ds:schemaRefs/>
</ds:datastoreItem>
</file>

<file path=customXml/itemProps3.xml><?xml version="1.0" encoding="utf-8"?>
<ds:datastoreItem xmlns:ds="http://schemas.openxmlformats.org/officeDocument/2006/customXml" ds:itemID="{DCDFE4D8-5F17-4C9C-B53B-8880B22519CD}">
  <ds:schemaRefs/>
</ds:datastoreItem>
</file>

<file path=customXml/itemProps30.xml><?xml version="1.0" encoding="utf-8"?>
<ds:datastoreItem xmlns:ds="http://schemas.openxmlformats.org/officeDocument/2006/customXml" ds:itemID="{35F97BCC-4984-4A34-AB55-2DD76BDE1673}">
  <ds:schemaRefs/>
</ds:datastoreItem>
</file>

<file path=customXml/itemProps31.xml><?xml version="1.0" encoding="utf-8"?>
<ds:datastoreItem xmlns:ds="http://schemas.openxmlformats.org/officeDocument/2006/customXml" ds:itemID="{D328A03B-B9F3-40F7-98FF-043592BC4E4D}">
  <ds:schemaRefs/>
</ds:datastoreItem>
</file>

<file path=customXml/itemProps32.xml><?xml version="1.0" encoding="utf-8"?>
<ds:datastoreItem xmlns:ds="http://schemas.openxmlformats.org/officeDocument/2006/customXml" ds:itemID="{143AFFE6-60D5-4778-AE70-9FFAD95E56B0}">
  <ds:schemaRefs/>
</ds:datastoreItem>
</file>

<file path=customXml/itemProps33.xml><?xml version="1.0" encoding="utf-8"?>
<ds:datastoreItem xmlns:ds="http://schemas.openxmlformats.org/officeDocument/2006/customXml" ds:itemID="{07C0C7DA-F957-4257-8D02-C335EB050038}">
  <ds:schemaRefs/>
</ds:datastoreItem>
</file>

<file path=customXml/itemProps34.xml><?xml version="1.0" encoding="utf-8"?>
<ds:datastoreItem xmlns:ds="http://schemas.openxmlformats.org/officeDocument/2006/customXml" ds:itemID="{C2F95AE3-2AB1-4D2D-9BC9-5A98C3A2F129}">
  <ds:schemaRefs/>
</ds:datastoreItem>
</file>

<file path=customXml/itemProps35.xml><?xml version="1.0" encoding="utf-8"?>
<ds:datastoreItem xmlns:ds="http://schemas.openxmlformats.org/officeDocument/2006/customXml" ds:itemID="{37EFBA1C-F2E4-408A-B9BA-AC7FF0FF29C6}">
  <ds:schemaRefs/>
</ds:datastoreItem>
</file>

<file path=customXml/itemProps36.xml><?xml version="1.0" encoding="utf-8"?>
<ds:datastoreItem xmlns:ds="http://schemas.openxmlformats.org/officeDocument/2006/customXml" ds:itemID="{93686EB6-1670-4175-AE70-FE11DCADEA55}">
  <ds:schemaRefs/>
</ds:datastoreItem>
</file>

<file path=customXml/itemProps37.xml><?xml version="1.0" encoding="utf-8"?>
<ds:datastoreItem xmlns:ds="http://schemas.openxmlformats.org/officeDocument/2006/customXml" ds:itemID="{364CC27A-91D4-4A05-854B-595D80DBC601}">
  <ds:schemaRefs/>
</ds:datastoreItem>
</file>

<file path=customXml/itemProps38.xml><?xml version="1.0" encoding="utf-8"?>
<ds:datastoreItem xmlns:ds="http://schemas.openxmlformats.org/officeDocument/2006/customXml" ds:itemID="{85ACD8E0-4B94-4B7F-AAFA-E4D6659C79FF}">
  <ds:schemaRefs/>
</ds:datastoreItem>
</file>

<file path=customXml/itemProps39.xml><?xml version="1.0" encoding="utf-8"?>
<ds:datastoreItem xmlns:ds="http://schemas.openxmlformats.org/officeDocument/2006/customXml" ds:itemID="{647D49FF-B7BD-4637-8071-3F067EC6D1D4}">
  <ds:schemaRefs/>
</ds:datastoreItem>
</file>

<file path=customXml/itemProps4.xml><?xml version="1.0" encoding="utf-8"?>
<ds:datastoreItem xmlns:ds="http://schemas.openxmlformats.org/officeDocument/2006/customXml" ds:itemID="{B8BCFE05-0A30-4008-95F7-2E96C8C87892}">
  <ds:schemaRefs/>
</ds:datastoreItem>
</file>

<file path=customXml/itemProps40.xml><?xml version="1.0" encoding="utf-8"?>
<ds:datastoreItem xmlns:ds="http://schemas.openxmlformats.org/officeDocument/2006/customXml" ds:itemID="{60FA7E44-2461-4C8D-A135-CBC70F9AB499}">
  <ds:schemaRefs/>
</ds:datastoreItem>
</file>

<file path=customXml/itemProps41.xml><?xml version="1.0" encoding="utf-8"?>
<ds:datastoreItem xmlns:ds="http://schemas.openxmlformats.org/officeDocument/2006/customXml" ds:itemID="{DAEE0EEF-8ABD-49A9-B6B4-8BCE4CD09E5F}">
  <ds:schemaRefs/>
</ds:datastoreItem>
</file>

<file path=customXml/itemProps42.xml><?xml version="1.0" encoding="utf-8"?>
<ds:datastoreItem xmlns:ds="http://schemas.openxmlformats.org/officeDocument/2006/customXml" ds:itemID="{CF80D4D0-F597-43EB-9E0F-7D15B43CDCDA}">
  <ds:schemaRefs/>
</ds:datastoreItem>
</file>

<file path=customXml/itemProps43.xml><?xml version="1.0" encoding="utf-8"?>
<ds:datastoreItem xmlns:ds="http://schemas.openxmlformats.org/officeDocument/2006/customXml" ds:itemID="{8DD5C7BA-F76A-4BE0-A034-68C6610180EB}">
  <ds:schemaRefs/>
</ds:datastoreItem>
</file>

<file path=customXml/itemProps44.xml><?xml version="1.0" encoding="utf-8"?>
<ds:datastoreItem xmlns:ds="http://schemas.openxmlformats.org/officeDocument/2006/customXml" ds:itemID="{B15D3B06-13A4-42F4-A136-FFFB069D367E}">
  <ds:schemaRefs/>
</ds:datastoreItem>
</file>

<file path=customXml/itemProps45.xml><?xml version="1.0" encoding="utf-8"?>
<ds:datastoreItem xmlns:ds="http://schemas.openxmlformats.org/officeDocument/2006/customXml" ds:itemID="{E8615A1E-2C5F-4CE0-B746-50D4FAE95D89}">
  <ds:schemaRefs/>
</ds:datastoreItem>
</file>

<file path=customXml/itemProps46.xml><?xml version="1.0" encoding="utf-8"?>
<ds:datastoreItem xmlns:ds="http://schemas.openxmlformats.org/officeDocument/2006/customXml" ds:itemID="{97B8F19B-8EA9-40E0-89B4-A69E697FCB0B}">
  <ds:schemaRefs/>
</ds:datastoreItem>
</file>

<file path=customXml/itemProps47.xml><?xml version="1.0" encoding="utf-8"?>
<ds:datastoreItem xmlns:ds="http://schemas.openxmlformats.org/officeDocument/2006/customXml" ds:itemID="{7D26E9CA-3390-4A9F-A8C5-A029FBB969DE}">
  <ds:schemaRefs/>
</ds:datastoreItem>
</file>

<file path=customXml/itemProps48.xml><?xml version="1.0" encoding="utf-8"?>
<ds:datastoreItem xmlns:ds="http://schemas.openxmlformats.org/officeDocument/2006/customXml" ds:itemID="{76357276-4EF5-4B87-89FF-E76ED999009C}">
  <ds:schemaRefs/>
</ds:datastoreItem>
</file>

<file path=customXml/itemProps49.xml><?xml version="1.0" encoding="utf-8"?>
<ds:datastoreItem xmlns:ds="http://schemas.openxmlformats.org/officeDocument/2006/customXml" ds:itemID="{5BFA1D08-A5E0-4727-9626-130CF070A0F7}">
  <ds:schemaRefs/>
</ds:datastoreItem>
</file>

<file path=customXml/itemProps5.xml><?xml version="1.0" encoding="utf-8"?>
<ds:datastoreItem xmlns:ds="http://schemas.openxmlformats.org/officeDocument/2006/customXml" ds:itemID="{1A473A1D-61F8-44FF-B822-D95FFB7BE42D}">
  <ds:schemaRefs/>
</ds:datastoreItem>
</file>

<file path=customXml/itemProps50.xml><?xml version="1.0" encoding="utf-8"?>
<ds:datastoreItem xmlns:ds="http://schemas.openxmlformats.org/officeDocument/2006/customXml" ds:itemID="{70793B5D-B086-43D6-AF55-15C5FBDF69E9}">
  <ds:schemaRefs/>
</ds:datastoreItem>
</file>

<file path=customXml/itemProps51.xml><?xml version="1.0" encoding="utf-8"?>
<ds:datastoreItem xmlns:ds="http://schemas.openxmlformats.org/officeDocument/2006/customXml" ds:itemID="{143260A5-95A2-462D-8397-73C13BDF9465}">
  <ds:schemaRefs/>
</ds:datastoreItem>
</file>

<file path=customXml/itemProps52.xml><?xml version="1.0" encoding="utf-8"?>
<ds:datastoreItem xmlns:ds="http://schemas.openxmlformats.org/officeDocument/2006/customXml" ds:itemID="{77800860-DDAA-4AA6-920F-E34AC51F78EA}">
  <ds:schemaRefs/>
</ds:datastoreItem>
</file>

<file path=customXml/itemProps53.xml><?xml version="1.0" encoding="utf-8"?>
<ds:datastoreItem xmlns:ds="http://schemas.openxmlformats.org/officeDocument/2006/customXml" ds:itemID="{4608E23D-FFF5-4941-867E-7BF5D6B8B0FF}">
  <ds:schemaRefs/>
</ds:datastoreItem>
</file>

<file path=customXml/itemProps54.xml><?xml version="1.0" encoding="utf-8"?>
<ds:datastoreItem xmlns:ds="http://schemas.openxmlformats.org/officeDocument/2006/customXml" ds:itemID="{F5CD713E-DAB5-4907-97B0-CFC6C21E4827}">
  <ds:schemaRefs/>
</ds:datastoreItem>
</file>

<file path=customXml/itemProps55.xml><?xml version="1.0" encoding="utf-8"?>
<ds:datastoreItem xmlns:ds="http://schemas.openxmlformats.org/officeDocument/2006/customXml" ds:itemID="{10F1EE1F-24B3-4938-9CB4-47A4A75ED1F3}">
  <ds:schemaRefs/>
</ds:datastoreItem>
</file>

<file path=customXml/itemProps56.xml><?xml version="1.0" encoding="utf-8"?>
<ds:datastoreItem xmlns:ds="http://schemas.openxmlformats.org/officeDocument/2006/customXml" ds:itemID="{F2F82F11-97AF-46DB-B6DA-6519207380A3}">
  <ds:schemaRefs/>
</ds:datastoreItem>
</file>

<file path=customXml/itemProps57.xml><?xml version="1.0" encoding="utf-8"?>
<ds:datastoreItem xmlns:ds="http://schemas.openxmlformats.org/officeDocument/2006/customXml" ds:itemID="{0A8D011D-6F56-4F74-9486-5F12645765C1}">
  <ds:schemaRefs/>
</ds:datastoreItem>
</file>

<file path=customXml/itemProps58.xml><?xml version="1.0" encoding="utf-8"?>
<ds:datastoreItem xmlns:ds="http://schemas.openxmlformats.org/officeDocument/2006/customXml" ds:itemID="{136FC659-CBBA-4D5B-94A2-9D3F934E0845}">
  <ds:schemaRefs/>
</ds:datastoreItem>
</file>

<file path=customXml/itemProps59.xml><?xml version="1.0" encoding="utf-8"?>
<ds:datastoreItem xmlns:ds="http://schemas.openxmlformats.org/officeDocument/2006/customXml" ds:itemID="{6846BE69-4449-448A-B483-1EF8AB2C31FD}">
  <ds:schemaRefs/>
</ds:datastoreItem>
</file>

<file path=customXml/itemProps6.xml><?xml version="1.0" encoding="utf-8"?>
<ds:datastoreItem xmlns:ds="http://schemas.openxmlformats.org/officeDocument/2006/customXml" ds:itemID="{827A3CD9-AFF9-4854-8152-AE2337FC66AE}">
  <ds:schemaRefs/>
</ds:datastoreItem>
</file>

<file path=customXml/itemProps7.xml><?xml version="1.0" encoding="utf-8"?>
<ds:datastoreItem xmlns:ds="http://schemas.openxmlformats.org/officeDocument/2006/customXml" ds:itemID="{64910DA2-AB8C-4820-BD58-F11D251EB032}">
  <ds:schemaRefs/>
</ds:datastoreItem>
</file>

<file path=customXml/itemProps8.xml><?xml version="1.0" encoding="utf-8"?>
<ds:datastoreItem xmlns:ds="http://schemas.openxmlformats.org/officeDocument/2006/customXml" ds:itemID="{766B7E3F-9BD7-455F-B725-528869B3FB90}">
  <ds:schemaRefs/>
</ds:datastoreItem>
</file>

<file path=customXml/itemProps9.xml><?xml version="1.0" encoding="utf-8"?>
<ds:datastoreItem xmlns:ds="http://schemas.openxmlformats.org/officeDocument/2006/customXml" ds:itemID="{D866F57F-8716-4D4C-9F87-360C3EBDF14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208</TotalTime>
  <Words>726</Words>
  <Application>Microsoft Office PowerPoint</Application>
  <PresentationFormat>自定义</PresentationFormat>
  <Paragraphs>508</Paragraphs>
  <Slides>59</Slides>
  <Notes>59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0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cp:lastModifiedBy>Administrator</cp:lastModifiedBy>
  <cp:revision>150</cp:revision>
  <dcterms:modified xsi:type="dcterms:W3CDTF">2020-09-03T07:57:04Z</dcterms:modified>
</cp:coreProperties>
</file>