
<file path=[Content_Types].xml><?xml version="1.0" encoding="utf-8"?>
<Types xmlns="http://schemas.openxmlformats.org/package/2006/content-types">
  <Override PartName="/customXml/itemProps35.xml" ContentType="application/vnd.openxmlformats-officedocument.customXmlProperties+xml"/>
  <Override PartName="/customXml/itemProps53.xml" ContentType="application/vnd.openxmlformats-officedocument.customXmlProperties+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customXml/itemProps3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3.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customXml/itemProps9.xml" ContentType="application/vnd.openxmlformats-officedocument.customXmlProperties+xml"/>
  <Override PartName="/ppt/notesSlides/notesSlide11.xml" ContentType="application/vnd.openxmlformats-officedocument.presentationml.notesSlide+xml"/>
  <Override PartName="/ppt/notesSlides/notesSlide40.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8"/>
  </p:sldMasterIdLst>
  <p:notesMasterIdLst>
    <p:notesMasterId r:id="rId116"/>
  </p:notesMasterIdLst>
  <p:sldIdLst>
    <p:sldId id="312" r:id="rId59"/>
    <p:sldId id="258" r:id="rId60"/>
    <p:sldId id="259" r:id="rId61"/>
    <p:sldId id="260" r:id="rId62"/>
    <p:sldId id="261" r:id="rId63"/>
    <p:sldId id="262" r:id="rId64"/>
    <p:sldId id="263" r:id="rId65"/>
    <p:sldId id="264" r:id="rId66"/>
    <p:sldId id="265" r:id="rId67"/>
    <p:sldId id="266" r:id="rId68"/>
    <p:sldId id="267" r:id="rId69"/>
    <p:sldId id="268" r:id="rId70"/>
    <p:sldId id="269" r:id="rId71"/>
    <p:sldId id="271" r:id="rId72"/>
    <p:sldId id="272" r:id="rId73"/>
    <p:sldId id="273" r:id="rId74"/>
    <p:sldId id="274" r:id="rId75"/>
    <p:sldId id="313" r:id="rId76"/>
    <p:sldId id="275" r:id="rId77"/>
    <p:sldId id="276" r:id="rId78"/>
    <p:sldId id="277" r:id="rId79"/>
    <p:sldId id="278" r:id="rId80"/>
    <p:sldId id="279" r:id="rId81"/>
    <p:sldId id="280" r:id="rId82"/>
    <p:sldId id="281" r:id="rId83"/>
    <p:sldId id="282" r:id="rId84"/>
    <p:sldId id="314" r:id="rId85"/>
    <p:sldId id="283" r:id="rId86"/>
    <p:sldId id="284" r:id="rId87"/>
    <p:sldId id="285" r:id="rId88"/>
    <p:sldId id="286" r:id="rId89"/>
    <p:sldId id="287" r:id="rId90"/>
    <p:sldId id="288" r:id="rId91"/>
    <p:sldId id="289" r:id="rId92"/>
    <p:sldId id="290" r:id="rId93"/>
    <p:sldId id="315" r:id="rId94"/>
    <p:sldId id="291" r:id="rId95"/>
    <p:sldId id="292" r:id="rId96"/>
    <p:sldId id="293" r:id="rId97"/>
    <p:sldId id="294" r:id="rId98"/>
    <p:sldId id="295" r:id="rId99"/>
    <p:sldId id="296" r:id="rId100"/>
    <p:sldId id="297" r:id="rId101"/>
    <p:sldId id="298" r:id="rId102"/>
    <p:sldId id="299" r:id="rId103"/>
    <p:sldId id="300" r:id="rId104"/>
    <p:sldId id="301" r:id="rId105"/>
    <p:sldId id="302" r:id="rId106"/>
    <p:sldId id="303" r:id="rId107"/>
    <p:sldId id="304" r:id="rId108"/>
    <p:sldId id="305" r:id="rId109"/>
    <p:sldId id="306" r:id="rId110"/>
    <p:sldId id="307" r:id="rId111"/>
    <p:sldId id="308" r:id="rId112"/>
    <p:sldId id="309" r:id="rId113"/>
    <p:sldId id="310" r:id="rId114"/>
    <p:sldId id="311" r:id="rId115"/>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p:scale>
          <a:sx n="120" d="100"/>
          <a:sy n="120" d="100"/>
        </p:scale>
        <p:origin x="-137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presProps" Target="presProps.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12" Type="http://schemas.openxmlformats.org/officeDocument/2006/relationships/slide" Target="slides/slide54.xml"/><Relationship Id="rId16" Type="http://schemas.openxmlformats.org/officeDocument/2006/relationships/customXml" Target="../customXml/item16.xml"/><Relationship Id="rId107" Type="http://schemas.openxmlformats.org/officeDocument/2006/relationships/slide" Target="slides/slide4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Master" Target="slideMasters/slideMaster1.xml"/><Relationship Id="rId66" Type="http://schemas.openxmlformats.org/officeDocument/2006/relationships/slide" Target="slides/slide8.xml"/><Relationship Id="rId74" Type="http://schemas.openxmlformats.org/officeDocument/2006/relationships/slide" Target="slides/slide16.xml"/><Relationship Id="rId79" Type="http://schemas.openxmlformats.org/officeDocument/2006/relationships/slide" Target="slides/slide21.xml"/><Relationship Id="rId87" Type="http://schemas.openxmlformats.org/officeDocument/2006/relationships/slide" Target="slides/slide29.xml"/><Relationship Id="rId102" Type="http://schemas.openxmlformats.org/officeDocument/2006/relationships/slide" Target="slides/slide44.xml"/><Relationship Id="rId110" Type="http://schemas.openxmlformats.org/officeDocument/2006/relationships/slide" Target="slides/slide52.xml"/><Relationship Id="rId115" Type="http://schemas.openxmlformats.org/officeDocument/2006/relationships/slide" Target="slides/slide57.xml"/><Relationship Id="rId5" Type="http://schemas.openxmlformats.org/officeDocument/2006/relationships/customXml" Target="../customXml/item5.xml"/><Relationship Id="rId61" Type="http://schemas.openxmlformats.org/officeDocument/2006/relationships/slide" Target="slides/slide3.xml"/><Relationship Id="rId82" Type="http://schemas.openxmlformats.org/officeDocument/2006/relationships/slide" Target="slides/slide24.xml"/><Relationship Id="rId90" Type="http://schemas.openxmlformats.org/officeDocument/2006/relationships/slide" Target="slides/slide32.xml"/><Relationship Id="rId95" Type="http://schemas.openxmlformats.org/officeDocument/2006/relationships/slide" Target="slides/slide3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slide" Target="slides/slide19.xml"/><Relationship Id="rId100" Type="http://schemas.openxmlformats.org/officeDocument/2006/relationships/slide" Target="slides/slide42.xml"/><Relationship Id="rId105" Type="http://schemas.openxmlformats.org/officeDocument/2006/relationships/slide" Target="slides/slide47.xml"/><Relationship Id="rId113" Type="http://schemas.openxmlformats.org/officeDocument/2006/relationships/slide" Target="slides/slide55.xml"/><Relationship Id="rId11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4.xml"/><Relationship Id="rId80" Type="http://schemas.openxmlformats.org/officeDocument/2006/relationships/slide" Target="slides/slide22.xml"/><Relationship Id="rId85" Type="http://schemas.openxmlformats.org/officeDocument/2006/relationships/slide" Target="slides/slide27.xml"/><Relationship Id="rId93" Type="http://schemas.openxmlformats.org/officeDocument/2006/relationships/slide" Target="slides/slide35.xml"/><Relationship Id="rId98"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103" Type="http://schemas.openxmlformats.org/officeDocument/2006/relationships/slide" Target="slides/slide45.xml"/><Relationship Id="rId108" Type="http://schemas.openxmlformats.org/officeDocument/2006/relationships/slide" Target="slides/slide50.xml"/><Relationship Id="rId116"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slide" Target="slides/slide30.xml"/><Relationship Id="rId91" Type="http://schemas.openxmlformats.org/officeDocument/2006/relationships/slide" Target="slides/slide33.xml"/><Relationship Id="rId96" Type="http://schemas.openxmlformats.org/officeDocument/2006/relationships/slide" Target="slides/slide38.xml"/><Relationship Id="rId111" Type="http://schemas.openxmlformats.org/officeDocument/2006/relationships/slide" Target="slides/slide5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48.xml"/><Relationship Id="rId114" Type="http://schemas.openxmlformats.org/officeDocument/2006/relationships/slide" Target="slides/slide56.xml"/><Relationship Id="rId119"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slide" Target="slides/slide36.xml"/><Relationship Id="rId99" Type="http://schemas.openxmlformats.org/officeDocument/2006/relationships/slide" Target="slides/slide41.xml"/><Relationship Id="rId101" Type="http://schemas.openxmlformats.org/officeDocument/2006/relationships/slide" Target="slides/slide4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8.xml"/><Relationship Id="rId97" Type="http://schemas.openxmlformats.org/officeDocument/2006/relationships/slide" Target="slides/slide39.xml"/><Relationship Id="rId104" Type="http://schemas.openxmlformats.org/officeDocument/2006/relationships/slide" Target="slides/slide46.xml"/><Relationship Id="rId120"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customXml" Target="../customXml/item2.xml"/><Relationship Id="rId29" Type="http://schemas.openxmlformats.org/officeDocument/2006/relationships/customXml" Target="../customXml/item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2020/8/21 Friday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2020/8/21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userDrawn="1"/>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3</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ENVIRONMENTAL PROTECTION</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2020/8/21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2020/8/21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4544" y="6228581"/>
            <a:ext cx="9721080" cy="641159"/>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8" y="0"/>
            <a:ext cx="9144000" cy="81438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5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2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1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3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3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4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ustomXml" Target="../../customXml/item25.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34.xml"/><Relationship Id="rId5" Type="http://schemas.openxmlformats.org/officeDocument/2006/relationships/image" Target="../media/image6.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customXml" Target="../../customXml/item50.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5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8.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2.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32.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46.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customXml" Target="../../customXml/item56.xml"/><Relationship Id="rId5" Type="http://schemas.openxmlformats.org/officeDocument/2006/relationships/image" Target="../media/image5.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0.xml"/><Relationship Id="rId6" Type="http://schemas.openxmlformats.org/officeDocument/2006/relationships/image" Target="../media/image6.jpeg"/><Relationship Id="rId5" Type="http://schemas.openxmlformats.org/officeDocument/2006/relationships/image" Target="../media/image16.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11.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6.xml"/><Relationship Id="rId6" Type="http://schemas.openxmlformats.org/officeDocument/2006/relationships/image" Target="../media/image6.jpeg"/><Relationship Id="rId5" Type="http://schemas.openxmlformats.org/officeDocument/2006/relationships/image" Target="../media/image17.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14.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customXml" Target="../../customXml/item5.xml"/><Relationship Id="rId5" Type="http://schemas.openxmlformats.org/officeDocument/2006/relationships/image" Target="../media/image5.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1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customXml" Target="../../customXml/item36.xml"/><Relationship Id="rId5" Type="http://schemas.openxmlformats.org/officeDocument/2006/relationships/image" Target="../media/image6.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customXml" Target="../../customXml/item28.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10.xml"/><Relationship Id="rId5" Type="http://schemas.openxmlformats.org/officeDocument/2006/relationships/image" Target="../media/image5.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customXml" Target="../../customXml/item39.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image" Target="../media/image19.jpeg"/><Relationship Id="rId5" Type="http://schemas.openxmlformats.org/officeDocument/2006/relationships/image" Target="../media/image6.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7.xml"/><Relationship Id="rId5" Type="http://schemas.openxmlformats.org/officeDocument/2006/relationships/image" Target="../media/image5.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customXml" Target="../../customXml/item3.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6.xml"/><Relationship Id="rId5" Type="http://schemas.openxmlformats.org/officeDocument/2006/relationships/image" Target="../media/image5.pn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35.xml"/><Relationship Id="rId5" Type="http://schemas.openxmlformats.org/officeDocument/2006/relationships/image" Target="../media/image6.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customXml" Target="../../customXml/item9.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40.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4.xml"/><Relationship Id="rId5" Type="http://schemas.openxmlformats.org/officeDocument/2006/relationships/image" Target="../media/image5.pn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customXml" Target="../../customXml/item44.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customXml" Target="../../customXml/item48.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13.xml"/><Relationship Id="rId5" Type="http://schemas.openxmlformats.org/officeDocument/2006/relationships/image" Target="../media/image5.png"/><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26.xml"/><Relationship Id="rId5" Type="http://schemas.openxmlformats.org/officeDocument/2006/relationships/image" Target="../media/image5.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47.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18.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2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30.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customXml" Target="../../customXml/item4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50.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customXml" Target="../../customXml/item3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26.jpe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customXml" Target="../../customXml/item43.xml"/><Relationship Id="rId6" Type="http://schemas.openxmlformats.org/officeDocument/2006/relationships/image" Target="../media/image11.jpeg"/><Relationship Id="rId5" Type="http://schemas.openxmlformats.org/officeDocument/2006/relationships/image" Target="../media/image28.jpeg"/><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customXml" Target="../../customXml/item45.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customXml" Target="../../customXml/item37.xml"/><Relationship Id="rId5" Type="http://schemas.openxmlformats.org/officeDocument/2006/relationships/image" Target="../media/image5.png"/><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customXml" Target="../../customXml/item49.xml"/><Relationship Id="rId5" Type="http://schemas.openxmlformats.org/officeDocument/2006/relationships/image" Target="../media/image5.pn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customXml" Target="../../customXml/item29.xml"/><Relationship Id="rId5" Type="http://schemas.openxmlformats.org/officeDocument/2006/relationships/image" Target="../media/image5.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customXml" Target="../../customXml/item23.xml"/><Relationship Id="rId5" Type="http://schemas.openxmlformats.org/officeDocument/2006/relationships/image" Target="../media/image5.png"/><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customXml" Target="../../customXml/item55.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5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5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5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1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79841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选择性必修第三册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0645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1.几乎没有疑问,地球正在变得越来越暖</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There is little doubt that    </a:t>
            </a:r>
            <a:r>
              <a:rPr lang="zh-CN" altLang="en-US" sz="1814" kern="0" dirty="0" smtClean="0">
                <a:solidFill>
                  <a:srgbClr val="000000"/>
                </a:solidFill>
                <a:latin typeface="Times New Roman" pitchFamily="65" charset="-122"/>
                <a:ea typeface="宋体" pitchFamily="65" charset="-122"/>
              </a:rPr>
              <a:t> Earth is getting warmer and warmer...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2.海洋和大气的变暖以及正在融化的冰川和正在上升的海平面为全球气候的急</a:t>
            </a:r>
            <a:r>
              <a:rPr dirty="0"/>
              <a:t/>
            </a:r>
            <a:br>
              <a:rPr dirty="0"/>
            </a:br>
            <a:r>
              <a:rPr lang="zh-CN" altLang="en-US" sz="1814" kern="0" dirty="0" smtClean="0">
                <a:solidFill>
                  <a:srgbClr val="000000"/>
                </a:solidFill>
                <a:latin typeface="Times New Roman" pitchFamily="65" charset="-122"/>
                <a:ea typeface="宋体" pitchFamily="65" charset="-122"/>
              </a:rPr>
              <a:t>剧变化提供了证据。</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 warming ocean and atmosphere </a:t>
            </a:r>
            <a:r>
              <a:rPr lang="zh-CN" altLang="en-US" sz="1814" u="sng" kern="0" dirty="0" smtClean="0">
                <a:solidFill>
                  <a:srgbClr val="FF0000"/>
                </a:solidFill>
                <a:latin typeface="Times New Roman" pitchFamily="65" charset="-122"/>
                <a:ea typeface="宋体" pitchFamily="65" charset="-122"/>
              </a:rPr>
              <a:t>　along with melting ice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and </a:t>
            </a:r>
            <a:r>
              <a:rPr lang="zh-CN" altLang="en-US" sz="1814" u="sng" kern="0" dirty="0" smtClean="0">
                <a:solidFill>
                  <a:srgbClr val="FF0000"/>
                </a:solidFill>
                <a:latin typeface="Times New Roman" pitchFamily="65" charset="-122"/>
                <a:ea typeface="宋体" pitchFamily="65" charset="-122"/>
              </a:rPr>
              <a:t>　rising sea levels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provide    </a:t>
            </a:r>
            <a:r>
              <a:rPr lang="zh-CN" altLang="en-US" sz="1814" kern="0" dirty="0" smtClean="0">
                <a:solidFill>
                  <a:srgbClr val="000000"/>
                </a:solidFill>
                <a:latin typeface="Times New Roman" pitchFamily="65" charset="-122"/>
                <a:ea typeface="宋体" pitchFamily="65" charset="-122"/>
              </a:rPr>
              <a:t> evidence of a dramatic change in the global climate.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3.作为个人,我们也可以通过限制我们的生活方式产生的二氧化碳的量来减少我</a:t>
            </a:r>
            <a:r>
              <a:rPr dirty="0"/>
              <a:t/>
            </a:r>
            <a:br>
              <a:rPr dirty="0"/>
            </a:br>
            <a:r>
              <a:rPr lang="zh-CN" altLang="en-US" sz="1814" kern="0" dirty="0" smtClean="0">
                <a:solidFill>
                  <a:srgbClr val="000000"/>
                </a:solidFill>
                <a:latin typeface="Times New Roman" pitchFamily="65" charset="-122"/>
                <a:ea typeface="宋体" pitchFamily="65" charset="-122"/>
              </a:rPr>
              <a:t>们的“碳足迹”。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as individuals can also reduce our “carbon footprint”</a:t>
            </a:r>
            <a:r>
              <a:rPr lang="zh-CN" altLang="en-US" sz="1814" u="sng" kern="0" dirty="0" smtClean="0">
                <a:solidFill>
                  <a:srgbClr val="FF0000"/>
                </a:solidFill>
                <a:latin typeface="Times New Roman" pitchFamily="65" charset="-122"/>
                <a:ea typeface="宋体" pitchFamily="65" charset="-122"/>
              </a:rPr>
              <a:t>　by restricting    </a:t>
            </a:r>
            <a:r>
              <a:rPr lang="zh-CN" altLang="en-US" sz="1814" kern="0" dirty="0" smtClean="0">
                <a:solidFill>
                  <a:srgbClr val="000000"/>
                </a:solidFill>
                <a:latin typeface="Times New Roman" pitchFamily="65" charset="-122"/>
                <a:ea typeface="宋体" pitchFamily="65" charset="-122"/>
              </a:rPr>
              <a:t> the </a:t>
            </a:r>
            <a:r>
              <a:rPr dirty="0"/>
              <a:t/>
            </a:r>
            <a:br>
              <a:rPr dirty="0"/>
            </a:br>
            <a:r>
              <a:rPr lang="zh-CN" altLang="en-US" sz="1814" kern="0" dirty="0" smtClean="0">
                <a:solidFill>
                  <a:srgbClr val="000000"/>
                </a:solidFill>
                <a:latin typeface="Times New Roman" pitchFamily="65" charset="-122"/>
                <a:ea typeface="宋体" pitchFamily="65" charset="-122"/>
              </a:rPr>
              <a:t>amount of carbon dioxide our lifestyles produce.</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683568" y="2052117"/>
            <a:ext cx="273630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3900011" y="3276253"/>
            <a:ext cx="2544197"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876256" y="3276253"/>
            <a:ext cx="172819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611560" y="3708301"/>
            <a:ext cx="110403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6156176" y="5020807"/>
            <a:ext cx="172819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25222"/>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4.我们的责任是抓住每一个机会,让每个人了解全球变暖及其原因和影响</a:t>
            </a:r>
            <a:r>
              <a:rPr lang="zh-CN" altLang="en-US" sz="1814" kern="0" dirty="0" smtClean="0">
                <a:solidFill>
                  <a:srgbClr val="000000"/>
                </a:solidFill>
                <a:latin typeface="黑体" pitchFamily="65" charset="-122"/>
                <a:ea typeface="宋体" pitchFamily="65" charset="-122"/>
              </a:rPr>
              <a:t>……</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It is our responsibility </a:t>
            </a:r>
            <a:r>
              <a:rPr lang="zh-CN" altLang="en-US" sz="1814" u="sng" kern="0" dirty="0" smtClean="0">
                <a:solidFill>
                  <a:srgbClr val="FF0000"/>
                </a:solidFill>
                <a:latin typeface="Times New Roman" pitchFamily="65" charset="-122"/>
                <a:ea typeface="宋体" pitchFamily="65" charset="-122"/>
              </a:rPr>
              <a:t>　to seize every opportunity    </a:t>
            </a:r>
            <a:r>
              <a:rPr lang="zh-CN" altLang="en-US" sz="1814" kern="0" dirty="0" smtClean="0">
                <a:solidFill>
                  <a:srgbClr val="000000"/>
                </a:solidFill>
                <a:latin typeface="Times New Roman" pitchFamily="65" charset="-122"/>
                <a:ea typeface="宋体" pitchFamily="65" charset="-122"/>
              </a:rPr>
              <a:t> to educate everyone about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global warming, along with its causes and impacts...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5.由于更多的家庭和商业废物最终进入河中,水污染程度上升了。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Water pollution levels increased, with more household and commercial waste</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ending up    </a:t>
            </a:r>
            <a:r>
              <a:rPr lang="zh-CN" altLang="en-US" sz="1814" kern="0" dirty="0" smtClean="0">
                <a:solidFill>
                  <a:srgbClr val="000000"/>
                </a:solidFill>
                <a:latin typeface="Times New Roman" pitchFamily="65" charset="-122"/>
                <a:ea typeface="宋体" pitchFamily="65" charset="-122"/>
              </a:rPr>
              <a:t> in the river.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6.这些化学物质导致了严重的水质问题,造成鱼的种类减少了。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These chemicals led to severe water quality issues,</a:t>
            </a:r>
            <a:r>
              <a:rPr lang="zh-CN" altLang="en-US" sz="1814" kern="0" dirty="0" smtClean="0">
                <a:solidFill>
                  <a:srgbClr val="FF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causing    </a:t>
            </a:r>
            <a:r>
              <a:rPr lang="zh-CN" altLang="en-US" sz="1814" kern="0" dirty="0" smtClean="0">
                <a:solidFill>
                  <a:srgbClr val="000000"/>
                </a:solidFill>
                <a:latin typeface="Times New Roman" pitchFamily="65" charset="-122"/>
                <a:ea typeface="宋体" pitchFamily="65" charset="-122"/>
              </a:rPr>
              <a:t> a decrease in the </a:t>
            </a:r>
            <a:r>
              <a:rPr dirty="0"/>
              <a:t/>
            </a:r>
            <a:br>
              <a:rPr dirty="0"/>
            </a:br>
            <a:r>
              <a:rPr lang="zh-CN" altLang="en-US" sz="1814" kern="0" dirty="0" smtClean="0">
                <a:solidFill>
                  <a:srgbClr val="000000"/>
                </a:solidFill>
                <a:latin typeface="Times New Roman" pitchFamily="65" charset="-122"/>
                <a:ea typeface="宋体" pitchFamily="65" charset="-122"/>
              </a:rPr>
              <a:t>number of fish species.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7.有了这些措施,人们相信漓江的美丽将会被保存下来,留给未来的世世代代。</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 these measures, </a:t>
            </a:r>
            <a:r>
              <a:rPr lang="zh-CN" altLang="en-US" sz="1814" u="sng" kern="0" dirty="0" smtClean="0">
                <a:solidFill>
                  <a:srgbClr val="FF0000"/>
                </a:solidFill>
                <a:latin typeface="Times New Roman" pitchFamily="65" charset="-122"/>
                <a:ea typeface="宋体" pitchFamily="65" charset="-122"/>
              </a:rPr>
              <a:t>　it is believed that    </a:t>
            </a:r>
            <a:r>
              <a:rPr lang="zh-CN" altLang="en-US" sz="1814" kern="0" dirty="0" smtClean="0">
                <a:solidFill>
                  <a:srgbClr val="000000"/>
                </a:solidFill>
                <a:latin typeface="Times New Roman" pitchFamily="65" charset="-122"/>
                <a:ea typeface="宋体" pitchFamily="65" charset="-122"/>
              </a:rPr>
              <a:t> the beauty of the Li River will be pre-</a:t>
            </a:r>
            <a:r>
              <a:rPr dirty="0"/>
              <a:t/>
            </a:r>
            <a:br>
              <a:rPr dirty="0"/>
            </a:br>
            <a:r>
              <a:rPr lang="zh-CN" altLang="en-US" sz="1814" kern="0" dirty="0" smtClean="0">
                <a:solidFill>
                  <a:srgbClr val="000000"/>
                </a:solidFill>
                <a:latin typeface="Times New Roman" pitchFamily="65" charset="-122"/>
                <a:ea typeface="宋体" pitchFamily="65" charset="-122"/>
              </a:rPr>
              <a:t>served for generations to come.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2771800" y="1620069"/>
            <a:ext cx="288032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83568" y="3276253"/>
            <a:ext cx="144016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5436096" y="4140349"/>
            <a:ext cx="1104037"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699792" y="5364485"/>
            <a:ext cx="20882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532520" cy="585621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1.An expert who has studied polar bears for many years said that from the position of</a:t>
            </a:r>
            <a:r>
              <a:rPr dirty="0"/>
              <a:t/>
            </a:r>
            <a:br>
              <a:rPr dirty="0"/>
            </a:br>
            <a:r>
              <a:rPr lang="zh-CN" altLang="en-US" sz="1814" kern="0" dirty="0" smtClean="0">
                <a:solidFill>
                  <a:srgbClr val="000000"/>
                </a:solidFill>
                <a:latin typeface="Times New Roman" pitchFamily="65" charset="-122"/>
                <a:ea typeface="宋体" pitchFamily="65" charset="-122"/>
              </a:rPr>
              <a:t> its dead body, the bear appeared to have starved and died.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分析:该句是主从复合句。主句的主语是An expert,该主语后面跟的是由who引导</a:t>
            </a:r>
            <a:r>
              <a:rPr dirty="0"/>
              <a:t/>
            </a:r>
            <a:br>
              <a:rPr dirty="0"/>
            </a:br>
            <a:r>
              <a:rPr lang="zh-CN" altLang="en-US" sz="1814" kern="0" dirty="0" smtClean="0">
                <a:solidFill>
                  <a:srgbClr val="000000"/>
                </a:solidFill>
                <a:latin typeface="Times New Roman" pitchFamily="65" charset="-122"/>
                <a:ea typeface="宋体" pitchFamily="65" charset="-122"/>
              </a:rPr>
              <a:t>的</a:t>
            </a:r>
            <a:r>
              <a:rPr lang="zh-CN" altLang="en-US" sz="1814" u="sng" kern="0" dirty="0" smtClean="0">
                <a:solidFill>
                  <a:srgbClr val="FF0000"/>
                </a:solidFill>
                <a:latin typeface="Times New Roman" pitchFamily="65" charset="-122"/>
                <a:ea typeface="宋体" pitchFamily="65" charset="-122"/>
              </a:rPr>
              <a:t>　定语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从句;主句的谓语动词said后面跟的是由that引导的</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000000"/>
                </a:solidFill>
                <a:latin typeface="Times New Roman" pitchFamily="65" charset="-122"/>
                <a:ea typeface="宋体" pitchFamily="65" charset="-122"/>
              </a:rPr>
              <a:t>从句;to </a:t>
            </a:r>
            <a:r>
              <a:rPr dirty="0"/>
              <a:t/>
            </a:r>
            <a:br>
              <a:rPr dirty="0"/>
            </a:br>
            <a:r>
              <a:rPr lang="zh-CN" altLang="en-US" sz="1814" kern="0" dirty="0" smtClean="0">
                <a:solidFill>
                  <a:srgbClr val="000000"/>
                </a:solidFill>
                <a:latin typeface="Times New Roman" pitchFamily="65" charset="-122"/>
                <a:ea typeface="宋体" pitchFamily="65" charset="-122"/>
              </a:rPr>
              <a:t>have starved and died是动词不定式的完成式,表示动作发生在appeared之</a:t>
            </a:r>
            <a:r>
              <a:rPr lang="zh-CN" altLang="en-US" sz="1814" u="sng" kern="0" dirty="0" smtClean="0">
                <a:solidFill>
                  <a:srgbClr val="FF0000"/>
                </a:solidFill>
                <a:latin typeface="Times New Roman" pitchFamily="65" charset="-122"/>
                <a:ea typeface="宋体" pitchFamily="65" charset="-122"/>
              </a:rPr>
              <a:t>　前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句意:一位研究北极熊多年的专家说,从它的尸体的姿势看,这只熊似乎是饿死</a:t>
            </a:r>
            <a:r>
              <a:rPr dirty="0"/>
              <a:t/>
            </a:r>
            <a:br>
              <a:rPr dirty="0"/>
            </a:br>
            <a:r>
              <a:rPr lang="zh-CN" altLang="en-US" sz="1814" kern="0" dirty="0" smtClean="0">
                <a:solidFill>
                  <a:srgbClr val="000000"/>
                </a:solidFill>
                <a:latin typeface="Times New Roman" pitchFamily="65" charset="-122"/>
                <a:ea typeface="宋体" pitchFamily="65" charset="-122"/>
              </a:rPr>
              <a:t>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2.There is strong and comprehensive evidence that the rise in temperature has led to </a:t>
            </a:r>
            <a:r>
              <a:rPr dirty="0"/>
              <a:t/>
            </a:r>
            <a:br>
              <a:rPr dirty="0"/>
            </a:br>
            <a:r>
              <a:rPr lang="zh-CN" altLang="en-US" sz="1814" kern="0" dirty="0" smtClean="0">
                <a:solidFill>
                  <a:srgbClr val="000000"/>
                </a:solidFill>
                <a:latin typeface="Times New Roman" pitchFamily="65" charset="-122"/>
                <a:ea typeface="宋体" pitchFamily="65" charset="-122"/>
              </a:rPr>
              <a:t>an increase in extreme weather and natural disasters worldwide, not only causing se-</a:t>
            </a:r>
            <a:r>
              <a:rPr dirty="0"/>
              <a:t/>
            </a:r>
            <a:br>
              <a:rPr dirty="0"/>
            </a:br>
            <a:r>
              <a:rPr lang="zh-CN" altLang="en-US" sz="1814" kern="0" dirty="0" smtClean="0">
                <a:solidFill>
                  <a:srgbClr val="000000"/>
                </a:solidFill>
                <a:latin typeface="Times New Roman" pitchFamily="65" charset="-122"/>
                <a:ea typeface="宋体" pitchFamily="65" charset="-122"/>
              </a:rPr>
              <a:t>rious damage, but also costing human lives. </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分析:evidence 后面跟的是由that引导的 </a:t>
            </a:r>
            <a:r>
              <a:rPr lang="zh-CN" altLang="en-US" sz="1814" u="sng" kern="0" dirty="0" smtClean="0">
                <a:solidFill>
                  <a:srgbClr val="FF0000"/>
                </a:solidFill>
                <a:latin typeface="Times New Roman" pitchFamily="65" charset="-122"/>
                <a:ea typeface="宋体" pitchFamily="65" charset="-122"/>
              </a:rPr>
              <a:t>　同位语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从句;由not only...but also...连</a:t>
            </a:r>
            <a:r>
              <a:rPr lang="zh-CN" altLang="en-US" kern="0" dirty="0" smtClean="0">
                <a:solidFill>
                  <a:srgbClr val="000000"/>
                </a:solidFill>
                <a:latin typeface="Times New Roman" pitchFamily="65" charset="-122"/>
                <a:ea typeface="宋体" pitchFamily="65" charset="-122"/>
              </a:rPr>
              <a:t>接的</a:t>
            </a:r>
            <a:endParaRPr lang="en-US" altLang="zh-CN"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两个现在分词短语</a:t>
            </a:r>
            <a:r>
              <a:rPr lang="en-US" altLang="zh-CN" kern="0" dirty="0" smtClean="0">
                <a:solidFill>
                  <a:srgbClr val="000000"/>
                </a:solidFill>
                <a:latin typeface="Times New Roman" pitchFamily="65" charset="-122"/>
                <a:ea typeface="宋体" pitchFamily="65" charset="-122"/>
              </a:rPr>
              <a:t>causing serious damage</a:t>
            </a:r>
            <a:r>
              <a:rPr lang="zh-CN" altLang="en-US" kern="0" dirty="0" smtClean="0">
                <a:solidFill>
                  <a:srgbClr val="000000"/>
                </a:solidFill>
                <a:latin typeface="Times New Roman" pitchFamily="65" charset="-122"/>
                <a:ea typeface="宋体" pitchFamily="65" charset="-122"/>
              </a:rPr>
              <a:t>和</a:t>
            </a:r>
            <a:r>
              <a:rPr lang="en-US" altLang="zh-CN" kern="0" dirty="0" smtClean="0">
                <a:solidFill>
                  <a:srgbClr val="000000"/>
                </a:solidFill>
                <a:latin typeface="Times New Roman" pitchFamily="65" charset="-122"/>
                <a:ea typeface="宋体" pitchFamily="65" charset="-122"/>
              </a:rPr>
              <a:t>costing human lives</a:t>
            </a:r>
            <a:r>
              <a:rPr lang="zh-CN" altLang="en-US" kern="0" dirty="0" smtClean="0">
                <a:solidFill>
                  <a:srgbClr val="000000"/>
                </a:solidFill>
                <a:latin typeface="Times New Roman" pitchFamily="65" charset="-122"/>
                <a:ea typeface="宋体" pitchFamily="65" charset="-122"/>
              </a:rPr>
              <a:t>在句中表示</a:t>
            </a:r>
            <a:r>
              <a:rPr lang="zh-CN" altLang="en-US" u="sng" kern="0" dirty="0" smtClean="0">
                <a:solidFill>
                  <a:srgbClr val="FF0000"/>
                </a:solidFill>
                <a:latin typeface="Times New Roman" pitchFamily="65" charset="-122"/>
                <a:ea typeface="宋体" pitchFamily="65" charset="-122"/>
              </a:rPr>
              <a:t>　结果    </a:t>
            </a:r>
            <a:r>
              <a:rPr lang="zh-CN" altLang="en-US" kern="0" dirty="0" smtClean="0">
                <a:solidFill>
                  <a:srgbClr val="000000"/>
                </a:solidFill>
                <a:latin typeface="Times New Roman" pitchFamily="65" charset="-122"/>
                <a:ea typeface="宋体" pitchFamily="65" charset="-122"/>
              </a:rPr>
              <a:t>。</a:t>
            </a:r>
            <a:endParaRPr lang="zh-CN" altLang="en-US" dirty="0" smtClean="0"/>
          </a:p>
          <a:p>
            <a:pPr marL="0" indent="0" eaLnBrk="0" latinLnBrk="1" hangingPunct="0">
              <a:lnSpc>
                <a:spcPct val="150000"/>
              </a:lnSpc>
              <a:spcBef>
                <a:spcPts val="0"/>
              </a:spcBef>
              <a:buNone/>
            </a:pP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71600" y="2916213"/>
            <a:ext cx="93610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876256" y="2844205"/>
            <a:ext cx="864096" cy="360040"/>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740352" y="3276253"/>
            <a:ext cx="72008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4572000" y="5796533"/>
            <a:ext cx="115212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7956376" y="6156573"/>
            <a:ext cx="86409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1560" y="899989"/>
            <a:ext cx="8316000" cy="460645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句意:有充分和全面的证据表明,气温上升已导致了世界范围内极端天气和自然</a:t>
            </a:r>
            <a:r>
              <a:rPr dirty="0"/>
              <a:t/>
            </a:r>
            <a:br>
              <a:rPr dirty="0"/>
            </a:br>
            <a:r>
              <a:rPr lang="zh-CN" altLang="en-US" sz="1814" kern="0" dirty="0" smtClean="0">
                <a:solidFill>
                  <a:srgbClr val="000000"/>
                </a:solidFill>
                <a:latin typeface="Times New Roman" pitchFamily="65" charset="-122"/>
                <a:ea typeface="宋体" pitchFamily="65" charset="-122"/>
              </a:rPr>
              <a:t>灾害的增加,这不仅造成了严重的破坏,还造成了生命的损失。</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3.Climate scientists have warned that if we do not take appropriate actions, this </a:t>
            </a:r>
            <a:r>
              <a:rPr dirty="0"/>
              <a:t/>
            </a:r>
            <a:br>
              <a:rPr dirty="0"/>
            </a:br>
            <a:r>
              <a:rPr lang="zh-CN" altLang="en-US" sz="1814" kern="0" dirty="0" smtClean="0">
                <a:solidFill>
                  <a:srgbClr val="000000"/>
                </a:solidFill>
                <a:latin typeface="Times New Roman" pitchFamily="65" charset="-122"/>
                <a:ea typeface="宋体" pitchFamily="65" charset="-122"/>
              </a:rPr>
              <a:t>warming trend will probably continue and there will be a higher price to pay.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分析:warned 后面跟的是由that引导的</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000000"/>
                </a:solidFill>
                <a:latin typeface="Times New Roman" pitchFamily="65" charset="-122"/>
                <a:ea typeface="宋体" pitchFamily="65" charset="-122"/>
              </a:rPr>
              <a:t>从句,that从句中含有一个由if引导</a:t>
            </a:r>
            <a:r>
              <a:rPr dirty="0"/>
              <a:t/>
            </a:r>
            <a:br>
              <a:rPr dirty="0"/>
            </a:br>
            <a:r>
              <a:rPr lang="zh-CN" altLang="en-US" sz="1814" kern="0" dirty="0" smtClean="0">
                <a:solidFill>
                  <a:srgbClr val="000000"/>
                </a:solidFill>
                <a:latin typeface="Times New Roman" pitchFamily="65" charset="-122"/>
                <a:ea typeface="宋体" pitchFamily="65" charset="-122"/>
              </a:rPr>
              <a:t>的</a:t>
            </a:r>
            <a:r>
              <a:rPr lang="zh-CN" altLang="en-US" sz="1814" u="sng" kern="0" dirty="0" smtClean="0">
                <a:solidFill>
                  <a:srgbClr val="FF0000"/>
                </a:solidFill>
                <a:latin typeface="Times New Roman" pitchFamily="65" charset="-122"/>
                <a:ea typeface="宋体" pitchFamily="65" charset="-122"/>
              </a:rPr>
              <a:t>　条件状语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从句,and连接了两个并列的分句。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句意:气候科学家警告说,如果我们不采取适当的行动,这种变暖的趋势很可能会</a:t>
            </a:r>
            <a:r>
              <a:rPr dirty="0"/>
              <a:t/>
            </a:r>
            <a:br>
              <a:rPr dirty="0"/>
            </a:br>
            <a:r>
              <a:rPr lang="zh-CN" altLang="en-US" sz="1814" kern="0" dirty="0" smtClean="0">
                <a:solidFill>
                  <a:srgbClr val="000000"/>
                </a:solidFill>
                <a:latin typeface="Times New Roman" pitchFamily="65" charset="-122"/>
                <a:ea typeface="宋体" pitchFamily="65" charset="-122"/>
              </a:rPr>
              <a:t>继续下去,(我们)将付出更高的代价。</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4.Previously, water quality in the Li River had suffered greatly from an increasing </a:t>
            </a:r>
            <a:r>
              <a:rPr dirty="0"/>
              <a:t/>
            </a:r>
            <a:br>
              <a:rPr dirty="0"/>
            </a:br>
            <a:r>
              <a:rPr lang="zh-CN" altLang="en-US" sz="1814" kern="0" dirty="0" smtClean="0">
                <a:solidFill>
                  <a:srgbClr val="000000"/>
                </a:solidFill>
                <a:latin typeface="Times New Roman" pitchFamily="65" charset="-122"/>
                <a:ea typeface="宋体" pitchFamily="65" charset="-122"/>
              </a:rPr>
              <a:t>volume of tourists, many of whom frequently threw garbage into the river.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分析:副词previously置于句首用作 </a:t>
            </a:r>
            <a:r>
              <a:rPr lang="zh-CN" altLang="en-US" sz="1814" u="sng" kern="0" dirty="0" smtClean="0">
                <a:solidFill>
                  <a:srgbClr val="FF0000"/>
                </a:solidFill>
                <a:latin typeface="Times New Roman" pitchFamily="65" charset="-122"/>
                <a:ea typeface="宋体" pitchFamily="65" charset="-122"/>
              </a:rPr>
              <a:t>　状    </a:t>
            </a:r>
            <a:r>
              <a:rPr lang="zh-CN" altLang="en-US" sz="1814" kern="0" dirty="0" smtClean="0">
                <a:solidFill>
                  <a:srgbClr val="000000"/>
                </a:solidFill>
                <a:latin typeface="Times New Roman" pitchFamily="65" charset="-122"/>
                <a:ea typeface="宋体" pitchFamily="65" charset="-122"/>
              </a:rPr>
              <a:t>语,修饰整个句子。many of whom引导</a:t>
            </a:r>
            <a:endParaRPr lang="zh-CN" altLang="en-US" dirty="0"/>
          </a:p>
        </p:txBody>
      </p:sp>
      <p:sp>
        <p:nvSpPr>
          <p:cNvPr id="3" name="TextBox 2"/>
          <p:cNvSpPr txBox="1"/>
          <p:nvPr/>
        </p:nvSpPr>
        <p:spPr>
          <a:xfrm>
            <a:off x="611560" y="5436493"/>
            <a:ext cx="8316000" cy="125630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一个</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,关系代词whom指代先行词</a:t>
            </a:r>
            <a:r>
              <a:rPr lang="zh-CN" altLang="en-US" sz="1814" u="sng" kern="0" dirty="0" smtClean="0">
                <a:solidFill>
                  <a:srgbClr val="FF0000"/>
                </a:solidFill>
                <a:latin typeface="Times New Roman" pitchFamily="65" charset="-122"/>
                <a:ea typeface="宋体" pitchFamily="65" charset="-122"/>
              </a:rPr>
              <a:t>　tourists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句意:之前,由于游客数量的不断增加,漓江的水质受到了很大的影响,很多游客经</a:t>
            </a:r>
            <a:r>
              <a:rPr dirty="0"/>
              <a:t/>
            </a:r>
            <a:br>
              <a:rPr dirty="0"/>
            </a:br>
            <a:r>
              <a:rPr lang="zh-CN" altLang="en-US" sz="1814" kern="0" dirty="0" smtClean="0">
                <a:solidFill>
                  <a:srgbClr val="000000"/>
                </a:solidFill>
                <a:latin typeface="Times New Roman" pitchFamily="65" charset="-122"/>
                <a:ea typeface="宋体" pitchFamily="65" charset="-122"/>
              </a:rPr>
              <a:t>常往河里扔垃圾。</a:t>
            </a:r>
            <a:endParaRPr lang="zh-CN" altLang="en-US" dirty="0"/>
          </a:p>
        </p:txBody>
      </p:sp>
      <p:pic>
        <p:nvPicPr>
          <p:cNvPr id="4" name="Picture 4" descr="\\a015\吴双婷\线.tif"/>
          <p:cNvPicPr>
            <a:picLocks noChangeAspect="1" noChangeArrowheads="1"/>
          </p:cNvPicPr>
          <p:nvPr/>
        </p:nvPicPr>
        <p:blipFill>
          <a:blip r:embed="rId4" cstate="print"/>
          <a:srcRect/>
          <a:stretch>
            <a:fillRect/>
          </a:stretch>
        </p:blipFill>
        <p:spPr bwMode="auto">
          <a:xfrm>
            <a:off x="4283968" y="2628181"/>
            <a:ext cx="93610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827584" y="2988221"/>
            <a:ext cx="14401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995936" y="5076453"/>
            <a:ext cx="72008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43608" y="5436493"/>
            <a:ext cx="230425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6084168" y="5436493"/>
            <a:ext cx="115212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99989"/>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直接引语和间接引语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1.Experts claimed that low sea-ice levels caused by climate change</a:t>
            </a:r>
            <a:r>
              <a:rPr lang="zh-CN" altLang="en-US" sz="1814" u="sng" kern="0" dirty="0" smtClean="0">
                <a:solidFill>
                  <a:srgbClr val="FF0000"/>
                </a:solidFill>
                <a:latin typeface="Times New Roman" pitchFamily="65" charset="-122"/>
                <a:ea typeface="宋体" pitchFamily="65" charset="-122"/>
              </a:rPr>
              <a:t> 　meant    </a:t>
            </a:r>
            <a:r>
              <a:rPr lang="zh-CN" altLang="en-US" sz="1814" kern="0" dirty="0" smtClean="0">
                <a:solidFill>
                  <a:srgbClr val="000000"/>
                </a:solidFill>
                <a:latin typeface="Times New Roman" pitchFamily="65" charset="-122"/>
                <a:ea typeface="宋体" pitchFamily="65" charset="-122"/>
              </a:rPr>
              <a:t>(mean)</a:t>
            </a:r>
            <a:r>
              <a:rPr dirty="0"/>
              <a:t/>
            </a:r>
            <a:br>
              <a:rPr dirty="0"/>
            </a:br>
            <a:r>
              <a:rPr lang="zh-CN" altLang="en-US" sz="1814" kern="0" dirty="0" smtClean="0">
                <a:solidFill>
                  <a:srgbClr val="000000"/>
                </a:solidFill>
                <a:latin typeface="Times New Roman" pitchFamily="65" charset="-122"/>
                <a:ea typeface="宋体" pitchFamily="65" charset="-122"/>
              </a:rPr>
              <a:t> the bear could not hunt seals as before, so it had to travel greater distances in order to</a:t>
            </a:r>
            <a:r>
              <a:rPr dirty="0"/>
              <a:t/>
            </a:r>
            <a:br>
              <a:rPr dirty="0"/>
            </a:br>
            <a:r>
              <a:rPr lang="zh-CN" altLang="en-US" sz="1814" kern="0" dirty="0" smtClean="0">
                <a:solidFill>
                  <a:srgbClr val="000000"/>
                </a:solidFill>
                <a:latin typeface="Times New Roman" pitchFamily="65" charset="-122"/>
                <a:ea typeface="宋体" pitchFamily="65" charset="-122"/>
              </a:rPr>
              <a:t> find food.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2.The reporter asked </a:t>
            </a:r>
            <a:r>
              <a:rPr lang="zh-CN" altLang="en-US" sz="1814" u="sng" kern="0" dirty="0" smtClean="0">
                <a:solidFill>
                  <a:srgbClr val="FF0000"/>
                </a:solidFill>
                <a:latin typeface="Times New Roman" pitchFamily="65" charset="-122"/>
                <a:ea typeface="宋体" pitchFamily="65" charset="-122"/>
              </a:rPr>
              <a:t>　whether     </a:t>
            </a:r>
            <a:r>
              <a:rPr lang="zh-CN" altLang="en-US" sz="1814" kern="0" dirty="0" smtClean="0">
                <a:solidFill>
                  <a:srgbClr val="000000"/>
                </a:solidFill>
                <a:latin typeface="Times New Roman" pitchFamily="65" charset="-122"/>
                <a:ea typeface="宋体" pitchFamily="65" charset="-122"/>
              </a:rPr>
              <a:t>polar bears would die out because of climate </a:t>
            </a:r>
            <a:r>
              <a:rPr dirty="0"/>
              <a:t/>
            </a:r>
            <a:br>
              <a:rPr dirty="0"/>
            </a:br>
            <a:r>
              <a:rPr lang="zh-CN" altLang="en-US" sz="1814" kern="0" dirty="0" smtClean="0">
                <a:solidFill>
                  <a:srgbClr val="000000"/>
                </a:solidFill>
                <a:latin typeface="Times New Roman" pitchFamily="65" charset="-122"/>
                <a:ea typeface="宋体" pitchFamily="65" charset="-122"/>
              </a:rPr>
              <a:t>change.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3.The expert advised us </a:t>
            </a:r>
            <a:r>
              <a:rPr lang="zh-CN" altLang="en-US" sz="1814" u="sng" kern="0" dirty="0" smtClean="0">
                <a:solidFill>
                  <a:srgbClr val="FF0000"/>
                </a:solidFill>
                <a:latin typeface="Times New Roman" pitchFamily="65" charset="-122"/>
                <a:ea typeface="宋体" pitchFamily="65" charset="-122"/>
              </a:rPr>
              <a:t>　to work    </a:t>
            </a:r>
            <a:r>
              <a:rPr lang="zh-CN" altLang="en-US" sz="1814" kern="0" dirty="0" smtClean="0">
                <a:solidFill>
                  <a:srgbClr val="000000"/>
                </a:solidFill>
                <a:latin typeface="Times New Roman" pitchFamily="65" charset="-122"/>
                <a:ea typeface="宋体" pitchFamily="65" charset="-122"/>
              </a:rPr>
              <a:t>(work) together to stop climate change.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4.I asked my group members what they </a:t>
            </a:r>
            <a:r>
              <a:rPr lang="zh-CN" altLang="en-US" sz="1814" u="sng" kern="0" dirty="0" smtClean="0">
                <a:solidFill>
                  <a:srgbClr val="FF0000"/>
                </a:solidFill>
                <a:latin typeface="Times New Roman" pitchFamily="65" charset="-122"/>
                <a:ea typeface="宋体" pitchFamily="65" charset="-122"/>
              </a:rPr>
              <a:t>　did    </a:t>
            </a:r>
            <a:r>
              <a:rPr lang="zh-CN" altLang="en-US" sz="1814" kern="0" dirty="0" smtClean="0">
                <a:solidFill>
                  <a:srgbClr val="000000"/>
                </a:solidFill>
                <a:latin typeface="Times New Roman" pitchFamily="65" charset="-122"/>
                <a:ea typeface="宋体" pitchFamily="65" charset="-122"/>
              </a:rPr>
              <a:t>(do) to limit the amount of carbon </a:t>
            </a:r>
            <a:r>
              <a:rPr dirty="0"/>
              <a:t/>
            </a:r>
            <a:br>
              <a:rPr dirty="0"/>
            </a:br>
            <a:r>
              <a:rPr lang="zh-CN" altLang="en-US" sz="1814" kern="0" dirty="0" smtClean="0">
                <a:solidFill>
                  <a:srgbClr val="000000"/>
                </a:solidFill>
                <a:latin typeface="Times New Roman" pitchFamily="65" charset="-122"/>
                <a:ea typeface="宋体" pitchFamily="65" charset="-122"/>
              </a:rPr>
              <a:t>dioxide produced in their daily lives.</a:t>
            </a:r>
            <a:endParaRPr lang="zh-CN" altLang="en-US" dirty="0"/>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2327" kern="0" spc="11997" dirty="0" smtClean="0">
                <a:solidFill>
                  <a:srgbClr val="000000"/>
                </a:solidFill>
                <a:latin typeface="Times New Roman" pitchFamily="65" charset="-122"/>
                <a:ea typeface="宋体" pitchFamily="65" charset="-122"/>
              </a:rPr>
              <a:t> </a:t>
            </a:r>
            <a:endParaRPr lang="zh-CN" altLang="en-US" dirty="0"/>
          </a:p>
        </p:txBody>
      </p:sp>
      <p:pic>
        <p:nvPicPr>
          <p:cNvPr id="5" name="Picture 4" descr="\\a015\吴双婷\线.tif"/>
          <p:cNvPicPr>
            <a:picLocks noChangeAspect="1" noChangeArrowheads="1"/>
          </p:cNvPicPr>
          <p:nvPr/>
        </p:nvPicPr>
        <p:blipFill>
          <a:blip r:embed="rId4" cstate="print"/>
          <a:srcRect/>
          <a:stretch>
            <a:fillRect/>
          </a:stretch>
        </p:blipFill>
        <p:spPr bwMode="auto">
          <a:xfrm>
            <a:off x="6876256" y="1764085"/>
            <a:ext cx="100811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699792" y="2988221"/>
            <a:ext cx="115212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915816" y="3852317"/>
            <a:ext cx="115212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4355976" y="4284365"/>
            <a:ext cx="7880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76053"/>
            <a:ext cx="8316000" cy="4187685"/>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a:t>
            </a:r>
            <a:r>
              <a:rPr lang="en-US" altLang="zh-CN" dirty="0" smtClean="0">
                <a:solidFill>
                  <a:schemeClr val="tx2"/>
                </a:solidFill>
              </a:rPr>
              <a:t>            </a:t>
            </a:r>
            <a:r>
              <a:rPr lang="zh-CN" altLang="en-US" dirty="0" smtClean="0">
                <a:solidFill>
                  <a:schemeClr val="tx2"/>
                </a:solidFill>
              </a:rPr>
              <a:t> |starve vi. &amp; vt.(使)挨饿;饿死</a:t>
            </a:r>
            <a:endParaRPr lang="en-US" altLang="zh-CN" dirty="0" smtClean="0">
              <a:solidFill>
                <a:schemeClr val="tx2"/>
              </a:solidFill>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An expert who has studied polar bears for many years said that from the position</a:t>
            </a:r>
            <a:r>
              <a:rPr dirty="0"/>
              <a:t/>
            </a:r>
            <a:br>
              <a:rPr dirty="0"/>
            </a:br>
            <a:r>
              <a:rPr lang="zh-CN" altLang="en-US" sz="1814" kern="0" dirty="0" smtClean="0">
                <a:solidFill>
                  <a:srgbClr val="000000"/>
                </a:solidFill>
                <a:latin typeface="Times New Roman" pitchFamily="65" charset="-122"/>
                <a:ea typeface="宋体" pitchFamily="65" charset="-122"/>
              </a:rPr>
              <a:t> of its dead body, the bear appeared to have starved and died.(教材P26)</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一位研究北极熊多年的专家说,从它的尸体的姿势看,这只熊似乎是饿死了。</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sharks can no longer swim and will either starve to death or be eaten alive by </a:t>
            </a:r>
            <a:r>
              <a:rPr dirty="0"/>
              <a:t/>
            </a:r>
            <a:br>
              <a:rPr dirty="0"/>
            </a:br>
            <a:r>
              <a:rPr lang="zh-CN" altLang="en-US" sz="1814" kern="0" dirty="0" smtClean="0">
                <a:solidFill>
                  <a:srgbClr val="000000"/>
                </a:solidFill>
                <a:latin typeface="Times New Roman" pitchFamily="65" charset="-122"/>
                <a:ea typeface="宋体" pitchFamily="65" charset="-122"/>
              </a:rPr>
              <a:t>other fish.</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这些鲨鱼不再能游泳,它们要么会饿死,要么会被其他鱼活活吃掉。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Over three hundred people have died of starvation since the beginning of the year.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自今年年初开始,已有三百多人饿死了。</a:t>
            </a:r>
            <a:endParaRPr lang="zh-CN" altLang="en-US" dirty="0"/>
          </a:p>
        </p:txBody>
      </p:sp>
      <p:pic>
        <p:nvPicPr>
          <p:cNvPr id="3" name="图片 3" descr="textimage3.jpeg"/>
          <p:cNvPicPr>
            <a:picLocks noChangeAspect="1"/>
          </p:cNvPicPr>
          <p:nvPr/>
        </p:nvPicPr>
        <p:blipFill>
          <a:blip r:embed="rId4" cstate="print"/>
          <a:stretch>
            <a:fillRect/>
          </a:stretch>
        </p:blipFill>
        <p:spPr>
          <a:xfrm>
            <a:off x="720000" y="2546110"/>
            <a:ext cx="190500" cy="219074"/>
          </a:xfrm>
          <a:prstGeom prst="rect">
            <a:avLst/>
          </a:prstGeom>
        </p:spPr>
      </p:pic>
      <p:pic>
        <p:nvPicPr>
          <p:cNvPr id="6" name="图片 3" descr="textimage1.jpeg"/>
          <p:cNvPicPr>
            <a:picLocks noChangeAspect="1"/>
          </p:cNvPicPr>
          <p:nvPr/>
        </p:nvPicPr>
        <p:blipFill>
          <a:blip r:embed="rId5" cstate="print"/>
          <a:stretch>
            <a:fillRect/>
          </a:stretch>
        </p:blipFill>
        <p:spPr>
          <a:xfrm>
            <a:off x="2843808" y="899990"/>
            <a:ext cx="2443715" cy="504056"/>
          </a:xfrm>
          <a:prstGeom prst="rect">
            <a:avLst/>
          </a:prstGeom>
        </p:spPr>
      </p:pic>
      <p:pic>
        <p:nvPicPr>
          <p:cNvPr id="7" name="图片 4" descr="textimage2.jpeg"/>
          <p:cNvPicPr>
            <a:picLocks noChangeAspect="1"/>
          </p:cNvPicPr>
          <p:nvPr/>
        </p:nvPicPr>
        <p:blipFill>
          <a:blip r:embed="rId6" cstate="print"/>
          <a:stretch>
            <a:fillRect/>
          </a:stretch>
        </p:blipFill>
        <p:spPr>
          <a:xfrm>
            <a:off x="899592" y="1584748"/>
            <a:ext cx="1187704" cy="323353"/>
          </a:xfrm>
          <a:prstGeom prst="rect">
            <a:avLst/>
          </a:prstGeom>
        </p:spPr>
      </p:pic>
    </p:spTree>
    <p:custDataLst>
      <p:custData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782784"/>
          </a:xfrm>
          <a:prstGeom prst="rect">
            <a:avLst/>
          </a:prstGeom>
          <a:noFill/>
        </p:spPr>
        <p:txBody>
          <a:bodyPr wrap="square" lIns="0" tIns="0" rIns="0" bIns="0" rtlCol="0">
            <a:spAutoFit/>
          </a:bodyPr>
          <a:lstStyle/>
          <a:p>
            <a:pPr eaLnBrk="0" latinLnBrk="1" hangingPunct="0">
              <a:lnSpc>
                <a:spcPct val="150000"/>
              </a:lnSpc>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①starve </a:t>
            </a:r>
            <a:r>
              <a:rPr lang="zh-CN" altLang="en-US" sz="1814" u="sng" kern="0" dirty="0" smtClean="0">
                <a:solidFill>
                  <a:srgbClr val="FF0000"/>
                </a:solidFill>
                <a:latin typeface="Times New Roman" pitchFamily="65" charset="-122"/>
                <a:ea typeface="宋体" pitchFamily="65" charset="-122"/>
              </a:rPr>
              <a:t>　to death    </a:t>
            </a:r>
            <a:r>
              <a:rPr lang="zh-CN" altLang="en-US" sz="1814" kern="0" dirty="0" smtClean="0">
                <a:solidFill>
                  <a:srgbClr val="000000"/>
                </a:solidFill>
                <a:latin typeface="Times New Roman" pitchFamily="65" charset="-122"/>
                <a:ea typeface="宋体" pitchFamily="65" charset="-122"/>
              </a:rPr>
              <a:t> 饿死</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② </a:t>
            </a:r>
            <a:r>
              <a:rPr lang="zh-CN" altLang="en-US" sz="1814" u="sng" kern="0" dirty="0" smtClean="0">
                <a:solidFill>
                  <a:srgbClr val="FF0000"/>
                </a:solidFill>
                <a:latin typeface="Times New Roman" pitchFamily="65" charset="-122"/>
                <a:ea typeface="宋体" pitchFamily="65" charset="-122"/>
              </a:rPr>
              <a:t>　starvation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.饥饿;饿死;挨饿</a:t>
            </a:r>
            <a:endParaRPr lang="zh-CN" altLang="en-US" sz="2000" dirty="0" smtClean="0"/>
          </a:p>
          <a:p>
            <a:pPr eaLnBrk="0" latinLnBrk="1" hangingPunct="0">
              <a:lnSpc>
                <a:spcPct val="150000"/>
              </a:lnSpc>
            </a:pPr>
            <a:r>
              <a:rPr lang="zh-CN" altLang="en-US" sz="2359" kern="0" spc="9415" dirty="0" smtClean="0">
                <a:solidFill>
                  <a:srgbClr val="000000"/>
                </a:solidFill>
                <a:latin typeface="Times New Roman" pitchFamily="65" charset="-122"/>
                <a:ea typeface="宋体" pitchFamily="65" charset="-122"/>
              </a:rPr>
              <a:t>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(2017江苏,阅读理解D,</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he is also working at a far more fundamental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level: his staff show people how to make floating gardens and fish ponds to prevent </a:t>
            </a:r>
            <a:r>
              <a:rPr dirty="0"/>
              <a:t/>
            </a:r>
            <a:br>
              <a:rPr dirty="0"/>
            </a:br>
            <a:r>
              <a:rPr lang="zh-CN" altLang="en-US" sz="1814" u="sng" kern="0" dirty="0" smtClean="0">
                <a:solidFill>
                  <a:srgbClr val="FF0000"/>
                </a:solidFill>
                <a:latin typeface="Times New Roman" pitchFamily="65" charset="-122"/>
                <a:ea typeface="宋体" pitchFamily="65" charset="-122"/>
              </a:rPr>
              <a:t>　starvation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(starve)during the wet season.</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考查词性转换。句意:但他还在一个基础得多的层面上工作——他的工作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人员向人们展示如何建造浮动花园和鱼塘,以防止雨季人们挨饿。prevent是动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词,后面应该跟名词作宾语;此处表示“饥饿”,应用不可数名词starvation。</a:t>
            </a:r>
            <a:endParaRPr lang="zh-CN" altLang="en-US" dirty="0">
              <a:solidFill>
                <a:srgbClr val="FF0000"/>
              </a:solidFill>
            </a:endParaRPr>
          </a:p>
        </p:txBody>
      </p:sp>
      <p:pic>
        <p:nvPicPr>
          <p:cNvPr id="3" name="图片 3" descr="textimage6.jpeg"/>
          <p:cNvPicPr>
            <a:picLocks noChangeAspect="1"/>
          </p:cNvPicPr>
          <p:nvPr/>
        </p:nvPicPr>
        <p:blipFill>
          <a:blip r:embed="rId4" cstate="print"/>
          <a:stretch>
            <a:fillRect/>
          </a:stretch>
        </p:blipFill>
        <p:spPr>
          <a:xfrm>
            <a:off x="3347864" y="3491181"/>
            <a:ext cx="504056" cy="338663"/>
          </a:xfrm>
          <a:prstGeom prst="rect">
            <a:avLst/>
          </a:prstGeom>
        </p:spPr>
      </p:pic>
      <p:pic>
        <p:nvPicPr>
          <p:cNvPr id="5" name="图片 4" descr="textimage4.jpeg"/>
          <p:cNvPicPr>
            <a:picLocks noChangeAspect="1"/>
          </p:cNvPicPr>
          <p:nvPr/>
        </p:nvPicPr>
        <p:blipFill>
          <a:blip r:embed="rId5" cstate="print"/>
          <a:stretch>
            <a:fillRect/>
          </a:stretch>
        </p:blipFill>
        <p:spPr>
          <a:xfrm>
            <a:off x="683648" y="1292730"/>
            <a:ext cx="219075" cy="219075"/>
          </a:xfrm>
          <a:prstGeom prst="rect">
            <a:avLst/>
          </a:prstGeom>
        </p:spPr>
      </p:pic>
      <p:pic>
        <p:nvPicPr>
          <p:cNvPr id="6" name="图片 5" descr="textimage5.jpeg"/>
          <p:cNvPicPr>
            <a:picLocks noChangeAspect="1"/>
          </p:cNvPicPr>
          <p:nvPr/>
        </p:nvPicPr>
        <p:blipFill>
          <a:blip r:embed="rId6" cstate="print"/>
          <a:stretch>
            <a:fillRect/>
          </a:stretch>
        </p:blipFill>
        <p:spPr>
          <a:xfrm>
            <a:off x="755576" y="2556173"/>
            <a:ext cx="1279840" cy="432048"/>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1547664" y="1620069"/>
            <a:ext cx="122413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971600" y="2052117"/>
            <a:ext cx="144016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683568" y="4284365"/>
            <a:ext cx="1368152" cy="343678"/>
          </a:xfrm>
          <a:prstGeom prst="rect">
            <a:avLst/>
          </a:prstGeom>
          <a:noFill/>
          <a:ln w="9525">
            <a:noFill/>
            <a:miter lim="800000"/>
            <a:headEnd/>
            <a:tailEnd/>
          </a:ln>
        </p:spPr>
      </p:pic>
      <p:sp>
        <p:nvSpPr>
          <p:cNvPr id="10" name="矩形 9"/>
          <p:cNvSpPr/>
          <p:nvPr/>
        </p:nvSpPr>
        <p:spPr>
          <a:xfrm>
            <a:off x="539552" y="4644405"/>
            <a:ext cx="860444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765535"/>
          </a:xfrm>
          <a:prstGeom prst="rect">
            <a:avLst/>
          </a:prstGeom>
          <a:noFill/>
        </p:spPr>
        <p:txBody>
          <a:bodyPr wrap="square" lIns="0" tIns="0" rIns="0" bIns="0" rtlCol="0">
            <a:spAutoFit/>
          </a:bodyPr>
          <a:lstStyle/>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1-2 (2016</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Ⅰ,</a:t>
            </a:r>
            <a:r>
              <a:rPr lang="zh-CN" altLang="en-US" sz="1814" kern="0" dirty="0" smtClean="0">
                <a:solidFill>
                  <a:srgbClr val="000000"/>
                </a:solidFill>
                <a:latin typeface="Times New Roman" pitchFamily="65" charset="-122"/>
                <a:ea typeface="宋体" pitchFamily="65" charset="-122"/>
              </a:rPr>
              <a:t>语法填空</a:t>
            </a:r>
            <a:r>
              <a:rPr lang="en-US" altLang="zh-CN" sz="1814" kern="0" dirty="0" smtClean="0">
                <a:solidFill>
                  <a:srgbClr val="000000"/>
                </a:solidFill>
                <a:latin typeface="Times New Roman" pitchFamily="65" charset="-122"/>
                <a:ea typeface="宋体" pitchFamily="65" charset="-122"/>
              </a:rPr>
              <a:t>,</a:t>
            </a:r>
            <a:r>
              <a:rPr lang="zh-CN" altLang="en-US" sz="1902" kern="0" spc="244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)I was the first Western TV reporter permitted</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 to film a special unit caring for pandas rescued from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starvation    </a:t>
            </a:r>
            <a:r>
              <a:rPr lang="en-US" altLang="zh-CN" sz="1814" kern="0" dirty="0" smtClean="0">
                <a:solidFill>
                  <a:srgbClr val="FF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(starve) in the </a:t>
            </a:r>
            <a:r>
              <a:rPr lang="en-US" altLang="zh-CN" sz="2000" dirty="0" smtClean="0"/>
              <a:t/>
            </a:r>
            <a:br>
              <a:rPr lang="en-US" altLang="zh-CN" sz="2000" dirty="0" smtClean="0"/>
            </a:br>
            <a:r>
              <a:rPr lang="en-US" altLang="zh-CN" sz="1814" kern="0" dirty="0" smtClean="0">
                <a:solidFill>
                  <a:srgbClr val="000000"/>
                </a:solidFill>
                <a:latin typeface="Times New Roman" pitchFamily="65" charset="-122"/>
                <a:ea typeface="宋体" pitchFamily="65" charset="-122"/>
              </a:rPr>
              <a:t>wild.</a:t>
            </a:r>
            <a:endParaRPr lang="en-US" altLang="zh-CN" sz="2000" dirty="0" smtClean="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考查词性转换。句意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我是第一个被允许拍摄一个照顾在野生环境下被从</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饥饿中拯救的大熊猫的特别单元的西方电视台记者。设空处作介词</a:t>
            </a:r>
            <a:r>
              <a:rPr lang="en-US" altLang="zh-CN" sz="1814" kern="0" dirty="0" smtClean="0">
                <a:solidFill>
                  <a:srgbClr val="FF0000"/>
                </a:solidFill>
                <a:latin typeface="Times New Roman" pitchFamily="65" charset="-122"/>
                <a:ea typeface="宋体" pitchFamily="65" charset="-122"/>
              </a:rPr>
              <a:t>from</a:t>
            </a:r>
            <a:r>
              <a:rPr lang="zh-CN" altLang="en-US" sz="1814" kern="0" dirty="0" smtClean="0">
                <a:solidFill>
                  <a:srgbClr val="FF0000"/>
                </a:solidFill>
                <a:latin typeface="Times New Roman" pitchFamily="65" charset="-122"/>
                <a:ea typeface="宋体" pitchFamily="65" charset="-122"/>
              </a:rPr>
              <a:t>的宾语</a:t>
            </a:r>
            <a:r>
              <a:rPr lang="en-US" altLang="zh-CN" sz="1814" kern="0" dirty="0" smtClean="0">
                <a:solidFill>
                  <a:srgbClr val="FF0000"/>
                </a:solidFill>
                <a:latin typeface="Times New Roman" pitchFamily="65" charset="-122"/>
                <a:ea typeface="宋体" pitchFamily="65" charset="-122"/>
              </a:rPr>
              <a:t>,</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表示“饥饿”</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应用名词</a:t>
            </a:r>
            <a:r>
              <a:rPr lang="en-US" altLang="zh-CN" sz="1814" kern="0" dirty="0" smtClean="0">
                <a:solidFill>
                  <a:srgbClr val="FF0000"/>
                </a:solidFill>
                <a:latin typeface="Times New Roman" pitchFamily="65" charset="-122"/>
                <a:ea typeface="宋体" pitchFamily="65" charset="-122"/>
              </a:rPr>
              <a:t>starvation,</a:t>
            </a:r>
            <a:r>
              <a:rPr lang="zh-CN" altLang="en-US" sz="1814" kern="0" dirty="0" smtClean="0">
                <a:solidFill>
                  <a:srgbClr val="FF0000"/>
                </a:solidFill>
                <a:latin typeface="Times New Roman" pitchFamily="65" charset="-122"/>
                <a:ea typeface="宋体" pitchFamily="65" charset="-122"/>
              </a:rPr>
              <a:t>它是不可数名词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a:t>
            </a:r>
            <a:r>
              <a:rPr lang="en-US" altLang="zh-CN" sz="1814" kern="0" dirty="0" smtClean="0">
                <a:solidFill>
                  <a:srgbClr val="FF0000"/>
                </a:solidFill>
                <a:latin typeface="Times New Roman" pitchFamily="65" charset="-122"/>
                <a:ea typeface="宋体" pitchFamily="65" charset="-122"/>
              </a:rPr>
              <a:t>starvation</a:t>
            </a:r>
            <a:r>
              <a:rPr lang="zh-CN" altLang="en-US" sz="1814" kern="0" dirty="0" smtClean="0">
                <a:solidFill>
                  <a:srgbClr val="FF0000"/>
                </a:solidFill>
                <a:latin typeface="Times New Roman" pitchFamily="65" charset="-122"/>
                <a:ea typeface="宋体" pitchFamily="65" charset="-122"/>
              </a:rPr>
              <a:t>。</a:t>
            </a:r>
            <a:endParaRPr lang="en-US" altLang="zh-CN"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knew that if help did not arrive soon they would surely starve to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death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(dead).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考查名词。句意:他明白如果救援(人员)没有很快到达,他们势必会饿死。</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starve to death饿死,其中to是介词,因此后面应该跟名词death。</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597"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8.jpeg"/>
          <p:cNvPicPr>
            <a:picLocks noChangeAspect="1"/>
          </p:cNvPicPr>
          <p:nvPr/>
        </p:nvPicPr>
        <p:blipFill>
          <a:blip r:embed="rId4" cstate="print"/>
          <a:stretch>
            <a:fillRect/>
          </a:stretch>
        </p:blipFill>
        <p:spPr>
          <a:xfrm>
            <a:off x="1139231" y="3768874"/>
            <a:ext cx="552449" cy="371475"/>
          </a:xfrm>
          <a:prstGeom prst="rect">
            <a:avLst/>
          </a:prstGeom>
        </p:spPr>
      </p:pic>
      <p:pic>
        <p:nvPicPr>
          <p:cNvPr id="6" name="图片 4" descr="textimage7.jpeg"/>
          <p:cNvPicPr>
            <a:picLocks noChangeAspect="1"/>
          </p:cNvPicPr>
          <p:nvPr/>
        </p:nvPicPr>
        <p:blipFill>
          <a:blip r:embed="rId5" cstate="print"/>
          <a:stretch>
            <a:fillRect/>
          </a:stretch>
        </p:blipFill>
        <p:spPr>
          <a:xfrm>
            <a:off x="3887000" y="1276691"/>
            <a:ext cx="468976" cy="315346"/>
          </a:xfrm>
          <a:prstGeom prst="rect">
            <a:avLst/>
          </a:prstGeom>
        </p:spPr>
      </p:pic>
      <p:pic>
        <p:nvPicPr>
          <p:cNvPr id="7" name="Picture 4" descr="\\a015\吴双婷\线.tif"/>
          <p:cNvPicPr>
            <a:picLocks noChangeAspect="1" noChangeArrowheads="1"/>
          </p:cNvPicPr>
          <p:nvPr/>
        </p:nvPicPr>
        <p:blipFill>
          <a:blip r:embed="rId6" cstate="print"/>
          <a:srcRect/>
          <a:stretch>
            <a:fillRect/>
          </a:stretch>
        </p:blipFill>
        <p:spPr bwMode="auto">
          <a:xfrm>
            <a:off x="5652120" y="1620069"/>
            <a:ext cx="136815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683568" y="4140349"/>
            <a:ext cx="1008112" cy="343678"/>
          </a:xfrm>
          <a:prstGeom prst="rect">
            <a:avLst/>
          </a:prstGeom>
          <a:noFill/>
          <a:ln w="9525">
            <a:noFill/>
            <a:miter lim="800000"/>
            <a:headEnd/>
            <a:tailEnd/>
          </a:ln>
        </p:spPr>
      </p:pic>
      <p:sp>
        <p:nvSpPr>
          <p:cNvPr id="9" name="矩形 8"/>
          <p:cNvSpPr/>
          <p:nvPr/>
        </p:nvSpPr>
        <p:spPr>
          <a:xfrm>
            <a:off x="500034" y="2563013"/>
            <a:ext cx="846445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11560" y="4572397"/>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299575"/>
          </a:xfrm>
          <a:prstGeom prst="rect">
            <a:avLst/>
          </a:prstGeom>
          <a:noFill/>
        </p:spPr>
        <p:txBody>
          <a:bodyPr wrap="square" lIns="0" tIns="0" rIns="0" bIns="0" rtlCol="0">
            <a:spAutoFit/>
          </a:bodyPr>
          <a:lstStyle/>
          <a:p>
            <a:pPr indent="0">
              <a:lnSpc>
                <a:spcPct val="150000"/>
              </a:lnSpc>
              <a:spcBef>
                <a:spcPts val="0"/>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|release vt.排放;释放;发布;发泄 n.排放;释放;发布;发行物;宣</a:t>
            </a:r>
            <a:endParaRPr lang="zh-CN" altLang="en-US" dirty="0">
              <a:solidFill>
                <a:schemeClr val="tx2"/>
              </a:solidFill>
            </a:endParaRPr>
          </a:p>
          <a:p>
            <a:pPr indent="0">
              <a:lnSpc>
                <a:spcPct val="150000"/>
              </a:lnSpc>
              <a:spcBef>
                <a:spcPts val="0"/>
              </a:spcBef>
              <a:buNone/>
            </a:pPr>
            <a:r>
              <a:rPr lang="zh-CN" altLang="en-US" dirty="0" smtClean="0">
                <a:solidFill>
                  <a:schemeClr val="tx2"/>
                </a:solidFill>
              </a:rPr>
              <a:t>泄;解脱,摆脱</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The heat is released back into space at longer wave lengths.(教材P27)这种热量</a:t>
            </a:r>
            <a:r>
              <a:rPr dirty="0"/>
              <a:t/>
            </a:r>
            <a:br>
              <a:rPr dirty="0"/>
            </a:br>
            <a:r>
              <a:rPr lang="zh-CN" altLang="en-US" sz="1814" kern="0" dirty="0" smtClean="0">
                <a:solidFill>
                  <a:srgbClr val="000000"/>
                </a:solidFill>
                <a:latin typeface="Times New Roman" pitchFamily="65" charset="-122"/>
                <a:ea typeface="宋体" pitchFamily="65" charset="-122"/>
              </a:rPr>
              <a:t>以更长的波长释放回太空。</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called for the immediate release of all political prisoners. 他要求立即释放所有</a:t>
            </a:r>
            <a:r>
              <a:rPr dirty="0"/>
              <a:t/>
            </a:r>
            <a:br>
              <a:rPr dirty="0"/>
            </a:br>
            <a:r>
              <a:rPr lang="zh-CN" altLang="en-US" sz="1814" kern="0" dirty="0" smtClean="0">
                <a:solidFill>
                  <a:srgbClr val="000000"/>
                </a:solidFill>
                <a:latin typeface="Times New Roman" pitchFamily="65" charset="-122"/>
                <a:ea typeface="宋体" pitchFamily="65" charset="-122"/>
              </a:rPr>
              <a:t>的政治犯。</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was released from the hospital yesterday.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他昨天获准出院了。</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This medicine will give you a release from pain. 这种药(吃后)会解除你的疼痛。</a:t>
            </a:r>
            <a:endParaRPr lang="en-US" altLang="zh-CN" dirty="0" smtClean="0"/>
          </a:p>
        </p:txBody>
      </p:sp>
      <p:pic>
        <p:nvPicPr>
          <p:cNvPr id="4" name="图片 4" descr="textimage9.jpeg"/>
          <p:cNvPicPr>
            <a:picLocks noChangeAspect="1"/>
          </p:cNvPicPr>
          <p:nvPr/>
        </p:nvPicPr>
        <p:blipFill>
          <a:blip r:embed="rId4" cstate="print"/>
          <a:stretch>
            <a:fillRect/>
          </a:stretch>
        </p:blipFill>
        <p:spPr>
          <a:xfrm>
            <a:off x="971600" y="1332037"/>
            <a:ext cx="1331720" cy="347987"/>
          </a:xfrm>
          <a:prstGeom prst="rect">
            <a:avLst/>
          </a:prstGeom>
        </p:spPr>
      </p:pic>
      <p:pic>
        <p:nvPicPr>
          <p:cNvPr id="5" name="图片 5" descr="textimage10.jpeg"/>
          <p:cNvPicPr>
            <a:picLocks noChangeAspect="1"/>
          </p:cNvPicPr>
          <p:nvPr/>
        </p:nvPicPr>
        <p:blipFill>
          <a:blip r:embed="rId5" cstate="print"/>
          <a:stretch>
            <a:fillRect/>
          </a:stretch>
        </p:blipFill>
        <p:spPr>
          <a:xfrm>
            <a:off x="683568" y="3060229"/>
            <a:ext cx="190500" cy="219075"/>
          </a:xfrm>
          <a:prstGeom prst="rect">
            <a:avLst/>
          </a:prstGeom>
        </p:spPr>
      </p:pic>
    </p:spTree>
    <p:custDataLst>
      <p:custData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77555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①release </a:t>
            </a:r>
            <a:r>
              <a:rPr lang="zh-CN" altLang="en-US" sz="1814" u="sng" kern="0" dirty="0" smtClean="0">
                <a:solidFill>
                  <a:srgbClr val="FF0000"/>
                </a:solidFill>
                <a:latin typeface="Times New Roman" pitchFamily="65" charset="-122"/>
                <a:ea typeface="宋体" pitchFamily="65" charset="-122"/>
              </a:rPr>
              <a:t>　from    </a:t>
            </a:r>
            <a:r>
              <a:rPr lang="zh-CN" altLang="en-US" sz="1814" kern="0" dirty="0" smtClean="0">
                <a:solidFill>
                  <a:srgbClr val="000000"/>
                </a:solidFill>
                <a:latin typeface="Times New Roman" pitchFamily="65" charset="-122"/>
                <a:ea typeface="宋体" pitchFamily="65" charset="-122"/>
              </a:rPr>
              <a:t> 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中的解脱/释放</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②release sb. </a:t>
            </a:r>
            <a:r>
              <a:rPr lang="zh-CN" altLang="en-US" sz="1814" u="sng" kern="0" dirty="0" smtClean="0">
                <a:solidFill>
                  <a:srgbClr val="FF0000"/>
                </a:solidFill>
                <a:latin typeface="Times New Roman" pitchFamily="65" charset="-122"/>
                <a:ea typeface="宋体" pitchFamily="65" charset="-122"/>
              </a:rPr>
              <a:t>　from    </a:t>
            </a:r>
            <a:r>
              <a:rPr lang="zh-CN" altLang="en-US" sz="1814" kern="0" dirty="0" smtClean="0">
                <a:solidFill>
                  <a:srgbClr val="000000"/>
                </a:solidFill>
                <a:latin typeface="Times New Roman" pitchFamily="65" charset="-122"/>
                <a:ea typeface="宋体" pitchFamily="65" charset="-122"/>
              </a:rPr>
              <a:t> sth. 将某人从某物中释放出来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FF0000"/>
                </a:solidFill>
                <a:latin typeface="Times New Roman" pitchFamily="65" charset="-122"/>
                <a:ea typeface="宋体" pitchFamily="65" charset="-122"/>
              </a:rPr>
              <a:t>　immediate release    </a:t>
            </a:r>
            <a:r>
              <a:rPr lang="zh-CN" altLang="en-US" sz="1814" kern="0" dirty="0" smtClean="0">
                <a:solidFill>
                  <a:srgbClr val="000000"/>
                </a:solidFill>
                <a:latin typeface="Times New Roman" pitchFamily="65" charset="-122"/>
                <a:ea typeface="宋体" pitchFamily="65" charset="-122"/>
              </a:rPr>
              <a:t> 立即的释放</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2-1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)It's an opportunity to be social, </a:t>
            </a:r>
            <a:r>
              <a:rPr lang="zh-CN" altLang="en-US" sz="1814" u="sng" kern="0" dirty="0" smtClean="0">
                <a:solidFill>
                  <a:srgbClr val="FF0000"/>
                </a:solidFill>
                <a:latin typeface="Times New Roman" pitchFamily="65" charset="-122"/>
                <a:ea typeface="宋体" pitchFamily="65" charset="-122"/>
              </a:rPr>
              <a:t>　release    </a:t>
            </a:r>
            <a:r>
              <a:rPr lang="zh-CN" altLang="en-US" sz="1814" kern="0" dirty="0" smtClean="0">
                <a:solidFill>
                  <a:srgbClr val="000000"/>
                </a:solidFill>
                <a:latin typeface="Times New Roman" pitchFamily="65" charset="-122"/>
                <a:ea typeface="宋体" pitchFamily="65" charset="-122"/>
              </a:rPr>
              <a:t> (release)endorphins(内啡肽),</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and improve your strength.</a:t>
            </a:r>
            <a:endParaRPr lang="zh-CN" altLang="en-US" dirty="0"/>
          </a:p>
          <a:p>
            <a:pPr marL="0" indent="0" eaLnBrk="0" latinLnBrk="1" hangingPunct="0">
              <a:lnSpc>
                <a:spcPct val="13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考查非谓语动词。句意:这是一个社交、释放内啡肽并增强你的力量的机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会。句中有三个并列的不定式短语,后面两个不定式短语省略了不定式符号to。</a:t>
            </a:r>
            <a:endParaRPr lang="zh-CN" altLang="en-US" dirty="0">
              <a:solidFill>
                <a:srgbClr val="FF0000"/>
              </a:solidFill>
            </a:endParaRPr>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2-2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was released </a:t>
            </a:r>
            <a:r>
              <a:rPr lang="zh-CN" altLang="en-US" sz="1814" u="sng" kern="0" dirty="0" smtClean="0">
                <a:solidFill>
                  <a:srgbClr val="FF0000"/>
                </a:solidFill>
                <a:latin typeface="Times New Roman" pitchFamily="65" charset="-122"/>
                <a:ea typeface="宋体" pitchFamily="65" charset="-122"/>
              </a:rPr>
              <a:t>　from    </a:t>
            </a:r>
            <a:r>
              <a:rPr lang="zh-CN" altLang="en-US" sz="1814" kern="0" dirty="0" smtClean="0">
                <a:solidFill>
                  <a:srgbClr val="000000"/>
                </a:solidFill>
                <a:latin typeface="Times New Roman" pitchFamily="65" charset="-122"/>
                <a:ea typeface="宋体" pitchFamily="65" charset="-122"/>
              </a:rPr>
              <a:t> federal prison in February, after President </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Trump signed the </a:t>
            </a:r>
            <a:r>
              <a:rPr lang="zh-CN" altLang="en-US" sz="1814" i="1" kern="0" dirty="0" smtClean="0">
                <a:solidFill>
                  <a:srgbClr val="000000"/>
                </a:solidFill>
                <a:latin typeface="Times New Roman" pitchFamily="65" charset="-122"/>
                <a:ea typeface="宋体" pitchFamily="65" charset="-122"/>
              </a:rPr>
              <a:t>First</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Step</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Act</a:t>
            </a:r>
            <a:r>
              <a:rPr lang="zh-CN" altLang="en-US" sz="1814" kern="0" dirty="0" smtClean="0">
                <a:solidFill>
                  <a:srgbClr val="000000"/>
                </a:solidFill>
                <a:latin typeface="Times New Roman" pitchFamily="65" charset="-122"/>
                <a:ea typeface="宋体" pitchFamily="65" charset="-122"/>
              </a:rPr>
              <a:t>, a criminal justice reform law.</a:t>
            </a:r>
            <a:endParaRPr lang="zh-CN" altLang="en-US" dirty="0"/>
          </a:p>
          <a:p>
            <a:pPr eaLnBrk="0" latinLnBrk="1" hangingPunct="0">
              <a:lnSpc>
                <a:spcPct val="13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考查介词。句意:在特朗普总统签署了刑事司法改革法《第一步法案》</a:t>
            </a:r>
            <a:r>
              <a:rPr lang="zh-CN" altLang="en-US" kern="0" dirty="0" smtClean="0">
                <a:solidFill>
                  <a:srgbClr val="FF0000"/>
                </a:solidFill>
                <a:latin typeface="Times New Roman" pitchFamily="65" charset="-122"/>
                <a:ea typeface="宋体" pitchFamily="65" charset="-122"/>
              </a:rPr>
              <a:t>后</a:t>
            </a:r>
            <a:r>
              <a:rPr lang="en-US" altLang="zh-CN" kern="0" dirty="0" smtClean="0">
                <a:solidFill>
                  <a:srgbClr val="FF0000"/>
                </a:solidFill>
                <a:latin typeface="Times New Roman"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他于</a:t>
            </a:r>
            <a:r>
              <a:rPr lang="en-US" altLang="zh-CN" kern="0" dirty="0" smtClean="0">
                <a:solidFill>
                  <a:srgbClr val="FF0000"/>
                </a:solidFill>
                <a:latin typeface="Times New Roman" pitchFamily="65" charset="-122"/>
                <a:ea typeface="宋体" pitchFamily="65" charset="-122"/>
              </a:rPr>
              <a:t>2</a:t>
            </a:r>
            <a:r>
              <a:rPr lang="zh-CN" altLang="en-US" kern="0" dirty="0" smtClean="0">
                <a:solidFill>
                  <a:srgbClr val="FF0000"/>
                </a:solidFill>
                <a:latin typeface="Times New Roman" pitchFamily="65" charset="-122"/>
                <a:ea typeface="宋体" pitchFamily="65" charset="-122"/>
              </a:rPr>
              <a:t>月份从联邦监狱获释。</a:t>
            </a:r>
            <a:r>
              <a:rPr lang="en-US" altLang="zh-CN" kern="0" dirty="0" smtClean="0">
                <a:solidFill>
                  <a:srgbClr val="FF0000"/>
                </a:solidFill>
                <a:latin typeface="Times New Roman" pitchFamily="65" charset="-122"/>
                <a:ea typeface="宋体" pitchFamily="65" charset="-122"/>
              </a:rPr>
              <a:t>release sb. from...</a:t>
            </a:r>
            <a:r>
              <a:rPr lang="zh-CN" altLang="en-US" kern="0" dirty="0" smtClean="0">
                <a:solidFill>
                  <a:srgbClr val="FF0000"/>
                </a:solidFill>
                <a:latin typeface="Times New Roman" pitchFamily="65" charset="-122"/>
                <a:ea typeface="宋体" pitchFamily="65" charset="-122"/>
              </a:rPr>
              <a:t>从</a:t>
            </a:r>
            <a:r>
              <a:rPr lang="en-US" altLang="zh-CN" kern="0" dirty="0" smtClean="0">
                <a:solidFill>
                  <a:srgbClr val="FF0000"/>
                </a:solidFill>
                <a:latin typeface="黑体"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释放某人。此处是该结</a:t>
            </a:r>
            <a:r>
              <a:rPr lang="zh-CN" altLang="en-US" dirty="0" smtClean="0">
                <a:solidFill>
                  <a:srgbClr val="FF0000"/>
                </a:solidFill>
              </a:rPr>
              <a:t/>
            </a:r>
            <a:br>
              <a:rPr lang="zh-CN" altLang="en-US" dirty="0" smtClean="0">
                <a:solidFill>
                  <a:srgbClr val="FF0000"/>
                </a:solidFill>
              </a:rPr>
            </a:br>
            <a:r>
              <a:rPr lang="zh-CN" altLang="en-US" kern="0" dirty="0" smtClean="0">
                <a:solidFill>
                  <a:srgbClr val="FF0000"/>
                </a:solidFill>
                <a:latin typeface="Times New Roman" pitchFamily="65" charset="-122"/>
                <a:ea typeface="宋体" pitchFamily="65" charset="-122"/>
              </a:rPr>
              <a:t>构的被动形式。故填</a:t>
            </a:r>
            <a:r>
              <a:rPr lang="en-US" altLang="zh-CN" kern="0" dirty="0" smtClean="0">
                <a:solidFill>
                  <a:srgbClr val="FF0000"/>
                </a:solidFill>
                <a:latin typeface="Times New Roman" pitchFamily="65" charset="-122"/>
                <a:ea typeface="宋体" pitchFamily="65" charset="-122"/>
              </a:rPr>
              <a:t>from</a:t>
            </a:r>
            <a:r>
              <a:rPr lang="zh-CN" altLang="en-US" kern="0" dirty="0" smtClean="0">
                <a:solidFill>
                  <a:srgbClr val="FF0000"/>
                </a:solidFill>
                <a:latin typeface="Times New Roman" pitchFamily="65" charset="-122"/>
                <a:ea typeface="宋体" pitchFamily="65" charset="-122"/>
              </a:rPr>
              <a:t>。</a:t>
            </a:r>
            <a:endParaRPr lang="en-US" altLang="zh-CN" dirty="0" smtClean="0">
              <a:solidFill>
                <a:srgbClr val="FF0000"/>
              </a:solidFill>
            </a:endParaRPr>
          </a:p>
          <a:p>
            <a:pPr marL="0" indent="0" eaLnBrk="0" latinLnBrk="1" hangingPunct="0">
              <a:lnSpc>
                <a:spcPct val="150000"/>
              </a:lnSpc>
              <a:spcBef>
                <a:spcPts val="0"/>
              </a:spcBef>
              <a:buNone/>
            </a:pPr>
            <a:endParaRPr lang="zh-CN" altLang="en-US" dirty="0"/>
          </a:p>
        </p:txBody>
      </p:sp>
      <p:pic>
        <p:nvPicPr>
          <p:cNvPr id="3" name="图片 3" descr="textimage11.jpeg"/>
          <p:cNvPicPr>
            <a:picLocks noChangeAspect="1"/>
          </p:cNvPicPr>
          <p:nvPr/>
        </p:nvPicPr>
        <p:blipFill>
          <a:blip r:embed="rId4" cstate="print"/>
          <a:stretch>
            <a:fillRect/>
          </a:stretch>
        </p:blipFill>
        <p:spPr>
          <a:xfrm>
            <a:off x="720000" y="1260029"/>
            <a:ext cx="219075" cy="219075"/>
          </a:xfrm>
          <a:prstGeom prst="rect">
            <a:avLst/>
          </a:prstGeom>
        </p:spPr>
      </p:pic>
      <p:pic>
        <p:nvPicPr>
          <p:cNvPr id="4" name="图片 4" descr="textimage12.jpeg"/>
          <p:cNvPicPr>
            <a:picLocks noChangeAspect="1"/>
          </p:cNvPicPr>
          <p:nvPr/>
        </p:nvPicPr>
        <p:blipFill>
          <a:blip r:embed="rId5" cstate="print"/>
          <a:stretch>
            <a:fillRect/>
          </a:stretch>
        </p:blipFill>
        <p:spPr>
          <a:xfrm>
            <a:off x="1187624" y="3221831"/>
            <a:ext cx="583426" cy="391988"/>
          </a:xfrm>
          <a:prstGeom prst="rect">
            <a:avLst/>
          </a:prstGeom>
        </p:spPr>
      </p:pic>
      <p:pic>
        <p:nvPicPr>
          <p:cNvPr id="5" name="图片 5" descr="textimage13.jpeg"/>
          <p:cNvPicPr>
            <a:picLocks noChangeAspect="1"/>
          </p:cNvPicPr>
          <p:nvPr/>
        </p:nvPicPr>
        <p:blipFill>
          <a:blip r:embed="rId5" cstate="print"/>
          <a:stretch>
            <a:fillRect/>
          </a:stretch>
        </p:blipFill>
        <p:spPr>
          <a:xfrm>
            <a:off x="1139231" y="4716413"/>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1619673" y="1620069"/>
            <a:ext cx="936103"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907704" y="2052117"/>
            <a:ext cx="100811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971600" y="2484165"/>
            <a:ext cx="216024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4716016" y="3204245"/>
            <a:ext cx="1104037"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3347865" y="4660767"/>
            <a:ext cx="864095" cy="343678"/>
          </a:xfrm>
          <a:prstGeom prst="rect">
            <a:avLst/>
          </a:prstGeom>
          <a:noFill/>
          <a:ln w="9525">
            <a:noFill/>
            <a:miter lim="800000"/>
            <a:headEnd/>
            <a:tailEnd/>
          </a:ln>
        </p:spPr>
      </p:pic>
      <p:sp>
        <p:nvSpPr>
          <p:cNvPr id="11" name="矩形 10"/>
          <p:cNvSpPr/>
          <p:nvPr/>
        </p:nvSpPr>
        <p:spPr>
          <a:xfrm>
            <a:off x="611560" y="3996333"/>
            <a:ext cx="7929618" cy="7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467544" y="5436493"/>
            <a:ext cx="8676456"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1997"/>
            <a:ext cx="8316000" cy="491891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starve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.(使)挨饿;饿死</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ecology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.生态;生态学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release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.排放;释放;发布</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carbon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fuel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.燃料;刺激性言行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trend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.趋势;趋向;动向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broadcast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.播送;广播;传播</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.广播节目;电视节目</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policy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.政策;方针;原则</a:t>
            </a:r>
            <a:endParaRPr lang="zh-CN" altLang="en-US" dirty="0"/>
          </a:p>
        </p:txBody>
      </p:sp>
      <p:pic>
        <p:nvPicPr>
          <p:cNvPr id="3" name="图片 3" descr="textimage0.jpeg"/>
          <p:cNvPicPr>
            <a:picLocks noChangeAspect="1"/>
          </p:cNvPicPr>
          <p:nvPr/>
        </p:nvPicPr>
        <p:blipFill>
          <a:blip r:embed="rId4" cstate="print"/>
          <a:stretch>
            <a:fillRect/>
          </a:stretch>
        </p:blipFill>
        <p:spPr>
          <a:xfrm>
            <a:off x="2339752" y="1044005"/>
            <a:ext cx="2987904" cy="616303"/>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899593" y="2628181"/>
            <a:ext cx="100811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899592" y="2988221"/>
            <a:ext cx="1224136" cy="360040"/>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899592" y="3420269"/>
            <a:ext cx="110403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899592" y="3852317"/>
            <a:ext cx="1080121"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899593" y="4284365"/>
            <a:ext cx="79208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899592" y="4644405"/>
            <a:ext cx="93610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899592" y="5076453"/>
            <a:ext cx="136815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899592" y="5508501"/>
            <a:ext cx="108012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74521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)Administration data </a:t>
            </a:r>
            <a:r>
              <a:rPr lang="zh-CN" altLang="en-US" sz="1814" u="sng" kern="0" dirty="0" smtClean="0">
                <a:solidFill>
                  <a:srgbClr val="FF0000"/>
                </a:solidFill>
                <a:latin typeface="Times New Roman" pitchFamily="65" charset="-122"/>
                <a:ea typeface="宋体" pitchFamily="65" charset="-122"/>
              </a:rPr>
              <a:t>　released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(release) on Monday showed that TCM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had been applied to 60,107 infected patients, or 85.2 percent of the total infections </a:t>
            </a:r>
            <a:r>
              <a:rPr dirty="0"/>
              <a:t/>
            </a:r>
            <a:br>
              <a:rPr dirty="0"/>
            </a:br>
            <a:r>
              <a:rPr lang="zh-CN" altLang="en-US" sz="1814" kern="0" dirty="0" smtClean="0">
                <a:solidFill>
                  <a:srgbClr val="000000"/>
                </a:solidFill>
                <a:latin typeface="Times New Roman" pitchFamily="65" charset="-122"/>
                <a:ea typeface="宋体" pitchFamily="65" charset="-122"/>
              </a:rPr>
              <a:t>nationwide.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考查过去分词。句意:周一发布的政府数据显示,中医已经被应用于60,107</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个被感染的病人,占全国感染患者总数的85.2%。分析句子结构可知,设空处应用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非谓语动词,release与Administration data之间为被动关系,因此用过去分词作后置</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定语,修饰Administration data。</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|frequently adv.频繁地;经常</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In fact, news reports are frequently broadcast about extreme rainstorms and </a:t>
            </a:r>
            <a:r>
              <a:rPr dirty="0"/>
              <a:t/>
            </a:r>
            <a:br>
              <a:rPr dirty="0"/>
            </a:br>
            <a:r>
              <a:rPr lang="zh-CN" altLang="en-US" sz="1814" kern="0" dirty="0" smtClean="0">
                <a:solidFill>
                  <a:srgbClr val="000000"/>
                </a:solidFill>
                <a:latin typeface="Times New Roman" pitchFamily="65" charset="-122"/>
                <a:ea typeface="宋体" pitchFamily="65" charset="-122"/>
              </a:rPr>
              <a:t>heatwaves causing deaths and economic losses.(教材P27)事实上,新闻报道经常报</a:t>
            </a:r>
            <a:r>
              <a:rPr dirty="0"/>
              <a:t/>
            </a:r>
            <a:br>
              <a:rPr dirty="0"/>
            </a:br>
            <a:r>
              <a:rPr lang="zh-CN" altLang="en-US" sz="1814" kern="0" dirty="0" smtClean="0">
                <a:solidFill>
                  <a:srgbClr val="000000"/>
                </a:solidFill>
                <a:latin typeface="Times New Roman" pitchFamily="65" charset="-122"/>
                <a:ea typeface="宋体" pitchFamily="65" charset="-122"/>
              </a:rPr>
              <a:t>道造成死亡和经济损失的极端暴风雨和热浪。</a:t>
            </a:r>
            <a:endParaRPr lang="zh-CN" altLang="en-US" dirty="0"/>
          </a:p>
        </p:txBody>
      </p:sp>
      <p:pic>
        <p:nvPicPr>
          <p:cNvPr id="3" name="图片 3" descr="textimage14.jpeg"/>
          <p:cNvPicPr>
            <a:picLocks noChangeAspect="1"/>
          </p:cNvPicPr>
          <p:nvPr/>
        </p:nvPicPr>
        <p:blipFill>
          <a:blip r:embed="rId4" cstate="print"/>
          <a:stretch>
            <a:fillRect/>
          </a:stretch>
        </p:blipFill>
        <p:spPr>
          <a:xfrm>
            <a:off x="1139231" y="1248595"/>
            <a:ext cx="552449" cy="371474"/>
          </a:xfrm>
          <a:prstGeom prst="rect">
            <a:avLst/>
          </a:prstGeom>
        </p:spPr>
      </p:pic>
      <p:pic>
        <p:nvPicPr>
          <p:cNvPr id="4" name="图片 4" descr="textimage15.jpeg"/>
          <p:cNvPicPr>
            <a:picLocks noChangeAspect="1"/>
          </p:cNvPicPr>
          <p:nvPr/>
        </p:nvPicPr>
        <p:blipFill>
          <a:blip r:embed="rId5" cstate="print"/>
          <a:stretch>
            <a:fillRect/>
          </a:stretch>
        </p:blipFill>
        <p:spPr>
          <a:xfrm>
            <a:off x="971600" y="4284365"/>
            <a:ext cx="1440160" cy="374441"/>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3635896" y="1204383"/>
            <a:ext cx="1224136" cy="343678"/>
          </a:xfrm>
          <a:prstGeom prst="rect">
            <a:avLst/>
          </a:prstGeom>
          <a:noFill/>
          <a:ln w="9525">
            <a:noFill/>
            <a:miter lim="800000"/>
            <a:headEnd/>
            <a:tailEnd/>
          </a:ln>
        </p:spPr>
      </p:pic>
      <p:sp>
        <p:nvSpPr>
          <p:cNvPr id="6" name="矩形 5"/>
          <p:cNvSpPr/>
          <p:nvPr/>
        </p:nvSpPr>
        <p:spPr>
          <a:xfrm>
            <a:off x="539552" y="2484165"/>
            <a:ext cx="8280920" cy="179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674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Our factory has frequent contacts with the neighboring villages.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我们厂和附近的村庄经常来往。</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are concerned about the high frequency of racial attacks in the district.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我们关心这个地区高频率的种族攻击。</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 </a:t>
            </a:r>
            <a:r>
              <a:rPr lang="zh-CN" altLang="en-US" sz="1814" u="sng" kern="0" dirty="0" smtClean="0">
                <a:solidFill>
                  <a:srgbClr val="FF0000"/>
                </a:solidFill>
                <a:latin typeface="Times New Roman" pitchFamily="65" charset="-122"/>
                <a:ea typeface="宋体" pitchFamily="65" charset="-122"/>
              </a:rPr>
              <a:t>　frequent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.频繁的;经常的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 </a:t>
            </a:r>
            <a:r>
              <a:rPr lang="zh-CN" altLang="en-US" sz="1814" u="sng" kern="0" dirty="0" smtClean="0">
                <a:solidFill>
                  <a:srgbClr val="FF0000"/>
                </a:solidFill>
                <a:latin typeface="Times New Roman" pitchFamily="65" charset="-122"/>
                <a:ea typeface="宋体" pitchFamily="65" charset="-122"/>
              </a:rPr>
              <a:t>　frequency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.发生率;出现率;重复率;频率;频繁</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3-1 (2017浙江11月,七选五,</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you read </a:t>
            </a:r>
            <a:r>
              <a:rPr lang="zh-CN" altLang="en-US" sz="1814" u="sng" kern="0" dirty="0" smtClean="0">
                <a:solidFill>
                  <a:srgbClr val="FF0000"/>
                </a:solidFill>
                <a:latin typeface="Times New Roman" pitchFamily="65" charset="-122"/>
                <a:ea typeface="宋体" pitchFamily="65" charset="-122"/>
              </a:rPr>
              <a:t>　frequently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(frequent), you'll like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ly have an easier time with remembering what you're reading (and what you've read).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考查副词。句意:如果你经常阅读,你可能会更容易记住你正在读的东西</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(和你已经读过的东西)。设空处修饰动词read,应用副词。故填fr-equently。</a:t>
            </a:r>
            <a:endParaRPr lang="zh-CN" altLang="en-US" dirty="0">
              <a:solidFill>
                <a:srgbClr val="FF0000"/>
              </a:solidFill>
            </a:endParaRPr>
          </a:p>
        </p:txBody>
      </p:sp>
      <p:pic>
        <p:nvPicPr>
          <p:cNvPr id="3" name="图片 3" descr="textimage16.jpeg"/>
          <p:cNvPicPr>
            <a:picLocks noChangeAspect="1"/>
          </p:cNvPicPr>
          <p:nvPr/>
        </p:nvPicPr>
        <p:blipFill>
          <a:blip r:embed="rId4" cstate="print"/>
          <a:stretch>
            <a:fillRect/>
          </a:stretch>
        </p:blipFill>
        <p:spPr>
          <a:xfrm>
            <a:off x="720000" y="1288126"/>
            <a:ext cx="190500" cy="219075"/>
          </a:xfrm>
          <a:prstGeom prst="rect">
            <a:avLst/>
          </a:prstGeom>
        </p:spPr>
      </p:pic>
      <p:pic>
        <p:nvPicPr>
          <p:cNvPr id="4" name="图片 4" descr="textimage17.jpeg"/>
          <p:cNvPicPr>
            <a:picLocks noChangeAspect="1"/>
          </p:cNvPicPr>
          <p:nvPr/>
        </p:nvPicPr>
        <p:blipFill>
          <a:blip r:embed="rId5" cstate="print"/>
          <a:stretch>
            <a:fillRect/>
          </a:stretch>
        </p:blipFill>
        <p:spPr>
          <a:xfrm>
            <a:off x="720000" y="3384766"/>
            <a:ext cx="219075" cy="219075"/>
          </a:xfrm>
          <a:prstGeom prst="rect">
            <a:avLst/>
          </a:prstGeom>
        </p:spPr>
      </p:pic>
      <p:pic>
        <p:nvPicPr>
          <p:cNvPr id="5" name="图片 5" descr="textimage18.jpeg"/>
          <p:cNvPicPr>
            <a:picLocks noChangeAspect="1"/>
          </p:cNvPicPr>
          <p:nvPr/>
        </p:nvPicPr>
        <p:blipFill>
          <a:blip r:embed="rId6" cstate="print"/>
          <a:stretch>
            <a:fillRect/>
          </a:stretch>
        </p:blipFill>
        <p:spPr>
          <a:xfrm>
            <a:off x="3419872" y="5050048"/>
            <a:ext cx="539978" cy="362797"/>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971600" y="3708301"/>
            <a:ext cx="129614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971600" y="4140349"/>
            <a:ext cx="144016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5076056" y="5004445"/>
            <a:ext cx="1440160" cy="343678"/>
          </a:xfrm>
          <a:prstGeom prst="rect">
            <a:avLst/>
          </a:prstGeom>
          <a:noFill/>
          <a:ln w="9525">
            <a:noFill/>
            <a:miter lim="800000"/>
            <a:headEnd/>
            <a:tailEnd/>
          </a:ln>
        </p:spPr>
      </p:pic>
      <p:sp>
        <p:nvSpPr>
          <p:cNvPr id="9" name="矩形 8"/>
          <p:cNvSpPr/>
          <p:nvPr/>
        </p:nvSpPr>
        <p:spPr>
          <a:xfrm>
            <a:off x="539552" y="5835276"/>
            <a:ext cx="7929618" cy="100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3-2 (2017江苏,阅读理解B,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)And the </a:t>
            </a:r>
            <a:r>
              <a:rPr lang="zh-CN" altLang="en-US" sz="1814" u="sng" kern="0" dirty="0" smtClean="0">
                <a:solidFill>
                  <a:srgbClr val="FF0000"/>
                </a:solidFill>
                <a:latin typeface="Times New Roman" pitchFamily="65" charset="-122"/>
                <a:ea typeface="宋体" pitchFamily="65" charset="-122"/>
              </a:rPr>
              <a:t>　frequently    more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(frequent) mothers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had called to their eggs, the more similar were the babies' begging calls.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考查副词的比较级。句意:母亲向它们的蛋呼唤越频繁,幼崽的乞求声越</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相似。设空处修饰动词call,应用副词形式;“the+比较级...,the+比较级...”表示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“越</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,就越</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”。所以此处用副词frequently的比较级。</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3-3 (2016课标全国Ⅰ,七选五改编,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)However, it is also hard to keep a code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book secret for long, so codes must be changed </a:t>
            </a:r>
            <a:r>
              <a:rPr lang="zh-CN" altLang="en-US" sz="1814" u="sng" kern="0" dirty="0" smtClean="0">
                <a:solidFill>
                  <a:srgbClr val="FF0000"/>
                </a:solidFill>
                <a:latin typeface="Times New Roman" pitchFamily="65" charset="-122"/>
                <a:ea typeface="宋体" pitchFamily="65" charset="-122"/>
              </a:rPr>
              <a:t>　frequently    </a:t>
            </a:r>
            <a:r>
              <a:rPr lang="zh-CN" altLang="en-US" sz="1814" kern="0" dirty="0" smtClean="0">
                <a:solidFill>
                  <a:srgbClr val="000000"/>
                </a:solidFill>
                <a:latin typeface="Times New Roman" pitchFamily="65" charset="-122"/>
                <a:ea typeface="宋体" pitchFamily="65" charset="-122"/>
              </a:rPr>
              <a:t> (frequent).</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考查副词。句意:然而,要将一本密码本保密很长时间也是很困难的。因</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此,密码必须经常更改。该空作状语修饰be changed,因此用副词形式。</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|restrict vt.限制;限定;束缚</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We as individuals can also reduce our “carbon footprint” by restricting the </a:t>
            </a:r>
            <a:r>
              <a:rPr dirty="0"/>
              <a:t/>
            </a:r>
            <a:br>
              <a:rPr dirty="0"/>
            </a:br>
            <a:r>
              <a:rPr lang="zh-CN" altLang="en-US" sz="1814" kern="0" dirty="0" smtClean="0">
                <a:solidFill>
                  <a:srgbClr val="000000"/>
                </a:solidFill>
                <a:latin typeface="Times New Roman" pitchFamily="65" charset="-122"/>
                <a:ea typeface="宋体" pitchFamily="65" charset="-122"/>
              </a:rPr>
              <a:t>amount of carbon dioxide our lifestyles produce.(教材P27)作为个人,我们也可以通</a:t>
            </a:r>
            <a:r>
              <a:rPr dirty="0"/>
              <a:t/>
            </a:r>
            <a:br>
              <a:rPr dirty="0"/>
            </a:br>
            <a:r>
              <a:rPr lang="zh-CN" altLang="en-US" sz="1814" kern="0" dirty="0" smtClean="0">
                <a:solidFill>
                  <a:srgbClr val="000000"/>
                </a:solidFill>
                <a:latin typeface="Times New Roman" pitchFamily="65" charset="-122"/>
                <a:ea typeface="宋体" pitchFamily="65" charset="-122"/>
              </a:rPr>
              <a:t>过限制我们的生活方式产生的二氧化碳的量来减少我们的“碳足迹”。</a:t>
            </a:r>
            <a:endParaRPr lang="zh-CN" altLang="en-US" dirty="0"/>
          </a:p>
        </p:txBody>
      </p:sp>
      <p:pic>
        <p:nvPicPr>
          <p:cNvPr id="3" name="图片 3" descr="textimage19.jpeg"/>
          <p:cNvPicPr>
            <a:picLocks noChangeAspect="1"/>
          </p:cNvPicPr>
          <p:nvPr/>
        </p:nvPicPr>
        <p:blipFill>
          <a:blip r:embed="rId4" cstate="print"/>
          <a:stretch>
            <a:fillRect/>
          </a:stretch>
        </p:blipFill>
        <p:spPr>
          <a:xfrm>
            <a:off x="3323141" y="1260029"/>
            <a:ext cx="502832" cy="338112"/>
          </a:xfrm>
          <a:prstGeom prst="rect">
            <a:avLst/>
          </a:prstGeom>
        </p:spPr>
      </p:pic>
      <p:pic>
        <p:nvPicPr>
          <p:cNvPr id="4" name="图片 4" descr="textimage20.jpeg"/>
          <p:cNvPicPr>
            <a:picLocks noChangeAspect="1"/>
          </p:cNvPicPr>
          <p:nvPr/>
        </p:nvPicPr>
        <p:blipFill>
          <a:blip r:embed="rId4" cstate="print"/>
          <a:stretch>
            <a:fillRect/>
          </a:stretch>
        </p:blipFill>
        <p:spPr>
          <a:xfrm>
            <a:off x="4080732" y="3348261"/>
            <a:ext cx="513167" cy="345060"/>
          </a:xfrm>
          <a:prstGeom prst="rect">
            <a:avLst/>
          </a:prstGeom>
        </p:spPr>
      </p:pic>
      <p:pic>
        <p:nvPicPr>
          <p:cNvPr id="5" name="图片 5" descr="textimage21.jpeg"/>
          <p:cNvPicPr>
            <a:picLocks noChangeAspect="1"/>
          </p:cNvPicPr>
          <p:nvPr/>
        </p:nvPicPr>
        <p:blipFill>
          <a:blip r:embed="rId5" cstate="print"/>
          <a:stretch>
            <a:fillRect/>
          </a:stretch>
        </p:blipFill>
        <p:spPr>
          <a:xfrm>
            <a:off x="936024" y="5076453"/>
            <a:ext cx="1403728" cy="363153"/>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4644008" y="1260029"/>
            <a:ext cx="201622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5076056" y="3780309"/>
            <a:ext cx="1512168" cy="343678"/>
          </a:xfrm>
          <a:prstGeom prst="rect">
            <a:avLst/>
          </a:prstGeom>
          <a:noFill/>
          <a:ln w="9525">
            <a:noFill/>
            <a:miter lim="800000"/>
            <a:headEnd/>
            <a:tailEnd/>
          </a:ln>
        </p:spPr>
      </p:pic>
      <p:sp>
        <p:nvSpPr>
          <p:cNvPr id="8" name="矩形 7"/>
          <p:cNvSpPr/>
          <p:nvPr/>
        </p:nvSpPr>
        <p:spPr>
          <a:xfrm>
            <a:off x="539552" y="2052117"/>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11560" y="4140349"/>
            <a:ext cx="792961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7574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For the first two weeks, patients were restricted to their own houses. 最初的两周病</a:t>
            </a:r>
            <a:r>
              <a:rPr dirty="0"/>
              <a:t/>
            </a:r>
            <a:br>
              <a:rPr dirty="0"/>
            </a:br>
            <a:r>
              <a:rPr lang="zh-CN" altLang="en-US" sz="1814" kern="0" dirty="0" smtClean="0">
                <a:solidFill>
                  <a:srgbClr val="000000"/>
                </a:solidFill>
                <a:latin typeface="Times New Roman" pitchFamily="65" charset="-122"/>
                <a:ea typeface="宋体" pitchFamily="65" charset="-122"/>
              </a:rPr>
              <a:t>人们被限制在自己家里。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WHO advises no international travel restriction to or from China. 世卫组织不建议</a:t>
            </a:r>
            <a:r>
              <a:rPr dirty="0"/>
              <a:t/>
            </a:r>
            <a:br>
              <a:rPr dirty="0"/>
            </a:br>
            <a:r>
              <a:rPr lang="zh-CN" altLang="en-US" sz="1814" kern="0" dirty="0" smtClean="0">
                <a:solidFill>
                  <a:srgbClr val="000000"/>
                </a:solidFill>
                <a:latin typeface="Times New Roman" pitchFamily="65" charset="-122"/>
                <a:ea typeface="宋体" pitchFamily="65" charset="-122"/>
              </a:rPr>
              <a:t>限制来往中国的国际旅行。</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be restricted to    </a:t>
            </a:r>
            <a:r>
              <a:rPr lang="zh-CN" altLang="en-US" sz="1814" kern="0" dirty="0" smtClean="0">
                <a:solidFill>
                  <a:srgbClr val="000000"/>
                </a:solidFill>
                <a:latin typeface="Times New Roman" pitchFamily="65" charset="-122"/>
                <a:ea typeface="宋体" pitchFamily="65" charset="-122"/>
              </a:rPr>
              <a:t> 被限制在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;被局限于</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restriction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.限制规定;限制法规;约束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4-1 (2018天津,阅读理解C,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 top of that, most of the 3D food printers now </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are restricted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(restrict)to dry ingredients because meat and milk products may </a:t>
            </a:r>
            <a:r>
              <a:rPr dirty="0"/>
              <a:t/>
            </a:r>
            <a:br>
              <a:rPr dirty="0"/>
            </a:br>
            <a:r>
              <a:rPr lang="zh-CN" altLang="en-US" sz="1814" kern="0" dirty="0" smtClean="0">
                <a:solidFill>
                  <a:srgbClr val="000000"/>
                </a:solidFill>
                <a:latin typeface="Times New Roman" pitchFamily="65" charset="-122"/>
                <a:ea typeface="宋体" pitchFamily="65" charset="-122"/>
              </a:rPr>
              <a:t>easily go bad.</a:t>
            </a:r>
            <a:endParaRPr lang="zh-CN" altLang="en-US" dirty="0"/>
          </a:p>
        </p:txBody>
      </p:sp>
      <p:pic>
        <p:nvPicPr>
          <p:cNvPr id="3" name="图片 3" descr="textimage22.jpeg"/>
          <p:cNvPicPr>
            <a:picLocks noChangeAspect="1"/>
          </p:cNvPicPr>
          <p:nvPr/>
        </p:nvPicPr>
        <p:blipFill>
          <a:blip r:embed="rId4" cstate="print"/>
          <a:stretch>
            <a:fillRect/>
          </a:stretch>
        </p:blipFill>
        <p:spPr>
          <a:xfrm>
            <a:off x="720000" y="1288126"/>
            <a:ext cx="190500" cy="219075"/>
          </a:xfrm>
          <a:prstGeom prst="rect">
            <a:avLst/>
          </a:prstGeom>
        </p:spPr>
      </p:pic>
      <p:pic>
        <p:nvPicPr>
          <p:cNvPr id="4" name="图片 4" descr="textimage23.jpeg"/>
          <p:cNvPicPr>
            <a:picLocks noChangeAspect="1"/>
          </p:cNvPicPr>
          <p:nvPr/>
        </p:nvPicPr>
        <p:blipFill>
          <a:blip r:embed="rId5" cstate="print"/>
          <a:stretch>
            <a:fillRect/>
          </a:stretch>
        </p:blipFill>
        <p:spPr>
          <a:xfrm>
            <a:off x="720000" y="3384766"/>
            <a:ext cx="219075" cy="219075"/>
          </a:xfrm>
          <a:prstGeom prst="rect">
            <a:avLst/>
          </a:prstGeom>
        </p:spPr>
      </p:pic>
      <p:pic>
        <p:nvPicPr>
          <p:cNvPr id="5" name="图片 5" descr="textimage24.jpeg"/>
          <p:cNvPicPr>
            <a:picLocks noChangeAspect="1"/>
          </p:cNvPicPr>
          <p:nvPr/>
        </p:nvPicPr>
        <p:blipFill>
          <a:blip r:embed="rId6" cstate="print"/>
          <a:stretch>
            <a:fillRect/>
          </a:stretch>
        </p:blipFill>
        <p:spPr>
          <a:xfrm>
            <a:off x="3347864" y="5053218"/>
            <a:ext cx="535260" cy="359627"/>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971600" y="3708301"/>
            <a:ext cx="180020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971600" y="4140349"/>
            <a:ext cx="136815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683568" y="5436493"/>
            <a:ext cx="172819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23510"/>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考查时态、语态及主谓一致。句意:除了那点外,现在大多数的3D食品打</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印机被限制于(只能打印)干燥的原料,因为肉类和奶制品可能容易变质。be re-</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stricted to意思为“被限制在</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;被局限于</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”。由语境及句中的now可知应</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用一般现在时,表示现在的事实;printers与restrict为被动关系,且printers是复数,故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填are restricted。</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city government made a rule that fireworks should </a:t>
            </a:r>
            <a:r>
              <a:rPr lang="zh-CN" altLang="en-US" sz="1814" u="sng" kern="0" dirty="0" smtClean="0">
                <a:solidFill>
                  <a:srgbClr val="FF0000"/>
                </a:solidFill>
                <a:latin typeface="Times New Roman" pitchFamily="65" charset="-122"/>
                <a:ea typeface="宋体" pitchFamily="65" charset="-122"/>
              </a:rPr>
              <a:t>　be restricted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(restrict) to public displays only.</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考查动词的语态。句意:市政府制定了一项规定,烟花被限制于只能在公</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共表演时燃放。restrict...to...意思为“将</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限定在</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(范围内)”,此处是该结</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构的被动形式,故填be restricted。</a:t>
            </a:r>
            <a:endParaRPr lang="zh-CN" altLang="en-US" dirty="0">
              <a:solidFill>
                <a:srgbClr val="FF0000"/>
              </a:solidFill>
            </a:endParaRPr>
          </a:p>
          <a:p>
            <a:pPr indent="0">
              <a:lnSpc>
                <a:spcPct val="150000"/>
              </a:lnSpc>
              <a:spcBef>
                <a:spcPts val="0"/>
              </a:spcBef>
              <a:buNone/>
            </a:pPr>
            <a:r>
              <a:rPr lang="zh-CN" altLang="en-US" dirty="0" smtClean="0">
                <a:solidFill>
                  <a:schemeClr val="tx2"/>
                </a:solidFill>
              </a:rPr>
              <a:t> </a:t>
            </a:r>
            <a:r>
              <a:rPr lang="en-US" altLang="zh-CN" dirty="0" smtClean="0">
                <a:solidFill>
                  <a:schemeClr val="tx2"/>
                </a:solidFill>
              </a:rPr>
              <a:t>		</a:t>
            </a:r>
            <a:endParaRPr lang="zh-CN" altLang="en-US" dirty="0"/>
          </a:p>
        </p:txBody>
      </p:sp>
      <p:pic>
        <p:nvPicPr>
          <p:cNvPr id="3" name="图片 3" descr="textimage25.jpeg"/>
          <p:cNvPicPr>
            <a:picLocks noChangeAspect="1"/>
          </p:cNvPicPr>
          <p:nvPr/>
        </p:nvPicPr>
        <p:blipFill>
          <a:blip r:embed="rId4" cstate="print"/>
          <a:stretch>
            <a:fillRect/>
          </a:stretch>
        </p:blipFill>
        <p:spPr>
          <a:xfrm>
            <a:off x="1187624" y="3324671"/>
            <a:ext cx="480442" cy="323056"/>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876256" y="3276253"/>
            <a:ext cx="1656184" cy="343678"/>
          </a:xfrm>
          <a:prstGeom prst="rect">
            <a:avLst/>
          </a:prstGeom>
          <a:noFill/>
          <a:ln w="9525">
            <a:noFill/>
            <a:miter lim="800000"/>
            <a:headEnd/>
            <a:tailEnd/>
          </a:ln>
        </p:spPr>
      </p:pic>
      <p:sp>
        <p:nvSpPr>
          <p:cNvPr id="7" name="矩形 6"/>
          <p:cNvSpPr/>
          <p:nvPr/>
        </p:nvSpPr>
        <p:spPr>
          <a:xfrm>
            <a:off x="683568" y="4212357"/>
            <a:ext cx="792961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83568" y="1188021"/>
            <a:ext cx="7929618"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99989"/>
            <a:ext cx="8316000" cy="5383846"/>
          </a:xfrm>
          <a:prstGeom prst="rect">
            <a:avLst/>
          </a:prstGeom>
          <a:noFill/>
        </p:spPr>
        <p:txBody>
          <a:bodyPr wrap="square" lIns="0" tIns="0" rIns="0" bIns="0" rtlCol="0">
            <a:spAutoFit/>
          </a:bodyPr>
          <a:lstStyle/>
          <a:p>
            <a:pPr indent="0">
              <a:lnSpc>
                <a:spcPct val="150000"/>
              </a:lnSpc>
              <a:spcBef>
                <a:spcPts val="0"/>
              </a:spcBef>
              <a:buNone/>
            </a:pPr>
            <a:r>
              <a:rPr lang="en-US" altLang="zh-CN" sz="1810" dirty="0" smtClean="0">
                <a:solidFill>
                  <a:schemeClr val="tx2"/>
                </a:solidFill>
              </a:rPr>
              <a:t>		|harmonious adj.</a:t>
            </a:r>
            <a:r>
              <a:rPr lang="zh-CN" altLang="en-US" sz="1810" dirty="0" smtClean="0">
                <a:solidFill>
                  <a:schemeClr val="tx2"/>
                </a:solidFill>
              </a:rPr>
              <a:t>和谐的</a:t>
            </a:r>
          </a:p>
          <a:p>
            <a:pPr eaLnBrk="0" latinLnBrk="1" hangingPunct="0">
              <a:lnSpc>
                <a:spcPct val="150000"/>
              </a:lnSpc>
            </a:pPr>
            <a:r>
              <a:rPr lang="zh-CN" altLang="en-US" sz="1810" kern="0" dirty="0" smtClean="0">
                <a:solidFill>
                  <a:srgbClr val="000000"/>
                </a:solidFill>
                <a:latin typeface="Times New Roman" pitchFamily="65" charset="-122"/>
                <a:ea typeface="宋体" pitchFamily="65" charset="-122"/>
              </a:rPr>
              <a:t>　　</a:t>
            </a:r>
            <a:r>
              <a:rPr lang="en-US" altLang="zh-CN" sz="1810" kern="0" dirty="0" smtClean="0">
                <a:solidFill>
                  <a:srgbClr val="000000"/>
                </a:solidFill>
                <a:latin typeface="Times New Roman" pitchFamily="65" charset="-122"/>
                <a:ea typeface="宋体" pitchFamily="65" charset="-122"/>
              </a:rPr>
              <a:t>...promote a harmonious relationship between man and nature...(</a:t>
            </a:r>
            <a:r>
              <a:rPr lang="zh-CN" altLang="en-US" sz="1810" kern="0" dirty="0" smtClean="0">
                <a:solidFill>
                  <a:srgbClr val="000000"/>
                </a:solidFill>
                <a:latin typeface="Times New Roman" pitchFamily="65" charset="-122"/>
                <a:ea typeface="宋体" pitchFamily="65" charset="-122"/>
              </a:rPr>
              <a:t>教材</a:t>
            </a:r>
            <a:r>
              <a:rPr lang="en-US" altLang="zh-CN" sz="1810" kern="0" dirty="0" smtClean="0">
                <a:solidFill>
                  <a:srgbClr val="000000"/>
                </a:solidFill>
                <a:latin typeface="Times New Roman" pitchFamily="65" charset="-122"/>
                <a:ea typeface="宋体" pitchFamily="65" charset="-122"/>
              </a:rPr>
              <a:t>P28)</a:t>
            </a:r>
            <a:r>
              <a:rPr lang="en-US" altLang="zh-CN" sz="1810" kern="0" dirty="0" smtClean="0">
                <a:solidFill>
                  <a:srgbClr val="000000"/>
                </a:solidFill>
                <a:latin typeface="黑体" pitchFamily="65" charset="-122"/>
                <a:ea typeface="宋体" pitchFamily="65" charset="-122"/>
              </a:rPr>
              <a:t>……</a:t>
            </a:r>
            <a:r>
              <a:rPr lang="en-US" altLang="zh-CN" sz="1810" dirty="0" smtClean="0"/>
              <a:t/>
            </a:r>
            <a:br>
              <a:rPr lang="en-US" altLang="zh-CN" sz="1810" dirty="0" smtClean="0"/>
            </a:br>
            <a:r>
              <a:rPr lang="zh-CN" altLang="en-US" sz="1810" kern="0" dirty="0" smtClean="0">
                <a:solidFill>
                  <a:srgbClr val="000000"/>
                </a:solidFill>
                <a:latin typeface="Times New Roman" pitchFamily="65" charset="-122"/>
                <a:ea typeface="宋体" pitchFamily="65" charset="-122"/>
              </a:rPr>
              <a:t>促进人与自然的和谐关系</a:t>
            </a:r>
            <a:r>
              <a:rPr lang="en-US" altLang="zh-CN" sz="1810" kern="0" dirty="0" smtClean="0">
                <a:solidFill>
                  <a:srgbClr val="000000"/>
                </a:solidFill>
                <a:latin typeface="黑体" pitchFamily="65" charset="-122"/>
                <a:ea typeface="宋体" pitchFamily="65" charset="-122"/>
              </a:rPr>
              <a:t>……</a:t>
            </a:r>
            <a:endParaRPr lang="zh-CN" altLang="en-US" sz="1810" dirty="0" smtClean="0"/>
          </a:p>
          <a:p>
            <a:pPr eaLnBrk="0" latinLnBrk="1" hangingPunct="0">
              <a:lnSpc>
                <a:spcPct val="150000"/>
              </a:lnSpc>
            </a:pPr>
            <a:r>
              <a:rPr lang="zh-CN" altLang="en-US" sz="1810" kern="0" spc="119" dirty="0" smtClean="0">
                <a:solidFill>
                  <a:srgbClr val="000000"/>
                </a:solidFill>
                <a:latin typeface="Times New Roman" pitchFamily="65" charset="-122"/>
                <a:ea typeface="宋体" pitchFamily="65" charset="-122"/>
              </a:rPr>
              <a:t> </a:t>
            </a:r>
            <a:r>
              <a:rPr lang="zh-CN" altLang="en-US" sz="1810" kern="0" dirty="0" smtClean="0">
                <a:solidFill>
                  <a:srgbClr val="000000"/>
                </a:solidFill>
                <a:latin typeface="Times New Roman" pitchFamily="65" charset="-122"/>
                <a:ea typeface="宋体" pitchFamily="65" charset="-122"/>
              </a:rPr>
              <a:t>情景导学</a:t>
            </a:r>
            <a:endParaRPr lang="zh-CN" altLang="en-US" sz="1810" dirty="0" smtClean="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China is ready to work with the international community to safeguard world food se-</a:t>
            </a:r>
            <a:r>
              <a:rPr sz="1810" dirty="0"/>
              <a:t/>
            </a:r>
            <a:br>
              <a:rPr sz="1810" dirty="0"/>
            </a:br>
            <a:r>
              <a:rPr lang="zh-CN" altLang="en-US" sz="1810" kern="0" dirty="0" smtClean="0">
                <a:solidFill>
                  <a:srgbClr val="000000"/>
                </a:solidFill>
                <a:latin typeface="Times New Roman" pitchFamily="65" charset="-122"/>
                <a:ea typeface="宋体" pitchFamily="65" charset="-122"/>
              </a:rPr>
              <a:t>curity and build a harmonious world of enduring peace and common prosperity.</a:t>
            </a:r>
            <a:endParaRPr lang="zh-CN" altLang="en-US" sz="1810" dirty="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中国愿与国际社会共同维护世界粮食安全,建立持久和平、共同繁荣的和谐世</a:t>
            </a:r>
            <a:r>
              <a:rPr sz="1810" dirty="0"/>
              <a:t/>
            </a:r>
            <a:br>
              <a:rPr sz="1810" dirty="0"/>
            </a:br>
            <a:r>
              <a:rPr lang="zh-CN" altLang="en-US" sz="1810" kern="0" dirty="0" smtClean="0">
                <a:solidFill>
                  <a:srgbClr val="000000"/>
                </a:solidFill>
                <a:latin typeface="Times New Roman" pitchFamily="65" charset="-122"/>
                <a:ea typeface="宋体" pitchFamily="65" charset="-122"/>
              </a:rPr>
              <a:t>界。</a:t>
            </a:r>
            <a:endParaRPr lang="zh-CN" altLang="en-US" sz="1810" dirty="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We hope people can live in harmony with nature.</a:t>
            </a:r>
            <a:endParaRPr lang="zh-CN" altLang="en-US" sz="1810" dirty="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我们希望人们能与自然和谐相处。</a:t>
            </a:r>
            <a:endParaRPr lang="zh-CN" altLang="en-US" sz="1810" dirty="0"/>
          </a:p>
          <a:p>
            <a:pPr marL="0" indent="0" eaLnBrk="0" latinLnBrk="1" hangingPunct="0">
              <a:lnSpc>
                <a:spcPct val="150000"/>
              </a:lnSpc>
              <a:spcBef>
                <a:spcPts val="0"/>
              </a:spcBef>
              <a:buNone/>
            </a:pPr>
            <a:r>
              <a:rPr lang="zh-CN" altLang="en-US" sz="1810" kern="0" spc="344" dirty="0" smtClean="0">
                <a:solidFill>
                  <a:srgbClr val="000000"/>
                </a:solidFill>
                <a:latin typeface="Times New Roman" pitchFamily="65" charset="-122"/>
                <a:ea typeface="宋体" pitchFamily="65" charset="-122"/>
              </a:rPr>
              <a:t> </a:t>
            </a:r>
            <a:r>
              <a:rPr lang="zh-CN" altLang="en-US" sz="1810" kern="0" dirty="0" smtClean="0">
                <a:solidFill>
                  <a:srgbClr val="000000"/>
                </a:solidFill>
                <a:latin typeface="Times New Roman" pitchFamily="65" charset="-122"/>
                <a:ea typeface="宋体" pitchFamily="65" charset="-122"/>
              </a:rPr>
              <a:t>归纳拓展</a:t>
            </a:r>
            <a:endParaRPr lang="zh-CN" altLang="en-US" sz="1810" dirty="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①harmony </a:t>
            </a:r>
            <a:r>
              <a:rPr lang="zh-CN" altLang="en-US" sz="1810" i="1" kern="0" dirty="0" smtClean="0">
                <a:solidFill>
                  <a:srgbClr val="000000"/>
                </a:solidFill>
                <a:latin typeface="Times New Roman" pitchFamily="65" charset="-122"/>
                <a:ea typeface="宋体" pitchFamily="65" charset="-122"/>
              </a:rPr>
              <a:t>n</a:t>
            </a:r>
            <a:r>
              <a:rPr lang="zh-CN" altLang="en-US" sz="1810" kern="0" dirty="0" smtClean="0">
                <a:solidFill>
                  <a:srgbClr val="000000"/>
                </a:solidFill>
                <a:latin typeface="Times New Roman" pitchFamily="65" charset="-122"/>
                <a:ea typeface="宋体" pitchFamily="65" charset="-122"/>
              </a:rPr>
              <a:t>.和谐;协调;融洽;和睦</a:t>
            </a:r>
            <a:endParaRPr lang="zh-CN" altLang="en-US" sz="1810" dirty="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②in harmony </a:t>
            </a:r>
            <a:r>
              <a:rPr lang="zh-CN" altLang="en-US" sz="1814" u="sng" kern="0" dirty="0" smtClean="0">
                <a:solidFill>
                  <a:srgbClr val="FF0000"/>
                </a:solidFill>
                <a:latin typeface="Times New Roman" pitchFamily="65" charset="-122"/>
                <a:ea typeface="宋体" pitchFamily="65" charset="-122"/>
              </a:rPr>
              <a:t>　with     </a:t>
            </a:r>
            <a:r>
              <a:rPr lang="zh-CN" altLang="en-US" sz="1810" kern="0" dirty="0" smtClean="0">
                <a:solidFill>
                  <a:srgbClr val="000000"/>
                </a:solidFill>
                <a:latin typeface="Times New Roman" pitchFamily="65" charset="-122"/>
                <a:ea typeface="宋体" pitchFamily="65" charset="-122"/>
              </a:rPr>
              <a:t>与</a:t>
            </a:r>
            <a:r>
              <a:rPr lang="zh-CN" altLang="en-US" sz="1810" kern="0" dirty="0" smtClean="0">
                <a:solidFill>
                  <a:srgbClr val="000000"/>
                </a:solidFill>
                <a:latin typeface="黑体" pitchFamily="65" charset="-122"/>
                <a:ea typeface="宋体" pitchFamily="65" charset="-122"/>
              </a:rPr>
              <a:t>……</a:t>
            </a:r>
            <a:r>
              <a:rPr lang="zh-CN" altLang="en-US" sz="1810" kern="0" dirty="0" smtClean="0">
                <a:solidFill>
                  <a:srgbClr val="000000"/>
                </a:solidFill>
                <a:latin typeface="Times New Roman" pitchFamily="65" charset="-122"/>
                <a:ea typeface="宋体" pitchFamily="65" charset="-122"/>
              </a:rPr>
              <a:t>和谐;与</a:t>
            </a:r>
            <a:r>
              <a:rPr lang="zh-CN" altLang="en-US" sz="1810" kern="0" dirty="0" smtClean="0">
                <a:solidFill>
                  <a:srgbClr val="000000"/>
                </a:solidFill>
                <a:latin typeface="黑体" pitchFamily="65" charset="-122"/>
                <a:ea typeface="宋体" pitchFamily="65" charset="-122"/>
              </a:rPr>
              <a:t>……</a:t>
            </a:r>
            <a:r>
              <a:rPr lang="zh-CN" altLang="en-US" sz="1810" kern="0" dirty="0" smtClean="0">
                <a:solidFill>
                  <a:srgbClr val="000000"/>
                </a:solidFill>
                <a:latin typeface="Times New Roman" pitchFamily="65" charset="-122"/>
                <a:ea typeface="宋体" pitchFamily="65" charset="-122"/>
              </a:rPr>
              <a:t>协调</a:t>
            </a:r>
            <a:endParaRPr lang="zh-CN" altLang="en-US" sz="1810" dirty="0"/>
          </a:p>
        </p:txBody>
      </p:sp>
      <p:pic>
        <p:nvPicPr>
          <p:cNvPr id="3" name="图片 3" descr="textimage28.jpeg"/>
          <p:cNvPicPr>
            <a:picLocks noChangeAspect="1"/>
          </p:cNvPicPr>
          <p:nvPr/>
        </p:nvPicPr>
        <p:blipFill>
          <a:blip r:embed="rId4" cstate="print"/>
          <a:stretch>
            <a:fillRect/>
          </a:stretch>
        </p:blipFill>
        <p:spPr>
          <a:xfrm>
            <a:off x="752525" y="5148461"/>
            <a:ext cx="219075" cy="219075"/>
          </a:xfrm>
          <a:prstGeom prst="rect">
            <a:avLst/>
          </a:prstGeom>
        </p:spPr>
      </p:pic>
      <p:pic>
        <p:nvPicPr>
          <p:cNvPr id="5" name="图片 4" descr="textimage26.jpeg"/>
          <p:cNvPicPr>
            <a:picLocks noChangeAspect="1"/>
          </p:cNvPicPr>
          <p:nvPr/>
        </p:nvPicPr>
        <p:blipFill>
          <a:blip r:embed="rId5" cstate="print"/>
          <a:stretch>
            <a:fillRect/>
          </a:stretch>
        </p:blipFill>
        <p:spPr>
          <a:xfrm>
            <a:off x="827584" y="971997"/>
            <a:ext cx="1440160" cy="374441"/>
          </a:xfrm>
          <a:prstGeom prst="rect">
            <a:avLst/>
          </a:prstGeom>
        </p:spPr>
      </p:pic>
      <p:pic>
        <p:nvPicPr>
          <p:cNvPr id="6" name="图片 5" descr="textimage27.jpeg"/>
          <p:cNvPicPr>
            <a:picLocks noChangeAspect="1"/>
          </p:cNvPicPr>
          <p:nvPr/>
        </p:nvPicPr>
        <p:blipFill>
          <a:blip r:embed="rId6" cstate="print"/>
          <a:stretch>
            <a:fillRect/>
          </a:stretch>
        </p:blipFill>
        <p:spPr>
          <a:xfrm>
            <a:off x="720000" y="2259189"/>
            <a:ext cx="190500" cy="219075"/>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2051720" y="5868541"/>
            <a:ext cx="93610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595874"/>
          </a:xfrm>
          <a:prstGeom prst="rect">
            <a:avLst/>
          </a:prstGeom>
          <a:noFill/>
        </p:spPr>
        <p:txBody>
          <a:bodyPr wrap="square" lIns="0" tIns="0" rIns="0" bIns="0" rtlCol="0">
            <a:spAutoFit/>
          </a:bodyPr>
          <a:lstStyle/>
          <a:p>
            <a:pPr eaLnBrk="0" latinLnBrk="1" hangingPunct="0">
              <a:lnSpc>
                <a:spcPct val="150000"/>
              </a:lnSpc>
            </a:pPr>
            <a:r>
              <a:rPr lang="zh-CN" altLang="en-US" sz="1810" kern="0" dirty="0" smtClean="0">
                <a:solidFill>
                  <a:srgbClr val="000000"/>
                </a:solidFill>
                <a:latin typeface="Times New Roman" pitchFamily="65" charset="-122"/>
                <a:ea typeface="宋体" pitchFamily="65" charset="-122"/>
              </a:rPr>
              <a:t>单句语法填空</a:t>
            </a:r>
            <a:endParaRPr lang="zh-CN" altLang="en-US" sz="1810" dirty="0" smtClean="0"/>
          </a:p>
          <a:p>
            <a:pPr eaLnBrk="0" latinLnBrk="1" hangingPunct="0">
              <a:lnSpc>
                <a:spcPct val="150000"/>
              </a:lnSpc>
            </a:pPr>
            <a:r>
              <a:rPr lang="zh-CN" altLang="en-US" sz="1810" kern="0" dirty="0" smtClean="0">
                <a:solidFill>
                  <a:srgbClr val="000000"/>
                </a:solidFill>
                <a:latin typeface="Times New Roman" pitchFamily="65" charset="-122"/>
                <a:ea typeface="宋体" pitchFamily="65" charset="-122"/>
              </a:rPr>
              <a:t>5-1 (</a:t>
            </a:r>
            <a:r>
              <a:rPr lang="zh-CN" altLang="en-US" sz="1810" kern="0" spc="2766" dirty="0" smtClean="0">
                <a:solidFill>
                  <a:srgbClr val="000000"/>
                </a:solidFill>
                <a:latin typeface="Times New Roman" pitchFamily="65" charset="-122"/>
                <a:ea typeface="宋体" pitchFamily="65" charset="-122"/>
              </a:rPr>
              <a:t> </a:t>
            </a:r>
            <a:r>
              <a:rPr lang="zh-CN" altLang="en-US" sz="1810" kern="0" dirty="0" smtClean="0">
                <a:solidFill>
                  <a:srgbClr val="000000"/>
                </a:solidFill>
                <a:latin typeface="Times New Roman" pitchFamily="65" charset="-122"/>
                <a:ea typeface="宋体" pitchFamily="65" charset="-122"/>
              </a:rPr>
              <a:t>)Human life is regarded as part of nature and, as such, the only way for us</a:t>
            </a:r>
            <a:endParaRPr lang="zh-CN" altLang="en-US" sz="1810" dirty="0" smtClean="0"/>
          </a:p>
          <a:p>
            <a:pPr eaLnBrk="0" latinLnBrk="1" hangingPunct="0">
              <a:lnSpc>
                <a:spcPct val="150000"/>
              </a:lnSpc>
            </a:pPr>
            <a:r>
              <a:rPr lang="zh-CN" altLang="en-US" sz="1810" kern="0" dirty="0" smtClean="0">
                <a:solidFill>
                  <a:srgbClr val="000000"/>
                </a:solidFill>
                <a:latin typeface="Times New Roman" pitchFamily="65" charset="-122"/>
                <a:ea typeface="宋体" pitchFamily="65" charset="-122"/>
              </a:rPr>
              <a:t> to survive is to live in harmony  </a:t>
            </a:r>
            <a:r>
              <a:rPr lang="zh-CN" altLang="en-US" sz="1814" u="sng" kern="0" dirty="0" smtClean="0">
                <a:solidFill>
                  <a:srgbClr val="FF0000"/>
                </a:solidFill>
                <a:latin typeface="Times New Roman" pitchFamily="65" charset="-122"/>
                <a:ea typeface="宋体" pitchFamily="65" charset="-122"/>
              </a:rPr>
              <a:t>　with    </a:t>
            </a:r>
            <a:r>
              <a:rPr lang="zh-CN" altLang="en-US" sz="1810" kern="0" dirty="0" smtClean="0">
                <a:solidFill>
                  <a:srgbClr val="000000"/>
                </a:solidFill>
                <a:latin typeface="Times New Roman" pitchFamily="65" charset="-122"/>
                <a:ea typeface="宋体" pitchFamily="65" charset="-122"/>
              </a:rPr>
              <a:t> nature.</a:t>
            </a:r>
            <a:endParaRPr lang="zh-CN" altLang="en-US" sz="1810" dirty="0" smtClean="0"/>
          </a:p>
          <a:p>
            <a:pPr eaLnBrk="0" latinLnBrk="1" hangingPunct="0">
              <a:lnSpc>
                <a:spcPct val="150000"/>
              </a:lnSpc>
            </a:pPr>
            <a:r>
              <a:rPr lang="zh-CN" altLang="en-US" sz="1810" b="1" kern="0" dirty="0" smtClean="0">
                <a:solidFill>
                  <a:srgbClr val="FF0000"/>
                </a:solidFill>
                <a:latin typeface="Times New Roman" pitchFamily="65" charset="-122"/>
                <a:ea typeface="宋体" pitchFamily="65" charset="-122"/>
              </a:rPr>
              <a:t>解析</a:t>
            </a:r>
            <a:r>
              <a:rPr lang="zh-CN" altLang="en-US" sz="1810" kern="0" dirty="0" smtClean="0">
                <a:solidFill>
                  <a:srgbClr val="FF0000"/>
                </a:solidFill>
                <a:latin typeface="Times New Roman" pitchFamily="65" charset="-122"/>
                <a:ea typeface="宋体" pitchFamily="65" charset="-122"/>
              </a:rPr>
              <a:t>　考查固定搭配。句意:人类生命被认为是大自然的一部分,严格说来,我们</a:t>
            </a:r>
            <a:endParaRPr lang="zh-CN" altLang="en-US" sz="1810" dirty="0" smtClean="0">
              <a:solidFill>
                <a:srgbClr val="FF0000"/>
              </a:solidFill>
            </a:endParaRPr>
          </a:p>
          <a:p>
            <a:pPr marL="0" indent="0" eaLnBrk="0" latinLnBrk="1" hangingPunct="0">
              <a:lnSpc>
                <a:spcPct val="150000"/>
              </a:lnSpc>
              <a:spcBef>
                <a:spcPts val="0"/>
              </a:spcBef>
              <a:buNone/>
            </a:pPr>
            <a:r>
              <a:rPr lang="zh-CN" altLang="en-US" sz="1810" kern="0" dirty="0" smtClean="0">
                <a:solidFill>
                  <a:srgbClr val="FF0000"/>
                </a:solidFill>
                <a:latin typeface="Times New Roman" pitchFamily="65" charset="-122"/>
                <a:ea typeface="宋体" pitchFamily="65" charset="-122"/>
              </a:rPr>
              <a:t>生存的唯一方法就是与大自然和谐相处。in harmony with与</a:t>
            </a:r>
            <a:r>
              <a:rPr lang="zh-CN" altLang="en-US" sz="1810" kern="0" dirty="0" smtClean="0">
                <a:solidFill>
                  <a:srgbClr val="FF0000"/>
                </a:solidFill>
                <a:latin typeface="黑体" pitchFamily="65" charset="-122"/>
                <a:ea typeface="宋体" pitchFamily="65" charset="-122"/>
              </a:rPr>
              <a:t>……</a:t>
            </a:r>
            <a:r>
              <a:rPr lang="zh-CN" altLang="en-US" sz="1810" kern="0" dirty="0" smtClean="0">
                <a:solidFill>
                  <a:srgbClr val="FF0000"/>
                </a:solidFill>
                <a:latin typeface="Times New Roman" pitchFamily="65" charset="-122"/>
                <a:ea typeface="宋体" pitchFamily="65" charset="-122"/>
              </a:rPr>
              <a:t>和谐。</a:t>
            </a:r>
            <a:endParaRPr lang="zh-CN" altLang="en-US" sz="1810" dirty="0">
              <a:solidFill>
                <a:srgbClr val="FF0000"/>
              </a:solidFill>
            </a:endParaRPr>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5-2 (</a:t>
            </a:r>
            <a:r>
              <a:rPr lang="zh-CN" altLang="en-US" sz="1810" kern="0" spc="2447" dirty="0" smtClean="0">
                <a:solidFill>
                  <a:srgbClr val="000000"/>
                </a:solidFill>
                <a:latin typeface="Times New Roman" pitchFamily="65" charset="-122"/>
                <a:ea typeface="宋体" pitchFamily="65" charset="-122"/>
              </a:rPr>
              <a:t> </a:t>
            </a:r>
            <a:r>
              <a:rPr lang="zh-CN" altLang="en-US" sz="1810" kern="0" dirty="0" smtClean="0">
                <a:solidFill>
                  <a:srgbClr val="000000"/>
                </a:solidFill>
                <a:latin typeface="Times New Roman" pitchFamily="65" charset="-122"/>
                <a:ea typeface="宋体" pitchFamily="65" charset="-122"/>
              </a:rPr>
              <a:t>)Only when we realize the importance of helping each other can we be de-</a:t>
            </a:r>
            <a:endParaRPr lang="zh-CN" altLang="en-US" sz="1810" dirty="0"/>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voted to building a </a:t>
            </a:r>
            <a:r>
              <a:rPr lang="zh-CN" altLang="en-US" sz="1814" u="sng" kern="0" dirty="0" smtClean="0">
                <a:solidFill>
                  <a:srgbClr val="FF0000"/>
                </a:solidFill>
                <a:latin typeface="Times New Roman" pitchFamily="65" charset="-122"/>
                <a:ea typeface="宋体" pitchFamily="65" charset="-122"/>
              </a:rPr>
              <a:t>　harmonious   </a:t>
            </a:r>
            <a:r>
              <a:rPr lang="zh-CN" altLang="en-US" sz="1814" kern="0" dirty="0" smtClean="0">
                <a:solidFill>
                  <a:srgbClr val="FF0000"/>
                </a:solidFill>
                <a:latin typeface="Times New Roman" pitchFamily="65" charset="-122"/>
                <a:ea typeface="宋体" pitchFamily="65" charset="-122"/>
              </a:rPr>
              <a:t>  </a:t>
            </a:r>
            <a:r>
              <a:rPr lang="zh-CN" altLang="en-US" sz="1810" kern="0" dirty="0" smtClean="0">
                <a:solidFill>
                  <a:srgbClr val="000000"/>
                </a:solidFill>
                <a:latin typeface="Times New Roman" pitchFamily="65" charset="-122"/>
                <a:ea typeface="宋体" pitchFamily="65" charset="-122"/>
              </a:rPr>
              <a:t>(harmony)society. </a:t>
            </a:r>
            <a:endParaRPr lang="zh-CN" altLang="en-US" sz="1810" dirty="0"/>
          </a:p>
          <a:p>
            <a:pPr marL="0" indent="0" eaLnBrk="0" latinLnBrk="1" hangingPunct="0">
              <a:lnSpc>
                <a:spcPct val="150000"/>
              </a:lnSpc>
              <a:spcBef>
                <a:spcPts val="0"/>
              </a:spcBef>
              <a:buNone/>
            </a:pPr>
            <a:r>
              <a:rPr lang="zh-CN" altLang="en-US" sz="1810" b="1" kern="0" dirty="0" smtClean="0">
                <a:solidFill>
                  <a:srgbClr val="FF0000"/>
                </a:solidFill>
                <a:latin typeface="Times New Roman" pitchFamily="65" charset="-122"/>
                <a:ea typeface="宋体" pitchFamily="65" charset="-122"/>
              </a:rPr>
              <a:t>解析　</a:t>
            </a:r>
            <a:r>
              <a:rPr lang="zh-CN" altLang="en-US" sz="1810" kern="0" dirty="0" smtClean="0">
                <a:solidFill>
                  <a:srgbClr val="FF0000"/>
                </a:solidFill>
                <a:latin typeface="Times New Roman" pitchFamily="65" charset="-122"/>
                <a:ea typeface="宋体" pitchFamily="65" charset="-122"/>
              </a:rPr>
              <a:t>考查词性转换。句意:只有当我们认识到互相帮助的重要性时,我们才能</a:t>
            </a:r>
            <a:r>
              <a:rPr sz="1810" dirty="0">
                <a:solidFill>
                  <a:srgbClr val="FF0000"/>
                </a:solidFill>
              </a:rPr>
              <a:t/>
            </a:r>
            <a:br>
              <a:rPr sz="1810" dirty="0">
                <a:solidFill>
                  <a:srgbClr val="FF0000"/>
                </a:solidFill>
              </a:rPr>
            </a:br>
            <a:r>
              <a:rPr lang="zh-CN" altLang="en-US" sz="1810" kern="0" dirty="0" smtClean="0">
                <a:solidFill>
                  <a:srgbClr val="FF0000"/>
                </a:solidFill>
                <a:latin typeface="Times New Roman" pitchFamily="65" charset="-122"/>
                <a:ea typeface="宋体" pitchFamily="65" charset="-122"/>
              </a:rPr>
              <a:t>致力于建设一个和谐社会。空格后面的society是名词,应该用形容词修饰。har-</a:t>
            </a:r>
            <a:r>
              <a:rPr sz="1810" dirty="0">
                <a:solidFill>
                  <a:srgbClr val="FF0000"/>
                </a:solidFill>
              </a:rPr>
              <a:t/>
            </a:r>
            <a:br>
              <a:rPr sz="1810" dirty="0">
                <a:solidFill>
                  <a:srgbClr val="FF0000"/>
                </a:solidFill>
              </a:rPr>
            </a:br>
            <a:r>
              <a:rPr lang="zh-CN" altLang="en-US" sz="1810" kern="0" dirty="0" smtClean="0">
                <a:solidFill>
                  <a:srgbClr val="FF0000"/>
                </a:solidFill>
                <a:latin typeface="Times New Roman" pitchFamily="65" charset="-122"/>
                <a:ea typeface="宋体" pitchFamily="65" charset="-122"/>
              </a:rPr>
              <a:t>monious society和谐社会。</a:t>
            </a:r>
            <a:endParaRPr lang="en-US" altLang="zh-CN" sz="1810"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sz="1810" dirty="0"/>
          </a:p>
        </p:txBody>
      </p:sp>
      <p:pic>
        <p:nvPicPr>
          <p:cNvPr id="3" name="图片 3" descr="textimage30.jpeg"/>
          <p:cNvPicPr>
            <a:picLocks noChangeAspect="1"/>
          </p:cNvPicPr>
          <p:nvPr/>
        </p:nvPicPr>
        <p:blipFill>
          <a:blip r:embed="rId4" cstate="print"/>
          <a:stretch>
            <a:fillRect/>
          </a:stretch>
        </p:blipFill>
        <p:spPr>
          <a:xfrm>
            <a:off x="1139231" y="1620069"/>
            <a:ext cx="552449" cy="371475"/>
          </a:xfrm>
          <a:prstGeom prst="rect">
            <a:avLst/>
          </a:prstGeom>
        </p:spPr>
      </p:pic>
      <p:pic>
        <p:nvPicPr>
          <p:cNvPr id="6" name="图片 4" descr="textimage29.jpeg"/>
          <p:cNvPicPr>
            <a:picLocks noChangeAspect="1"/>
          </p:cNvPicPr>
          <p:nvPr/>
        </p:nvPicPr>
        <p:blipFill>
          <a:blip r:embed="rId5" cstate="print"/>
          <a:stretch>
            <a:fillRect/>
          </a:stretch>
        </p:blipFill>
        <p:spPr>
          <a:xfrm>
            <a:off x="1115616" y="3276253"/>
            <a:ext cx="537592" cy="361194"/>
          </a:xfrm>
          <a:prstGeom prst="rect">
            <a:avLst/>
          </a:prstGeom>
        </p:spPr>
      </p:pic>
      <p:pic>
        <p:nvPicPr>
          <p:cNvPr id="7" name="Picture 4" descr="\\a015\吴双婷\线.tif"/>
          <p:cNvPicPr>
            <a:picLocks noChangeAspect="1" noChangeArrowheads="1"/>
          </p:cNvPicPr>
          <p:nvPr/>
        </p:nvPicPr>
        <p:blipFill>
          <a:blip r:embed="rId6" cstate="print"/>
          <a:srcRect/>
          <a:stretch>
            <a:fillRect/>
          </a:stretch>
        </p:blipFill>
        <p:spPr bwMode="auto">
          <a:xfrm>
            <a:off x="3707904" y="2052117"/>
            <a:ext cx="93610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2483768" y="3708301"/>
            <a:ext cx="1512168" cy="343678"/>
          </a:xfrm>
          <a:prstGeom prst="rect">
            <a:avLst/>
          </a:prstGeom>
          <a:noFill/>
          <a:ln w="9525">
            <a:noFill/>
            <a:miter lim="800000"/>
            <a:headEnd/>
            <a:tailEnd/>
          </a:ln>
        </p:spPr>
      </p:pic>
      <p:sp>
        <p:nvSpPr>
          <p:cNvPr id="9" name="矩形 8"/>
          <p:cNvSpPr/>
          <p:nvPr/>
        </p:nvSpPr>
        <p:spPr>
          <a:xfrm>
            <a:off x="683568" y="2412157"/>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11560" y="4140349"/>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924647"/>
          </a:xfrm>
          <a:prstGeom prst="rect">
            <a:avLst/>
          </a:prstGeom>
          <a:noFill/>
        </p:spPr>
        <p:txBody>
          <a:bodyPr wrap="square" lIns="0" tIns="0" rIns="0" bIns="0" rtlCol="0">
            <a:spAutoFit/>
          </a:bodyPr>
          <a:lstStyle/>
          <a:p>
            <a:pPr eaLnBrk="0" latinLnBrk="1" hangingPunct="0">
              <a:lnSpc>
                <a:spcPct val="150000"/>
              </a:lnSpc>
            </a:pPr>
            <a:r>
              <a:rPr lang="en-US" altLang="zh-CN" sz="1810" kern="0" dirty="0" smtClean="0">
                <a:solidFill>
                  <a:srgbClr val="000000"/>
                </a:solidFill>
                <a:latin typeface="Times New Roman" pitchFamily="65" charset="-122"/>
                <a:ea typeface="宋体" pitchFamily="65" charset="-122"/>
              </a:rPr>
              <a:t>5-3 (</a:t>
            </a:r>
            <a:r>
              <a:rPr lang="en-US" altLang="zh-CN" sz="1810" kern="0" spc="2447" dirty="0" smtClean="0">
                <a:solidFill>
                  <a:srgbClr val="000000"/>
                </a:solidFill>
                <a:latin typeface="Times New Roman" pitchFamily="65" charset="-122"/>
                <a:ea typeface="宋体" pitchFamily="65" charset="-122"/>
              </a:rPr>
              <a:t> </a:t>
            </a:r>
            <a:r>
              <a:rPr lang="en-US" altLang="zh-CN" sz="1810" kern="0" dirty="0" smtClean="0">
                <a:solidFill>
                  <a:srgbClr val="000000"/>
                </a:solidFill>
                <a:latin typeface="Times New Roman" pitchFamily="65" charset="-122"/>
                <a:ea typeface="宋体" pitchFamily="65" charset="-122"/>
              </a:rPr>
              <a:t>)Only by doing this can our society become more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harmonious    </a:t>
            </a:r>
            <a:r>
              <a:rPr lang="en-US" altLang="zh-CN" sz="1810" kern="0" dirty="0" smtClean="0">
                <a:solidFill>
                  <a:srgbClr val="000000"/>
                </a:solidFill>
                <a:latin typeface="Times New Roman" pitchFamily="65" charset="-122"/>
                <a:ea typeface="宋体" pitchFamily="65" charset="-122"/>
              </a:rPr>
              <a:t>(</a:t>
            </a:r>
            <a:r>
              <a:rPr lang="en-US" altLang="zh-CN" sz="1810" kern="0" dirty="0" err="1" smtClean="0">
                <a:solidFill>
                  <a:srgbClr val="000000"/>
                </a:solidFill>
                <a:latin typeface="Times New Roman" pitchFamily="65" charset="-122"/>
                <a:ea typeface="宋体" pitchFamily="65" charset="-122"/>
              </a:rPr>
              <a:t>har</a:t>
            </a:r>
            <a:r>
              <a:rPr lang="en-US" altLang="zh-CN" sz="1810" kern="0" dirty="0" smtClean="0">
                <a:solidFill>
                  <a:srgbClr val="000000"/>
                </a:solidFill>
                <a:latin typeface="Times New Roman" pitchFamily="65" charset="-122"/>
                <a:ea typeface="宋体" pitchFamily="65" charset="-122"/>
              </a:rPr>
              <a:t>-</a:t>
            </a:r>
            <a:endParaRPr lang="en-US" altLang="zh-CN" sz="1810" dirty="0" smtClean="0"/>
          </a:p>
          <a:p>
            <a:pPr eaLnBrk="0" latinLnBrk="1" hangingPunct="0">
              <a:lnSpc>
                <a:spcPct val="150000"/>
              </a:lnSpc>
            </a:pPr>
            <a:r>
              <a:rPr lang="en-US" altLang="zh-CN" sz="1810" kern="0" dirty="0" err="1" smtClean="0">
                <a:solidFill>
                  <a:srgbClr val="000000"/>
                </a:solidFill>
                <a:latin typeface="Times New Roman" pitchFamily="65" charset="-122"/>
                <a:ea typeface="宋体" pitchFamily="65" charset="-122"/>
              </a:rPr>
              <a:t>mony</a:t>
            </a:r>
            <a:r>
              <a:rPr lang="en-US" altLang="zh-CN" sz="1810" kern="0" dirty="0" smtClean="0">
                <a:solidFill>
                  <a:srgbClr val="000000"/>
                </a:solidFill>
                <a:latin typeface="Times New Roman" pitchFamily="65" charset="-122"/>
                <a:ea typeface="宋体" pitchFamily="65" charset="-122"/>
              </a:rPr>
              <a:t>)and safer!</a:t>
            </a:r>
            <a:endParaRPr lang="en-US" altLang="zh-CN" sz="1810" dirty="0" smtClean="0"/>
          </a:p>
          <a:p>
            <a:pPr eaLnBrk="0" latinLnBrk="1" hangingPunct="0">
              <a:lnSpc>
                <a:spcPct val="150000"/>
              </a:lnSpc>
            </a:pPr>
            <a:r>
              <a:rPr lang="zh-CN" altLang="en-US" sz="1810" b="1" kern="0" dirty="0" smtClean="0">
                <a:solidFill>
                  <a:srgbClr val="FF0000"/>
                </a:solidFill>
                <a:latin typeface="Times New Roman" pitchFamily="65" charset="-122"/>
                <a:ea typeface="宋体" pitchFamily="65" charset="-122"/>
              </a:rPr>
              <a:t>解析　</a:t>
            </a:r>
            <a:r>
              <a:rPr lang="zh-CN" altLang="en-US" sz="1810" kern="0" dirty="0" smtClean="0">
                <a:solidFill>
                  <a:srgbClr val="FF0000"/>
                </a:solidFill>
                <a:latin typeface="Times New Roman" pitchFamily="65" charset="-122"/>
                <a:ea typeface="宋体" pitchFamily="65" charset="-122"/>
              </a:rPr>
              <a:t>考查词性转换。句意</a:t>
            </a:r>
            <a:r>
              <a:rPr lang="en-US" altLang="zh-CN" sz="1810" kern="0" dirty="0" smtClean="0">
                <a:solidFill>
                  <a:srgbClr val="FF0000"/>
                </a:solidFill>
                <a:latin typeface="Times New Roman" pitchFamily="65" charset="-122"/>
                <a:ea typeface="宋体" pitchFamily="65" charset="-122"/>
              </a:rPr>
              <a:t>:</a:t>
            </a:r>
            <a:r>
              <a:rPr lang="zh-CN" altLang="en-US" sz="1810" kern="0" dirty="0" smtClean="0">
                <a:solidFill>
                  <a:srgbClr val="FF0000"/>
                </a:solidFill>
                <a:latin typeface="Times New Roman" pitchFamily="65" charset="-122"/>
                <a:ea typeface="宋体" pitchFamily="65" charset="-122"/>
              </a:rPr>
              <a:t>只有这样做</a:t>
            </a:r>
            <a:r>
              <a:rPr lang="en-US" altLang="zh-CN" sz="1810" kern="0" dirty="0" smtClean="0">
                <a:solidFill>
                  <a:srgbClr val="FF0000"/>
                </a:solidFill>
                <a:latin typeface="Times New Roman" pitchFamily="65" charset="-122"/>
                <a:ea typeface="宋体" pitchFamily="65" charset="-122"/>
              </a:rPr>
              <a:t>,</a:t>
            </a:r>
            <a:r>
              <a:rPr lang="zh-CN" altLang="en-US" sz="1810" kern="0" dirty="0" smtClean="0">
                <a:solidFill>
                  <a:srgbClr val="FF0000"/>
                </a:solidFill>
                <a:latin typeface="Times New Roman" pitchFamily="65" charset="-122"/>
                <a:ea typeface="宋体" pitchFamily="65" charset="-122"/>
              </a:rPr>
              <a:t>我们的社会才能变得更加和谐与安全</a:t>
            </a:r>
            <a:r>
              <a:rPr lang="en-US" altLang="zh-CN" sz="1810" kern="0" dirty="0" smtClean="0">
                <a:solidFill>
                  <a:srgbClr val="FF0000"/>
                </a:solidFill>
                <a:latin typeface="Times New Roman" pitchFamily="65" charset="-122"/>
                <a:ea typeface="宋体" pitchFamily="65" charset="-122"/>
              </a:rPr>
              <a:t>!</a:t>
            </a:r>
            <a:r>
              <a:rPr lang="zh-CN" altLang="en-US" sz="1810" dirty="0" smtClean="0">
                <a:solidFill>
                  <a:srgbClr val="FF0000"/>
                </a:solidFill>
              </a:rPr>
              <a:t/>
            </a:r>
            <a:br>
              <a:rPr lang="zh-CN" altLang="en-US" sz="1810" dirty="0" smtClean="0">
                <a:solidFill>
                  <a:srgbClr val="FF0000"/>
                </a:solidFill>
              </a:rPr>
            </a:br>
            <a:r>
              <a:rPr lang="en-US" altLang="zh-CN" sz="1810" kern="0" dirty="0" smtClean="0">
                <a:solidFill>
                  <a:srgbClr val="FF0000"/>
                </a:solidFill>
                <a:latin typeface="Times New Roman" pitchFamily="65" charset="-122"/>
                <a:ea typeface="宋体" pitchFamily="65" charset="-122"/>
              </a:rPr>
              <a:t>become</a:t>
            </a:r>
            <a:r>
              <a:rPr lang="zh-CN" altLang="en-US" sz="1810" kern="0" dirty="0" smtClean="0">
                <a:solidFill>
                  <a:srgbClr val="FF0000"/>
                </a:solidFill>
                <a:latin typeface="Times New Roman" pitchFamily="65" charset="-122"/>
                <a:ea typeface="宋体" pitchFamily="65" charset="-122"/>
              </a:rPr>
              <a:t>在此处是系动词</a:t>
            </a:r>
            <a:r>
              <a:rPr lang="en-US" altLang="zh-CN" sz="1810" kern="0" dirty="0" smtClean="0">
                <a:solidFill>
                  <a:srgbClr val="FF0000"/>
                </a:solidFill>
                <a:latin typeface="Times New Roman" pitchFamily="65" charset="-122"/>
                <a:ea typeface="宋体" pitchFamily="65" charset="-122"/>
              </a:rPr>
              <a:t>,</a:t>
            </a:r>
            <a:r>
              <a:rPr lang="zh-CN" altLang="en-US" sz="1810" kern="0" dirty="0" smtClean="0">
                <a:solidFill>
                  <a:srgbClr val="FF0000"/>
                </a:solidFill>
                <a:latin typeface="Times New Roman" pitchFamily="65" charset="-122"/>
                <a:ea typeface="宋体" pitchFamily="65" charset="-122"/>
              </a:rPr>
              <a:t>由语境及后边的</a:t>
            </a:r>
            <a:r>
              <a:rPr lang="en-US" altLang="zh-CN" sz="1810" kern="0" dirty="0" smtClean="0">
                <a:solidFill>
                  <a:srgbClr val="FF0000"/>
                </a:solidFill>
                <a:latin typeface="Times New Roman" pitchFamily="65" charset="-122"/>
                <a:ea typeface="宋体" pitchFamily="65" charset="-122"/>
              </a:rPr>
              <a:t>safer</a:t>
            </a:r>
            <a:r>
              <a:rPr lang="zh-CN" altLang="en-US" sz="1810" kern="0" dirty="0" smtClean="0">
                <a:solidFill>
                  <a:srgbClr val="FF0000"/>
                </a:solidFill>
                <a:latin typeface="Times New Roman" pitchFamily="65" charset="-122"/>
                <a:ea typeface="宋体" pitchFamily="65" charset="-122"/>
              </a:rPr>
              <a:t>可知此处应用形容词的比较级作表</a:t>
            </a:r>
            <a:r>
              <a:rPr lang="zh-CN" altLang="en-US" sz="1810" dirty="0" smtClean="0">
                <a:solidFill>
                  <a:srgbClr val="FF0000"/>
                </a:solidFill>
              </a:rPr>
              <a:t/>
            </a:r>
            <a:br>
              <a:rPr lang="zh-CN" altLang="en-US" sz="1810" dirty="0" smtClean="0">
                <a:solidFill>
                  <a:srgbClr val="FF0000"/>
                </a:solidFill>
              </a:rPr>
            </a:br>
            <a:r>
              <a:rPr lang="zh-CN" altLang="en-US" sz="1810" kern="0" dirty="0" smtClean="0">
                <a:solidFill>
                  <a:srgbClr val="FF0000"/>
                </a:solidFill>
                <a:latin typeface="Times New Roman" pitchFamily="65" charset="-122"/>
                <a:ea typeface="宋体" pitchFamily="65" charset="-122"/>
              </a:rPr>
              <a:t>语</a:t>
            </a:r>
            <a:r>
              <a:rPr lang="en-US" altLang="zh-CN" sz="1810" kern="0" dirty="0" smtClean="0">
                <a:solidFill>
                  <a:srgbClr val="FF0000"/>
                </a:solidFill>
                <a:latin typeface="Times New Roman" pitchFamily="65" charset="-122"/>
                <a:ea typeface="宋体" pitchFamily="65" charset="-122"/>
              </a:rPr>
              <a:t>,</a:t>
            </a:r>
            <a:r>
              <a:rPr lang="zh-CN" altLang="en-US" sz="1810" kern="0" dirty="0" smtClean="0">
                <a:solidFill>
                  <a:srgbClr val="FF0000"/>
                </a:solidFill>
                <a:latin typeface="Times New Roman" pitchFamily="65" charset="-122"/>
                <a:ea typeface="宋体" pitchFamily="65" charset="-122"/>
              </a:rPr>
              <a:t>空前有</a:t>
            </a:r>
            <a:r>
              <a:rPr lang="en-US" altLang="zh-CN" sz="1810" kern="0" dirty="0" smtClean="0">
                <a:solidFill>
                  <a:srgbClr val="FF0000"/>
                </a:solidFill>
                <a:latin typeface="Times New Roman" pitchFamily="65" charset="-122"/>
                <a:ea typeface="宋体" pitchFamily="65" charset="-122"/>
              </a:rPr>
              <a:t>more,</a:t>
            </a:r>
            <a:r>
              <a:rPr lang="zh-CN" altLang="en-US" sz="1810" kern="0" dirty="0" smtClean="0">
                <a:solidFill>
                  <a:srgbClr val="FF0000"/>
                </a:solidFill>
                <a:latin typeface="Times New Roman" pitchFamily="65" charset="-122"/>
                <a:ea typeface="宋体" pitchFamily="65" charset="-122"/>
              </a:rPr>
              <a:t>因此此空填形容词</a:t>
            </a:r>
            <a:r>
              <a:rPr lang="en-US" altLang="zh-CN" sz="1810" kern="0" dirty="0" smtClean="0">
                <a:solidFill>
                  <a:srgbClr val="FF0000"/>
                </a:solidFill>
                <a:latin typeface="Times New Roman" pitchFamily="65" charset="-122"/>
                <a:ea typeface="宋体" pitchFamily="65" charset="-122"/>
              </a:rPr>
              <a:t>harmonious</a:t>
            </a:r>
            <a:r>
              <a:rPr lang="zh-CN" altLang="en-US" sz="1810" kern="0" dirty="0" smtClean="0">
                <a:solidFill>
                  <a:srgbClr val="FF0000"/>
                </a:solidFill>
                <a:latin typeface="Times New Roman" pitchFamily="65" charset="-122"/>
                <a:ea typeface="宋体" pitchFamily="65" charset="-122"/>
              </a:rPr>
              <a:t>。</a:t>
            </a:r>
            <a:endParaRPr lang="en-US" altLang="zh-CN" sz="1810" dirty="0" smtClean="0">
              <a:solidFill>
                <a:srgbClr val="FF0000"/>
              </a:solidFill>
            </a:endParaRPr>
          </a:p>
          <a:p>
            <a:pPr marL="0" indent="0" eaLnBrk="0" latinLnBrk="1" hangingPunct="0">
              <a:lnSpc>
                <a:spcPct val="150000"/>
              </a:lnSpc>
              <a:spcBef>
                <a:spcPts val="0"/>
              </a:spcBef>
              <a:buNone/>
            </a:pPr>
            <a:r>
              <a:rPr lang="zh-CN" altLang="en-US" sz="1810" kern="0" spc="12747" dirty="0" smtClean="0">
                <a:solidFill>
                  <a:srgbClr val="000000"/>
                </a:solidFill>
                <a:latin typeface="Times New Roman" pitchFamily="65" charset="-122"/>
                <a:ea typeface="宋体" pitchFamily="65" charset="-122"/>
              </a:rPr>
              <a:t> </a:t>
            </a:r>
            <a:r>
              <a:rPr lang="zh-CN" altLang="en-US" sz="1810" dirty="0" smtClean="0">
                <a:solidFill>
                  <a:schemeClr val="tx2"/>
                </a:solidFill>
              </a:rPr>
              <a:t>|inspection n.检查;查看;视察</a:t>
            </a:r>
            <a:endParaRPr lang="zh-CN" altLang="en-US" sz="1810" dirty="0">
              <a:solidFill>
                <a:schemeClr val="tx2"/>
              </a:solidFill>
            </a:endParaRPr>
          </a:p>
          <a:p>
            <a:pPr marL="0" indent="0" eaLnBrk="0" latinLnBrk="1" hangingPunct="0">
              <a:lnSpc>
                <a:spcPct val="150000"/>
              </a:lnSpc>
              <a:spcBef>
                <a:spcPts val="0"/>
              </a:spcBef>
              <a:buNone/>
            </a:pPr>
            <a:r>
              <a:rPr lang="zh-CN" altLang="en-US" sz="1810" kern="0" dirty="0" smtClean="0">
                <a:solidFill>
                  <a:srgbClr val="000000"/>
                </a:solidFill>
                <a:latin typeface="Times New Roman" pitchFamily="65" charset="-122"/>
                <a:ea typeface="宋体" pitchFamily="65" charset="-122"/>
              </a:rPr>
              <a:t>　　At the same time, they started to carry out inspections regularly and fine tourist </a:t>
            </a:r>
            <a:endParaRPr lang="zh-CN" altLang="en-US" sz="1810" dirty="0"/>
          </a:p>
        </p:txBody>
      </p:sp>
      <p:pic>
        <p:nvPicPr>
          <p:cNvPr id="4" name="图片 4" descr="textimage31.jpeg"/>
          <p:cNvPicPr>
            <a:picLocks noChangeAspect="1"/>
          </p:cNvPicPr>
          <p:nvPr/>
        </p:nvPicPr>
        <p:blipFill>
          <a:blip r:embed="rId4" cstate="print"/>
          <a:stretch>
            <a:fillRect/>
          </a:stretch>
        </p:blipFill>
        <p:spPr>
          <a:xfrm>
            <a:off x="1139231" y="1188021"/>
            <a:ext cx="552449" cy="371474"/>
          </a:xfrm>
          <a:prstGeom prst="rect">
            <a:avLst/>
          </a:prstGeom>
        </p:spPr>
      </p:pic>
      <p:pic>
        <p:nvPicPr>
          <p:cNvPr id="5" name="图片 5" descr="textimage32.jpeg"/>
          <p:cNvPicPr>
            <a:picLocks noChangeAspect="1"/>
          </p:cNvPicPr>
          <p:nvPr/>
        </p:nvPicPr>
        <p:blipFill>
          <a:blip r:embed="rId5" cstate="print"/>
          <a:stretch>
            <a:fillRect/>
          </a:stretch>
        </p:blipFill>
        <p:spPr>
          <a:xfrm>
            <a:off x="827584" y="3276253"/>
            <a:ext cx="1547744" cy="400411"/>
          </a:xfrm>
          <a:prstGeom prst="rect">
            <a:avLst/>
          </a:prstGeom>
        </p:spPr>
      </p:pic>
      <p:sp>
        <p:nvSpPr>
          <p:cNvPr id="7" name="TextBox 2"/>
          <p:cNvSpPr txBox="1"/>
          <p:nvPr/>
        </p:nvSpPr>
        <p:spPr>
          <a:xfrm>
            <a:off x="611560" y="3996333"/>
            <a:ext cx="8316000" cy="293138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organisations for abuses.(教材P33)</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与此同时,他们开始定期检查,并对滥用职权的旅游组织进行罚款。</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Police said at 12:08 p.m. on Tuesday the man knocked on a door on Pennypacker </a:t>
            </a:r>
            <a:r>
              <a:rPr dirty="0"/>
              <a:t/>
            </a:r>
            <a:br>
              <a:rPr dirty="0"/>
            </a:br>
            <a:r>
              <a:rPr lang="zh-CN" altLang="en-US" sz="1814" kern="0" dirty="0" smtClean="0">
                <a:solidFill>
                  <a:srgbClr val="000000"/>
                </a:solidFill>
                <a:latin typeface="Times New Roman" pitchFamily="65" charset="-122"/>
                <a:ea typeface="宋体" pitchFamily="65" charset="-122"/>
              </a:rPr>
              <a:t>Lane and claimed to be there to inspect people for the 2019-nCoV. 警方说,周二下午</a:t>
            </a:r>
            <a:r>
              <a:rPr dirty="0"/>
              <a:t/>
            </a:r>
            <a:br>
              <a:rPr dirty="0"/>
            </a:br>
            <a:r>
              <a:rPr lang="zh-CN" altLang="en-US" sz="1814" kern="0" dirty="0" smtClean="0">
                <a:solidFill>
                  <a:srgbClr val="000000"/>
                </a:solidFill>
                <a:latin typeface="Times New Roman" pitchFamily="65" charset="-122"/>
                <a:ea typeface="宋体" pitchFamily="65" charset="-122"/>
              </a:rPr>
              <a:t>12点08分,这名男子敲响了彭尼帕克巷的一扇门,声称自己去那儿是给人们做新</a:t>
            </a:r>
            <a:r>
              <a:rPr dirty="0"/>
              <a:t/>
            </a:r>
            <a:br>
              <a:rPr dirty="0"/>
            </a:br>
            <a:r>
              <a:rPr lang="zh-CN" altLang="en-US" sz="1814" kern="0" dirty="0" smtClean="0">
                <a:solidFill>
                  <a:srgbClr val="000000"/>
                </a:solidFill>
                <a:latin typeface="Times New Roman" pitchFamily="65" charset="-122"/>
                <a:ea typeface="宋体" pitchFamily="65" charset="-122"/>
              </a:rPr>
              <a:t>冠病毒检查的。</a:t>
            </a:r>
            <a:endParaRPr lang="zh-CN" altLang="en-US" dirty="0"/>
          </a:p>
        </p:txBody>
      </p:sp>
      <p:pic>
        <p:nvPicPr>
          <p:cNvPr id="8" name="图片 3" descr="textimage33.jpeg"/>
          <p:cNvPicPr>
            <a:picLocks noChangeAspect="1"/>
          </p:cNvPicPr>
          <p:nvPr/>
        </p:nvPicPr>
        <p:blipFill>
          <a:blip r:embed="rId6" cstate="print"/>
          <a:stretch>
            <a:fillRect/>
          </a:stretch>
        </p:blipFill>
        <p:spPr>
          <a:xfrm>
            <a:off x="611560" y="4935115"/>
            <a:ext cx="190500" cy="219075"/>
          </a:xfrm>
          <a:prstGeom prst="rect">
            <a:avLst/>
          </a:prstGeom>
        </p:spPr>
      </p:pic>
      <p:pic>
        <p:nvPicPr>
          <p:cNvPr id="10" name="Picture 4" descr="\\a015\吴双婷\线.tif"/>
          <p:cNvPicPr>
            <a:picLocks noChangeAspect="1" noChangeArrowheads="1"/>
          </p:cNvPicPr>
          <p:nvPr/>
        </p:nvPicPr>
        <p:blipFill>
          <a:blip r:embed="rId7" cstate="print"/>
          <a:srcRect/>
          <a:stretch>
            <a:fillRect/>
          </a:stretch>
        </p:blipFill>
        <p:spPr bwMode="auto">
          <a:xfrm>
            <a:off x="6228184" y="1188021"/>
            <a:ext cx="1584176" cy="343678"/>
          </a:xfrm>
          <a:prstGeom prst="rect">
            <a:avLst/>
          </a:prstGeom>
          <a:noFill/>
          <a:ln w="9525">
            <a:noFill/>
            <a:miter lim="800000"/>
            <a:headEnd/>
            <a:tailEnd/>
          </a:ln>
        </p:spPr>
      </p:pic>
      <p:sp>
        <p:nvSpPr>
          <p:cNvPr id="11" name="矩形 10"/>
          <p:cNvSpPr/>
          <p:nvPr/>
        </p:nvSpPr>
        <p:spPr>
          <a:xfrm>
            <a:off x="611560" y="2052117"/>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51261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inspector was interested in everything related to the school. 视察员对有关这所</a:t>
            </a:r>
            <a:r>
              <a:rPr dirty="0"/>
              <a:t/>
            </a:r>
            <a:br>
              <a:rPr dirty="0"/>
            </a:br>
            <a:r>
              <a:rPr lang="zh-CN" altLang="en-US" sz="1814" kern="0" dirty="0" smtClean="0">
                <a:solidFill>
                  <a:srgbClr val="000000"/>
                </a:solidFill>
                <a:latin typeface="Times New Roman" pitchFamily="65" charset="-122"/>
                <a:ea typeface="宋体" pitchFamily="65" charset="-122"/>
              </a:rPr>
              <a:t>学校的一切都感兴趣。</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inspect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.检查;查看;视察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inspector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.检查员;视察员</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p:txBody>
      </p:sp>
      <p:pic>
        <p:nvPicPr>
          <p:cNvPr id="4" name="图片 4" descr="textimage34.jpeg"/>
          <p:cNvPicPr>
            <a:picLocks noChangeAspect="1"/>
          </p:cNvPicPr>
          <p:nvPr/>
        </p:nvPicPr>
        <p:blipFill>
          <a:blip r:embed="rId4" cstate="print"/>
          <a:stretch>
            <a:fillRect/>
          </a:stretch>
        </p:blipFill>
        <p:spPr>
          <a:xfrm>
            <a:off x="683568" y="2124125"/>
            <a:ext cx="219075" cy="219075"/>
          </a:xfrm>
          <a:prstGeom prst="rect">
            <a:avLst/>
          </a:prstGeom>
        </p:spPr>
      </p:pic>
      <p:sp>
        <p:nvSpPr>
          <p:cNvPr id="5" name="TextBox 2"/>
          <p:cNvSpPr txBox="1"/>
          <p:nvPr/>
        </p:nvSpPr>
        <p:spPr>
          <a:xfrm>
            <a:off x="683568" y="3636293"/>
            <a:ext cx="8316000" cy="300223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6-1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few times each year, an </a:t>
            </a:r>
            <a:r>
              <a:rPr lang="zh-CN" altLang="en-US" sz="1814" u="sng" kern="0" dirty="0" smtClean="0">
                <a:solidFill>
                  <a:srgbClr val="FF0000"/>
                </a:solidFill>
                <a:latin typeface="Times New Roman" pitchFamily="65" charset="-122"/>
                <a:ea typeface="宋体" pitchFamily="65" charset="-122"/>
              </a:rPr>
              <a:t>　inspector    </a:t>
            </a:r>
            <a:r>
              <a:rPr lang="zh-CN" altLang="en-US" sz="1814" kern="0" dirty="0" smtClean="0">
                <a:solidFill>
                  <a:srgbClr val="000000"/>
                </a:solidFill>
                <a:latin typeface="Times New Roman" pitchFamily="65" charset="-122"/>
                <a:ea typeface="宋体" pitchFamily="65" charset="-122"/>
              </a:rPr>
              <a:t> (inspect)arrived to look over the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entire light station.</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考查词性转换。句意:每年都有几次监察员过来检查整个灯塔。根据句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意,此空应该填表示人的名词。因此填inspector,表示“监察员”。空前有an,故用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单数。</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a:t>
            </a:r>
            <a:r>
              <a:rPr lang="zh-CN" altLang="en-US" sz="1814" u="sng" kern="0" dirty="0" smtClean="0">
                <a:solidFill>
                  <a:srgbClr val="FF0000"/>
                </a:solidFill>
                <a:latin typeface="Times New Roman" pitchFamily="65" charset="-122"/>
                <a:ea typeface="宋体" pitchFamily="65" charset="-122"/>
              </a:rPr>
              <a:t>　inspector/inspectors    </a:t>
            </a:r>
            <a:r>
              <a:rPr lang="zh-CN" altLang="en-US" sz="1814" kern="0" dirty="0" smtClean="0">
                <a:solidFill>
                  <a:srgbClr val="000000"/>
                </a:solidFill>
                <a:latin typeface="Times New Roman" pitchFamily="65" charset="-122"/>
                <a:ea typeface="宋体" pitchFamily="65" charset="-122"/>
              </a:rPr>
              <a:t> (inspect) made another attempt to get some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concrete facts from them.</a:t>
            </a:r>
            <a:endParaRPr lang="en-US" altLang="zh-CN" sz="1814" kern="0" dirty="0" smtClean="0">
              <a:solidFill>
                <a:srgbClr val="000000"/>
              </a:solidFill>
              <a:latin typeface="Times New Roman" pitchFamily="65" charset="-122"/>
              <a:ea typeface="宋体" pitchFamily="65" charset="-122"/>
            </a:endParaRPr>
          </a:p>
        </p:txBody>
      </p:sp>
      <p:pic>
        <p:nvPicPr>
          <p:cNvPr id="6" name="图片 3" descr="textimage35.jpeg"/>
          <p:cNvPicPr>
            <a:picLocks noChangeAspect="1"/>
          </p:cNvPicPr>
          <p:nvPr/>
        </p:nvPicPr>
        <p:blipFill>
          <a:blip r:embed="rId5" cstate="print"/>
          <a:stretch>
            <a:fillRect/>
          </a:stretch>
        </p:blipFill>
        <p:spPr>
          <a:xfrm>
            <a:off x="1125018" y="3677613"/>
            <a:ext cx="609600" cy="409574"/>
          </a:xfrm>
          <a:prstGeom prst="rect">
            <a:avLst/>
          </a:prstGeom>
        </p:spPr>
      </p:pic>
      <p:pic>
        <p:nvPicPr>
          <p:cNvPr id="7" name="图片 4" descr="textimage36.jpeg"/>
          <p:cNvPicPr>
            <a:picLocks noChangeAspect="1"/>
          </p:cNvPicPr>
          <p:nvPr/>
        </p:nvPicPr>
        <p:blipFill>
          <a:blip r:embed="rId5" cstate="print"/>
          <a:stretch>
            <a:fillRect/>
          </a:stretch>
        </p:blipFill>
        <p:spPr>
          <a:xfrm>
            <a:off x="1125018" y="5806598"/>
            <a:ext cx="552449" cy="371474"/>
          </a:xfrm>
          <a:prstGeom prst="rect">
            <a:avLst/>
          </a:prstGeom>
        </p:spPr>
      </p:pic>
      <p:pic>
        <p:nvPicPr>
          <p:cNvPr id="8" name="Picture 4" descr="\\a015\吴双婷\线.tif"/>
          <p:cNvPicPr>
            <a:picLocks noChangeAspect="1" noChangeArrowheads="1"/>
          </p:cNvPicPr>
          <p:nvPr/>
        </p:nvPicPr>
        <p:blipFill>
          <a:blip r:embed="rId6" cstate="print"/>
          <a:srcRect/>
          <a:stretch>
            <a:fillRect/>
          </a:stretch>
        </p:blipFill>
        <p:spPr bwMode="auto">
          <a:xfrm>
            <a:off x="971600" y="2484165"/>
            <a:ext cx="110403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971600" y="2860567"/>
            <a:ext cx="129614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4211960" y="3708301"/>
            <a:ext cx="136815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6" cstate="print"/>
          <a:srcRect/>
          <a:stretch>
            <a:fillRect/>
          </a:stretch>
        </p:blipFill>
        <p:spPr bwMode="auto">
          <a:xfrm>
            <a:off x="2123728" y="5796533"/>
            <a:ext cx="2376264" cy="343678"/>
          </a:xfrm>
          <a:prstGeom prst="rect">
            <a:avLst/>
          </a:prstGeom>
          <a:noFill/>
          <a:ln w="9525">
            <a:noFill/>
            <a:miter lim="800000"/>
            <a:headEnd/>
            <a:tailEnd/>
          </a:ln>
        </p:spPr>
      </p:pic>
      <p:sp>
        <p:nvSpPr>
          <p:cNvPr id="12" name="矩形 11"/>
          <p:cNvSpPr/>
          <p:nvPr/>
        </p:nvSpPr>
        <p:spPr>
          <a:xfrm>
            <a:off x="539552" y="4572397"/>
            <a:ext cx="820891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2351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考查名词。句意:检查员再次尝试,以从他们那里得到点具体事实。根据</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句意,此空应该填表示人的名词inspector,表示“检查员”。inspector是可数名词,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空前是定冠词the,这里可用单数表示特指一个人,也可用复数表示特指多个人,故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填inspector/inspectors。</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)Betty Byrnes remembered when her mother did not have time to wash all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dishes before an </a:t>
            </a:r>
            <a:r>
              <a:rPr lang="zh-CN" altLang="en-US" sz="1814" u="sng" kern="0" dirty="0" smtClean="0">
                <a:solidFill>
                  <a:srgbClr val="FF0000"/>
                </a:solidFill>
                <a:latin typeface="Times New Roman" pitchFamily="65" charset="-122"/>
                <a:ea typeface="宋体" pitchFamily="65" charset="-122"/>
              </a:rPr>
              <a:t>　inspection    </a:t>
            </a:r>
            <a:r>
              <a:rPr lang="zh-CN" altLang="en-US" sz="1814" kern="0" dirty="0" smtClean="0">
                <a:solidFill>
                  <a:srgbClr val="000000"/>
                </a:solidFill>
                <a:latin typeface="Times New Roman" pitchFamily="65" charset="-122"/>
                <a:ea typeface="宋体" pitchFamily="65" charset="-122"/>
              </a:rPr>
              <a:t> (inspect).</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考查词性转换。句意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贝蒂</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伯恩斯记得在检查前她的母亲没有时间洗所</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有的盘子。</a:t>
            </a:r>
            <a:r>
              <a:rPr lang="en-US" altLang="zh-CN" sz="1814" kern="0" dirty="0" smtClean="0">
                <a:solidFill>
                  <a:srgbClr val="FF0000"/>
                </a:solidFill>
                <a:latin typeface="Times New Roman" pitchFamily="65" charset="-122"/>
                <a:ea typeface="宋体" pitchFamily="65" charset="-122"/>
              </a:rPr>
              <a:t>before</a:t>
            </a:r>
            <a:r>
              <a:rPr lang="zh-CN" altLang="en-US" sz="1814" kern="0" dirty="0" smtClean="0">
                <a:solidFill>
                  <a:srgbClr val="FF0000"/>
                </a:solidFill>
                <a:latin typeface="Times New Roman" pitchFamily="65" charset="-122"/>
                <a:ea typeface="宋体" pitchFamily="65" charset="-122"/>
              </a:rPr>
              <a:t>在此处是介词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后面跟名词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且冠词</a:t>
            </a:r>
            <a:r>
              <a:rPr lang="en-US" altLang="zh-CN" sz="1814" kern="0" dirty="0" smtClean="0">
                <a:solidFill>
                  <a:srgbClr val="FF0000"/>
                </a:solidFill>
                <a:latin typeface="Times New Roman" pitchFamily="65" charset="-122"/>
                <a:ea typeface="宋体" pitchFamily="65" charset="-122"/>
              </a:rPr>
              <a:t>an</a:t>
            </a:r>
            <a:r>
              <a:rPr lang="zh-CN" altLang="en-US" sz="1814" kern="0" dirty="0" smtClean="0">
                <a:solidFill>
                  <a:srgbClr val="FF0000"/>
                </a:solidFill>
                <a:latin typeface="Times New Roman" pitchFamily="65" charset="-122"/>
                <a:ea typeface="宋体" pitchFamily="65" charset="-122"/>
              </a:rPr>
              <a:t>后面跟名词单数</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所以此空</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填</a:t>
            </a:r>
            <a:r>
              <a:rPr lang="en-US" altLang="zh-CN" sz="1814" kern="0" dirty="0" smtClean="0">
                <a:solidFill>
                  <a:srgbClr val="FF0000"/>
                </a:solidFill>
                <a:latin typeface="Times New Roman" pitchFamily="65" charset="-122"/>
                <a:ea typeface="宋体" pitchFamily="65" charset="-122"/>
              </a:rPr>
              <a:t>inspection,</a:t>
            </a:r>
            <a:r>
              <a:rPr lang="zh-CN" altLang="en-US" sz="1814" kern="0" dirty="0" smtClean="0">
                <a:solidFill>
                  <a:srgbClr val="FF0000"/>
                </a:solidFill>
                <a:latin typeface="Times New Roman" pitchFamily="65" charset="-122"/>
                <a:ea typeface="宋体" pitchFamily="65" charset="-122"/>
              </a:rPr>
              <a:t>表示“检查”。</a:t>
            </a:r>
            <a:endParaRPr lang="zh-CN" altLang="en-US" sz="2000" dirty="0" smtClean="0">
              <a:solidFill>
                <a:srgbClr val="FF0000"/>
              </a:solidFill>
            </a:endParaRPr>
          </a:p>
          <a:p>
            <a:pPr marL="0" indent="0" eaLnBrk="0" latinLnBrk="1" hangingPunct="0">
              <a:lnSpc>
                <a:spcPct val="150000"/>
              </a:lnSpc>
              <a:spcBef>
                <a:spcPts val="0"/>
              </a:spcBef>
              <a:buNone/>
            </a:pPr>
            <a:endParaRPr lang="en-US" altLang="zh-CN" sz="1814"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p:txBody>
      </p:sp>
      <p:pic>
        <p:nvPicPr>
          <p:cNvPr id="5" name="图片 5" descr="textimage37.jpeg"/>
          <p:cNvPicPr>
            <a:picLocks noChangeAspect="1"/>
          </p:cNvPicPr>
          <p:nvPr/>
        </p:nvPicPr>
        <p:blipFill>
          <a:blip r:embed="rId4" cstate="print"/>
          <a:stretch>
            <a:fillRect/>
          </a:stretch>
        </p:blipFill>
        <p:spPr>
          <a:xfrm>
            <a:off x="1187624" y="2988221"/>
            <a:ext cx="445360" cy="299466"/>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555776" y="3364623"/>
            <a:ext cx="1440160" cy="343678"/>
          </a:xfrm>
          <a:prstGeom prst="rect">
            <a:avLst/>
          </a:prstGeom>
          <a:noFill/>
          <a:ln w="9525">
            <a:noFill/>
            <a:miter lim="800000"/>
            <a:headEnd/>
            <a:tailEnd/>
          </a:ln>
        </p:spPr>
      </p:pic>
      <p:sp>
        <p:nvSpPr>
          <p:cNvPr id="7" name="矩形 6"/>
          <p:cNvSpPr/>
          <p:nvPr/>
        </p:nvSpPr>
        <p:spPr>
          <a:xfrm>
            <a:off x="683568" y="3780309"/>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83568" y="1188021"/>
            <a:ext cx="7929618"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seize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.抓住;夺取;控制</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 </a:t>
            </a:r>
            <a:r>
              <a:rPr lang="zh-CN" altLang="en-US" sz="1814" u="sng" kern="0" dirty="0" smtClean="0">
                <a:solidFill>
                  <a:srgbClr val="FF0000"/>
                </a:solidFill>
                <a:latin typeface="Times New Roman" pitchFamily="65" charset="-122"/>
                <a:ea typeface="宋体" pitchFamily="65" charset="-122"/>
              </a:rPr>
              <a:t>　basin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.流域;盆地;盆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a:t>
            </a:r>
            <a:r>
              <a:rPr lang="zh-CN" altLang="en-US" sz="1814" u="sng" kern="0" dirty="0" smtClean="0">
                <a:solidFill>
                  <a:srgbClr val="FF0000"/>
                </a:solidFill>
                <a:latin typeface="Times New Roman" pitchFamily="65" charset="-122"/>
                <a:ea typeface="宋体" pitchFamily="65" charset="-122"/>
              </a:rPr>
              <a:t>　reform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.改革;(使)改正;改造</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.改革;变革;改良</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a:t>
            </a:r>
            <a:r>
              <a:rPr lang="zh-CN" altLang="en-US" sz="1814" u="sng" kern="0" dirty="0" smtClean="0">
                <a:solidFill>
                  <a:srgbClr val="FF0000"/>
                </a:solidFill>
                <a:latin typeface="Times New Roman" pitchFamily="65" charset="-122"/>
                <a:ea typeface="宋体" pitchFamily="65" charset="-122"/>
              </a:rPr>
              <a:t>　submit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.提交;呈递;屈服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a:t>
            </a:r>
            <a:r>
              <a:rPr lang="zh-CN" altLang="en-US" sz="1814" u="sng" kern="0" dirty="0" smtClean="0">
                <a:solidFill>
                  <a:srgbClr val="FF0000"/>
                </a:solidFill>
                <a:latin typeface="Times New Roman" pitchFamily="65" charset="-122"/>
                <a:ea typeface="宋体" pitchFamily="65" charset="-122"/>
              </a:rPr>
              <a:t>　annual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.每年的;一年的</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.年刊;年鉴</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a:t>
            </a:r>
            <a:r>
              <a:rPr lang="zh-CN" altLang="en-US" sz="1814" u="sng" kern="0" dirty="0" smtClean="0">
                <a:solidFill>
                  <a:srgbClr val="FF0000"/>
                </a:solidFill>
                <a:latin typeface="Times New Roman" pitchFamily="65" charset="-122"/>
                <a:ea typeface="宋体" pitchFamily="65" charset="-122"/>
              </a:rPr>
              <a:t>　chaos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.混乱;杂乱;紊乱</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 </a:t>
            </a:r>
            <a:r>
              <a:rPr lang="zh-CN" altLang="en-US" sz="1814" u="sng" kern="0" dirty="0" smtClean="0">
                <a:solidFill>
                  <a:srgbClr val="FF0000"/>
                </a:solidFill>
                <a:latin typeface="Times New Roman" pitchFamily="65" charset="-122"/>
                <a:ea typeface="宋体" pitchFamily="65" charset="-122"/>
              </a:rPr>
              <a:t>　nuclear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.原子能的;核能的;原子核的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 </a:t>
            </a:r>
            <a:r>
              <a:rPr lang="zh-CN" altLang="en-US" sz="1814" u="sng" kern="0" dirty="0" smtClean="0">
                <a:solidFill>
                  <a:srgbClr val="FF0000"/>
                </a:solidFill>
                <a:latin typeface="Times New Roman" pitchFamily="65" charset="-122"/>
                <a:ea typeface="宋体" pitchFamily="65" charset="-122"/>
              </a:rPr>
              <a:t>　jungle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.(热带)丛林;密林</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FF0000"/>
                </a:solidFill>
                <a:latin typeface="Times New Roman" pitchFamily="65" charset="-122"/>
                <a:ea typeface="宋体" pitchFamily="65" charset="-122"/>
              </a:rPr>
              <a:t>　smog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.烟雾(烟与雾混合的空气污染物)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 </a:t>
            </a:r>
            <a:r>
              <a:rPr lang="zh-CN" altLang="en-US" sz="1814" u="sng" kern="0" dirty="0" smtClean="0">
                <a:solidFill>
                  <a:srgbClr val="FF0000"/>
                </a:solidFill>
                <a:latin typeface="Times New Roman" pitchFamily="65" charset="-122"/>
                <a:ea typeface="宋体" pitchFamily="65" charset="-122"/>
              </a:rPr>
              <a:t>　volume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.量;体积;(成套书籍中的)一卷</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 </a:t>
            </a:r>
            <a:r>
              <a:rPr lang="zh-CN" altLang="en-US" sz="1814" u="sng" kern="0" dirty="0" smtClean="0">
                <a:solidFill>
                  <a:srgbClr val="FF0000"/>
                </a:solidFill>
                <a:latin typeface="Times New Roman" pitchFamily="65" charset="-122"/>
                <a:ea typeface="宋体" pitchFamily="65" charset="-122"/>
              </a:rPr>
              <a:t>　garbage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.垃圾;废物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 </a:t>
            </a:r>
            <a:r>
              <a:rPr lang="zh-CN" altLang="en-US" sz="1814" u="sng" kern="0" dirty="0" smtClean="0">
                <a:solidFill>
                  <a:srgbClr val="FF0000"/>
                </a:solidFill>
                <a:latin typeface="Times New Roman" pitchFamily="65" charset="-122"/>
                <a:ea typeface="宋体" pitchFamily="65" charset="-122"/>
              </a:rPr>
              <a:t>　enterprise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.公司;企业;事业</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a:t>
            </a:r>
            <a:r>
              <a:rPr lang="zh-CN" altLang="en-US" sz="1814" u="sng" kern="0" dirty="0" smtClean="0">
                <a:solidFill>
                  <a:srgbClr val="FF0000"/>
                </a:solidFill>
                <a:latin typeface="Times New Roman" pitchFamily="65" charset="-122"/>
                <a:ea typeface="宋体" pitchFamily="65" charset="-122"/>
              </a:rPr>
              <a:t>　restore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.恢复;使复原;修复</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899593" y="1188021"/>
            <a:ext cx="93610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43608" y="1620069"/>
            <a:ext cx="1008111"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43608" y="2052117"/>
            <a:ext cx="115212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43608" y="2484165"/>
            <a:ext cx="115212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43608" y="2844205"/>
            <a:ext cx="1080119"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43608" y="3276253"/>
            <a:ext cx="1008111"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43608" y="3708301"/>
            <a:ext cx="115212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43608" y="4140349"/>
            <a:ext cx="1080120"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19691" y="4516751"/>
            <a:ext cx="960021"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43608" y="4932437"/>
            <a:ext cx="122413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43608" y="5364485"/>
            <a:ext cx="1224136"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043608" y="5796533"/>
            <a:ext cx="1440160"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1043608" y="6228581"/>
            <a:ext cx="115212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7981"/>
            <a:ext cx="8316000" cy="639668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|tolerate vt.忍受;包容;容许</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The villagers could no longer tolerate the situation.(教材P34)村民们再也无法</a:t>
            </a:r>
            <a:r>
              <a:rPr dirty="0"/>
              <a:t/>
            </a:r>
            <a:br>
              <a:rPr dirty="0"/>
            </a:br>
            <a:r>
              <a:rPr lang="zh-CN" altLang="en-US" sz="1814" kern="0" dirty="0" smtClean="0">
                <a:solidFill>
                  <a:srgbClr val="000000"/>
                </a:solidFill>
                <a:latin typeface="Times New Roman" pitchFamily="65" charset="-122"/>
                <a:ea typeface="宋体" pitchFamily="65" charset="-122"/>
              </a:rPr>
              <a:t>忍受这种情况了。</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cannot tolerate the unreasonable request of some European countries. 我们不能</a:t>
            </a:r>
            <a:r>
              <a:rPr dirty="0"/>
              <a:t/>
            </a:r>
            <a:br>
              <a:rPr dirty="0"/>
            </a:br>
            <a:r>
              <a:rPr lang="zh-CN" altLang="en-US" sz="1814" kern="0" dirty="0" smtClean="0">
                <a:solidFill>
                  <a:srgbClr val="000000"/>
                </a:solidFill>
                <a:latin typeface="Times New Roman" pitchFamily="65" charset="-122"/>
                <a:ea typeface="宋体" pitchFamily="65" charset="-122"/>
              </a:rPr>
              <a:t>容忍一些欧洲国家的无理要求。</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teacher cannot tolerate eating in class.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老师不容许在课堂上吃东西。</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She's tolerant toward those impolite colleagues.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她对那些无礼的同事采取容忍的态度。</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Tolerance is one of his strengths. </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宽容是他的一个优点。</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We should all be intolerant of intolerance.</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我们都不应该容忍没有包容心的行为。</a:t>
            </a:r>
            <a:endParaRPr lang="zh-CN" altLang="en-US" dirty="0" smtClean="0"/>
          </a:p>
          <a:p>
            <a:pPr marL="0" indent="0" eaLnBrk="0" latinLnBrk="1" hangingPunct="0">
              <a:lnSpc>
                <a:spcPct val="150000"/>
              </a:lnSpc>
              <a:spcBef>
                <a:spcPts val="0"/>
              </a:spcBef>
              <a:buNone/>
            </a:pPr>
            <a:endParaRPr lang="zh-CN" altLang="en-US" dirty="0"/>
          </a:p>
        </p:txBody>
      </p:sp>
      <p:pic>
        <p:nvPicPr>
          <p:cNvPr id="3" name="图片 3" descr="textimage38.jpeg"/>
          <p:cNvPicPr>
            <a:picLocks noChangeAspect="1"/>
          </p:cNvPicPr>
          <p:nvPr/>
        </p:nvPicPr>
        <p:blipFill>
          <a:blip r:embed="rId4" cstate="print"/>
          <a:stretch>
            <a:fillRect/>
          </a:stretch>
        </p:blipFill>
        <p:spPr>
          <a:xfrm>
            <a:off x="827584" y="972018"/>
            <a:ext cx="1547744" cy="402413"/>
          </a:xfrm>
          <a:prstGeom prst="rect">
            <a:avLst/>
          </a:prstGeom>
        </p:spPr>
      </p:pic>
      <p:pic>
        <p:nvPicPr>
          <p:cNvPr id="4" name="图片 4" descr="textimage39.jpeg"/>
          <p:cNvPicPr>
            <a:picLocks noChangeAspect="1"/>
          </p:cNvPicPr>
          <p:nvPr/>
        </p:nvPicPr>
        <p:blipFill>
          <a:blip r:embed="rId5" cstate="print"/>
          <a:stretch>
            <a:fillRect/>
          </a:stretch>
        </p:blipFill>
        <p:spPr>
          <a:xfrm>
            <a:off x="683568" y="2337098"/>
            <a:ext cx="190500" cy="219075"/>
          </a:xfrm>
          <a:prstGeom prst="rect">
            <a:avLst/>
          </a:prstGeom>
        </p:spPr>
      </p:pic>
    </p:spTree>
    <p:custDataLst>
      <p:custData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7981"/>
            <a:ext cx="8316000" cy="381944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①cannot tolerate </a:t>
            </a:r>
            <a:r>
              <a:rPr lang="zh-CN" altLang="en-US" sz="1814" u="sng" kern="0" dirty="0" smtClean="0">
                <a:solidFill>
                  <a:srgbClr val="FF0000"/>
                </a:solidFill>
                <a:latin typeface="Times New Roman" pitchFamily="65" charset="-122"/>
                <a:ea typeface="宋体" pitchFamily="65" charset="-122"/>
              </a:rPr>
              <a:t>　doing    </a:t>
            </a:r>
            <a:r>
              <a:rPr lang="zh-CN" altLang="en-US" sz="1814" kern="0" dirty="0" smtClean="0">
                <a:solidFill>
                  <a:srgbClr val="000000"/>
                </a:solidFill>
                <a:latin typeface="Times New Roman" pitchFamily="65" charset="-122"/>
                <a:ea typeface="宋体" pitchFamily="65" charset="-122"/>
              </a:rPr>
              <a:t> (sth.) 不能忍受做(某事)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 </a:t>
            </a:r>
            <a:r>
              <a:rPr lang="zh-CN" altLang="en-US" sz="1814" u="sng" kern="0" dirty="0" smtClean="0">
                <a:solidFill>
                  <a:srgbClr val="FF0000"/>
                </a:solidFill>
                <a:latin typeface="Times New Roman" pitchFamily="65" charset="-122"/>
                <a:ea typeface="宋体" pitchFamily="65" charset="-122"/>
              </a:rPr>
              <a:t>　tolerant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.宽容的;容忍的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 </a:t>
            </a:r>
            <a:r>
              <a:rPr lang="zh-CN" altLang="en-US" sz="1814" u="sng" kern="0" dirty="0" smtClean="0">
                <a:solidFill>
                  <a:srgbClr val="FF0000"/>
                </a:solidFill>
                <a:latin typeface="Times New Roman" pitchFamily="65" charset="-122"/>
                <a:ea typeface="宋体" pitchFamily="65" charset="-122"/>
              </a:rPr>
              <a:t>　tolerance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.宽容;容忍;(痛苦、困难等的)忍受程度,忍耐力</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④intolerant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.不容忍的   </a:t>
            </a:r>
            <a:r>
              <a:rPr lang="zh-CN" altLang="en-US" sz="1814" u="sng" kern="0" dirty="0" smtClean="0">
                <a:solidFill>
                  <a:srgbClr val="FF0000"/>
                </a:solidFill>
                <a:latin typeface="Times New Roman" pitchFamily="65" charset="-122"/>
                <a:ea typeface="宋体" pitchFamily="65" charset="-122"/>
              </a:rPr>
              <a:t> 　intolerance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.不容忍;不宽容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⑤be tolerant of容忍</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be intolerant </a:t>
            </a:r>
            <a:r>
              <a:rPr lang="zh-CN" altLang="en-US" sz="1814" u="sng" kern="0" dirty="0" smtClean="0">
                <a:solidFill>
                  <a:srgbClr val="FF0000"/>
                </a:solidFill>
                <a:latin typeface="Times New Roman" pitchFamily="65" charset="-122"/>
                <a:ea typeface="宋体" pitchFamily="65" charset="-122"/>
              </a:rPr>
              <a:t>　of    </a:t>
            </a:r>
            <a:r>
              <a:rPr lang="zh-CN" altLang="en-US" sz="1814" kern="0" dirty="0" smtClean="0">
                <a:solidFill>
                  <a:srgbClr val="000000"/>
                </a:solidFill>
                <a:latin typeface="Times New Roman" pitchFamily="65" charset="-122"/>
                <a:ea typeface="宋体" pitchFamily="65" charset="-122"/>
              </a:rPr>
              <a:t> 不容忍</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7-1 (2018北京,七选五,</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)People who have personality traits that connect with </a:t>
            </a:r>
            <a:endParaRPr lang="zh-CN" altLang="en-US" dirty="0"/>
          </a:p>
        </p:txBody>
      </p:sp>
      <p:pic>
        <p:nvPicPr>
          <p:cNvPr id="3" name="图片 3" descr="textimage40.jpeg"/>
          <p:cNvPicPr>
            <a:picLocks noChangeAspect="1"/>
          </p:cNvPicPr>
          <p:nvPr/>
        </p:nvPicPr>
        <p:blipFill>
          <a:blip r:embed="rId4" cstate="print"/>
          <a:stretch>
            <a:fillRect/>
          </a:stretch>
        </p:blipFill>
        <p:spPr>
          <a:xfrm>
            <a:off x="720000" y="900010"/>
            <a:ext cx="219075" cy="219074"/>
          </a:xfrm>
          <a:prstGeom prst="rect">
            <a:avLst/>
          </a:prstGeom>
        </p:spPr>
      </p:pic>
      <p:pic>
        <p:nvPicPr>
          <p:cNvPr id="4" name="图片 4" descr="textimage41.jpeg"/>
          <p:cNvPicPr>
            <a:picLocks noChangeAspect="1"/>
          </p:cNvPicPr>
          <p:nvPr/>
        </p:nvPicPr>
        <p:blipFill>
          <a:blip r:embed="rId5" cstate="print"/>
          <a:stretch>
            <a:fillRect/>
          </a:stretch>
        </p:blipFill>
        <p:spPr>
          <a:xfrm>
            <a:off x="2914049" y="4212356"/>
            <a:ext cx="584999" cy="393045"/>
          </a:xfrm>
          <a:prstGeom prst="rect">
            <a:avLst/>
          </a:prstGeom>
        </p:spPr>
      </p:pic>
      <p:sp>
        <p:nvSpPr>
          <p:cNvPr id="5" name="TextBox 2"/>
          <p:cNvSpPr txBox="1"/>
          <p:nvPr/>
        </p:nvSpPr>
        <p:spPr>
          <a:xfrm>
            <a:off x="683568" y="4572418"/>
            <a:ext cx="8316000" cy="209384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competitiveness and low upset </a:t>
            </a:r>
            <a:r>
              <a:rPr lang="zh-CN" altLang="en-US" sz="1814" u="sng" kern="0" dirty="0" smtClean="0">
                <a:solidFill>
                  <a:srgbClr val="FF0000"/>
                </a:solidFill>
                <a:latin typeface="Times New Roman" pitchFamily="65" charset="-122"/>
                <a:ea typeface="宋体" pitchFamily="65" charset="-122"/>
              </a:rPr>
              <a:t>　tolerance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(tolerate)are much more likely to get </a:t>
            </a:r>
            <a:r>
              <a:rPr dirty="0"/>
              <a:t/>
            </a:r>
            <a:br>
              <a:rPr dirty="0"/>
            </a:br>
            <a:r>
              <a:rPr lang="zh-CN" altLang="en-US" sz="1814" kern="0" dirty="0" smtClean="0">
                <a:solidFill>
                  <a:srgbClr val="000000"/>
                </a:solidFill>
                <a:latin typeface="Times New Roman" pitchFamily="65" charset="-122"/>
                <a:ea typeface="宋体" pitchFamily="65" charset="-122"/>
              </a:rPr>
              <a:t>angry.</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考查词性转换。句意:那些具有竞争特性和低不安耐受性的人更可能生</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气。由空格前的形容词low upset可以判断,此空应该填名词。由句意可知此处表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示“容忍”,故填tolerance。</a:t>
            </a:r>
            <a:endParaRPr lang="zh-CN" altLang="en-US" dirty="0">
              <a:solidFill>
                <a:srgbClr val="FF0000"/>
              </a:solidFill>
            </a:endParaRPr>
          </a:p>
        </p:txBody>
      </p:sp>
      <p:pic>
        <p:nvPicPr>
          <p:cNvPr id="7" name="Picture 4" descr="\\a015\吴双婷\线.tif"/>
          <p:cNvPicPr>
            <a:picLocks noChangeAspect="1" noChangeArrowheads="1"/>
          </p:cNvPicPr>
          <p:nvPr/>
        </p:nvPicPr>
        <p:blipFill>
          <a:blip r:embed="rId6" cstate="print"/>
          <a:srcRect/>
          <a:stretch>
            <a:fillRect/>
          </a:stretch>
        </p:blipFill>
        <p:spPr bwMode="auto">
          <a:xfrm>
            <a:off x="2339752" y="1260029"/>
            <a:ext cx="1008111"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971600" y="1692077"/>
            <a:ext cx="122413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971600" y="2124125"/>
            <a:ext cx="136815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3275856" y="2556173"/>
            <a:ext cx="16561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6" cstate="print"/>
          <a:srcRect/>
          <a:stretch>
            <a:fillRect/>
          </a:stretch>
        </p:blipFill>
        <p:spPr bwMode="auto">
          <a:xfrm>
            <a:off x="1907704" y="3348261"/>
            <a:ext cx="72008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6" cstate="print"/>
          <a:srcRect/>
          <a:stretch>
            <a:fillRect/>
          </a:stretch>
        </p:blipFill>
        <p:spPr bwMode="auto">
          <a:xfrm>
            <a:off x="3563888" y="4588759"/>
            <a:ext cx="1296144" cy="343678"/>
          </a:xfrm>
          <a:prstGeom prst="rect">
            <a:avLst/>
          </a:prstGeom>
          <a:noFill/>
          <a:ln w="9525">
            <a:noFill/>
            <a:miter lim="800000"/>
            <a:headEnd/>
            <a:tailEnd/>
          </a:ln>
        </p:spPr>
      </p:pic>
      <p:sp>
        <p:nvSpPr>
          <p:cNvPr id="13" name="矩形 12"/>
          <p:cNvSpPr/>
          <p:nvPr/>
        </p:nvSpPr>
        <p:spPr>
          <a:xfrm>
            <a:off x="179512" y="5364484"/>
            <a:ext cx="8712968" cy="147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00600"/>
            <a:ext cx="8316000" cy="33908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7-2 (2017浙江,阅读理解C,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)Some immigrant advocates worry that as hard fi-</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nancial times make it more difficult for natives to keep jobs, such measures will be-</a:t>
            </a:r>
            <a:r>
              <a:rPr dirty="0"/>
              <a:t/>
            </a:r>
            <a:br>
              <a:rPr dirty="0"/>
            </a:br>
            <a:r>
              <a:rPr lang="zh-CN" altLang="en-US" sz="1814" kern="0" dirty="0" smtClean="0">
                <a:solidFill>
                  <a:srgbClr val="000000"/>
                </a:solidFill>
                <a:latin typeface="Times New Roman" pitchFamily="65" charset="-122"/>
                <a:ea typeface="宋体" pitchFamily="65" charset="-122"/>
              </a:rPr>
              <a:t>come more a vehicle for </a:t>
            </a:r>
            <a:r>
              <a:rPr lang="zh-CN" altLang="en-US" sz="1814" u="sng" kern="0" dirty="0" smtClean="0">
                <a:solidFill>
                  <a:srgbClr val="FF0000"/>
                </a:solidFill>
                <a:latin typeface="Times New Roman" pitchFamily="65" charset="-122"/>
                <a:ea typeface="宋体" pitchFamily="65" charset="-122"/>
              </a:rPr>
              <a:t>　intolerance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(intolerant)than integration(融合).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考查词性转换。句意:一些移民倡导者担心,随着艰难的金融时代让本国</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人更难保住工作,这样的措施将成为不容忍的工具,而不是融合的工具。根据空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格前面的介词for可以判断,此处应该填名词。</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7-3 (2016北京,七选五,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)New experiences often mean taking some risks, so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your brain raises your </a:t>
            </a:r>
            <a:r>
              <a:rPr lang="zh-CN" altLang="en-US" sz="1814" u="sng" kern="0" dirty="0" smtClean="0">
                <a:solidFill>
                  <a:srgbClr val="FF0000"/>
                </a:solidFill>
                <a:latin typeface="Times New Roman" pitchFamily="65" charset="-122"/>
                <a:ea typeface="宋体" pitchFamily="65" charset="-122"/>
              </a:rPr>
              <a:t>　tolerance   </a:t>
            </a:r>
            <a:r>
              <a:rPr lang="zh-CN" altLang="en-US" sz="1814" kern="0" dirty="0" smtClean="0">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tolerate)for risk as well. </a:t>
            </a:r>
            <a:endParaRPr lang="zh-CN" altLang="en-US" dirty="0"/>
          </a:p>
        </p:txBody>
      </p:sp>
      <p:pic>
        <p:nvPicPr>
          <p:cNvPr id="3" name="图片 3" descr="textimage42.jpeg"/>
          <p:cNvPicPr>
            <a:picLocks noChangeAspect="1"/>
          </p:cNvPicPr>
          <p:nvPr/>
        </p:nvPicPr>
        <p:blipFill>
          <a:blip r:embed="rId4" cstate="print"/>
          <a:stretch>
            <a:fillRect/>
          </a:stretch>
        </p:blipFill>
        <p:spPr>
          <a:xfrm>
            <a:off x="3347864" y="971997"/>
            <a:ext cx="432048" cy="290515"/>
          </a:xfrm>
          <a:prstGeom prst="rect">
            <a:avLst/>
          </a:prstGeom>
        </p:spPr>
      </p:pic>
      <p:pic>
        <p:nvPicPr>
          <p:cNvPr id="4" name="图片 4" descr="textimage43.jpeg"/>
          <p:cNvPicPr>
            <a:picLocks noChangeAspect="1"/>
          </p:cNvPicPr>
          <p:nvPr/>
        </p:nvPicPr>
        <p:blipFill>
          <a:blip r:embed="rId4" cstate="print"/>
          <a:stretch>
            <a:fillRect/>
          </a:stretch>
        </p:blipFill>
        <p:spPr>
          <a:xfrm>
            <a:off x="2915816" y="3469319"/>
            <a:ext cx="480441" cy="323055"/>
          </a:xfrm>
          <a:prstGeom prst="rect">
            <a:avLst/>
          </a:prstGeom>
        </p:spPr>
      </p:pic>
      <p:sp>
        <p:nvSpPr>
          <p:cNvPr id="5" name="TextBox 2"/>
          <p:cNvSpPr txBox="1"/>
          <p:nvPr/>
        </p:nvSpPr>
        <p:spPr>
          <a:xfrm>
            <a:off x="755576" y="4284365"/>
            <a:ext cx="8316000" cy="120340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考查词性转换。句意:新的经历通常意味着承担一些风险,所以你的大脑</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也会提高你对风险的承受能力。由空格前面的形容词性物主代词your可以判断,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此处应该填名词。此处表示“忍耐力”,故填tolerance。</a:t>
            </a:r>
            <a:endParaRPr lang="en-US" altLang="zh-CN" sz="1814" kern="0" dirty="0" smtClean="0">
              <a:solidFill>
                <a:srgbClr val="FF0000"/>
              </a:solidFill>
              <a:latin typeface="Times New Roman" pitchFamily="65" charset="-122"/>
              <a:ea typeface="宋体" pitchFamily="65" charset="-122"/>
            </a:endParaRPr>
          </a:p>
        </p:txBody>
      </p:sp>
      <p:pic>
        <p:nvPicPr>
          <p:cNvPr id="8" name="Picture 4" descr="\\a015\吴双婷\线.tif"/>
          <p:cNvPicPr>
            <a:picLocks noChangeAspect="1" noChangeArrowheads="1"/>
          </p:cNvPicPr>
          <p:nvPr/>
        </p:nvPicPr>
        <p:blipFill>
          <a:blip r:embed="rId5" cstate="print"/>
          <a:srcRect/>
          <a:stretch>
            <a:fillRect/>
          </a:stretch>
        </p:blipFill>
        <p:spPr bwMode="auto">
          <a:xfrm>
            <a:off x="2987824" y="1764085"/>
            <a:ext cx="151216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2771800" y="3852317"/>
            <a:ext cx="1296144" cy="343678"/>
          </a:xfrm>
          <a:prstGeom prst="rect">
            <a:avLst/>
          </a:prstGeom>
          <a:noFill/>
          <a:ln w="9525">
            <a:noFill/>
            <a:miter lim="800000"/>
            <a:headEnd/>
            <a:tailEnd/>
          </a:ln>
        </p:spPr>
      </p:pic>
      <p:sp>
        <p:nvSpPr>
          <p:cNvPr id="10" name="矩形 9"/>
          <p:cNvSpPr/>
          <p:nvPr/>
        </p:nvSpPr>
        <p:spPr>
          <a:xfrm>
            <a:off x="611560" y="2196133"/>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47056" y="4356373"/>
            <a:ext cx="849694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13132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)However, we cannot always be intolerant </a:t>
            </a:r>
            <a:r>
              <a:rPr lang="zh-CN" altLang="en-US" sz="1814" u="sng" kern="0" dirty="0" smtClean="0">
                <a:solidFill>
                  <a:srgbClr val="FF0000"/>
                </a:solidFill>
                <a:latin typeface="Times New Roman" pitchFamily="65" charset="-122"/>
                <a:ea typeface="宋体" pitchFamily="65" charset="-122"/>
              </a:rPr>
              <a:t>　of    </a:t>
            </a:r>
            <a:r>
              <a:rPr lang="zh-CN" altLang="en-US" sz="1814" kern="0" dirty="0" smtClean="0">
                <a:solidFill>
                  <a:srgbClr val="000000"/>
                </a:solidFill>
                <a:latin typeface="Times New Roman" pitchFamily="65" charset="-122"/>
                <a:ea typeface="宋体" pitchFamily="65" charset="-122"/>
              </a:rPr>
              <a:t> tardiness, for ordinary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living requires some tolerance.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考查固定搭配。句意:然而,我们不能总是不容忍迟到,因为日常生活需要</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一些宽容。be intolerant of不容忍</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7-5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sometimes requires the reader </a:t>
            </a:r>
            <a:r>
              <a:rPr lang="zh-CN" altLang="en-US" sz="1814" u="sng" kern="0" dirty="0" smtClean="0">
                <a:solidFill>
                  <a:srgbClr val="FF0000"/>
                </a:solidFill>
                <a:latin typeface="Times New Roman" pitchFamily="65" charset="-122"/>
                <a:ea typeface="宋体" pitchFamily="65" charset="-122"/>
              </a:rPr>
              <a:t>　to tolerate    </a:t>
            </a:r>
            <a:r>
              <a:rPr lang="zh-CN" altLang="en-US" sz="1814" kern="0" dirty="0" smtClean="0">
                <a:solidFill>
                  <a:srgbClr val="000000"/>
                </a:solidFill>
                <a:latin typeface="Times New Roman" pitchFamily="65" charset="-122"/>
                <a:ea typeface="宋体" pitchFamily="65" charset="-122"/>
              </a:rPr>
              <a:t> (tolerate)unpleasantness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or annoyance.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考查非谓语动词中的动词不定式。句意:它有时需要读者忍受不愉快或烦</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恼。require sb. to do sth.需要某人做某事。所以此处应该填带to的动词不定式。</a:t>
            </a:r>
            <a:endParaRPr lang="zh-CN" altLang="en-US" dirty="0">
              <a:solidFill>
                <a:srgbClr val="FF0000"/>
              </a:solidFill>
            </a:endParaRPr>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44.jpeg"/>
          <p:cNvPicPr>
            <a:picLocks noChangeAspect="1"/>
          </p:cNvPicPr>
          <p:nvPr/>
        </p:nvPicPr>
        <p:blipFill>
          <a:blip r:embed="rId4" cstate="print"/>
          <a:stretch>
            <a:fillRect/>
          </a:stretch>
        </p:blipFill>
        <p:spPr>
          <a:xfrm>
            <a:off x="1139231" y="1260029"/>
            <a:ext cx="552449" cy="371474"/>
          </a:xfrm>
          <a:prstGeom prst="rect">
            <a:avLst/>
          </a:prstGeom>
        </p:spPr>
      </p:pic>
      <p:pic>
        <p:nvPicPr>
          <p:cNvPr id="4" name="图片 4" descr="textimage45.jpeg"/>
          <p:cNvPicPr>
            <a:picLocks noChangeAspect="1"/>
          </p:cNvPicPr>
          <p:nvPr/>
        </p:nvPicPr>
        <p:blipFill>
          <a:blip r:embed="rId5" cstate="print"/>
          <a:stretch>
            <a:fillRect/>
          </a:stretch>
        </p:blipFill>
        <p:spPr>
          <a:xfrm>
            <a:off x="1139231" y="2935882"/>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5652120" y="1260029"/>
            <a:ext cx="64408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4788024" y="2916213"/>
            <a:ext cx="1440160" cy="343678"/>
          </a:xfrm>
          <a:prstGeom prst="rect">
            <a:avLst/>
          </a:prstGeom>
          <a:noFill/>
          <a:ln w="9525">
            <a:noFill/>
            <a:miter lim="800000"/>
            <a:headEnd/>
            <a:tailEnd/>
          </a:ln>
        </p:spPr>
      </p:pic>
      <p:sp>
        <p:nvSpPr>
          <p:cNvPr id="8" name="矩形 7"/>
          <p:cNvSpPr/>
          <p:nvPr/>
        </p:nvSpPr>
        <p:spPr>
          <a:xfrm>
            <a:off x="611560" y="2052117"/>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11560" y="3708301"/>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72488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|There is little/no doubt that...</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There is little doubt that Earth is getting warmer and warmer...(教材P26)几乎没有疑</a:t>
            </a:r>
            <a:r>
              <a:rPr dirty="0"/>
              <a:t/>
            </a:r>
            <a:br>
              <a:rPr dirty="0"/>
            </a:br>
            <a:r>
              <a:rPr lang="zh-CN" altLang="en-US" sz="1814" kern="0" dirty="0" smtClean="0">
                <a:solidFill>
                  <a:srgbClr val="000000"/>
                </a:solidFill>
                <a:latin typeface="Times New Roman" pitchFamily="65" charset="-122"/>
                <a:ea typeface="宋体" pitchFamily="65" charset="-122"/>
              </a:rPr>
              <a:t>问,地球正在变得越来越暖</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There is no doubt that this policy will be a golden opportunity for all business sec-</a:t>
            </a:r>
            <a:r>
              <a:rPr dirty="0"/>
              <a:t/>
            </a:r>
            <a:br>
              <a:rPr dirty="0"/>
            </a:br>
            <a:r>
              <a:rPr lang="zh-CN" altLang="en-US" sz="1814" kern="0" dirty="0" smtClean="0">
                <a:solidFill>
                  <a:srgbClr val="000000"/>
                </a:solidFill>
                <a:latin typeface="Times New Roman" pitchFamily="65" charset="-122"/>
                <a:ea typeface="宋体" pitchFamily="65" charset="-122"/>
              </a:rPr>
              <a:t>tors.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毫无疑问,这项政策对所有的商业部门来说都将是一个黄金机会。</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don't doubt that he can finish the task on time. 我相信他能按时完成任务。</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doubt if/whether they can swim across the river. 我怀疑他们能否游过河去。</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success of the system is not in doubt.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这种制度的成功确定无疑。</a:t>
            </a:r>
            <a:endParaRPr lang="zh-CN" altLang="en-US" dirty="0"/>
          </a:p>
        </p:txBody>
      </p:sp>
      <p:pic>
        <p:nvPicPr>
          <p:cNvPr id="3" name="图片 3" descr="textimage47.jpeg"/>
          <p:cNvPicPr>
            <a:picLocks noChangeAspect="1"/>
          </p:cNvPicPr>
          <p:nvPr/>
        </p:nvPicPr>
        <p:blipFill>
          <a:blip r:embed="rId4" cstate="print"/>
          <a:stretch>
            <a:fillRect/>
          </a:stretch>
        </p:blipFill>
        <p:spPr>
          <a:xfrm>
            <a:off x="926437" y="1307300"/>
            <a:ext cx="1413315" cy="384777"/>
          </a:xfrm>
          <a:prstGeom prst="rect">
            <a:avLst/>
          </a:prstGeom>
        </p:spPr>
      </p:pic>
      <p:pic>
        <p:nvPicPr>
          <p:cNvPr id="4" name="图片 4" descr="textimage48.jpeg"/>
          <p:cNvPicPr>
            <a:picLocks noChangeAspect="1"/>
          </p:cNvPicPr>
          <p:nvPr/>
        </p:nvPicPr>
        <p:blipFill>
          <a:blip r:embed="rId5" cstate="print"/>
          <a:stretch>
            <a:fillRect/>
          </a:stretch>
        </p:blipFill>
        <p:spPr>
          <a:xfrm>
            <a:off x="720000" y="2663139"/>
            <a:ext cx="190500" cy="219074"/>
          </a:xfrm>
          <a:prstGeom prst="rect">
            <a:avLst/>
          </a:prstGeom>
        </p:spPr>
      </p:pic>
      <p:pic>
        <p:nvPicPr>
          <p:cNvPr id="6" name="图片 5" descr="textimage46.jpeg"/>
          <p:cNvPicPr>
            <a:picLocks noChangeAspect="1"/>
          </p:cNvPicPr>
          <p:nvPr/>
        </p:nvPicPr>
        <p:blipFill>
          <a:blip r:embed="rId6" cstate="print"/>
          <a:stretch>
            <a:fillRect/>
          </a:stretch>
        </p:blipFill>
        <p:spPr>
          <a:xfrm>
            <a:off x="3059832" y="899989"/>
            <a:ext cx="2094611" cy="432048"/>
          </a:xfrm>
          <a:prstGeom prst="rect">
            <a:avLst/>
          </a:prstGeom>
        </p:spPr>
      </p:pic>
    </p:spTree>
    <p:custDataLst>
      <p:custData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187685"/>
          </a:xfrm>
          <a:prstGeom prst="rect">
            <a:avLst/>
          </a:prstGeom>
          <a:noFill/>
        </p:spPr>
        <p:txBody>
          <a:bodyPr wrap="square" lIns="0" tIns="0" rIns="0" bIns="0" rtlCol="0">
            <a:spAutoFit/>
          </a:bodyPr>
          <a:lstStyle/>
          <a:p>
            <a:pPr eaLnBrk="0" latinLnBrk="1" hangingPunct="0">
              <a:lnSpc>
                <a:spcPct val="150000"/>
              </a:lnSpc>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①There is no doubt that...意为“毫无疑问</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”,doubt是名词,that从句为 </a:t>
            </a:r>
            <a:r>
              <a:rPr lang="zh-CN" altLang="en-US" sz="1814" u="sng" kern="0" dirty="0" smtClean="0">
                <a:solidFill>
                  <a:srgbClr val="FF0000"/>
                </a:solidFill>
                <a:latin typeface="Times New Roman" pitchFamily="65" charset="-122"/>
                <a:ea typeface="宋体" pitchFamily="65" charset="-122"/>
              </a:rPr>
              <a:t>　同位    </a:t>
            </a:r>
            <a:endParaRPr lang="en-US" altLang="zh-CN" sz="1814" u="sng" kern="0" dirty="0" smtClean="0">
              <a:solidFill>
                <a:srgbClr val="FF0000"/>
              </a:solidFill>
              <a:latin typeface="Times New Roman" pitchFamily="65" charset="-122"/>
              <a:ea typeface="宋体" pitchFamily="65" charset="-122"/>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从句,说明doubt的具体内容。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②doubt作动词后接宾语从句时,表示“无把握;不确信;怀疑;疑惑”。当主句为肯</a:t>
            </a:r>
            <a:r>
              <a:rPr dirty="0"/>
              <a:t/>
            </a:r>
            <a:br>
              <a:rPr dirty="0"/>
            </a:br>
            <a:r>
              <a:rPr lang="zh-CN" altLang="en-US" sz="1814" kern="0" dirty="0" smtClean="0">
                <a:solidFill>
                  <a:srgbClr val="000000"/>
                </a:solidFill>
                <a:latin typeface="Times New Roman" pitchFamily="65" charset="-122"/>
                <a:ea typeface="宋体" pitchFamily="65" charset="-122"/>
              </a:rPr>
              <a:t>定句时,常用</a:t>
            </a:r>
            <a:r>
              <a:rPr lang="zh-CN" altLang="en-US" sz="1814" u="sng" kern="0" dirty="0" smtClean="0">
                <a:solidFill>
                  <a:srgbClr val="FF0000"/>
                </a:solidFill>
                <a:latin typeface="Times New Roman" pitchFamily="65" charset="-122"/>
                <a:ea typeface="宋体" pitchFamily="65" charset="-122"/>
              </a:rPr>
              <a:t>　if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或 </a:t>
            </a:r>
            <a:r>
              <a:rPr lang="zh-CN" altLang="en-US" sz="1814" u="sng" kern="0" dirty="0" smtClean="0">
                <a:solidFill>
                  <a:srgbClr val="FF0000"/>
                </a:solidFill>
                <a:latin typeface="Times New Roman" pitchFamily="65" charset="-122"/>
                <a:ea typeface="宋体" pitchFamily="65" charset="-122"/>
              </a:rPr>
              <a:t>　whether    </a:t>
            </a:r>
            <a:r>
              <a:rPr lang="zh-CN" altLang="en-US" sz="1814" kern="0" dirty="0" smtClean="0">
                <a:solidFill>
                  <a:srgbClr val="000000"/>
                </a:solidFill>
                <a:latin typeface="Times New Roman" pitchFamily="65" charset="-122"/>
                <a:ea typeface="宋体" pitchFamily="65" charset="-122"/>
              </a:rPr>
              <a:t>引导宾语从句;当主句为</a:t>
            </a:r>
            <a:r>
              <a:rPr lang="zh-CN" altLang="en-US" sz="1814" u="sng" kern="0" dirty="0" smtClean="0">
                <a:solidFill>
                  <a:srgbClr val="FF0000"/>
                </a:solidFill>
                <a:latin typeface="Times New Roman" pitchFamily="65" charset="-122"/>
                <a:ea typeface="宋体" pitchFamily="65" charset="-122"/>
              </a:rPr>
              <a:t>　否定句    </a:t>
            </a:r>
            <a:r>
              <a:rPr lang="zh-CN" altLang="en-US" sz="1814" kern="0" dirty="0" smtClean="0">
                <a:solidFill>
                  <a:srgbClr val="000000"/>
                </a:solidFill>
                <a:latin typeface="Times New Roman" pitchFamily="65" charset="-122"/>
                <a:ea typeface="宋体" pitchFamily="65" charset="-122"/>
              </a:rPr>
              <a:t>或疑问句</a:t>
            </a:r>
            <a:r>
              <a:rPr dirty="0"/>
              <a:t/>
            </a:r>
            <a:br>
              <a:rPr dirty="0"/>
            </a:br>
            <a:r>
              <a:rPr lang="zh-CN" altLang="en-US" sz="1814" kern="0" dirty="0" smtClean="0">
                <a:solidFill>
                  <a:srgbClr val="000000"/>
                </a:solidFill>
                <a:latin typeface="Times New Roman" pitchFamily="65" charset="-122"/>
                <a:ea typeface="宋体" pitchFamily="65" charset="-122"/>
              </a:rPr>
              <a:t>时,常用that引导宾语从句。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③doubt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.疑惑,不确定,怀疑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be </a:t>
            </a:r>
            <a:r>
              <a:rPr lang="zh-CN" altLang="en-US" sz="1814" u="sng" kern="0" dirty="0" smtClean="0">
                <a:solidFill>
                  <a:srgbClr val="FF0000"/>
                </a:solidFill>
                <a:latin typeface="Times New Roman" pitchFamily="65" charset="-122"/>
                <a:ea typeface="宋体" pitchFamily="65" charset="-122"/>
              </a:rPr>
              <a:t>　in    </a:t>
            </a:r>
            <a:r>
              <a:rPr lang="zh-CN" altLang="en-US" sz="1814" kern="0" dirty="0" smtClean="0">
                <a:solidFill>
                  <a:srgbClr val="000000"/>
                </a:solidFill>
                <a:latin typeface="Times New Roman" pitchFamily="65" charset="-122"/>
                <a:ea typeface="宋体" pitchFamily="65" charset="-122"/>
              </a:rPr>
              <a:t> doubt不确定;不肯定;没把握;拿不定主意</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without doubt毫无疑问;的确</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no doubt无疑,很可能</a:t>
            </a:r>
            <a:endParaRPr lang="en-US" altLang="zh-CN" sz="1814" kern="0" dirty="0" smtClean="0">
              <a:solidFill>
                <a:srgbClr val="000000"/>
              </a:solidFill>
              <a:latin typeface="Times New Roman" pitchFamily="65" charset="-122"/>
              <a:ea typeface="宋体" pitchFamily="65" charset="-122"/>
            </a:endParaRPr>
          </a:p>
        </p:txBody>
      </p:sp>
      <p:pic>
        <p:nvPicPr>
          <p:cNvPr id="5" name="图片 5" descr="textimage49.jpeg"/>
          <p:cNvPicPr>
            <a:picLocks noChangeAspect="1"/>
          </p:cNvPicPr>
          <p:nvPr/>
        </p:nvPicPr>
        <p:blipFill>
          <a:blip r:embed="rId4" cstate="print"/>
          <a:stretch>
            <a:fillRect/>
          </a:stretch>
        </p:blipFill>
        <p:spPr>
          <a:xfrm>
            <a:off x="683568" y="1332037"/>
            <a:ext cx="219075" cy="219075"/>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7884368" y="1620069"/>
            <a:ext cx="960021"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907704" y="2844205"/>
            <a:ext cx="64408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2843808" y="2844205"/>
            <a:ext cx="122413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6444208" y="2844205"/>
            <a:ext cx="1104037"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971600" y="4140349"/>
            <a:ext cx="72008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99989"/>
            <a:ext cx="8316000" cy="227017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(2019北京,阅读理解C,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the near future, it's not just going to be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number you see on your screen that will be </a:t>
            </a:r>
            <a:r>
              <a:rPr lang="zh-CN" altLang="en-US" sz="1814" u="sng" kern="0" dirty="0" smtClean="0">
                <a:solidFill>
                  <a:srgbClr val="FF0000"/>
                </a:solidFill>
                <a:latin typeface="Times New Roman" pitchFamily="65" charset="-122"/>
                <a:ea typeface="宋体" pitchFamily="65" charset="-122"/>
              </a:rPr>
              <a:t>　in    </a:t>
            </a:r>
            <a:r>
              <a:rPr lang="zh-CN" altLang="en-US" sz="1814" kern="0" dirty="0" smtClean="0">
                <a:solidFill>
                  <a:srgbClr val="000000"/>
                </a:solidFill>
                <a:latin typeface="Times New Roman" pitchFamily="65" charset="-122"/>
                <a:ea typeface="宋体" pitchFamily="65" charset="-122"/>
              </a:rPr>
              <a:t> doubt.</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考查固定搭配。句意:在不远的将来,将不仅仅是你在屏幕上看到的数字</a:t>
            </a:r>
            <a:endParaRPr lang="zh-CN" altLang="en-US" dirty="0">
              <a:solidFill>
                <a:srgbClr val="FF0000"/>
              </a:solidFill>
            </a:endParaRPr>
          </a:p>
        </p:txBody>
      </p:sp>
      <p:pic>
        <p:nvPicPr>
          <p:cNvPr id="3" name="图片 3" descr="textimage50.jpeg"/>
          <p:cNvPicPr>
            <a:picLocks noChangeAspect="1"/>
          </p:cNvPicPr>
          <p:nvPr/>
        </p:nvPicPr>
        <p:blipFill>
          <a:blip r:embed="rId4" cstate="print"/>
          <a:stretch>
            <a:fillRect/>
          </a:stretch>
        </p:blipFill>
        <p:spPr>
          <a:xfrm>
            <a:off x="755576" y="1044005"/>
            <a:ext cx="1152128" cy="388934"/>
          </a:xfrm>
          <a:prstGeom prst="rect">
            <a:avLst/>
          </a:prstGeom>
        </p:spPr>
      </p:pic>
      <p:pic>
        <p:nvPicPr>
          <p:cNvPr id="4" name="图片 4" descr="textimage51.jpeg"/>
          <p:cNvPicPr>
            <a:picLocks noChangeAspect="1"/>
          </p:cNvPicPr>
          <p:nvPr/>
        </p:nvPicPr>
        <p:blipFill>
          <a:blip r:embed="rId5" cstate="print"/>
          <a:stretch>
            <a:fillRect/>
          </a:stretch>
        </p:blipFill>
        <p:spPr>
          <a:xfrm>
            <a:off x="3316044" y="1980109"/>
            <a:ext cx="535875" cy="360040"/>
          </a:xfrm>
          <a:prstGeom prst="rect">
            <a:avLst/>
          </a:prstGeom>
        </p:spPr>
      </p:pic>
      <p:sp>
        <p:nvSpPr>
          <p:cNvPr id="6" name="TextBox 2"/>
          <p:cNvSpPr txBox="1"/>
          <p:nvPr/>
        </p:nvSpPr>
        <p:spPr>
          <a:xfrm>
            <a:off x="683568" y="3132869"/>
            <a:ext cx="8316000" cy="33908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是可疑的。be in doubt不确定,没把握。</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(2017天津,阅读理解D,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is </a:t>
            </a:r>
            <a:r>
              <a:rPr lang="zh-CN" altLang="en-US" sz="1814" u="sng" kern="0" dirty="0" smtClean="0">
                <a:solidFill>
                  <a:srgbClr val="FF0000"/>
                </a:solidFill>
                <a:latin typeface="Times New Roman" pitchFamily="65" charset="-122"/>
                <a:ea typeface="宋体" pitchFamily="65" charset="-122"/>
              </a:rPr>
              <a:t>　without    </a:t>
            </a:r>
            <a:r>
              <a:rPr lang="zh-CN" altLang="en-US" sz="1814" kern="0" dirty="0" smtClean="0">
                <a:solidFill>
                  <a:srgbClr val="000000"/>
                </a:solidFill>
                <a:latin typeface="Times New Roman" pitchFamily="65" charset="-122"/>
                <a:ea typeface="宋体" pitchFamily="65" charset="-122"/>
              </a:rPr>
              <a:t> doubt the most annoying of all.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考查固定搭配。句意:无疑,这是所有事中最让人讨厌的。without doubt 无</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疑地,的确。</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(2016天津,阅读理解B,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a:t>
            </a:r>
            <a:r>
              <a:rPr lang="zh-CN" altLang="en-US" sz="1814" u="sng" kern="0" dirty="0" smtClean="0">
                <a:solidFill>
                  <a:srgbClr val="FF0000"/>
                </a:solidFill>
                <a:latin typeface="Times New Roman" pitchFamily="65" charset="-122"/>
                <a:ea typeface="宋体" pitchFamily="65" charset="-122"/>
              </a:rPr>
              <a:t>　doubted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(doubt)it, but let him go ahead, for I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had nothing to lose.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考查动词的时态。句意:我怀疑它,但还是让他继续进行,因为我没什么可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失去的。根据句中的had可以判断此处应该填动词的过去式。</a:t>
            </a:r>
            <a:endParaRPr lang="zh-CN" altLang="en-US" dirty="0">
              <a:solidFill>
                <a:srgbClr val="FF0000"/>
              </a:solidFill>
            </a:endParaRPr>
          </a:p>
        </p:txBody>
      </p:sp>
      <p:pic>
        <p:nvPicPr>
          <p:cNvPr id="7" name="图片 3" descr="textimage52.jpeg"/>
          <p:cNvPicPr>
            <a:picLocks noChangeAspect="1"/>
          </p:cNvPicPr>
          <p:nvPr/>
        </p:nvPicPr>
        <p:blipFill>
          <a:blip r:embed="rId5" cstate="print"/>
          <a:stretch>
            <a:fillRect/>
          </a:stretch>
        </p:blipFill>
        <p:spPr>
          <a:xfrm>
            <a:off x="3249805" y="3590863"/>
            <a:ext cx="552449" cy="371475"/>
          </a:xfrm>
          <a:prstGeom prst="rect">
            <a:avLst/>
          </a:prstGeom>
        </p:spPr>
      </p:pic>
      <p:pic>
        <p:nvPicPr>
          <p:cNvPr id="8" name="图片 4" descr="textimage53.jpeg"/>
          <p:cNvPicPr>
            <a:picLocks noChangeAspect="1"/>
          </p:cNvPicPr>
          <p:nvPr/>
        </p:nvPicPr>
        <p:blipFill>
          <a:blip r:embed="rId5" cstate="print"/>
          <a:stretch>
            <a:fillRect/>
          </a:stretch>
        </p:blipFill>
        <p:spPr>
          <a:xfrm>
            <a:off x="3256486" y="4860428"/>
            <a:ext cx="533055" cy="358433"/>
          </a:xfrm>
          <a:prstGeom prst="rect">
            <a:avLst/>
          </a:prstGeom>
        </p:spPr>
      </p:pic>
      <p:pic>
        <p:nvPicPr>
          <p:cNvPr id="10" name="Picture 4" descr="\\a015\吴双婷\线.tif"/>
          <p:cNvPicPr>
            <a:picLocks noChangeAspect="1" noChangeArrowheads="1"/>
          </p:cNvPicPr>
          <p:nvPr/>
        </p:nvPicPr>
        <p:blipFill>
          <a:blip r:embed="rId6" cstate="print"/>
          <a:srcRect/>
          <a:stretch>
            <a:fillRect/>
          </a:stretch>
        </p:blipFill>
        <p:spPr bwMode="auto">
          <a:xfrm>
            <a:off x="4716016" y="2340149"/>
            <a:ext cx="720080"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6" cstate="print"/>
          <a:srcRect/>
          <a:stretch>
            <a:fillRect/>
          </a:stretch>
        </p:blipFill>
        <p:spPr bwMode="auto">
          <a:xfrm>
            <a:off x="4283968" y="3564285"/>
            <a:ext cx="1176045"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6" cstate="print"/>
          <a:srcRect/>
          <a:stretch>
            <a:fillRect/>
          </a:stretch>
        </p:blipFill>
        <p:spPr bwMode="auto">
          <a:xfrm>
            <a:off x="3923928" y="4860429"/>
            <a:ext cx="1224136" cy="343678"/>
          </a:xfrm>
          <a:prstGeom prst="rect">
            <a:avLst/>
          </a:prstGeom>
          <a:noFill/>
          <a:ln w="9525">
            <a:noFill/>
            <a:miter lim="800000"/>
            <a:headEnd/>
            <a:tailEnd/>
          </a:ln>
        </p:spPr>
      </p:pic>
      <p:sp>
        <p:nvSpPr>
          <p:cNvPr id="13" name="矩形 12"/>
          <p:cNvSpPr/>
          <p:nvPr/>
        </p:nvSpPr>
        <p:spPr>
          <a:xfrm>
            <a:off x="539552" y="2700189"/>
            <a:ext cx="7929618" cy="92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395536" y="4068341"/>
            <a:ext cx="8568952" cy="710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467544" y="5626092"/>
            <a:ext cx="8280920"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25526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(2016上海,阅读理解C改编,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can be inferred from the passage that Nigel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Shadbolt doubts </a:t>
            </a:r>
            <a:r>
              <a:rPr lang="zh-CN" altLang="en-US" sz="1814" u="sng" kern="0" dirty="0" smtClean="0">
                <a:solidFill>
                  <a:srgbClr val="FF0000"/>
                </a:solidFill>
                <a:latin typeface="Times New Roman" pitchFamily="65" charset="-122"/>
                <a:ea typeface="宋体" pitchFamily="65" charset="-122"/>
              </a:rPr>
              <a:t>　whether/if    </a:t>
            </a:r>
            <a:r>
              <a:rPr lang="zh-CN" altLang="en-US" sz="1814" kern="0" dirty="0" smtClean="0">
                <a:solidFill>
                  <a:srgbClr val="000000"/>
                </a:solidFill>
                <a:latin typeface="Times New Roman" pitchFamily="65" charset="-122"/>
                <a:ea typeface="宋体" pitchFamily="65" charset="-122"/>
              </a:rPr>
              <a:t> people would pay as much attention to a kitemark as</a:t>
            </a:r>
            <a:r>
              <a:rPr dirty="0"/>
              <a:t/>
            </a:r>
            <a:br>
              <a:rPr dirty="0"/>
            </a:br>
            <a:r>
              <a:rPr lang="zh-CN" altLang="en-US" sz="1814" kern="0" dirty="0" smtClean="0">
                <a:solidFill>
                  <a:srgbClr val="000000"/>
                </a:solidFill>
                <a:latin typeface="Times New Roman" pitchFamily="65" charset="-122"/>
                <a:ea typeface="宋体" pitchFamily="65" charset="-122"/>
              </a:rPr>
              <a:t> they think.</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考查连接词。句意:从文章中能推断出,Nigel Shadbolt怀疑人们是否会像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他们认为的那样那么关注一个风筝标记。当主句为肯定句时,doubt后的宾语从</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句常用whether或if引导。</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同义句转换</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1-5 (</a:t>
            </a:r>
            <a:r>
              <a:rPr lang="zh-CN" altLang="en-US" sz="2000" kern="0" spc="2766" dirty="0" smtClean="0">
                <a:solidFill>
                  <a:srgbClr val="00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)No doubt he didn't have an idea that he was speaking Greek.</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a:t>
            </a:r>
            <a:r>
              <a:rPr lang="zh-CN" altLang="en-US" u="sng"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There is no doubt that    </a:t>
            </a:r>
            <a:r>
              <a:rPr lang="zh-CN" altLang="en-US" kern="0" dirty="0" smtClean="0">
                <a:solidFill>
                  <a:srgbClr val="000000"/>
                </a:solidFill>
                <a:latin typeface="Times New Roman" pitchFamily="65" charset="-122"/>
                <a:ea typeface="宋体" pitchFamily="65" charset="-122"/>
              </a:rPr>
              <a:t> he didn't have an idea that he was speaking Greek.</a:t>
            </a:r>
            <a:endParaRPr lang="zh-CN" altLang="en-US" dirty="0" smtClean="0"/>
          </a:p>
          <a:p>
            <a:pPr marL="0" indent="0" eaLnBrk="0" latinLnBrk="1" hangingPunct="0">
              <a:lnSpc>
                <a:spcPct val="150000"/>
              </a:lnSpc>
              <a:spcBef>
                <a:spcPts val="0"/>
              </a:spcBef>
              <a:buNone/>
            </a:pPr>
            <a:endParaRPr lang="zh-CN" altLang="en-US" dirty="0">
              <a:solidFill>
                <a:srgbClr val="FF0000"/>
              </a:solidFill>
            </a:endParaRPr>
          </a:p>
        </p:txBody>
      </p:sp>
      <p:pic>
        <p:nvPicPr>
          <p:cNvPr id="5" name="图片 5" descr="textimage54.jpeg"/>
          <p:cNvPicPr>
            <a:picLocks noChangeAspect="1"/>
          </p:cNvPicPr>
          <p:nvPr/>
        </p:nvPicPr>
        <p:blipFill>
          <a:blip r:embed="rId4" cstate="print"/>
          <a:stretch>
            <a:fillRect/>
          </a:stretch>
        </p:blipFill>
        <p:spPr>
          <a:xfrm>
            <a:off x="3838608" y="1260029"/>
            <a:ext cx="445360" cy="299466"/>
          </a:xfrm>
          <a:prstGeom prst="rect">
            <a:avLst/>
          </a:prstGeom>
        </p:spPr>
      </p:pic>
      <p:pic>
        <p:nvPicPr>
          <p:cNvPr id="6" name="图片 3" descr="textimage55.jpeg"/>
          <p:cNvPicPr>
            <a:picLocks noChangeAspect="1"/>
          </p:cNvPicPr>
          <p:nvPr/>
        </p:nvPicPr>
        <p:blipFill>
          <a:blip r:embed="rId4" cstate="print"/>
          <a:stretch>
            <a:fillRect/>
          </a:stretch>
        </p:blipFill>
        <p:spPr>
          <a:xfrm>
            <a:off x="1187624" y="4212357"/>
            <a:ext cx="537592" cy="361194"/>
          </a:xfrm>
          <a:prstGeom prst="rect">
            <a:avLst/>
          </a:prstGeom>
        </p:spPr>
      </p:pic>
      <p:pic>
        <p:nvPicPr>
          <p:cNvPr id="7" name="Picture 4" descr="\\a015\吴双婷\线.tif"/>
          <p:cNvPicPr>
            <a:picLocks noChangeAspect="1" noChangeArrowheads="1"/>
          </p:cNvPicPr>
          <p:nvPr/>
        </p:nvPicPr>
        <p:blipFill>
          <a:blip r:embed="rId5" cstate="print"/>
          <a:srcRect/>
          <a:stretch>
            <a:fillRect/>
          </a:stretch>
        </p:blipFill>
        <p:spPr bwMode="auto">
          <a:xfrm>
            <a:off x="2339752" y="1620069"/>
            <a:ext cx="136815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4572397"/>
            <a:ext cx="2448272" cy="343678"/>
          </a:xfrm>
          <a:prstGeom prst="rect">
            <a:avLst/>
          </a:prstGeom>
          <a:noFill/>
          <a:ln w="9525">
            <a:noFill/>
            <a:miter lim="800000"/>
            <a:headEnd/>
            <a:tailEnd/>
          </a:ln>
        </p:spPr>
      </p:pic>
      <p:sp>
        <p:nvSpPr>
          <p:cNvPr id="9" name="矩形 8"/>
          <p:cNvSpPr/>
          <p:nvPr/>
        </p:nvSpPr>
        <p:spPr>
          <a:xfrm>
            <a:off x="611560" y="2412157"/>
            <a:ext cx="7929618" cy="92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1997"/>
            <a:ext cx="8316000" cy="638033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|with复合结构</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Water pollution levels increased, with more household and commercial waste </a:t>
            </a:r>
            <a:r>
              <a:rPr dirty="0"/>
              <a:t/>
            </a:r>
            <a:br>
              <a:rPr dirty="0"/>
            </a:br>
            <a:r>
              <a:rPr lang="zh-CN" altLang="en-US" sz="1814" kern="0" dirty="0" smtClean="0">
                <a:solidFill>
                  <a:srgbClr val="000000"/>
                </a:solidFill>
                <a:latin typeface="Times New Roman" pitchFamily="65" charset="-122"/>
                <a:ea typeface="宋体" pitchFamily="65" charset="-122"/>
              </a:rPr>
              <a:t>ending up in the river.(教材P32)</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由于更多的家庭和商业废物最终进入河中,水污染程度上升了。</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 the exam approaching, it is a good idea to review your class notes.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随着考试临近,复习你的课堂笔记是个很好的主意。</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 all the things she needed bought, she went home happily. 所有需要的东西都买</a:t>
            </a:r>
            <a:r>
              <a:rPr dirty="0"/>
              <a:t/>
            </a:r>
            <a:br>
              <a:rPr dirty="0"/>
            </a:br>
            <a:r>
              <a:rPr lang="zh-CN" altLang="en-US" sz="1814" kern="0" dirty="0" smtClean="0">
                <a:solidFill>
                  <a:srgbClr val="000000"/>
                </a:solidFill>
                <a:latin typeface="Times New Roman" pitchFamily="65" charset="-122"/>
                <a:ea typeface="宋体" pitchFamily="65" charset="-122"/>
              </a:rPr>
              <a:t>了,她高高兴兴地回了家。</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With nothing to do, they went out for a walk. </a:t>
            </a:r>
            <a:endParaRPr lang="en-US" altLang="zh-CN"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他们无事可做</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出门散步去了。</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He got into the room with the door open.</a:t>
            </a:r>
            <a:r>
              <a:rPr lang="zh-CN" altLang="en-US" kern="0" dirty="0" smtClean="0">
                <a:solidFill>
                  <a:srgbClr val="000000"/>
                </a:solidFill>
                <a:latin typeface="Times New Roman" pitchFamily="65" charset="-122"/>
                <a:ea typeface="宋体" pitchFamily="65" charset="-122"/>
              </a:rPr>
              <a:t>他进房间时没有关门。</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The teacher came into the classroom with a stick in his hand. </a:t>
            </a:r>
            <a:r>
              <a:rPr lang="zh-CN" altLang="en-US" kern="0" dirty="0" smtClean="0">
                <a:solidFill>
                  <a:srgbClr val="000000"/>
                </a:solidFill>
                <a:latin typeface="Times New Roman" pitchFamily="65" charset="-122"/>
                <a:ea typeface="宋体" pitchFamily="65" charset="-122"/>
              </a:rPr>
              <a:t>老师进了教室</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手里拿</a:t>
            </a:r>
            <a:r>
              <a:rPr lang="zh-CN" altLang="en-US" dirty="0" smtClean="0"/>
              <a:t/>
            </a:r>
            <a:br>
              <a:rPr lang="zh-CN" altLang="en-US" dirty="0" smtClean="0"/>
            </a:br>
            <a:r>
              <a:rPr lang="zh-CN" altLang="en-US" kern="0" dirty="0" smtClean="0">
                <a:solidFill>
                  <a:srgbClr val="000000"/>
                </a:solidFill>
                <a:latin typeface="Times New Roman" pitchFamily="65" charset="-122"/>
                <a:ea typeface="宋体" pitchFamily="65" charset="-122"/>
              </a:rPr>
              <a:t>着一根棍子。</a:t>
            </a:r>
            <a:endParaRPr lang="zh-CN" altLang="en-US" dirty="0" smtClean="0"/>
          </a:p>
          <a:p>
            <a:pPr marL="0" indent="0" eaLnBrk="0" latinLnBrk="1" hangingPunct="0">
              <a:lnSpc>
                <a:spcPct val="150000"/>
              </a:lnSpc>
              <a:spcBef>
                <a:spcPts val="0"/>
              </a:spcBef>
              <a:buNone/>
            </a:pPr>
            <a:endParaRPr lang="zh-CN" altLang="en-US" dirty="0"/>
          </a:p>
        </p:txBody>
      </p:sp>
      <p:pic>
        <p:nvPicPr>
          <p:cNvPr id="4" name="图片 4" descr="textimage56.jpeg"/>
          <p:cNvPicPr>
            <a:picLocks noChangeAspect="1"/>
          </p:cNvPicPr>
          <p:nvPr/>
        </p:nvPicPr>
        <p:blipFill>
          <a:blip r:embed="rId4" cstate="print"/>
          <a:stretch>
            <a:fillRect/>
          </a:stretch>
        </p:blipFill>
        <p:spPr>
          <a:xfrm>
            <a:off x="899592" y="1044026"/>
            <a:ext cx="1475736" cy="385619"/>
          </a:xfrm>
          <a:prstGeom prst="rect">
            <a:avLst/>
          </a:prstGeom>
        </p:spPr>
      </p:pic>
      <p:pic>
        <p:nvPicPr>
          <p:cNvPr id="5" name="图片 5" descr="textimage57.jpeg"/>
          <p:cNvPicPr>
            <a:picLocks noChangeAspect="1"/>
          </p:cNvPicPr>
          <p:nvPr/>
        </p:nvPicPr>
        <p:blipFill>
          <a:blip r:embed="rId5" cstate="print"/>
          <a:stretch>
            <a:fillRect/>
          </a:stretch>
        </p:blipFill>
        <p:spPr>
          <a:xfrm>
            <a:off x="683568" y="2844226"/>
            <a:ext cx="190500" cy="219075"/>
          </a:xfrm>
          <a:prstGeom prst="rect">
            <a:avLst/>
          </a:prstGeom>
        </p:spPr>
      </p:pic>
    </p:spTree>
    <p:custDataLst>
      <p:custData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93138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with复合结构由“with+宾语+宾语补足语”组成,在句中作状语或定语。其主要</a:t>
            </a:r>
            <a:r>
              <a:rPr dirty="0"/>
              <a:t/>
            </a:r>
            <a:br>
              <a:rPr dirty="0"/>
            </a:br>
            <a:r>
              <a:rPr lang="zh-CN" altLang="en-US" sz="1814" kern="0" dirty="0" smtClean="0">
                <a:solidFill>
                  <a:srgbClr val="000000"/>
                </a:solidFill>
                <a:latin typeface="Times New Roman" pitchFamily="65" charset="-122"/>
                <a:ea typeface="宋体" pitchFamily="65" charset="-122"/>
              </a:rPr>
              <a:t>的构成形式:with+名词/代词+形容词;with+名词/代词+副词;with+名词/代词+介</a:t>
            </a:r>
            <a:r>
              <a:rPr dirty="0"/>
              <a:t/>
            </a:r>
            <a:br>
              <a:rPr dirty="0"/>
            </a:br>
            <a:r>
              <a:rPr lang="zh-CN" altLang="en-US" sz="1814" kern="0" dirty="0" smtClean="0">
                <a:solidFill>
                  <a:srgbClr val="000000"/>
                </a:solidFill>
                <a:latin typeface="Times New Roman" pitchFamily="65" charset="-122"/>
                <a:ea typeface="宋体" pitchFamily="65" charset="-122"/>
              </a:rPr>
              <a:t>词短语;with+名词/代词+非谓语动词。在“with+名词/代词+非谓语动词”结构</a:t>
            </a:r>
            <a:r>
              <a:rPr dirty="0"/>
              <a:t/>
            </a:r>
            <a:br>
              <a:rPr dirty="0"/>
            </a:br>
            <a:r>
              <a:rPr lang="zh-CN" altLang="en-US" sz="1814" kern="0" dirty="0" smtClean="0">
                <a:solidFill>
                  <a:srgbClr val="000000"/>
                </a:solidFill>
                <a:latin typeface="Times New Roman" pitchFamily="65" charset="-122"/>
                <a:ea typeface="宋体" pitchFamily="65" charset="-122"/>
              </a:rPr>
              <a:t>中,用</a:t>
            </a:r>
            <a:r>
              <a:rPr lang="zh-CN" altLang="en-US" sz="1814" u="sng" kern="0" dirty="0" smtClean="0">
                <a:solidFill>
                  <a:srgbClr val="FF0000"/>
                </a:solidFill>
                <a:latin typeface="Times New Roman" pitchFamily="65" charset="-122"/>
                <a:ea typeface="宋体" pitchFamily="65" charset="-122"/>
              </a:rPr>
              <a:t>　动词不定式    </a:t>
            </a:r>
            <a:r>
              <a:rPr lang="zh-CN" altLang="en-US" sz="1814" kern="0" dirty="0" smtClean="0">
                <a:solidFill>
                  <a:srgbClr val="000000"/>
                </a:solidFill>
                <a:latin typeface="Times New Roman" pitchFamily="65" charset="-122"/>
                <a:ea typeface="宋体" pitchFamily="65" charset="-122"/>
              </a:rPr>
              <a:t>表示将来发生的动作;用</a:t>
            </a:r>
            <a:r>
              <a:rPr lang="zh-CN" altLang="en-US" sz="1814" u="sng" kern="0" dirty="0" smtClean="0">
                <a:solidFill>
                  <a:srgbClr val="FF0000"/>
                </a:solidFill>
                <a:latin typeface="Times New Roman" pitchFamily="65" charset="-122"/>
                <a:ea typeface="宋体" pitchFamily="65" charset="-122"/>
              </a:rPr>
              <a:t>　现在分词    </a:t>
            </a:r>
            <a:r>
              <a:rPr lang="zh-CN" altLang="en-US" sz="1814" kern="0" dirty="0" smtClean="0">
                <a:solidFill>
                  <a:srgbClr val="000000"/>
                </a:solidFill>
                <a:latin typeface="Times New Roman" pitchFamily="65" charset="-122"/>
                <a:ea typeface="宋体" pitchFamily="65" charset="-122"/>
              </a:rPr>
              <a:t>表示与宾语在逻辑</a:t>
            </a:r>
            <a:r>
              <a:rPr dirty="0"/>
              <a:t/>
            </a:r>
            <a:br>
              <a:rPr dirty="0"/>
            </a:br>
            <a:r>
              <a:rPr lang="zh-CN" altLang="en-US" sz="1814" kern="0" dirty="0" smtClean="0">
                <a:solidFill>
                  <a:srgbClr val="000000"/>
                </a:solidFill>
                <a:latin typeface="Times New Roman" pitchFamily="65" charset="-122"/>
                <a:ea typeface="宋体" pitchFamily="65" charset="-122"/>
              </a:rPr>
              <a:t>上是主动关系;用</a:t>
            </a:r>
            <a:r>
              <a:rPr lang="zh-CN" altLang="en-US" sz="1814" u="sng" kern="0" dirty="0" smtClean="0">
                <a:solidFill>
                  <a:srgbClr val="FF0000"/>
                </a:solidFill>
                <a:latin typeface="Times New Roman" pitchFamily="65" charset="-122"/>
                <a:ea typeface="宋体" pitchFamily="65" charset="-122"/>
              </a:rPr>
              <a:t>　过去分词    </a:t>
            </a:r>
            <a:r>
              <a:rPr lang="zh-CN" altLang="en-US" sz="1814" kern="0" dirty="0" smtClean="0">
                <a:solidFill>
                  <a:srgbClr val="000000"/>
                </a:solidFill>
                <a:latin typeface="Times New Roman" pitchFamily="65" charset="-122"/>
                <a:ea typeface="宋体" pitchFamily="65" charset="-122"/>
              </a:rPr>
              <a:t>表示与宾语在逻辑上是被动关系。</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p:txBody>
      </p:sp>
      <p:pic>
        <p:nvPicPr>
          <p:cNvPr id="3" name="图片 3" descr="textimage58.jpeg"/>
          <p:cNvPicPr>
            <a:picLocks noChangeAspect="1"/>
          </p:cNvPicPr>
          <p:nvPr/>
        </p:nvPicPr>
        <p:blipFill>
          <a:blip r:embed="rId4" cstate="print"/>
          <a:stretch>
            <a:fillRect/>
          </a:stretch>
        </p:blipFill>
        <p:spPr>
          <a:xfrm>
            <a:off x="683568" y="1328986"/>
            <a:ext cx="219075" cy="219075"/>
          </a:xfrm>
          <a:prstGeom prst="rect">
            <a:avLst/>
          </a:prstGeom>
        </p:spPr>
      </p:pic>
      <p:sp>
        <p:nvSpPr>
          <p:cNvPr id="4" name="TextBox 2"/>
          <p:cNvSpPr txBox="1"/>
          <p:nvPr/>
        </p:nvSpPr>
        <p:spPr>
          <a:xfrm>
            <a:off x="720496" y="3996333"/>
            <a:ext cx="8316000" cy="214437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(2019北京,语法填空A,</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 the first day of my first grade, I stood by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door </a:t>
            </a:r>
            <a:r>
              <a:rPr lang="zh-CN" altLang="en-US" sz="1814" u="sng" kern="0" dirty="0" smtClean="0">
                <a:solidFill>
                  <a:srgbClr val="FF0000"/>
                </a:solidFill>
                <a:latin typeface="Times New Roman" pitchFamily="65" charset="-122"/>
                <a:ea typeface="宋体" pitchFamily="65" charset="-122"/>
              </a:rPr>
              <a:t>　with    </a:t>
            </a:r>
            <a:r>
              <a:rPr lang="zh-CN" altLang="en-US" sz="1814" kern="0" dirty="0" smtClean="0">
                <a:solidFill>
                  <a:srgbClr val="000000"/>
                </a:solidFill>
                <a:latin typeface="Times New Roman" pitchFamily="65" charset="-122"/>
                <a:ea typeface="宋体" pitchFamily="65" charset="-122"/>
              </a:rPr>
              <a:t> butterflies in my stomach.</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考查“with+名词/代词+介词短语”结构。句意:上(小学)一年级的第一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天,我站在门口,心里七上八下的。in my stomach为介词短语。此处用with复合结</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构表示一种心理状态。</a:t>
            </a:r>
            <a:endParaRPr lang="zh-CN" altLang="en-US" dirty="0">
              <a:solidFill>
                <a:srgbClr val="FF0000"/>
              </a:solidFill>
            </a:endParaRPr>
          </a:p>
        </p:txBody>
      </p:sp>
      <p:pic>
        <p:nvPicPr>
          <p:cNvPr id="5" name="图片 3" descr="textimage59.jpeg"/>
          <p:cNvPicPr>
            <a:picLocks noChangeAspect="1"/>
          </p:cNvPicPr>
          <p:nvPr/>
        </p:nvPicPr>
        <p:blipFill>
          <a:blip r:embed="rId5" cstate="print"/>
          <a:stretch>
            <a:fillRect/>
          </a:stretch>
        </p:blipFill>
        <p:spPr>
          <a:xfrm>
            <a:off x="3332407" y="4068341"/>
            <a:ext cx="563925" cy="378886"/>
          </a:xfrm>
          <a:prstGeom prst="rect">
            <a:avLst/>
          </a:prstGeom>
        </p:spPr>
      </p:pic>
      <p:pic>
        <p:nvPicPr>
          <p:cNvPr id="8" name="Picture 4" descr="\\a015\吴双婷\线.tif"/>
          <p:cNvPicPr>
            <a:picLocks noChangeAspect="1" noChangeArrowheads="1"/>
          </p:cNvPicPr>
          <p:nvPr/>
        </p:nvPicPr>
        <p:blipFill>
          <a:blip r:embed="rId6" cstate="print"/>
          <a:srcRect/>
          <a:stretch>
            <a:fillRect/>
          </a:stretch>
        </p:blipFill>
        <p:spPr bwMode="auto">
          <a:xfrm>
            <a:off x="1259632" y="2844205"/>
            <a:ext cx="158417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5220072" y="2844205"/>
            <a:ext cx="136815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2411760" y="3276253"/>
            <a:ext cx="136815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6" cstate="print"/>
          <a:srcRect/>
          <a:stretch>
            <a:fillRect/>
          </a:stretch>
        </p:blipFill>
        <p:spPr bwMode="auto">
          <a:xfrm>
            <a:off x="1187624" y="4500389"/>
            <a:ext cx="936104" cy="343678"/>
          </a:xfrm>
          <a:prstGeom prst="rect">
            <a:avLst/>
          </a:prstGeom>
          <a:noFill/>
          <a:ln w="9525">
            <a:noFill/>
            <a:miter lim="800000"/>
            <a:headEnd/>
            <a:tailEnd/>
          </a:ln>
        </p:spPr>
      </p:pic>
      <p:sp>
        <p:nvSpPr>
          <p:cNvPr id="12" name="矩形 11"/>
          <p:cNvSpPr/>
          <p:nvPr/>
        </p:nvSpPr>
        <p:spPr>
          <a:xfrm>
            <a:off x="467544" y="4932437"/>
            <a:ext cx="8424936" cy="128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 </a:t>
            </a:r>
            <a:r>
              <a:rPr lang="zh-CN" altLang="en-US" sz="1814" u="sng" kern="0" dirty="0" smtClean="0">
                <a:solidFill>
                  <a:srgbClr val="FF0000"/>
                </a:solidFill>
                <a:latin typeface="Times New Roman" pitchFamily="65" charset="-122"/>
                <a:ea typeface="宋体" pitchFamily="65" charset="-122"/>
              </a:rPr>
              <a:t>　dozen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.(一)打;十二个</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 </a:t>
            </a:r>
            <a:r>
              <a:rPr lang="zh-CN" altLang="en-US" sz="1814" u="sng"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fine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处以罚款</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24. </a:t>
            </a:r>
            <a:r>
              <a:rPr lang="zh-CN" altLang="en-US" sz="1814" u="sng" kern="0" dirty="0" smtClean="0">
                <a:solidFill>
                  <a:srgbClr val="FF0000"/>
                </a:solidFill>
                <a:latin typeface="Times New Roman" pitchFamily="65" charset="-122"/>
                <a:ea typeface="宋体" pitchFamily="65" charset="-122"/>
              </a:rPr>
              <a:t>　campaign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.运动;战役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.参加运动;领导运动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25. </a:t>
            </a:r>
            <a:r>
              <a:rPr lang="zh-CN" altLang="en-US" sz="1814" u="sng" kern="0" dirty="0" smtClean="0">
                <a:solidFill>
                  <a:srgbClr val="FF0000"/>
                </a:solidFill>
                <a:latin typeface="Times New Roman" pitchFamily="65" charset="-122"/>
                <a:ea typeface="宋体" pitchFamily="65" charset="-122"/>
              </a:rPr>
              <a:t>　agenda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.议程表;议事日程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1.graph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图;图表;曲线图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2.emission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排放物;散发物;排放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3.melt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(使)融化;熔化;软化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4.seal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海豹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5.methane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甲烷;沼气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6.dioxide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二氧化物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7.fossil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化石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8.worldwide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遍及全球地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世界各地的;影响全世界的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043608" y="1260029"/>
            <a:ext cx="108012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43608" y="1620069"/>
            <a:ext cx="864095"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43608" y="2052117"/>
            <a:ext cx="14401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43608" y="2484165"/>
            <a:ext cx="115212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691680" y="3276253"/>
            <a:ext cx="201622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979712" y="3708301"/>
            <a:ext cx="244827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123728" y="4140349"/>
            <a:ext cx="237626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flipH="1">
            <a:off x="1475655" y="4500389"/>
            <a:ext cx="93610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907704" y="4932437"/>
            <a:ext cx="151216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835696" y="5364485"/>
            <a:ext cx="144016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619672" y="5796533"/>
            <a:ext cx="100811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2339752" y="6228581"/>
            <a:ext cx="1656184"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4427984" y="6244943"/>
            <a:ext cx="309634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3908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 (2019江苏,32,</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)China's image is improving steadily, with more countries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recognizing    </a:t>
            </a:r>
            <a:r>
              <a:rPr lang="zh-CN" altLang="en-US" sz="1814" kern="0" dirty="0" smtClean="0">
                <a:solidFill>
                  <a:srgbClr val="000000"/>
                </a:solidFill>
                <a:latin typeface="Times New Roman" pitchFamily="65" charset="-122"/>
                <a:ea typeface="宋体" pitchFamily="65" charset="-122"/>
              </a:rPr>
              <a:t> (recognize)its role in international affairs.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考查“with+名词/代词+现在分词”结构。句意:随着更多的国家认识到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中国在国际事务中的作用,中国的形象正在稳步提升。more countries与recognize</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是逻辑上的主动关系,因此用现在分词作宾语补足语。</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 (2019浙江,阅读理解B,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at Union Station in Los Angeles last month, a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board went up with dollar bills </a:t>
            </a:r>
            <a:r>
              <a:rPr lang="zh-CN" altLang="en-US" sz="1814" u="sng" kern="0" dirty="0" smtClean="0">
                <a:solidFill>
                  <a:srgbClr val="FF0000"/>
                </a:solidFill>
                <a:latin typeface="Times New Roman" pitchFamily="65" charset="-122"/>
                <a:ea typeface="宋体" pitchFamily="65" charset="-122"/>
              </a:rPr>
              <a:t>　attached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(attach)to it with pins and a sign that </a:t>
            </a:r>
            <a:r>
              <a:rPr dirty="0"/>
              <a:t/>
            </a:r>
            <a:br>
              <a:rPr dirty="0"/>
            </a:br>
            <a:r>
              <a:rPr lang="zh-CN" altLang="en-US" sz="1814" kern="0" dirty="0" smtClean="0">
                <a:solidFill>
                  <a:srgbClr val="000000"/>
                </a:solidFill>
                <a:latin typeface="Times New Roman" pitchFamily="65" charset="-122"/>
                <a:ea typeface="宋体" pitchFamily="65" charset="-122"/>
              </a:rPr>
              <a:t>read, “Give What You Can, Take What You Need.”</a:t>
            </a:r>
            <a:endParaRPr lang="zh-CN" altLang="en-US" dirty="0"/>
          </a:p>
        </p:txBody>
      </p:sp>
      <p:pic>
        <p:nvPicPr>
          <p:cNvPr id="4" name="图片 4" descr="textimage60.jpeg"/>
          <p:cNvPicPr>
            <a:picLocks noChangeAspect="1"/>
          </p:cNvPicPr>
          <p:nvPr/>
        </p:nvPicPr>
        <p:blipFill>
          <a:blip r:embed="rId4" cstate="print"/>
          <a:stretch>
            <a:fillRect/>
          </a:stretch>
        </p:blipFill>
        <p:spPr>
          <a:xfrm>
            <a:off x="2483768" y="1292569"/>
            <a:ext cx="504056" cy="338934"/>
          </a:xfrm>
          <a:prstGeom prst="rect">
            <a:avLst/>
          </a:prstGeom>
        </p:spPr>
      </p:pic>
      <p:pic>
        <p:nvPicPr>
          <p:cNvPr id="5" name="图片 5" descr="textimage61.jpeg"/>
          <p:cNvPicPr>
            <a:picLocks noChangeAspect="1"/>
          </p:cNvPicPr>
          <p:nvPr/>
        </p:nvPicPr>
        <p:blipFill>
          <a:blip r:embed="rId4" cstate="print"/>
          <a:stretch>
            <a:fillRect/>
          </a:stretch>
        </p:blipFill>
        <p:spPr>
          <a:xfrm>
            <a:off x="3324218" y="3420269"/>
            <a:ext cx="455694" cy="306415"/>
          </a:xfrm>
          <a:prstGeom prst="rect">
            <a:avLst/>
          </a:prstGeom>
        </p:spPr>
      </p:pic>
      <p:sp>
        <p:nvSpPr>
          <p:cNvPr id="9" name="TextBox 2"/>
          <p:cNvSpPr txBox="1"/>
          <p:nvPr/>
        </p:nvSpPr>
        <p:spPr>
          <a:xfrm>
            <a:off x="683568" y="4572397"/>
            <a:ext cx="8316000" cy="162730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考查“with+名词/代词+过去分词”结构。句意:但是上个月在洛杉矶的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联合车站,一块布告牌被挂了起来,上面用大头针钉着美元钞票,并写着“留下你</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所能捐赠的,拿走你所需要的。”。第一个with后面的宾语dollar bills与attach是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逻辑上的被动关系,因此用过去分词作宾语补足语。</a:t>
            </a:r>
            <a:endParaRPr lang="zh-CN" altLang="en-US" dirty="0">
              <a:solidFill>
                <a:srgbClr val="FF0000"/>
              </a:solidFill>
            </a:endParaRPr>
          </a:p>
        </p:txBody>
      </p:sp>
      <p:pic>
        <p:nvPicPr>
          <p:cNvPr id="12" name="Picture 4" descr="\\a015\吴双婷\线.tif"/>
          <p:cNvPicPr>
            <a:picLocks noChangeAspect="1" noChangeArrowheads="1"/>
          </p:cNvPicPr>
          <p:nvPr/>
        </p:nvPicPr>
        <p:blipFill>
          <a:blip r:embed="rId5" cstate="print"/>
          <a:srcRect/>
          <a:stretch>
            <a:fillRect/>
          </a:stretch>
        </p:blipFill>
        <p:spPr bwMode="auto">
          <a:xfrm>
            <a:off x="683568" y="1620069"/>
            <a:ext cx="1584176" cy="43204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5" cstate="print"/>
          <a:srcRect/>
          <a:stretch>
            <a:fillRect/>
          </a:stretch>
        </p:blipFill>
        <p:spPr bwMode="auto">
          <a:xfrm>
            <a:off x="3563888" y="3708301"/>
            <a:ext cx="1296144" cy="343678"/>
          </a:xfrm>
          <a:prstGeom prst="rect">
            <a:avLst/>
          </a:prstGeom>
          <a:noFill/>
          <a:ln w="9525">
            <a:noFill/>
            <a:miter lim="800000"/>
            <a:headEnd/>
            <a:tailEnd/>
          </a:ln>
        </p:spPr>
      </p:pic>
      <p:sp>
        <p:nvSpPr>
          <p:cNvPr id="14" name="矩形 13"/>
          <p:cNvSpPr/>
          <p:nvPr/>
        </p:nvSpPr>
        <p:spPr>
          <a:xfrm>
            <a:off x="539552" y="2052117"/>
            <a:ext cx="8208912"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323528" y="4644405"/>
            <a:ext cx="8568952"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21123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2-4 (2019课标全国Ⅰ,完形填空,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find a clean mountain, </a:t>
            </a:r>
            <a:r>
              <a:rPr lang="zh-CN" altLang="en-US" sz="1814" u="sng" kern="0" dirty="0" smtClean="0">
                <a:solidFill>
                  <a:srgbClr val="FF0000"/>
                </a:solidFill>
                <a:latin typeface="Times New Roman" pitchFamily="65" charset="-122"/>
                <a:ea typeface="宋体" pitchFamily="65" charset="-122"/>
              </a:rPr>
              <a:t>　with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toilets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camps and along the paths.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考查with的复合结构。句意:我发现了一座干净的山,营地和沿途都有厕</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所。此处为“with+宾语+介词短语”构成的with的复合结构。</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2-5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)由于地面是湿的,我只得待在外面。</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With the floor wet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 had to stay outside.</a:t>
            </a:r>
            <a:endParaRPr lang="zh-CN" altLang="en-US" dirty="0"/>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|现在分词(短语)表示结果</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These chemicals led to severe water quality issues, causing a decrease in the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number of fish species.(教材P32)</a:t>
            </a:r>
            <a:endParaRPr lang="zh-CN" altLang="en-US"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这些化学物质导致了严重的水质问题,造成鱼的种类减少了。</a:t>
            </a:r>
            <a:endParaRPr lang="zh-CN" altLang="en-US" dirty="0" smtClean="0"/>
          </a:p>
          <a:p>
            <a:pPr marL="0" indent="0" eaLnBrk="0" latinLnBrk="1" hangingPunct="0">
              <a:lnSpc>
                <a:spcPct val="150000"/>
              </a:lnSpc>
              <a:spcBef>
                <a:spcPts val="0"/>
              </a:spcBef>
              <a:buNone/>
            </a:pPr>
            <a:endParaRPr lang="zh-CN" altLang="en-US" dirty="0"/>
          </a:p>
        </p:txBody>
      </p:sp>
      <p:pic>
        <p:nvPicPr>
          <p:cNvPr id="3" name="图片 3" descr="textimage62.jpeg"/>
          <p:cNvPicPr>
            <a:picLocks noChangeAspect="1"/>
          </p:cNvPicPr>
          <p:nvPr/>
        </p:nvPicPr>
        <p:blipFill>
          <a:blip r:embed="rId4" cstate="print"/>
          <a:stretch>
            <a:fillRect/>
          </a:stretch>
        </p:blipFill>
        <p:spPr>
          <a:xfrm>
            <a:off x="3851920" y="1260029"/>
            <a:ext cx="475147" cy="319495"/>
          </a:xfrm>
          <a:prstGeom prst="rect">
            <a:avLst/>
          </a:prstGeom>
        </p:spPr>
      </p:pic>
      <p:pic>
        <p:nvPicPr>
          <p:cNvPr id="4" name="图片 4" descr="textimage63.jpeg"/>
          <p:cNvPicPr>
            <a:picLocks noChangeAspect="1"/>
          </p:cNvPicPr>
          <p:nvPr/>
        </p:nvPicPr>
        <p:blipFill>
          <a:blip r:embed="rId4" cstate="print"/>
          <a:stretch>
            <a:fillRect/>
          </a:stretch>
        </p:blipFill>
        <p:spPr>
          <a:xfrm>
            <a:off x="1187624" y="3412399"/>
            <a:ext cx="504056" cy="338662"/>
          </a:xfrm>
          <a:prstGeom prst="rect">
            <a:avLst/>
          </a:prstGeom>
        </p:spPr>
      </p:pic>
      <p:pic>
        <p:nvPicPr>
          <p:cNvPr id="5" name="图片 5" descr="textimage64.jpeg"/>
          <p:cNvPicPr>
            <a:picLocks noChangeAspect="1"/>
          </p:cNvPicPr>
          <p:nvPr/>
        </p:nvPicPr>
        <p:blipFill>
          <a:blip r:embed="rId5" cstate="print"/>
          <a:stretch>
            <a:fillRect/>
          </a:stretch>
        </p:blipFill>
        <p:spPr>
          <a:xfrm>
            <a:off x="827584" y="4232520"/>
            <a:ext cx="1584176" cy="411885"/>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6660232" y="1260029"/>
            <a:ext cx="93610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683568" y="3780309"/>
            <a:ext cx="2232248" cy="343678"/>
          </a:xfrm>
          <a:prstGeom prst="rect">
            <a:avLst/>
          </a:prstGeom>
          <a:noFill/>
          <a:ln w="9525">
            <a:noFill/>
            <a:miter lim="800000"/>
            <a:headEnd/>
            <a:tailEnd/>
          </a:ln>
        </p:spPr>
      </p:pic>
      <p:sp>
        <p:nvSpPr>
          <p:cNvPr id="8" name="矩形 7"/>
          <p:cNvSpPr/>
          <p:nvPr/>
        </p:nvSpPr>
        <p:spPr>
          <a:xfrm>
            <a:off x="602822" y="1980109"/>
            <a:ext cx="7929618" cy="100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072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 terrible earthquake happened in China in 2008, causing thousands of deaths. 2008</a:t>
            </a:r>
            <a:r>
              <a:rPr dirty="0"/>
              <a:t/>
            </a:r>
            <a:br>
              <a:rPr dirty="0"/>
            </a:br>
            <a:r>
              <a:rPr lang="zh-CN" altLang="en-US" sz="1814" kern="0" dirty="0" smtClean="0">
                <a:solidFill>
                  <a:srgbClr val="000000"/>
                </a:solidFill>
                <a:latin typeface="Times New Roman" pitchFamily="65" charset="-122"/>
                <a:ea typeface="宋体" pitchFamily="65" charset="-122"/>
              </a:rPr>
              <a:t>年中国发生了一场可怕的地震,造成了成千上万的人死亡。</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Football is played in more than 80 countries in Europe, making it a popular game in </a:t>
            </a:r>
            <a:r>
              <a:rPr dirty="0"/>
              <a:t/>
            </a:r>
            <a:br>
              <a:rPr dirty="0"/>
            </a:br>
            <a:r>
              <a:rPr lang="zh-CN" altLang="en-US" sz="1814" kern="0" dirty="0" smtClean="0">
                <a:solidFill>
                  <a:srgbClr val="000000"/>
                </a:solidFill>
                <a:latin typeface="Times New Roman" pitchFamily="65" charset="-122"/>
                <a:ea typeface="宋体" pitchFamily="65" charset="-122"/>
              </a:rPr>
              <a:t>the world. 欧洲有80多个国家踢足球,这使它成为世界上一项受欢迎的运动。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hurried to the cinema, only to be told the tickets had been sold out. 我们匆忙赶</a:t>
            </a:r>
            <a:r>
              <a:rPr dirty="0"/>
              <a:t/>
            </a:r>
            <a:br>
              <a:rPr dirty="0"/>
            </a:br>
            <a:r>
              <a:rPr lang="zh-CN" altLang="en-US" sz="1814" kern="0" dirty="0" smtClean="0">
                <a:solidFill>
                  <a:srgbClr val="000000"/>
                </a:solidFill>
                <a:latin typeface="Times New Roman" pitchFamily="65" charset="-122"/>
                <a:ea typeface="宋体" pitchFamily="65" charset="-122"/>
              </a:rPr>
              <a:t>到电影院,却被告知票已经卖完了。</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 </a:t>
            </a:r>
            <a:r>
              <a:rPr lang="zh-CN" altLang="en-US" sz="1814" u="sng" kern="0" dirty="0" smtClean="0">
                <a:solidFill>
                  <a:srgbClr val="FF0000"/>
                </a:solidFill>
                <a:latin typeface="Times New Roman" pitchFamily="65" charset="-122"/>
                <a:ea typeface="宋体" pitchFamily="65" charset="-122"/>
              </a:rPr>
              <a:t>　现在分词(短语)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作结果状语,表示意料之中的、自然而然的结果。表示结</a:t>
            </a:r>
            <a:r>
              <a:rPr dirty="0"/>
              <a:t/>
            </a:r>
            <a:br>
              <a:rPr dirty="0"/>
            </a:br>
            <a:r>
              <a:rPr lang="zh-CN" altLang="en-US" sz="1814" kern="0" dirty="0" smtClean="0">
                <a:solidFill>
                  <a:srgbClr val="000000"/>
                </a:solidFill>
                <a:latin typeface="Times New Roman" pitchFamily="65" charset="-122"/>
                <a:ea typeface="宋体" pitchFamily="65" charset="-122"/>
              </a:rPr>
              <a:t>果的现在分词(短语)通常放在句子末尾,并用逗号与前面的部分隔开。现在分词</a:t>
            </a:r>
            <a:r>
              <a:rPr dirty="0"/>
              <a:t/>
            </a:r>
            <a:br>
              <a:rPr dirty="0"/>
            </a:br>
            <a:r>
              <a:rPr lang="zh-CN" altLang="en-US" sz="1814" kern="0" dirty="0" smtClean="0">
                <a:solidFill>
                  <a:srgbClr val="000000"/>
                </a:solidFill>
                <a:latin typeface="Times New Roman" pitchFamily="65" charset="-122"/>
                <a:ea typeface="宋体" pitchFamily="65" charset="-122"/>
              </a:rPr>
              <a:t>(短语)的逻辑主语为句子主语或前面的整件事。</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② </a:t>
            </a:r>
            <a:r>
              <a:rPr lang="zh-CN" altLang="en-US" sz="1814" u="sng" kern="0" dirty="0" smtClean="0">
                <a:solidFill>
                  <a:srgbClr val="FF0000"/>
                </a:solidFill>
                <a:latin typeface="Times New Roman" pitchFamily="65" charset="-122"/>
                <a:ea typeface="宋体" pitchFamily="65" charset="-122"/>
              </a:rPr>
              <a:t>　动词不定式(短语)    </a:t>
            </a:r>
            <a:r>
              <a:rPr lang="zh-CN" altLang="en-US" sz="1814" kern="0" dirty="0" smtClean="0">
                <a:solidFill>
                  <a:srgbClr val="FF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作结果状语,表示意料之外的结果。</a:t>
            </a:r>
            <a:endParaRPr lang="zh-CN" altLang="en-US" dirty="0" smtClean="0"/>
          </a:p>
          <a:p>
            <a:pPr marL="0" indent="0" eaLnBrk="0" latinLnBrk="1" hangingPunct="0">
              <a:lnSpc>
                <a:spcPct val="150000"/>
              </a:lnSpc>
              <a:spcBef>
                <a:spcPts val="0"/>
              </a:spcBef>
              <a:buNone/>
            </a:pPr>
            <a:endParaRPr lang="zh-CN" altLang="en-US" dirty="0"/>
          </a:p>
        </p:txBody>
      </p:sp>
      <p:pic>
        <p:nvPicPr>
          <p:cNvPr id="3" name="图片 3" descr="textimage65.jpeg"/>
          <p:cNvPicPr>
            <a:picLocks noChangeAspect="1"/>
          </p:cNvPicPr>
          <p:nvPr/>
        </p:nvPicPr>
        <p:blipFill>
          <a:blip r:embed="rId4" cstate="print"/>
          <a:stretch>
            <a:fillRect/>
          </a:stretch>
        </p:blipFill>
        <p:spPr>
          <a:xfrm>
            <a:off x="720000" y="1260029"/>
            <a:ext cx="190500" cy="219075"/>
          </a:xfrm>
          <a:prstGeom prst="rect">
            <a:avLst/>
          </a:prstGeom>
        </p:spPr>
      </p:pic>
      <p:pic>
        <p:nvPicPr>
          <p:cNvPr id="4" name="图片 4" descr="textimage66.jpeg"/>
          <p:cNvPicPr>
            <a:picLocks noChangeAspect="1"/>
          </p:cNvPicPr>
          <p:nvPr/>
        </p:nvPicPr>
        <p:blipFill>
          <a:blip r:embed="rId5" cstate="print"/>
          <a:stretch>
            <a:fillRect/>
          </a:stretch>
        </p:blipFill>
        <p:spPr>
          <a:xfrm>
            <a:off x="720000" y="4195325"/>
            <a:ext cx="219075" cy="219075"/>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971600" y="4500389"/>
            <a:ext cx="2088232" cy="360040"/>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971600" y="5796533"/>
            <a:ext cx="2304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7730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3-1 (2018江苏, 26,</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)Around 13,500 new jobs were created during the period, </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exceeding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(exceed)the expected number of 12,000 held by market analysts.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考查非谓语动词。句意:在这期间,创造了大约13,500个新工作,超过了市</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场分析专家持有的12,000的预期数量。分析全句可知,这里指前一件事情所带来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的自然而然的结果,故用现在分词作结果状语。</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3-2 (2017天津,14,</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hospital has recently obtained new medical equipment,</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allowing    </a:t>
            </a:r>
            <a:r>
              <a:rPr lang="zh-CN" altLang="en-US" sz="1814" kern="0" dirty="0" smtClean="0">
                <a:solidFill>
                  <a:srgbClr val="000000"/>
                </a:solidFill>
                <a:latin typeface="Times New Roman" pitchFamily="65" charset="-122"/>
                <a:ea typeface="宋体" pitchFamily="65" charset="-122"/>
              </a:rPr>
              <a:t>(allow)more patients to be treated.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考查非谓语动词。句意:近期这家医院得到了新的医疗设备,这使更多的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病人能够被治疗。得到新的医疗设备和后面使更多的病人能够被治疗之间是因</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果关系,用现在分词作结果状语,表示顺理成章的结果。</a:t>
            </a:r>
            <a:endParaRPr lang="zh-CN" altLang="en-US" dirty="0">
              <a:solidFill>
                <a:srgbClr val="FF0000"/>
              </a:solidFill>
            </a:endParaRPr>
          </a:p>
        </p:txBody>
      </p:sp>
      <p:pic>
        <p:nvPicPr>
          <p:cNvPr id="3" name="图片 3" descr="textimage67.jpeg"/>
          <p:cNvPicPr>
            <a:picLocks noChangeAspect="1"/>
          </p:cNvPicPr>
          <p:nvPr/>
        </p:nvPicPr>
        <p:blipFill>
          <a:blip r:embed="rId4" cstate="print"/>
          <a:stretch>
            <a:fillRect/>
          </a:stretch>
        </p:blipFill>
        <p:spPr>
          <a:xfrm>
            <a:off x="2555776" y="1679653"/>
            <a:ext cx="540074" cy="362862"/>
          </a:xfrm>
          <a:prstGeom prst="rect">
            <a:avLst/>
          </a:prstGeom>
        </p:spPr>
      </p:pic>
      <p:pic>
        <p:nvPicPr>
          <p:cNvPr id="4" name="图片 4" descr="textimage68.jpeg"/>
          <p:cNvPicPr>
            <a:picLocks noChangeAspect="1"/>
          </p:cNvPicPr>
          <p:nvPr/>
        </p:nvPicPr>
        <p:blipFill>
          <a:blip r:embed="rId4" cstate="print"/>
          <a:stretch>
            <a:fillRect/>
          </a:stretch>
        </p:blipFill>
        <p:spPr>
          <a:xfrm>
            <a:off x="2483768" y="3812849"/>
            <a:ext cx="504056" cy="33893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83568" y="2140487"/>
            <a:ext cx="14401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83568" y="4212357"/>
            <a:ext cx="1296144" cy="343678"/>
          </a:xfrm>
          <a:prstGeom prst="rect">
            <a:avLst/>
          </a:prstGeom>
          <a:noFill/>
          <a:ln w="9525">
            <a:noFill/>
            <a:miter lim="800000"/>
            <a:headEnd/>
            <a:tailEnd/>
          </a:ln>
        </p:spPr>
      </p:pic>
      <p:sp>
        <p:nvSpPr>
          <p:cNvPr id="8" name="矩形 7"/>
          <p:cNvSpPr/>
          <p:nvPr/>
        </p:nvSpPr>
        <p:spPr>
          <a:xfrm>
            <a:off x="500034" y="2563013"/>
            <a:ext cx="832043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39552" y="4572397"/>
            <a:ext cx="828092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39636"/>
            <a:ext cx="8316000" cy="5504969"/>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3-3 (2016北京,32,</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)Newly-built wooden cottages line the street, </a:t>
            </a:r>
            <a:r>
              <a:rPr lang="zh-CN" altLang="en-US" sz="1814" u="sng" kern="0" dirty="0" smtClean="0">
                <a:solidFill>
                  <a:srgbClr val="FF0000"/>
                </a:solidFill>
                <a:latin typeface="Times New Roman" pitchFamily="65" charset="-122"/>
                <a:ea typeface="宋体" pitchFamily="65" charset="-122"/>
              </a:rPr>
              <a:t>　turning    </a:t>
            </a: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(turn)the old town into a dreamland.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考查非谓语动词。句意:新建的木屋沿着大街排成一排,把旧城镇变成了</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一个梦幻之地。根据句意可知此处表示自然而然的结果,用现在分词作结果状语。</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3-4 (2016天津,4,</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cooling wind swept through our bedroom windows,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making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(make)air conditioning unnecessary.</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考查非谓语动词。句意:凉爽的风通过我们卧室的窗户吹进来,使得空气</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调节系统没有必要了。前面的事情造成后面的结果,用现在分词作结果状语,表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示顺理成章的结果。</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3-5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)Tom took a taxi to the airport, only </a:t>
            </a:r>
            <a:r>
              <a:rPr lang="zh-CN" altLang="en-US" sz="1814" u="sng" kern="0" dirty="0" smtClean="0">
                <a:solidFill>
                  <a:srgbClr val="FF0000"/>
                </a:solidFill>
                <a:latin typeface="Times New Roman" pitchFamily="65" charset="-122"/>
                <a:ea typeface="宋体" pitchFamily="65" charset="-122"/>
              </a:rPr>
              <a:t>　to find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(find)his plane high up in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sky.</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考查非谓语动词。句意:汤姆乘出租车到了机场,结果发现他的飞机在高</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空中。only to do...为不定式短语作结果状语,表示事与愿违或意外的结果。</a:t>
            </a:r>
            <a:endParaRPr lang="zh-CN" altLang="en-US" dirty="0">
              <a:solidFill>
                <a:srgbClr val="FF0000"/>
              </a:solidFill>
            </a:endParaRPr>
          </a:p>
        </p:txBody>
      </p:sp>
      <p:pic>
        <p:nvPicPr>
          <p:cNvPr id="3" name="图片 3" descr="textimage70.jpeg"/>
          <p:cNvPicPr>
            <a:picLocks noChangeAspect="1"/>
          </p:cNvPicPr>
          <p:nvPr/>
        </p:nvPicPr>
        <p:blipFill>
          <a:blip r:embed="rId4" cstate="print"/>
          <a:stretch>
            <a:fillRect/>
          </a:stretch>
        </p:blipFill>
        <p:spPr>
          <a:xfrm>
            <a:off x="2339752" y="2700190"/>
            <a:ext cx="535445" cy="360040"/>
          </a:xfrm>
          <a:prstGeom prst="rect">
            <a:avLst/>
          </a:prstGeom>
        </p:spPr>
      </p:pic>
      <p:pic>
        <p:nvPicPr>
          <p:cNvPr id="4" name="图片 4" descr="textimage71.jpeg"/>
          <p:cNvPicPr>
            <a:picLocks noChangeAspect="1"/>
          </p:cNvPicPr>
          <p:nvPr/>
        </p:nvPicPr>
        <p:blipFill>
          <a:blip r:embed="rId4" cstate="print"/>
          <a:stretch>
            <a:fillRect/>
          </a:stretch>
        </p:blipFill>
        <p:spPr>
          <a:xfrm>
            <a:off x="1187624" y="4768395"/>
            <a:ext cx="526275" cy="353874"/>
          </a:xfrm>
          <a:prstGeom prst="rect">
            <a:avLst/>
          </a:prstGeom>
        </p:spPr>
      </p:pic>
      <p:pic>
        <p:nvPicPr>
          <p:cNvPr id="5" name="图片 5" descr="textimage69.jpeg"/>
          <p:cNvPicPr>
            <a:picLocks noChangeAspect="1"/>
          </p:cNvPicPr>
          <p:nvPr/>
        </p:nvPicPr>
        <p:blipFill>
          <a:blip r:embed="rId4" cstate="print"/>
          <a:stretch>
            <a:fillRect/>
          </a:stretch>
        </p:blipFill>
        <p:spPr>
          <a:xfrm>
            <a:off x="2459855" y="1044005"/>
            <a:ext cx="504354" cy="33913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7164288" y="971997"/>
            <a:ext cx="115212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83568" y="3060229"/>
            <a:ext cx="1224136" cy="43204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5076056" y="4732775"/>
            <a:ext cx="1080120" cy="343678"/>
          </a:xfrm>
          <a:prstGeom prst="rect">
            <a:avLst/>
          </a:prstGeom>
          <a:noFill/>
          <a:ln w="9525">
            <a:noFill/>
            <a:miter lim="800000"/>
            <a:headEnd/>
            <a:tailEnd/>
          </a:ln>
        </p:spPr>
      </p:pic>
      <p:sp>
        <p:nvSpPr>
          <p:cNvPr id="9" name="矩形 8"/>
          <p:cNvSpPr/>
          <p:nvPr/>
        </p:nvSpPr>
        <p:spPr>
          <a:xfrm>
            <a:off x="467544" y="1764085"/>
            <a:ext cx="842493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83568" y="3492277"/>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467544" y="5580509"/>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1560" y="828613"/>
            <a:ext cx="8316000" cy="492198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1814" kern="0" dirty="0" smtClean="0">
                <a:solidFill>
                  <a:srgbClr val="000000"/>
                </a:solidFill>
                <a:latin typeface="Times New Roman" pitchFamily="65" charset="-122"/>
                <a:ea typeface="宋体" pitchFamily="65" charset="-122"/>
              </a:rPr>
              <a:t>直接引语和间接引语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引用别人的话有两种方式,一种是讲述别人的原话,并把它放在引号里,这叫</a:t>
            </a:r>
            <a:r>
              <a:rPr dirty="0"/>
              <a:t/>
            </a:r>
            <a:br>
              <a:rPr dirty="0"/>
            </a:br>
            <a:r>
              <a:rPr lang="zh-CN" altLang="en-US" sz="1814" kern="0" dirty="0" smtClean="0">
                <a:solidFill>
                  <a:srgbClr val="000000"/>
                </a:solidFill>
                <a:latin typeface="Times New Roman" pitchFamily="65" charset="-122"/>
                <a:ea typeface="宋体" pitchFamily="65" charset="-122"/>
              </a:rPr>
              <a:t>直接引语;另一种是用自己的话来转述别人的话,并且不能用引号,这叫间接引</a:t>
            </a:r>
            <a:r>
              <a:rPr dirty="0"/>
              <a:t/>
            </a:r>
            <a:br>
              <a:rPr dirty="0"/>
            </a:br>
            <a:r>
              <a:rPr lang="zh-CN" altLang="en-US" sz="1814" kern="0" dirty="0" smtClean="0">
                <a:solidFill>
                  <a:srgbClr val="000000"/>
                </a:solidFill>
                <a:latin typeface="Times New Roman" pitchFamily="65" charset="-122"/>
                <a:ea typeface="宋体" pitchFamily="65" charset="-122"/>
              </a:rPr>
              <a:t>语。直接引语和间接引语之间可以互相转换。直接引语变成间接引语时,要注意</a:t>
            </a:r>
            <a:r>
              <a:rPr dirty="0"/>
              <a:t/>
            </a:r>
            <a:br>
              <a:rPr dirty="0"/>
            </a:br>
            <a:r>
              <a:rPr lang="zh-CN" altLang="en-US" sz="1814" kern="0" dirty="0" smtClean="0">
                <a:solidFill>
                  <a:srgbClr val="000000"/>
                </a:solidFill>
                <a:latin typeface="Times New Roman" pitchFamily="65" charset="-122"/>
                <a:ea typeface="宋体" pitchFamily="65" charset="-122"/>
              </a:rPr>
              <a:t>以下几项问题。</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said, “I am very happy to help you.” →She said that she was very happy to </a:t>
            </a:r>
            <a:r>
              <a:rPr dirty="0"/>
              <a:t/>
            </a:r>
            <a:br>
              <a:rPr dirty="0"/>
            </a:br>
            <a:r>
              <a:rPr lang="zh-CN" altLang="en-US" sz="1814" kern="0" dirty="0" smtClean="0">
                <a:solidFill>
                  <a:srgbClr val="000000"/>
                </a:solidFill>
                <a:latin typeface="Times New Roman" pitchFamily="65" charset="-122"/>
                <a:ea typeface="宋体" pitchFamily="65" charset="-122"/>
              </a:rPr>
              <a:t>help me.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said to me, “I have taught English since I came here.” →He told me that he had</a:t>
            </a:r>
            <a:r>
              <a:rPr dirty="0"/>
              <a:t/>
            </a:r>
            <a:br>
              <a:rPr dirty="0"/>
            </a:br>
            <a:r>
              <a:rPr lang="zh-CN" altLang="en-US" sz="1814" kern="0" dirty="0" smtClean="0">
                <a:solidFill>
                  <a:srgbClr val="000000"/>
                </a:solidFill>
                <a:latin typeface="Times New Roman" pitchFamily="65" charset="-122"/>
                <a:ea typeface="宋体" pitchFamily="65" charset="-122"/>
              </a:rPr>
              <a:t> taught English since he came here.</a:t>
            </a:r>
            <a:endParaRPr lang="zh-CN" altLang="en-US" dirty="0"/>
          </a:p>
        </p:txBody>
      </p:sp>
      <p:pic>
        <p:nvPicPr>
          <p:cNvPr id="3" name="图片 3" descr="textimage72.jpeg"/>
          <p:cNvPicPr>
            <a:picLocks noChangeAspect="1"/>
          </p:cNvPicPr>
          <p:nvPr/>
        </p:nvPicPr>
        <p:blipFill>
          <a:blip r:embed="rId4" cstate="print"/>
          <a:stretch>
            <a:fillRect/>
          </a:stretch>
        </p:blipFill>
        <p:spPr>
          <a:xfrm>
            <a:off x="3131841" y="1044005"/>
            <a:ext cx="2160240" cy="445585"/>
          </a:xfrm>
          <a:prstGeom prst="rect">
            <a:avLst/>
          </a:prstGeom>
        </p:spPr>
      </p:pic>
    </p:spTree>
    <p:custDataLst>
      <p:custData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7981"/>
            <a:ext cx="8316000" cy="5443991"/>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直接引语是陈述句,变成间接引语时,由① </a:t>
            </a:r>
            <a:r>
              <a:rPr lang="zh-CN" altLang="en-US" sz="1814" u="sng" kern="0" dirty="0" smtClean="0">
                <a:solidFill>
                  <a:srgbClr val="FF0000"/>
                </a:solidFill>
                <a:latin typeface="Times New Roman" pitchFamily="65" charset="-122"/>
                <a:ea typeface="宋体" pitchFamily="65" charset="-122"/>
              </a:rPr>
              <a:t>　that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引导。</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asked me, “Do you like playing football?”→He asked me whether/if I liked </a:t>
            </a:r>
            <a:r>
              <a:rPr dirty="0"/>
              <a:t/>
            </a:r>
            <a:br>
              <a:rPr dirty="0"/>
            </a:br>
            <a:r>
              <a:rPr lang="zh-CN" altLang="en-US" sz="1814" kern="0" dirty="0" smtClean="0">
                <a:solidFill>
                  <a:srgbClr val="000000"/>
                </a:solidFill>
                <a:latin typeface="Times New Roman" pitchFamily="65" charset="-122"/>
                <a:ea typeface="宋体" pitchFamily="65" charset="-122"/>
              </a:rPr>
              <a:t>playing football.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asked me, “Can I do it or not?”→He asked me whether he could do it or not.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直接引语是②</a:t>
            </a:r>
            <a:r>
              <a:rPr lang="zh-CN" altLang="en-US" sz="1814" u="sng" kern="0" dirty="0" smtClean="0">
                <a:solidFill>
                  <a:srgbClr val="FF0000"/>
                </a:solidFill>
                <a:latin typeface="Times New Roman" pitchFamily="65" charset="-122"/>
                <a:ea typeface="宋体" pitchFamily="65" charset="-122"/>
              </a:rPr>
              <a:t>　一般疑问    </a:t>
            </a:r>
            <a:r>
              <a:rPr lang="zh-CN" altLang="en-US" sz="1814" kern="0" dirty="0" smtClean="0">
                <a:solidFill>
                  <a:srgbClr val="000000"/>
                </a:solidFill>
                <a:latin typeface="Times New Roman" pitchFamily="65" charset="-122"/>
                <a:ea typeface="宋体" pitchFamily="65" charset="-122"/>
              </a:rPr>
              <a:t>句或选择疑问句,变成间接引语时,由whether或if引</a:t>
            </a:r>
            <a:r>
              <a:rPr dirty="0"/>
              <a:t/>
            </a:r>
            <a:br>
              <a:rPr dirty="0"/>
            </a:br>
            <a:r>
              <a:rPr lang="zh-CN" altLang="en-US" sz="1814" kern="0" dirty="0" smtClean="0">
                <a:solidFill>
                  <a:srgbClr val="000000"/>
                </a:solidFill>
                <a:latin typeface="Times New Roman" pitchFamily="65" charset="-122"/>
                <a:ea typeface="宋体" pitchFamily="65" charset="-122"/>
              </a:rPr>
              <a:t>导。</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注意:大多数情况下,if和whether 可以互换,但后有or not时,一般只用③</a:t>
            </a:r>
            <a:r>
              <a:rPr lang="zh-CN" altLang="en-US" sz="1814" u="sng" kern="0" dirty="0" smtClean="0">
                <a:solidFill>
                  <a:srgbClr val="FF0000"/>
                </a:solidFill>
                <a:latin typeface="Times New Roman" pitchFamily="65" charset="-122"/>
                <a:ea typeface="宋体" pitchFamily="65" charset="-122"/>
              </a:rPr>
              <a:t>　whether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My sister asked me, “How do you like the film?”→My sister asked me how I liked</a:t>
            </a:r>
            <a:r>
              <a:rPr dirty="0"/>
              <a:t/>
            </a:r>
            <a:br>
              <a:rPr dirty="0"/>
            </a:br>
            <a:r>
              <a:rPr lang="zh-CN" altLang="en-US" sz="1814" kern="0" dirty="0" smtClean="0">
                <a:solidFill>
                  <a:srgbClr val="000000"/>
                </a:solidFill>
                <a:latin typeface="Times New Roman" pitchFamily="65" charset="-122"/>
                <a:ea typeface="宋体" pitchFamily="65" charset="-122"/>
              </a:rPr>
              <a:t> the film.</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4788024" y="1260029"/>
            <a:ext cx="86409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123728" y="3780309"/>
            <a:ext cx="136815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524328" y="4572397"/>
            <a:ext cx="115212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2629"/>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asked Lucy, “Where did you go?”→He asked Lucy where she went.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Tom said, “What do you want, Ann?”→Tom asked Ann what she wanted.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直接引语是特殊疑问句,变成间接引语时,由相应的疑问词如who、whom、</a:t>
            </a:r>
            <a:r>
              <a:rPr dirty="0"/>
              <a:t/>
            </a:r>
            <a:br>
              <a:rPr dirty="0"/>
            </a:br>
            <a:r>
              <a:rPr lang="zh-CN" altLang="en-US" sz="1814" kern="0" dirty="0" smtClean="0">
                <a:solidFill>
                  <a:srgbClr val="000000"/>
                </a:solidFill>
                <a:latin typeface="Times New Roman" pitchFamily="65" charset="-122"/>
                <a:ea typeface="宋体" pitchFamily="65" charset="-122"/>
              </a:rPr>
              <a:t>whose、how、when、why、where等引导,语序要用④</a:t>
            </a:r>
            <a:r>
              <a:rPr lang="zh-CN" altLang="en-US" sz="1814" u="sng" kern="0" dirty="0" smtClean="0">
                <a:solidFill>
                  <a:srgbClr val="FF0000"/>
                </a:solidFill>
                <a:latin typeface="Times New Roman" pitchFamily="65" charset="-122"/>
                <a:ea typeface="宋体" pitchFamily="65" charset="-122"/>
              </a:rPr>
              <a:t>　陈述句     </a:t>
            </a:r>
            <a:r>
              <a:rPr lang="zh-CN" altLang="en-US" sz="1814" kern="0" dirty="0" smtClean="0">
                <a:solidFill>
                  <a:srgbClr val="000000"/>
                </a:solidFill>
                <a:latin typeface="Times New Roman" pitchFamily="65" charset="-122"/>
                <a:ea typeface="宋体" pitchFamily="65" charset="-122"/>
              </a:rPr>
              <a:t>语序。</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said, “We will go there by bus.” →They said they would go there by bus.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said to me, “Are you interested in science?” →She asked me if I was interest-</a:t>
            </a:r>
            <a:r>
              <a:rPr dirty="0"/>
              <a:t/>
            </a:r>
            <a:br>
              <a:rPr dirty="0"/>
            </a:br>
            <a:r>
              <a:rPr lang="zh-CN" altLang="en-US" sz="1814" kern="0" dirty="0" smtClean="0">
                <a:solidFill>
                  <a:srgbClr val="000000"/>
                </a:solidFill>
                <a:latin typeface="Times New Roman" pitchFamily="65" charset="-122"/>
                <a:ea typeface="宋体" pitchFamily="65" charset="-122"/>
              </a:rPr>
              <a:t>ed in science.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His mother said to me, “He can't go to school.” →His mother told me that he </a:t>
            </a:r>
            <a:r>
              <a:rPr dirty="0"/>
              <a:t/>
            </a:r>
            <a:br>
              <a:rPr dirty="0"/>
            </a:br>
            <a:r>
              <a:rPr lang="zh-CN" altLang="en-US" sz="1814" kern="0" dirty="0" smtClean="0">
                <a:solidFill>
                  <a:srgbClr val="000000"/>
                </a:solidFill>
                <a:latin typeface="Times New Roman" pitchFamily="65" charset="-122"/>
                <a:ea typeface="宋体" pitchFamily="65" charset="-122"/>
              </a:rPr>
              <a:t>couldn't go to school.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由直接引语变为间接引语时从句人称的变化规则:从句的主语人称要遵循一主、</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6012160" y="2628181"/>
            <a:ext cx="115212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98053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二宾、三不变的原则,即如果直接引语的主语是第一人称,变为间接引语时要和</a:t>
            </a:r>
            <a:r>
              <a:rPr dirty="0"/>
              <a:t/>
            </a:r>
            <a:br>
              <a:rPr dirty="0"/>
            </a:br>
            <a:r>
              <a:rPr lang="zh-CN" altLang="en-US" sz="1814" kern="0" dirty="0" smtClean="0">
                <a:solidFill>
                  <a:srgbClr val="000000"/>
                </a:solidFill>
                <a:latin typeface="Times New Roman" pitchFamily="65" charset="-122"/>
                <a:ea typeface="宋体" pitchFamily="65" charset="-122"/>
              </a:rPr>
              <a:t>主句的⑤ </a:t>
            </a:r>
            <a:r>
              <a:rPr lang="zh-CN" altLang="en-US" sz="1814" u="sng" kern="0" dirty="0" smtClean="0">
                <a:solidFill>
                  <a:srgbClr val="FF0000"/>
                </a:solidFill>
                <a:latin typeface="Times New Roman" pitchFamily="65" charset="-122"/>
                <a:ea typeface="宋体" pitchFamily="65" charset="-122"/>
              </a:rPr>
              <a:t>　主语   </a:t>
            </a:r>
            <a:r>
              <a:rPr lang="zh-CN" altLang="en-US" sz="1814" kern="0" dirty="0" smtClean="0">
                <a:latin typeface="Times New Roman" pitchFamily="65" charset="-122"/>
                <a:ea typeface="宋体" pitchFamily="65" charset="-122"/>
              </a:rPr>
              <a:t> 人</a:t>
            </a:r>
            <a:r>
              <a:rPr lang="zh-CN" altLang="en-US" sz="1814" kern="0" dirty="0" smtClean="0">
                <a:solidFill>
                  <a:srgbClr val="000000"/>
                </a:solidFill>
                <a:latin typeface="Times New Roman" pitchFamily="65" charset="-122"/>
                <a:ea typeface="宋体" pitchFamily="65" charset="-122"/>
              </a:rPr>
              <a:t>称保持一致;如果直接引语的主语是第二人称,变为间接引</a:t>
            </a:r>
            <a:r>
              <a:rPr dirty="0"/>
              <a:t/>
            </a:r>
            <a:br>
              <a:rPr dirty="0"/>
            </a:br>
            <a:r>
              <a:rPr lang="zh-CN" altLang="en-US" sz="1814" kern="0" dirty="0" smtClean="0">
                <a:solidFill>
                  <a:srgbClr val="000000"/>
                </a:solidFill>
                <a:latin typeface="Times New Roman" pitchFamily="65" charset="-122"/>
                <a:ea typeface="宋体" pitchFamily="65" charset="-122"/>
              </a:rPr>
              <a:t>语时要与主句的⑥ </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人称保持一致;如果直接引语的主语是第三人称,变</a:t>
            </a:r>
            <a:r>
              <a:rPr dirty="0"/>
              <a:t/>
            </a:r>
            <a:br>
              <a:rPr dirty="0"/>
            </a:br>
            <a:r>
              <a:rPr lang="zh-CN" altLang="en-US" sz="1814" kern="0" dirty="0" smtClean="0">
                <a:solidFill>
                  <a:srgbClr val="000000"/>
                </a:solidFill>
                <a:latin typeface="Times New Roman" pitchFamily="65" charset="-122"/>
                <a:ea typeface="宋体" pitchFamily="65" charset="-122"/>
              </a:rPr>
              <a:t>为间接引语时,人称⑦</a:t>
            </a:r>
            <a:r>
              <a:rPr lang="zh-CN" altLang="en-US" sz="1814" u="sng" kern="0" dirty="0" smtClean="0">
                <a:solidFill>
                  <a:srgbClr val="FF0000"/>
                </a:solidFill>
                <a:latin typeface="Times New Roman" pitchFamily="65" charset="-122"/>
                <a:ea typeface="宋体" pitchFamily="65" charset="-122"/>
              </a:rPr>
              <a:t>　不变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girl said, “I'm sorry for being late for class.” →The girl said that she was sorry</a:t>
            </a:r>
            <a:r>
              <a:rPr dirty="0"/>
              <a:t/>
            </a:r>
            <a:br>
              <a:rPr dirty="0"/>
            </a:br>
            <a:r>
              <a:rPr lang="zh-CN" altLang="en-US" sz="1814" kern="0" dirty="0" smtClean="0">
                <a:solidFill>
                  <a:srgbClr val="000000"/>
                </a:solidFill>
                <a:latin typeface="Times New Roman" pitchFamily="65" charset="-122"/>
                <a:ea typeface="宋体" pitchFamily="65" charset="-122"/>
              </a:rPr>
              <a:t> for being late for class.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says, “I have finished my homework.” →He says that he has finished his </a:t>
            </a:r>
            <a:r>
              <a:rPr dirty="0"/>
              <a:t/>
            </a:r>
            <a:br>
              <a:rPr dirty="0"/>
            </a:br>
            <a:r>
              <a:rPr lang="zh-CN" altLang="en-US" sz="1814" kern="0" dirty="0" smtClean="0">
                <a:solidFill>
                  <a:srgbClr val="000000"/>
                </a:solidFill>
                <a:latin typeface="Times New Roman" pitchFamily="65" charset="-122"/>
                <a:ea typeface="宋体" pitchFamily="65" charset="-122"/>
              </a:rPr>
              <a:t>homework.</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will say, “I'll do it tomorrow.” →She will say that she'll do it the next day.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teacher said, “The earth moves around the sun.” →The teacher said that the </a:t>
            </a:r>
            <a:r>
              <a:rPr dirty="0"/>
              <a:t/>
            </a:r>
            <a:br>
              <a:rPr dirty="0"/>
            </a:br>
            <a:r>
              <a:rPr lang="zh-CN" altLang="en-US" sz="1814" kern="0" dirty="0" smtClean="0">
                <a:solidFill>
                  <a:srgbClr val="000000"/>
                </a:solidFill>
                <a:latin typeface="Times New Roman" pitchFamily="65" charset="-122"/>
                <a:ea typeface="宋体" pitchFamily="65" charset="-122"/>
              </a:rPr>
              <a:t>earth moves around the sun.</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691680" y="1620069"/>
            <a:ext cx="93610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627784" y="2052117"/>
            <a:ext cx="93610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843808" y="2428519"/>
            <a:ext cx="93610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7981"/>
            <a:ext cx="8316000" cy="5862759"/>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直接引语变为间接引语时从句时态的变化规则:</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(1)如果主句的时态是一般过去时,则从句的时态应变为与主句时态相应的过去</a:t>
            </a:r>
            <a:r>
              <a:rPr dirty="0"/>
              <a:t/>
            </a:r>
            <a:br>
              <a:rPr dirty="0"/>
            </a:br>
            <a:r>
              <a:rPr lang="zh-CN" altLang="en-US" sz="1814" kern="0" dirty="0" smtClean="0">
                <a:solidFill>
                  <a:srgbClr val="000000"/>
                </a:solidFill>
                <a:latin typeface="Times New Roman" pitchFamily="65" charset="-122"/>
                <a:ea typeface="宋体" pitchFamily="65" charset="-122"/>
              </a:rPr>
              <a:t>时态,即当直接引语是一般现在时时,间接引语用⑧ </a:t>
            </a:r>
            <a:r>
              <a:rPr lang="zh-CN" altLang="en-US" sz="1814" u="sng" kern="0" dirty="0" smtClean="0">
                <a:solidFill>
                  <a:srgbClr val="FF0000"/>
                </a:solidFill>
                <a:latin typeface="Times New Roman" pitchFamily="65" charset="-122"/>
                <a:ea typeface="宋体" pitchFamily="65" charset="-122"/>
              </a:rPr>
              <a:t>　一般过去时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;当直接引语</a:t>
            </a:r>
            <a:r>
              <a:rPr dirty="0"/>
              <a:t/>
            </a:r>
            <a:br>
              <a:rPr dirty="0"/>
            </a:br>
            <a:r>
              <a:rPr lang="zh-CN" altLang="en-US" sz="1814" kern="0" dirty="0" smtClean="0">
                <a:solidFill>
                  <a:srgbClr val="000000"/>
                </a:solidFill>
                <a:latin typeface="Times New Roman" pitchFamily="65" charset="-122"/>
                <a:ea typeface="宋体" pitchFamily="65" charset="-122"/>
              </a:rPr>
              <a:t>是一般过去时时,间接引语用过去完成时;当直接引语是现在进行时时,间接引语</a:t>
            </a:r>
            <a:r>
              <a:rPr dirty="0"/>
              <a:t/>
            </a:r>
            <a:br>
              <a:rPr dirty="0"/>
            </a:br>
            <a:r>
              <a:rPr lang="zh-CN" altLang="en-US" sz="1814" kern="0" dirty="0" smtClean="0">
                <a:solidFill>
                  <a:srgbClr val="000000"/>
                </a:solidFill>
                <a:latin typeface="Times New Roman" pitchFamily="65" charset="-122"/>
                <a:ea typeface="宋体" pitchFamily="65" charset="-122"/>
              </a:rPr>
              <a:t>用过去进行时;直接引语是现在完成时,间接引语用过去完成时;直接引语是过去</a:t>
            </a:r>
            <a:r>
              <a:rPr dirty="0"/>
              <a:t/>
            </a:r>
            <a:br>
              <a:rPr dirty="0"/>
            </a:br>
            <a:r>
              <a:rPr lang="zh-CN" altLang="en-US" sz="1814" kern="0" dirty="0" smtClean="0">
                <a:solidFill>
                  <a:srgbClr val="000000"/>
                </a:solidFill>
                <a:latin typeface="Times New Roman" pitchFamily="65" charset="-122"/>
                <a:ea typeface="宋体" pitchFamily="65" charset="-122"/>
              </a:rPr>
              <a:t>完成时,间接引语用过去完成时;直接引语是一般将来时,间接引语用过去将来</a:t>
            </a:r>
            <a:r>
              <a:rPr dirty="0"/>
              <a:t/>
            </a:r>
            <a:br>
              <a:rPr dirty="0"/>
            </a:br>
            <a:r>
              <a:rPr lang="zh-CN" altLang="en-US" sz="1814" kern="0" dirty="0" smtClean="0">
                <a:solidFill>
                  <a:srgbClr val="000000"/>
                </a:solidFill>
                <a:latin typeface="Times New Roman" pitchFamily="65" charset="-122"/>
                <a:ea typeface="宋体" pitchFamily="65" charset="-122"/>
              </a:rPr>
              <a:t>时。</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(2)直接引语变为间接引语时,如果主句是一般现在时或一般将来时,则从句的时</a:t>
            </a:r>
            <a:r>
              <a:rPr dirty="0"/>
              <a:t/>
            </a:r>
            <a:br>
              <a:rPr dirty="0"/>
            </a:br>
            <a:r>
              <a:rPr lang="zh-CN" altLang="en-US" sz="1814" kern="0" dirty="0" smtClean="0">
                <a:solidFill>
                  <a:srgbClr val="000000"/>
                </a:solidFill>
                <a:latin typeface="Times New Roman" pitchFamily="65" charset="-122"/>
                <a:ea typeface="宋体" pitchFamily="65" charset="-122"/>
              </a:rPr>
              <a:t>态⑨</a:t>
            </a:r>
            <a:r>
              <a:rPr lang="zh-CN" altLang="en-US" sz="1814" u="sng" kern="0" dirty="0" smtClean="0">
                <a:solidFill>
                  <a:srgbClr val="FF0000"/>
                </a:solidFill>
                <a:latin typeface="Times New Roman" pitchFamily="65" charset="-122"/>
                <a:ea typeface="宋体" pitchFamily="65" charset="-122"/>
              </a:rPr>
              <a:t>　不变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(3)直接引语如果是客观事实或真理,变为间接引语时,从句时态⑩ </a:t>
            </a:r>
            <a:r>
              <a:rPr lang="zh-CN" altLang="en-US" sz="1814" u="sng" kern="0" dirty="0" smtClean="0">
                <a:solidFill>
                  <a:srgbClr val="FF0000"/>
                </a:solidFill>
                <a:latin typeface="Times New Roman" pitchFamily="65" charset="-122"/>
                <a:ea typeface="宋体" pitchFamily="65" charset="-122"/>
              </a:rPr>
              <a:t>　不变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said, “I will come this evening.” →She said that she would go that evening.</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said, “My sister was here three days ago, but she is not here now.” →He said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5724128" y="2124125"/>
            <a:ext cx="151216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187624" y="4572397"/>
            <a:ext cx="93610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092280" y="5004445"/>
            <a:ext cx="86409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9.footprint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足迹;(某物所占的)空间量;面积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10.penguin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企鹅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11.undergo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经历;经受(变化、不快等)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12.implement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使生效;贯彻;执行    </a:t>
            </a: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13.moderate </a:t>
            </a:r>
            <a:r>
              <a:rPr lang="zh-CN" altLang="en-US" sz="1814" i="1" kern="0" dirty="0" smtClean="0">
                <a:solidFill>
                  <a:srgbClr val="000000"/>
                </a:solidFill>
                <a:latin typeface="Times New Roman" pitchFamily="65" charset="-122"/>
                <a:ea typeface="宋体" pitchFamily="65" charset="-122"/>
              </a:rPr>
              <a:t>adj.</a:t>
            </a:r>
            <a:r>
              <a:rPr lang="zh-CN" altLang="en-US" sz="1814" u="sng" kern="0" dirty="0" smtClean="0">
                <a:solidFill>
                  <a:srgbClr val="FF0000"/>
                </a:solidFill>
                <a:latin typeface="Times New Roman" pitchFamily="65" charset="-122"/>
                <a:ea typeface="宋体" pitchFamily="65" charset="-122"/>
              </a:rPr>
              <a:t>　适度的;中等的;温和的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缓和;使适中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14.tropical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热带的;来自热带的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15.disposal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去掉;清除;处理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16.waterway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水道;航道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1.habitable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.适合居住的→ </a:t>
            </a:r>
            <a:r>
              <a:rPr lang="zh-CN" altLang="en-US" sz="1814" u="sng" kern="0" dirty="0" smtClean="0">
                <a:solidFill>
                  <a:srgbClr val="FF0000"/>
                </a:solidFill>
                <a:latin typeface="Times New Roman" pitchFamily="65" charset="-122"/>
                <a:ea typeface="宋体" pitchFamily="65" charset="-122"/>
              </a:rPr>
              <a:t>　habitability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.可居住;适于居住→ </a:t>
            </a:r>
            <a:r>
              <a:rPr lang="zh-CN" altLang="en-US" sz="1814" u="sng" kern="0" dirty="0" smtClean="0">
                <a:solidFill>
                  <a:srgbClr val="FF0000"/>
                </a:solidFill>
                <a:latin typeface="Times New Roman" pitchFamily="65" charset="-122"/>
                <a:ea typeface="宋体" pitchFamily="65" charset="-122"/>
              </a:rPr>
              <a:t>　habitant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居民;居住者</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2.sustain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.维持;遭受;承受住→</a:t>
            </a:r>
            <a:r>
              <a:rPr lang="zh-CN" altLang="en-US" sz="1814" u="sng" kern="0" dirty="0" smtClean="0">
                <a:solidFill>
                  <a:srgbClr val="FF0000"/>
                </a:solidFill>
                <a:latin typeface="Times New Roman" pitchFamily="65" charset="-122"/>
                <a:ea typeface="宋体" pitchFamily="65" charset="-122"/>
              </a:rPr>
              <a:t>　sustained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.持续的;持久不变的→ </a:t>
            </a:r>
            <a:r>
              <a:rPr lang="zh-CN" altLang="en-US" sz="1814" u="sng" kern="0" dirty="0" smtClean="0">
                <a:solidFill>
                  <a:srgbClr val="FF0000"/>
                </a:solidFill>
                <a:latin typeface="Times New Roman" pitchFamily="65" charset="-122"/>
                <a:ea typeface="宋体" pitchFamily="65" charset="-122"/>
              </a:rPr>
              <a:t>　sustain-</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able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.可持续的;合理利用的→ </a:t>
            </a:r>
            <a:r>
              <a:rPr lang="zh-CN" altLang="en-US" sz="1814" u="sng" kern="0" dirty="0" smtClean="0">
                <a:solidFill>
                  <a:srgbClr val="FF0000"/>
                </a:solidFill>
                <a:latin typeface="Times New Roman" pitchFamily="65" charset="-122"/>
                <a:ea typeface="宋体" pitchFamily="65" charset="-122"/>
              </a:rPr>
              <a:t>　sustainability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.持续性;永续性</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955795" y="1204383"/>
            <a:ext cx="3552309"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979713" y="1620069"/>
            <a:ext cx="100811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051720" y="2052117"/>
            <a:ext cx="302433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267744" y="2484165"/>
            <a:ext cx="223224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267744" y="2844205"/>
            <a:ext cx="266429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5724128" y="2844205"/>
            <a:ext cx="16561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123728" y="3276253"/>
            <a:ext cx="237626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979712" y="3708301"/>
            <a:ext cx="201622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123728" y="4140349"/>
            <a:ext cx="151216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3563888" y="4948799"/>
            <a:ext cx="1512168"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7236296" y="4932437"/>
            <a:ext cx="1224136"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3779912" y="5796533"/>
            <a:ext cx="1368152"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7668344" y="5796533"/>
            <a:ext cx="1032029"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611560" y="6228581"/>
            <a:ext cx="743997"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4139952" y="6228581"/>
            <a:ext cx="172819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that his sister had been there three days before, but she was not there then.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said, “My brother wants to go with me.” →She said her brother wanted to go </a:t>
            </a:r>
            <a:r>
              <a:rPr dirty="0"/>
              <a:t/>
            </a:r>
            <a:br>
              <a:rPr dirty="0"/>
            </a:br>
            <a:r>
              <a:rPr lang="zh-CN" altLang="en-US" sz="1814" kern="0" dirty="0" smtClean="0">
                <a:solidFill>
                  <a:srgbClr val="000000"/>
                </a:solidFill>
                <a:latin typeface="Times New Roman" pitchFamily="65" charset="-122"/>
                <a:ea typeface="宋体" pitchFamily="65" charset="-122"/>
              </a:rPr>
              <a:t>with her.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said, “These books are mine.” →He said those books were his.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直接引语变为间接引语时指示代词、时间状语、地点状语、动词的变化规则:</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(1)直接引语变为间接引语时,指示代词的变化:this→</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that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these→</a:t>
            </a:r>
            <a:r>
              <a:rPr lang="zh-CN" altLang="en-US" sz="1511" kern="0" spc="513" dirty="0" smtClean="0">
                <a:solidFill>
                  <a:srgbClr val="000000"/>
                </a:solidFill>
                <a:latin typeface="Times New Roman" pitchFamily="65" charset="-122"/>
                <a:ea typeface="宋体" pitchFamily="65" charset="-122"/>
              </a:rPr>
              <a:t> </a:t>
            </a:r>
            <a:endParaRPr lang="en-US" altLang="zh-CN" sz="1511" kern="0" spc="513"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those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(2)直接引语变为间接引语时时间状语的变化:now→</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then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today→that day,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yesterday→the day before, tomorrow→the next day等。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(3)直接引语变为间接引语时地点状语的变化:here→</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there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(4)直接引语变为间接引语时动词的变化:come→</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go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(go</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不变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come)。 </a:t>
            </a:r>
            <a:endParaRPr lang="zh-CN" altLang="en-US" dirty="0"/>
          </a:p>
        </p:txBody>
      </p:sp>
      <p:pic>
        <p:nvPicPr>
          <p:cNvPr id="3" name="图片 3" descr="textimage73.jpeg"/>
          <p:cNvPicPr>
            <a:picLocks noChangeAspect="1"/>
          </p:cNvPicPr>
          <p:nvPr/>
        </p:nvPicPr>
        <p:blipFill>
          <a:blip r:embed="rId4" cstate="print"/>
          <a:stretch>
            <a:fillRect/>
          </a:stretch>
        </p:blipFill>
        <p:spPr>
          <a:xfrm>
            <a:off x="5820750" y="3785044"/>
            <a:ext cx="257175" cy="257175"/>
          </a:xfrm>
          <a:prstGeom prst="rect">
            <a:avLst/>
          </a:prstGeom>
        </p:spPr>
      </p:pic>
      <p:pic>
        <p:nvPicPr>
          <p:cNvPr id="4" name="图片 4" descr="textimage74.jpeg"/>
          <p:cNvPicPr>
            <a:picLocks noChangeAspect="1"/>
          </p:cNvPicPr>
          <p:nvPr/>
        </p:nvPicPr>
        <p:blipFill>
          <a:blip r:embed="rId5" cstate="print"/>
          <a:stretch>
            <a:fillRect/>
          </a:stretch>
        </p:blipFill>
        <p:spPr>
          <a:xfrm>
            <a:off x="570409" y="4171206"/>
            <a:ext cx="257175" cy="257175"/>
          </a:xfrm>
          <a:prstGeom prst="rect">
            <a:avLst/>
          </a:prstGeom>
        </p:spPr>
      </p:pic>
      <p:pic>
        <p:nvPicPr>
          <p:cNvPr id="5" name="图片 5" descr="textimage75.jpeg"/>
          <p:cNvPicPr>
            <a:picLocks noChangeAspect="1"/>
          </p:cNvPicPr>
          <p:nvPr/>
        </p:nvPicPr>
        <p:blipFill>
          <a:blip r:embed="rId6" cstate="print"/>
          <a:stretch>
            <a:fillRect/>
          </a:stretch>
        </p:blipFill>
        <p:spPr>
          <a:xfrm>
            <a:off x="5827050" y="4623700"/>
            <a:ext cx="257175" cy="257175"/>
          </a:xfrm>
          <a:prstGeom prst="rect">
            <a:avLst/>
          </a:prstGeom>
        </p:spPr>
      </p:pic>
      <p:pic>
        <p:nvPicPr>
          <p:cNvPr id="6" name="图片 6" descr="textimage76.jpeg"/>
          <p:cNvPicPr>
            <a:picLocks noChangeAspect="1"/>
          </p:cNvPicPr>
          <p:nvPr/>
        </p:nvPicPr>
        <p:blipFill>
          <a:blip r:embed="rId7" cstate="print"/>
          <a:stretch>
            <a:fillRect/>
          </a:stretch>
        </p:blipFill>
        <p:spPr>
          <a:xfrm>
            <a:off x="5826712" y="5462356"/>
            <a:ext cx="257175" cy="257175"/>
          </a:xfrm>
          <a:prstGeom prst="rect">
            <a:avLst/>
          </a:prstGeom>
        </p:spPr>
      </p:pic>
      <p:pic>
        <p:nvPicPr>
          <p:cNvPr id="7" name="图片 7" descr="textimage77.jpeg"/>
          <p:cNvPicPr>
            <a:picLocks noChangeAspect="1"/>
          </p:cNvPicPr>
          <p:nvPr/>
        </p:nvPicPr>
        <p:blipFill>
          <a:blip r:embed="rId8" cstate="print"/>
          <a:stretch>
            <a:fillRect/>
          </a:stretch>
        </p:blipFill>
        <p:spPr>
          <a:xfrm>
            <a:off x="5468400" y="5881684"/>
            <a:ext cx="257175" cy="257175"/>
          </a:xfrm>
          <a:prstGeom prst="rect">
            <a:avLst/>
          </a:prstGeom>
        </p:spPr>
      </p:pic>
      <p:pic>
        <p:nvPicPr>
          <p:cNvPr id="8" name="图片 8" descr="textimage78.jpeg"/>
          <p:cNvPicPr>
            <a:picLocks noChangeAspect="1"/>
          </p:cNvPicPr>
          <p:nvPr/>
        </p:nvPicPr>
        <p:blipFill>
          <a:blip r:embed="rId9" cstate="print"/>
          <a:stretch>
            <a:fillRect/>
          </a:stretch>
        </p:blipFill>
        <p:spPr>
          <a:xfrm>
            <a:off x="6763097" y="5881684"/>
            <a:ext cx="257175" cy="257175"/>
          </a:xfrm>
          <a:prstGeom prst="rect">
            <a:avLst/>
          </a:prstGeom>
        </p:spPr>
      </p:pic>
      <p:pic>
        <p:nvPicPr>
          <p:cNvPr id="9" name="Picture 4" descr="\\a015\吴双婷\线.tif"/>
          <p:cNvPicPr>
            <a:picLocks noChangeAspect="1" noChangeArrowheads="1"/>
          </p:cNvPicPr>
          <p:nvPr/>
        </p:nvPicPr>
        <p:blipFill>
          <a:blip r:embed="rId10" cstate="print"/>
          <a:srcRect/>
          <a:stretch>
            <a:fillRect/>
          </a:stretch>
        </p:blipFill>
        <p:spPr bwMode="auto">
          <a:xfrm>
            <a:off x="6084168" y="3708301"/>
            <a:ext cx="79208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10" cstate="print"/>
          <a:srcRect/>
          <a:stretch>
            <a:fillRect/>
          </a:stretch>
        </p:blipFill>
        <p:spPr bwMode="auto">
          <a:xfrm>
            <a:off x="827584" y="4140349"/>
            <a:ext cx="792088"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10" cstate="print"/>
          <a:srcRect/>
          <a:stretch>
            <a:fillRect/>
          </a:stretch>
        </p:blipFill>
        <p:spPr bwMode="auto">
          <a:xfrm>
            <a:off x="6084168" y="4500389"/>
            <a:ext cx="79208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10" cstate="print"/>
          <a:srcRect/>
          <a:stretch>
            <a:fillRect/>
          </a:stretch>
        </p:blipFill>
        <p:spPr bwMode="auto">
          <a:xfrm>
            <a:off x="6084168" y="5364485"/>
            <a:ext cx="86409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10" cstate="print"/>
          <a:srcRect/>
          <a:stretch>
            <a:fillRect/>
          </a:stretch>
        </p:blipFill>
        <p:spPr bwMode="auto">
          <a:xfrm>
            <a:off x="5724128" y="5796533"/>
            <a:ext cx="64807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10" cstate="print"/>
          <a:srcRect/>
          <a:stretch>
            <a:fillRect/>
          </a:stretch>
        </p:blipFill>
        <p:spPr bwMode="auto">
          <a:xfrm>
            <a:off x="7020272" y="5796533"/>
            <a:ext cx="86409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15686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captain ordered, “Be quiet.”→The captain ordered us to be quiet.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My teacher asked me, “Don't laugh.”→My teacher asked me not to laugh.</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如果直接引语是祈使句,变成间接引语时,把动词原形变成</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动词不定式  </a:t>
            </a:r>
            <a:r>
              <a:rPr lang="zh-CN" altLang="en-US" sz="1814" kern="0" dirty="0" smtClean="0">
                <a:solidFill>
                  <a:srgbClr val="000000"/>
                </a:solidFill>
                <a:latin typeface="Times New Roman" pitchFamily="65" charset="-122"/>
                <a:ea typeface="宋体" pitchFamily="65" charset="-122"/>
              </a:rPr>
              <a:t>  ,并</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根据情况在其前加tell、ask、order等动词和相应的人称代词。注意:此种情况的</a:t>
            </a:r>
            <a:r>
              <a:rPr dirty="0"/>
              <a:t/>
            </a:r>
            <a:br>
              <a:rPr dirty="0"/>
            </a:br>
            <a:r>
              <a:rPr lang="zh-CN" altLang="en-US" sz="1814" kern="0" dirty="0" smtClean="0">
                <a:solidFill>
                  <a:srgbClr val="000000"/>
                </a:solidFill>
                <a:latin typeface="Times New Roman" pitchFamily="65" charset="-122"/>
                <a:ea typeface="宋体" pitchFamily="65" charset="-122"/>
              </a:rPr>
              <a:t>否定句,在</a:t>
            </a:r>
            <a:r>
              <a:rPr lang="zh-CN" altLang="en-US" sz="1511" kern="0" spc="513"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动词不定式   </a:t>
            </a:r>
            <a:r>
              <a:rPr lang="zh-CN" altLang="en-US" sz="1814" kern="0" dirty="0" smtClean="0">
                <a:solidFill>
                  <a:srgbClr val="000000"/>
                </a:solidFill>
                <a:latin typeface="Times New Roman" pitchFamily="65" charset="-122"/>
                <a:ea typeface="宋体" pitchFamily="65" charset="-122"/>
              </a:rPr>
              <a:t> 前加not。</a:t>
            </a:r>
            <a:endParaRPr lang="zh-CN" altLang="en-US" dirty="0"/>
          </a:p>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1.(2018课标全国Ⅰ,语法填空,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)While running regularly can't make you live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forever, the review says it </a:t>
            </a:r>
            <a:r>
              <a:rPr lang="zh-CN" altLang="en-US" sz="1814" u="sng" kern="0" dirty="0" smtClean="0">
                <a:solidFill>
                  <a:srgbClr val="FF0000"/>
                </a:solidFill>
                <a:latin typeface="Times New Roman" pitchFamily="65" charset="-122"/>
                <a:ea typeface="宋体" pitchFamily="65" charset="-122"/>
              </a:rPr>
              <a:t>　is    </a:t>
            </a:r>
            <a:r>
              <a:rPr lang="zh-CN" altLang="en-US" sz="1814" kern="0" dirty="0" smtClean="0">
                <a:solidFill>
                  <a:srgbClr val="000000"/>
                </a:solidFill>
                <a:latin typeface="Times New Roman" pitchFamily="65" charset="-122"/>
                <a:ea typeface="宋体" pitchFamily="65" charset="-122"/>
              </a:rPr>
              <a:t> (be)more effective at lengthening life than walking,</a:t>
            </a:r>
            <a:r>
              <a:rPr dirty="0"/>
              <a:t/>
            </a:r>
            <a:br>
              <a:rPr dirty="0"/>
            </a:br>
            <a:r>
              <a:rPr lang="zh-CN" altLang="en-US" sz="1814" kern="0" dirty="0" smtClean="0">
                <a:solidFill>
                  <a:srgbClr val="000000"/>
                </a:solidFill>
                <a:latin typeface="Times New Roman" pitchFamily="65" charset="-122"/>
                <a:ea typeface="宋体" pitchFamily="65" charset="-122"/>
              </a:rPr>
              <a:t> cycling or swimming. </a:t>
            </a:r>
            <a:endParaRPr lang="zh-CN" altLang="en-US" dirty="0"/>
          </a:p>
        </p:txBody>
      </p:sp>
      <p:pic>
        <p:nvPicPr>
          <p:cNvPr id="3" name="图片 3" descr="textimage79.jpeg"/>
          <p:cNvPicPr>
            <a:picLocks noChangeAspect="1"/>
          </p:cNvPicPr>
          <p:nvPr/>
        </p:nvPicPr>
        <p:blipFill>
          <a:blip r:embed="rId4" cstate="print"/>
          <a:stretch>
            <a:fillRect/>
          </a:stretch>
        </p:blipFill>
        <p:spPr>
          <a:xfrm>
            <a:off x="6364800" y="2946388"/>
            <a:ext cx="257175" cy="257175"/>
          </a:xfrm>
          <a:prstGeom prst="rect">
            <a:avLst/>
          </a:prstGeom>
        </p:spPr>
      </p:pic>
      <p:pic>
        <p:nvPicPr>
          <p:cNvPr id="4" name="图片 4" descr="textimage80.jpeg"/>
          <p:cNvPicPr>
            <a:picLocks noChangeAspect="1"/>
          </p:cNvPicPr>
          <p:nvPr/>
        </p:nvPicPr>
        <p:blipFill>
          <a:blip r:embed="rId5" cstate="print"/>
          <a:stretch>
            <a:fillRect/>
          </a:stretch>
        </p:blipFill>
        <p:spPr>
          <a:xfrm>
            <a:off x="1691680" y="3780309"/>
            <a:ext cx="257174" cy="257174"/>
          </a:xfrm>
          <a:prstGeom prst="rect">
            <a:avLst/>
          </a:prstGeom>
        </p:spPr>
      </p:pic>
      <p:pic>
        <p:nvPicPr>
          <p:cNvPr id="5" name="图片 5" descr="textimage81.jpeg"/>
          <p:cNvPicPr>
            <a:picLocks noChangeAspect="1"/>
          </p:cNvPicPr>
          <p:nvPr/>
        </p:nvPicPr>
        <p:blipFill>
          <a:blip r:embed="rId6" cstate="print"/>
          <a:stretch>
            <a:fillRect/>
          </a:stretch>
        </p:blipFill>
        <p:spPr>
          <a:xfrm>
            <a:off x="755576" y="4212357"/>
            <a:ext cx="1115696" cy="376636"/>
          </a:xfrm>
          <a:prstGeom prst="rect">
            <a:avLst/>
          </a:prstGeom>
        </p:spPr>
      </p:pic>
      <p:pic>
        <p:nvPicPr>
          <p:cNvPr id="6" name="图片 6" descr="textimage82.jpeg"/>
          <p:cNvPicPr>
            <a:picLocks noChangeAspect="1"/>
          </p:cNvPicPr>
          <p:nvPr/>
        </p:nvPicPr>
        <p:blipFill>
          <a:blip r:embed="rId7" cstate="print"/>
          <a:stretch>
            <a:fillRect/>
          </a:stretch>
        </p:blipFill>
        <p:spPr>
          <a:xfrm>
            <a:off x="3647481" y="5148461"/>
            <a:ext cx="581243" cy="390522"/>
          </a:xfrm>
          <a:prstGeom prst="rect">
            <a:avLst/>
          </a:prstGeom>
        </p:spPr>
      </p:pic>
      <p:pic>
        <p:nvPicPr>
          <p:cNvPr id="7" name="Picture 4" descr="\\a015\吴双婷\线.tif"/>
          <p:cNvPicPr>
            <a:picLocks noChangeAspect="1" noChangeArrowheads="1"/>
          </p:cNvPicPr>
          <p:nvPr/>
        </p:nvPicPr>
        <p:blipFill>
          <a:blip r:embed="rId8" cstate="print"/>
          <a:srcRect/>
          <a:stretch>
            <a:fillRect/>
          </a:stretch>
        </p:blipFill>
        <p:spPr bwMode="auto">
          <a:xfrm>
            <a:off x="6660232" y="2844205"/>
            <a:ext cx="158417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8" cstate="print"/>
          <a:srcRect/>
          <a:stretch>
            <a:fillRect/>
          </a:stretch>
        </p:blipFill>
        <p:spPr bwMode="auto">
          <a:xfrm>
            <a:off x="1979712" y="3708301"/>
            <a:ext cx="16561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8" cstate="print"/>
          <a:srcRect/>
          <a:stretch>
            <a:fillRect/>
          </a:stretch>
        </p:blipFill>
        <p:spPr bwMode="auto">
          <a:xfrm>
            <a:off x="3131840" y="5508501"/>
            <a:ext cx="64807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6795"/>
            <a:ext cx="8316000" cy="6482480"/>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考查动词的时态和主谓一致。句意:尽管经常跑步不能使你长生,但报告</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上说,跑步比散步、骑车或游泳更能有效地延长寿命。此处表示一种理论事实,</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因此用一般现在时。此处主语是it,故填is。</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2.(2017天津,4,</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 asked me </a:t>
            </a:r>
            <a:r>
              <a:rPr lang="zh-CN" altLang="en-US" sz="1814" u="sng" kern="0" dirty="0" smtClean="0">
                <a:solidFill>
                  <a:srgbClr val="FF0000"/>
                </a:solidFill>
                <a:latin typeface="Times New Roman" pitchFamily="65" charset="-122"/>
                <a:ea typeface="宋体" pitchFamily="65" charset="-122"/>
              </a:rPr>
              <a:t>　whether/if     </a:t>
            </a:r>
            <a:r>
              <a:rPr lang="zh-CN" altLang="en-US" sz="1814" kern="0" dirty="0" smtClean="0">
                <a:solidFill>
                  <a:srgbClr val="000000"/>
                </a:solidFill>
                <a:latin typeface="Times New Roman" pitchFamily="65" charset="-122"/>
                <a:ea typeface="宋体" pitchFamily="65" charset="-122"/>
              </a:rPr>
              <a:t>I had returned the books to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library, and I admitted that I hadn't. </a:t>
            </a:r>
            <a:endParaRPr lang="zh-CN" altLang="en-US" dirty="0"/>
          </a:p>
          <a:p>
            <a:pPr marL="0" indent="0" eaLnBrk="0" latinLnBrk="1" hangingPunct="0">
              <a:lnSpc>
                <a:spcPct val="14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考查宾语从句。句意:她问我是否已经把书还给图书馆了,我承认了我还</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没有还。whether/if在此处是“是否”的意思,引导宾语从句。</a:t>
            </a:r>
            <a:endParaRPr lang="zh-CN" altLang="en-US" dirty="0">
              <a:solidFill>
                <a:srgbClr val="FF0000"/>
              </a:solidFill>
            </a:endParaRPr>
          </a:p>
          <a:p>
            <a:pPr marL="0" indent="0" eaLnBrk="0" latinLnBrk="1" hangingPunct="0">
              <a:lnSpc>
                <a:spcPct val="140000"/>
              </a:lnSpc>
              <a:spcBef>
                <a:spcPts val="0"/>
              </a:spcBef>
              <a:buNone/>
            </a:pPr>
            <a:r>
              <a:rPr lang="zh-CN" altLang="en-US" sz="1814" kern="0" dirty="0" smtClean="0">
                <a:solidFill>
                  <a:srgbClr val="000000"/>
                </a:solidFill>
                <a:latin typeface="Times New Roman" pitchFamily="65" charset="-122"/>
                <a:ea typeface="宋体" pitchFamily="65" charset="-122"/>
              </a:rPr>
              <a:t>单句改错</a:t>
            </a:r>
            <a:endParaRPr lang="zh-CN" altLang="en-US" dirty="0"/>
          </a:p>
          <a:p>
            <a:pPr marL="0" indent="0" eaLnBrk="0" latinLnBrk="1" hangingPunct="0">
              <a:lnSpc>
                <a:spcPct val="140000"/>
              </a:lnSpc>
              <a:spcBef>
                <a:spcPts val="0"/>
              </a:spcBef>
              <a:buNone/>
            </a:pPr>
            <a:r>
              <a:rPr lang="zh-CN" altLang="en-US" sz="1814" kern="0" dirty="0" smtClean="0">
                <a:solidFill>
                  <a:srgbClr val="000000"/>
                </a:solidFill>
                <a:latin typeface="Times New Roman" pitchFamily="65" charset="-122"/>
                <a:ea typeface="宋体" pitchFamily="65" charset="-122"/>
              </a:rPr>
              <a:t>3.(2019课标全国Ⅰ,阅读理解B,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)Whaley got the idea of this second-grade </a:t>
            </a:r>
            <a:endParaRPr lang="zh-CN" altLang="en-US" dirty="0"/>
          </a:p>
          <a:p>
            <a:pPr marL="0" indent="0" eaLnBrk="0" latinLnBrk="1" hangingPunct="0">
              <a:lnSpc>
                <a:spcPct val="140000"/>
              </a:lnSpc>
              <a:spcBef>
                <a:spcPts val="0"/>
              </a:spcBef>
              <a:buNone/>
            </a:pPr>
            <a:r>
              <a:rPr lang="zh-CN" altLang="en-US" sz="1814" kern="0" dirty="0" smtClean="0">
                <a:solidFill>
                  <a:srgbClr val="000000"/>
                </a:solidFill>
                <a:latin typeface="Times New Roman" pitchFamily="65" charset="-122"/>
                <a:ea typeface="宋体" pitchFamily="65" charset="-122"/>
              </a:rPr>
              <a:t>presidential campaign project when he asked the children one day raise their hands if </a:t>
            </a:r>
            <a:r>
              <a:rPr dirty="0"/>
              <a:t/>
            </a:r>
            <a:br>
              <a:rPr dirty="0"/>
            </a:br>
            <a:r>
              <a:rPr lang="zh-CN" altLang="en-US" sz="1814" kern="0" dirty="0" smtClean="0">
                <a:solidFill>
                  <a:srgbClr val="000000"/>
                </a:solidFill>
                <a:latin typeface="Times New Roman" pitchFamily="65" charset="-122"/>
                <a:ea typeface="宋体" pitchFamily="65" charset="-122"/>
              </a:rPr>
              <a:t>they thought they could never be a president.</a:t>
            </a:r>
            <a:endParaRPr lang="zh-CN" altLang="en-US" dirty="0"/>
          </a:p>
          <a:p>
            <a:pPr marL="0" indent="0" eaLnBrk="0" latinLnBrk="1" hangingPunct="0">
              <a:lnSpc>
                <a:spcPct val="140000"/>
              </a:lnSpc>
              <a:spcBef>
                <a:spcPts val="0"/>
              </a:spcBef>
              <a:buNone/>
            </a:pPr>
            <a:r>
              <a:rPr lang="zh-CN" altLang="en-US" sz="1814" u="sng" kern="0" dirty="0" smtClean="0">
                <a:solidFill>
                  <a:srgbClr val="FF0000"/>
                </a:solidFill>
                <a:latin typeface="Times New Roman" pitchFamily="65" charset="-122"/>
                <a:ea typeface="宋体" pitchFamily="65" charset="-122"/>
              </a:rPr>
              <a:t>　在raise前加to    </a:t>
            </a:r>
            <a:endParaRPr lang="zh-CN" altLang="en-US" dirty="0">
              <a:solidFill>
                <a:srgbClr val="FF0000"/>
              </a:solidFill>
            </a:endParaRPr>
          </a:p>
          <a:p>
            <a:pPr eaLnBrk="0" latinLnBrk="1" hangingPunct="0">
              <a:lnSpc>
                <a:spcPct val="14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考查动词不定式。句意:有一天当Whaley让认为自己永远都成不了总统</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的孩子举起手时,他有了这个二年级总统竞选项目的想法。直接引语变成间接引</a:t>
            </a:r>
            <a:r>
              <a:rPr lang="zh-CN" altLang="en-US" kern="0" dirty="0" smtClean="0">
                <a:solidFill>
                  <a:srgbClr val="FF0000"/>
                </a:solidFill>
                <a:latin typeface="Times New Roman" pitchFamily="65" charset="-122"/>
                <a:ea typeface="宋体" pitchFamily="65" charset="-122"/>
              </a:rPr>
              <a:t>语时,需将祈使句中的动词原形变成不定式。</a:t>
            </a:r>
            <a:endParaRPr lang="zh-CN" altLang="en-US" dirty="0" smtClean="0">
              <a:solidFill>
                <a:srgbClr val="FF0000"/>
              </a:solidFill>
            </a:endParaRPr>
          </a:p>
          <a:p>
            <a:pPr marL="0" indent="0" eaLnBrk="0" latinLnBrk="1" hangingPunct="0">
              <a:lnSpc>
                <a:spcPct val="150000"/>
              </a:lnSpc>
              <a:spcBef>
                <a:spcPts val="0"/>
              </a:spcBef>
              <a:buNone/>
            </a:pPr>
            <a:endParaRPr lang="zh-CN" altLang="en-US" dirty="0"/>
          </a:p>
        </p:txBody>
      </p:sp>
      <p:pic>
        <p:nvPicPr>
          <p:cNvPr id="3" name="图片 3" descr="textimage83.jpeg"/>
          <p:cNvPicPr>
            <a:picLocks noChangeAspect="1"/>
          </p:cNvPicPr>
          <p:nvPr/>
        </p:nvPicPr>
        <p:blipFill>
          <a:blip r:embed="rId4" cstate="print"/>
          <a:stretch>
            <a:fillRect/>
          </a:stretch>
        </p:blipFill>
        <p:spPr>
          <a:xfrm>
            <a:off x="2195736" y="2172544"/>
            <a:ext cx="480441" cy="323055"/>
          </a:xfrm>
          <a:prstGeom prst="rect">
            <a:avLst/>
          </a:prstGeom>
        </p:spPr>
      </p:pic>
      <p:pic>
        <p:nvPicPr>
          <p:cNvPr id="4" name="图片 4" descr="textimage84.jpeg"/>
          <p:cNvPicPr>
            <a:picLocks noChangeAspect="1"/>
          </p:cNvPicPr>
          <p:nvPr/>
        </p:nvPicPr>
        <p:blipFill>
          <a:blip r:embed="rId5" cstate="print"/>
          <a:stretch>
            <a:fillRect/>
          </a:stretch>
        </p:blipFill>
        <p:spPr>
          <a:xfrm>
            <a:off x="3851920" y="4140349"/>
            <a:ext cx="504056" cy="338662"/>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4067944" y="2124125"/>
            <a:ext cx="14401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683568" y="5292477"/>
            <a:ext cx="1800200" cy="343678"/>
          </a:xfrm>
          <a:prstGeom prst="rect">
            <a:avLst/>
          </a:prstGeom>
          <a:noFill/>
          <a:ln w="9525">
            <a:noFill/>
            <a:miter lim="800000"/>
            <a:headEnd/>
            <a:tailEnd/>
          </a:ln>
        </p:spPr>
      </p:pic>
      <p:sp>
        <p:nvSpPr>
          <p:cNvPr id="7" name="矩形 6"/>
          <p:cNvSpPr/>
          <p:nvPr/>
        </p:nvSpPr>
        <p:spPr>
          <a:xfrm>
            <a:off x="530814" y="291621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11560" y="5652516"/>
            <a:ext cx="8352928" cy="1188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83568" y="899989"/>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50707"/>
            <a:ext cx="8316000" cy="595393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4.(2019 北京,阅读理解C,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)Soon you will also question that the voice you're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hearing is actually real.</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that改为whether/if    </a:t>
            </a:r>
            <a:endParaRPr lang="zh-CN" altLang="en-US" dirty="0">
              <a:solidFill>
                <a:srgbClr val="FF0000"/>
              </a:solidFill>
            </a:endParaRPr>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考查连接词。句意:很快你也会怀疑你正在听到的声音是不是真的。直接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引语是一般疑问句,变成间接引语时,由whether或if引导,意思为“是否”。</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)Jack asked John where he is going when he met him in the street.</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is改为was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考查时态。句意:杰克在街上遇见约翰时,问他要去哪里。</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直接引语在改为间接引语时,如果主句是一般过去时,从句的时态需要做相应的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调整,现在进行时要改为过去进行时。</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将下列直接引语变成间接引语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6.(2020浙江1月,读后续写,</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)“I'm going to miss you so much, Poppy,” said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tall, thin teenager.</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The tall, thin teenager said to Poppy that he was going to miss him so much.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85.jpeg"/>
          <p:cNvPicPr>
            <a:picLocks noChangeAspect="1"/>
          </p:cNvPicPr>
          <p:nvPr/>
        </p:nvPicPr>
        <p:blipFill>
          <a:blip r:embed="rId4" cstate="print"/>
          <a:stretch>
            <a:fillRect/>
          </a:stretch>
        </p:blipFill>
        <p:spPr>
          <a:xfrm>
            <a:off x="3131840" y="899989"/>
            <a:ext cx="504056" cy="338935"/>
          </a:xfrm>
          <a:prstGeom prst="rect">
            <a:avLst/>
          </a:prstGeom>
        </p:spPr>
      </p:pic>
      <p:pic>
        <p:nvPicPr>
          <p:cNvPr id="4" name="图片 4" descr="textimage86.jpeg"/>
          <p:cNvPicPr>
            <a:picLocks noChangeAspect="1"/>
          </p:cNvPicPr>
          <p:nvPr/>
        </p:nvPicPr>
        <p:blipFill>
          <a:blip r:embed="rId4" cstate="print"/>
          <a:stretch>
            <a:fillRect/>
          </a:stretch>
        </p:blipFill>
        <p:spPr>
          <a:xfrm>
            <a:off x="969525" y="3023838"/>
            <a:ext cx="552450" cy="371475"/>
          </a:xfrm>
          <a:prstGeom prst="rect">
            <a:avLst/>
          </a:prstGeom>
        </p:spPr>
      </p:pic>
      <p:pic>
        <p:nvPicPr>
          <p:cNvPr id="5" name="图片 5" descr="textimage87.jpeg"/>
          <p:cNvPicPr>
            <a:picLocks noChangeAspect="1"/>
          </p:cNvPicPr>
          <p:nvPr/>
        </p:nvPicPr>
        <p:blipFill>
          <a:blip r:embed="rId4" cstate="print"/>
          <a:stretch>
            <a:fillRect/>
          </a:stretch>
        </p:blipFill>
        <p:spPr>
          <a:xfrm>
            <a:off x="3347864" y="5558447"/>
            <a:ext cx="535260" cy="359627"/>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83568" y="1708439"/>
            <a:ext cx="23042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83568" y="3420269"/>
            <a:ext cx="151216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6372597"/>
            <a:ext cx="7488832" cy="343678"/>
          </a:xfrm>
          <a:prstGeom prst="rect">
            <a:avLst/>
          </a:prstGeom>
          <a:noFill/>
          <a:ln w="9525">
            <a:noFill/>
            <a:miter lim="800000"/>
            <a:headEnd/>
            <a:tailEnd/>
          </a:ln>
        </p:spPr>
      </p:pic>
      <p:sp>
        <p:nvSpPr>
          <p:cNvPr id="9" name="矩形 8"/>
          <p:cNvSpPr/>
          <p:nvPr/>
        </p:nvSpPr>
        <p:spPr>
          <a:xfrm>
            <a:off x="611560" y="2052117"/>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539552" y="3862007"/>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4150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7.(2019北京,阅读理解B,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)With that in mind, Moore asked her dad, “Can I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start my own candy company?”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With that in mind,Moore asked her dad if/whether she could start her own candy</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 company.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8.(2019北京,阅读理解B改编,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)“Why can't I make a healthy candy that's good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for my teeth so that my parents can't say no to it?”Moore asked herself.</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Moore asked herself why she couldn't make a healthy candy that was good for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her teeth so that her parents couldn't say no to it.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9.(2019天津,阅读理解B改编,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)Mom said, “I can't believe what's printed in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newspaper this morning.”</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Mom said that she couldn't believe what was printed in the newspaper that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morning.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88.jpeg"/>
          <p:cNvPicPr>
            <a:picLocks noChangeAspect="1"/>
          </p:cNvPicPr>
          <p:nvPr/>
        </p:nvPicPr>
        <p:blipFill>
          <a:blip r:embed="rId4" cstate="print"/>
          <a:stretch>
            <a:fillRect/>
          </a:stretch>
        </p:blipFill>
        <p:spPr>
          <a:xfrm>
            <a:off x="3131840" y="1243038"/>
            <a:ext cx="502209" cy="337693"/>
          </a:xfrm>
          <a:prstGeom prst="rect">
            <a:avLst/>
          </a:prstGeom>
        </p:spPr>
      </p:pic>
      <p:pic>
        <p:nvPicPr>
          <p:cNvPr id="4" name="图片 4" descr="textimage89.jpeg"/>
          <p:cNvPicPr>
            <a:picLocks noChangeAspect="1"/>
          </p:cNvPicPr>
          <p:nvPr/>
        </p:nvPicPr>
        <p:blipFill>
          <a:blip r:embed="rId4" cstate="print"/>
          <a:stretch>
            <a:fillRect/>
          </a:stretch>
        </p:blipFill>
        <p:spPr>
          <a:xfrm>
            <a:off x="3588656" y="2916213"/>
            <a:ext cx="506192" cy="340370"/>
          </a:xfrm>
          <a:prstGeom prst="rect">
            <a:avLst/>
          </a:prstGeom>
        </p:spPr>
      </p:pic>
      <p:pic>
        <p:nvPicPr>
          <p:cNvPr id="5" name="图片 5" descr="textimage90.jpeg"/>
          <p:cNvPicPr>
            <a:picLocks noChangeAspect="1"/>
          </p:cNvPicPr>
          <p:nvPr/>
        </p:nvPicPr>
        <p:blipFill>
          <a:blip r:embed="rId4" cstate="print"/>
          <a:stretch>
            <a:fillRect/>
          </a:stretch>
        </p:blipFill>
        <p:spPr>
          <a:xfrm>
            <a:off x="3559403" y="4572397"/>
            <a:ext cx="535445" cy="360040"/>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971600" y="2052117"/>
            <a:ext cx="770485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83568" y="2484165"/>
            <a:ext cx="129614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3796671"/>
            <a:ext cx="748883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683568" y="4140349"/>
            <a:ext cx="475252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971600" y="5436493"/>
            <a:ext cx="712879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683568" y="5868541"/>
            <a:ext cx="115212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10.(2018天津改编,13,</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said, “My washing machine is being repaired this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week, so I have to wash my clothes by hand.”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He said that his washing machine was being repaired that week, so he had to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wash his clothes by hand.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11.(2018天津,阅读理解B,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raced to the staircase and called out, “Sally!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Come down immediately!”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I raced to the staircase and ordered Sally to go down immediately.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12.(2018天津,阅读理解B,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 asked, “Do you have the address?”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She asked me if/whether I had the address.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13.(2017北京,阅读理解A改编,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)Paris said, “My team saved my life.”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Paris said that his team had saved his life.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14.(2017浙江,阅读理解A改编,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)Benjamin later said, “Those two books were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my companions by day, and under my pillow at night.”</a:t>
            </a:r>
            <a:endParaRPr lang="zh-CN" altLang="en-US" dirty="0"/>
          </a:p>
        </p:txBody>
      </p:sp>
      <p:pic>
        <p:nvPicPr>
          <p:cNvPr id="3" name="图片 3" descr="textimage91.jpeg"/>
          <p:cNvPicPr>
            <a:picLocks noChangeAspect="1"/>
          </p:cNvPicPr>
          <p:nvPr/>
        </p:nvPicPr>
        <p:blipFill>
          <a:blip r:embed="rId4" cstate="print"/>
          <a:stretch>
            <a:fillRect/>
          </a:stretch>
        </p:blipFill>
        <p:spPr>
          <a:xfrm>
            <a:off x="2843808" y="1247567"/>
            <a:ext cx="521366" cy="350574"/>
          </a:xfrm>
          <a:prstGeom prst="rect">
            <a:avLst/>
          </a:prstGeom>
        </p:spPr>
      </p:pic>
      <p:pic>
        <p:nvPicPr>
          <p:cNvPr id="4" name="图片 4" descr="textimage92.jpeg"/>
          <p:cNvPicPr>
            <a:picLocks noChangeAspect="1"/>
          </p:cNvPicPr>
          <p:nvPr/>
        </p:nvPicPr>
        <p:blipFill>
          <a:blip r:embed="rId4" cstate="print"/>
          <a:stretch>
            <a:fillRect/>
          </a:stretch>
        </p:blipFill>
        <p:spPr>
          <a:xfrm>
            <a:off x="3275856" y="2955677"/>
            <a:ext cx="473392" cy="318315"/>
          </a:xfrm>
          <a:prstGeom prst="rect">
            <a:avLst/>
          </a:prstGeom>
        </p:spPr>
      </p:pic>
      <p:pic>
        <p:nvPicPr>
          <p:cNvPr id="5" name="图片 5" descr="textimage93.jpeg"/>
          <p:cNvPicPr>
            <a:picLocks noChangeAspect="1"/>
          </p:cNvPicPr>
          <p:nvPr/>
        </p:nvPicPr>
        <p:blipFill>
          <a:blip r:embed="rId4" cstate="print"/>
          <a:stretch>
            <a:fillRect/>
          </a:stretch>
        </p:blipFill>
        <p:spPr>
          <a:xfrm>
            <a:off x="3275856" y="4212203"/>
            <a:ext cx="473392" cy="318315"/>
          </a:xfrm>
          <a:prstGeom prst="rect">
            <a:avLst/>
          </a:prstGeom>
        </p:spPr>
      </p:pic>
      <p:pic>
        <p:nvPicPr>
          <p:cNvPr id="6" name="图片 6" descr="textimage94.jpeg"/>
          <p:cNvPicPr>
            <a:picLocks noChangeAspect="1"/>
          </p:cNvPicPr>
          <p:nvPr/>
        </p:nvPicPr>
        <p:blipFill>
          <a:blip r:embed="rId4" cstate="print"/>
          <a:stretch>
            <a:fillRect/>
          </a:stretch>
        </p:blipFill>
        <p:spPr>
          <a:xfrm>
            <a:off x="3682511" y="5004446"/>
            <a:ext cx="540249" cy="363270"/>
          </a:xfrm>
          <a:prstGeom prst="rect">
            <a:avLst/>
          </a:prstGeom>
        </p:spPr>
      </p:pic>
      <p:pic>
        <p:nvPicPr>
          <p:cNvPr id="7" name="图片 7" descr="textimage95.jpeg"/>
          <p:cNvPicPr>
            <a:picLocks noChangeAspect="1"/>
          </p:cNvPicPr>
          <p:nvPr/>
        </p:nvPicPr>
        <p:blipFill>
          <a:blip r:embed="rId4" cstate="print"/>
          <a:stretch>
            <a:fillRect/>
          </a:stretch>
        </p:blipFill>
        <p:spPr>
          <a:xfrm>
            <a:off x="3722518" y="5868541"/>
            <a:ext cx="500244" cy="336371"/>
          </a:xfrm>
          <a:prstGeom prst="rect">
            <a:avLst/>
          </a:prstGeom>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2052117"/>
            <a:ext cx="734481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683568" y="2484165"/>
            <a:ext cx="266429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971600" y="3796671"/>
            <a:ext cx="6552728"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971600" y="4572397"/>
            <a:ext cx="439248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5" cstate="print"/>
          <a:srcRect/>
          <a:stretch>
            <a:fillRect/>
          </a:stretch>
        </p:blipFill>
        <p:spPr bwMode="auto">
          <a:xfrm>
            <a:off x="971600" y="5436493"/>
            <a:ext cx="432048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8620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Benjamin later said that those two books had been his companions by day, and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under his pillow at night.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15.(2017课标全国Ⅲ,语法填空改编,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)Sarah said,“My dad thinks I should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take the offer now.”</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Sarah said that her dad thought she should take the offer then.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16.(2016课标全国Ⅰ,阅读理解C改编,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lady on the desk said,“Jim, I have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some bad news for you that there are no flights from Washington.”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The lady on the desk said to Jim that she had some bad news for him that there </a:t>
            </a:r>
            <a:r>
              <a:rPr dirty="0">
                <a:solidFill>
                  <a:srgbClr val="FF0000"/>
                </a:solidFill>
              </a:rPr>
              <a:t/>
            </a:r>
            <a:br>
              <a:rPr dirty="0">
                <a:solidFill>
                  <a:srgbClr val="FF0000"/>
                </a:solidFill>
              </a:rPr>
            </a:br>
            <a:r>
              <a:rPr lang="zh-CN" altLang="en-US" sz="1814" u="sng" kern="0" dirty="0" smtClean="0">
                <a:solidFill>
                  <a:srgbClr val="FF0000"/>
                </a:solidFill>
                <a:latin typeface="Times New Roman" pitchFamily="65" charset="-122"/>
                <a:ea typeface="宋体" pitchFamily="65" charset="-122"/>
              </a:rPr>
              <a:t>were no flights from Washington.    </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17.(2016北京,阅读理解B改编,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man said,“My neighborhood will be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back, even stronger than before.”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The man said that his neighborhood would be back, even stronger than before.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96.jpeg"/>
          <p:cNvPicPr>
            <a:picLocks noChangeAspect="1"/>
          </p:cNvPicPr>
          <p:nvPr/>
        </p:nvPicPr>
        <p:blipFill>
          <a:blip r:embed="rId4" cstate="print"/>
          <a:stretch>
            <a:fillRect/>
          </a:stretch>
        </p:blipFill>
        <p:spPr>
          <a:xfrm>
            <a:off x="4211959" y="2076641"/>
            <a:ext cx="535615" cy="360155"/>
          </a:xfrm>
          <a:prstGeom prst="rect">
            <a:avLst/>
          </a:prstGeom>
        </p:spPr>
      </p:pic>
      <p:pic>
        <p:nvPicPr>
          <p:cNvPr id="4" name="图片 4" descr="textimage97.jpeg"/>
          <p:cNvPicPr>
            <a:picLocks noChangeAspect="1"/>
          </p:cNvPicPr>
          <p:nvPr/>
        </p:nvPicPr>
        <p:blipFill>
          <a:blip r:embed="rId4" cstate="print"/>
          <a:stretch>
            <a:fillRect/>
          </a:stretch>
        </p:blipFill>
        <p:spPr>
          <a:xfrm>
            <a:off x="4388082" y="3348261"/>
            <a:ext cx="513167" cy="345060"/>
          </a:xfrm>
          <a:prstGeom prst="rect">
            <a:avLst/>
          </a:prstGeom>
        </p:spPr>
      </p:pic>
      <p:pic>
        <p:nvPicPr>
          <p:cNvPr id="5" name="图片 5" descr="textimage98.jpeg"/>
          <p:cNvPicPr>
            <a:picLocks noChangeAspect="1"/>
          </p:cNvPicPr>
          <p:nvPr/>
        </p:nvPicPr>
        <p:blipFill>
          <a:blip r:embed="rId4" cstate="print"/>
          <a:stretch>
            <a:fillRect/>
          </a:stretch>
        </p:blipFill>
        <p:spPr>
          <a:xfrm>
            <a:off x="3667630" y="5004445"/>
            <a:ext cx="542419" cy="364730"/>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971600" y="1260029"/>
            <a:ext cx="748883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83568" y="1620069"/>
            <a:ext cx="259228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2916213"/>
            <a:ext cx="619268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971600" y="4156711"/>
            <a:ext cx="748883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683568" y="4572397"/>
            <a:ext cx="34563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971600" y="5868541"/>
            <a:ext cx="777686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424000" cy="423898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18.(2016四川,完形填空,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)“Have you read it?” asked Aunt Dede. </a:t>
            </a:r>
            <a:endParaRPr lang="zh-CN" altLang="en-US" dirty="0"/>
          </a:p>
          <a:p>
            <a:pPr marL="0" indent="0" eaLnBrk="0" latinLnBrk="1" hangingPunct="0">
              <a:lnSpc>
                <a:spcPct val="150000"/>
              </a:lnSpc>
              <a:spcBef>
                <a:spcPts val="0"/>
              </a:spcBef>
              <a:buNone/>
            </a:pPr>
            <a:r>
              <a:rPr lang="zh-CN" altLang="en-US" sz="1814" kern="0" dirty="0" smtClean="0">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Aunt Dede asked me if/whether I had read it.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19.(2016江苏,完形填空改编,</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)Kurt asked,“John, what is your plan for per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sonal growth?”</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Kurt asked John what his plan for personal growth was.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)“Is it raining out there, Tom?” asked the man at the petrol station.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The man at the petrol station asked Tom if/whether it was raining out there.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wasn't able to hide my eagerness when I asked,“What do you wish me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 do now, Dad?”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I wasn't able to hide my eagerness when I asked Dad what he wished me to do then.    </a:t>
            </a:r>
            <a:endParaRPr lang="zh-CN" altLang="en-US" dirty="0">
              <a:solidFill>
                <a:srgbClr val="FF0000"/>
              </a:solidFill>
            </a:endParaRPr>
          </a:p>
        </p:txBody>
      </p:sp>
      <p:pic>
        <p:nvPicPr>
          <p:cNvPr id="3" name="图片 3" descr="textimage99.jpeg"/>
          <p:cNvPicPr>
            <a:picLocks noChangeAspect="1"/>
          </p:cNvPicPr>
          <p:nvPr/>
        </p:nvPicPr>
        <p:blipFill>
          <a:blip r:embed="rId4" cstate="print"/>
          <a:stretch>
            <a:fillRect/>
          </a:stretch>
        </p:blipFill>
        <p:spPr>
          <a:xfrm>
            <a:off x="3092741" y="1260029"/>
            <a:ext cx="502832" cy="338112"/>
          </a:xfrm>
          <a:prstGeom prst="rect">
            <a:avLst/>
          </a:prstGeom>
        </p:spPr>
      </p:pic>
      <p:pic>
        <p:nvPicPr>
          <p:cNvPr id="4" name="图片 4" descr="textimage100.jpeg"/>
          <p:cNvPicPr>
            <a:picLocks noChangeAspect="1"/>
          </p:cNvPicPr>
          <p:nvPr/>
        </p:nvPicPr>
        <p:blipFill>
          <a:blip r:embed="rId5" cstate="print"/>
          <a:stretch>
            <a:fillRect/>
          </a:stretch>
        </p:blipFill>
        <p:spPr>
          <a:xfrm>
            <a:off x="3563887" y="2101459"/>
            <a:ext cx="482961" cy="313502"/>
          </a:xfrm>
          <a:prstGeom prst="rect">
            <a:avLst/>
          </a:prstGeom>
        </p:spPr>
      </p:pic>
      <p:pic>
        <p:nvPicPr>
          <p:cNvPr id="5" name="图片 5" descr="textimage101.jpeg"/>
          <p:cNvPicPr>
            <a:picLocks noChangeAspect="1"/>
          </p:cNvPicPr>
          <p:nvPr/>
        </p:nvPicPr>
        <p:blipFill>
          <a:blip r:embed="rId4" cstate="print"/>
          <a:stretch>
            <a:fillRect/>
          </a:stretch>
        </p:blipFill>
        <p:spPr>
          <a:xfrm>
            <a:off x="1084725" y="3302160"/>
            <a:ext cx="552450" cy="371475"/>
          </a:xfrm>
          <a:prstGeom prst="rect">
            <a:avLst/>
          </a:prstGeom>
        </p:spPr>
      </p:pic>
      <p:pic>
        <p:nvPicPr>
          <p:cNvPr id="6" name="图片 6" descr="textimage102.jpeg"/>
          <p:cNvPicPr>
            <a:picLocks noChangeAspect="1"/>
          </p:cNvPicPr>
          <p:nvPr/>
        </p:nvPicPr>
        <p:blipFill>
          <a:blip r:embed="rId5" cstate="print"/>
          <a:stretch>
            <a:fillRect/>
          </a:stretch>
        </p:blipFill>
        <p:spPr>
          <a:xfrm>
            <a:off x="1084725" y="4138030"/>
            <a:ext cx="542925" cy="352425"/>
          </a:xfrm>
          <a:prstGeom prst="rect">
            <a:avLst/>
          </a:prstGeom>
        </p:spPr>
      </p:pic>
      <p:pic>
        <p:nvPicPr>
          <p:cNvPr id="7" name="Picture 4" descr="\\a015\吴双婷\线.tif"/>
          <p:cNvPicPr>
            <a:picLocks noChangeAspect="1" noChangeArrowheads="1"/>
          </p:cNvPicPr>
          <p:nvPr/>
        </p:nvPicPr>
        <p:blipFill>
          <a:blip r:embed="rId6" cstate="print"/>
          <a:srcRect/>
          <a:stretch>
            <a:fillRect/>
          </a:stretch>
        </p:blipFill>
        <p:spPr bwMode="auto">
          <a:xfrm>
            <a:off x="1043608" y="1620069"/>
            <a:ext cx="453650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971600" y="2916213"/>
            <a:ext cx="561662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971600" y="3724663"/>
            <a:ext cx="7488832" cy="415686"/>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971600" y="5004445"/>
            <a:ext cx="817240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3.comprehensive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.全部的;所有的;详尽的→ </a:t>
            </a:r>
            <a:r>
              <a:rPr lang="zh-CN" altLang="en-US" sz="1814" u="sng" kern="0" dirty="0" smtClean="0">
                <a:solidFill>
                  <a:srgbClr val="FF0000"/>
                </a:solidFill>
                <a:latin typeface="Times New Roman" pitchFamily="65" charset="-122"/>
                <a:ea typeface="宋体" pitchFamily="65" charset="-122"/>
              </a:rPr>
              <a:t>　comprehend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.理解;领悟→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comprehension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.理解力;领悟能力</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4.frequently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.频繁地;经常→ </a:t>
            </a:r>
            <a:r>
              <a:rPr lang="zh-CN" altLang="en-US" sz="1814" u="sng" kern="0" dirty="0" smtClean="0">
                <a:solidFill>
                  <a:srgbClr val="FF0000"/>
                </a:solidFill>
                <a:latin typeface="Times New Roman" pitchFamily="65" charset="-122"/>
                <a:ea typeface="宋体" pitchFamily="65" charset="-122"/>
              </a:rPr>
              <a:t>　frequent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.频繁的;经常的→ </a:t>
            </a:r>
            <a:r>
              <a:rPr lang="zh-CN" altLang="en-US" sz="1814" u="sng" kern="0" dirty="0" smtClean="0">
                <a:solidFill>
                  <a:srgbClr val="FF0000"/>
                </a:solidFill>
                <a:latin typeface="Times New Roman" pitchFamily="65" charset="-122"/>
                <a:ea typeface="宋体" pitchFamily="65" charset="-122"/>
              </a:rPr>
              <a:t>　frequency     </a:t>
            </a:r>
            <a:r>
              <a:rPr dirty="0"/>
              <a:t/>
            </a:r>
            <a:br>
              <a:rPr dirty="0"/>
            </a:b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.发生率;出现率;重复率;频繁</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5.restrict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.限制;限定;束缚→</a:t>
            </a:r>
            <a:r>
              <a:rPr lang="zh-CN" altLang="en-US" sz="1814" u="sng" kern="0" dirty="0" smtClean="0">
                <a:solidFill>
                  <a:srgbClr val="FF0000"/>
                </a:solidFill>
                <a:latin typeface="Times New Roman" pitchFamily="65" charset="-122"/>
                <a:ea typeface="宋体" pitchFamily="65" charset="-122"/>
              </a:rPr>
              <a:t>　restricted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.受限制的;保密的→</a:t>
            </a:r>
            <a:r>
              <a:rPr lang="zh-CN" altLang="en-US" sz="1814" u="sng" kern="0" dirty="0" smtClean="0">
                <a:solidFill>
                  <a:srgbClr val="FF0000"/>
                </a:solidFill>
                <a:latin typeface="Times New Roman" pitchFamily="65" charset="-122"/>
                <a:ea typeface="宋体" pitchFamily="65" charset="-122"/>
              </a:rPr>
              <a:t>　restriction    </a:t>
            </a:r>
            <a:br>
              <a:rPr lang="zh-CN" altLang="en-US" sz="1814" u="sng" kern="0" dirty="0" smtClean="0">
                <a:solidFill>
                  <a:srgbClr val="FF0000"/>
                </a:solidFill>
                <a:latin typeface="Times New Roman" pitchFamily="65" charset="-122"/>
                <a:ea typeface="宋体" pitchFamily="65" charset="-122"/>
              </a:rPr>
            </a:b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.限制规定;限制法规;约束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6.harmonious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.和谐的→</a:t>
            </a:r>
            <a:r>
              <a:rPr lang="zh-CN" altLang="en-US" sz="1814" u="sng" kern="0" dirty="0" smtClean="0">
                <a:solidFill>
                  <a:srgbClr val="FF0000"/>
                </a:solidFill>
                <a:latin typeface="Times New Roman" pitchFamily="65" charset="-122"/>
                <a:ea typeface="宋体" pitchFamily="65" charset="-122"/>
              </a:rPr>
              <a:t>　harmony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.和谐;协调;融洽</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7.sensitive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.敏感的;善解人意的;灵敏的→</a:t>
            </a:r>
            <a:r>
              <a:rPr lang="zh-CN" altLang="en-US" sz="1814" u="sng" kern="0" dirty="0" smtClean="0">
                <a:solidFill>
                  <a:srgbClr val="FF0000"/>
                </a:solidFill>
                <a:latin typeface="Times New Roman" pitchFamily="65" charset="-122"/>
                <a:ea typeface="宋体" pitchFamily="65" charset="-122"/>
              </a:rPr>
              <a:t>　sense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.感觉;理解力,判断力</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.感</a:t>
            </a:r>
            <a:r>
              <a:rPr dirty="0"/>
              <a:t/>
            </a:r>
            <a:br>
              <a:rPr dirty="0"/>
            </a:br>
            <a:r>
              <a:rPr lang="zh-CN" altLang="en-US" sz="1814" kern="0" dirty="0" smtClean="0">
                <a:solidFill>
                  <a:srgbClr val="000000"/>
                </a:solidFill>
                <a:latin typeface="Times New Roman" pitchFamily="65" charset="-122"/>
                <a:ea typeface="宋体" pitchFamily="65" charset="-122"/>
              </a:rPr>
              <a:t>觉到→</a:t>
            </a:r>
            <a:r>
              <a:rPr lang="zh-CN" altLang="en-US" sz="1814" u="sng" kern="0" dirty="0" smtClean="0">
                <a:solidFill>
                  <a:srgbClr val="FF0000"/>
                </a:solidFill>
                <a:latin typeface="Times New Roman" pitchFamily="65" charset="-122"/>
                <a:ea typeface="宋体" pitchFamily="65" charset="-122"/>
              </a:rPr>
              <a:t>　sensible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.明智的;意识到的;通晓事理的→</a:t>
            </a:r>
            <a:r>
              <a:rPr lang="zh-CN" altLang="en-US" sz="1814" u="sng" kern="0" dirty="0" smtClean="0">
                <a:solidFill>
                  <a:srgbClr val="FF0000"/>
                </a:solidFill>
                <a:latin typeface="Times New Roman" pitchFamily="65" charset="-122"/>
                <a:ea typeface="宋体" pitchFamily="65" charset="-122"/>
              </a:rPr>
              <a:t>　senseless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.愚蠢的;</a:t>
            </a:r>
            <a:r>
              <a:rPr dirty="0"/>
              <a:t/>
            </a:r>
            <a:br>
              <a:rPr dirty="0"/>
            </a:br>
            <a:r>
              <a:rPr lang="zh-CN" altLang="en-US" sz="1814" kern="0" dirty="0" smtClean="0">
                <a:solidFill>
                  <a:srgbClr val="000000"/>
                </a:solidFill>
                <a:latin typeface="Times New Roman" pitchFamily="65" charset="-122"/>
                <a:ea typeface="宋体" pitchFamily="65" charset="-122"/>
              </a:rPr>
              <a:t>失去知觉的;无意义的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8.originate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.起源;发源;创立→ </a:t>
            </a:r>
            <a:r>
              <a:rPr lang="zh-CN" altLang="en-US" sz="1814" u="sng" kern="0" dirty="0" smtClean="0">
                <a:solidFill>
                  <a:srgbClr val="FF0000"/>
                </a:solidFill>
                <a:latin typeface="Times New Roman" pitchFamily="65" charset="-122"/>
                <a:ea typeface="宋体" pitchFamily="65" charset="-122"/>
              </a:rPr>
              <a:t>　origin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.起源→ </a:t>
            </a:r>
            <a:r>
              <a:rPr lang="zh-CN" altLang="en-US" sz="1814" u="sng" kern="0" dirty="0" smtClean="0">
                <a:solidFill>
                  <a:srgbClr val="FF0000"/>
                </a:solidFill>
                <a:latin typeface="Times New Roman" pitchFamily="65" charset="-122"/>
                <a:ea typeface="宋体" pitchFamily="65" charset="-122"/>
              </a:rPr>
              <a:t>　original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.原来的;</a:t>
            </a:r>
            <a:r>
              <a:rPr dirty="0"/>
              <a:t/>
            </a:r>
            <a:br>
              <a:rPr dirty="0"/>
            </a:br>
            <a:r>
              <a:rPr lang="zh-CN" altLang="en-US" sz="1814" kern="0" dirty="0" smtClean="0">
                <a:solidFill>
                  <a:srgbClr val="000000"/>
                </a:solidFill>
                <a:latin typeface="Times New Roman" pitchFamily="65" charset="-122"/>
                <a:ea typeface="宋体" pitchFamily="65" charset="-122"/>
              </a:rPr>
              <a:t>最早的;起初的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9.conservation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.对(环境、文物等)保护;保持→ </a:t>
            </a:r>
            <a:r>
              <a:rPr lang="zh-CN" altLang="en-US" sz="1814" u="sng" kern="0" dirty="0" smtClean="0">
                <a:solidFill>
                  <a:srgbClr val="FF0000"/>
                </a:solidFill>
                <a:latin typeface="Times New Roman" pitchFamily="65" charset="-122"/>
                <a:ea typeface="宋体" pitchFamily="65" charset="-122"/>
              </a:rPr>
              <a:t>　conserve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.保存</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5148064" y="1204383"/>
            <a:ext cx="1656184" cy="415686"/>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83568" y="1620069"/>
            <a:ext cx="194421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3779912" y="2052117"/>
            <a:ext cx="129614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092280" y="2052117"/>
            <a:ext cx="151216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563888" y="2844205"/>
            <a:ext cx="129614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7164288" y="2844205"/>
            <a:ext cx="144016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3323947" y="3708301"/>
            <a:ext cx="1320061"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4980131" y="4140349"/>
            <a:ext cx="1032029"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403649" y="4500389"/>
            <a:ext cx="122413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4283968" y="5364485"/>
            <a:ext cx="100811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6228184" y="5364485"/>
            <a:ext cx="1296144"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5292080" y="6228581"/>
            <a:ext cx="1368152"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6156176" y="4500389"/>
            <a:ext cx="129614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51261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10.regulation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.章程;规章制度→</a:t>
            </a:r>
            <a:r>
              <a:rPr lang="zh-CN" altLang="en-US" sz="1814" u="sng" kern="0" dirty="0" smtClean="0">
                <a:solidFill>
                  <a:srgbClr val="FF0000"/>
                </a:solidFill>
                <a:latin typeface="Times New Roman" pitchFamily="65" charset="-122"/>
                <a:ea typeface="宋体" pitchFamily="65" charset="-122"/>
              </a:rPr>
              <a:t>　regulate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.调节;控制→ </a:t>
            </a:r>
            <a:r>
              <a:rPr lang="zh-CN" altLang="en-US" sz="1814" u="sng" kern="0" dirty="0" smtClean="0">
                <a:solidFill>
                  <a:srgbClr val="FF0000"/>
                </a:solidFill>
                <a:latin typeface="Times New Roman" pitchFamily="65" charset="-122"/>
                <a:ea typeface="宋体" pitchFamily="65" charset="-122"/>
              </a:rPr>
              <a:t>　regulator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.监管</a:t>
            </a:r>
            <a:r>
              <a:rPr dirty="0"/>
              <a:t/>
            </a:r>
            <a:br>
              <a:rPr dirty="0"/>
            </a:br>
            <a:r>
              <a:rPr lang="zh-CN" altLang="en-US" sz="1814" kern="0" dirty="0" smtClean="0">
                <a:solidFill>
                  <a:srgbClr val="000000"/>
                </a:solidFill>
                <a:latin typeface="Times New Roman" pitchFamily="65" charset="-122"/>
                <a:ea typeface="宋体" pitchFamily="65" charset="-122"/>
              </a:rPr>
              <a:t>者;自动调节器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11.inspection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.检查;查看;视察→</a:t>
            </a:r>
            <a:r>
              <a:rPr lang="zh-CN" altLang="en-US" sz="1814" u="sng" kern="0" dirty="0" smtClean="0">
                <a:solidFill>
                  <a:srgbClr val="FF0000"/>
                </a:solidFill>
                <a:latin typeface="Times New Roman" pitchFamily="65" charset="-122"/>
                <a:ea typeface="宋体" pitchFamily="65" charset="-122"/>
              </a:rPr>
              <a:t>　inspect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.检查;视察→</a:t>
            </a:r>
            <a:r>
              <a:rPr lang="zh-CN" altLang="en-US" sz="1814" u="sng" kern="0" dirty="0" smtClean="0">
                <a:solidFill>
                  <a:srgbClr val="FF0000"/>
                </a:solidFill>
                <a:latin typeface="Times New Roman" pitchFamily="65" charset="-122"/>
                <a:ea typeface="宋体" pitchFamily="65" charset="-122"/>
              </a:rPr>
              <a:t>　inspector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.检查</a:t>
            </a:r>
            <a:r>
              <a:rPr dirty="0"/>
              <a:t/>
            </a:r>
            <a:br>
              <a:rPr dirty="0"/>
            </a:br>
            <a:r>
              <a:rPr lang="zh-CN" altLang="en-US" sz="1814" kern="0" dirty="0" smtClean="0">
                <a:solidFill>
                  <a:srgbClr val="000000"/>
                </a:solidFill>
                <a:latin typeface="Times New Roman" pitchFamily="65" charset="-122"/>
                <a:ea typeface="宋体" pitchFamily="65" charset="-122"/>
              </a:rPr>
              <a:t>员;巡视员</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12.tolerate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.忍受;包容;容许→ </a:t>
            </a:r>
            <a:r>
              <a:rPr lang="zh-CN" altLang="en-US" sz="1814" u="sng" kern="0" dirty="0" smtClean="0">
                <a:solidFill>
                  <a:srgbClr val="FF0000"/>
                </a:solidFill>
                <a:latin typeface="Times New Roman" pitchFamily="65" charset="-122"/>
                <a:ea typeface="宋体" pitchFamily="65" charset="-122"/>
              </a:rPr>
              <a:t>　tolerant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.宽容的;容忍的→ </a:t>
            </a:r>
            <a:r>
              <a:rPr lang="zh-CN" altLang="en-US" sz="1814" u="sng" kern="0" dirty="0" smtClean="0">
                <a:solidFill>
                  <a:srgbClr val="FF0000"/>
                </a:solidFill>
                <a:latin typeface="Times New Roman" pitchFamily="65" charset="-122"/>
                <a:ea typeface="宋体" pitchFamily="65" charset="-122"/>
              </a:rPr>
              <a:t>　tolerance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宽容;容忍</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3851920" y="1204383"/>
            <a:ext cx="122413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516216" y="1260029"/>
            <a:ext cx="129614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3923928" y="2052117"/>
            <a:ext cx="1104037"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6516216" y="2052117"/>
            <a:ext cx="136815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779912" y="2844205"/>
            <a:ext cx="115212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7020272" y="2844205"/>
            <a:ext cx="136815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have an impact/effect on    </a:t>
            </a:r>
            <a:r>
              <a:rPr lang="zh-CN" altLang="en-US" sz="1814" kern="0" dirty="0" smtClean="0">
                <a:solidFill>
                  <a:srgbClr val="000000"/>
                </a:solidFill>
                <a:latin typeface="Times New Roman" pitchFamily="65" charset="-122"/>
                <a:ea typeface="宋体" pitchFamily="65" charset="-122"/>
              </a:rPr>
              <a:t> 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有影响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refer to    </a:t>
            </a:r>
            <a:r>
              <a:rPr lang="zh-CN" altLang="en-US" sz="1814" kern="0" dirty="0" smtClean="0">
                <a:solidFill>
                  <a:srgbClr val="000000"/>
                </a:solidFill>
                <a:latin typeface="Times New Roman" pitchFamily="65" charset="-122"/>
                <a:ea typeface="宋体" pitchFamily="65" charset="-122"/>
              </a:rPr>
              <a:t> 参考;查阅;指的是</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be trapped in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陷入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lead to     </a:t>
            </a:r>
            <a:r>
              <a:rPr lang="zh-CN" altLang="en-US" sz="1814" kern="0" dirty="0" smtClean="0">
                <a:solidFill>
                  <a:srgbClr val="000000"/>
                </a:solidFill>
                <a:latin typeface="Times New Roman" pitchFamily="65" charset="-122"/>
                <a:ea typeface="宋体" pitchFamily="65" charset="-122"/>
              </a:rPr>
              <a:t>导致;引起;通向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take actions/measures/steps    </a:t>
            </a:r>
            <a:r>
              <a:rPr lang="zh-CN" altLang="en-US" sz="1814" kern="0" dirty="0" smtClean="0">
                <a:solidFill>
                  <a:srgbClr val="000000"/>
                </a:solidFill>
                <a:latin typeface="Times New Roman" pitchFamily="65" charset="-122"/>
                <a:ea typeface="宋体" pitchFamily="65" charset="-122"/>
              </a:rPr>
              <a:t> 采取行动/措施/步骤</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6.result in </a:t>
            </a:r>
            <a:r>
              <a:rPr lang="zh-CN" altLang="en-US" sz="1814" u="sng" kern="0" dirty="0" smtClean="0">
                <a:solidFill>
                  <a:srgbClr val="FF0000"/>
                </a:solidFill>
                <a:latin typeface="Times New Roman" pitchFamily="65" charset="-122"/>
                <a:ea typeface="宋体" pitchFamily="65" charset="-122"/>
              </a:rPr>
              <a:t>　导致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deal with     </a:t>
            </a:r>
            <a:r>
              <a:rPr lang="zh-CN" altLang="en-US" sz="1814" kern="0" dirty="0" smtClean="0">
                <a:solidFill>
                  <a:srgbClr val="000000"/>
                </a:solidFill>
                <a:latin typeface="Times New Roman" pitchFamily="65" charset="-122"/>
                <a:ea typeface="宋体" pitchFamily="65" charset="-122"/>
              </a:rPr>
              <a:t>处理;对付</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in response to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作为对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的回答/响应/反应</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be responsible for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负责</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10.bring about </a:t>
            </a:r>
            <a:r>
              <a:rPr lang="zh-CN" altLang="en-US" sz="1814" u="sng" kern="0" dirty="0" smtClean="0">
                <a:solidFill>
                  <a:srgbClr val="FF0000"/>
                </a:solidFill>
                <a:latin typeface="Times New Roman" pitchFamily="65" charset="-122"/>
                <a:ea typeface="宋体" pitchFamily="65" charset="-122"/>
              </a:rPr>
              <a:t>　引起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die out    </a:t>
            </a:r>
            <a:r>
              <a:rPr lang="zh-CN" altLang="en-US" sz="1814" kern="0" dirty="0" smtClean="0">
                <a:solidFill>
                  <a:srgbClr val="000000"/>
                </a:solidFill>
                <a:latin typeface="Times New Roman" pitchFamily="65" charset="-122"/>
                <a:ea typeface="宋体" pitchFamily="65" charset="-122"/>
              </a:rPr>
              <a:t> 灭绝</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on behalf of sb.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代表(代替)某人</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899592" y="1620069"/>
            <a:ext cx="273630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899592" y="2052117"/>
            <a:ext cx="115212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899592" y="2484165"/>
            <a:ext cx="16561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899592" y="2844205"/>
            <a:ext cx="110403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899592" y="3276253"/>
            <a:ext cx="302433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691681" y="3708301"/>
            <a:ext cx="100811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899592" y="4140349"/>
            <a:ext cx="136815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899592" y="4516751"/>
            <a:ext cx="172819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899592" y="4932437"/>
            <a:ext cx="2088232"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2123728" y="5364485"/>
            <a:ext cx="100811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971600" y="5796533"/>
            <a:ext cx="115212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043608" y="6228581"/>
            <a:ext cx="194421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0645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13.rather than </a:t>
            </a:r>
            <a:r>
              <a:rPr lang="zh-CN" altLang="en-US" sz="1814" u="sng" kern="0" dirty="0" smtClean="0">
                <a:solidFill>
                  <a:srgbClr val="FF0000"/>
                </a:solidFill>
                <a:latin typeface="Times New Roman" pitchFamily="65" charset="-122"/>
                <a:ea typeface="宋体" pitchFamily="65" charset="-122"/>
              </a:rPr>
              <a:t>　而不是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14.instead of  </a:t>
            </a:r>
            <a:r>
              <a:rPr lang="zh-CN" altLang="en-US" sz="1814" u="sng" kern="0" dirty="0" smtClean="0">
                <a:solidFill>
                  <a:srgbClr val="FF0000"/>
                </a:solidFill>
                <a:latin typeface="Times New Roman" pitchFamily="65" charset="-122"/>
                <a:ea typeface="宋体" pitchFamily="65" charset="-122"/>
              </a:rPr>
              <a:t>　代替;而不是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 </a:t>
            </a:r>
            <a:r>
              <a:rPr lang="zh-CN" altLang="en-US" sz="1814" u="sng" kern="0" dirty="0" smtClean="0">
                <a:solidFill>
                  <a:srgbClr val="FF0000"/>
                </a:solidFill>
                <a:latin typeface="Times New Roman" pitchFamily="65" charset="-122"/>
                <a:ea typeface="宋体" pitchFamily="65" charset="-122"/>
              </a:rPr>
              <a:t>　unless necessary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除非必要的话</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16.contribute to </a:t>
            </a:r>
            <a:r>
              <a:rPr lang="zh-CN" altLang="en-US" sz="1814" u="sng" kern="0" dirty="0" smtClean="0">
                <a:solidFill>
                  <a:srgbClr val="FF0000"/>
                </a:solidFill>
                <a:latin typeface="Times New Roman" pitchFamily="65" charset="-122"/>
                <a:ea typeface="宋体" pitchFamily="65" charset="-122"/>
              </a:rPr>
              <a:t>　造成;促成;捐献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17.dozens of  </a:t>
            </a:r>
            <a:r>
              <a:rPr lang="zh-CN" altLang="en-US" sz="1814" u="sng" kern="0" dirty="0" smtClean="0">
                <a:solidFill>
                  <a:srgbClr val="FF0000"/>
                </a:solidFill>
                <a:latin typeface="Times New Roman" pitchFamily="65" charset="-122"/>
                <a:ea typeface="宋体" pitchFamily="65" charset="-122"/>
              </a:rPr>
              <a:t>　许多;很多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 </a:t>
            </a:r>
            <a:r>
              <a:rPr lang="zh-CN" altLang="en-US" sz="1814" u="sng" kern="0" dirty="0" smtClean="0">
                <a:solidFill>
                  <a:srgbClr val="FF0000"/>
                </a:solidFill>
                <a:latin typeface="Times New Roman" pitchFamily="65" charset="-122"/>
                <a:ea typeface="宋体" pitchFamily="65" charset="-122"/>
              </a:rPr>
              <a:t>　set up     </a:t>
            </a:r>
            <a:r>
              <a:rPr lang="zh-CN" altLang="en-US" sz="1814" kern="0" dirty="0" smtClean="0">
                <a:solidFill>
                  <a:srgbClr val="000000"/>
                </a:solidFill>
                <a:latin typeface="Times New Roman" pitchFamily="65" charset="-122"/>
                <a:ea typeface="宋体" pitchFamily="65" charset="-122"/>
              </a:rPr>
              <a:t>建立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 </a:t>
            </a:r>
            <a:r>
              <a:rPr lang="zh-CN" altLang="en-US" sz="1814" u="sng" kern="0" dirty="0" smtClean="0">
                <a:solidFill>
                  <a:srgbClr val="FF0000"/>
                </a:solidFill>
                <a:latin typeface="Times New Roman" pitchFamily="65" charset="-122"/>
                <a:ea typeface="宋体" pitchFamily="65" charset="-122"/>
              </a:rPr>
              <a:t>　carry out     </a:t>
            </a:r>
            <a:r>
              <a:rPr lang="zh-CN" altLang="en-US" sz="1814" kern="0" dirty="0" smtClean="0">
                <a:solidFill>
                  <a:srgbClr val="000000"/>
                </a:solidFill>
                <a:latin typeface="Times New Roman" pitchFamily="65" charset="-122"/>
                <a:ea typeface="宋体" pitchFamily="65" charset="-122"/>
              </a:rPr>
              <a:t>执行;贯彻;完成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20.in effect </a:t>
            </a:r>
            <a:r>
              <a:rPr lang="zh-CN" altLang="en-US" sz="1814" u="sng" kern="0" dirty="0" smtClean="0">
                <a:solidFill>
                  <a:srgbClr val="FF0000"/>
                </a:solidFill>
                <a:latin typeface="Times New Roman" pitchFamily="65" charset="-122"/>
                <a:ea typeface="宋体" pitchFamily="65" charset="-122"/>
              </a:rPr>
              <a:t>　有效;在实施中;实际上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21.make use of  </a:t>
            </a:r>
            <a:r>
              <a:rPr lang="zh-CN" altLang="en-US" sz="1814" u="sng" kern="0" dirty="0" smtClean="0">
                <a:solidFill>
                  <a:srgbClr val="FF0000"/>
                </a:solidFill>
                <a:latin typeface="Times New Roman" pitchFamily="65" charset="-122"/>
                <a:ea typeface="宋体" pitchFamily="65" charset="-122"/>
              </a:rPr>
              <a:t>　利用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22.turn off </a:t>
            </a:r>
            <a:r>
              <a:rPr lang="zh-CN" altLang="en-US" sz="1814" u="sng" kern="0" dirty="0" smtClean="0">
                <a:solidFill>
                  <a:srgbClr val="FF0000"/>
                </a:solidFill>
                <a:latin typeface="Times New Roman" pitchFamily="65" charset="-122"/>
                <a:ea typeface="宋体" pitchFamily="65" charset="-122"/>
              </a:rPr>
              <a:t>　关上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23.turn up </a:t>
            </a:r>
            <a:r>
              <a:rPr lang="zh-CN" altLang="en-US" sz="1814" u="sng" kern="0" dirty="0" smtClean="0">
                <a:solidFill>
                  <a:srgbClr val="FF0000"/>
                </a:solidFill>
                <a:latin typeface="Times New Roman" pitchFamily="65" charset="-122"/>
                <a:ea typeface="宋体" pitchFamily="65" charset="-122"/>
              </a:rPr>
              <a:t>　开大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019447" y="1216998"/>
            <a:ext cx="1184401"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979712" y="1620069"/>
            <a:ext cx="172819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43608" y="2052117"/>
            <a:ext cx="201622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195736" y="2484165"/>
            <a:ext cx="201622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979712" y="2844205"/>
            <a:ext cx="151216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43609" y="3276253"/>
            <a:ext cx="1080119"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43608" y="3708301"/>
            <a:ext cx="136815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763688" y="4140349"/>
            <a:ext cx="273630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195735" y="4572397"/>
            <a:ext cx="1008113"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763688" y="4932437"/>
            <a:ext cx="936104"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691680" y="5364485"/>
            <a:ext cx="10081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Microsoft</CompanyName>
  <MachineID>A666</MachineID>
  <ToolID>ljRTAAAAKGU=</ToolID>
  <Data><![CDATA[bGpSVEFBQUFLR1U9]]></Data>
</CustomerInfo>
</file>

<file path=customXml/item10.xml><?xml version="1.0" encoding="utf-8"?>
<CustomerInfo>
  <UserName>Administrator</UserName>
  <CompanyName>Microsoft</CompanyName>
  <MachineID>A666</MachineID>
  <ToolID>ljRTAAAAKGU=</ToolID>
  <Data><![CDATA[bGpSVEFBQUFLR1U9]]></Data>
</CustomerInfo>
</file>

<file path=customXml/item11.xml><?xml version="1.0" encoding="utf-8"?>
<CustomerInfo>
  <UserName>Administrator</UserName>
  <CompanyName>Microsoft</CompanyName>
  <MachineID>A666</MachineID>
  <ToolID>ljRTAAAAKGU=</ToolID>
  <Data><![CDATA[bGpSVEFBQUFLR1U9]]></Data>
</CustomerInfo>
</file>

<file path=customXml/item12.xml><?xml version="1.0" encoding="utf-8"?>
<CustomerInfo>
  <UserName>Administrator</UserName>
  <CompanyName>Microsoft</CompanyName>
  <MachineID>A666</MachineID>
  <ToolID>ljRTAAAAKGU=</ToolID>
  <Data><![CDATA[bGpSVEFBQUFLR1U9]]></Data>
</CustomerInfo>
</file>

<file path=customXml/item13.xml><?xml version="1.0" encoding="utf-8"?>
<CustomerInfo>
  <UserName>Administrator</UserName>
  <CompanyName>Microsoft</CompanyName>
  <MachineID>A666</MachineID>
  <ToolID>ljRTAAAAKGU=</ToolID>
  <Data><![CDATA[bGpSVEFBQUFLR1U9]]></Data>
</CustomerInfo>
</file>

<file path=customXml/item14.xml><?xml version="1.0" encoding="utf-8"?>
<CustomerInfo>
  <UserName>Administrator</UserName>
  <CompanyName>Microsoft</CompanyName>
  <MachineID>A666</MachineID>
  <ToolID>ljRTAAAAKGU=</ToolID>
  <Data><![CDATA[bGpSVEFBQUFLR1U9]]></Data>
</CustomerInfo>
</file>

<file path=customXml/item15.xml><?xml version="1.0" encoding="utf-8"?>
<CustomerInfo>
  <UserName>Administrator</UserName>
  <CompanyName>Microsoft</CompanyName>
  <MachineID>A666</MachineID>
  <ToolID>ljRTAAAAKGU=</ToolID>
  <Data><![CDATA[bGpSVEFBQUFLR1U9]]></Data>
</CustomerInfo>
</file>

<file path=customXml/item16.xml><?xml version="1.0" encoding="utf-8"?>
<CustomerInfo>
  <UserName>Administrator</UserName>
  <CompanyName>Microsoft</CompanyName>
  <MachineID>A666</MachineID>
  <ToolID>ljRTAAAAKGU=</ToolID>
  <Data><![CDATA[bGpSVEFBQUFLR1U9]]></Data>
</CustomerInfo>
</file>

<file path=customXml/item17.xml><?xml version="1.0" encoding="utf-8"?>
<CustomerInfo>
  <UserName>Administrator</UserName>
  <CompanyName>Microsoft</CompanyName>
  <MachineID>A666</MachineID>
  <ToolID>ljRTAAAAKGU=</ToolID>
  <Data><![CDATA[bGpSVEFBQUFLR1U9]]></Data>
</CustomerInfo>
</file>

<file path=customXml/item18.xml><?xml version="1.0" encoding="utf-8"?>
<CustomerInfo>
  <UserName>Administrator</UserName>
  <CompanyName>Microsoft</CompanyName>
  <MachineID>A666</MachineID>
  <ToolID>ljRTAAAAKGU=</ToolID>
  <Data><![CDATA[bGpSVEFBQUFLR1U9]]></Data>
</CustomerInfo>
</file>

<file path=customXml/item19.xml><?xml version="1.0" encoding="utf-8"?>
<CustomerInfo>
  <UserName>Administrator</UserName>
  <CompanyName>Microsoft</CompanyName>
  <MachineID>A666</MachineID>
  <ToolID>ljRTAAAAKGU=</ToolID>
  <Data><![CDATA[bGpSVEFBQUFLR1U9]]></Data>
</CustomerInfo>
</file>

<file path=customXml/item2.xml><?xml version="1.0" encoding="utf-8"?>
<CustomerInfo>
  <UserName>Administrator</UserName>
  <CompanyName>Microsoft</CompanyName>
  <MachineID>A666</MachineID>
  <ToolID>ljRTAAAAKGU=</ToolID>
  <Data><![CDATA[bGpSVEFBQUFLR1U9]]></Data>
</CustomerInfo>
</file>

<file path=customXml/item20.xml><?xml version="1.0" encoding="utf-8"?>
<CustomerInfo>
  <UserName>Administrator</UserName>
  <CompanyName>Microsoft</CompanyName>
  <MachineID>A666</MachineID>
  <ToolID>ljRTAAAAKGU=</ToolID>
  <Data><![CDATA[bGpSVEFBQUFLR1U9]]></Data>
</CustomerInfo>
</file>

<file path=customXml/item21.xml><?xml version="1.0" encoding="utf-8"?>
<CustomerInfo>
  <UserName>Administrator</UserName>
  <CompanyName>Microsoft</CompanyName>
  <MachineID>A666</MachineID>
  <ToolID>ljRTAAAAKGU=</ToolID>
  <Data><![CDATA[bGpSVEFBQUFLR1U9]]></Data>
</CustomerInfo>
</file>

<file path=customXml/item22.xml><?xml version="1.0" encoding="utf-8"?>
<CustomerInfo>
  <UserName>Administrator</UserName>
  <CompanyName>Microsoft</CompanyName>
  <MachineID>A666</MachineID>
  <ToolID>ljRTAAAAKGU=</ToolID>
  <Data><![CDATA[bGpSVEFBQUFLR1U9]]></Data>
</CustomerInfo>
</file>

<file path=customXml/item23.xml><?xml version="1.0" encoding="utf-8"?>
<CustomerInfo>
  <UserName>Administrator</UserName>
  <CompanyName>Microsoft</CompanyName>
  <MachineID>A666</MachineID>
  <ToolID>ljRTAAAAKGU=</ToolID>
  <Data><![CDATA[bGpSVEFBQUFLR1U9]]></Data>
</CustomerInfo>
</file>

<file path=customXml/item24.xml><?xml version="1.0" encoding="utf-8"?>
<CustomerInfo>
  <UserName>Administrator</UserName>
  <CompanyName>Microsoft</CompanyName>
  <MachineID>A666</MachineID>
  <ToolID>ljRTAAAAKGU=</ToolID>
  <Data><![CDATA[bGpSVEFBQUFLR1U9]]></Data>
</CustomerInfo>
</file>

<file path=customXml/item25.xml><?xml version="1.0" encoding="utf-8"?>
<CustomerInfo>
  <UserName>Administrator</UserName>
  <CompanyName>Microsoft</CompanyName>
  <MachineID>A666</MachineID>
  <ToolID>ljRTAAAAKGU=</ToolID>
  <Data><![CDATA[bGpSVEFBQUFLR1U9]]></Data>
</CustomerInfo>
</file>

<file path=customXml/item26.xml><?xml version="1.0" encoding="utf-8"?>
<CustomerInfo>
  <UserName>Administrator</UserName>
  <CompanyName>Microsoft</CompanyName>
  <MachineID>A666</MachineID>
  <ToolID>ljRTAAAAKGU=</ToolID>
  <Data><![CDATA[bGpSVEFBQUFLR1U9]]></Data>
</CustomerInfo>
</file>

<file path=customXml/item27.xml><?xml version="1.0" encoding="utf-8"?>
<CustomerInfo>
  <UserName>Administrator</UserName>
  <CompanyName>Microsoft</CompanyName>
  <MachineID>A666</MachineID>
  <ToolID>ljRTAAAAKGU=</ToolID>
  <Data><![CDATA[bGpSVEFBQUFLR1U9]]></Data>
</CustomerInfo>
</file>

<file path=customXml/item28.xml><?xml version="1.0" encoding="utf-8"?>
<CustomerInfo>
  <UserName>Administrator</UserName>
  <CompanyName>Microsoft</CompanyName>
  <MachineID>A666</MachineID>
  <ToolID>ljRTAAAAKGU=</ToolID>
  <Data><![CDATA[bGpSVEFBQUFLR1U9]]></Data>
</CustomerInfo>
</file>

<file path=customXml/item29.xml><?xml version="1.0" encoding="utf-8"?>
<CustomerInfo>
  <UserName>Administrator</UserName>
  <CompanyName>Microsoft</CompanyName>
  <MachineID>A666</MachineID>
  <ToolID>ljRTAAAAKGU=</ToolID>
  <Data><![CDATA[bGpSVEFBQUFLR1U9]]></Data>
</CustomerInfo>
</file>

<file path=customXml/item3.xml><?xml version="1.0" encoding="utf-8"?>
<CustomerInfo>
  <UserName>Administrator</UserName>
  <CompanyName>Microsoft</CompanyName>
  <MachineID>A666</MachineID>
  <ToolID>ljRTAAAAKGU=</ToolID>
  <Data><![CDATA[bGpSVEFBQUFLR1U9]]></Data>
</CustomerInfo>
</file>

<file path=customXml/item30.xml><?xml version="1.0" encoding="utf-8"?>
<CustomerInfo>
  <UserName>Administrator</UserName>
  <CompanyName>Microsoft</CompanyName>
  <MachineID>A666</MachineID>
  <ToolID>ljRTAAAAKGU=</ToolID>
  <Data><![CDATA[bGpSVEFBQUFLR1U9]]></Data>
</CustomerInfo>
</file>

<file path=customXml/item31.xml><?xml version="1.0" encoding="utf-8"?>
<CustomerInfo>
  <UserName>Administrator</UserName>
  <CompanyName>Microsoft</CompanyName>
  <MachineID>A666</MachineID>
  <ToolID>ljRTAAAAKGU=</ToolID>
  <Data><![CDATA[bGpSVEFBQUFLR1U9]]></Data>
</CustomerInfo>
</file>

<file path=customXml/item32.xml><?xml version="1.0" encoding="utf-8"?>
<CustomerInfo>
  <UserName>Administrator</UserName>
  <CompanyName>Microsoft</CompanyName>
  <MachineID>A666</MachineID>
  <ToolID>ljRTAAAAKGU=</ToolID>
  <Data><![CDATA[bGpSVEFBQUFLR1U9]]></Data>
</CustomerInfo>
</file>

<file path=customXml/item33.xml><?xml version="1.0" encoding="utf-8"?>
<CustomerInfo>
  <UserName>Administrator</UserName>
  <CompanyName>Microsoft</CompanyName>
  <MachineID>A666</MachineID>
  <ToolID>ljRTAAAAKGU=</ToolID>
  <Data><![CDATA[bGpSVEFBQUFLR1U9]]></Data>
</CustomerInfo>
</file>

<file path=customXml/item34.xml><?xml version="1.0" encoding="utf-8"?>
<CustomerInfo>
  <UserName>Administrator</UserName>
  <CompanyName>Microsoft</CompanyName>
  <MachineID>A666</MachineID>
  <ToolID>ljRTAAAAKGU=</ToolID>
  <Data><![CDATA[bGpSVEFBQUFLR1U9]]></Data>
</CustomerInfo>
</file>

<file path=customXml/item35.xml><?xml version="1.0" encoding="utf-8"?>
<CustomerInfo>
  <UserName>Administrator</UserName>
  <CompanyName>Microsoft</CompanyName>
  <MachineID>A666</MachineID>
  <ToolID>ljRTAAAAKGU=</ToolID>
  <Data><![CDATA[bGpSVEFBQUFLR1U9]]></Data>
</CustomerInfo>
</file>

<file path=customXml/item36.xml><?xml version="1.0" encoding="utf-8"?>
<CustomerInfo>
  <UserName>Administrator</UserName>
  <CompanyName>Microsoft</CompanyName>
  <MachineID>A666</MachineID>
  <ToolID>ljRTAAAAKGU=</ToolID>
  <Data><![CDATA[bGpSVEFBQUFLR1U9]]></Data>
</CustomerInfo>
</file>

<file path=customXml/item37.xml><?xml version="1.0" encoding="utf-8"?>
<CustomerInfo>
  <UserName>Administrator</UserName>
  <CompanyName>Microsoft</CompanyName>
  <MachineID>A666</MachineID>
  <ToolID>ljRTAAAAKGU=</ToolID>
  <Data><![CDATA[bGpSVEFBQUFLR1U9]]></Data>
</CustomerInfo>
</file>

<file path=customXml/item38.xml><?xml version="1.0" encoding="utf-8"?>
<CustomerInfo>
  <UserName>Administrator</UserName>
  <CompanyName>Microsoft</CompanyName>
  <MachineID>A666</MachineID>
  <ToolID>ljRTAAAAKGU=</ToolID>
  <Data><![CDATA[bGpSVEFBQUFLR1U9]]></Data>
</CustomerInfo>
</file>

<file path=customXml/item39.xml><?xml version="1.0" encoding="utf-8"?>
<CustomerInfo>
  <UserName>Administrator</UserName>
  <CompanyName>Microsoft</CompanyName>
  <MachineID>A666</MachineID>
  <ToolID>ljRTAAAAKGU=</ToolID>
  <Data><![CDATA[bGpSVEFBQUFLR1U9]]></Data>
</CustomerInfo>
</file>

<file path=customXml/item4.xml><?xml version="1.0" encoding="utf-8"?>
<CustomerInfo>
  <UserName>Administrator</UserName>
  <CompanyName>Microsoft</CompanyName>
  <MachineID>A666</MachineID>
  <ToolID>ljRTAAAAKGU=</ToolID>
  <Data><![CDATA[bGpSVEFBQUFLR1U9]]></Data>
</CustomerInfo>
</file>

<file path=customXml/item40.xml><?xml version="1.0" encoding="utf-8"?>
<CustomerInfo>
  <UserName>Administrator</UserName>
  <CompanyName>Microsoft</CompanyName>
  <MachineID>A666</MachineID>
  <ToolID>ljRTAAAAKGU=</ToolID>
  <Data><![CDATA[bGpSVEFBQUFLR1U9]]></Data>
</CustomerInfo>
</file>

<file path=customXml/item41.xml><?xml version="1.0" encoding="utf-8"?>
<CustomerInfo>
  <UserName>Administrator</UserName>
  <CompanyName>Microsoft</CompanyName>
  <MachineID>A666</MachineID>
  <ToolID>ljRTAAAAKGU=</ToolID>
  <Data><![CDATA[bGpSVEFBQUFLR1U9]]></Data>
</CustomerInfo>
</file>

<file path=customXml/item42.xml><?xml version="1.0" encoding="utf-8"?>
<CustomerInfo>
  <UserName>Administrator</UserName>
  <CompanyName>Microsoft</CompanyName>
  <MachineID>A666</MachineID>
  <ToolID>ljRTAAAAKGU=</ToolID>
  <Data><![CDATA[bGpSVEFBQUFLR1U9]]></Data>
</CustomerInfo>
</file>

<file path=customXml/item43.xml><?xml version="1.0" encoding="utf-8"?>
<CustomerInfo>
  <UserName>Administrator</UserName>
  <CompanyName>Microsoft</CompanyName>
  <MachineID>A666</MachineID>
  <ToolID>ljRTAAAAKGU=</ToolID>
  <Data><![CDATA[bGpSVEFBQUFLR1U9]]></Data>
</CustomerInfo>
</file>

<file path=customXml/item44.xml><?xml version="1.0" encoding="utf-8"?>
<CustomerInfo>
  <UserName>Administrator</UserName>
  <CompanyName>Microsoft</CompanyName>
  <MachineID>A666</MachineID>
  <ToolID>ljRTAAAAKGU=</ToolID>
  <Data><![CDATA[bGpSVEFBQUFLR1U9]]></Data>
</CustomerInfo>
</file>

<file path=customXml/item45.xml><?xml version="1.0" encoding="utf-8"?>
<CustomerInfo>
  <UserName>Administrator</UserName>
  <CompanyName>Microsoft</CompanyName>
  <MachineID>A666</MachineID>
  <ToolID>ljRTAAAAKGU=</ToolID>
  <Data><![CDATA[bGpSVEFBQUFLR1U9]]></Data>
</CustomerInfo>
</file>

<file path=customXml/item46.xml><?xml version="1.0" encoding="utf-8"?>
<CustomerInfo>
  <UserName>Administrator</UserName>
  <CompanyName>Microsoft</CompanyName>
  <MachineID>A666</MachineID>
  <ToolID>ljRTAAAAKGU=</ToolID>
  <Data><![CDATA[bGpSVEFBQUFLR1U9]]></Data>
</CustomerInfo>
</file>

<file path=customXml/item47.xml><?xml version="1.0" encoding="utf-8"?>
<CustomerInfo>
  <UserName>Administrator</UserName>
  <CompanyName>Microsoft</CompanyName>
  <MachineID>A666</MachineID>
  <ToolID>ljRTAAAAKGU=</ToolID>
  <Data><![CDATA[bGpSVEFBQUFLR1U9]]></Data>
</CustomerInfo>
</file>

<file path=customXml/item48.xml><?xml version="1.0" encoding="utf-8"?>
<CustomerInfo>
  <UserName>Administrator</UserName>
  <CompanyName>Microsoft</CompanyName>
  <MachineID>A666</MachineID>
  <ToolID>ljRTAAAAKGU=</ToolID>
  <Data><![CDATA[bGpSVEFBQUFLR1U9]]></Data>
</CustomerInfo>
</file>

<file path=customXml/item49.xml><?xml version="1.0" encoding="utf-8"?>
<CustomerInfo>
  <UserName>Administrator</UserName>
  <CompanyName>Microsoft</CompanyName>
  <MachineID>A666</MachineID>
  <ToolID>ljRTAAAAKGU=</ToolID>
  <Data><![CDATA[bGpSVEFBQUFLR1U9]]></Data>
</CustomerInfo>
</file>

<file path=customXml/item5.xml><?xml version="1.0" encoding="utf-8"?>
<CustomerInfo>
  <UserName>Administrator</UserName>
  <CompanyName>Microsoft</CompanyName>
  <MachineID>A666</MachineID>
  <ToolID>ljRTAAAAKGU=</ToolID>
  <Data><![CDATA[bGpSVEFBQUFLR1U9]]></Data>
</CustomerInfo>
</file>

<file path=customXml/item50.xml><?xml version="1.0" encoding="utf-8"?>
<CustomerInfo>
  <UserName>Administrator</UserName>
  <CompanyName>Microsoft</CompanyName>
  <MachineID>A666</MachineID>
  <ToolID>ljRTAAAAKGU=</ToolID>
  <Data><![CDATA[bGpSVEFBQUFLR1U9]]></Data>
</CustomerInfo>
</file>

<file path=customXml/item51.xml><?xml version="1.0" encoding="utf-8"?>
<CustomerInfo>
  <UserName>Administrator</UserName>
  <CompanyName>Microsoft</CompanyName>
  <MachineID>A666</MachineID>
  <ToolID>ljRTAAAAKGU=</ToolID>
  <Data><![CDATA[bGpSVEFBQUFLR1U9]]></Data>
</CustomerInfo>
</file>

<file path=customXml/item52.xml><?xml version="1.0" encoding="utf-8"?>
<CustomerInfo>
  <UserName>DELL</UserName>
  <CompanyName/>
  <MachineID>A666</MachineID>
  <ToolID>ljRTAAAAKGU=</ToolID>
  <Data><![CDATA[bGpSVEFBQUFLR1U9]]></Data>
</CustomerInfo>
</file>

<file path=customXml/item53.xml><?xml version="1.0" encoding="utf-8"?>
<CustomerInfo>
  <UserName>Administrator</UserName>
  <CompanyName>Microsoft</CompanyName>
  <MachineID>A666</MachineID>
  <ToolID>ljRTAAAAKGU=</ToolID>
  <Data><![CDATA[bGpSVEFBQUFLR1U9]]></Data>
</CustomerInfo>
</file>

<file path=customXml/item54.xml><?xml version="1.0" encoding="utf-8"?>
<CustomerInfo>
  <UserName>Administrator</UserName>
  <CompanyName>Microsoft</CompanyName>
  <MachineID>A666</MachineID>
  <ToolID>ljRTAAAAKGU=</ToolID>
  <Data><![CDATA[bGpSVEFBQUFLR1U9]]></Data>
</CustomerInfo>
</file>

<file path=customXml/item55.xml><?xml version="1.0" encoding="utf-8"?>
<CustomerInfo>
  <UserName>Administrator</UserName>
  <CompanyName>Microsoft</CompanyName>
  <MachineID>A666</MachineID>
  <ToolID>ljRTAAAAKGU=</ToolID>
  <Data><![CDATA[bGpSVEFBQUFLR1U9]]></Data>
</CustomerInfo>
</file>

<file path=customXml/item56.xml><?xml version="1.0" encoding="utf-8"?>
<CustomerInfo>
  <UserName>Administrator</UserName>
  <CompanyName>Microsoft</CompanyName>
  <MachineID>A666</MachineID>
  <ToolID>ljRTAAAAKGU=</ToolID>
  <Data><![CDATA[bGpSVEFBQUFLR1U9]]></Data>
</CustomerInfo>
</file>

<file path=customXml/item57.xml><?xml version="1.0" encoding="utf-8"?>
<CustomerInfo>
  <UserName>Administrator</UserName>
  <CompanyName>Microsoft</CompanyName>
  <MachineID>A666</MachineID>
  <ToolID>ljRTAAAAKGU=</ToolID>
  <Data><![CDATA[bGpSVEFBQUFLR1U9]]></Data>
</CustomerInfo>
</file>

<file path=customXml/item6.xml><?xml version="1.0" encoding="utf-8"?>
<CustomerInfo>
  <UserName>Administrator</UserName>
  <CompanyName>Microsoft</CompanyName>
  <MachineID>A666</MachineID>
  <ToolID>ljRTAAAAKGU=</ToolID>
  <Data><![CDATA[bGpSVEFBQUFLR1U9]]></Data>
</CustomerInfo>
</file>

<file path=customXml/item7.xml><?xml version="1.0" encoding="utf-8"?>
<CustomerInfo>
  <UserName>Administrator</UserName>
  <CompanyName>Microsoft</CompanyName>
  <MachineID>A666</MachineID>
  <ToolID>ljRTAAAAKGU=</ToolID>
  <Data><![CDATA[bGpSVEFBQUFLR1U9]]></Data>
</CustomerInfo>
</file>

<file path=customXml/item8.xml><?xml version="1.0" encoding="utf-8"?>
<CustomerInfo>
  <UserName>Administrator</UserName>
  <CompanyName>Microsoft</CompanyName>
  <MachineID>A666</MachineID>
  <ToolID>ljRTAAAAKGU=</ToolID>
  <Data><![CDATA[bGpSVEFBQUFLR1U9]]></Data>
</CustomerInfo>
</file>

<file path=customXml/item9.xml><?xml version="1.0" encoding="utf-8"?>
<CustomerInfo>
  <UserName>Administrator</UserName>
  <CompanyName>Microsoft</CompanyName>
  <MachineID>A666</MachineID>
  <ToolID>ljRTAAAAKGU=</ToolID>
  <Data><![CDATA[bGpSVEFBQUFLR1U9]]></Data>
</CustomerInfo>
</file>

<file path=customXml/itemProps1.xml><?xml version="1.0" encoding="utf-8"?>
<ds:datastoreItem xmlns:ds="http://schemas.openxmlformats.org/officeDocument/2006/customXml" ds:itemID="{FF188C52-1707-4A84-8EAA-53455BD83DDB}">
  <ds:schemaRefs/>
</ds:datastoreItem>
</file>

<file path=customXml/itemProps10.xml><?xml version="1.0" encoding="utf-8"?>
<ds:datastoreItem xmlns:ds="http://schemas.openxmlformats.org/officeDocument/2006/customXml" ds:itemID="{09D4C954-7495-43FD-840A-45F938B1FD46}">
  <ds:schemaRefs/>
</ds:datastoreItem>
</file>

<file path=customXml/itemProps11.xml><?xml version="1.0" encoding="utf-8"?>
<ds:datastoreItem xmlns:ds="http://schemas.openxmlformats.org/officeDocument/2006/customXml" ds:itemID="{60C49778-09A3-4626-A847-397931F47ADC}">
  <ds:schemaRefs/>
</ds:datastoreItem>
</file>

<file path=customXml/itemProps12.xml><?xml version="1.0" encoding="utf-8"?>
<ds:datastoreItem xmlns:ds="http://schemas.openxmlformats.org/officeDocument/2006/customXml" ds:itemID="{B906CECE-2DA7-47BE-B0A4-0763ABB9226C}">
  <ds:schemaRefs/>
</ds:datastoreItem>
</file>

<file path=customXml/itemProps13.xml><?xml version="1.0" encoding="utf-8"?>
<ds:datastoreItem xmlns:ds="http://schemas.openxmlformats.org/officeDocument/2006/customXml" ds:itemID="{61EA892C-FAC0-4B81-BBB0-3EBDDEA033BB}">
  <ds:schemaRefs/>
</ds:datastoreItem>
</file>

<file path=customXml/itemProps14.xml><?xml version="1.0" encoding="utf-8"?>
<ds:datastoreItem xmlns:ds="http://schemas.openxmlformats.org/officeDocument/2006/customXml" ds:itemID="{5979BFB2-3A37-45C1-B9C4-EA2A6EDA8430}">
  <ds:schemaRefs/>
</ds:datastoreItem>
</file>

<file path=customXml/itemProps15.xml><?xml version="1.0" encoding="utf-8"?>
<ds:datastoreItem xmlns:ds="http://schemas.openxmlformats.org/officeDocument/2006/customXml" ds:itemID="{D3903A4C-75A9-4F58-BA0F-DAB919448712}">
  <ds:schemaRefs/>
</ds:datastoreItem>
</file>

<file path=customXml/itemProps16.xml><?xml version="1.0" encoding="utf-8"?>
<ds:datastoreItem xmlns:ds="http://schemas.openxmlformats.org/officeDocument/2006/customXml" ds:itemID="{A534FB6C-352D-43FA-BB78-A976B39253CB}">
  <ds:schemaRefs/>
</ds:datastoreItem>
</file>

<file path=customXml/itemProps17.xml><?xml version="1.0" encoding="utf-8"?>
<ds:datastoreItem xmlns:ds="http://schemas.openxmlformats.org/officeDocument/2006/customXml" ds:itemID="{1C000186-94F0-46BA-80F7-B2F4AA20EA4A}">
  <ds:schemaRefs/>
</ds:datastoreItem>
</file>

<file path=customXml/itemProps18.xml><?xml version="1.0" encoding="utf-8"?>
<ds:datastoreItem xmlns:ds="http://schemas.openxmlformats.org/officeDocument/2006/customXml" ds:itemID="{65DA4197-5B83-4049-9568-3069A1FE147C}">
  <ds:schemaRefs/>
</ds:datastoreItem>
</file>

<file path=customXml/itemProps19.xml><?xml version="1.0" encoding="utf-8"?>
<ds:datastoreItem xmlns:ds="http://schemas.openxmlformats.org/officeDocument/2006/customXml" ds:itemID="{CEACFE50-6C1F-4610-905F-86427CD085A7}">
  <ds:schemaRefs/>
</ds:datastoreItem>
</file>

<file path=customXml/itemProps2.xml><?xml version="1.0" encoding="utf-8"?>
<ds:datastoreItem xmlns:ds="http://schemas.openxmlformats.org/officeDocument/2006/customXml" ds:itemID="{D7E77148-98B1-45CD-BE03-E24005057E17}">
  <ds:schemaRefs/>
</ds:datastoreItem>
</file>

<file path=customXml/itemProps20.xml><?xml version="1.0" encoding="utf-8"?>
<ds:datastoreItem xmlns:ds="http://schemas.openxmlformats.org/officeDocument/2006/customXml" ds:itemID="{AE3F8ACE-B64B-41EF-B986-D4451F3443C0}">
  <ds:schemaRefs/>
</ds:datastoreItem>
</file>

<file path=customXml/itemProps21.xml><?xml version="1.0" encoding="utf-8"?>
<ds:datastoreItem xmlns:ds="http://schemas.openxmlformats.org/officeDocument/2006/customXml" ds:itemID="{413F531F-EA92-46A9-A820-936A179FBF39}">
  <ds:schemaRefs/>
</ds:datastoreItem>
</file>

<file path=customXml/itemProps22.xml><?xml version="1.0" encoding="utf-8"?>
<ds:datastoreItem xmlns:ds="http://schemas.openxmlformats.org/officeDocument/2006/customXml" ds:itemID="{BE0618AE-0E24-4AC1-A512-BD7A4A7BCEBD}">
  <ds:schemaRefs/>
</ds:datastoreItem>
</file>

<file path=customXml/itemProps23.xml><?xml version="1.0" encoding="utf-8"?>
<ds:datastoreItem xmlns:ds="http://schemas.openxmlformats.org/officeDocument/2006/customXml" ds:itemID="{C88CFFE4-4FB5-48C9-9D79-D4E2181346B5}">
  <ds:schemaRefs/>
</ds:datastoreItem>
</file>

<file path=customXml/itemProps24.xml><?xml version="1.0" encoding="utf-8"?>
<ds:datastoreItem xmlns:ds="http://schemas.openxmlformats.org/officeDocument/2006/customXml" ds:itemID="{A12A2CE0-EC71-427A-8166-7B7765BBEB64}">
  <ds:schemaRefs/>
</ds:datastoreItem>
</file>

<file path=customXml/itemProps25.xml><?xml version="1.0" encoding="utf-8"?>
<ds:datastoreItem xmlns:ds="http://schemas.openxmlformats.org/officeDocument/2006/customXml" ds:itemID="{23AFBADE-D20C-46BA-9FC0-C921D6A5D57C}">
  <ds:schemaRefs/>
</ds:datastoreItem>
</file>

<file path=customXml/itemProps26.xml><?xml version="1.0" encoding="utf-8"?>
<ds:datastoreItem xmlns:ds="http://schemas.openxmlformats.org/officeDocument/2006/customXml" ds:itemID="{93AF08E2-76DF-4480-B2F7-A6D744A71871}">
  <ds:schemaRefs/>
</ds:datastoreItem>
</file>

<file path=customXml/itemProps27.xml><?xml version="1.0" encoding="utf-8"?>
<ds:datastoreItem xmlns:ds="http://schemas.openxmlformats.org/officeDocument/2006/customXml" ds:itemID="{71D86B89-CD73-485B-A40D-83BF73491A73}">
  <ds:schemaRefs/>
</ds:datastoreItem>
</file>

<file path=customXml/itemProps28.xml><?xml version="1.0" encoding="utf-8"?>
<ds:datastoreItem xmlns:ds="http://schemas.openxmlformats.org/officeDocument/2006/customXml" ds:itemID="{FC76F76B-38F0-411A-BBCF-0A1706309289}">
  <ds:schemaRefs/>
</ds:datastoreItem>
</file>

<file path=customXml/itemProps29.xml><?xml version="1.0" encoding="utf-8"?>
<ds:datastoreItem xmlns:ds="http://schemas.openxmlformats.org/officeDocument/2006/customXml" ds:itemID="{FCABC90D-E9BD-478F-9C2D-6A276AF7E79C}">
  <ds:schemaRefs/>
</ds:datastoreItem>
</file>

<file path=customXml/itemProps3.xml><?xml version="1.0" encoding="utf-8"?>
<ds:datastoreItem xmlns:ds="http://schemas.openxmlformats.org/officeDocument/2006/customXml" ds:itemID="{32A9FBA1-4D73-4BB5-BDCE-C93D196FB5B5}">
  <ds:schemaRefs/>
</ds:datastoreItem>
</file>

<file path=customXml/itemProps30.xml><?xml version="1.0" encoding="utf-8"?>
<ds:datastoreItem xmlns:ds="http://schemas.openxmlformats.org/officeDocument/2006/customXml" ds:itemID="{D1D7A5EE-2AB4-4F40-A7AD-A440D02914E3}">
  <ds:schemaRefs/>
</ds:datastoreItem>
</file>

<file path=customXml/itemProps31.xml><?xml version="1.0" encoding="utf-8"?>
<ds:datastoreItem xmlns:ds="http://schemas.openxmlformats.org/officeDocument/2006/customXml" ds:itemID="{0F75CF44-1E88-413E-9423-D9026B0753B4}">
  <ds:schemaRefs/>
</ds:datastoreItem>
</file>

<file path=customXml/itemProps32.xml><?xml version="1.0" encoding="utf-8"?>
<ds:datastoreItem xmlns:ds="http://schemas.openxmlformats.org/officeDocument/2006/customXml" ds:itemID="{856F2E6C-DF2E-4A63-99FA-7BDEC3245D81}">
  <ds:schemaRefs/>
</ds:datastoreItem>
</file>

<file path=customXml/itemProps33.xml><?xml version="1.0" encoding="utf-8"?>
<ds:datastoreItem xmlns:ds="http://schemas.openxmlformats.org/officeDocument/2006/customXml" ds:itemID="{F8E43BB3-142D-40FD-909D-5DE02524FC4C}">
  <ds:schemaRefs/>
</ds:datastoreItem>
</file>

<file path=customXml/itemProps34.xml><?xml version="1.0" encoding="utf-8"?>
<ds:datastoreItem xmlns:ds="http://schemas.openxmlformats.org/officeDocument/2006/customXml" ds:itemID="{50EBAD42-9899-4555-B8E1-5A1D5719C0F0}">
  <ds:schemaRefs/>
</ds:datastoreItem>
</file>

<file path=customXml/itemProps35.xml><?xml version="1.0" encoding="utf-8"?>
<ds:datastoreItem xmlns:ds="http://schemas.openxmlformats.org/officeDocument/2006/customXml" ds:itemID="{427E2DA3-2622-4005-9976-002B2AE9F671}">
  <ds:schemaRefs/>
</ds:datastoreItem>
</file>

<file path=customXml/itemProps36.xml><?xml version="1.0" encoding="utf-8"?>
<ds:datastoreItem xmlns:ds="http://schemas.openxmlformats.org/officeDocument/2006/customXml" ds:itemID="{6774E713-00D7-46BE-B022-F9F3D67C0144}">
  <ds:schemaRefs/>
</ds:datastoreItem>
</file>

<file path=customXml/itemProps37.xml><?xml version="1.0" encoding="utf-8"?>
<ds:datastoreItem xmlns:ds="http://schemas.openxmlformats.org/officeDocument/2006/customXml" ds:itemID="{80256CE9-9250-4EC3-AE72-7AD93FEA0DBE}">
  <ds:schemaRefs/>
</ds:datastoreItem>
</file>

<file path=customXml/itemProps38.xml><?xml version="1.0" encoding="utf-8"?>
<ds:datastoreItem xmlns:ds="http://schemas.openxmlformats.org/officeDocument/2006/customXml" ds:itemID="{28B3AE30-8CBC-4E07-971C-3DB1F45FD0C6}">
  <ds:schemaRefs/>
</ds:datastoreItem>
</file>

<file path=customXml/itemProps39.xml><?xml version="1.0" encoding="utf-8"?>
<ds:datastoreItem xmlns:ds="http://schemas.openxmlformats.org/officeDocument/2006/customXml" ds:itemID="{7D3D951A-4B56-4F6A-AA73-AE0951D6D879}">
  <ds:schemaRefs/>
</ds:datastoreItem>
</file>

<file path=customXml/itemProps4.xml><?xml version="1.0" encoding="utf-8"?>
<ds:datastoreItem xmlns:ds="http://schemas.openxmlformats.org/officeDocument/2006/customXml" ds:itemID="{EC8427BC-C79C-44B9-BE82-24D74CCD0A4E}">
  <ds:schemaRefs/>
</ds:datastoreItem>
</file>

<file path=customXml/itemProps40.xml><?xml version="1.0" encoding="utf-8"?>
<ds:datastoreItem xmlns:ds="http://schemas.openxmlformats.org/officeDocument/2006/customXml" ds:itemID="{5CFBD8DA-E8D2-4BFF-BBF4-F63EAB557066}">
  <ds:schemaRefs/>
</ds:datastoreItem>
</file>

<file path=customXml/itemProps41.xml><?xml version="1.0" encoding="utf-8"?>
<ds:datastoreItem xmlns:ds="http://schemas.openxmlformats.org/officeDocument/2006/customXml" ds:itemID="{6514116C-F159-4BA2-901A-00E9845B6ACE}">
  <ds:schemaRefs/>
</ds:datastoreItem>
</file>

<file path=customXml/itemProps42.xml><?xml version="1.0" encoding="utf-8"?>
<ds:datastoreItem xmlns:ds="http://schemas.openxmlformats.org/officeDocument/2006/customXml" ds:itemID="{8166B067-ECD3-4A54-A4E8-65FEBADDAE9A}">
  <ds:schemaRefs/>
</ds:datastoreItem>
</file>

<file path=customXml/itemProps43.xml><?xml version="1.0" encoding="utf-8"?>
<ds:datastoreItem xmlns:ds="http://schemas.openxmlformats.org/officeDocument/2006/customXml" ds:itemID="{517B01DB-A959-4753-B920-5D727463DF18}">
  <ds:schemaRefs/>
</ds:datastoreItem>
</file>

<file path=customXml/itemProps44.xml><?xml version="1.0" encoding="utf-8"?>
<ds:datastoreItem xmlns:ds="http://schemas.openxmlformats.org/officeDocument/2006/customXml" ds:itemID="{FDD6C758-0664-4923-B3D1-548AB34BD7D4}">
  <ds:schemaRefs/>
</ds:datastoreItem>
</file>

<file path=customXml/itemProps45.xml><?xml version="1.0" encoding="utf-8"?>
<ds:datastoreItem xmlns:ds="http://schemas.openxmlformats.org/officeDocument/2006/customXml" ds:itemID="{E21E7D7E-B622-45D4-AAC4-20CCA788BFE6}">
  <ds:schemaRefs/>
</ds:datastoreItem>
</file>

<file path=customXml/itemProps46.xml><?xml version="1.0" encoding="utf-8"?>
<ds:datastoreItem xmlns:ds="http://schemas.openxmlformats.org/officeDocument/2006/customXml" ds:itemID="{F55E8E92-046D-4E57-B422-E8400022893E}">
  <ds:schemaRefs/>
</ds:datastoreItem>
</file>

<file path=customXml/itemProps47.xml><?xml version="1.0" encoding="utf-8"?>
<ds:datastoreItem xmlns:ds="http://schemas.openxmlformats.org/officeDocument/2006/customXml" ds:itemID="{49A6EF9E-F47E-44C9-85A8-B9E563C12380}">
  <ds:schemaRefs/>
</ds:datastoreItem>
</file>

<file path=customXml/itemProps48.xml><?xml version="1.0" encoding="utf-8"?>
<ds:datastoreItem xmlns:ds="http://schemas.openxmlformats.org/officeDocument/2006/customXml" ds:itemID="{4310B0C7-A834-4430-A47E-5B71664239D1}">
  <ds:schemaRefs/>
</ds:datastoreItem>
</file>

<file path=customXml/itemProps49.xml><?xml version="1.0" encoding="utf-8"?>
<ds:datastoreItem xmlns:ds="http://schemas.openxmlformats.org/officeDocument/2006/customXml" ds:itemID="{341AB483-90E1-4EB3-B512-30CF773D7C33}">
  <ds:schemaRefs/>
</ds:datastoreItem>
</file>

<file path=customXml/itemProps5.xml><?xml version="1.0" encoding="utf-8"?>
<ds:datastoreItem xmlns:ds="http://schemas.openxmlformats.org/officeDocument/2006/customXml" ds:itemID="{11C615BE-70B6-4E22-8C09-938D2B258A2B}">
  <ds:schemaRefs/>
</ds:datastoreItem>
</file>

<file path=customXml/itemProps50.xml><?xml version="1.0" encoding="utf-8"?>
<ds:datastoreItem xmlns:ds="http://schemas.openxmlformats.org/officeDocument/2006/customXml" ds:itemID="{08C2FADD-2DD1-4694-AC85-41A90ACA6524}">
  <ds:schemaRefs/>
</ds:datastoreItem>
</file>

<file path=customXml/itemProps51.xml><?xml version="1.0" encoding="utf-8"?>
<ds:datastoreItem xmlns:ds="http://schemas.openxmlformats.org/officeDocument/2006/customXml" ds:itemID="{097427FD-5BEF-4A98-B74B-D96BE3B33FA0}">
  <ds:schemaRefs/>
</ds:datastoreItem>
</file>

<file path=customXml/itemProps52.xml><?xml version="1.0" encoding="utf-8"?>
<ds:datastoreItem xmlns:ds="http://schemas.openxmlformats.org/officeDocument/2006/customXml" ds:itemID="{82D7D69B-2FEB-4971-AD4E-010FE34CA7B4}">
  <ds:schemaRefs/>
</ds:datastoreItem>
</file>

<file path=customXml/itemProps53.xml><?xml version="1.0" encoding="utf-8"?>
<ds:datastoreItem xmlns:ds="http://schemas.openxmlformats.org/officeDocument/2006/customXml" ds:itemID="{3099F934-FF4E-4F73-86A6-BF23EC23FF38}">
  <ds:schemaRefs/>
</ds:datastoreItem>
</file>

<file path=customXml/itemProps54.xml><?xml version="1.0" encoding="utf-8"?>
<ds:datastoreItem xmlns:ds="http://schemas.openxmlformats.org/officeDocument/2006/customXml" ds:itemID="{946F6326-B2C7-4AA9-BC21-FAA487ED193E}">
  <ds:schemaRefs/>
</ds:datastoreItem>
</file>

<file path=customXml/itemProps55.xml><?xml version="1.0" encoding="utf-8"?>
<ds:datastoreItem xmlns:ds="http://schemas.openxmlformats.org/officeDocument/2006/customXml" ds:itemID="{C6F38675-D45A-4572-846A-DFBDD3FF8F83}">
  <ds:schemaRefs/>
</ds:datastoreItem>
</file>

<file path=customXml/itemProps56.xml><?xml version="1.0" encoding="utf-8"?>
<ds:datastoreItem xmlns:ds="http://schemas.openxmlformats.org/officeDocument/2006/customXml" ds:itemID="{B2C0C610-9018-4714-9E89-EE0DE964A1E2}">
  <ds:schemaRefs/>
</ds:datastoreItem>
</file>

<file path=customXml/itemProps57.xml><?xml version="1.0" encoding="utf-8"?>
<ds:datastoreItem xmlns:ds="http://schemas.openxmlformats.org/officeDocument/2006/customXml" ds:itemID="{DF4F405D-7787-489D-B832-A29CB1F55A0A}">
  <ds:schemaRefs/>
</ds:datastoreItem>
</file>

<file path=customXml/itemProps6.xml><?xml version="1.0" encoding="utf-8"?>
<ds:datastoreItem xmlns:ds="http://schemas.openxmlformats.org/officeDocument/2006/customXml" ds:itemID="{76D4B741-FB55-4A44-BB7D-E9B1AAF87D0F}">
  <ds:schemaRefs/>
</ds:datastoreItem>
</file>

<file path=customXml/itemProps7.xml><?xml version="1.0" encoding="utf-8"?>
<ds:datastoreItem xmlns:ds="http://schemas.openxmlformats.org/officeDocument/2006/customXml" ds:itemID="{64E59F85-6011-4AFE-B08C-05FC1A11AA7B}">
  <ds:schemaRefs/>
</ds:datastoreItem>
</file>

<file path=customXml/itemProps8.xml><?xml version="1.0" encoding="utf-8"?>
<ds:datastoreItem xmlns:ds="http://schemas.openxmlformats.org/officeDocument/2006/customXml" ds:itemID="{5DCDB08F-BC97-45D8-A819-2DFFD278CBBC}">
  <ds:schemaRefs/>
</ds:datastoreItem>
</file>

<file path=customXml/itemProps9.xml><?xml version="1.0" encoding="utf-8"?>
<ds:datastoreItem xmlns:ds="http://schemas.openxmlformats.org/officeDocument/2006/customXml" ds:itemID="{9E788A1F-319A-4449-8972-60860699B71B}">
  <ds:schemaRefs/>
</ds:datastoreItem>
</file>

<file path=docProps/app.xml><?xml version="1.0" encoding="utf-8"?>
<Properties xmlns="http://schemas.openxmlformats.org/officeDocument/2006/extended-properties" xmlns:vt="http://schemas.openxmlformats.org/officeDocument/2006/docPropsVTypes">
  <Template>模板</Template>
  <TotalTime>185</TotalTime>
  <Words>771</Words>
  <Application>Microsoft Office PowerPoint</Application>
  <PresentationFormat>自定义</PresentationFormat>
  <Paragraphs>498</Paragraphs>
  <Slides>57</Slides>
  <Notes>57</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Administrator</cp:lastModifiedBy>
  <cp:revision>147</cp:revision>
  <dcterms:modified xsi:type="dcterms:W3CDTF">2020-08-21T06:19:46Z</dcterms:modified>
</cp:coreProperties>
</file>