
<file path=[Content_Types].xml><?xml version="1.0" encoding="utf-8"?>
<Types xmlns="http://schemas.openxmlformats.org/package/2006/content-types">
  <Override PartName="/customXml/itemProps35.xml" ContentType="application/vnd.openxmlformats-officedocument.customXmlProperties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customXml/itemProps60.xml" ContentType="application/vnd.openxmlformats-officedocument.customXmlPropertie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customXml/itemProps20.xml" ContentType="application/vnd.openxmlformats-officedocument.customXmlProperties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customXml/itemProps6.xml" ContentType="application/vnd.openxmlformats-officedocument.customXmlProperties+xml"/>
  <Override PartName="/customXml/itemProps29.xml" ContentType="application/vnd.openxmlformats-officedocument.customXmlProperties+xml"/>
  <Override PartName="/customXml/itemProps58.xml" ContentType="application/vnd.openxmlformats-officedocument.customXmlProperties+xml"/>
  <Override PartName="/ppt/notesSlides/notesSlide7.xml" ContentType="application/vnd.openxmlformats-officedocument.presentationml.notesSlide+xml"/>
  <Override PartName="/customXml/itemProps18.xml" ContentType="application/vnd.openxmlformats-officedocument.customXmlProperties+xml"/>
  <Override PartName="/customXml/itemProps36.xml" ContentType="application/vnd.openxmlformats-officedocument.customXmlProperties+xml"/>
  <Override PartName="/customXml/itemProps47.xml" ContentType="application/vnd.openxmlformats-officedocument.customXmlProperti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25.xml" ContentType="application/vnd.openxmlformats-officedocument.customXmlProperties+xml"/>
  <Override PartName="/customXml/itemProps54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customXml/itemProps14.xml" ContentType="application/vnd.openxmlformats-officedocument.customXmlProperties+xml"/>
  <Override PartName="/customXml/itemProps32.xml" ContentType="application/vnd.openxmlformats-officedocument.customXmlProperties+xml"/>
  <Override PartName="/customXml/itemProps43.xml" ContentType="application/vnd.openxmlformats-officedocument.customXmlProperties+xml"/>
  <Override PartName="/customXml/itemProps61.xml" ContentType="application/vnd.openxmlformats-officedocument.customXmlProperti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customXml/itemProps21.xml" ContentType="application/vnd.openxmlformats-officedocument.customXmlProperties+xml"/>
  <Override PartName="/customXml/itemProps50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customXml/itemProps59.xml" ContentType="application/vnd.openxmlformats-officedocument.customXmlPropertie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customXml/itemProps7.xml" ContentType="application/vnd.openxmlformats-officedocument.customXmlProperties+xml"/>
  <Override PartName="/customXml/itemProps48.xml" ContentType="application/vnd.openxmlformats-officedocument.customXmlProperties+xml"/>
  <Override PartName="/customXml/itemProps19.xml" ContentType="application/vnd.openxmlformats-officedocument.customXmlProperties+xml"/>
  <Override PartName="/customXml/itemProps37.xml" ContentType="application/vnd.openxmlformats-officedocument.customXmlProperties+xml"/>
  <Override PartName="/customXml/itemProps55.xml" ContentType="application/vnd.openxmlformats-officedocument.customXmlPropertie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customXml/itemProps44.xml" ContentType="application/vnd.openxmlformats-officedocument.customXmlProperties+xml"/>
  <Override PartName="/customXml/itemProps62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customXml/itemProps33.xml" ContentType="application/vnd.openxmlformats-officedocument.customXmlProperties+xml"/>
  <Override PartName="/customXml/itemProps5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customXml/itemProps40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customXml/itemProps8.xml" ContentType="application/vnd.openxmlformats-officedocument.customXmlPropertie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customXml/itemProps38.xml" ContentType="application/vnd.openxmlformats-officedocument.customXmlProperties+xml"/>
  <Override PartName="/customXml/itemProps49.xml" ContentType="application/vnd.openxmlformats-officedocument.customXmlProperties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27.xml" ContentType="application/vnd.openxmlformats-officedocument.customXmlProperties+xml"/>
  <Override PartName="/customXml/itemProps56.xml" ContentType="application/vnd.openxmlformats-officedocument.customXmlPropertie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customXml/itemProps16.xml" ContentType="application/vnd.openxmlformats-officedocument.customXmlProperties+xml"/>
  <Override PartName="/customXml/itemProps34.xml" ContentType="application/vnd.openxmlformats-officedocument.customXmlProperties+xml"/>
  <Override PartName="/customXml/itemProps45.xml" ContentType="application/vnd.openxmlformats-officedocument.customXmlProperties+xml"/>
  <Override PartName="/customXml/itemProps63.xml" ContentType="application/vnd.openxmlformats-officedocument.customXmlProperti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customXml/itemProps23.xml" ContentType="application/vnd.openxmlformats-officedocument.customXmlProperties+xml"/>
  <Override PartName="/customXml/itemProps41.xml" ContentType="application/vnd.openxmlformats-officedocument.customXmlProperties+xml"/>
  <Override PartName="/customXml/itemProps5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customXml/itemProps12.xml" ContentType="application/vnd.openxmlformats-officedocument.customXmlProperties+xml"/>
  <Override PartName="/customXml/itemProps30.xml" ContentType="application/vnd.openxmlformats-officedocument.customXmlProperti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customXml/itemProps9.xml" ContentType="application/vnd.openxmlformats-officedocument.customXmlProperties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customXml/itemProps39.xml" ContentType="application/vnd.openxmlformats-officedocument.customXmlProperties+xml"/>
  <Override PartName="/customXml/itemProps57.xml" ContentType="application/vnd.openxmlformats-officedocument.customXmlProperties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28.xml" ContentType="application/vnd.openxmlformats-officedocument.customXmlProperties+xml"/>
  <Override PartName="/customXml/itemProps46.xml" ContentType="application/vnd.openxmlformats-officedocument.customXmlProperties+xml"/>
  <Override PartName="/customXml/itemProps64.xml" ContentType="application/vnd.openxmlformats-officedocument.customXmlProperties+xml"/>
  <Override PartName="/ppt/slides/slide8.xml" ContentType="application/vnd.openxmlformats-officedocument.presentationml.slide+xml"/>
  <Override PartName="/customXml/itemProps53.xml" ContentType="application/vnd.openxmlformats-officedocument.customXmlProperties+xml"/>
  <Override PartName="/ppt/slides/slide29.xml" ContentType="application/vnd.openxmlformats-officedocument.presentationml.slide+xml"/>
  <Override PartName="/customXml/itemProps1.xml" ContentType="application/vnd.openxmlformats-officedocument.customXmlProperties+xml"/>
  <Override PartName="/customXml/itemProps42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customXml/itemProps3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65"/>
  </p:sldMasterIdLst>
  <p:notesMasterIdLst>
    <p:notesMasterId r:id="rId130"/>
  </p:notesMasterIdLst>
  <p:sldIdLst>
    <p:sldId id="318" r:id="rId66"/>
    <p:sldId id="258" r:id="rId67"/>
    <p:sldId id="259" r:id="rId68"/>
    <p:sldId id="260" r:id="rId69"/>
    <p:sldId id="261" r:id="rId70"/>
    <p:sldId id="262" r:id="rId71"/>
    <p:sldId id="263" r:id="rId72"/>
    <p:sldId id="264" r:id="rId73"/>
    <p:sldId id="265" r:id="rId74"/>
    <p:sldId id="267" r:id="rId75"/>
    <p:sldId id="268" r:id="rId76"/>
    <p:sldId id="269" r:id="rId77"/>
    <p:sldId id="270" r:id="rId78"/>
    <p:sldId id="271" r:id="rId79"/>
    <p:sldId id="272" r:id="rId80"/>
    <p:sldId id="273" r:id="rId81"/>
    <p:sldId id="274" r:id="rId82"/>
    <p:sldId id="319" r:id="rId83"/>
    <p:sldId id="275" r:id="rId84"/>
    <p:sldId id="276" r:id="rId85"/>
    <p:sldId id="277" r:id="rId86"/>
    <p:sldId id="278" r:id="rId87"/>
    <p:sldId id="279" r:id="rId88"/>
    <p:sldId id="280" r:id="rId89"/>
    <p:sldId id="281" r:id="rId90"/>
    <p:sldId id="282" r:id="rId91"/>
    <p:sldId id="320" r:id="rId92"/>
    <p:sldId id="283" r:id="rId93"/>
    <p:sldId id="284" r:id="rId94"/>
    <p:sldId id="285" r:id="rId95"/>
    <p:sldId id="286" r:id="rId96"/>
    <p:sldId id="287" r:id="rId97"/>
    <p:sldId id="288" r:id="rId98"/>
    <p:sldId id="289" r:id="rId99"/>
    <p:sldId id="321" r:id="rId100"/>
    <p:sldId id="290" r:id="rId101"/>
    <p:sldId id="291" r:id="rId102"/>
    <p:sldId id="292" r:id="rId103"/>
    <p:sldId id="293" r:id="rId104"/>
    <p:sldId id="322" r:id="rId105"/>
    <p:sldId id="295" r:id="rId106"/>
    <p:sldId id="296" r:id="rId107"/>
    <p:sldId id="297" r:id="rId108"/>
    <p:sldId id="298" r:id="rId109"/>
    <p:sldId id="299" r:id="rId110"/>
    <p:sldId id="300" r:id="rId111"/>
    <p:sldId id="323" r:id="rId112"/>
    <p:sldId id="301" r:id="rId113"/>
    <p:sldId id="302" r:id="rId114"/>
    <p:sldId id="303" r:id="rId115"/>
    <p:sldId id="304" r:id="rId116"/>
    <p:sldId id="305" r:id="rId117"/>
    <p:sldId id="306" r:id="rId118"/>
    <p:sldId id="307" r:id="rId119"/>
    <p:sldId id="308" r:id="rId120"/>
    <p:sldId id="309" r:id="rId121"/>
    <p:sldId id="310" r:id="rId122"/>
    <p:sldId id="311" r:id="rId123"/>
    <p:sldId id="312" r:id="rId124"/>
    <p:sldId id="313" r:id="rId125"/>
    <p:sldId id="314" r:id="rId126"/>
    <p:sldId id="315" r:id="rId127"/>
    <p:sldId id="316" r:id="rId128"/>
    <p:sldId id="317" r:id="rId129"/>
  </p:sldIdLst>
  <p:sldSz cx="914400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78142" autoAdjust="0"/>
  </p:normalViewPr>
  <p:slideViewPr>
    <p:cSldViewPr>
      <p:cViewPr>
        <p:scale>
          <a:sx n="140" d="100"/>
          <a:sy n="140" d="100"/>
        </p:scale>
        <p:origin x="-81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52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slide" Target="slides/slide3.xml"/><Relationship Id="rId84" Type="http://schemas.openxmlformats.org/officeDocument/2006/relationships/slide" Target="slides/slide19.xml"/><Relationship Id="rId89" Type="http://schemas.openxmlformats.org/officeDocument/2006/relationships/slide" Target="slides/slide24.xml"/><Relationship Id="rId112" Type="http://schemas.openxmlformats.org/officeDocument/2006/relationships/slide" Target="slides/slide47.xml"/><Relationship Id="rId133" Type="http://schemas.openxmlformats.org/officeDocument/2006/relationships/theme" Target="theme/theme1.xml"/><Relationship Id="rId16" Type="http://schemas.openxmlformats.org/officeDocument/2006/relationships/customXml" Target="../customXml/item16.xml"/><Relationship Id="rId107" Type="http://schemas.openxmlformats.org/officeDocument/2006/relationships/slide" Target="slides/slide42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" Target="slides/slide9.xml"/><Relationship Id="rId79" Type="http://schemas.openxmlformats.org/officeDocument/2006/relationships/slide" Target="slides/slide14.xml"/><Relationship Id="rId102" Type="http://schemas.openxmlformats.org/officeDocument/2006/relationships/slide" Target="slides/slide37.xml"/><Relationship Id="rId123" Type="http://schemas.openxmlformats.org/officeDocument/2006/relationships/slide" Target="slides/slide58.xml"/><Relationship Id="rId128" Type="http://schemas.openxmlformats.org/officeDocument/2006/relationships/slide" Target="slides/slide63.xml"/><Relationship Id="rId5" Type="http://schemas.openxmlformats.org/officeDocument/2006/relationships/customXml" Target="../customXml/item5.xml"/><Relationship Id="rId90" Type="http://schemas.openxmlformats.org/officeDocument/2006/relationships/slide" Target="slides/slide25.xml"/><Relationship Id="rId95" Type="http://schemas.openxmlformats.org/officeDocument/2006/relationships/slide" Target="slides/slide30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" Target="slides/slide4.xml"/><Relationship Id="rId77" Type="http://schemas.openxmlformats.org/officeDocument/2006/relationships/slide" Target="slides/slide12.xml"/><Relationship Id="rId100" Type="http://schemas.openxmlformats.org/officeDocument/2006/relationships/slide" Target="slides/slide35.xml"/><Relationship Id="rId105" Type="http://schemas.openxmlformats.org/officeDocument/2006/relationships/slide" Target="slides/slide40.xml"/><Relationship Id="rId113" Type="http://schemas.openxmlformats.org/officeDocument/2006/relationships/slide" Target="slides/slide48.xml"/><Relationship Id="rId118" Type="http://schemas.openxmlformats.org/officeDocument/2006/relationships/slide" Target="slides/slide53.xml"/><Relationship Id="rId126" Type="http://schemas.openxmlformats.org/officeDocument/2006/relationships/slide" Target="slides/slide61.xml"/><Relationship Id="rId134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7.xml"/><Relationship Id="rId80" Type="http://schemas.openxmlformats.org/officeDocument/2006/relationships/slide" Target="slides/slide15.xml"/><Relationship Id="rId85" Type="http://schemas.openxmlformats.org/officeDocument/2006/relationships/slide" Target="slides/slide20.xml"/><Relationship Id="rId93" Type="http://schemas.openxmlformats.org/officeDocument/2006/relationships/slide" Target="slides/slide28.xml"/><Relationship Id="rId98" Type="http://schemas.openxmlformats.org/officeDocument/2006/relationships/slide" Target="slides/slide33.xml"/><Relationship Id="rId121" Type="http://schemas.openxmlformats.org/officeDocument/2006/relationships/slide" Target="slides/slide56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slide" Target="slides/slide2.xml"/><Relationship Id="rId103" Type="http://schemas.openxmlformats.org/officeDocument/2006/relationships/slide" Target="slides/slide38.xml"/><Relationship Id="rId108" Type="http://schemas.openxmlformats.org/officeDocument/2006/relationships/slide" Target="slides/slide43.xml"/><Relationship Id="rId116" Type="http://schemas.openxmlformats.org/officeDocument/2006/relationships/slide" Target="slides/slide51.xml"/><Relationship Id="rId124" Type="http://schemas.openxmlformats.org/officeDocument/2006/relationships/slide" Target="slides/slide59.xml"/><Relationship Id="rId129" Type="http://schemas.openxmlformats.org/officeDocument/2006/relationships/slide" Target="slides/slide6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5.xml"/><Relationship Id="rId75" Type="http://schemas.openxmlformats.org/officeDocument/2006/relationships/slide" Target="slides/slide10.xml"/><Relationship Id="rId83" Type="http://schemas.openxmlformats.org/officeDocument/2006/relationships/slide" Target="slides/slide18.xml"/><Relationship Id="rId88" Type="http://schemas.openxmlformats.org/officeDocument/2006/relationships/slide" Target="slides/slide23.xml"/><Relationship Id="rId91" Type="http://schemas.openxmlformats.org/officeDocument/2006/relationships/slide" Target="slides/slide26.xml"/><Relationship Id="rId96" Type="http://schemas.openxmlformats.org/officeDocument/2006/relationships/slide" Target="slides/slide31.xml"/><Relationship Id="rId111" Type="http://schemas.openxmlformats.org/officeDocument/2006/relationships/slide" Target="slides/slide46.xml"/><Relationship Id="rId13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41.xml"/><Relationship Id="rId114" Type="http://schemas.openxmlformats.org/officeDocument/2006/relationships/slide" Target="slides/slide49.xml"/><Relationship Id="rId119" Type="http://schemas.openxmlformats.org/officeDocument/2006/relationships/slide" Target="slides/slide54.xml"/><Relationship Id="rId127" Type="http://schemas.openxmlformats.org/officeDocument/2006/relationships/slide" Target="slides/slide62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slideMaster" Target="slideMasters/slideMaster1.xml"/><Relationship Id="rId73" Type="http://schemas.openxmlformats.org/officeDocument/2006/relationships/slide" Target="slides/slide8.xml"/><Relationship Id="rId78" Type="http://schemas.openxmlformats.org/officeDocument/2006/relationships/slide" Target="slides/slide13.xml"/><Relationship Id="rId81" Type="http://schemas.openxmlformats.org/officeDocument/2006/relationships/slide" Target="slides/slide16.xml"/><Relationship Id="rId86" Type="http://schemas.openxmlformats.org/officeDocument/2006/relationships/slide" Target="slides/slide21.xml"/><Relationship Id="rId94" Type="http://schemas.openxmlformats.org/officeDocument/2006/relationships/slide" Target="slides/slide29.xml"/><Relationship Id="rId99" Type="http://schemas.openxmlformats.org/officeDocument/2006/relationships/slide" Target="slides/slide34.xml"/><Relationship Id="rId101" Type="http://schemas.openxmlformats.org/officeDocument/2006/relationships/slide" Target="slides/slide36.xml"/><Relationship Id="rId122" Type="http://schemas.openxmlformats.org/officeDocument/2006/relationships/slide" Target="slides/slide57.xml"/><Relationship Id="rId13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44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1.xml"/><Relationship Id="rId97" Type="http://schemas.openxmlformats.org/officeDocument/2006/relationships/slide" Target="slides/slide32.xml"/><Relationship Id="rId104" Type="http://schemas.openxmlformats.org/officeDocument/2006/relationships/slide" Target="slides/slide39.xml"/><Relationship Id="rId120" Type="http://schemas.openxmlformats.org/officeDocument/2006/relationships/slide" Target="slides/slide55.xml"/><Relationship Id="rId125" Type="http://schemas.openxmlformats.org/officeDocument/2006/relationships/slide" Target="slides/slide60.xml"/><Relationship Id="rId7" Type="http://schemas.openxmlformats.org/officeDocument/2006/relationships/customXml" Target="../customXml/item7.xml"/><Relationship Id="rId71" Type="http://schemas.openxmlformats.org/officeDocument/2006/relationships/slide" Target="slides/slide6.xml"/><Relationship Id="rId92" Type="http://schemas.openxmlformats.org/officeDocument/2006/relationships/slide" Target="slides/slide27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1.xml"/><Relationship Id="rId87" Type="http://schemas.openxmlformats.org/officeDocument/2006/relationships/slide" Target="slides/slide22.xml"/><Relationship Id="rId110" Type="http://schemas.openxmlformats.org/officeDocument/2006/relationships/slide" Target="slides/slide45.xml"/><Relationship Id="rId115" Type="http://schemas.openxmlformats.org/officeDocument/2006/relationships/slide" Target="slides/slide50.xml"/><Relationship Id="rId131" Type="http://schemas.openxmlformats.org/officeDocument/2006/relationships/presProps" Target="presProps.xml"/><Relationship Id="rId61" Type="http://schemas.openxmlformats.org/officeDocument/2006/relationships/customXml" Target="../customXml/item61.xml"/><Relationship Id="rId82" Type="http://schemas.openxmlformats.org/officeDocument/2006/relationships/slide" Target="slides/slide17.xml"/><Relationship Id="rId19" Type="http://schemas.openxmlformats.org/officeDocument/2006/relationships/customXml" Target="../customXml/item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pPr/>
              <a:t>2020/9/2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2020/9/2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835696" y="25191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400" b="1" dirty="0" smtClean="0">
                <a:latin typeface="黑体" pitchFamily="2" charset="-122"/>
                <a:ea typeface="黑体" pitchFamily="2" charset="-122"/>
                <a:cs typeface="+mj-cs"/>
              </a:rPr>
              <a:t>UNIT 5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  <a:cs typeface="+mj-cs"/>
              </a:rPr>
              <a:t>　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  <a:cs typeface="+mj-cs"/>
              </a:rPr>
              <a:t>POEMS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2020/9/2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2020/9/2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 noChangeArrowheads="1"/>
          </p:cNvSpPr>
          <p:nvPr/>
        </p:nvSpPr>
        <p:spPr bwMode="auto">
          <a:xfrm>
            <a:off x="1285852" y="206835"/>
            <a:ext cx="3500462" cy="4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latinLnBrk="1" hangingPunct="0">
              <a:spcBef>
                <a:spcPts val="141"/>
              </a:spcBef>
            </a:pPr>
            <a:r>
              <a:rPr lang="zh-CN" altLang="en-US" sz="2000" b="1" kern="0" dirty="0" smtClean="0">
                <a:solidFill>
                  <a:schemeClr val="bg1"/>
                </a:solidFill>
                <a:latin typeface="Times New Roman" pitchFamily="65" charset="-122"/>
                <a:ea typeface="黑体" pitchFamily="65" charset="-122"/>
              </a:rPr>
              <a:t>第1讲　描述运动的基本概念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dell\Desktop\图片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228581"/>
            <a:ext cx="9721080" cy="6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l\Desktop\211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8" y="0"/>
            <a:ext cx="9144000" cy="8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6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1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3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0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0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5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3.xml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1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9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3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2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8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3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3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4.xml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8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0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1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0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6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9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4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5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8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9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6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3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4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916988" y="5580509"/>
            <a:ext cx="6798416" cy="656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defRPr/>
            </a:pPr>
            <a:r>
              <a:rPr lang="zh-CN" altLang="en-US" sz="14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高中英语  </a:t>
            </a:r>
            <a:r>
              <a:rPr kumimoji="0" lang="zh-CN" altLang="en-US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选择性必修第三册</a:t>
            </a:r>
            <a:r>
              <a:rPr kumimoji="0" lang="en-US" altLang="zh-CN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 </a:t>
            </a:r>
            <a:r>
              <a:rPr kumimoji="0" lang="zh-CN" altLang="en-US" sz="9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人教版</a:t>
            </a: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39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Ⅲ.经典结构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1.这些诗可能没有意义,甚至看起来自相矛盾,但它们很容易学习和朗诵。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poems may not make sense and even seem contradictory, but they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are easy to 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learn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and recite.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2.有些(诗歌)押韵(如B和C),而有些则不押韵。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Some rhyme (like B and C),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while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others do not.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3.有这么多不同形式的诗歌可供选择,你最终可能会想自己写诗。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With so many different forms of poetry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choose from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you may eventually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want to write poems of your own.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4.泰戈尔是第一个获得诺贝尔文学奖的亚洲人。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Tagore was the first Asian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win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Nobel Prize in Literature.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5.在你阅读之前,和你的搭档讨论如何理解一首诗。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Before you read, discuss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how to understand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 poem with your partner.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062947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491575"/>
            <a:ext cx="78581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5" y="3277393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134649"/>
            <a:ext cx="194250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349095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6206351"/>
            <a:ext cx="221457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39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Ⅳ.长难句分析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1.One of the simplest kinds of poem is the“list poem”, which contains a list of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things, people, ideas, or descriptions that develop a particular theme.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分析:本句为主从复合句。which contains a list of things, people, ideas, or descrip-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tions...是一个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定语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从句,which在从句中作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主语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 that develop a particular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theme是一个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定语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从句,that在从句中作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主语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句意:一种最简单的诗歌是“清单诗”,它包含一系列的事物、人物、思想或针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对特定主题的描述。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2.The reason is that they can feel the warmth of love and enjoy the innocence of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childhood.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分析:本句为主从复合句。that they can feel the warmth of love and enjoy the inno-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cence of childhood是一个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表语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从句。that在名词性从句中只起连接作用,不充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当句子成分。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848765"/>
            <a:ext cx="98816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844205"/>
            <a:ext cx="9361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277393"/>
            <a:ext cx="9875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76253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777723"/>
            <a:ext cx="9967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606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句意:原因是他们能感受到爱的温暖,享受童年的纯真。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3.Using prior knowledge will make it easier for you to predict what you will hear.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分析:本句为主从复合句。Using prior knowledge 为动名词短语作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主语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;it在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句中作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形式宾语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 what you will hear是一个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宾语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从句,what在从句中作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宾语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句意:运用先前的知识将使你更容易预测你将听到的内容。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4.Make a list of questions that the readers should consider while reading poems.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分析:本句为主从复合句。that the readers should consider...是一个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定语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that在从句中作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宾语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;while reading poems是状语从句的省略,完整的表达为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while they are reading poems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句意:列出读者在朗读诗时应考虑的问题。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062947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48765"/>
            <a:ext cx="14093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48765"/>
            <a:ext cx="9366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2848765"/>
            <a:ext cx="9611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134649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563277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33979"/>
            <a:ext cx="3209580" cy="35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29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5.These were no longer the works of amateurs sitting around a fire, but works of true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poets who cared about their art and who sometimes made a living from it.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分析:本句为主从复合句。sitting around a fire为现在分词短语作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定语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 who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cared about their art和who sometimes made a living from it是由并列连词and连接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的两个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定语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从句,who在两个从句中都是作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主语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句意:这些不再是业余爱好者围坐在火堆旁的作品,而是真正的诗人的作品,他们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关心自己的艺术,有时以此谋生。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3" y="2062947"/>
            <a:ext cx="95548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848765"/>
            <a:ext cx="9830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848765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928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Ⅴ.必备语法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定语从句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1.List poems have a flexible line length and repeated phrases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which/that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give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both a pattern and a rhythm to the poem.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2.Another simple form of poem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that/which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amateurs can easily write is the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cin-</a:t>
            </a:r>
            <a:r>
              <a:rPr dirty="0"/>
              <a:t/>
            </a:r>
            <a:br>
              <a:rPr dirty="0"/>
            </a:b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quain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which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is made up of five lines.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Haiku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is a Japanese form of poetry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that/which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 consists of 17 syllables.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4.The sonnets were written during the time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she was in love with Robert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Browning.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5.Bai Juyi was one of the greatest Chinese poets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who/that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ever lived.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062947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848765"/>
            <a:ext cx="15076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77393"/>
            <a:ext cx="109722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706021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134649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920467"/>
            <a:ext cx="1285883" cy="3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344502"/>
            <a:ext cx="8316000" cy="5462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2327" kern="0" spc="119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|sorrow n.悲伤;悲痛;伤心事 vi.感到悲伤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Some poems tell a story or describe a certain image in the reader's mind. Others try to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convey certain feelings such as joy and sorrow.(教材P50)有些诗讲述故事或描述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读者心中的某个形象。还有些诗试图表达某些感情,比如喜悦和悲伤。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Hearing the news, his father's face looked suddenly soft and sorrowful. 听到这个消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息,他父亲的面容突然变得温柔而悲伤。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shook his head sorrowfully, pitying himself for what had been done to him. 他悲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伤地摇摇头,为自己的遭遇而自怜。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People from all over the country expressed their sorrow for those who died of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COVID-19 on the Qingming Festival in 2020. 全国人民在2020年清明节这一天表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达了对因患新冠肺炎而去世的那些人的悲伤。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205955"/>
            <a:ext cx="190500" cy="219074"/>
          </a:xfrm>
          <a:prstGeom prst="rect">
            <a:avLst/>
          </a:prstGeom>
        </p:spPr>
      </p:pic>
      <p:pic>
        <p:nvPicPr>
          <p:cNvPr id="5" name="图片 3" descr="textimage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919939"/>
            <a:ext cx="2143140" cy="442057"/>
          </a:xfrm>
          <a:prstGeom prst="rect">
            <a:avLst/>
          </a:prstGeom>
        </p:spPr>
      </p:pic>
      <p:pic>
        <p:nvPicPr>
          <p:cNvPr id="6" name="图片 4" descr="textimage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1461191"/>
            <a:ext cx="1423108" cy="387442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782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  归纳拓展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①more in sorrow than in anger与其说是出于气愤,不如说是出于悲伤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sorrowful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.悲伤的;悲痛的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sorrowfully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.悲伤地;悲痛地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59" kern="0" spc="9415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1-1 (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)Hamlet is usually described as a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sorrowful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(sorrow) person who can't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make decisions or take action.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考查词性转换。句意:哈姆雷特常被描述为一个优柔寡断的伤感型人物。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分析句子结构可知,设空处作定语修饰名词person,故填形容词sorrowful,表示“悲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伤的,伤感的”。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438" y="2920203"/>
            <a:ext cx="1208794" cy="408064"/>
          </a:xfrm>
          <a:prstGeom prst="rect">
            <a:avLst/>
          </a:prstGeom>
        </p:spPr>
      </p:pic>
      <p:pic>
        <p:nvPicPr>
          <p:cNvPr id="4" name="图片 4" descr="textimage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1450" y="3848897"/>
            <a:ext cx="609600" cy="409574"/>
          </a:xfrm>
          <a:prstGeom prst="rect">
            <a:avLst/>
          </a:prstGeom>
        </p:spPr>
      </p:pic>
      <p:pic>
        <p:nvPicPr>
          <p:cNvPr id="6" name="图片 4" descr="textimage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149" y="1277129"/>
            <a:ext cx="219075" cy="219075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062947"/>
            <a:ext cx="138582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491575"/>
            <a:ext cx="158417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848897"/>
            <a:ext cx="14270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71472" y="4777591"/>
            <a:ext cx="8215370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633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1-2 (</a:t>
            </a:r>
            <a:r>
              <a:rPr lang="en-US" altLang="zh-CN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prince asked her who she was, and where she came from, and she </a:t>
            </a:r>
            <a:endParaRPr lang="en-US" altLang="zh-CN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looked at him mildly and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sorrowfully   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(sorrowful) with her deep blue eyes; but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she could not speak.</a:t>
            </a:r>
            <a:endParaRPr lang="en-US" altLang="zh-CN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考查词性转换。句意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: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王子问她她是谁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从哪儿来。她用深蓝色的眼睛温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柔而又悲伤地望着他,但是她讲不了话。分析句子结构可知,设空处作状语修饰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动词短语looked at,且设空处与前面的mildly是由and连接的并列结构,故填副词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sorrowfully,表示“悲伤地”。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1-3 (2018课标全国Ⅲ,七选五,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)舞蹈表达了爱与恨,欢乐与悲伤,生与死,以及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其他介于两者之间的一切。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Dance expresses love and hate,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joy and sorrow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life and death, and everything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else in between.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5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572397"/>
            <a:ext cx="534742" cy="359279"/>
          </a:xfrm>
          <a:prstGeom prst="rect">
            <a:avLst/>
          </a:prstGeom>
        </p:spPr>
      </p:pic>
      <p:pic>
        <p:nvPicPr>
          <p:cNvPr id="6" name="图片 5" descr="textimage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277129"/>
            <a:ext cx="552449" cy="371474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634319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434045"/>
            <a:ext cx="19442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00034" y="2563013"/>
            <a:ext cx="83582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2212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5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|be made up of 由……组成(构成)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Another simple form of poem that amateurs can easily write is the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cinquain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which is made up of five lines. (教材P51)另一种业余爱好者写起来可能容易的简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体诗是五行诗,它是由五个诗行组成的。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</p:txBody>
      </p:sp>
      <p:pic>
        <p:nvPicPr>
          <p:cNvPr id="4" name="图片 4" descr="textimage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277129"/>
            <a:ext cx="1643074" cy="429345"/>
          </a:xfrm>
          <a:prstGeom prst="rect">
            <a:avLst/>
          </a:prstGeom>
        </p:spPr>
      </p:pic>
      <p:pic>
        <p:nvPicPr>
          <p:cNvPr id="5" name="图片 5" descr="textimage1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063079"/>
            <a:ext cx="190500" cy="219075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714348" y="3348831"/>
            <a:ext cx="8316000" cy="3350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Farmers make up only 30% of the total population of the country.农民仅占这个国家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的总人口的30%。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quarrel was only about a trivial matter, but it was years before they made up. 那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次争吵只是因为一件小事,但是过了许多年他们才和好。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Have you made up your minds where to go for your honeymoon? 你们决定好去哪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里度蜜月了吗?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After all the delays, we were anxious to make up for the lost time. 耽搁了这么久,我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们急着想弥补失去的时间。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71472" y="1062815"/>
            <a:ext cx="8316000" cy="2093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①make up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构成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;编造;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和解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;弥补;化妆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make up for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补偿;弥补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③make up one's mind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作出决定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;下定决心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</p:txBody>
      </p:sp>
      <p:pic>
        <p:nvPicPr>
          <p:cNvPr id="5" name="图片 3" descr="textimage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00930"/>
            <a:ext cx="219075" cy="21907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71472" y="3134517"/>
            <a:ext cx="8316000" cy="2144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2-1 (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)Astronomy is a scientific subject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made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(make) up of mathematics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and physics.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考查非谓语动词。句意:天文学是一门由数学和物理学组成的科学学科。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be made up of由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组成。分析句子结构可知,设空处作定语修饰subject,应用非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谓语形式,故填made。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图片 3" descr="textimage1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2922" y="3175837"/>
            <a:ext cx="609600" cy="409574"/>
          </a:xfrm>
          <a:prstGeom prst="rect">
            <a:avLst/>
          </a:prstGeom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491443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491443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920071"/>
            <a:ext cx="16430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348699"/>
            <a:ext cx="14247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204245"/>
            <a:ext cx="10801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57158" y="4063211"/>
            <a:ext cx="842968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58812"/>
            <a:ext cx="8316000" cy="4918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32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Ⅰ.核心单词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(A)写作词汇—写词形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drama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.戏;剧;戏剧艺术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folk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.民间的;民俗的;普通百姓的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diamond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.钻石;金刚石;菱形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dawn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.黎明;开端;萌芽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amateur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.业余爱好者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.业余的;业余爱好的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mood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.情绪;心情;语气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tease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.取笑(某人);揶揄;逗弄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format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.格式;总体安排;(出版物的)版式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.格式化</a:t>
            </a:r>
            <a:endParaRPr lang="zh-CN" altLang="en-US" dirty="0"/>
          </a:p>
        </p:txBody>
      </p:sp>
      <p:pic>
        <p:nvPicPr>
          <p:cNvPr id="3" name="图片 3" descr="textimage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991378"/>
            <a:ext cx="2424371" cy="500065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484165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3" y="2920203"/>
            <a:ext cx="90703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348261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706021"/>
            <a:ext cx="979041" cy="3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134649"/>
            <a:ext cx="12670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563277"/>
            <a:ext cx="97904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991905"/>
            <a:ext cx="90703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5420533"/>
            <a:ext cx="10510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34210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2-2 (2018北京,阅读理解A,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)在这场马拉松赛跑之前的一个月,作者下定决心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要参加比赛。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 month before the marathon, the author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made up his mind to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run.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2-3 (2017课标全国Ⅰ, 语法填空,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)因此,人们会吃更多的食物来尽量弥补那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缺失的东西。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As a result, people will eat more food to try to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make up for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that something miss-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ing.</a:t>
            </a:r>
            <a:endParaRPr lang="zh-CN" altLang="en-US" dirty="0"/>
          </a:p>
        </p:txBody>
      </p:sp>
      <p:pic>
        <p:nvPicPr>
          <p:cNvPr id="4" name="图片 4" descr="textimage1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634319"/>
            <a:ext cx="609600" cy="409574"/>
          </a:xfrm>
          <a:prstGeom prst="rect">
            <a:avLst/>
          </a:prstGeom>
        </p:spPr>
      </p:pic>
      <p:pic>
        <p:nvPicPr>
          <p:cNvPr id="5" name="图片 5" descr="textimage1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8529" y="2920203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505087"/>
            <a:ext cx="24288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77459"/>
            <a:ext cx="15875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68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|sympathetic adj.同情的;有同情心的;赞同的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In these poems the poet Tagore shows a sympathetic understanding of children's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feelings.(教材P53)在这些诗中,诗人泰戈尔对儿童的情感表现出同情的理解。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Hearing the miserable experience, everyone present expressed sympathy for him.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听到这悲惨的经历,在场的每个人都对他表示同情。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Out of sympathy for the homeless children, he gave them a bed for the night. 出于对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这些无家可归的孩子的怜悯,他让他们留宿过夜。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①sympathy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.同情;赞同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express sympathy for sb.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对某人表示同情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③out of sympathy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出于同情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④sympathetically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.同情地;赞同地</a:t>
            </a:r>
            <a:endParaRPr lang="zh-CN" altLang="en-US" dirty="0"/>
          </a:p>
        </p:txBody>
      </p:sp>
      <p:pic>
        <p:nvPicPr>
          <p:cNvPr id="3" name="图片 3" descr="textimage1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235292"/>
            <a:ext cx="1904999" cy="495300"/>
          </a:xfrm>
          <a:prstGeom prst="rect">
            <a:avLst/>
          </a:prstGeom>
        </p:spPr>
      </p:pic>
      <p:pic>
        <p:nvPicPr>
          <p:cNvPr id="4" name="图片 4" descr="textimage1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2663139"/>
            <a:ext cx="190500" cy="219074"/>
          </a:xfrm>
          <a:prstGeom prst="rect">
            <a:avLst/>
          </a:prstGeom>
        </p:spPr>
      </p:pic>
      <p:pic>
        <p:nvPicPr>
          <p:cNvPr id="5" name="图片 5" descr="textimage17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00" y="4759779"/>
            <a:ext cx="219075" cy="2190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5491971"/>
            <a:ext cx="27146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5862673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467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3-1 (2019浙江,阅读理解B,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)While the clip might look like part of a new ad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campaign, Bridges said the only goal was to show generosity and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sympathy    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(sympathetic).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考查词性转换。句意:尽管这段视频可能看起来像是新广告宣传活动的一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部分,但布里奇斯说它唯一的目的是表现出慷慨和同情。分析句子结构可知,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generosity and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　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作及物动词show的宾语,且generosity与设空处是由and连接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的并列结构,故填名词sympathy,意为“同情”。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3-2 (2016课标全国Ⅱ,完形填空,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woman sitting at the desk, seeing my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madness,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sympathetically   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(sympathetic) jumped up.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考查词性转换。句意:看到我疯狂的举动, 坐在办公桌旁的那个妇女充满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同情地跳了起来。分析句子结构可知,设空处作状语修饰动词短语jumped up,表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示“同情地”,故填副词sympathetically。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1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8162" y="1692077"/>
            <a:ext cx="544961" cy="366146"/>
          </a:xfrm>
          <a:prstGeom prst="rect">
            <a:avLst/>
          </a:prstGeom>
        </p:spPr>
      </p:pic>
      <p:pic>
        <p:nvPicPr>
          <p:cNvPr id="4" name="图片 4" descr="textimage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643769"/>
            <a:ext cx="511580" cy="343993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147897"/>
            <a:ext cx="14116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076855"/>
            <a:ext cx="199285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42910" y="2848765"/>
            <a:ext cx="8429684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1472" y="5491971"/>
            <a:ext cx="842968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68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3-3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)His loving and selfless nature has inspired me to become more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sympa-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thetic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(sympathy) and considerate, putting others first.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考查词性转换。句意:他的爱和无私的本性激励我变得更有同情心和体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贴,把别人放在第一位。分析句子结构可知,more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　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and considerate作系动词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become的表语,且设空处与形容词considerate是由and连接的并列结构,故填形容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词sympathetic,意为“有同情心的”。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7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|correspondence n.通信;来往信件;通信联系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Browning fell in love with her poetry and then they entered into personal corre-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spondence.(教材P53)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布朗宁喜欢上了她的诗歌,然后他们就开始了私人通信。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For the next three years they corresponded regularly.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在接下来的三年里他们经常通信。</a:t>
            </a:r>
            <a:endParaRPr lang="zh-CN" altLang="en-US" dirty="0"/>
          </a:p>
        </p:txBody>
      </p:sp>
      <p:pic>
        <p:nvPicPr>
          <p:cNvPr id="3" name="图片 3" descr="textimage2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1226666"/>
            <a:ext cx="552449" cy="371475"/>
          </a:xfrm>
          <a:prstGeom prst="rect">
            <a:avLst/>
          </a:prstGeom>
        </p:spPr>
      </p:pic>
      <p:pic>
        <p:nvPicPr>
          <p:cNvPr id="4" name="图片 4" descr="textimage2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749801"/>
            <a:ext cx="1914525" cy="495300"/>
          </a:xfrm>
          <a:prstGeom prst="rect">
            <a:avLst/>
          </a:prstGeom>
        </p:spPr>
      </p:pic>
      <p:pic>
        <p:nvPicPr>
          <p:cNvPr id="5" name="图片 5" descr="textimage2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00" y="5596976"/>
            <a:ext cx="190500" cy="2190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1219203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634319"/>
            <a:ext cx="8327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71472" y="2062947"/>
            <a:ext cx="842968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39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His story of what happened that night doesn't correspond with/to the witness's ver-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sion.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他对那晚发生的事的叙述与证人的说法不相符。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American Congress corresponds to the British Parliament. 美国国会相当于英国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议会。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profits of this company have risen by 15 percent compared with the correspond-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ing period last year.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与去年同期相比,这家公司的利润增长了15%。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①correspond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通信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;符合,相一致;相当于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correspond with/to sth.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与某事相一致/相符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correspond to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类似于;相当于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④correspond with sb. 和某人有通信往来</a:t>
            </a:r>
            <a:endParaRPr lang="zh-CN" altLang="en-US" dirty="0"/>
          </a:p>
        </p:txBody>
      </p:sp>
      <p:pic>
        <p:nvPicPr>
          <p:cNvPr id="3" name="图片 3" descr="textimage2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4642750"/>
            <a:ext cx="219075" cy="219075"/>
          </a:xfrm>
          <a:prstGeom prst="rect">
            <a:avLst/>
          </a:prstGeom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920467"/>
            <a:ext cx="989872" cy="3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349095"/>
            <a:ext cx="26642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633" y="5777723"/>
            <a:ext cx="180416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04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⑤(be) in correspondence with sb. 和某人通信联系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⑥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corresponding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.相应的;相关的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4-1 (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)For example, the governor of a state has great power, but he or she may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not belong to a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corresponding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(correspond) economic class.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考查词性转换。句意:例如,一个州的州长有很大的权力,但他或她可能不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属于相应的经济阶层。分析句子结构可知,设空处修饰名词短语economic class, 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故填形容词corresponding, 意为“相应的”。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4-2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)According to the text, we know that power and class do not always corre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spond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with/to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each other.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考查介词。句意:根据这篇文章我们了解到权力和阶级并不总是相一致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的。correspond with/to...与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相一致,故填with/to。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2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2487304"/>
            <a:ext cx="609600" cy="409574"/>
          </a:xfrm>
          <a:prstGeom prst="rect">
            <a:avLst/>
          </a:prstGeom>
        </p:spPr>
      </p:pic>
      <p:pic>
        <p:nvPicPr>
          <p:cNvPr id="4" name="图片 4" descr="textimage2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0" y="4616289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634319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920203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991905"/>
            <a:ext cx="120169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71472" y="3348831"/>
            <a:ext cx="842968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28596" y="5420533"/>
            <a:ext cx="842968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647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4-3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)This corresponds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with/to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what psychologists refer to as offensive 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anger: the angry person moves closer in order to influence and control the person or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situation causing his anger.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考查介词。句意:这与心理学家所指的攻击性愤怒相符,即愤怒的人为了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影响和控制使他愤怒的人或情况而靠近。correspond with/to...表示“与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相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符”,故填with/to。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4-4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)Because e-mailing is so easy, there's a tendency for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correspondence     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(correspond) to carry on forever.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考查词性转换。句意:因为使用电子邮件是如此容易,所以有一种永远保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持通信的趋势。分析句子可知介词for后跟名词,表示“通信”,故填correspon-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dence。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2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777459"/>
            <a:ext cx="552449" cy="371474"/>
          </a:xfrm>
          <a:prstGeom prst="rect">
            <a:avLst/>
          </a:prstGeom>
        </p:spPr>
      </p:pic>
      <p:pic>
        <p:nvPicPr>
          <p:cNvPr id="5" name="图片 5" descr="textimage2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277129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205691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7" y="3790971"/>
            <a:ext cx="201622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00034" y="2491575"/>
            <a:ext cx="842968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00034" y="4491839"/>
            <a:ext cx="842968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1306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4-5 (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)谈话的文字记录与实际上所说的话不符。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written record of the conversation doesn't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correspond with/to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what was ac-</a:t>
            </a:r>
            <a:endParaRPr lang="zh-CN" altLang="en-US" dirty="0"/>
          </a:p>
        </p:txBody>
      </p:sp>
      <p:pic>
        <p:nvPicPr>
          <p:cNvPr id="4" name="图片 4" descr="textimage2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664317"/>
            <a:ext cx="564952" cy="379576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14348" y="2420137"/>
            <a:ext cx="8316000" cy="1813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tually said.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4-6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)我和我国外的朋友保持了多年的通信联系。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have been in correspondence with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my friends abroad for many years.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7" name="图片 3" descr="textimage2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5798" y="2878131"/>
            <a:ext cx="552449" cy="371475"/>
          </a:xfrm>
          <a:prstGeom prst="rect">
            <a:avLst/>
          </a:prstGeom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147897"/>
            <a:ext cx="221457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290905"/>
            <a:ext cx="36724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91377"/>
            <a:ext cx="8316000" cy="55591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|variation n.变化;变体;变奏曲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Dream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Variation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 for example.It was one of his most celebrated poems.(教材P58) 例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如《梦境变奏曲》。这是他最著名的诗歌之一。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spending power of young people varies from person to person. 年轻人的消费能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力因人而异。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There is a wide variety of patterns to choose from.有种类繁多的图案可供选择。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 may have various ways to deal with such a situation.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也许我们有各种各样的方法来应对这一情况。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Some medical experts believe the 2019-nCoV which went around worldwide in 2020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is a variation of the SARS </a:t>
            </a:r>
            <a:r>
              <a:rPr lang="en-US" altLang="zh-CN" kern="0" dirty="0" err="1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coronavirus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有些医学专家认为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2020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年在世界各地传播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的新冠病毒是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SARS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病毒的变体。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4" name="图片 4" descr="textimage3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080506"/>
            <a:ext cx="1500198" cy="390051"/>
          </a:xfrm>
          <a:prstGeom prst="rect">
            <a:avLst/>
          </a:prstGeom>
        </p:spPr>
      </p:pic>
      <p:pic>
        <p:nvPicPr>
          <p:cNvPr id="5" name="图片 5" descr="textimage3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2486815"/>
            <a:ext cx="190500" cy="219074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656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①vary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.不同;相异;变化;改变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vary from...to...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到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不等/变化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③variety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.种类;多样性;变化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 variety of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=varieties of各种各样的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⑤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various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.不同的;各种各样的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5-1 (2019课标全国Ⅰ,阅读理解C改编,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)That typing patterns vary from person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　to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person makes the invention of the smart keyboard possible.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考查介词。句意:打字方式因人而异,这使得智能键盘的发明成为可能。 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vary from...to...从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到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不等/变化。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3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277213"/>
            <a:ext cx="219075" cy="219075"/>
          </a:xfrm>
          <a:prstGeom prst="rect">
            <a:avLst/>
          </a:prstGeom>
        </p:spPr>
      </p:pic>
      <p:pic>
        <p:nvPicPr>
          <p:cNvPr id="4" name="图片 4" descr="textimage3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207533"/>
            <a:ext cx="529480" cy="35574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062947"/>
            <a:ext cx="19442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862277"/>
            <a:ext cx="151216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277393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563277"/>
            <a:ext cx="7143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71472" y="4991905"/>
            <a:ext cx="842968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77063"/>
            <a:ext cx="8316000" cy="6278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delicate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.精美的;精致的;脆弱的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await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.等候;期待;将发生在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utter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.出声;说;讲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.完全的;十足的;彻底的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shelf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.架子;搁板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blank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.空白的;无图画(或韵律、装饰)的;没表情的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.空白;空格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civilian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.平民;老百姓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version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.版本;(从不同角度的)说法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seed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.种子;起源;萌芽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deadline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.最后期限;截止日期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contest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.比赛;竞赛;竞争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.争取赢得(比赛、选举等);争辩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polish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.修改;润色;抛光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.上光剂;抛光;擦亮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string   </a:t>
            </a:r>
            <a:r>
              <a:rPr lang="zh-CN" altLang="en-US" sz="1814" i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.细绳;线;一串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.悬挂;系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.弦乐器的;线织的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wherever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conj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.在任何地方;在所有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的情况下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.(用于问句)究竟在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(到)</a:t>
            </a:r>
            <a:endParaRPr lang="en-US" altLang="zh-CN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哪里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777063"/>
            <a:ext cx="1143008" cy="41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05691"/>
            <a:ext cx="93610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634319"/>
            <a:ext cx="86409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062947"/>
            <a:ext cx="8640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91575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848765"/>
            <a:ext cx="1052189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277393"/>
            <a:ext cx="11956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06021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34649"/>
            <a:ext cx="129614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563277"/>
            <a:ext cx="11236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991905"/>
            <a:ext cx="10516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420533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77723"/>
            <a:ext cx="13396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920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5-2 (2018课标全国Ⅲ, 阅读理解A,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)Join us to taste a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variety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(vary) of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fresh local food and drinks.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考查词性转换。句意:和我们一起品尝当地各种各样的新鲜食物和饮料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吧。a variety of 各种各样的。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5-3 (2018北京,七选五,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)Anger seems simple when we are feeling it, but the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causes of anger are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various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(vary).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考查词性转换。句意:当我们感到愤怒时,它似乎很简单,但是愤怒的原因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是多样的。根据语境可知,此处系动词are后应用形容词作表语,表示“多样的,各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种各样的”,故填various。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5-4 (2018课标全国Ⅲ,阅读理解A改编,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)Wander among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varieties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(vary) of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shops selling gifts while enjoying a live music show and nice street entertainment.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考查名词。句意:(你可以)一边在各种各样的出售礼品的商店里闲逛,一边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欣赏现场音乐表演和精彩的街头娱乐活动。varieties of=a variety of 各种各样</a:t>
            </a:r>
            <a:r>
              <a:rPr lang="zh-CN" altLang="en-US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的。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3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5037" y="1226666"/>
            <a:ext cx="552449" cy="371475"/>
          </a:xfrm>
          <a:prstGeom prst="rect">
            <a:avLst/>
          </a:prstGeom>
        </p:spPr>
      </p:pic>
      <p:pic>
        <p:nvPicPr>
          <p:cNvPr id="4" name="图片 4" descr="textimage3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814" y="2916213"/>
            <a:ext cx="532084" cy="357780"/>
          </a:xfrm>
          <a:prstGeom prst="rect">
            <a:avLst/>
          </a:prstGeom>
        </p:spPr>
      </p:pic>
      <p:pic>
        <p:nvPicPr>
          <p:cNvPr id="5" name="图片 5" descr="textimage3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1" y="5039225"/>
            <a:ext cx="490695" cy="329949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219203"/>
            <a:ext cx="116523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348831"/>
            <a:ext cx="120760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991905"/>
            <a:ext cx="131153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28596" y="2062947"/>
            <a:ext cx="842968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00034" y="3777459"/>
            <a:ext cx="8429684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28596" y="5920599"/>
            <a:ext cx="8429684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387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5-5 (2016课标全国Ⅰ,阅读理解D,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meaning of silence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varies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(vary)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among cultural groups.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考查动词时态以及主谓一致。句意:沉默的含义因文化群体而不同。由句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意可知,此句描述的是一个事实,故用一般现在时,且主语是The meaning of silence,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故用第三人称单数形式varies。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5-6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)In my opinion, his numerous complaints are all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variations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(vary) on a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theme.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考查名词。句意:在我看来,他的满腹牢骚说来道去都是为了一件事。分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析句子结构可知,设空处作系动词are的表语,结合句意可知此处应填名词varia-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tion,且variation表示“变体”时为可数名词,前面有all修饰,故填名词复数varia-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tions。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3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9551" y="1239366"/>
            <a:ext cx="552449" cy="371475"/>
          </a:xfrm>
          <a:prstGeom prst="rect">
            <a:avLst/>
          </a:prstGeom>
        </p:spPr>
      </p:pic>
      <p:pic>
        <p:nvPicPr>
          <p:cNvPr id="4" name="图片 4" descr="textimage3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2031" y="3334547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205691"/>
            <a:ext cx="102578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348831"/>
            <a:ext cx="145270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71472" y="2062947"/>
            <a:ext cx="842968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00034" y="4134649"/>
            <a:ext cx="8429684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304169"/>
            <a:ext cx="8316000" cy="5043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19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|“主语+be+形容词+不定式”结构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The poems may not make sense and even seem contradictory,but they are easy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 learn and recite.(教材P50) 这些诗可能没有意义,甚至看起来自相矛盾,但它们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很容易学习和朗诵。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is always particular about everything; that is, he is hard to deal with. 他总是对一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切都挑剔,也就是说他很难对付。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This machine is very easy to operate. Anybody can learn to use it in a few minutes.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这台机器很容易操作。任何人都能在几分钟内学会使用它。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morning air in summer is so good to breathe.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夏天早上的空气呼吸起来非常好。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4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438" y="1422292"/>
            <a:ext cx="1565984" cy="426341"/>
          </a:xfrm>
          <a:prstGeom prst="rect">
            <a:avLst/>
          </a:prstGeom>
        </p:spPr>
      </p:pic>
      <p:pic>
        <p:nvPicPr>
          <p:cNvPr id="4" name="图片 4" descr="textimage4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3201194"/>
            <a:ext cx="190500" cy="219075"/>
          </a:xfrm>
          <a:prstGeom prst="rect">
            <a:avLst/>
          </a:prstGeom>
        </p:spPr>
      </p:pic>
      <p:pic>
        <p:nvPicPr>
          <p:cNvPr id="6" name="图片 5" descr="textimage3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848501"/>
            <a:ext cx="2000264" cy="412587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201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  归纳拓展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在“主语+be+形容词+不定式”结构中常使用不定式的主动形式表示被动意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义。使用此结构需具备两个前提条件: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①形容词用来说明不定式的特征。常见的此类形容词有difficult、hard、easy、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good、pleasant、interesting等。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②此结构中的主语是不定式的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逻辑宾语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注意:若不定式中的动词为不及物动词,其后应该加相应的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59" kern="0" spc="9415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1-1 (2019课标全国Ⅰ,语法填空,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)Modern methods of/for tracking polar bear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populations have been employed only since the mid-1980s, and are expensive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perform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(perform) consistently over a large area.</a:t>
            </a:r>
            <a:endParaRPr lang="zh-CN" altLang="en-US" dirty="0"/>
          </a:p>
        </p:txBody>
      </p:sp>
      <p:pic>
        <p:nvPicPr>
          <p:cNvPr id="3" name="图片 3" descr="textimage4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9" y="4134650"/>
            <a:ext cx="1071570" cy="361740"/>
          </a:xfrm>
          <a:prstGeom prst="rect">
            <a:avLst/>
          </a:prstGeom>
        </p:spPr>
      </p:pic>
      <p:pic>
        <p:nvPicPr>
          <p:cNvPr id="4" name="图片 4" descr="textimage4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5089705"/>
            <a:ext cx="570364" cy="383212"/>
          </a:xfrm>
          <a:prstGeom prst="rect">
            <a:avLst/>
          </a:prstGeom>
        </p:spPr>
      </p:pic>
      <p:pic>
        <p:nvPicPr>
          <p:cNvPr id="5" name="图片 5" descr="textimage4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1277129"/>
            <a:ext cx="219075" cy="2190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277393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3706021"/>
            <a:ext cx="10229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6005549"/>
            <a:ext cx="14813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48501"/>
            <a:ext cx="8316000" cy="5903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考查非谓语动词。句意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: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跟踪调查北极熊数量的现代化方法只是从二十世</a:t>
            </a:r>
            <a:r>
              <a:rPr lang="zh-CN" altLang="en-US" sz="2000" dirty="0" smtClean="0">
                <a:solidFill>
                  <a:srgbClr val="FF0000"/>
                </a:solidFill>
              </a:rPr>
              <a:t/>
            </a:r>
            <a:br>
              <a:rPr lang="zh-CN" altLang="en-US" sz="2000" dirty="0" smtClean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纪八十年代中期才开始采用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在大的区域内持续使用这些方法是昂贵的。此处使</a:t>
            </a:r>
            <a:r>
              <a:rPr lang="zh-CN" altLang="en-US" sz="2000" dirty="0" smtClean="0">
                <a:solidFill>
                  <a:srgbClr val="FF0000"/>
                </a:solidFill>
              </a:rPr>
              <a:t/>
            </a:r>
            <a:br>
              <a:rPr lang="zh-CN" altLang="en-US" sz="2000" dirty="0" smtClean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用的是“主语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+be+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形容词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+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不定式”结构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用主动形式表示被动意义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故填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to per-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form。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1-2 (2019北京,阅读理解C,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)Credibility is hard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earn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(earn) but easy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to lose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(lose), and the problem is only going to get harder from here on out.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考查非谓语动词。句意:信任很难获得,但容易失去,而且从现在开始,问题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将只会变得更加严重。两个空使用的都是“主语+be+形容词+不定式”结构,用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主动形式表示被动意义,故填to learn和to lose。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1-3 (2016天津,阅读理解D,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solution is obvious though perhaps not easy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to apply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(apply): always handle the most difficult job first.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考查非谓语动词。句意:解决方案很明显,尽管可能并不容易应用:总是先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处理最困难的工作。分析句子结构可知,此处使用的是“主语+be+形容词+不定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式”结构,用主动形式表示被动意义,故填to apply。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4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613000"/>
            <a:ext cx="478109" cy="321488"/>
          </a:xfrm>
          <a:prstGeom prst="rect">
            <a:avLst/>
          </a:prstGeom>
        </p:spPr>
      </p:pic>
      <p:pic>
        <p:nvPicPr>
          <p:cNvPr id="4" name="图片 4" descr="textimage4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699632"/>
            <a:ext cx="490822" cy="33003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563013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991641"/>
            <a:ext cx="112134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063343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00034" y="3420269"/>
            <a:ext cx="842968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71472" y="5491971"/>
            <a:ext cx="842968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83568" y="899989"/>
            <a:ext cx="799288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48501"/>
            <a:ext cx="8316000" cy="1722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1-4 (2018浙江,阅读理解A改编,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)18世纪时英国的小说很难理解。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British novels in the 18th century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were difficult to understand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latin typeface="Times New Roman" pitchFamily="65" charset="-122"/>
                <a:ea typeface="宋体" pitchFamily="65" charset="-122"/>
              </a:rPr>
              <a:t>.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5" name="图片 5" descr="textimage4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321297"/>
            <a:ext cx="543862" cy="365406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777195"/>
            <a:ext cx="30900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143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59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|while作并列连词连接并列分句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Some rhyme (like B and C), while others do not. (教材P50)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有些(诗歌)押韵(如B和C),而有些则不押韵。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情景导学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Tom is outgoing while Katy is shy and quiet. 汤姆性格外向,而凯蒂却羞涩、文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静。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While the Internet is of great help, I don't think it's a good idea to spend too much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time on it. 虽然互联网很有帮助,但我认为在网上花太多时间不是个好主意。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learned a lot of French while I was in Paris.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我在巴黎时学会了许多法语。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①while用作并列连词,意为 “而,然而”,表示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前后两者的对比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4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348567"/>
            <a:ext cx="1423108" cy="371867"/>
          </a:xfrm>
          <a:prstGeom prst="rect">
            <a:avLst/>
          </a:prstGeom>
        </p:spPr>
      </p:pic>
      <p:pic>
        <p:nvPicPr>
          <p:cNvPr id="4" name="图片 4" descr="textimage4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00" y="2634451"/>
            <a:ext cx="190500" cy="219075"/>
          </a:xfrm>
          <a:prstGeom prst="rect">
            <a:avLst/>
          </a:prstGeom>
        </p:spPr>
      </p:pic>
      <p:pic>
        <p:nvPicPr>
          <p:cNvPr id="5" name="图片 5" descr="textimage5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00" y="5569747"/>
            <a:ext cx="219075" cy="2190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5868541"/>
            <a:ext cx="223224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656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②while引导让步状语从句,意为 “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虽然,尽管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”,一般放在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句首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,相当于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although/though。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③while引导时间状语从句,意为 “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当……时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④while还可以用作名词,表示“一段时间,一会儿”, 常与不定冠词a连用。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2-1 (2016课标全国Ⅰ,语法填空,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nursery team switches him every few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days with his sister so that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while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one is being bottle-fed, the other is with mum—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she never suspects.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考查连词。句意:护理团队每隔几天就把它和它的妹妹交换,这样当一个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被用奶瓶喂时,另一个就和妈妈在一起——它从不怀疑。while引导时间状语从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句,意为“当</a:t>
            </a:r>
            <a:r>
              <a:rPr lang="zh-CN" altLang="en-US" sz="1814" kern="0" dirty="0" smtClean="0">
                <a:solidFill>
                  <a:srgbClr val="FF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时”。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5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4242" y="3348260"/>
            <a:ext cx="576408" cy="387273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205691"/>
            <a:ext cx="15041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205691"/>
            <a:ext cx="88176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5" y="2062947"/>
            <a:ext cx="14327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777459"/>
            <a:ext cx="10687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00034" y="4563277"/>
            <a:ext cx="842968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9518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完成句子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2-2 (2019江苏,阅读理解B改编,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)20世纪60年代,Bob Christiansen在研究黄石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国家公园的火山历史时,对一些事情感到困惑。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 the 1960s,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while studying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volcanic history of Yellowstone National Park,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Bob Christiansen became puzzled about something.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2-3 (2018课标全国Ⅱ,语法填空,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)在过去的25年里,玉米的产量已经激增了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将近125%,而水稻(的产量)仅增长了7%。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Corn production has jumped nearly 125 percent over the past 25 years,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while rice </a:t>
            </a:r>
            <a:b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has increased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only 7 percent.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27" kern="0" spc="12672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dirty="0" smtClean="0">
                <a:solidFill>
                  <a:schemeClr val="tx2"/>
                </a:solidFill>
              </a:rPr>
              <a:t>|wherever引导让步状语从句</a:t>
            </a:r>
            <a:endParaRPr lang="zh-CN" altLang="en-US" dirty="0">
              <a:solidFill>
                <a:schemeClr val="tx2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And then when I found it, wherever it blew, I should know that the wind had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been going there too. (教材P56)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然后当我发现它时,不管它被吹到了哪里,我都知道风也一直会吹到那里。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119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5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348261"/>
            <a:ext cx="486141" cy="326888"/>
          </a:xfrm>
          <a:prstGeom prst="rect">
            <a:avLst/>
          </a:prstGeom>
        </p:spPr>
      </p:pic>
      <p:pic>
        <p:nvPicPr>
          <p:cNvPr id="4" name="图片 4" descr="textimage5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5134781"/>
            <a:ext cx="1571636" cy="408626"/>
          </a:xfrm>
          <a:prstGeom prst="rect">
            <a:avLst/>
          </a:prstGeom>
        </p:spPr>
      </p:pic>
      <p:pic>
        <p:nvPicPr>
          <p:cNvPr id="6" name="图片 4" descr="textimage5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692077"/>
            <a:ext cx="543862" cy="365407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2505087"/>
            <a:ext cx="192312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4206087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634715"/>
            <a:ext cx="155282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606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  情景导学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Wherever/No matter where you are, you must remember you are a Chinese. 无论你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在哪儿,你都必须记住你是一个中国人。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I'm wondering whatever you said made her so angry.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我在纳闷你究竟说了什么使她这么生气。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380" kern="0" spc="344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归纳拓展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①wherever/whenever/however/whatever/whoever/whichever引导让步状语从句,相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当于no matter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where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/when/how/what/who/which。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②whatever/whoever/whichever除了引导让步状语从句外,还可以引导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名词性从</a:t>
            </a:r>
            <a:b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,此时不能换成no matter what/who/which。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③引导名词性从句时,whoever相当于anyone who,whatever相当于anything that。</a:t>
            </a:r>
            <a:endParaRPr lang="zh-CN" altLang="en-US" dirty="0"/>
          </a:p>
        </p:txBody>
      </p:sp>
      <p:pic>
        <p:nvPicPr>
          <p:cNvPr id="3" name="图片 3" descr="textimage5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420269"/>
            <a:ext cx="219075" cy="219074"/>
          </a:xfrm>
          <a:prstGeom prst="rect">
            <a:avLst/>
          </a:prstGeom>
        </p:spPr>
      </p:pic>
      <p:pic>
        <p:nvPicPr>
          <p:cNvPr id="5" name="图片 5" descr="textimage5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277129"/>
            <a:ext cx="190500" cy="21907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134649"/>
            <a:ext cx="10601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4563277"/>
            <a:ext cx="12469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920467"/>
            <a:ext cx="473276" cy="3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025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grief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.悲伤;悲痛;伤心事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23.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prejudice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.偏见;成见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.使怀有(或形成)偏见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(B)阅读词汇—明词义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1.imagery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形象的描述;意象;像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2.nursery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幼儿教育的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托儿所;保育室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3.mockingbird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嘲鸫(美洲鸣禽,能模仿别种鸟的鸣叫)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4.brass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黄铜;黄铜制品;铜管乐器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5.billy goat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公山羊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6.bull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公牛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7.bee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蜜蜂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8.dewdrop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露珠;水珠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9.clover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三叶草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05691"/>
            <a:ext cx="85725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634319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491575"/>
            <a:ext cx="250033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848765"/>
            <a:ext cx="17281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48765"/>
            <a:ext cx="192882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277393"/>
            <a:ext cx="41587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706021"/>
            <a:ext cx="292895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134649"/>
            <a:ext cx="120361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7" y="4563277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932437"/>
            <a:ext cx="110403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349095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77723"/>
            <a:ext cx="121444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77063"/>
            <a:ext cx="8566908" cy="1725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3-1 (2019北京,七选五,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)Just as in a game of tug-of-war (拔河比赛),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whenever     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 person is added, everyone else pulls the rope with less- force.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考查让步状语从句。句意:就像在拔河比赛中,无论何时加入一个人,其他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4" descr="textimage5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5376" y="1260029"/>
            <a:ext cx="555053" cy="372926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14348" y="2437828"/>
            <a:ext cx="8316000" cy="4450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所有人就会用更小的力拉绳子。由句意可知,空格处表示“无论何时”,故用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whenever引导让步状语从句。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3-2 (2018北京,七选五改编,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)Each person,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whoever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(who) they are, has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psychological imbalances.</a:t>
            </a:r>
            <a:endParaRPr lang="zh-CN" altLang="en-US" dirty="0"/>
          </a:p>
          <a:p>
            <a:pPr marL="0" indent="0" eaLnBrk="0" latinLnBrk="1" hangingPunct="0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考查让步状语从句。句意:每个人都会有心理失衡,无论是谁。由句意可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知,空格处表示 “无论谁”,故用whoever引导让步状语从句。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3-3 (2017北京,23,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)Every year,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whoever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(who) makes the most beautiful </a:t>
            </a:r>
            <a:endParaRPr lang="zh-CN" altLang="en-US" dirty="0"/>
          </a:p>
          <a:p>
            <a:pPr marL="0" indent="0" eaLnBrk="0" latinLnBrk="1" hangingPunct="0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kite will win a prize in the Kite Festival.</a:t>
            </a:r>
            <a:endParaRPr lang="zh-CN" altLang="en-US" dirty="0"/>
          </a:p>
          <a:p>
            <a:pPr marL="0" indent="0" eaLnBrk="0" latinLnBrk="1" hangingPunct="0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考查名词性从句。句意:每年在风筝节上无论谁风筝做得最漂亮他就会赢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得一份奖品。分析句子结构可知,设空处既引导主语从句又在主语从句中充当主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语,且设空处指代人,表示“无论谁”,故填whoever。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图片 3" descr="textimage5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4598" y="3315150"/>
            <a:ext cx="552449" cy="371474"/>
          </a:xfrm>
          <a:prstGeom prst="rect">
            <a:avLst/>
          </a:prstGeom>
        </p:spPr>
      </p:pic>
      <p:pic>
        <p:nvPicPr>
          <p:cNvPr id="8" name="图片 4" descr="textimage5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0800" y="4932437"/>
            <a:ext cx="534647" cy="359504"/>
          </a:xfrm>
          <a:prstGeom prst="rect">
            <a:avLst/>
          </a:prstGeom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1277129"/>
            <a:ext cx="150016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277393"/>
            <a:ext cx="13012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920467"/>
            <a:ext cx="129272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571472" y="2062947"/>
            <a:ext cx="842968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14316" y="4063211"/>
            <a:ext cx="8429684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1472" y="5706285"/>
            <a:ext cx="8429684" cy="1134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947111"/>
            <a:ext cx="8316000" cy="452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考查名词性从句。句意:你的支持对我们的工作是重要的。无论你能做什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么都有帮助。分析句子结构可知,设空处既引导主语从句又在主语从句中充当及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物动词do的宾语,结合句意可知空格处表示“无论什么”,故用Whatever引导名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词性从句。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3-5 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However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 hard I tried, I could not forget the terrible day when I failed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in the exam.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考查让步状语从句。句意:无论我怎样努力地尝试,我都无法忘记我考试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不及格那糟糕的一天。分析句子结构并结合句意可知,设空处引导让步状语从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句,表示“无论如何”,故填However。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8" kern="0" spc="2551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6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51" y="3663089"/>
            <a:ext cx="530230" cy="356534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14348" y="1205691"/>
            <a:ext cx="8316000" cy="85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3-4 (2016北京, 24,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)Your support is important to our work.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Whatever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(what) you can do helps.</a:t>
            </a:r>
            <a:endParaRPr lang="zh-CN" altLang="en-US" dirty="0"/>
          </a:p>
        </p:txBody>
      </p:sp>
      <p:pic>
        <p:nvPicPr>
          <p:cNvPr id="6" name="图片 5" descr="textimage6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1277129"/>
            <a:ext cx="510014" cy="342940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290641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634583"/>
            <a:ext cx="141793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71472" y="2062947"/>
            <a:ext cx="8429684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4316" y="4563277"/>
            <a:ext cx="842968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348567"/>
            <a:ext cx="8316000" cy="4606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320"/>
              </a:spcBef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定语从句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定语从句的概念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在主从复合句中,修饰某一名词或代词的从句叫作定语从句。被定语从句修饰的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词叫先行词。定语从句位于先行词之后。定语从句的引导词有关系代词和关系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副词两类。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一、定语从句的分类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【观察】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She is the nurse who looks after the children.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她就是照料这些孩子的护士。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This letter is from my sister, who is working in a factory.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这封信是我的姐姐寄来的,她现在在一家工厂工作。</a:t>
            </a:r>
            <a:endParaRPr lang="zh-CN" altLang="en-US" dirty="0"/>
          </a:p>
        </p:txBody>
      </p:sp>
      <p:pic>
        <p:nvPicPr>
          <p:cNvPr id="3" name="图片 4" descr="textimage6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919939"/>
            <a:ext cx="2078033" cy="428628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443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归纳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】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(1)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根据定语从句与先行词之间关系的紧密程度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定语从句可分为限制性定语从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句和非限制性定语从句。①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限制性定语从句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紧跟先行词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主句与从句不用逗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号分开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从句删除后会影响整个句子的表达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;②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非限制性定语从句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与主句之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间通常用逗号分开,起补充说明作用,如省略,意思仍完整。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(2)在定语从句的引导词中,只有that和why不能引导非限制性定语从句。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二、关系代词的用法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1.关系代词的具体用法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【观察】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This is the present (that) Jack gave me for my birthday.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这是杰克送给我的生日礼物。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This is the book (which) you are looking for.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这就是你正在找的那本书。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076459"/>
            <a:ext cx="215169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433649"/>
            <a:ext cx="221457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025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Do you know everybody who came to the party?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你认识来参加聚会的每个人吗?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man (who/whom) you met just now is called Jim. 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你刚才遇见的那个人叫吉姆。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What's the name of the young man whose sister is a doctor?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那个妹妹是医生的年轻人叫什么名字?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As is known to all, China is in the east of Asia.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众所周知,中国位于亚洲东部。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【归纳】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引导定语从句的关系代词有that、which、who、whom、whose、as。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(1)that既可指物,也可指人,在定语从句中作主语、③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宾语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、表语,作宾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语时可省略。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349095"/>
            <a:ext cx="95035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025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(2)which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指物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在定语从句中作主语、宾语或表语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作④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宾语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时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在限制性定语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从句中可省略。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(3)who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和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whom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指人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,⑤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who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在定语从句中作主语或宾语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;⑥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</a:t>
            </a:r>
            <a:r>
              <a:rPr lang="en-US" altLang="zh-CN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whom    </a:t>
            </a:r>
            <a:r>
              <a:rPr lang="en-US" altLang="zh-CN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在定语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从句中只能作宾语。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(4)whose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指人或物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在定语从句中作⑦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定语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 </a:t>
            </a: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,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后面一定紧跟⑧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名词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(5)as在定语从句中作主语、宾语或表语。as引导非限制性定语从句时,意为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“⑨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正如,正像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”,as引导的从句可放在句首、句末或句中;as引导限制性定语从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句时,先行词常被as、so、such、the same修饰。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2.宜用that,不宜用which的情况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【观察】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Is there anything that you want to buy in the shop?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你有什么东西要在商店里买吗?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05691"/>
            <a:ext cx="9480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062947"/>
            <a:ext cx="92356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062947"/>
            <a:ext cx="115212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848765"/>
            <a:ext cx="93496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848765"/>
            <a:ext cx="10081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706021"/>
            <a:ext cx="148537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443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This is the only bike that I can afford.</a:t>
            </a:r>
            <a:endParaRPr lang="en-US" altLang="zh-CN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这是我能买得起的唯一的一辆自行车。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This is the most interesting book that I have ever read.</a:t>
            </a:r>
            <a:endParaRPr lang="en-US" altLang="zh-CN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这是我读过的最有趣的一本书。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 can remember well the persons and pictures that I saw in the room.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我能清楚地记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得我在那个房间所见到的人和照片。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【归纳】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(1)先行词是all、few、little、nothing、everything、⑩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anything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等不定代词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时,宜用that不用which。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(2)先行词被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the only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、the very、no等词修饰时,宜用that不用which。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(3)先行词被序数词或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形容词最高级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修饰,或先行词本身是序数词、基数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词、形容词最高级时,宜用that不用which。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(4)先行词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既包括人又包括物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时,宜用that不用which。</a:t>
            </a:r>
            <a:endParaRPr lang="zh-CN" altLang="en-US" dirty="0"/>
          </a:p>
        </p:txBody>
      </p:sp>
      <p:pic>
        <p:nvPicPr>
          <p:cNvPr id="3" name="图片 3" descr="textimage6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0250" y="4976945"/>
            <a:ext cx="257174" cy="257174"/>
          </a:xfrm>
          <a:prstGeom prst="rect">
            <a:avLst/>
          </a:prstGeom>
        </p:spPr>
      </p:pic>
      <p:pic>
        <p:nvPicPr>
          <p:cNvPr id="4" name="图片 4" descr="textimage6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1850" y="5396273"/>
            <a:ext cx="257174" cy="257174"/>
          </a:xfrm>
          <a:prstGeom prst="rect">
            <a:avLst/>
          </a:prstGeom>
        </p:spPr>
      </p:pic>
      <p:pic>
        <p:nvPicPr>
          <p:cNvPr id="5" name="图片 5" descr="textimage6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9850" y="6234929"/>
            <a:ext cx="257174" cy="2571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134649"/>
            <a:ext cx="12355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4933979"/>
            <a:ext cx="1277334" cy="35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5349095"/>
            <a:ext cx="18573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6206351"/>
            <a:ext cx="23551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590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3.宜用which,不宜用that的情况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【观察】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China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Today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attracts a worldwide readership,which shows more and more people all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over the world want to learn about China.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《今日中国》吸引了世界各地的读者,这表明世界上越来越多的人想了解中国。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This is the room in which the great scientist lived.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这是这位伟大的科学家曾经居住过的房间。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【归纳】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(1)引导</a:t>
            </a:r>
            <a:r>
              <a:rPr lang="zh-CN" altLang="en-US" sz="1400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非限制性定语从句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时,用which,而不用that。</a:t>
            </a:r>
            <a:endParaRPr lang="zh-CN" altLang="en-US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(2)关系代词前有</a:t>
            </a:r>
            <a:r>
              <a:rPr lang="zh-CN" altLang="en-US" sz="1400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时,通常用which,而不用that。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6" name="图片 3" descr="textimage6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4563277"/>
            <a:ext cx="257174" cy="257174"/>
          </a:xfrm>
          <a:prstGeom prst="rect">
            <a:avLst/>
          </a:prstGeom>
        </p:spPr>
      </p:pic>
      <p:pic>
        <p:nvPicPr>
          <p:cNvPr id="7" name="图片 4" descr="textimage6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4991905"/>
            <a:ext cx="257174" cy="25717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563277"/>
            <a:ext cx="220944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933979"/>
            <a:ext cx="99272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3983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20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三、关系副词的用法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【观察】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Opposite is St Paul's Cathedral, where/in which you can hear some lovely music.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对面是圣保罗大教堂,在那里你能听到一些优美的音乐。</a:t>
            </a:r>
            <a:endParaRPr lang="zh-CN" altLang="en-US" sz="2000" dirty="0" smtClean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00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Do you know the date when Lincoln was born? 你知道林肯的出生日期吗?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reason why I don't trust him is that he often tells lies.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我不信任他的原因是他经常撒谎。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This couple have reached the point where they have to separate from each other. 这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对夫妇已经到了必须分手的地步。</a:t>
            </a:r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22519"/>
            <a:ext cx="8316000" cy="6283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【归纳】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(1)引导定语从句的关系副词有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where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(2)当先行词是表示时间、地点或原因(一般为reason)的名词,并且定语从句中缺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少状语时用关系副词引导定语从句。有时可用   “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介词+which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”结构替换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关系副词。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(3)当先行词为一些表示抽象地点的名词,如point、situation、case、stage等时,如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果引导词在从句中作状语,常用关系副词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where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引导定语从句;如果作主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语、宾语或表语,则用关系代词that或which引导定语从句。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四、“介词+关系代词”引导的定语从句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【观察】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 the dark street, there wasn't a single person to whom she could turn for help.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在黑暗的街道上,没有一个她可以求助的人。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Some experts think reading is the fundamental skill upon/on which school education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depends.</a:t>
            </a:r>
            <a:endParaRPr lang="zh-CN" altLang="en-US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pic>
        <p:nvPicPr>
          <p:cNvPr id="3" name="图片 3" descr="textimage6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3450" y="1422923"/>
            <a:ext cx="257174" cy="257174"/>
          </a:xfrm>
          <a:prstGeom prst="rect">
            <a:avLst/>
          </a:prstGeom>
        </p:spPr>
      </p:pic>
      <p:pic>
        <p:nvPicPr>
          <p:cNvPr id="4" name="图片 4" descr="textimage6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4662" y="1422923"/>
            <a:ext cx="257175" cy="257175"/>
          </a:xfrm>
          <a:prstGeom prst="rect">
            <a:avLst/>
          </a:prstGeom>
        </p:spPr>
      </p:pic>
      <p:pic>
        <p:nvPicPr>
          <p:cNvPr id="5" name="图片 5" descr="textimage7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2087" y="1422923"/>
            <a:ext cx="257175" cy="257175"/>
          </a:xfrm>
          <a:prstGeom prst="rect">
            <a:avLst/>
          </a:prstGeom>
        </p:spPr>
      </p:pic>
      <p:pic>
        <p:nvPicPr>
          <p:cNvPr id="7" name="图片 7" descr="textimage7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4400" y="3491707"/>
            <a:ext cx="257175" cy="257175"/>
          </a:xfrm>
          <a:prstGeom prst="rect">
            <a:avLst/>
          </a:prstGeom>
        </p:spPr>
      </p:pic>
      <p:pic>
        <p:nvPicPr>
          <p:cNvPr id="8" name="图片 6" descr="textimage71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27816" y="2318697"/>
            <a:ext cx="244316" cy="244316"/>
          </a:xfrm>
          <a:prstGeom prst="rect">
            <a:avLst/>
          </a:prstGeom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1348567"/>
            <a:ext cx="10801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1348567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1348567"/>
            <a:ext cx="9554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2205823"/>
            <a:ext cx="15716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3420269"/>
            <a:ext cx="10715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39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10.butterfly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蝴蝶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11.lawn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草坪,草地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cinquain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五行诗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haiku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俳句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14.syllable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音节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15.blossom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花朵;花簇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16.revolve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旋转;环绕;转动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17.core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核心;精髓;(水果的)核儿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18.cherry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樱桃;樱桃树;樱桃色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樱桃色的;鲜红色的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19.verse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诗;韵文;诗节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20.prose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散文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21.era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时代;年代;纪元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22.sow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播种;种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19" y="1205691"/>
            <a:ext cx="94864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634319"/>
            <a:ext cx="148936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062947"/>
            <a:ext cx="120418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491575"/>
            <a:ext cx="105789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3" y="2848765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277393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706021"/>
            <a:ext cx="200026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134649"/>
            <a:ext cx="28575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563277"/>
            <a:ext cx="24986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563277"/>
            <a:ext cx="244827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920467"/>
            <a:ext cx="1785950" cy="3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349095"/>
            <a:ext cx="100811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137" y="5777723"/>
            <a:ext cx="2024751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6206351"/>
            <a:ext cx="127733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977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一些专家认为阅读是学校教育所依赖的基本技能。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Leather shoes trade is the career to which the Greens are devoted.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皮鞋生意是格林一家非常投入的事业。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I'll never forget the time during which I spent my childhood in the country.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我永远不会忘记儿时在乡村度过的时光。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colorless gas without which we can't live is called oxygen. 这种离开它我们不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能存活的无色气体被称为氧气。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【归纳】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“介词+关系代词”引导定语从句时,若先行词指人,关系代词常用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whom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若先行词指物,关系代词常用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which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。“介词+关系代词”中介词的确定: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依据先行词搭配的具体意义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依据定语从句中动词或形容词的某种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习惯搭配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、</a:t>
            </a:r>
            <a:r>
              <a:rPr lang="zh-CN" altLang="en-US" sz="1511" kern="0" spc="513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依据句子所表达的意思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7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5937" y="4619755"/>
            <a:ext cx="257175" cy="257175"/>
          </a:xfrm>
          <a:prstGeom prst="rect">
            <a:avLst/>
          </a:prstGeom>
        </p:spPr>
      </p:pic>
      <p:pic>
        <p:nvPicPr>
          <p:cNvPr id="4" name="图片 4" descr="textimage7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2400" y="5039083"/>
            <a:ext cx="257174" cy="257175"/>
          </a:xfrm>
          <a:prstGeom prst="rect">
            <a:avLst/>
          </a:prstGeom>
        </p:spPr>
      </p:pic>
      <p:pic>
        <p:nvPicPr>
          <p:cNvPr id="5" name="图片 5" descr="textimage7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00" y="5458411"/>
            <a:ext cx="257175" cy="257175"/>
          </a:xfrm>
          <a:prstGeom prst="rect">
            <a:avLst/>
          </a:prstGeom>
        </p:spPr>
      </p:pic>
      <p:pic>
        <p:nvPicPr>
          <p:cNvPr id="6" name="图片 6" descr="textimage76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3175" y="5458411"/>
            <a:ext cx="257174" cy="257175"/>
          </a:xfrm>
          <a:prstGeom prst="rect">
            <a:avLst/>
          </a:prstGeom>
        </p:spPr>
      </p:pic>
      <p:pic>
        <p:nvPicPr>
          <p:cNvPr id="7" name="图片 7" descr="textimage7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72000" y="5877739"/>
            <a:ext cx="257174" cy="257174"/>
          </a:xfrm>
          <a:prstGeom prst="rect">
            <a:avLst/>
          </a:prstGeom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4505351"/>
            <a:ext cx="11029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920467"/>
            <a:ext cx="1080119" cy="3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5349095"/>
            <a:ext cx="324321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5349095"/>
            <a:ext cx="40335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5791235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5777723"/>
            <a:ext cx="28083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68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359" kern="0" spc="9415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单句语法填空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1.(2019江苏,21,</a:t>
            </a:r>
            <a:r>
              <a:rPr lang="zh-CN" altLang="en-US" sz="2033" kern="0" spc="2766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)We have entered into an age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dreams have the best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chance of coming true.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考查定语从句。句意:我们已经进入一个时代,在这个时代梦想实现的可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能性最大。句中先行词为age(时代),且关系词在从句中作时间状语,故填when。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 (2019天津,11,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)Their child is at the stage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where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she can say individual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words but not full sentences.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考查定语从句。句意:他们的孩子正处于能说单个单词而不能说完整句子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的阶段。先行词是the stage,关系词在定语从句中作地点状语,故填关系副词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where。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 (2019课标全国Ⅰ,短文改错,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)One afternoon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when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 was in primary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school, I was walking by the school playground.</a:t>
            </a:r>
            <a:endParaRPr lang="zh-CN" altLang="en-US" dirty="0"/>
          </a:p>
        </p:txBody>
      </p:sp>
      <p:pic>
        <p:nvPicPr>
          <p:cNvPr id="3" name="图片 3" descr="textimage7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235952"/>
            <a:ext cx="1495425" cy="504825"/>
          </a:xfrm>
          <a:prstGeom prst="rect">
            <a:avLst/>
          </a:prstGeom>
        </p:spPr>
      </p:pic>
      <p:pic>
        <p:nvPicPr>
          <p:cNvPr id="4" name="图片 4" descr="textimage7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6725" y="2194113"/>
            <a:ext cx="609600" cy="409575"/>
          </a:xfrm>
          <a:prstGeom prst="rect">
            <a:avLst/>
          </a:prstGeom>
        </p:spPr>
      </p:pic>
      <p:pic>
        <p:nvPicPr>
          <p:cNvPr id="5" name="图片 5" descr="textimage8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4325" y="3903770"/>
            <a:ext cx="552449" cy="371474"/>
          </a:xfrm>
          <a:prstGeom prst="rect">
            <a:avLst/>
          </a:prstGeom>
        </p:spPr>
      </p:pic>
      <p:pic>
        <p:nvPicPr>
          <p:cNvPr id="6" name="图片 6" descr="textimage8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6725" y="5998951"/>
            <a:ext cx="552449" cy="371474"/>
          </a:xfrm>
          <a:prstGeom prst="rect">
            <a:avLst/>
          </a:prstGeom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2205823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920335"/>
            <a:ext cx="10858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992037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42910" y="3063079"/>
            <a:ext cx="8072494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71472" y="4634715"/>
            <a:ext cx="8143932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065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考查定语从句。句意:上小学时的一天下午,我在学校操场旁散步。先行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词One afternoon表示时间,关系词在定语从句中作时间状语,所以使用关系副词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when引导定语从句。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 (2019课标全国Ⅱ,语法填空,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)Now Irene Astbury works from 9 am to 5 pm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daily at the pet shop in Macclesfield,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which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she opened with her late husband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考查非限制性定语从句。句意:现在Irene Astbury每天从上午9点到下午5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点在位于麦克尔斯菲尔德的宠物店工作,这家宠物店是她和她已故的丈夫Les一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起开的。分析句子结构可知,先行词为the pet shop,关系词在非限制性定语从句中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作opened的宾语,故用关系代词which。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 (2019课标全国Ⅲ,语法填空,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)They were well trained by their masters 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who/that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had great experience with caring for these animals.</a:t>
            </a:r>
            <a:endParaRPr lang="zh-CN" altLang="en-US" dirty="0"/>
          </a:p>
        </p:txBody>
      </p:sp>
      <p:pic>
        <p:nvPicPr>
          <p:cNvPr id="3" name="图片 3" descr="textimage8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5" y="2484166"/>
            <a:ext cx="504056" cy="338934"/>
          </a:xfrm>
          <a:prstGeom prst="rect">
            <a:avLst/>
          </a:prstGeom>
        </p:spPr>
      </p:pic>
      <p:pic>
        <p:nvPicPr>
          <p:cNvPr id="4" name="图片 4" descr="textimage8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5" y="5436494"/>
            <a:ext cx="504056" cy="338934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920203"/>
            <a:ext cx="10715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791235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42910" y="3706021"/>
            <a:ext cx="7929618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11560" y="1188021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77063"/>
            <a:ext cx="8316000" cy="5484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考查定语从句。句意:它们被主人训练得很好,它们的主人在照顾这些动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物方面很有经验。先行词为masters(主人),且关系词在从句中作主语,故填关系代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词who/that。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 (2019课标全国Ⅲ,短文改错,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)In the cafe, customers will enjoy themselves in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 historical environment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that/which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is created for them.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考查定语从句。句意:在这间咖啡厅,顾客们将在为他们创造的历史环境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中尽情享受。先行词the historical environment指物,关系词在从句中作主语,故填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关系代词that/which。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 (2019浙江,语法填空,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)On the edge of the jacket, there is a piece of cloth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that/which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gives off light in the dark.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考查定语从句。句意:夹克的边上有一块布,这块布能在黑暗中发光。设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空处引导定语从句,先行词是a piece of cloth,指物,关系词在从句中作主语,故用关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系代词that或which。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8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124125"/>
            <a:ext cx="504056" cy="338934"/>
          </a:xfrm>
          <a:prstGeom prst="rect">
            <a:avLst/>
          </a:prstGeom>
        </p:spPr>
      </p:pic>
      <p:pic>
        <p:nvPicPr>
          <p:cNvPr id="4" name="图片 4" descr="textimage8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5524" y="4160503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491575"/>
            <a:ext cx="150133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563277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14348" y="2920203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71472" y="4991905"/>
            <a:ext cx="8215370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83568" y="827981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77063"/>
            <a:ext cx="8424000" cy="6339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 (2019北京,语法填空C改编,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students benefitting most from college are 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those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are totally engaged(参与)in academic life.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考查定语从句。句意:从大学中获益最多的学生是那些完全参与到学术生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活中的人。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　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are totally engaged(参与)in academic life是定语从句,修饰先行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词those,设空处在从句中作主语,指人,关系词宜用who。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 (2018北京,5,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)She and her family bicycle to work,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which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helps them keep fit.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考查非限制性定语从句。句意:她和家人都骑自行车去上班,这有助于他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们保持健康。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　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helps them keep fit是非限制性定语从句,该从句位于主句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后,修饰整个主句,关系词在从句中作主语,故应用关系代词which。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 (2018天津,2,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)Kate,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whose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sister I shared a room with when we were at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college, has gone to work in Australia.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考查定语从句。句意:凯特已经去澳大利亚工作了。我和凯特的姐姐在大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学的时候共住一室。分析句子可知,先行词为Kate,设空处引导非限制性定语</a:t>
            </a:r>
            <a:r>
              <a:rPr lang="zh-CN" altLang="en-US" sz="1810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从句,在从句中作名词sister的定语,故用关系代词whose。</a:t>
            </a:r>
            <a:endParaRPr lang="zh-CN" altLang="en-US" sz="181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8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9125" y="2903978"/>
            <a:ext cx="552449" cy="371474"/>
          </a:xfrm>
          <a:prstGeom prst="rect">
            <a:avLst/>
          </a:prstGeom>
        </p:spPr>
      </p:pic>
      <p:pic>
        <p:nvPicPr>
          <p:cNvPr id="4" name="图片 4" descr="textimage8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4325" y="4620431"/>
            <a:ext cx="552449" cy="371474"/>
          </a:xfrm>
          <a:prstGeom prst="rect">
            <a:avLst/>
          </a:prstGeom>
        </p:spPr>
      </p:pic>
      <p:pic>
        <p:nvPicPr>
          <p:cNvPr id="5" name="图片 5" descr="textimage8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7" y="834217"/>
            <a:ext cx="496646" cy="333951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188021"/>
            <a:ext cx="92926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920203"/>
            <a:ext cx="1071569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563277"/>
            <a:ext cx="1152128" cy="3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14348" y="1634319"/>
            <a:ext cx="807249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42910" y="3348831"/>
            <a:ext cx="828680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42910" y="5420533"/>
            <a:ext cx="8501090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01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 (2018江苏,23,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)Self-driving is an area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where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China and the rest of the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world are on the same starting line.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考查定语从句。句意:无人驾驶是一个中国和世界其他国家都在同一起跑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线上的领域。句中先行词为area,关系词在从句中作地点状语,故用关系副词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where。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12.(2018课标全国Ⅰ,语法填空,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)Two of the authors of the review also made a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study published in 2014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that/which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showed a mere five to 10 minutes a day of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running reduced the risk of heart disease and early deaths from all causes.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考查定语从句。句意:该报告的其中两名作者在2014年还发表了一项研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究,这项研究表明每天跑步仅5到10分钟就可以降低患心脏病和由于各种原因导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致过早死亡的风险。a study是先行词,关系词在定语从句中作主语,故填关系代词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that/which。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8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1" y="1239366"/>
            <a:ext cx="486956" cy="327437"/>
          </a:xfrm>
          <a:prstGeom prst="rect">
            <a:avLst/>
          </a:prstGeom>
        </p:spPr>
      </p:pic>
      <p:pic>
        <p:nvPicPr>
          <p:cNvPr id="4" name="图片 4" descr="textimage9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348261"/>
            <a:ext cx="458300" cy="308167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205691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790971"/>
            <a:ext cx="15133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71472" y="1991509"/>
            <a:ext cx="8501122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1472" y="4491839"/>
            <a:ext cx="8215370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436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13.(2018课标全国Ⅰ,短文改错,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)They also had a small pond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where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they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raised fish. My grandpa said last summer they earned quite a lot by selling the fish.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考查定语从句。句意:他们还有一个小池塘,里面养着鱼。我爷爷说去年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夏天他们通过卖鱼挣了很多钱。此处a small pond是先行词,关系词在定语从句中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作地点状语,故用关系副词where。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14.(2018课标全国Ⅱ,语法填空,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Chinese Ministry of Agriculture finds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that between 2005—when the government started a soil-testing program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that/which    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gives specific fertilizer recommendations to farmers—and 2011, fertilizer use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dropped by 7.7 million tons.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考查定语从句。句意:中国农业部发现,在2005年和2011年之间,化肥的使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用减少了770万吨。2005年政府启动了土壤检测项目,向农民推荐特定的化肥。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分析句子结构可知,设空处引导定语从句,且在从句中作主语,先行词a soil-testing 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program指物,故填关系代词that/which。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9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257319"/>
            <a:ext cx="506862" cy="340822"/>
          </a:xfrm>
          <a:prstGeom prst="rect">
            <a:avLst/>
          </a:prstGeom>
        </p:spPr>
      </p:pic>
      <p:pic>
        <p:nvPicPr>
          <p:cNvPr id="4" name="图片 4" descr="textimage9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352499"/>
            <a:ext cx="506862" cy="340821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205691"/>
            <a:ext cx="109893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719533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71472" y="2062947"/>
            <a:ext cx="8358246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42910" y="4991904"/>
            <a:ext cx="7929618" cy="1848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065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15.(2018浙江,语法填空,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)Many westerners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who/that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come to China cook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much less than in their own countries once they realize how cheap it can be to eat 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out.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考查定语从句。句意:许多来到中国的西方人一旦意识到在外面吃饭可能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会多么便宜,他们自己做饭的次数就会大大少于他们在自己国家做饭的次数。定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语从句的先行词是Many westerners,指人,关系词在定语从句中作主语,故用关系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代词who/that。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16.(2018天津3月,7,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)There was a long wait at the reception desk,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where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everyone was checking in.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考查定语从句。句意:接待处排起了长队,大家都正在这里办理登记手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续。先行词为the reception desk,关系词在定语从句中作地点状语,故填关系副词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where。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9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237901"/>
            <a:ext cx="535741" cy="360240"/>
          </a:xfrm>
          <a:prstGeom prst="rect">
            <a:avLst/>
          </a:prstGeom>
        </p:spPr>
      </p:pic>
      <p:pic>
        <p:nvPicPr>
          <p:cNvPr id="4" name="图片 4" descr="textimage9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9441" y="4212357"/>
            <a:ext cx="475333" cy="319620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205691"/>
            <a:ext cx="12298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134649"/>
            <a:ext cx="114300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71472" y="2563013"/>
            <a:ext cx="842968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42910" y="4991905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77063"/>
            <a:ext cx="8316000" cy="5923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17.(2017天津3月,13,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 have reached a point in my career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where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 need to 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decide which way to go.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考查定语从句。句意:我的事业到了需要决定何去何从的阶段。先行词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point在此处意为“阶段”,表示抽象的地点,故用where引导定语从句。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18.(2017北京,31,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little problems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that/which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we meet in our daily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lives may be inspirations for great inventions.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考查定语从句。句意:我们在日常生活中遇到的小问题可能成为伟大发明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的灵感。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　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we meet in our daily lives是定语从句,关系词在从句中作宾语,指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物,故填关系代词that/which。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19.(2017江苏,28,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)In 1963 the UN set up the World Food Programme, one of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whose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purposes is to relieve worldwide starvation.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考查定语从句。句意:1963年联合国成立了世界粮食计划署,其目的之一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是缓解世界范围内的饥饿问题。先行词是the World Food Programme,设空处在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定语从句中作定语,修饰purposes,故填whose。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1925" y="2484650"/>
            <a:ext cx="552449" cy="371474"/>
          </a:xfrm>
          <a:prstGeom prst="rect">
            <a:avLst/>
          </a:prstGeom>
        </p:spPr>
      </p:pic>
      <p:pic>
        <p:nvPicPr>
          <p:cNvPr id="4" name="图片 4" descr="textimage9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1925" y="4579831"/>
            <a:ext cx="552449" cy="371474"/>
          </a:xfrm>
          <a:prstGeom prst="rect">
            <a:avLst/>
          </a:prstGeom>
        </p:spPr>
      </p:pic>
      <p:pic>
        <p:nvPicPr>
          <p:cNvPr id="5" name="图片 5" descr="textimage9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834217"/>
            <a:ext cx="526171" cy="35380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848501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491575"/>
            <a:ext cx="15704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991905"/>
            <a:ext cx="10715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00034" y="1634319"/>
            <a:ext cx="792961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00034" y="3348831"/>
            <a:ext cx="8358246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00034" y="5420532"/>
            <a:ext cx="8286808" cy="142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460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20.(2017天津,9,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)My eldest son,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whose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work takes him all over the world,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is in New York at the moment.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考查非限制性定语从句。句意:我最大的儿子现在在纽约,他的工作使他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走遍世界各地。先行词是My eldest son, 根据句意和空后名词确定关系词在从句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中作定语,故填whose。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21.(2017课标全国Ⅰ,语法填空,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)Like anything, it is possible to have too much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of both,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which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is not good for the health.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考查非限制性定语从句。句意:像任何东西一样,两者都有可能食用太多,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这对健康不利。分析句子结构可知,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　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is not good for the health为非限制性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定语从句,从句缺少主语,先行词为前文中的to have too much of both,即“两者食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用过多”。故填which。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22.(2017课标全国Ⅲ,语法填空,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)But Sarah,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has taken part in shows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along with top models, wants to prove that she has brains as well as beauty.</a:t>
            </a:r>
            <a:endParaRPr lang="zh-CN" altLang="en-US" dirty="0"/>
          </a:p>
        </p:txBody>
      </p:sp>
      <p:pic>
        <p:nvPicPr>
          <p:cNvPr id="3" name="图片 3" descr="textimage9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3" y="1247525"/>
            <a:ext cx="504057" cy="338934"/>
          </a:xfrm>
          <a:prstGeom prst="rect">
            <a:avLst/>
          </a:prstGeom>
        </p:spPr>
      </p:pic>
      <p:pic>
        <p:nvPicPr>
          <p:cNvPr id="4" name="图片 4" descr="textimage9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348261"/>
            <a:ext cx="432047" cy="290513"/>
          </a:xfrm>
          <a:prstGeom prst="rect">
            <a:avLst/>
          </a:prstGeom>
        </p:spPr>
      </p:pic>
      <p:pic>
        <p:nvPicPr>
          <p:cNvPr id="5" name="图片 5" descr="textimage1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5868541"/>
            <a:ext cx="480441" cy="323055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205691"/>
            <a:ext cx="1178325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777459"/>
            <a:ext cx="10801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849161"/>
            <a:ext cx="928693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71472" y="1991509"/>
            <a:ext cx="828680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71472" y="4206087"/>
            <a:ext cx="7929618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39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23.sonnet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十四行诗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24.barren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贫瘠的;不结果实的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(C)拓展词汇—灵活用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sorrow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.悲伤;悲痛;伤心事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.感到悲伤→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sorrowful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.悲伤的;伤心的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sorrowfully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.悲伤地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literary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.文学的;爱好文学的;有文学作品特征的→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literature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.文学;著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作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rhyme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.押韵词;押韵的短诗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 &amp;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.(使)押韵→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rhythm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.节奏;韵律;规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律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recite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.背诵;吟诵;列举→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recital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.诗歌朗诵会;音乐演奏会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respective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.分别的;各自的→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respectively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.分别;各自;依次为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comprehension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.理解力;领悟力;理解练习→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comprehend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.理解;领悟→</a:t>
            </a:r>
            <a:r>
              <a:rPr dirty="0"/>
              <a:t/>
            </a:r>
            <a:br>
              <a:rPr dirty="0"/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comprehensible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.可理解的;能懂的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205691"/>
            <a:ext cx="14287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634319"/>
            <a:ext cx="24288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491575"/>
            <a:ext cx="1051049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33649"/>
            <a:ext cx="136815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862277"/>
            <a:ext cx="148366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90905"/>
            <a:ext cx="112305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290905"/>
            <a:ext cx="12241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134649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134649"/>
            <a:ext cx="1090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920467"/>
            <a:ext cx="979041" cy="3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004445"/>
            <a:ext cx="93610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349095"/>
            <a:ext cx="141109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349095"/>
            <a:ext cx="158246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777723"/>
            <a:ext cx="178595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777723"/>
            <a:ext cx="158417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6206351"/>
            <a:ext cx="18573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436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考查非限制性定语从句。句意:但是曾和顶级模特同台表演过的萨拉想证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明自己既有美貌又有头脑。分析句子结构可知,先行词Sarah后面是一个非限制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性定语从句,且从句缺少主语,故填关系代词who。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23.(2017课标全国Ⅱ,短文改错,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)In their spare time,they are interested in plant-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ing vegetables in their garden,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which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is on the rooftop of their house.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考查非限制性定语从句。句意:在业余时间,他们对在自家屋顶的花园里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种菜很感兴趣。非限制性定语从句的先行词是their garden,从句中缺少主语,故用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关系代词which。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24.(2017课标全国Ⅲ,短文改错改编,       )Around me in the picture are the things 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that/which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were very important in my life at that time.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考查定语从句。句意:照片中,我周围是一些在我当时的生活中非常重要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的东西。分析句子可知,the things是先行词,指物,且定语从句中缺少主语,故填关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系代词that/which。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10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1" y="2515302"/>
            <a:ext cx="506863" cy="340822"/>
          </a:xfrm>
          <a:prstGeom prst="rect">
            <a:avLst/>
          </a:prstGeom>
        </p:spPr>
      </p:pic>
      <p:pic>
        <p:nvPicPr>
          <p:cNvPr id="4" name="图片 4" descr="textimage10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7" y="4639570"/>
            <a:ext cx="463607" cy="311736"/>
          </a:xfrm>
          <a:prstGeom prst="rect">
            <a:avLst/>
          </a:prstGeom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920203"/>
            <a:ext cx="1071569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991905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14348" y="3277393"/>
            <a:ext cx="8178132" cy="1295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28596" y="5420533"/>
            <a:ext cx="8358246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11560" y="1188021"/>
            <a:ext cx="8208912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050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25.(2017浙江,语法填空,</a:t>
            </a:r>
            <a:r>
              <a:rPr lang="zh-CN" altLang="en-US" sz="1837" kern="0" spc="243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)Pahlsson and her husband now think the ring proba-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bly got swept into a pile of kitchen rubbish and was spread over the garden,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where     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it remained until the carrot's leafy top accidentally sprouted (生长) through it.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考查定语从句。句意:Pahlsson和她的丈夫现在认为戒指可能是被扫进了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一堆厨房垃圾里,然后被撒在了花园里,它一直待在那里,直到胡萝卜的顶端意外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地穿过它发了芽。定语从句的先行词是the garden,关系词在从句中充当地点状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语,故填where。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26.(2016北京,22,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)I live next door to a couple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whose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children often make a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lot of noise.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考查定语从句。句意:我住在一对夫妻隔壁,他们的孩子经常制造很多噪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音。a couple是先行词,这对夫妻的孩子很吵,children和couple是所属关系,故用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whose作定语,whose children相当于the children of whom。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10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236185"/>
            <a:ext cx="526216" cy="341579"/>
          </a:xfrm>
          <a:prstGeom prst="rect">
            <a:avLst/>
          </a:prstGeom>
        </p:spPr>
      </p:pic>
      <p:pic>
        <p:nvPicPr>
          <p:cNvPr id="4" name="图片 4" descr="textimage10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1925" y="4142274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1634319"/>
            <a:ext cx="1104037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134649"/>
            <a:ext cx="10801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14348" y="2420137"/>
            <a:ext cx="7929618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71472" y="4991905"/>
            <a:ext cx="8032976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82679"/>
            <a:ext cx="8316000" cy="5504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27.(2016江苏,23,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)Many young people, most of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whom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were well-educated, 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headed for remote regions to chase their dreams.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考查定语从句。句意:很多年轻人都去了偏远地区追求他们的梦想,其中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大部分人都受过良好教育。定语从句的先行词是Many young people,指人,设空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处在定语从句中作介词of的宾语,故填关系代词whom。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28.(2016浙江,11,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)Scientists have advanced many theories about why human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beings cry tears, none of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which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has been proved.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考查定语从句。句意:关于为什么人类哭的时候会流泪科学家已经提出了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很多理论,但没有一个被证明。此处是“不定代词+of+关系代词”引导定语从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句,定语从句的先行词是theories,指物,且定语从句中介词of后缺少宾语,故填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which。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29.(2016天津,9,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)We will put off the picnic in the park until next week,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when     </a:t>
            </a:r>
            <a:endParaRPr lang="en-US" altLang="zh-CN" sz="1814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the weather may be better.</a:t>
            </a:r>
            <a:endParaRPr lang="zh-CN" altLang="en-US" dirty="0"/>
          </a:p>
        </p:txBody>
      </p:sp>
      <p:pic>
        <p:nvPicPr>
          <p:cNvPr id="3" name="图片 3" descr="textimage10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1925" y="2903978"/>
            <a:ext cx="552449" cy="371474"/>
          </a:xfrm>
          <a:prstGeom prst="rect">
            <a:avLst/>
          </a:prstGeom>
        </p:spPr>
      </p:pic>
      <p:pic>
        <p:nvPicPr>
          <p:cNvPr id="4" name="图片 4" descr="textimage10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6725" y="5418487"/>
            <a:ext cx="552450" cy="371474"/>
          </a:xfrm>
          <a:prstGeom prst="rect">
            <a:avLst/>
          </a:prstGeom>
        </p:spPr>
      </p:pic>
      <p:pic>
        <p:nvPicPr>
          <p:cNvPr id="5" name="图片 5" descr="textimage10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848501"/>
            <a:ext cx="552449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848501"/>
            <a:ext cx="10801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348831"/>
            <a:ext cx="10715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420533"/>
            <a:ext cx="100013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14348" y="1562881"/>
            <a:ext cx="7929618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42910" y="3706021"/>
            <a:ext cx="8033546" cy="1658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35001"/>
            <a:ext cx="8316000" cy="5484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考查非限制性定语从句。句意:我们将把在公园的野餐推迟到下个星期,</a:t>
            </a:r>
            <a:endParaRPr lang="zh-CN" altLang="en-US" sz="2000" dirty="0" smtClean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那时天气可能会好一些。设空处引导非限制性定语从句,先行词是next week,且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从句中缺少时间状语,故填when。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30.(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number of smokers,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as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is reported, has dropped by 17 percent in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just one year.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考查非限制性定语从句。句意:正如报道的那样,吸烟的人数仅在一年内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就已经减少了百分之十七。分析句子结构可知,非限制性定语从句位于句中,先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行词为整个主句的内容,关系词在从句中作主语,表示“正如”,故填as。as is re-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ported 正如报道的那样。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31.(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)As the smallest child of his family, Alex is always longing for the time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  when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he should be able to be independent.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考查定语从句。句意:作为家里最小的孩子,亚历克斯总是期盼着他能够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独立的时候。先行词为the time,关系词在从句中作时间状语,故填when。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3" descr="textimage10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4725" y="2120100"/>
            <a:ext cx="552450" cy="371475"/>
          </a:xfrm>
          <a:prstGeom prst="rect">
            <a:avLst/>
          </a:prstGeom>
        </p:spPr>
      </p:pic>
      <p:pic>
        <p:nvPicPr>
          <p:cNvPr id="4" name="图片 4" descr="textimage10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4725" y="4620431"/>
            <a:ext cx="552450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134385"/>
            <a:ext cx="71438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063343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71472" y="2848765"/>
            <a:ext cx="7929618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42910" y="5420533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11560" y="827981"/>
            <a:ext cx="792961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1276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32.(</a:t>
            </a:r>
            <a:r>
              <a:rPr lang="zh-CN" altLang="en-US" sz="1902" kern="0" spc="2447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)The books on the desk,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whose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covers are shiny, are prizes for us.</a:t>
            </a:r>
            <a:endParaRPr lang="zh-CN" altLang="en-US" sz="20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b="1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解析　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考查定语从句。句意:桌上那些封面闪闪发亮的书是我们的奖品。先行词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为The books,关系词在从句中作定语,故填whose。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5" descr="textimage11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205691"/>
            <a:ext cx="508372" cy="371474"/>
          </a:xfrm>
          <a:prstGeom prst="rect">
            <a:avLst/>
          </a:prstGeom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205691"/>
            <a:ext cx="10715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42910" y="1562881"/>
            <a:ext cx="8286808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4977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sympathy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.同情;赞同→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sympathetic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.同情的;有同情心的;赞同的→</a:t>
            </a:r>
            <a:r>
              <a:rPr dirty="0"/>
              <a:t/>
            </a:r>
            <a:br>
              <a:rPr dirty="0"/>
            </a:b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sympathetically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.同情地;赞同地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innocence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.天真;单纯;无罪→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innocent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.天真无邪的;无辜的;无恶意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innocently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.天真地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correspond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vi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.相一致;符合;相当于;通信→ 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correspondence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.来往信件;通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信联系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dominant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.首要的;占支配地位的;显著的→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dominance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.优势;支配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地位→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dominate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.支配;控制;占有优势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complicated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.复杂的;难懂的→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complicate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vt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.使复杂化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variation   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.变化;变体;变奏曲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vary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v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.变化;改变→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variety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.种类;多</a:t>
            </a:r>
            <a:r>
              <a:rPr dirty="0"/>
              <a:t/>
            </a:r>
            <a:br>
              <a:rPr dirty="0"/>
            </a:b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样化→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various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.各种各样的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racial 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adj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.种族的;人种的→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race   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 </a:t>
            </a:r>
            <a:r>
              <a:rPr lang="zh-CN" altLang="en-US" sz="1814" i="1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n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.人种;种族</a:t>
            </a:r>
            <a:endParaRPr lang="zh-CN" altLang="en-US" dirty="0"/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05691"/>
            <a:ext cx="133908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205691"/>
            <a:ext cx="158417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634319"/>
            <a:ext cx="192882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195" y="2062947"/>
            <a:ext cx="1389789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062947"/>
            <a:ext cx="128873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491575"/>
            <a:ext cx="141337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920203"/>
            <a:ext cx="14830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844205"/>
            <a:ext cx="20162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06021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706021"/>
            <a:ext cx="145042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134649"/>
            <a:ext cx="12858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563277"/>
            <a:ext cx="162768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563277"/>
            <a:ext cx="144016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920467"/>
            <a:ext cx="1285884" cy="3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005417"/>
            <a:ext cx="864096" cy="28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991905"/>
            <a:ext cx="1095509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349095"/>
            <a:ext cx="119905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77723"/>
            <a:ext cx="9796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777723"/>
            <a:ext cx="86409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8000"/>
            <a:ext cx="8316000" cy="539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Ⅱ.重点短语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compared with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相比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make sense      </a:t>
            </a:r>
            <a:r>
              <a:rPr lang="zh-CN" altLang="en-US" sz="1814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有意义;讲得通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3.nursery rhyme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童谣;儿歌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4.be made up of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由……组成(构成)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5.consist of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由……组成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6.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 popular with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受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欢迎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7.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 translated into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被翻译成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8.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in particular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尤其;特别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9.of one's own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某人自己的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10.look back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回顾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day by day     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一天天;逐日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12.build up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(使)逐渐增加;(使)扩大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634319"/>
            <a:ext cx="185738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052117"/>
            <a:ext cx="17281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433649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848765"/>
            <a:ext cx="235745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277393"/>
            <a:ext cx="17145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06021"/>
            <a:ext cx="192882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134649"/>
            <a:ext cx="207170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563277"/>
            <a:ext cx="16430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920467"/>
            <a:ext cx="1734462" cy="3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349095"/>
            <a:ext cx="1059029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77723"/>
            <a:ext cx="157163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6206351"/>
            <a:ext cx="278608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81568"/>
            <a:ext cx="8316000" cy="5859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13.quite a few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 　相当多;不少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14.in spite of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不管;尽管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15.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fall in love with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爱上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16.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carry out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贯彻;实施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17.have an influence on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对……有影响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18.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if so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如果那样的话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19.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come across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偶然遇到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20.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be familiar with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熟悉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21.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keep up with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跟上;与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保持同步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22.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make a list of...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列出</a:t>
            </a:r>
            <a:r>
              <a:rPr lang="zh-CN" altLang="en-US" sz="1814" kern="0" dirty="0" smtClean="0">
                <a:solidFill>
                  <a:srgbClr val="000000"/>
                </a:solidFill>
                <a:latin typeface="黑体" pitchFamily="65" charset="-122"/>
                <a:ea typeface="宋体" pitchFamily="65" charset="-122"/>
              </a:rPr>
              <a:t>……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23.hold onto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抓紧不放开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24.(be)related to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与……有关    </a:t>
            </a:r>
            <a:endParaRPr lang="zh-CN" altLang="en-US" sz="1814" u="sng" kern="0" dirty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25. </a:t>
            </a:r>
            <a:r>
              <a:rPr lang="zh-CN" altLang="en-US" sz="1814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take turns to do sth.    </a:t>
            </a:r>
            <a:r>
              <a:rPr lang="zh-CN" altLang="en-US" sz="1814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轮流做某事</a:t>
            </a:r>
            <a:endParaRPr lang="en-US" altLang="zh-CN" sz="1814" kern="0" dirty="0" smtClean="0">
              <a:solidFill>
                <a:srgbClr val="000000"/>
              </a:solidFill>
              <a:latin typeface="Times New Roman" pitchFamily="65" charset="-122"/>
              <a:ea typeface="宋体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26.(be)based on </a:t>
            </a:r>
            <a:r>
              <a:rPr lang="zh-CN" altLang="en-US" u="sng" kern="0" dirty="0" smtClean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　以……为基础/根据    </a:t>
            </a:r>
            <a:endParaRPr lang="en-US" altLang="zh-CN" u="sng" kern="0" dirty="0" smtClean="0">
              <a:solidFill>
                <a:srgbClr val="FF0000"/>
              </a:solidFill>
              <a:latin typeface="Times New Roman" pitchFamily="65" charset="-122"/>
              <a:ea typeface="宋体" pitchFamily="65" charset="-122"/>
            </a:endParaRPr>
          </a:p>
        </p:txBody>
      </p:sp>
      <p:pic>
        <p:nvPicPr>
          <p:cNvPr id="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919939"/>
            <a:ext cx="1800200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348567"/>
            <a:ext cx="1500198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05757"/>
            <a:ext cx="1987724" cy="34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7897"/>
            <a:ext cx="135732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563013"/>
            <a:ext cx="192882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2991641"/>
            <a:ext cx="92869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420269"/>
            <a:ext cx="16430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848897"/>
            <a:ext cx="200026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77525"/>
            <a:ext cx="17145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634715"/>
            <a:ext cx="1928826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063343"/>
            <a:ext cx="1643074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491971"/>
            <a:ext cx="171451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849161"/>
            <a:ext cx="2347764" cy="37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\\a015\吴双婷\线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6277789"/>
            <a:ext cx="2428892" cy="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0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1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2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3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4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5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6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7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8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19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0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1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2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3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4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5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6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7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8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29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0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1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2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3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4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5.xml><?xml version="1.0" encoding="utf-8"?>
<CustomerInfo>
  <UserName>DELL</UserName>
  <CompanyName/>
  <MachineID>A666</MachineID>
  <ToolID>ljRTAAAAKGU=</ToolID>
  <Data><![CDATA[bGpSVEFBQUFLR1U9]]></Data>
</CustomerInfo>
</file>

<file path=customXml/item36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7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8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39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0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1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2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3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4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5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6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7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8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49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0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1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2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3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4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5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6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7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8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59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6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60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61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62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63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64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7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8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9.xml><?xml version="1.0" encoding="utf-8"?>
<CustomerInfo>
  <UserName>Administrator</UserName>
  <CompanyName>Microsoft</CompanyName>
  <MachineID>A666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962CDB81-B948-405A-B530-C8DB29C31782}">
  <ds:schemaRefs/>
</ds:datastoreItem>
</file>

<file path=customXml/itemProps10.xml><?xml version="1.0" encoding="utf-8"?>
<ds:datastoreItem xmlns:ds="http://schemas.openxmlformats.org/officeDocument/2006/customXml" ds:itemID="{BB71D469-B376-42C7-A875-F4B02B60A1B1}">
  <ds:schemaRefs/>
</ds:datastoreItem>
</file>

<file path=customXml/itemProps11.xml><?xml version="1.0" encoding="utf-8"?>
<ds:datastoreItem xmlns:ds="http://schemas.openxmlformats.org/officeDocument/2006/customXml" ds:itemID="{C6A174C9-F66F-47EE-B22A-9EEF54A47287}">
  <ds:schemaRefs/>
</ds:datastoreItem>
</file>

<file path=customXml/itemProps12.xml><?xml version="1.0" encoding="utf-8"?>
<ds:datastoreItem xmlns:ds="http://schemas.openxmlformats.org/officeDocument/2006/customXml" ds:itemID="{6429D377-37C7-4718-B115-E245883E72D8}">
  <ds:schemaRefs/>
</ds:datastoreItem>
</file>

<file path=customXml/itemProps13.xml><?xml version="1.0" encoding="utf-8"?>
<ds:datastoreItem xmlns:ds="http://schemas.openxmlformats.org/officeDocument/2006/customXml" ds:itemID="{9C5F68C5-018B-4272-9382-9AB03764E440}">
  <ds:schemaRefs/>
</ds:datastoreItem>
</file>

<file path=customXml/itemProps14.xml><?xml version="1.0" encoding="utf-8"?>
<ds:datastoreItem xmlns:ds="http://schemas.openxmlformats.org/officeDocument/2006/customXml" ds:itemID="{AD0385A5-1771-4984-B0EE-BCB5C7586790}">
  <ds:schemaRefs/>
</ds:datastoreItem>
</file>

<file path=customXml/itemProps15.xml><?xml version="1.0" encoding="utf-8"?>
<ds:datastoreItem xmlns:ds="http://schemas.openxmlformats.org/officeDocument/2006/customXml" ds:itemID="{97F6BFF1-B266-44E4-BB42-2334523365AB}">
  <ds:schemaRefs/>
</ds:datastoreItem>
</file>

<file path=customXml/itemProps16.xml><?xml version="1.0" encoding="utf-8"?>
<ds:datastoreItem xmlns:ds="http://schemas.openxmlformats.org/officeDocument/2006/customXml" ds:itemID="{11CF1A32-86B4-4A05-931A-603D1865FB5F}">
  <ds:schemaRefs/>
</ds:datastoreItem>
</file>

<file path=customXml/itemProps17.xml><?xml version="1.0" encoding="utf-8"?>
<ds:datastoreItem xmlns:ds="http://schemas.openxmlformats.org/officeDocument/2006/customXml" ds:itemID="{A0B6CE63-3340-4B91-BE86-D3C3EFBC7E42}">
  <ds:schemaRefs/>
</ds:datastoreItem>
</file>

<file path=customXml/itemProps18.xml><?xml version="1.0" encoding="utf-8"?>
<ds:datastoreItem xmlns:ds="http://schemas.openxmlformats.org/officeDocument/2006/customXml" ds:itemID="{52A0F255-12A1-40FE-ABE7-4D5D1A31529D}">
  <ds:schemaRefs/>
</ds:datastoreItem>
</file>

<file path=customXml/itemProps19.xml><?xml version="1.0" encoding="utf-8"?>
<ds:datastoreItem xmlns:ds="http://schemas.openxmlformats.org/officeDocument/2006/customXml" ds:itemID="{97D0416C-61EF-4907-B2A7-27483128191D}">
  <ds:schemaRefs/>
</ds:datastoreItem>
</file>

<file path=customXml/itemProps2.xml><?xml version="1.0" encoding="utf-8"?>
<ds:datastoreItem xmlns:ds="http://schemas.openxmlformats.org/officeDocument/2006/customXml" ds:itemID="{153B93CF-D1E0-441F-B629-7800355B91D6}">
  <ds:schemaRefs/>
</ds:datastoreItem>
</file>

<file path=customXml/itemProps20.xml><?xml version="1.0" encoding="utf-8"?>
<ds:datastoreItem xmlns:ds="http://schemas.openxmlformats.org/officeDocument/2006/customXml" ds:itemID="{680EA8EF-474F-493B-999C-E1ACF79D4CA5}">
  <ds:schemaRefs/>
</ds:datastoreItem>
</file>

<file path=customXml/itemProps21.xml><?xml version="1.0" encoding="utf-8"?>
<ds:datastoreItem xmlns:ds="http://schemas.openxmlformats.org/officeDocument/2006/customXml" ds:itemID="{5BE1B014-C232-41EF-9260-75034E68902A}">
  <ds:schemaRefs/>
</ds:datastoreItem>
</file>

<file path=customXml/itemProps22.xml><?xml version="1.0" encoding="utf-8"?>
<ds:datastoreItem xmlns:ds="http://schemas.openxmlformats.org/officeDocument/2006/customXml" ds:itemID="{CF25CABC-FAEB-4CA8-A451-DE31614935DD}">
  <ds:schemaRefs/>
</ds:datastoreItem>
</file>

<file path=customXml/itemProps23.xml><?xml version="1.0" encoding="utf-8"?>
<ds:datastoreItem xmlns:ds="http://schemas.openxmlformats.org/officeDocument/2006/customXml" ds:itemID="{61900706-8B72-4DB6-9AD8-0C8A74EFEE37}">
  <ds:schemaRefs/>
</ds:datastoreItem>
</file>

<file path=customXml/itemProps24.xml><?xml version="1.0" encoding="utf-8"?>
<ds:datastoreItem xmlns:ds="http://schemas.openxmlformats.org/officeDocument/2006/customXml" ds:itemID="{71CC360E-269F-4CE8-9D12-FD16A4C76627}">
  <ds:schemaRefs/>
</ds:datastoreItem>
</file>

<file path=customXml/itemProps25.xml><?xml version="1.0" encoding="utf-8"?>
<ds:datastoreItem xmlns:ds="http://schemas.openxmlformats.org/officeDocument/2006/customXml" ds:itemID="{EFC9CF98-63D8-4573-8FFB-A4FE4D2A4A9A}">
  <ds:schemaRefs/>
</ds:datastoreItem>
</file>

<file path=customXml/itemProps26.xml><?xml version="1.0" encoding="utf-8"?>
<ds:datastoreItem xmlns:ds="http://schemas.openxmlformats.org/officeDocument/2006/customXml" ds:itemID="{029B5A37-6E43-437D-AFBF-02C33FDF8F0C}">
  <ds:schemaRefs/>
</ds:datastoreItem>
</file>

<file path=customXml/itemProps27.xml><?xml version="1.0" encoding="utf-8"?>
<ds:datastoreItem xmlns:ds="http://schemas.openxmlformats.org/officeDocument/2006/customXml" ds:itemID="{BBA33B9E-9D62-4FCA-9571-803A26A541EE}">
  <ds:schemaRefs/>
</ds:datastoreItem>
</file>

<file path=customXml/itemProps28.xml><?xml version="1.0" encoding="utf-8"?>
<ds:datastoreItem xmlns:ds="http://schemas.openxmlformats.org/officeDocument/2006/customXml" ds:itemID="{B8C7DB68-276B-49FE-BBDF-B6E5C94BF085}">
  <ds:schemaRefs/>
</ds:datastoreItem>
</file>

<file path=customXml/itemProps29.xml><?xml version="1.0" encoding="utf-8"?>
<ds:datastoreItem xmlns:ds="http://schemas.openxmlformats.org/officeDocument/2006/customXml" ds:itemID="{CB7CDF17-42CC-47B4-B7B2-ADAE3871A4AE}">
  <ds:schemaRefs/>
</ds:datastoreItem>
</file>

<file path=customXml/itemProps3.xml><?xml version="1.0" encoding="utf-8"?>
<ds:datastoreItem xmlns:ds="http://schemas.openxmlformats.org/officeDocument/2006/customXml" ds:itemID="{8C4F257B-1905-43B7-9D7B-AFF5522C106D}">
  <ds:schemaRefs/>
</ds:datastoreItem>
</file>

<file path=customXml/itemProps30.xml><?xml version="1.0" encoding="utf-8"?>
<ds:datastoreItem xmlns:ds="http://schemas.openxmlformats.org/officeDocument/2006/customXml" ds:itemID="{68B18608-FE50-4B57-8140-7503D6A1AA5C}">
  <ds:schemaRefs/>
</ds:datastoreItem>
</file>

<file path=customXml/itemProps31.xml><?xml version="1.0" encoding="utf-8"?>
<ds:datastoreItem xmlns:ds="http://schemas.openxmlformats.org/officeDocument/2006/customXml" ds:itemID="{D77BC8F5-AB5C-418E-A6EB-3E0AC4BE44F2}">
  <ds:schemaRefs/>
</ds:datastoreItem>
</file>

<file path=customXml/itemProps32.xml><?xml version="1.0" encoding="utf-8"?>
<ds:datastoreItem xmlns:ds="http://schemas.openxmlformats.org/officeDocument/2006/customXml" ds:itemID="{24E3E1BF-64E8-4203-B432-E90933A9BABC}">
  <ds:schemaRefs/>
</ds:datastoreItem>
</file>

<file path=customXml/itemProps33.xml><?xml version="1.0" encoding="utf-8"?>
<ds:datastoreItem xmlns:ds="http://schemas.openxmlformats.org/officeDocument/2006/customXml" ds:itemID="{B8A2D77F-77BA-465F-A2E5-30AC49135733}">
  <ds:schemaRefs/>
</ds:datastoreItem>
</file>

<file path=customXml/itemProps34.xml><?xml version="1.0" encoding="utf-8"?>
<ds:datastoreItem xmlns:ds="http://schemas.openxmlformats.org/officeDocument/2006/customXml" ds:itemID="{3DEAC243-F108-48C5-BE40-B4C9DE07A93D}">
  <ds:schemaRefs/>
</ds:datastoreItem>
</file>

<file path=customXml/itemProps35.xml><?xml version="1.0" encoding="utf-8"?>
<ds:datastoreItem xmlns:ds="http://schemas.openxmlformats.org/officeDocument/2006/customXml" ds:itemID="{5DB6EE3D-CC06-4400-BA62-BB1CFA4AA3CB}">
  <ds:schemaRefs/>
</ds:datastoreItem>
</file>

<file path=customXml/itemProps36.xml><?xml version="1.0" encoding="utf-8"?>
<ds:datastoreItem xmlns:ds="http://schemas.openxmlformats.org/officeDocument/2006/customXml" ds:itemID="{BDFE3A10-199E-444E-A177-A7655589F967}">
  <ds:schemaRefs/>
</ds:datastoreItem>
</file>

<file path=customXml/itemProps37.xml><?xml version="1.0" encoding="utf-8"?>
<ds:datastoreItem xmlns:ds="http://schemas.openxmlformats.org/officeDocument/2006/customXml" ds:itemID="{9D24773B-DDB5-4204-B6C7-F38E64A35DDB}">
  <ds:schemaRefs/>
</ds:datastoreItem>
</file>

<file path=customXml/itemProps38.xml><?xml version="1.0" encoding="utf-8"?>
<ds:datastoreItem xmlns:ds="http://schemas.openxmlformats.org/officeDocument/2006/customXml" ds:itemID="{5FC3E7FA-CCED-4D31-861B-45BA19014C16}">
  <ds:schemaRefs/>
</ds:datastoreItem>
</file>

<file path=customXml/itemProps39.xml><?xml version="1.0" encoding="utf-8"?>
<ds:datastoreItem xmlns:ds="http://schemas.openxmlformats.org/officeDocument/2006/customXml" ds:itemID="{EFFF91BF-CA3F-4505-8147-DDE5FD88826F}">
  <ds:schemaRefs/>
</ds:datastoreItem>
</file>

<file path=customXml/itemProps4.xml><?xml version="1.0" encoding="utf-8"?>
<ds:datastoreItem xmlns:ds="http://schemas.openxmlformats.org/officeDocument/2006/customXml" ds:itemID="{0E473666-EB2D-4C56-8957-7CFB67B31629}">
  <ds:schemaRefs/>
</ds:datastoreItem>
</file>

<file path=customXml/itemProps40.xml><?xml version="1.0" encoding="utf-8"?>
<ds:datastoreItem xmlns:ds="http://schemas.openxmlformats.org/officeDocument/2006/customXml" ds:itemID="{EB3512A3-6790-4C7C-BCB6-36A61CE6D75A}">
  <ds:schemaRefs/>
</ds:datastoreItem>
</file>

<file path=customXml/itemProps41.xml><?xml version="1.0" encoding="utf-8"?>
<ds:datastoreItem xmlns:ds="http://schemas.openxmlformats.org/officeDocument/2006/customXml" ds:itemID="{F45453D1-DE5A-4043-8BB4-C68E2DC24C8C}">
  <ds:schemaRefs/>
</ds:datastoreItem>
</file>

<file path=customXml/itemProps42.xml><?xml version="1.0" encoding="utf-8"?>
<ds:datastoreItem xmlns:ds="http://schemas.openxmlformats.org/officeDocument/2006/customXml" ds:itemID="{3797402E-B54C-4419-9C20-714F292BBE7C}">
  <ds:schemaRefs/>
</ds:datastoreItem>
</file>

<file path=customXml/itemProps43.xml><?xml version="1.0" encoding="utf-8"?>
<ds:datastoreItem xmlns:ds="http://schemas.openxmlformats.org/officeDocument/2006/customXml" ds:itemID="{C12D1758-4E14-444D-B70D-872C873B6644}">
  <ds:schemaRefs/>
</ds:datastoreItem>
</file>

<file path=customXml/itemProps44.xml><?xml version="1.0" encoding="utf-8"?>
<ds:datastoreItem xmlns:ds="http://schemas.openxmlformats.org/officeDocument/2006/customXml" ds:itemID="{77C4448C-80CD-4F90-A6FA-DAA22B0A9113}">
  <ds:schemaRefs/>
</ds:datastoreItem>
</file>

<file path=customXml/itemProps45.xml><?xml version="1.0" encoding="utf-8"?>
<ds:datastoreItem xmlns:ds="http://schemas.openxmlformats.org/officeDocument/2006/customXml" ds:itemID="{A300590F-DDEF-48B3-B457-60D9AAF07CC4}">
  <ds:schemaRefs/>
</ds:datastoreItem>
</file>

<file path=customXml/itemProps46.xml><?xml version="1.0" encoding="utf-8"?>
<ds:datastoreItem xmlns:ds="http://schemas.openxmlformats.org/officeDocument/2006/customXml" ds:itemID="{BCBABACF-AEF0-4EBD-ACF1-CBA857C54535}">
  <ds:schemaRefs/>
</ds:datastoreItem>
</file>

<file path=customXml/itemProps47.xml><?xml version="1.0" encoding="utf-8"?>
<ds:datastoreItem xmlns:ds="http://schemas.openxmlformats.org/officeDocument/2006/customXml" ds:itemID="{F1A113A1-7B04-4545-A5C5-1C067BFA7FF0}">
  <ds:schemaRefs/>
</ds:datastoreItem>
</file>

<file path=customXml/itemProps48.xml><?xml version="1.0" encoding="utf-8"?>
<ds:datastoreItem xmlns:ds="http://schemas.openxmlformats.org/officeDocument/2006/customXml" ds:itemID="{334C4B0E-5C3E-4FB5-9830-862B446CC7EA}">
  <ds:schemaRefs/>
</ds:datastoreItem>
</file>

<file path=customXml/itemProps49.xml><?xml version="1.0" encoding="utf-8"?>
<ds:datastoreItem xmlns:ds="http://schemas.openxmlformats.org/officeDocument/2006/customXml" ds:itemID="{CC4247FA-1122-42CF-B43F-30F860E1AD66}">
  <ds:schemaRefs/>
</ds:datastoreItem>
</file>

<file path=customXml/itemProps5.xml><?xml version="1.0" encoding="utf-8"?>
<ds:datastoreItem xmlns:ds="http://schemas.openxmlformats.org/officeDocument/2006/customXml" ds:itemID="{B76C8435-5E26-4DFA-B440-05D0062CB8D0}">
  <ds:schemaRefs/>
</ds:datastoreItem>
</file>

<file path=customXml/itemProps50.xml><?xml version="1.0" encoding="utf-8"?>
<ds:datastoreItem xmlns:ds="http://schemas.openxmlformats.org/officeDocument/2006/customXml" ds:itemID="{621E6E62-BE7F-4047-81B7-AE8963347FB8}">
  <ds:schemaRefs/>
</ds:datastoreItem>
</file>

<file path=customXml/itemProps51.xml><?xml version="1.0" encoding="utf-8"?>
<ds:datastoreItem xmlns:ds="http://schemas.openxmlformats.org/officeDocument/2006/customXml" ds:itemID="{1543B850-84C8-42B5-ADB8-A6CD8B4B248C}">
  <ds:schemaRefs/>
</ds:datastoreItem>
</file>

<file path=customXml/itemProps52.xml><?xml version="1.0" encoding="utf-8"?>
<ds:datastoreItem xmlns:ds="http://schemas.openxmlformats.org/officeDocument/2006/customXml" ds:itemID="{4419E69A-B99A-4EC6-BCA1-C381C759848D}">
  <ds:schemaRefs/>
</ds:datastoreItem>
</file>

<file path=customXml/itemProps53.xml><?xml version="1.0" encoding="utf-8"?>
<ds:datastoreItem xmlns:ds="http://schemas.openxmlformats.org/officeDocument/2006/customXml" ds:itemID="{4F7130D3-A18A-41FE-AB75-9693EA917195}">
  <ds:schemaRefs/>
</ds:datastoreItem>
</file>

<file path=customXml/itemProps54.xml><?xml version="1.0" encoding="utf-8"?>
<ds:datastoreItem xmlns:ds="http://schemas.openxmlformats.org/officeDocument/2006/customXml" ds:itemID="{9FE8E25B-3B10-4F4C-9235-6C0456E828FD}">
  <ds:schemaRefs/>
</ds:datastoreItem>
</file>

<file path=customXml/itemProps55.xml><?xml version="1.0" encoding="utf-8"?>
<ds:datastoreItem xmlns:ds="http://schemas.openxmlformats.org/officeDocument/2006/customXml" ds:itemID="{DED4C5BE-0AC8-4410-9D15-8E3C13F03B40}">
  <ds:schemaRefs/>
</ds:datastoreItem>
</file>

<file path=customXml/itemProps56.xml><?xml version="1.0" encoding="utf-8"?>
<ds:datastoreItem xmlns:ds="http://schemas.openxmlformats.org/officeDocument/2006/customXml" ds:itemID="{44156E70-F188-48C1-9DBA-FCA5E35C5C0B}">
  <ds:schemaRefs/>
</ds:datastoreItem>
</file>

<file path=customXml/itemProps57.xml><?xml version="1.0" encoding="utf-8"?>
<ds:datastoreItem xmlns:ds="http://schemas.openxmlformats.org/officeDocument/2006/customXml" ds:itemID="{BBFBEFD6-F201-4D72-8566-7C4356A1861E}">
  <ds:schemaRefs/>
</ds:datastoreItem>
</file>

<file path=customXml/itemProps58.xml><?xml version="1.0" encoding="utf-8"?>
<ds:datastoreItem xmlns:ds="http://schemas.openxmlformats.org/officeDocument/2006/customXml" ds:itemID="{5AD27F25-687D-45A5-B18C-AD773B9E58CE}">
  <ds:schemaRefs/>
</ds:datastoreItem>
</file>

<file path=customXml/itemProps59.xml><?xml version="1.0" encoding="utf-8"?>
<ds:datastoreItem xmlns:ds="http://schemas.openxmlformats.org/officeDocument/2006/customXml" ds:itemID="{E21E036F-2B19-4624-B35A-D93317C8F8BB}">
  <ds:schemaRefs/>
</ds:datastoreItem>
</file>

<file path=customXml/itemProps6.xml><?xml version="1.0" encoding="utf-8"?>
<ds:datastoreItem xmlns:ds="http://schemas.openxmlformats.org/officeDocument/2006/customXml" ds:itemID="{9D3862C5-BA80-47BF-BBCF-79F82ECF3570}">
  <ds:schemaRefs/>
</ds:datastoreItem>
</file>

<file path=customXml/itemProps60.xml><?xml version="1.0" encoding="utf-8"?>
<ds:datastoreItem xmlns:ds="http://schemas.openxmlformats.org/officeDocument/2006/customXml" ds:itemID="{5FBA2471-83D6-49F0-9220-6D11284E3237}">
  <ds:schemaRefs/>
</ds:datastoreItem>
</file>

<file path=customXml/itemProps61.xml><?xml version="1.0" encoding="utf-8"?>
<ds:datastoreItem xmlns:ds="http://schemas.openxmlformats.org/officeDocument/2006/customXml" ds:itemID="{1A01D531-4925-48B2-B18F-C6A0437EA65D}">
  <ds:schemaRefs/>
</ds:datastoreItem>
</file>

<file path=customXml/itemProps62.xml><?xml version="1.0" encoding="utf-8"?>
<ds:datastoreItem xmlns:ds="http://schemas.openxmlformats.org/officeDocument/2006/customXml" ds:itemID="{561E88FB-64CF-45CA-B854-9A7084A3BD55}">
  <ds:schemaRefs/>
</ds:datastoreItem>
</file>

<file path=customXml/itemProps63.xml><?xml version="1.0" encoding="utf-8"?>
<ds:datastoreItem xmlns:ds="http://schemas.openxmlformats.org/officeDocument/2006/customXml" ds:itemID="{476348DE-B551-4118-9ABB-7B3FACD5C98B}">
  <ds:schemaRefs/>
</ds:datastoreItem>
</file>

<file path=customXml/itemProps64.xml><?xml version="1.0" encoding="utf-8"?>
<ds:datastoreItem xmlns:ds="http://schemas.openxmlformats.org/officeDocument/2006/customXml" ds:itemID="{916B42E6-DB3A-47AA-B351-5A2BA1CDA5B2}">
  <ds:schemaRefs/>
</ds:datastoreItem>
</file>

<file path=customXml/itemProps7.xml><?xml version="1.0" encoding="utf-8"?>
<ds:datastoreItem xmlns:ds="http://schemas.openxmlformats.org/officeDocument/2006/customXml" ds:itemID="{95137D99-8F05-4F35-A519-DAB7CDC798C0}">
  <ds:schemaRefs/>
</ds:datastoreItem>
</file>

<file path=customXml/itemProps8.xml><?xml version="1.0" encoding="utf-8"?>
<ds:datastoreItem xmlns:ds="http://schemas.openxmlformats.org/officeDocument/2006/customXml" ds:itemID="{DA5B86AB-6A18-46AA-8DA9-477946649F71}">
  <ds:schemaRefs/>
</ds:datastoreItem>
</file>

<file path=customXml/itemProps9.xml><?xml version="1.0" encoding="utf-8"?>
<ds:datastoreItem xmlns:ds="http://schemas.openxmlformats.org/officeDocument/2006/customXml" ds:itemID="{44B121F7-5452-4BA3-8393-03D4F409079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123</TotalTime>
  <Words>1357</Words>
  <Application>Microsoft Office PowerPoint</Application>
  <PresentationFormat>自定义</PresentationFormat>
  <Paragraphs>547</Paragraphs>
  <Slides>64</Slides>
  <Notes>64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65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cp:lastModifiedBy>Administrator</cp:lastModifiedBy>
  <cp:revision>175</cp:revision>
  <dcterms:modified xsi:type="dcterms:W3CDTF">2020-09-02T06:13:58Z</dcterms:modified>
</cp:coreProperties>
</file>