
<file path=[Content_Types].xml><?xml version="1.0" encoding="utf-8"?>
<Types xmlns="http://schemas.openxmlformats.org/package/2006/content-types">
  <Override PartName="/customXml/itemProps35.xml" ContentType="application/vnd.openxmlformats-officedocument.customXmlProperties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3.xml" ContentType="application/vnd.openxmlformats-officedocument.customXmlProperties+xml"/>
  <Override PartName="/customXml/itemProps24.xml" ContentType="application/vnd.openxmlformats-officedocument.customXmlProperties+xml"/>
  <Override PartName="/customXml/itemProps60.xml" ContentType="application/vnd.openxmlformats-officedocument.customXmlProperties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customXml/itemProps20.xml" ContentType="application/vnd.openxmlformats-officedocument.customXmlProperties+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customXml/itemProps6.xml" ContentType="application/vnd.openxmlformats-officedocument.customXmlProperties+xml"/>
  <Override PartName="/customXml/itemProps29.xml" ContentType="application/vnd.openxmlformats-officedocument.customXmlProperties+xml"/>
  <Override PartName="/customXml/itemProps58.xml" ContentType="application/vnd.openxmlformats-officedocument.customXmlProperties+xml"/>
  <Override PartName="/ppt/notesSlides/notesSlide7.xml" ContentType="application/vnd.openxmlformats-officedocument.presentationml.notesSlide+xml"/>
  <Override PartName="/customXml/itemProps18.xml" ContentType="application/vnd.openxmlformats-officedocument.customXmlProperties+xml"/>
  <Override PartName="/customXml/itemProps36.xml" ContentType="application/vnd.openxmlformats-officedocument.customXmlProperties+xml"/>
  <Override PartName="/customXml/itemProps47.xml" ContentType="application/vnd.openxmlformats-officedocument.customXmlPropertie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25.xml" ContentType="application/vnd.openxmlformats-officedocument.customXmlProperties+xml"/>
  <Override PartName="/customXml/itemProps54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customXml/itemProps14.xml" ContentType="application/vnd.openxmlformats-officedocument.customXmlProperties+xml"/>
  <Override PartName="/customXml/itemProps32.xml" ContentType="application/vnd.openxmlformats-officedocument.customXmlProperties+xml"/>
  <Override PartName="/customXml/itemProps43.xml" ContentType="application/vnd.openxmlformats-officedocument.customXmlProperties+xml"/>
  <Override PartName="/customXml/itemProps61.xml" ContentType="application/vnd.openxmlformats-officedocument.customXmlPropertie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customXml/itemProps21.xml" ContentType="application/vnd.openxmlformats-officedocument.customXmlProperties+xml"/>
  <Override PartName="/customXml/itemProps50.xml" ContentType="application/vnd.openxmlformats-officedocument.customXmlProperti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customXml/itemProps10.xml" ContentType="application/vnd.openxmlformats-officedocument.customXmlProperties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customXml/itemProps59.xml" ContentType="application/vnd.openxmlformats-officedocument.customXmlPropertie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customXml/itemProps7.xml" ContentType="application/vnd.openxmlformats-officedocument.customXmlProperties+xml"/>
  <Override PartName="/customXml/itemProps48.xml" ContentType="application/vnd.openxmlformats-officedocument.customXmlProperties+xml"/>
  <Override PartName="/customXml/itemProps19.xml" ContentType="application/vnd.openxmlformats-officedocument.customXmlProperties+xml"/>
  <Override PartName="/customXml/itemProps37.xml" ContentType="application/vnd.openxmlformats-officedocument.customXmlProperties+xml"/>
  <Override PartName="/customXml/itemProps55.xml" ContentType="application/vnd.openxmlformats-officedocument.customXmlPropertie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15.xml" ContentType="application/vnd.openxmlformats-officedocument.customXmlProperties+xml"/>
  <Override PartName="/customXml/itemProps26.xml" ContentType="application/vnd.openxmlformats-officedocument.customXmlProperties+xml"/>
  <Override PartName="/customXml/itemProps44.xml" ContentType="application/vnd.openxmlformats-officedocument.customXmlProperties+xml"/>
  <Override PartName="/customXml/itemProps62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3.xml" ContentType="application/vnd.openxmlformats-officedocument.customXmlProperties+xml"/>
  <Override PartName="/customXml/itemProps5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customXml/itemProps11.xml" ContentType="application/vnd.openxmlformats-officedocument.customXmlProperties+xml"/>
  <Override PartName="/customXml/itemProps22.xml" ContentType="application/vnd.openxmlformats-officedocument.customXmlProperties+xml"/>
  <Override PartName="/customXml/itemProps40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customXml/itemProps8.xml" ContentType="application/vnd.openxmlformats-officedocument.customXmlPropertie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customXml/itemProps38.xml" ContentType="application/vnd.openxmlformats-officedocument.customXmlProperties+xml"/>
  <Override PartName="/customXml/itemProps49.xml" ContentType="application/vnd.openxmlformats-officedocument.customXmlProperties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customXml/itemProps27.xml" ContentType="application/vnd.openxmlformats-officedocument.customXmlProperties+xml"/>
  <Override PartName="/customXml/itemProps56.xml" ContentType="application/vnd.openxmlformats-officedocument.customXmlProperties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customXml/itemProps16.xml" ContentType="application/vnd.openxmlformats-officedocument.customXmlProperties+xml"/>
  <Override PartName="/customXml/itemProps34.xml" ContentType="application/vnd.openxmlformats-officedocument.customXmlProperties+xml"/>
  <Override PartName="/customXml/itemProps45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customXml/itemProps23.xml" ContentType="application/vnd.openxmlformats-officedocument.customXmlProperties+xml"/>
  <Override PartName="/customXml/itemProps41.xml" ContentType="application/vnd.openxmlformats-officedocument.customXmlProperties+xml"/>
  <Override PartName="/customXml/itemProps5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customXml/itemProps12.xml" ContentType="application/vnd.openxmlformats-officedocument.customXmlProperties+xml"/>
  <Override PartName="/customXml/itemProps30.xml" ContentType="application/vnd.openxmlformats-officedocument.customXmlProperti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customXml/itemProps9.xml" ContentType="application/vnd.openxmlformats-officedocument.customXmlProperties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customXml/itemProps39.xml" ContentType="application/vnd.openxmlformats-officedocument.customXmlProperties+xml"/>
  <Override PartName="/customXml/itemProps57.xml" ContentType="application/vnd.openxmlformats-officedocument.customXmlProperties+xml"/>
  <Override PartName="/ppt/notesSlides/notesSlide6.xml" ContentType="application/vnd.openxmlformats-officedocument.presentationml.notesSlide+xml"/>
  <Override PartName="/customXml/itemProps5.xml" ContentType="application/vnd.openxmlformats-officedocument.customXmlProperties+xml"/>
  <Override PartName="/customXml/itemProps17.xml" ContentType="application/vnd.openxmlformats-officedocument.customXmlProperties+xml"/>
  <Override PartName="/customXml/itemProps28.xml" ContentType="application/vnd.openxmlformats-officedocument.customXmlProperties+xml"/>
  <Override PartName="/customXml/itemProps46.xml" ContentType="application/vnd.openxmlformats-officedocument.customXmlProperties+xml"/>
  <Override PartName="/ppt/slides/slide8.xml" ContentType="application/vnd.openxmlformats-officedocument.presentationml.slide+xml"/>
  <Override PartName="/customXml/itemProps53.xml" ContentType="application/vnd.openxmlformats-officedocument.customXmlProperties+xml"/>
  <Override PartName="/ppt/slides/slide29.xml" ContentType="application/vnd.openxmlformats-officedocument.presentationml.slide+xml"/>
  <Override PartName="/customXml/itemProps1.xml" ContentType="application/vnd.openxmlformats-officedocument.customXmlProperties+xml"/>
  <Override PartName="/customXml/itemProps42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customXml/itemProps31.xml" ContentType="application/vnd.openxmlformats-officedocument.customXmlPropertie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63"/>
    <p:sldMasterId id="2147483677" r:id="rId64"/>
  </p:sldMasterIdLst>
  <p:notesMasterIdLst>
    <p:notesMasterId r:id="rId127"/>
  </p:notesMasterIdLst>
  <p:sldIdLst>
    <p:sldId id="321" r:id="rId65"/>
    <p:sldId id="258" r:id="rId66"/>
    <p:sldId id="259" r:id="rId67"/>
    <p:sldId id="260" r:id="rId68"/>
    <p:sldId id="261" r:id="rId69"/>
    <p:sldId id="262" r:id="rId70"/>
    <p:sldId id="263" r:id="rId71"/>
    <p:sldId id="264" r:id="rId72"/>
    <p:sldId id="265" r:id="rId73"/>
    <p:sldId id="266" r:id="rId74"/>
    <p:sldId id="267" r:id="rId75"/>
    <p:sldId id="268" r:id="rId76"/>
    <p:sldId id="269" r:id="rId77"/>
    <p:sldId id="271" r:id="rId78"/>
    <p:sldId id="272" r:id="rId79"/>
    <p:sldId id="273" r:id="rId80"/>
    <p:sldId id="274" r:id="rId81"/>
    <p:sldId id="275" r:id="rId82"/>
    <p:sldId id="276" r:id="rId83"/>
    <p:sldId id="277" r:id="rId84"/>
    <p:sldId id="278" r:id="rId85"/>
    <p:sldId id="279" r:id="rId86"/>
    <p:sldId id="280" r:id="rId87"/>
    <p:sldId id="281" r:id="rId88"/>
    <p:sldId id="283" r:id="rId89"/>
    <p:sldId id="284" r:id="rId90"/>
    <p:sldId id="285" r:id="rId91"/>
    <p:sldId id="286" r:id="rId92"/>
    <p:sldId id="287" r:id="rId93"/>
    <p:sldId id="288" r:id="rId94"/>
    <p:sldId id="289" r:id="rId95"/>
    <p:sldId id="290" r:id="rId96"/>
    <p:sldId id="291" r:id="rId97"/>
    <p:sldId id="292" r:id="rId98"/>
    <p:sldId id="293" r:id="rId99"/>
    <p:sldId id="294" r:id="rId100"/>
    <p:sldId id="295" r:id="rId101"/>
    <p:sldId id="296" r:id="rId102"/>
    <p:sldId id="297" r:id="rId103"/>
    <p:sldId id="298" r:id="rId104"/>
    <p:sldId id="299" r:id="rId105"/>
    <p:sldId id="300" r:id="rId106"/>
    <p:sldId id="301" r:id="rId107"/>
    <p:sldId id="302" r:id="rId108"/>
    <p:sldId id="303" r:id="rId109"/>
    <p:sldId id="304" r:id="rId110"/>
    <p:sldId id="305" r:id="rId111"/>
    <p:sldId id="306" r:id="rId112"/>
    <p:sldId id="307" r:id="rId113"/>
    <p:sldId id="308" r:id="rId114"/>
    <p:sldId id="309" r:id="rId115"/>
    <p:sldId id="310" r:id="rId116"/>
    <p:sldId id="311" r:id="rId117"/>
    <p:sldId id="312" r:id="rId118"/>
    <p:sldId id="313" r:id="rId119"/>
    <p:sldId id="314" r:id="rId120"/>
    <p:sldId id="315" r:id="rId121"/>
    <p:sldId id="316" r:id="rId122"/>
    <p:sldId id="317" r:id="rId123"/>
    <p:sldId id="318" r:id="rId124"/>
    <p:sldId id="319" r:id="rId125"/>
    <p:sldId id="320" r:id="rId126"/>
  </p:sldIdLst>
  <p:sldSz cx="9144000" cy="684053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8142" autoAdjust="0"/>
  </p:normalViewPr>
  <p:slideViewPr>
    <p:cSldViewPr>
      <p:cViewPr>
        <p:scale>
          <a:sx n="100" d="100"/>
          <a:sy n="100" d="100"/>
        </p:scale>
        <p:origin x="-135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slide" Target="slides/slide53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slideMaster" Target="slideMasters/slideMaster1.xml"/><Relationship Id="rId68" Type="http://schemas.openxmlformats.org/officeDocument/2006/relationships/slide" Target="slides/slide4.xml"/><Relationship Id="rId84" Type="http://schemas.openxmlformats.org/officeDocument/2006/relationships/slide" Target="slides/slide20.xml"/><Relationship Id="rId89" Type="http://schemas.openxmlformats.org/officeDocument/2006/relationships/slide" Target="slides/slide25.xml"/><Relationship Id="rId112" Type="http://schemas.openxmlformats.org/officeDocument/2006/relationships/slide" Target="slides/slide48.xml"/><Relationship Id="rId16" Type="http://schemas.openxmlformats.org/officeDocument/2006/relationships/customXml" Target="../customXml/item16.xml"/><Relationship Id="rId107" Type="http://schemas.openxmlformats.org/officeDocument/2006/relationships/slide" Target="slides/slide43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slide" Target="slides/slide10.xml"/><Relationship Id="rId79" Type="http://schemas.openxmlformats.org/officeDocument/2006/relationships/slide" Target="slides/slide15.xml"/><Relationship Id="rId102" Type="http://schemas.openxmlformats.org/officeDocument/2006/relationships/slide" Target="slides/slide38.xml"/><Relationship Id="rId123" Type="http://schemas.openxmlformats.org/officeDocument/2006/relationships/slide" Target="slides/slide59.xml"/><Relationship Id="rId128" Type="http://schemas.openxmlformats.org/officeDocument/2006/relationships/presProps" Target="presProps.xml"/><Relationship Id="rId5" Type="http://schemas.openxmlformats.org/officeDocument/2006/relationships/customXml" Target="../customXml/item5.xml"/><Relationship Id="rId90" Type="http://schemas.openxmlformats.org/officeDocument/2006/relationships/slide" Target="slides/slide26.xml"/><Relationship Id="rId95" Type="http://schemas.openxmlformats.org/officeDocument/2006/relationships/slide" Target="slides/slide3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slideMaster" Target="slideMasters/slideMaster2.xml"/><Relationship Id="rId69" Type="http://schemas.openxmlformats.org/officeDocument/2006/relationships/slide" Target="slides/slide5.xml"/><Relationship Id="rId77" Type="http://schemas.openxmlformats.org/officeDocument/2006/relationships/slide" Target="slides/slide13.xml"/><Relationship Id="rId100" Type="http://schemas.openxmlformats.org/officeDocument/2006/relationships/slide" Target="slides/slide36.xml"/><Relationship Id="rId105" Type="http://schemas.openxmlformats.org/officeDocument/2006/relationships/slide" Target="slides/slide41.xml"/><Relationship Id="rId113" Type="http://schemas.openxmlformats.org/officeDocument/2006/relationships/slide" Target="slides/slide49.xml"/><Relationship Id="rId118" Type="http://schemas.openxmlformats.org/officeDocument/2006/relationships/slide" Target="slides/slide54.xml"/><Relationship Id="rId126" Type="http://schemas.openxmlformats.org/officeDocument/2006/relationships/slide" Target="slides/slide62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8.xml"/><Relationship Id="rId80" Type="http://schemas.openxmlformats.org/officeDocument/2006/relationships/slide" Target="slides/slide16.xml"/><Relationship Id="rId85" Type="http://schemas.openxmlformats.org/officeDocument/2006/relationships/slide" Target="slides/slide21.xml"/><Relationship Id="rId93" Type="http://schemas.openxmlformats.org/officeDocument/2006/relationships/slide" Target="slides/slide29.xml"/><Relationship Id="rId98" Type="http://schemas.openxmlformats.org/officeDocument/2006/relationships/slide" Target="slides/slide34.xml"/><Relationship Id="rId121" Type="http://schemas.openxmlformats.org/officeDocument/2006/relationships/slide" Target="slides/slide57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slide" Target="slides/slide3.xml"/><Relationship Id="rId103" Type="http://schemas.openxmlformats.org/officeDocument/2006/relationships/slide" Target="slides/slide39.xml"/><Relationship Id="rId108" Type="http://schemas.openxmlformats.org/officeDocument/2006/relationships/slide" Target="slides/slide44.xml"/><Relationship Id="rId116" Type="http://schemas.openxmlformats.org/officeDocument/2006/relationships/slide" Target="slides/slide52.xml"/><Relationship Id="rId124" Type="http://schemas.openxmlformats.org/officeDocument/2006/relationships/slide" Target="slides/slide60.xml"/><Relationship Id="rId129" Type="http://schemas.openxmlformats.org/officeDocument/2006/relationships/viewProps" Target="viewProp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slide" Target="slides/slide6.xml"/><Relationship Id="rId75" Type="http://schemas.openxmlformats.org/officeDocument/2006/relationships/slide" Target="slides/slide11.xml"/><Relationship Id="rId83" Type="http://schemas.openxmlformats.org/officeDocument/2006/relationships/slide" Target="slides/slide19.xml"/><Relationship Id="rId88" Type="http://schemas.openxmlformats.org/officeDocument/2006/relationships/slide" Target="slides/slide24.xml"/><Relationship Id="rId91" Type="http://schemas.openxmlformats.org/officeDocument/2006/relationships/slide" Target="slides/slide27.xml"/><Relationship Id="rId96" Type="http://schemas.openxmlformats.org/officeDocument/2006/relationships/slide" Target="slides/slide32.xml"/><Relationship Id="rId111" Type="http://schemas.openxmlformats.org/officeDocument/2006/relationships/slide" Target="slides/slide4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slide" Target="slides/slide42.xml"/><Relationship Id="rId114" Type="http://schemas.openxmlformats.org/officeDocument/2006/relationships/slide" Target="slides/slide50.xml"/><Relationship Id="rId119" Type="http://schemas.openxmlformats.org/officeDocument/2006/relationships/slide" Target="slides/slide55.xml"/><Relationship Id="rId127" Type="http://schemas.openxmlformats.org/officeDocument/2006/relationships/notesMaster" Target="notesMasters/notesMaster1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slide" Target="slides/slide1.xml"/><Relationship Id="rId73" Type="http://schemas.openxmlformats.org/officeDocument/2006/relationships/slide" Target="slides/slide9.xml"/><Relationship Id="rId78" Type="http://schemas.openxmlformats.org/officeDocument/2006/relationships/slide" Target="slides/slide14.xml"/><Relationship Id="rId81" Type="http://schemas.openxmlformats.org/officeDocument/2006/relationships/slide" Target="slides/slide17.xml"/><Relationship Id="rId86" Type="http://schemas.openxmlformats.org/officeDocument/2006/relationships/slide" Target="slides/slide22.xml"/><Relationship Id="rId94" Type="http://schemas.openxmlformats.org/officeDocument/2006/relationships/slide" Target="slides/slide30.xml"/><Relationship Id="rId99" Type="http://schemas.openxmlformats.org/officeDocument/2006/relationships/slide" Target="slides/slide35.xml"/><Relationship Id="rId101" Type="http://schemas.openxmlformats.org/officeDocument/2006/relationships/slide" Target="slides/slide37.xml"/><Relationship Id="rId122" Type="http://schemas.openxmlformats.org/officeDocument/2006/relationships/slide" Target="slides/slide58.xml"/><Relationship Id="rId13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" Target="slides/slide45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slide" Target="slides/slide12.xml"/><Relationship Id="rId97" Type="http://schemas.openxmlformats.org/officeDocument/2006/relationships/slide" Target="slides/slide33.xml"/><Relationship Id="rId104" Type="http://schemas.openxmlformats.org/officeDocument/2006/relationships/slide" Target="slides/slide40.xml"/><Relationship Id="rId120" Type="http://schemas.openxmlformats.org/officeDocument/2006/relationships/slide" Target="slides/slide56.xml"/><Relationship Id="rId125" Type="http://schemas.openxmlformats.org/officeDocument/2006/relationships/slide" Target="slides/slide61.xml"/><Relationship Id="rId7" Type="http://schemas.openxmlformats.org/officeDocument/2006/relationships/customXml" Target="../customXml/item7.xml"/><Relationship Id="rId71" Type="http://schemas.openxmlformats.org/officeDocument/2006/relationships/slide" Target="slides/slide7.xml"/><Relationship Id="rId92" Type="http://schemas.openxmlformats.org/officeDocument/2006/relationships/slide" Target="slides/slide28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slide" Target="slides/slide2.xml"/><Relationship Id="rId87" Type="http://schemas.openxmlformats.org/officeDocument/2006/relationships/slide" Target="slides/slide23.xml"/><Relationship Id="rId110" Type="http://schemas.openxmlformats.org/officeDocument/2006/relationships/slide" Target="slides/slide46.xml"/><Relationship Id="rId115" Type="http://schemas.openxmlformats.org/officeDocument/2006/relationships/slide" Target="slides/slide51.xml"/><Relationship Id="rId131" Type="http://schemas.openxmlformats.org/officeDocument/2006/relationships/tableStyles" Target="tableStyles.xml"/><Relationship Id="rId61" Type="http://schemas.openxmlformats.org/officeDocument/2006/relationships/customXml" Target="../customXml/item61.xml"/><Relationship Id="rId82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E16A1-CD54-44AD-AAEF-7C0100267705}" type="datetimeFigureOut">
              <a:rPr lang="zh-CN" altLang="en-US" smtClean="0"/>
              <a:pPr/>
              <a:t>2020/11/6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C518D-AE7E-41F4-BDAF-13DD522B5C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  <a:pPr/>
              <a:t>2020/11/6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  <a:pPr/>
              <a:t>2020/11/6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  <a:pPr/>
              <a:t>2020/11/6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  <a:pPr/>
              <a:t>2020/11/6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835696" y="251917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kern="12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+mj-cs"/>
              </a:rPr>
              <a:t>UNIT 1　SCIENCE FICTION</a:t>
            </a:r>
            <a:endParaRPr lang="en-US" altLang="zh-CN" sz="2400" b="1" kern="1200" dirty="0" smtClean="0">
              <a:solidFill>
                <a:schemeClr val="tx1"/>
              </a:solidFill>
              <a:latin typeface="黑体" pitchFamily="2" charset="-122"/>
              <a:ea typeface="黑体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  <a:pPr/>
              <a:t>2020/11/6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  <a:pPr/>
              <a:t>2020/11/6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 txBox="1">
            <a:spLocks noChangeArrowheads="1"/>
          </p:cNvSpPr>
          <p:nvPr/>
        </p:nvSpPr>
        <p:spPr bwMode="auto">
          <a:xfrm>
            <a:off x="1285852" y="206835"/>
            <a:ext cx="3500462" cy="4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latinLnBrk="1" hangingPunct="0">
              <a:spcBef>
                <a:spcPts val="141"/>
              </a:spcBef>
            </a:pPr>
            <a:r>
              <a:rPr lang="zh-CN" altLang="en-US" sz="2000" b="1" kern="0" dirty="0" smtClean="0">
                <a:solidFill>
                  <a:schemeClr val="bg1"/>
                </a:solidFill>
                <a:latin typeface="Times New Roman" pitchFamily="65" charset="-122"/>
                <a:ea typeface="黑体" pitchFamily="65" charset="-122"/>
              </a:rPr>
              <a:t>第1讲　描述运动的基本概念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dell\Desktop\图片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6228581"/>
            <a:ext cx="9721080" cy="64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ell\Desktop\211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8" y="0"/>
            <a:ext cx="9144000" cy="81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 txBox="1">
            <a:spLocks noChangeArrowheads="1"/>
          </p:cNvSpPr>
          <p:nvPr/>
        </p:nvSpPr>
        <p:spPr bwMode="auto">
          <a:xfrm>
            <a:off x="1285852" y="206835"/>
            <a:ext cx="3500462" cy="4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latinLnBrk="1" hangingPunct="0">
              <a:spcBef>
                <a:spcPts val="141"/>
              </a:spcBef>
            </a:pPr>
            <a:r>
              <a:rPr lang="zh-CN" altLang="en-US" sz="2000" b="1" kern="0" dirty="0" smtClean="0">
                <a:solidFill>
                  <a:schemeClr val="bg1"/>
                </a:solidFill>
                <a:latin typeface="Times New Roman" pitchFamily="65" charset="-122"/>
                <a:ea typeface="黑体" pitchFamily="65" charset="-122"/>
              </a:rPr>
              <a:t>第1讲　描述运动的基本概念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dell\Desktop\图片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6228581"/>
            <a:ext cx="9721080" cy="64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ell\Desktop\211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8" y="0"/>
            <a:ext cx="9144000" cy="81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5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4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8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20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3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3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42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23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52.xml"/><Relationship Id="rId6" Type="http://schemas.openxmlformats.org/officeDocument/2006/relationships/image" Target="../media/image10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11.xml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35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14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51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15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26.xml"/><Relationship Id="rId5" Type="http://schemas.openxmlformats.org/officeDocument/2006/relationships/image" Target="../media/image7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2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9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22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43.xml"/><Relationship Id="rId5" Type="http://schemas.openxmlformats.org/officeDocument/2006/relationships/image" Target="../media/image7.jpeg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38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25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5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28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41.xml"/><Relationship Id="rId5" Type="http://schemas.openxmlformats.org/officeDocument/2006/relationships/image" Target="../media/image7.jpeg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29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61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30.xml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34.xml"/><Relationship Id="rId5" Type="http://schemas.openxmlformats.org/officeDocument/2006/relationships/image" Target="../media/image7.jpeg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19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62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60.xml"/><Relationship Id="rId6" Type="http://schemas.openxmlformats.org/officeDocument/2006/relationships/image" Target="../media/image19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5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40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55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58.xml"/><Relationship Id="rId5" Type="http://schemas.openxmlformats.org/officeDocument/2006/relationships/image" Target="../media/image7.jpeg"/><Relationship Id="rId4" Type="http://schemas.openxmlformats.org/officeDocument/2006/relationships/image" Target="../media/image1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21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1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24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18.xml"/><Relationship Id="rId5" Type="http://schemas.openxmlformats.org/officeDocument/2006/relationships/image" Target="../media/image7.jpeg"/><Relationship Id="rId4" Type="http://schemas.openxmlformats.org/officeDocument/2006/relationships/image" Target="../media/image1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49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47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10.xml"/><Relationship Id="rId4" Type="http://schemas.openxmlformats.org/officeDocument/2006/relationships/image" Target="../media/image2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3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6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7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5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44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2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5.png"/><Relationship Id="rId4" Type="http://schemas.openxmlformats.org/officeDocument/2006/relationships/image" Target="../media/image21.jpeg"/><Relationship Id="rId9" Type="http://schemas.openxmlformats.org/officeDocument/2006/relationships/image" Target="../media/image1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48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45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57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36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12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56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3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13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4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50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3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1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916988" y="5580509"/>
            <a:ext cx="6798416" cy="65640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ctr">
              <a:lnSpc>
                <a:spcPct val="170000"/>
              </a:lnSpc>
              <a:spcBef>
                <a:spcPct val="0"/>
              </a:spcBef>
              <a:defRPr/>
            </a:pPr>
            <a:r>
              <a:rPr lang="zh-CN" altLang="en-US" sz="14400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高中英语  </a:t>
            </a:r>
            <a:r>
              <a:rPr kumimoji="0" lang="zh-CN" altLang="en-US" sz="9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选择性必修第四册</a:t>
            </a:r>
            <a:r>
              <a:rPr kumimoji="0" lang="en-US" altLang="zh-CN" sz="9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 </a:t>
            </a:r>
            <a:r>
              <a:rPr kumimoji="0" lang="zh-CN" altLang="en-US" sz="9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人教版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3414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5.我很荣幸被邀请在这次国际人工智能大会上发言。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It is a great honour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for me to be invited to address this international AI confer-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ence.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6.是在今天的10点钟,所有时间机器中的第一台开始了它的职业生涯。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It was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at ten o'clock today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that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the first of all Time Machines began its ca-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reer.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7.只要我以最快的速度行驶,就没有关系。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So long as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 travelled at maximum speed, it didn't matter.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980109"/>
            <a:ext cx="2232248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25737"/>
            <a:ext cx="100811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225737"/>
            <a:ext cx="788098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500389"/>
            <a:ext cx="1440160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Ⅳ.长难句分析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1.Claire didn't want the robot in her house, especially as her husband would be away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on a business trip for three weeks, but Larry persuaded her that the robot wouldn't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harm her or allow her to be harmed.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分析:本句是一个but连接的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并列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复合句。在第一个分句中especially后的as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引导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时间状语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从句;在第二个分句中that引导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宾语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从句,在该从句中or连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接两个并列的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谓语动词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句意:克莱尔不想让机器人进她家,尤其是当她丈夫要出差三个星期的时候,但拉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里劝她说,机器人不会伤害她,也不会允许她受到伤害。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2.Claire thought it was ridiculous that she was being offered sympathy by a robot, but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she gradually admired his wisdom and integrity and began to trust him.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分析:本句是一个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but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连接的并列复合句。在第一个分句中it was ridiculous 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204245"/>
            <a:ext cx="936104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636293"/>
            <a:ext cx="136815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636293"/>
            <a:ext cx="864096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068341"/>
            <a:ext cx="136815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6156573"/>
            <a:ext cx="720079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0893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that she was being offered sympathy by a robot是省略了引导词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that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的宾语从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句,在该宾语从句中it是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形式主语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,that引导的从句是真正的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主语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。在第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二个分句中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admired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和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began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是并列的谓语动词。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句意:克莱尔觉得她正被一个机器人同情很可笑,但她渐渐佩服它的智慧和正直,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并开始信任它。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3.When it comes to games, 2017 became a year in which AI defeated humans in so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many games that AI researchers say that it will not be long before AI can win at al-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most everything.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分析:在句中When引导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时间状语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从句,in which是“介词+which”引导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定语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从句,在从句中包含so...that引导的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结果状语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从句,而在该从句中又含有</a:t>
            </a:r>
            <a:r>
              <a:rPr dirty="0"/>
              <a:t/>
            </a:r>
            <a:br>
              <a:rPr dirty="0"/>
            </a:b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that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引导的宾语从句,而该宾语从句又包含before引导的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时间状语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从句。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句意:说到比赛,2017年是人工智能在如此多的比赛中击败人类的一年,以至于人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548061"/>
            <a:ext cx="792089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929593"/>
            <a:ext cx="1296144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929593"/>
            <a:ext cx="864096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340149"/>
            <a:ext cx="1224136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5" y="2361641"/>
            <a:ext cx="1008111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881921"/>
            <a:ext cx="136815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7" y="5292477"/>
            <a:ext cx="864096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292477"/>
            <a:ext cx="136815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724525"/>
            <a:ext cx="864096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5724525"/>
            <a:ext cx="136815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16013"/>
            <a:ext cx="8316000" cy="63936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工智能研究人员表示,用不了多久,人工智能就能在几乎所有的事情中获胜。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4.The sun and moon looked as if they were being thrown across the sky, but soon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there was division between night and day.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分析:本句是一个but连接的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并列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复合句,but前面的分句中as if引导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表语    </a:t>
            </a:r>
            <a:b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从句。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句意:太阳和月亮看起来就像被抛过天空,但很快就有了昼夜之分。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5.But if I stopped and the same space was being occupied by something else, we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would be forced together and explode like a bomb!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分析:本句是一个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主从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复合句,其中we would be forced together and explode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like a bomb是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主句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;if引导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条件状语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从句,而该从句又含有and连接的两个</a:t>
            </a:r>
            <a:r>
              <a:rPr dirty="0"/>
              <a:t/>
            </a:r>
            <a:br>
              <a:rPr dirty="0"/>
            </a:b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并列分句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句意:但是如果我停下来,同样的空间被其他东西占据了,我们就会被挤在一起,然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后像炸弹一样爆炸!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484165"/>
            <a:ext cx="936104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9" y="2484165"/>
            <a:ext cx="100811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572397"/>
            <a:ext cx="860106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5004445"/>
            <a:ext cx="864096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5004445"/>
            <a:ext cx="136815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436493"/>
            <a:ext cx="1440160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0051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Ⅴ.必备语法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——被动语态的复习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1.Now she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was being looked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(look) after by a robot that looked so human, and it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was disturbing.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2.Whoever is charged with a crime should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be presumed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(presume)innocent until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proven otherwise.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3.Working efficiency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has been improved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(improve) since this new software was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adopted.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4.As my pace grew faster, the walls of the laboratory fell away, and I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　was left    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(leave) in the open air.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3208" kern="0" spc="2551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endParaRPr lang="zh-CN" altLang="en-US" dirty="0"/>
          </a:p>
        </p:txBody>
      </p:sp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412157"/>
            <a:ext cx="2016224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25737"/>
            <a:ext cx="1656184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068341"/>
            <a:ext cx="2232248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932437"/>
            <a:ext cx="1224136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620069"/>
            <a:ext cx="8316000" cy="4904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2327" kern="0" spc="1199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dirty="0" smtClean="0">
                <a:solidFill>
                  <a:schemeClr val="tx2"/>
                </a:solidFill>
              </a:rPr>
              <a:t>|appointment n.预约;约会;委任</a:t>
            </a:r>
            <a:endParaRPr lang="zh-CN" altLang="en-US" dirty="0">
              <a:solidFill>
                <a:schemeClr val="tx2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864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She had an appointment to paint her nails, then she went into an expensive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clothes shop.(教材P2)她约好了去做美甲,然后走进一家昂贵的服装店。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80" kern="0" spc="11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It is usually necessary to make an appointment with a doctor.通常有必要和医生预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约个时间。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 have a tight schedule today, so let's appoint another day for the rest of our business.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今天我的日程很紧,因此我们另约一天来处理其余的事务吧。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Having graduated from college, he was appointed to hold a position in the physics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department.大学毕业后,他被委派去物理系任职。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Zhang Zheng was appointed as captain of China's first aircraft carrier “Liaoning”.</a:t>
            </a:r>
            <a:endParaRPr lang="zh-CN" altLang="en-US" dirty="0"/>
          </a:p>
        </p:txBody>
      </p:sp>
      <p:pic>
        <p:nvPicPr>
          <p:cNvPr id="3" name="图片 3" descr="textimage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800138"/>
            <a:ext cx="1545663" cy="420809"/>
          </a:xfrm>
          <a:prstGeom prst="rect">
            <a:avLst/>
          </a:prstGeom>
        </p:spPr>
      </p:pic>
      <p:pic>
        <p:nvPicPr>
          <p:cNvPr id="4" name="图片 4" descr="textimage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00" y="3044526"/>
            <a:ext cx="190500" cy="219074"/>
          </a:xfrm>
          <a:prstGeom prst="rect">
            <a:avLst/>
          </a:prstGeom>
        </p:spPr>
      </p:pic>
      <p:pic>
        <p:nvPicPr>
          <p:cNvPr id="5" name="图片 3" descr="textimage1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3278" y="971997"/>
            <a:ext cx="2792818" cy="576064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4289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张峥被任命为中国第一艘航空母舰“辽宁”号舰长。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80" kern="0" spc="344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①make/have an appointment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with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sb. 和某人预约/有约会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②keep/miss an appointment准时赴约/失约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③appoint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.委派,任命;约定,确定(时间、地点)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④appoint sb.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as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/to be... 任命某人为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⑤appoint sb.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to do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sth./to sth. 委派某人做某事/去某机构任职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⑥appoint a time/date/place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for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...为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确定时间/日期/地点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⑦appointed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.指定的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2359" kern="0" spc="9415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endParaRPr lang="zh-CN" altLang="en-US" dirty="0"/>
          </a:p>
        </p:txBody>
      </p:sp>
      <p:pic>
        <p:nvPicPr>
          <p:cNvPr id="3" name="图片 3" descr="textimage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00" y="1977454"/>
            <a:ext cx="219075" cy="219075"/>
          </a:xfrm>
          <a:prstGeom prst="rect">
            <a:avLst/>
          </a:prstGeom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412157"/>
            <a:ext cx="864096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657785"/>
            <a:ext cx="64807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089833"/>
            <a:ext cx="100811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521881"/>
            <a:ext cx="64807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3226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1-1 (2018北京改编,14,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)Good morning. I'd like to make an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appointment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(appoint) for next Wednesday afternoon.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考查名词。句意:早上好,我想预约下周三下午的时间。make后缺少宾语,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而且不定冠词an后应该接可数名词单数。故填appointment。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1-2 (2018北京,阅读理解D,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)They take their driverless car to an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appointment    </a:t>
            </a:r>
            <a:endParaRPr lang="en-US" altLang="zh-CN" sz="1814" u="sng" kern="0" dirty="0" smtClean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(appoint) and set the empty vehicle to circle the building to avoid paying for parking.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考查名词。句意:他们乘坐无人驾驶汽车去约会,并设置好让空车在建筑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物周围转圈,以避免支付停车费用。根据设空处前的不定冠词an可知此处应填可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数名词单数。故填appointment。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9450" y="1980109"/>
            <a:ext cx="609600" cy="409574"/>
          </a:xfrm>
          <a:prstGeom prst="rect">
            <a:avLst/>
          </a:prstGeom>
        </p:spPr>
      </p:pic>
      <p:pic>
        <p:nvPicPr>
          <p:cNvPr id="4" name="图片 4" descr="textimage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237" y="3725766"/>
            <a:ext cx="552449" cy="371474"/>
          </a:xfrm>
          <a:prstGeom prst="rect">
            <a:avLst/>
          </a:prstGeom>
        </p:spPr>
      </p:pic>
      <p:pic>
        <p:nvPicPr>
          <p:cNvPr id="6" name="图片 4" descr="textimage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1015110"/>
            <a:ext cx="1152128" cy="388935"/>
          </a:xfrm>
          <a:prstGeom prst="rect">
            <a:avLst/>
          </a:prstGeom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2001601"/>
            <a:ext cx="1584176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3708301"/>
            <a:ext cx="1656184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1655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1-3 (2017天津改编,3,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 want to see Mr. White. We have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an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appointment.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  考查冠词。句意:我想见怀特先生。 我们有个约会。have an appointment</a:t>
            </a:r>
            <a:endParaRPr lang="zh-CN" altLang="en-US" sz="2000" dirty="0" smtClean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有个约会。故填an。</a:t>
            </a:r>
            <a:endParaRPr lang="zh-CN" altLang="en-US" dirty="0" smtClean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1-4 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)They ignore the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appointed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(appoint) time and leave their homes only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after the fixed time.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考查形容词。句意:他们无视指定的时间,只在固定的时间后才离开他们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的家。修饰名词time应该用形容词作定语,故填appointed。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完成句子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1-5 (</a:t>
            </a:r>
            <a:r>
              <a:rPr lang="zh-CN" altLang="en-US" sz="1968" kern="0" spc="275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)如果你不能安排在正式办公时间,大多数教授都愿意单独预约来帮助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你摆脱困境。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If you can't make the official office hours, most professors are willing to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make in-</a:t>
            </a:r>
            <a:b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dividual appointments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to help you out.</a:t>
            </a:r>
            <a:endParaRPr lang="zh-CN" altLang="en-US" dirty="0"/>
          </a:p>
        </p:txBody>
      </p:sp>
      <p:pic>
        <p:nvPicPr>
          <p:cNvPr id="3" name="图片 3" descr="textimage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1450" y="2790309"/>
            <a:ext cx="552449" cy="371475"/>
          </a:xfrm>
          <a:prstGeom prst="rect">
            <a:avLst/>
          </a:prstGeom>
        </p:spPr>
      </p:pic>
      <p:pic>
        <p:nvPicPr>
          <p:cNvPr id="4" name="图片 4" descr="textimage10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1450" y="4940817"/>
            <a:ext cx="600075" cy="390524"/>
          </a:xfrm>
          <a:prstGeom prst="rect">
            <a:avLst/>
          </a:prstGeom>
        </p:spPr>
      </p:pic>
      <p:pic>
        <p:nvPicPr>
          <p:cNvPr id="6" name="图片 5" descr="textimage8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1476053"/>
            <a:ext cx="552449" cy="371474"/>
          </a:xfrm>
          <a:prstGeom prst="rect">
            <a:avLst/>
          </a:prstGeom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1548061"/>
            <a:ext cx="720080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2844205"/>
            <a:ext cx="136815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5796533"/>
            <a:ext cx="1104037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6228581"/>
            <a:ext cx="2304256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169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1-6 (</a:t>
            </a:r>
            <a:r>
              <a:rPr lang="zh-CN" altLang="en-US" sz="1837" kern="0" spc="243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)Amie Salmon是一个残疾人,在她的学生时代,一直由一个被委派去保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护她的护士陪同。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Amie Salmon,disabled,is attended throughout her school days by a nurse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appointed</a:t>
            </a:r>
            <a:b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to guard her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endParaRPr lang="zh-CN" altLang="en-US" dirty="0"/>
          </a:p>
        </p:txBody>
      </p:sp>
      <p:pic>
        <p:nvPicPr>
          <p:cNvPr id="3" name="图片 5" descr="textimage1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8756" y="1476053"/>
            <a:ext cx="542924" cy="352424"/>
          </a:xfrm>
          <a:prstGeom prst="rect">
            <a:avLst/>
          </a:prstGeom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2412157"/>
            <a:ext cx="1224136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793689"/>
            <a:ext cx="1440160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21"/>
            <a:ext cx="8316000" cy="4676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3208" kern="0" spc="2551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62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Ⅰ.核心单词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(A)写作词汇—写词形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bonus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.意外收获;奖金;红利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ridiculous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.愚蠢的;荒谬的;荒唐的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dignity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.庄重;庄严;尊严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salary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.薪水;薪金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absurd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.荒谬的;荒唐的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nail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.指甲;趾甲;钉子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.(用钉子)钉牢;固定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ladder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.梯子;阶梯</a:t>
            </a:r>
            <a:endParaRPr lang="zh-CN" altLang="en-US" dirty="0"/>
          </a:p>
        </p:txBody>
      </p:sp>
      <p:pic>
        <p:nvPicPr>
          <p:cNvPr id="3" name="图片 3" descr="textimage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116013"/>
            <a:ext cx="2520280" cy="519848"/>
          </a:xfrm>
          <a:prstGeom prst="rect">
            <a:avLst/>
          </a:prstGeom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3" y="2844205"/>
            <a:ext cx="93610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276253"/>
            <a:ext cx="136815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3" y="3724663"/>
            <a:ext cx="108012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140349"/>
            <a:ext cx="1008111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572397"/>
            <a:ext cx="1008111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004445"/>
            <a:ext cx="79208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3" y="5436493"/>
            <a:ext cx="100811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895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2327" kern="0" spc="1259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dirty="0" smtClean="0">
                <a:solidFill>
                  <a:schemeClr val="tx2"/>
                </a:solidFill>
              </a:rPr>
              <a:t>|guilty adj.内疚的;有罪的;有过失的</a:t>
            </a:r>
            <a:endParaRPr lang="zh-CN" altLang="en-US" dirty="0">
              <a:solidFill>
                <a:schemeClr val="tx2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864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Although it was completely innocent, Claire felt guilty.(教材P2)虽然他们是完全清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白的,但克莱尔依然感到内疚。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80" kern="0" spc="11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organizer felt guilty about the accident that happened in the wingsuit flying.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组织者对翼装飞行中发生的事故感到内疚。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Many survivors were left with a sense of guilt.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许多幸存者都有内疚感。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80" kern="0" spc="344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①feel guilty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about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... 对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感到内疚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②be guilty of...有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罪</a:t>
            </a:r>
            <a:endParaRPr lang="zh-CN" altLang="en-US" dirty="0"/>
          </a:p>
        </p:txBody>
      </p:sp>
      <p:pic>
        <p:nvPicPr>
          <p:cNvPr id="3" name="图片 3" descr="textimage1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01" y="1487293"/>
            <a:ext cx="1835776" cy="479700"/>
          </a:xfrm>
          <a:prstGeom prst="rect">
            <a:avLst/>
          </a:prstGeom>
        </p:spPr>
      </p:pic>
      <p:pic>
        <p:nvPicPr>
          <p:cNvPr id="4" name="图片 4" descr="textimage1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00" y="3044526"/>
            <a:ext cx="190500" cy="219074"/>
          </a:xfrm>
          <a:prstGeom prst="rect">
            <a:avLst/>
          </a:prstGeom>
        </p:spPr>
      </p:pic>
      <p:pic>
        <p:nvPicPr>
          <p:cNvPr id="5" name="图片 5" descr="textimage14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0000" y="5231166"/>
            <a:ext cx="219075" cy="219075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5580509"/>
            <a:ext cx="100811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③guilt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.内疚;犯罪;罪行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④a sense of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guilt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内疚感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2-1 (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)Some think that one does not need to feel so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guilty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(guilt)when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stealing some food to eat, if he lives in a really poor area and he is starving.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考查形容词。句意:有些人认为,如果一个人生活在非常贫穷的地区,而且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快饿死了,那么他在偷吃一些食物的时候就不需要感到很内疚。系动词feel后应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该接形容词作表语。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完成句子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2-2 (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)然而,几天后,当我确信我没有被发现的时候,我开始为她的不幸感到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内疚。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However,a few days later, when I was sure that I hadn't been discovered, I started to </a:t>
            </a:r>
            <a:endParaRPr lang="zh-CN" altLang="en-US" dirty="0"/>
          </a:p>
        </p:txBody>
      </p:sp>
      <p:pic>
        <p:nvPicPr>
          <p:cNvPr id="3" name="图片 3" descr="textimage1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1450" y="2793304"/>
            <a:ext cx="609600" cy="409574"/>
          </a:xfrm>
          <a:prstGeom prst="rect">
            <a:avLst/>
          </a:prstGeom>
        </p:spPr>
      </p:pic>
      <p:pic>
        <p:nvPicPr>
          <p:cNvPr id="4" name="图片 4" descr="textimage1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1450" y="5398271"/>
            <a:ext cx="609600" cy="409574"/>
          </a:xfrm>
          <a:prstGeom prst="rect">
            <a:avLst/>
          </a:prstGeom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980109"/>
            <a:ext cx="864096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844205"/>
            <a:ext cx="1080120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12894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feel guilty about her misfortune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2-3 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)你既没有遗憾,也没有任何负罪感。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You have neither regret,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nor any sense of guilt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endParaRPr lang="zh-CN" altLang="en-US" dirty="0"/>
          </a:p>
        </p:txBody>
      </p:sp>
      <p:pic>
        <p:nvPicPr>
          <p:cNvPr id="3" name="图片 3" descr="textimage1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1450" y="1915994"/>
            <a:ext cx="552449" cy="371475"/>
          </a:xfrm>
          <a:prstGeom prst="rect">
            <a:avLst/>
          </a:prstGeom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548061"/>
            <a:ext cx="3384376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412157"/>
            <a:ext cx="244827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87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2327" kern="0" spc="12672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dirty="0" smtClean="0">
                <a:solidFill>
                  <a:schemeClr val="tx2"/>
                </a:solidFill>
              </a:rPr>
              <a:t>|declare vt.表明;宣称;公布</a:t>
            </a:r>
            <a:endParaRPr lang="zh-CN" altLang="en-US" dirty="0">
              <a:solidFill>
                <a:schemeClr val="tx2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864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She heard him declare that he did not want to leave her the next day, and that he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felt more than just the desire to please her.(教材P3)她听见它宣称它第二天不想离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开她,并且它不仅仅只是想让她高兴。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80" kern="0" spc="11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government declared that the local hospital would arrange nucleic acid tests for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all the teachers for free.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政府宣布当地医院将为所有教师安排免费核酸检测。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researcher declared himself (to be) an expert.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这名研究人员宣称自己是专家。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Actually,the country has declared war on terrorists.</a:t>
            </a:r>
            <a:endParaRPr lang="zh-CN" altLang="en-US" dirty="0"/>
          </a:p>
        </p:txBody>
      </p:sp>
      <p:pic>
        <p:nvPicPr>
          <p:cNvPr id="3" name="图片 3" descr="textimage1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01" y="1487292"/>
            <a:ext cx="1763768" cy="458580"/>
          </a:xfrm>
          <a:prstGeom prst="rect">
            <a:avLst/>
          </a:prstGeom>
        </p:spPr>
      </p:pic>
      <p:pic>
        <p:nvPicPr>
          <p:cNvPr id="4" name="图片 4" descr="textimage19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00" y="3463854"/>
            <a:ext cx="190500" cy="219074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30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事实上,这个国家已经向恐怖分子宣战了。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80" kern="0" spc="344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①declare war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on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... 向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宣战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②declare for/against... 声明支持/反对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③declare oneself(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to be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)...宣称自己是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④declaration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.申报(单);宣布;公告;声明(书)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易混辨析</a:t>
            </a:r>
            <a:endParaRPr lang="zh-CN" altLang="en-US" b="1" dirty="0"/>
          </a:p>
        </p:txBody>
      </p:sp>
      <p:pic>
        <p:nvPicPr>
          <p:cNvPr id="3" name="图片 3" descr="textimage2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00" y="1977454"/>
            <a:ext cx="219075" cy="219075"/>
          </a:xfrm>
          <a:prstGeom prst="rect">
            <a:avLst/>
          </a:prstGeom>
        </p:spPr>
      </p:pic>
      <p:graphicFrame>
        <p:nvGraphicFramePr>
          <p:cNvPr id="4" name="表格 2"/>
          <p:cNvGraphicFramePr>
            <a:graphicFrameLocks noGrp="1"/>
          </p:cNvGraphicFramePr>
          <p:nvPr/>
        </p:nvGraphicFramePr>
        <p:xfrm>
          <a:off x="755576" y="4500389"/>
          <a:ext cx="7740000" cy="1926000"/>
        </p:xfrm>
        <a:graphic>
          <a:graphicData uri="http://schemas.openxmlformats.org/drawingml/2006/table">
            <a:tbl>
              <a:tblPr/>
              <a:tblGrid>
                <a:gridCol w="3870000"/>
                <a:gridCol w="3870000"/>
              </a:tblGrid>
              <a:tr h="112680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17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announce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17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指正式地“宣布,宣告(决定、计划等)”,侧重人</a:t>
                      </a:r>
                      <a:r>
                        <a:rPr dirty="0"/>
                        <a:t/>
                      </a:r>
                      <a:br>
                        <a:rPr dirty="0"/>
                      </a:br>
                      <a:r>
                        <a:rPr lang="zh-CN" altLang="en-US" sz="1417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们关心或感兴趣的事情,尤指发布新闻之类的消</a:t>
                      </a:r>
                      <a:r>
                        <a:rPr dirty="0"/>
                        <a:t/>
                      </a:r>
                      <a:br>
                        <a:rPr dirty="0"/>
                      </a:br>
                      <a:r>
                        <a:rPr lang="zh-CN" altLang="en-US" sz="1417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息</a:t>
                      </a:r>
                    </a:p>
                  </a:txBody>
                  <a:tcPr marL="45720" marR="45720"/>
                </a:tc>
              </a:tr>
              <a:tr h="79920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17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declare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17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指正式地、明确地向公众“宣布、宣告、声</a:t>
                      </a:r>
                      <a:r>
                        <a:rPr dirty="0"/>
                        <a:t/>
                      </a:r>
                      <a:br>
                        <a:rPr dirty="0"/>
                      </a:br>
                      <a:r>
                        <a:rPr lang="zh-CN" altLang="en-US" sz="1417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明”,侧重“当众”发表,多用于宣战、宣判等</a:t>
                      </a:r>
                    </a:p>
                  </a:txBody>
                  <a:tcPr marL="45720" marR="45720"/>
                </a:tc>
              </a:tr>
            </a:tbl>
          </a:graphicData>
        </a:graphic>
      </p:graphicFrame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2412157"/>
            <a:ext cx="716090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225737"/>
            <a:ext cx="936104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3-1 (2019课标全国Ⅱ,语法填空,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)Picking up her“Lifetime Achievement”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award, proud Irene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declared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(declare) she had no plans to retire from her 36-year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-old business.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考查时态。句意:在领取她的“终身成就”奖时,自豪的艾琳宣布她没有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从(经营了)36年的商店退休的打算。分析句子结构可知,主句中缺少谓语,同时结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合后面的从句中的had可知,设空处使用一般过去时。故填declared。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翻译句子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3-2 (2018浙江11月,七选五,</a:t>
            </a:r>
            <a:r>
              <a:rPr lang="zh-CN" altLang="en-US" sz="1968" kern="0" spc="275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)在短信中,你不必表明你是谁,甚至也不必打招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呼。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In texts, you don't have to declare who you are or even say hello.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3-3 (2016北京,阅读理解B,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)“I can't imagine living anywhere but Rock-</a:t>
            </a:r>
            <a:endParaRPr lang="zh-CN" altLang="en-US" dirty="0"/>
          </a:p>
        </p:txBody>
      </p:sp>
      <p:pic>
        <p:nvPicPr>
          <p:cNvPr id="3" name="图片 3" descr="textimage2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1050" y="1918648"/>
            <a:ext cx="609600" cy="409575"/>
          </a:xfrm>
          <a:prstGeom prst="rect">
            <a:avLst/>
          </a:prstGeom>
        </p:spPr>
      </p:pic>
      <p:pic>
        <p:nvPicPr>
          <p:cNvPr id="4" name="图片 4" descr="textimage2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0250" y="4941616"/>
            <a:ext cx="600075" cy="390524"/>
          </a:xfrm>
          <a:prstGeom prst="rect">
            <a:avLst/>
          </a:prstGeom>
        </p:spPr>
      </p:pic>
      <p:pic>
        <p:nvPicPr>
          <p:cNvPr id="5" name="图片 5" descr="textimage2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3524" y="6251043"/>
            <a:ext cx="552449" cy="371474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2412157"/>
            <a:ext cx="1224136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5868541"/>
            <a:ext cx="6552728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7798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away,” Natalie declares.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“我无法想象住在除了洛克威以外的任何地方,”纳塔莉说。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选词填空(注意使用适当形式)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declare/announce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3-4 (2017课标全国Ⅲ,完形填空,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)He said the lucky woman will be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announced   </a:t>
            </a:r>
            <a:endParaRPr lang="en-US" altLang="zh-CN" sz="1814" u="sng" kern="0" dirty="0" smtClean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on the website and the trip will be shared online.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句意:他说,这名幸运的女子将在网站上公布,并且这次旅行将在网上分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享。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3-5 (2016课标全国Ⅱ,阅读理解B,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)Without fail one would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declare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,“But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I'm just not creative.”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句意:肯定有人会说:“但我就是没有创造力。”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2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1050" y="3230632"/>
            <a:ext cx="609600" cy="409574"/>
          </a:xfrm>
          <a:prstGeom prst="rect">
            <a:avLst/>
          </a:prstGeom>
        </p:spPr>
      </p:pic>
      <p:pic>
        <p:nvPicPr>
          <p:cNvPr id="4" name="图片 4" descr="textimage2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4725" y="4976289"/>
            <a:ext cx="552449" cy="371474"/>
          </a:xfrm>
          <a:prstGeom prst="rect">
            <a:avLst/>
          </a:prstGeom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980109"/>
            <a:ext cx="6624736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3276253"/>
            <a:ext cx="1512168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004445"/>
            <a:ext cx="1152128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898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2327" kern="0" spc="127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dirty="0" smtClean="0">
                <a:solidFill>
                  <a:schemeClr val="tx2"/>
                </a:solidFill>
              </a:rPr>
              <a:t>|take over占上风;取而代之;接管;接手</a:t>
            </a:r>
            <a:endParaRPr lang="zh-CN" altLang="en-US" dirty="0">
              <a:solidFill>
                <a:schemeClr val="tx2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864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In sci-fi stories, robots often become superior and take over.(教材P6)在科幻小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说故事中,机器人通常会变得更强,并占上风。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80" kern="0" spc="11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He will take over my job while I am on holiday.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我度假时,他会接替我的工作。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Eventually,Jack's career started taking off.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最后,杰克的事业开始腾飞了。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He did not take in what he read because his mind wandered.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因为他心不在焉,所以他没有理解他所读的东西。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We tried to find a table,but they were all taken up.</a:t>
            </a:r>
            <a:endParaRPr lang="zh-CN" altLang="en-US" dirty="0"/>
          </a:p>
        </p:txBody>
      </p:sp>
      <p:pic>
        <p:nvPicPr>
          <p:cNvPr id="3" name="图片 3" descr="textimage2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01" y="1487292"/>
            <a:ext cx="1763768" cy="456298"/>
          </a:xfrm>
          <a:prstGeom prst="rect">
            <a:avLst/>
          </a:prstGeom>
        </p:spPr>
      </p:pic>
      <p:pic>
        <p:nvPicPr>
          <p:cNvPr id="4" name="图片 4" descr="textimage27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00" y="3044526"/>
            <a:ext cx="190500" cy="219074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我们想找张桌子,但它们都被占了。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80" kern="0" spc="344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①take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in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理解;领会;吸入;欺骗;注意到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②take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off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脱下(衣服);起飞;突然开始成功;迅速流行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③take on承担;呈现;雇用;同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较量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④take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up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开始从事;占用(时间或空间);继续(做);接着讲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⑤take back收回;退回;使回想起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根据所给汉语意思并用take短语填空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4-1 (2018天津,阅读理解D,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)Next time you take a walk,no matter where it is,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take in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(注意到) all the sights,sounds and sensations.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句意:下次你散步的时候,不管在哪里,都应该欣赏各种景色,倾听各种声音,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体会各种感觉。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2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00" y="1977454"/>
            <a:ext cx="219075" cy="219075"/>
          </a:xfrm>
          <a:prstGeom prst="rect">
            <a:avLst/>
          </a:prstGeom>
        </p:spPr>
      </p:pic>
      <p:pic>
        <p:nvPicPr>
          <p:cNvPr id="4" name="图片 4" descr="textimage29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237" y="4979944"/>
            <a:ext cx="609600" cy="409574"/>
          </a:xfrm>
          <a:prstGeom prst="rect">
            <a:avLst/>
          </a:prstGeom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2412157"/>
            <a:ext cx="64807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2844205"/>
            <a:ext cx="792088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3708301"/>
            <a:ext cx="720080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7" y="5436493"/>
            <a:ext cx="100811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091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4-2 (2017天津,阅读理解C改编,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 idea that the government would 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take over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(接管)driverless cars and treat them as a public good would get absolutely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nowhere here.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句意:政府将接管无人驾驶汽车并将其视为公共产品的想法在这里绝对行</a:t>
            </a:r>
            <a:r>
              <a:rPr dirty="0" smtClean="0">
                <a:solidFill>
                  <a:srgbClr val="FF0000"/>
                </a:solidFill>
              </a:rPr>
              <a:t/>
            </a:r>
            <a:br>
              <a:rPr dirty="0" smtClean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不通。</a:t>
            </a:r>
            <a:endParaRPr lang="zh-CN" altLang="en-US" dirty="0" smtClean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4-3 (2016江苏,30,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)Many businesses started up by college students have 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taken off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(迅速成功) thanks to the comfortable climate for business creation.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句意:由于舒适的创业环境,许多大学生创办的企业已经迅速取得成功。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4-4 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)Peter will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take up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(开始从事) his post as the head of the travel agency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at the end of next month.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句意:彼得在下个月月底将就任旅行社负责人的职位。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4-5 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)They are completely fearless and will readily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take on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(同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较量) a</a:t>
            </a:r>
            <a:endParaRPr lang="zh-CN" altLang="en-US" dirty="0"/>
          </a:p>
        </p:txBody>
      </p:sp>
      <p:pic>
        <p:nvPicPr>
          <p:cNvPr id="3" name="图片 3" descr="textimage3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4325" y="1478666"/>
            <a:ext cx="552449" cy="371475"/>
          </a:xfrm>
          <a:prstGeom prst="rect">
            <a:avLst/>
          </a:prstGeom>
        </p:spPr>
      </p:pic>
      <p:pic>
        <p:nvPicPr>
          <p:cNvPr id="4" name="图片 4" descr="textimage3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650" y="3609847"/>
            <a:ext cx="552449" cy="371474"/>
          </a:xfrm>
          <a:prstGeom prst="rect">
            <a:avLst/>
          </a:prstGeom>
        </p:spPr>
      </p:pic>
      <p:pic>
        <p:nvPicPr>
          <p:cNvPr id="5" name="图片 5" descr="textimage3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1450" y="4902373"/>
            <a:ext cx="552449" cy="371474"/>
          </a:xfrm>
          <a:prstGeom prst="rect">
            <a:avLst/>
          </a:prstGeom>
        </p:spPr>
      </p:pic>
      <p:pic>
        <p:nvPicPr>
          <p:cNvPr id="6" name="图片 6" descr="textimage3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1450" y="6194898"/>
            <a:ext cx="552449" cy="371474"/>
          </a:xfrm>
          <a:prstGeom prst="rect">
            <a:avLst/>
          </a:prstGeom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980109"/>
            <a:ext cx="136815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89833"/>
            <a:ext cx="1224136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5004445"/>
            <a:ext cx="1104037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6300589"/>
            <a:ext cx="1104037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whereas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conj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.然而;但是;尽管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9.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fare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.车费;船费;飞机票价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10.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weekly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.每周的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.周刊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11.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chairwoman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.女主席;女董事长;女委员长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12.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flour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.面粉;(谷物磨成的)粉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13.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superior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.更好的;占优势的;(在级别或重要性上)更高的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14.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inaction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.无行动;不采取措施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15.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labour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.劳动(者);体力劳动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.奋斗;努力工作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16.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leather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.皮革;[pl.]皮衣;皮外套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17.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inch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.英寸(长度单位,等于2.54厘米)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18.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backwards/backward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.向后;倒着;往回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19.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grip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&amp;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.紧握;抓紧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476053"/>
            <a:ext cx="115212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908101"/>
            <a:ext cx="792087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9691" y="2340149"/>
            <a:ext cx="1104037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9691" y="2716551"/>
            <a:ext cx="1536085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148599"/>
            <a:ext cx="864095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9691" y="3652655"/>
            <a:ext cx="1176045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996333"/>
            <a:ext cx="1104037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428381"/>
            <a:ext cx="1008111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9" y="4860429"/>
            <a:ext cx="100811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308839"/>
            <a:ext cx="79208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724525"/>
            <a:ext cx="230425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156573"/>
            <a:ext cx="792087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29901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creature much larger than themselves, attacking in large groups and overcoming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their target.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句意:它们完全无所畏惧,愿意与比它们自己大得多的生物较量,成群结队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地攻击并战胜目标。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4-6 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)Technology is here to help us,but we should not allow it to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take over     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(接管) our lives.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句意:技术是来帮助我们的,但我们不应该让它左右我们的生活。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3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1450" y="3191978"/>
            <a:ext cx="552449" cy="371474"/>
          </a:xfrm>
          <a:prstGeom prst="rect">
            <a:avLst/>
          </a:prstGeom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3225737"/>
            <a:ext cx="136815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859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2327" kern="0" spc="12672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dirty="0" smtClean="0">
                <a:solidFill>
                  <a:schemeClr val="tx2"/>
                </a:solidFill>
              </a:rPr>
              <a:t>|urge n.强烈的欲望;冲动 vt.催促;力劝;大力推荐</a:t>
            </a:r>
            <a:endParaRPr lang="zh-CN" altLang="en-US" dirty="0">
              <a:solidFill>
                <a:schemeClr val="tx2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864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I had a strong urge to look at the random things that were being flashed before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my eyes!(教材P8)我有一种强烈的冲动去看那些正在我眼前随机闪过的东西!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80" kern="0" spc="11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It is important for schools to urge children to go outside during recess while making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sure that sports activities are arranged at staggered hours.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学校敦促孩子们在课间休息时去户外是重要的,同时要确保错开时间安排体育活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动。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situation is far more urgent than politicians are admitting. 形势要比政治家们承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认的紧迫得多。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speech urged that we (should) do our part to protect our environment.</a:t>
            </a:r>
            <a:endParaRPr lang="zh-CN" altLang="en-US" dirty="0"/>
          </a:p>
        </p:txBody>
      </p:sp>
      <p:pic>
        <p:nvPicPr>
          <p:cNvPr id="3" name="图片 3" descr="textimage3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00" y="1487292"/>
            <a:ext cx="1904999" cy="495300"/>
          </a:xfrm>
          <a:prstGeom prst="rect">
            <a:avLst/>
          </a:prstGeom>
        </p:spPr>
      </p:pic>
      <p:pic>
        <p:nvPicPr>
          <p:cNvPr id="4" name="图片 4" descr="textimage3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00" y="3044526"/>
            <a:ext cx="190500" cy="219074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03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这场演讲敦促我们尽自己的一份力量来保护我们的环境。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80" kern="0" spc="344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①have an urge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to do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sth. 有强烈的欲望做某事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②urge sb.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to do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sth.敦促/力劝某人做某事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③urge that...敦促/力劝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[that从句用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虚拟语气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,即从句谓语动词用</a:t>
            </a:r>
            <a:endParaRPr lang="en-US" altLang="zh-CN" sz="1814" u="sng" kern="0" dirty="0" smtClean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“(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   should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)+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动词原形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”]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④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urgent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.(行动,事件)紧急的;(状态,形势)紧迫的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⑤urgently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.紧急地;迫切地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⑥urgency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.紧急,紧迫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5-1 (2018浙江,完形填空,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)Because of all this extra time, there was no sense of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urgency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(urge) to do my school work immediately.</a:t>
            </a:r>
            <a:endParaRPr lang="zh-CN" altLang="en-US" dirty="0"/>
          </a:p>
        </p:txBody>
      </p:sp>
      <p:pic>
        <p:nvPicPr>
          <p:cNvPr id="3" name="图片 3" descr="textimage3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00" y="1977454"/>
            <a:ext cx="219075" cy="219075"/>
          </a:xfrm>
          <a:prstGeom prst="rect">
            <a:avLst/>
          </a:prstGeom>
        </p:spPr>
      </p:pic>
      <p:pic>
        <p:nvPicPr>
          <p:cNvPr id="4" name="图片 4" descr="textimage38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19850" y="5836600"/>
            <a:ext cx="609600" cy="409574"/>
          </a:xfrm>
          <a:prstGeom prst="rect">
            <a:avLst/>
          </a:prstGeom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2412157"/>
            <a:ext cx="936104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2844205"/>
            <a:ext cx="100811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276253"/>
            <a:ext cx="136815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9" y="3657785"/>
            <a:ext cx="1080120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3657785"/>
            <a:ext cx="136815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1" y="4161841"/>
            <a:ext cx="100811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6300589"/>
            <a:ext cx="1152128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考查名词。句意:因为所有这些额外的时间,我没有立即做学校功课的紧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迫感。介词of后面接名词形式。a sense of urgency紧迫感。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5-2 (2018江苏,阅读理解C改编,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)We at the NYFC need broad support as we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urge Congress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to increase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(increase) farmland conservation.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考查非谓语动词。句意:当我们督促国会去加强耕地保护时,我们在美国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青年农会需要广泛的支持。urge sb. to do sth. 敦促某人做某事。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5-3 (2016课标全国Ⅰ,阅读理解C改编,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)In this box are some stem cells that are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　urgently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(urgent) needed for a patient.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考查副词。句意:这个盒子里是一些一个病人急需的干细胞。修饰谓语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are needed应该用副词形式。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5-4 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)Ashoka provides money for the world's most promising “changemak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ers” seeking to solve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　urgent    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(urge) problems.</a:t>
            </a:r>
            <a:endParaRPr lang="zh-CN" altLang="en-US" dirty="0"/>
          </a:p>
        </p:txBody>
      </p:sp>
      <p:pic>
        <p:nvPicPr>
          <p:cNvPr id="3" name="图片 3" descr="textimage3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4325" y="2335322"/>
            <a:ext cx="552449" cy="371474"/>
          </a:xfrm>
          <a:prstGeom prst="rect">
            <a:avLst/>
          </a:prstGeom>
        </p:spPr>
      </p:pic>
      <p:pic>
        <p:nvPicPr>
          <p:cNvPr id="4" name="图片 4" descr="textimage4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5525" y="4047175"/>
            <a:ext cx="552450" cy="371475"/>
          </a:xfrm>
          <a:prstGeom prst="rect">
            <a:avLst/>
          </a:prstGeom>
        </p:spPr>
      </p:pic>
      <p:pic>
        <p:nvPicPr>
          <p:cNvPr id="5" name="图片 5" descr="textimage4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1450" y="5759029"/>
            <a:ext cx="552449" cy="371474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2793689"/>
            <a:ext cx="1440160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521881"/>
            <a:ext cx="1296144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6228581"/>
            <a:ext cx="1104037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711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考查形容词。句意:Ashoka为世界上最有前途的试图解决紧迫问题的“变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革者”提供资金。设空处在句中作定语,修饰复数名词problems,所以填形容词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urgent。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完成句子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5-5 (2018北京,完形填空,</a:t>
            </a:r>
            <a:r>
              <a:rPr lang="zh-CN" altLang="en-US" sz="1968" kern="0" spc="275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)但是如果你露宿街头,又几乎没有什么食物和钱,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那么这种欲望无疑会更大。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But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the urge would no doubt be greater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if you were living on the streets with lit-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tle food and money.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5-6 (2017课标全国Ⅰ,完形填空,</a:t>
            </a:r>
            <a:r>
              <a:rPr lang="zh-CN" altLang="en-US" sz="1837" kern="0" spc="243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)我以前从来没有感觉到学习任何手语的冲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动。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I never felt an urge to learn    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any sign language before.</a:t>
            </a:r>
            <a:endParaRPr lang="zh-CN" altLang="en-US" dirty="0"/>
          </a:p>
        </p:txBody>
      </p:sp>
      <p:pic>
        <p:nvPicPr>
          <p:cNvPr id="3" name="图片 3" descr="textimage4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9850" y="3193305"/>
            <a:ext cx="600075" cy="390524"/>
          </a:xfrm>
          <a:prstGeom prst="rect">
            <a:avLst/>
          </a:prstGeom>
        </p:spPr>
      </p:pic>
      <p:pic>
        <p:nvPicPr>
          <p:cNvPr id="4" name="图片 4" descr="textimage4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1050" y="4920733"/>
            <a:ext cx="542924" cy="352424"/>
          </a:xfrm>
          <a:prstGeom prst="rect">
            <a:avLst/>
          </a:prstGeom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140349"/>
            <a:ext cx="367240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796533"/>
            <a:ext cx="3024336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4856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2327" kern="0" spc="127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dirty="0" smtClean="0">
                <a:solidFill>
                  <a:schemeClr val="tx2"/>
                </a:solidFill>
              </a:rPr>
              <a:t>|explode vi.&amp; vt.爆炸;爆破</a:t>
            </a:r>
            <a:endParaRPr lang="zh-CN" altLang="en-US" dirty="0">
              <a:solidFill>
                <a:schemeClr val="tx2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864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But if I stopped and the same space was being occupied by something else, we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would be forced together and explode like a bomb!(教材P9)但是如果我停下来,同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样的空间被其他东西占据了,我们就会被挤在一起,然后像炸弹一样爆炸!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80" kern="0" spc="11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Facing the mess, he exploded with/into anger.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面对这混乱的状况,他勃然大怒。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explosion in Los Angeles has set several buildings on fire and several firefighters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injured.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洛杉矶发生的爆炸使几栋建筑起火,几名消防员受伤。</a:t>
            </a:r>
            <a:endParaRPr lang="zh-CN" altLang="en-US" dirty="0"/>
          </a:p>
        </p:txBody>
      </p:sp>
      <p:pic>
        <p:nvPicPr>
          <p:cNvPr id="3" name="图片 3" descr="textimage4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00" y="1487292"/>
            <a:ext cx="1914525" cy="495300"/>
          </a:xfrm>
          <a:prstGeom prst="rect">
            <a:avLst/>
          </a:prstGeom>
        </p:spPr>
      </p:pic>
      <p:pic>
        <p:nvPicPr>
          <p:cNvPr id="4" name="图片 4" descr="textimage4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00" y="3463854"/>
            <a:ext cx="190500" cy="219074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315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380" kern="0" spc="344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①explode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.大发(雷霆);突然爆发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②explode into/with anger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勃然大怒    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explosion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.爆炸;突然爆发;激增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6-1 (2019江苏,阅读理解B,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explosion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(explode)had left a hole more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than forty miles across—much too huge to be seen from anywhere at ground level.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考查名词。句意:爆炸留下了一个超过四十英里宽的洞——太大了,从地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面上的任何地方都看不到。句中缺少主语,而且设空处前面有定冠词修饰,所以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填名词形式。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4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564285"/>
            <a:ext cx="609600" cy="409574"/>
          </a:xfrm>
          <a:prstGeom prst="rect">
            <a:avLst/>
          </a:prstGeom>
        </p:spPr>
      </p:pic>
      <p:pic>
        <p:nvPicPr>
          <p:cNvPr id="5" name="图片 5" descr="textimage4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1548061"/>
            <a:ext cx="219075" cy="219075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412157"/>
            <a:ext cx="1440160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2844205"/>
            <a:ext cx="136815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708301"/>
            <a:ext cx="1440160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3342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翻译句子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6-2 (2018浙江,阅读理解A改编,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)When Dickens died, the world mourned him 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as its first professional writer and publisher, who had led an explosion in both the 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publication of novels and their readership.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当狄更斯去世时,全世界都在哀悼这个世界上第一位专业的作家兼出版商,他</a:t>
            </a:r>
            <a:b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使小说的出版量和读者数量激增。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3208" kern="0" spc="2551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endParaRPr lang="zh-CN" altLang="en-US" dirty="0"/>
          </a:p>
        </p:txBody>
      </p:sp>
      <p:pic>
        <p:nvPicPr>
          <p:cNvPr id="4" name="图片 4" descr="textimage4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908101"/>
            <a:ext cx="535875" cy="360040"/>
          </a:xfrm>
          <a:prstGeom prst="rect">
            <a:avLst/>
          </a:prstGeom>
        </p:spPr>
      </p:pic>
      <p:pic>
        <p:nvPicPr>
          <p:cNvPr id="15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204245"/>
            <a:ext cx="79208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564285"/>
            <a:ext cx="79208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895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2327" kern="0" spc="1199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dirty="0" smtClean="0">
                <a:solidFill>
                  <a:schemeClr val="tx2"/>
                </a:solidFill>
              </a:rPr>
              <a:t>|there开头的倒装句</a:t>
            </a:r>
            <a:endParaRPr lang="zh-CN" altLang="en-US" dirty="0">
              <a:solidFill>
                <a:schemeClr val="tx2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864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As she turned around, there stood Gladys Claffern. (教材P2)当她转过身时,格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拉迪丝·克拉芬站在那里。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80" kern="0" spc="11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Look!There come the rest of our guests!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看!我们其余的客人来了!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Here comes the bus!公共汽车来了!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Now comes your turn.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现在轮到你了。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Through the window came in the sweet music.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从窗户飘进来美妙的音乐。</a:t>
            </a:r>
            <a:endParaRPr lang="zh-CN" altLang="en-US" dirty="0"/>
          </a:p>
        </p:txBody>
      </p:sp>
      <p:pic>
        <p:nvPicPr>
          <p:cNvPr id="3" name="图片 3" descr="textimage5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509606"/>
            <a:ext cx="1728192" cy="470503"/>
          </a:xfrm>
          <a:prstGeom prst="rect">
            <a:avLst/>
          </a:prstGeom>
        </p:spPr>
      </p:pic>
      <p:pic>
        <p:nvPicPr>
          <p:cNvPr id="4" name="图片 4" descr="textimage5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00" y="3044526"/>
            <a:ext cx="190500" cy="219074"/>
          </a:xfrm>
          <a:prstGeom prst="rect">
            <a:avLst/>
          </a:prstGeom>
        </p:spPr>
      </p:pic>
      <p:pic>
        <p:nvPicPr>
          <p:cNvPr id="5" name="图片 3" descr="textimage49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899049"/>
            <a:ext cx="2448272" cy="504996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885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In front of the building stands a tall tree.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在楼前挺立着一棵大树。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80" kern="0" spc="344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①当副词there、here、out、in、up、down、away、back、now、then等放在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   句首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,谓语动词是go、come、run、lie、stand等,且主语是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名词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时,用完全倒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装。其中,谓语动词多用一般现在时或者一般过去时,不用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进行时态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②当作状语的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介词短语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位于句首时,也用完全倒装。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2359" kern="0" spc="9415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完成句子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1-1 (2018课标全国Ⅱ,阅读理解B,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)出来的是一种“软质”奶油甜点,马上就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可以吃。</a:t>
            </a:r>
            <a:endParaRPr lang="zh-CN" altLang="en-US" dirty="0"/>
          </a:p>
        </p:txBody>
      </p:sp>
      <p:pic>
        <p:nvPicPr>
          <p:cNvPr id="3" name="图片 3" descr="textimage5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00" y="2414782"/>
            <a:ext cx="219075" cy="219074"/>
          </a:xfrm>
          <a:prstGeom prst="rect">
            <a:avLst/>
          </a:prstGeom>
        </p:spPr>
      </p:pic>
      <p:pic>
        <p:nvPicPr>
          <p:cNvPr id="4" name="图片 4" descr="textimage5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01" y="4513249"/>
            <a:ext cx="1043688" cy="352328"/>
          </a:xfrm>
          <a:prstGeom prst="rect">
            <a:avLst/>
          </a:prstGeom>
        </p:spPr>
      </p:pic>
      <p:pic>
        <p:nvPicPr>
          <p:cNvPr id="5" name="图片 5" descr="textimage54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4725" y="5507409"/>
            <a:ext cx="609600" cy="409574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3276253"/>
            <a:ext cx="936104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3276253"/>
            <a:ext cx="936104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636293"/>
            <a:ext cx="1440160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4068341"/>
            <a:ext cx="136815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20.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niece   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.侄女;外甥女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21.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fetch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.(去)拿来;(去)请来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22.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handkerchief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.手帕;纸巾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23.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lamp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.灯;台灯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24.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pace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.速度;步伐;节奏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&amp;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.确定速度;调整节奏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25.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random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 adj.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随机的;不可思议的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26.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mud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.泥;泥浆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(B)阅读词汇—明词义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1.fiction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小说;虚构的事     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2.integrity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诚实正直;完整;完好     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3.suspend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悬;挂;暂停;暂缓     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4.rumour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谣言;传闻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9" y="1476053"/>
            <a:ext cx="936103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9" y="1908101"/>
            <a:ext cx="86409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340149"/>
            <a:ext cx="165618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772197"/>
            <a:ext cx="936103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204245"/>
            <a:ext cx="792087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580647"/>
            <a:ext cx="1104037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996333"/>
            <a:ext cx="86409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953929"/>
            <a:ext cx="1944216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5292477"/>
            <a:ext cx="244827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5724525"/>
            <a:ext cx="208823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6156573"/>
            <a:ext cx="14401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68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Out comes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a“soft-serve” creamy dessert, to be eaten right away.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1-2 (2016浙江,阅读理解D改编,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)然后,我得到了一个终生难忘的教训。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And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then came the lesson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I've taken with me through my life.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1-3 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)在全班同学静静的等待中传来了老师甜甜的嗓音:“早上好,孩子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们。”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Into the complete silence of the waiting class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came the teacher's sweet voice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“Good morning,children.”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1-4 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)大众广场是这个城市引人注目的景点。许多历史名人的石雕像矗立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在那儿。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Public Square is an eye-catching sight of the city.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There stand many stone </a:t>
            </a:r>
            <a:b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sculptures    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of famous historical figures.</a:t>
            </a:r>
            <a:endParaRPr lang="zh-CN" altLang="en-US" dirty="0"/>
          </a:p>
        </p:txBody>
      </p:sp>
      <p:pic>
        <p:nvPicPr>
          <p:cNvPr id="3" name="图片 3" descr="textimage5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7037" y="1915994"/>
            <a:ext cx="552449" cy="371475"/>
          </a:xfrm>
          <a:prstGeom prst="rect">
            <a:avLst/>
          </a:prstGeom>
        </p:spPr>
      </p:pic>
      <p:pic>
        <p:nvPicPr>
          <p:cNvPr id="4" name="图片 4" descr="textimage5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1450" y="2789191"/>
            <a:ext cx="552449" cy="371474"/>
          </a:xfrm>
          <a:prstGeom prst="rect">
            <a:avLst/>
          </a:prstGeom>
        </p:spPr>
      </p:pic>
      <p:pic>
        <p:nvPicPr>
          <p:cNvPr id="5" name="图片 5" descr="textimage5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1450" y="4501045"/>
            <a:ext cx="552449" cy="371475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548061"/>
            <a:ext cx="1512168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3707" y="2412157"/>
            <a:ext cx="2400181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08301"/>
            <a:ext cx="3240360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5436493"/>
            <a:ext cx="24482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796533"/>
            <a:ext cx="1224136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930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2327" kern="0" spc="1259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dirty="0" smtClean="0">
                <a:solidFill>
                  <a:schemeClr val="tx2"/>
                </a:solidFill>
              </a:rPr>
              <a:t>|suggest的用法</a:t>
            </a:r>
            <a:endParaRPr lang="zh-CN" altLang="en-US" dirty="0">
              <a:solidFill>
                <a:schemeClr val="tx2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864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He suggested that she invite Gladys and her friends to the house the night before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he was to leave and Larry was to return.(教材P3)它建议她邀请格拉迪丝和她的朋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友们到家里来,时间就定在它离去和拉里回来之前的那个晚上。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80" kern="0" spc="11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health authorities suggested that people not wear masks when doing exercise.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卫生当局建议人们锻炼时不用佩戴口罩。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Mr. Green suggested taking more exercise.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格林先生建议进行更多的锻炼。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It has been suggested that bright children take their exams early.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有人提议天资好的孩子提前考试。</a:t>
            </a:r>
            <a:endParaRPr lang="zh-CN" altLang="en-US" dirty="0"/>
          </a:p>
        </p:txBody>
      </p:sp>
      <p:pic>
        <p:nvPicPr>
          <p:cNvPr id="3" name="图片 3" descr="textimage5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00" y="1487292"/>
            <a:ext cx="1895475" cy="495300"/>
          </a:xfrm>
          <a:prstGeom prst="rect">
            <a:avLst/>
          </a:prstGeom>
        </p:spPr>
      </p:pic>
      <p:pic>
        <p:nvPicPr>
          <p:cNvPr id="4" name="图片 4" descr="textimage59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00" y="3463854"/>
            <a:ext cx="190500" cy="219074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604528" cy="60382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583" kern="0" spc="141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①suggest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doing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sth. 建议做某事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②suggest that sb.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(should)(not)do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sth.建议某人(不要)做某事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③It has been suggested that...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有人提议……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④suggest意为“建议”时,其后的宾语从句要用虚拟语气,即谓语动词为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“(should+)动词原形”;suggest意为“暗示;表明”时,其后的宾语从句要用陈述语气。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2-1 (2018江苏,阅读理解B,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)As for crowds,a Hong Kong study found that they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increased a restaurant's reputation,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suggesting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(suggest) great food at fair prices.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考查非谓语动词。句意:至于说顾客多,香港的一项研究发现,顾客多能够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提升一家餐馆的声誉,说明这家餐馆的饭菜价格合理、食物品质好。分析句子结</a:t>
            </a:r>
            <a:endParaRPr lang="en-US" altLang="zh-CN" sz="1814" kern="0" dirty="0" smtClean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构并结合句意判断空处用现在分词作结果状语。故填现在分词suggesting。</a:t>
            </a:r>
            <a:endParaRPr lang="zh-CN" altLang="en-US" sz="2000" dirty="0" smtClean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endParaRPr lang="zh-CN" altLang="en-US" dirty="0"/>
          </a:p>
        </p:txBody>
      </p:sp>
      <p:pic>
        <p:nvPicPr>
          <p:cNvPr id="3" name="图片 3" descr="textimage6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00" y="1510448"/>
            <a:ext cx="219075" cy="219075"/>
          </a:xfrm>
          <a:prstGeom prst="rect">
            <a:avLst/>
          </a:prstGeom>
        </p:spPr>
      </p:pic>
      <p:pic>
        <p:nvPicPr>
          <p:cNvPr id="4" name="图片 4" descr="textimage6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4499235"/>
            <a:ext cx="537592" cy="361194"/>
          </a:xfrm>
          <a:prstGeom prst="rect">
            <a:avLst/>
          </a:prstGeom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1" y="1980109"/>
            <a:ext cx="936103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2412157"/>
            <a:ext cx="1944216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844205"/>
            <a:ext cx="1944216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5004445"/>
            <a:ext cx="136815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2796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2-2 (2017 江苏,任务型阅读,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)Indeed official figures suggest the country 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has shrunk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(shrink) by 5% since 1993 and people in Russia live a shorter life now 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than those in 1961.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考查动词的时态。句意:事实上,官方数据表明这个国家(的人口)自1993年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以来已经减少了5%,而且现在俄罗斯人的寿命比1961年的人们的寿命短。根据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句意可知,suggest在句中为“表明”的意思,后面的宾语从句应该用陈述语气,再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根据since 1993判断用现在完成时。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2-3 (2017江苏,阅读理解B,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)In addition, the team set up a separate experiment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that suggested that the baby birds that most closely imitated their mom's voice 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   were rewarded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(reward)with the most food.</a:t>
            </a:r>
            <a:endParaRPr lang="zh-CN" altLang="en-US" dirty="0"/>
          </a:p>
        </p:txBody>
      </p:sp>
      <p:pic>
        <p:nvPicPr>
          <p:cNvPr id="3" name="图片 3" descr="textimage6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1476053"/>
            <a:ext cx="552449" cy="371475"/>
          </a:xfrm>
          <a:prstGeom prst="rect">
            <a:avLst/>
          </a:prstGeom>
        </p:spPr>
      </p:pic>
      <p:pic>
        <p:nvPicPr>
          <p:cNvPr id="4" name="图片 4" descr="textimage6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4428381"/>
            <a:ext cx="552449" cy="371474"/>
          </a:xfrm>
          <a:prstGeom prst="rect">
            <a:avLst/>
          </a:prstGeom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980109"/>
            <a:ext cx="1440160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364485"/>
            <a:ext cx="1872208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3857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考查动词的时态和语态。句意:此外,这个小组建立了一个单独的实验,这</a:t>
            </a:r>
            <a:endParaRPr lang="zh-CN" altLang="en-US" sz="2000" dirty="0" smtClean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个实验表明模仿妈妈的声音最接近的雏鸟被奖励了最多的食物。在句中suggest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是“表明,暗示”的意思,所以后面从句应该用陈述语气,再根据句意和主句时态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判断从句用一般过去时;reward与the baby birds之间是被动关系,应用被动语态。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故填were rewarded。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完成句子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2-4 (2019 北京,语法填空C,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)Does the name of the college you attend really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matter? Research on the question suggests that,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for most students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it doesn't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(对大多数学生来说没有影响).</a:t>
            </a:r>
            <a:endParaRPr lang="zh-CN" altLang="en-US" dirty="0"/>
          </a:p>
        </p:txBody>
      </p:sp>
      <p:pic>
        <p:nvPicPr>
          <p:cNvPr id="3" name="图片 3" descr="textimage6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3996333"/>
            <a:ext cx="609600" cy="409574"/>
          </a:xfrm>
          <a:prstGeom prst="rect">
            <a:avLst/>
          </a:prstGeom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521881"/>
            <a:ext cx="2016224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521881"/>
            <a:ext cx="1296144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904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2327" kern="0" spc="12672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dirty="0" smtClean="0">
                <a:solidFill>
                  <a:schemeClr val="tx2"/>
                </a:solidFill>
              </a:rPr>
              <a:t>|before句型</a:t>
            </a:r>
            <a:endParaRPr lang="zh-CN" altLang="en-US" dirty="0">
              <a:solidFill>
                <a:schemeClr val="tx2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864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He suggested that she invite Gladys and her friends to the house the night before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he was to leave and Larry was to return. (教材P3) 它建议她邀请格拉迪丝和她的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朋友们到家里来,时间就定在它离去和拉里回来之前的那个晚上。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80" kern="0" spc="11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It will not be long before we know the result of the experiment.过不了多久我们就会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知道实验的结果了。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It was several minutes before we realized what had happened.几分钟后我们才意识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到发生了什么。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Write it down before you forget it.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趁着还没忘,把它写下来。</a:t>
            </a:r>
            <a:endParaRPr lang="zh-CN" altLang="en-US" dirty="0"/>
          </a:p>
        </p:txBody>
      </p:sp>
      <p:pic>
        <p:nvPicPr>
          <p:cNvPr id="3" name="图片 3" descr="textimage6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00" y="1487292"/>
            <a:ext cx="1904999" cy="495300"/>
          </a:xfrm>
          <a:prstGeom prst="rect">
            <a:avLst/>
          </a:prstGeom>
        </p:spPr>
      </p:pic>
      <p:pic>
        <p:nvPicPr>
          <p:cNvPr id="4" name="图片 4" descr="textimage6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00" y="3463854"/>
            <a:ext cx="190500" cy="219074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7595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583" kern="0" spc="141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①before意为“在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之前”,引导时间状语从句。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②It will be+时间段+before从句“多久之后才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”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③It won't be long+before 从句 “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过不了多久就……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”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④It was+时间段+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before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从句 “过了多久才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”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⑤It was not long+before从句 “没过多久就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”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3-1 (2019天津,15,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)A dog's eating habit requires regular training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before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it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is properly established.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考查连词。句意:狗的饮食习惯在正确建立之前需要定期训练。根据句意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可知,狗要先接受训练然后才能养成习惯。故填before。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6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00" y="1510448"/>
            <a:ext cx="219075" cy="219075"/>
          </a:xfrm>
          <a:prstGeom prst="rect">
            <a:avLst/>
          </a:prstGeom>
        </p:spPr>
      </p:pic>
      <p:pic>
        <p:nvPicPr>
          <p:cNvPr id="4" name="图片 4" descr="textimage68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650" y="4542616"/>
            <a:ext cx="609600" cy="409575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2844205"/>
            <a:ext cx="2304256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3276253"/>
            <a:ext cx="1104037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572397"/>
            <a:ext cx="1104037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8996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3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3-2 (2019北京,阅读理解D改编,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)It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will be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(be) a while before we can sta-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3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tistically show that the changes are happening because of climate change.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考查时态。句意:一段时间之后我们才能从统计数据上表明这些变化发生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是因为气候变化。固定句型:It will be+时间段+before从句,意为“多久之后才</a:t>
            </a:r>
            <a:r>
              <a:rPr lang="zh-CN" altLang="en-US" sz="1814" kern="0" dirty="0" smtClean="0">
                <a:solidFill>
                  <a:srgbClr val="FF0000"/>
                </a:solidFill>
                <a:latin typeface="黑体" pitchFamily="65" charset="-122"/>
                <a:ea typeface="宋体" pitchFamily="65" charset="-122"/>
              </a:rPr>
              <a:t>…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黑体" pitchFamily="65" charset="-122"/>
                <a:ea typeface="宋体" pitchFamily="65" charset="-122"/>
              </a:rPr>
              <a:t>…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”。故填will be。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完成句子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3-3 (2019天津3月,阅读理解C,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)人们可以更早得到这些信息,并在还来得及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之前采取措施改善健康。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People can be given the information earlier and take steps to improve their health 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   before it's too late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3-4 (2018浙江11月,完形填空改编,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)一寸一寸地,我不停地推进,不知不觉中,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我的膝盖卡住了。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Inch by inch, I kept pushing and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before I knew it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 my knee was stuck.</a:t>
            </a:r>
            <a:endParaRPr lang="zh-CN" altLang="en-US" dirty="0"/>
          </a:p>
        </p:txBody>
      </p:sp>
      <p:pic>
        <p:nvPicPr>
          <p:cNvPr id="3" name="图片 3" descr="textimage7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19125" y="3631960"/>
            <a:ext cx="609600" cy="409574"/>
          </a:xfrm>
          <a:prstGeom prst="rect">
            <a:avLst/>
          </a:prstGeom>
        </p:spPr>
      </p:pic>
      <p:pic>
        <p:nvPicPr>
          <p:cNvPr id="4" name="图片 4" descr="textimage7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9551" y="5148461"/>
            <a:ext cx="552449" cy="371474"/>
          </a:xfrm>
          <a:prstGeom prst="rect">
            <a:avLst/>
          </a:prstGeom>
        </p:spPr>
      </p:pic>
      <p:pic>
        <p:nvPicPr>
          <p:cNvPr id="5" name="图片 5" descr="textimage69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1476053"/>
            <a:ext cx="552449" cy="371474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497545"/>
            <a:ext cx="1080119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860429"/>
            <a:ext cx="208823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6012557"/>
            <a:ext cx="1872208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080589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3208" kern="0" spc="2551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62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被动语态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【观察】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results of the survey will be published on the spot.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调查结果将当场公布。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Large amounts of money were spent on the building,which caused much debate.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大量的钱花在了这幢大楼上,这引起了很大的争论。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To her delight, her weight has been reduced by ten kilos by going on a diet.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让她高兴的是,通过节食她的体重减少了10公斤。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experts pointed out more must be done to bring COVID-19 under control.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专家们指出,必须做更多的工作来控制新型冠状病毒肺炎。</a:t>
            </a:r>
            <a:endParaRPr lang="zh-CN" altLang="en-US" dirty="0"/>
          </a:p>
        </p:txBody>
      </p:sp>
      <p:pic>
        <p:nvPicPr>
          <p:cNvPr id="3" name="图片 3" descr="textimage7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1188021"/>
            <a:ext cx="2771880" cy="571745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8000" y="1332037"/>
            <a:ext cx="8316000" cy="51501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Wood of this kind is often used to make desks and chairs by the villagers.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这种木头经常被村民用来做成桌椅。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workers told us that the bridge would be completed in seven years.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工人们告诉我们这座桥将在七年后竣工。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 have to walk there because my bike is being repaired.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我得步行去那儿,因为我的自行车正在修理。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When we arrived, all the vegetables had been sold out.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当我们到的时候,所有的蔬菜都已经被卖光了。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Walking into the room, we noticed that the children were being taught how to draw a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duck.走进房间,我们注意到正在教孩子们如何画鸭子。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When you arrive at six tomorrow, the work will have been finished.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你明天六点钟到的时候,工作就已经做完了。</a:t>
            </a:r>
            <a:endParaRPr lang="zh-CN" altLang="en-US" dirty="0" smtClean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5.presume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&amp;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假设;假定     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6.venue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活动场地(如音乐厅、会场等)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7.alien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外星人(生物);外国人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陌生的;外星的;外国的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latin typeface="Times New Roman" pitchFamily="65" charset="-122"/>
                <a:ea typeface="宋体" pitchFamily="65" charset="-122"/>
              </a:rPr>
              <a:t>8.blurred </a:t>
            </a:r>
            <a:r>
              <a:rPr lang="zh-CN" altLang="en-US" sz="1814" i="1" kern="0" dirty="0" smtClean="0">
                <a:latin typeface="Times New Roman" pitchFamily="65" charset="-122"/>
                <a:ea typeface="宋体" pitchFamily="65" charset="-122"/>
              </a:rPr>
              <a:t>adj.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模糊不清的;难以区分的     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9.lever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操纵杆;杠杆     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10.panel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控制板;仪表盘;专家咨询组     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11.hazy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模糊的;朦胧的;困惑的     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12.puff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(烟、气等的)一缕;少量;喘息     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13.maximum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最大极限的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最大量;最大限度     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14.jolt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震动;摇晃;颠簸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&amp;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(使)震动;摇晃    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15.flip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.&amp;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(使)快速翻转;(用手指)轻抛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16.stun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使震惊,使昏迷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476053"/>
            <a:ext cx="14401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908101"/>
            <a:ext cx="338437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340149"/>
            <a:ext cx="252028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340149"/>
            <a:ext cx="266429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772197"/>
            <a:ext cx="280831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204245"/>
            <a:ext cx="172819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636293"/>
            <a:ext cx="316835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012695"/>
            <a:ext cx="266429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444743"/>
            <a:ext cx="331236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860429"/>
            <a:ext cx="165618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876791"/>
            <a:ext cx="216024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5292477"/>
            <a:ext cx="194421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5292477"/>
            <a:ext cx="187220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5724525"/>
            <a:ext cx="316835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6156573"/>
            <a:ext cx="187220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7218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【归纳】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被动语态的构成: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被动语态由“be+①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及物动词的过去分词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(+by sb.)”构成。被动语态发生时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态变化时只变②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be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的形式,过去分词不变。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基本构成方式: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·一般现在时的被动语态:③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am/is/are done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·一般过去时的被动语态:④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was/were done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·一般将来时的被动语态:shall/will be done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·现在进行时的被动语态:⑤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am/is/are being done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·过去进行时的被动语态:was/were being done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·现在完成时的被动语态:⑥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have/has been done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412157"/>
            <a:ext cx="244827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844205"/>
            <a:ext cx="64807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708301"/>
            <a:ext cx="1800200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140349"/>
            <a:ext cx="1800200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932437"/>
            <a:ext cx="2376264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796533"/>
            <a:ext cx="2304255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1662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·过去完成时的被动语态:⑦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had been done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·过去将来时的被动语态:would be done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·将来完成时的被动语态:will have been done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·含有情态动词的被动语态:情态动词+be+done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【观察】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People all agreed that the delivery guy deserved praising.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人们一致认为这名送货人值得表扬。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Lentils do not require soaking before cooking.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小扁豆在烹饪前不必浸泡。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These books which are intended for children sell well.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这些儿童用书卖得很好。</a:t>
            </a:r>
            <a:endParaRPr lang="zh-CN" altLang="en-US" dirty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door locks easily.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这门很好锁。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548061"/>
            <a:ext cx="1800200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264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In my opinion, the salesgirl is to blame for the quarrel.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在我看来,这次争吵该怪那个女售货员。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【归纳】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主动形式表示被动含义: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A.有些动词可以用⑧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主动形式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表示被动意义,如sell、lock、open、write、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read、wash等。这些动词往往指事物的特征,且常与副词 well、easily、badly 等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连用。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B.be worth后以及want、need、require、deserve后可接⑨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动名词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的主动形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式,表示被动意义。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C.be to ⑩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blame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用主动形式表示被动意义。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276253"/>
            <a:ext cx="136815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500389"/>
            <a:ext cx="1104037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364485"/>
            <a:ext cx="100811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3568" y="899989"/>
            <a:ext cx="8316000" cy="5585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【观察】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He was made to work with the man for a day.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他被迫与那个人一起工作了一天。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patients were taken good care of in the hospital.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病人们在医院里都得到了很好的照料。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Three people got badly injured in the traffic accident.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在这场交通事故中三个人受了重伤。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It is said that the story happened in the 19th century.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据说这个故事发生在19世纪。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【归纳】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注意事项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A.不及物动词(短语)不能用于被动语态,如happen、rise、break out、take place、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belong to、consist of 等。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62281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B.在使役动词 make 和感官动词 see、hear等后面作宾语补足语的不定式不带 to,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但在</a:t>
            </a:r>
            <a:r>
              <a:rPr lang="zh-CN" altLang="en-US" sz="1511" kern="0" spc="513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被动语态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中要带 to。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C.动词短语变为被动语态时不可漏掉其附加的</a:t>
            </a:r>
            <a:r>
              <a:rPr lang="zh-CN" altLang="en-US" sz="1511" kern="0" spc="513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介词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或</a:t>
            </a:r>
            <a:r>
              <a:rPr lang="zh-CN" altLang="en-US" sz="1511" kern="0" spc="513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副词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。如: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laugh at、send for、 hand in、carry out、take care of、make use of、pay attention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to 等。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D.“get+</a:t>
            </a:r>
            <a:r>
              <a:rPr lang="zh-CN" altLang="en-US" sz="1511" kern="0" spc="513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过去分词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”可以表示被动意义。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2359" kern="0" spc="9415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1.(2019课标全国Ⅰ,语法填空改编,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)Modern methods of tracking polar bear 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populations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have been employed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(employ)only since the mid-1980s.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考查时态和语态。句意:追踪北极熊数量的现代化方法在20世纪80年代中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期才开始被采用。根据时间状语since the mid-1980s判断空处用现在完成时,而且</a:t>
            </a:r>
            <a:endParaRPr lang="en-US" altLang="zh-CN" sz="1814" kern="0" dirty="0" smtClean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3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employ和主语Modern methods of...之间是被动关系,故填have been employed。</a:t>
            </a:r>
            <a:endParaRPr lang="zh-CN" altLang="en-US" sz="2000" dirty="0" smtClean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endParaRPr lang="zh-CN" altLang="en-US" dirty="0"/>
          </a:p>
        </p:txBody>
      </p:sp>
      <p:pic>
        <p:nvPicPr>
          <p:cNvPr id="3" name="图片 3" descr="textimage7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0800" y="1940404"/>
            <a:ext cx="257174" cy="257174"/>
          </a:xfrm>
          <a:prstGeom prst="rect">
            <a:avLst/>
          </a:prstGeom>
        </p:spPr>
      </p:pic>
      <p:pic>
        <p:nvPicPr>
          <p:cNvPr id="4" name="图片 4" descr="textimage7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08875" y="2377732"/>
            <a:ext cx="257175" cy="257175"/>
          </a:xfrm>
          <a:prstGeom prst="rect">
            <a:avLst/>
          </a:prstGeom>
        </p:spPr>
      </p:pic>
      <p:pic>
        <p:nvPicPr>
          <p:cNvPr id="5" name="图片 5" descr="textimage75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8050" y="2377732"/>
            <a:ext cx="257175" cy="257175"/>
          </a:xfrm>
          <a:prstGeom prst="rect">
            <a:avLst/>
          </a:prstGeom>
        </p:spPr>
      </p:pic>
      <p:pic>
        <p:nvPicPr>
          <p:cNvPr id="6" name="图片 6" descr="textimage76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85800" y="3653716"/>
            <a:ext cx="257174" cy="257174"/>
          </a:xfrm>
          <a:prstGeom prst="rect">
            <a:avLst/>
          </a:prstGeom>
        </p:spPr>
      </p:pic>
      <p:pic>
        <p:nvPicPr>
          <p:cNvPr id="7" name="图片 7" descr="textimage77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0000" y="4057920"/>
            <a:ext cx="1495425" cy="504825"/>
          </a:xfrm>
          <a:prstGeom prst="rect">
            <a:avLst/>
          </a:prstGeom>
        </p:spPr>
      </p:pic>
      <p:pic>
        <p:nvPicPr>
          <p:cNvPr id="8" name="图片 8" descr="textimage78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79925" y="4932437"/>
            <a:ext cx="609600" cy="409574"/>
          </a:xfrm>
          <a:prstGeom prst="rect">
            <a:avLst/>
          </a:prstGeom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03648" y="1980109"/>
            <a:ext cx="136815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3" y="2412157"/>
            <a:ext cx="864095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4" y="2412157"/>
            <a:ext cx="936104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\\a015\吴双婷\线.t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5696" y="3636293"/>
            <a:ext cx="136815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\\a015\吴双婷\线.t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5696" y="5385977"/>
            <a:ext cx="2304256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6705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2.(2019江苏,33,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)They are trying to make sure that 5G terminals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will have 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been installed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(install) by 2022 for the Beijing Winter Olympics.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考查时态和语态。句意:他们正在努力确保到2022年的时候为北京冬奥会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安装好了5G终端。根据by 2022可知空处用将来完成时,5G terminals与install之间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为被动关系,故用被动语态。故填will have been installed。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3.(2019课标全国Ⅰ,完形填空,</a:t>
            </a:r>
            <a:r>
              <a:rPr lang="zh-CN" altLang="en-US" sz="1837" kern="0" spc="243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)Hearing these stories, I'm sceptical about the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place—other destinations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　are described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(describe) as “purer” natural experi-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ences.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考查时态和语态。句意:听到这些故事,我对这个地方持怀疑态度——其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他目的地被描述为“更纯粹的”自然体验。分析句子并根据句意判断空处用一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般现在时的被动语态。故填are described。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7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1476053"/>
            <a:ext cx="552449" cy="371475"/>
          </a:xfrm>
          <a:prstGeom prst="rect">
            <a:avLst/>
          </a:prstGeom>
        </p:spPr>
      </p:pic>
      <p:pic>
        <p:nvPicPr>
          <p:cNvPr id="4" name="图片 4" descr="textimage80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3597131"/>
            <a:ext cx="504056" cy="327194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1548061"/>
            <a:ext cx="1104037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980109"/>
            <a:ext cx="1512168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068341"/>
            <a:ext cx="172819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4.(2019天津,8,</a:t>
            </a:r>
            <a:r>
              <a:rPr lang="zh-CN" altLang="en-US" sz="1837" kern="0" spc="243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)Amy, as well as her brothers,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was given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(give) a warm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welcome when returning to the village last week.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考查时态、语态和主谓一致。句意:埃米和她的兄弟们上个星期回到村子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里的时候受到了热烈欢迎。根据last week判断空处用一般过去时,当as well as、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with、together with、along with、rather than等连接并列成分作主语时,谓语动词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的数与前面的成分保持一致。且Amy与动词give之间是被动关系,故答案为was 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given。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5.(2019江苏,阅读理解A,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)And don't forget: we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are surrounded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(surround)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by a natural playground just perfect for walking, caving, climbing and cycling.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考查时态和语态。句意:别忘了:我们周围是一个天然的游乐场,非常适合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步行、洞穴探索、攀岩和骑自行车。句子介绍一般的状况,且主语we和surround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之间是被动关系,故填一般现在时的被动语态are surrounded。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8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1525" y="1477339"/>
            <a:ext cx="542924" cy="352425"/>
          </a:xfrm>
          <a:prstGeom prst="rect">
            <a:avLst/>
          </a:prstGeom>
        </p:spPr>
      </p:pic>
      <p:pic>
        <p:nvPicPr>
          <p:cNvPr id="4" name="图片 4" descr="textimage8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4312" y="4430274"/>
            <a:ext cx="552449" cy="371475"/>
          </a:xfrm>
          <a:prstGeom prst="rect">
            <a:avLst/>
          </a:prstGeom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548061"/>
            <a:ext cx="1440160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500389"/>
            <a:ext cx="1872208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6.(2019课标全国Ⅱ,阅读理解C改编 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)46 percent of meals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are eaten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(eat)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alone in America yearly.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考查时态和语态。句意:每年美国有46%的餐是单独食用的。根据时间状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语yearly以及句意判断用一般现在时, 46 percent of meals与eat之间是被动关系。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故填are eaten。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7.(2019天津,阅读理解A,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)Please do not include covers. A list of references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must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be included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(include).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考查时态和语态。句意:请不要包括封面。必须含有参考书目的列表。根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据句意可知,A list of references和include之间是被动关系,结合设空处前的must可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知填be included。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8.(2018天津,9,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 gold medal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will be awarded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(award) to whoever wins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first place in the bicycle race.</a:t>
            </a:r>
            <a:endParaRPr lang="zh-CN" altLang="en-US" dirty="0"/>
          </a:p>
        </p:txBody>
      </p:sp>
      <p:pic>
        <p:nvPicPr>
          <p:cNvPr id="3" name="图片 3" descr="textimage8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1200" y="1478666"/>
            <a:ext cx="552450" cy="371475"/>
          </a:xfrm>
          <a:prstGeom prst="rect">
            <a:avLst/>
          </a:prstGeom>
        </p:spPr>
      </p:pic>
      <p:pic>
        <p:nvPicPr>
          <p:cNvPr id="4" name="图片 4" descr="textimage8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4312" y="3609847"/>
            <a:ext cx="552449" cy="371474"/>
          </a:xfrm>
          <a:prstGeom prst="rect">
            <a:avLst/>
          </a:prstGeom>
        </p:spPr>
      </p:pic>
      <p:pic>
        <p:nvPicPr>
          <p:cNvPr id="5" name="图片 5" descr="textimage8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1525" y="5741029"/>
            <a:ext cx="552449" cy="371474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548061"/>
            <a:ext cx="1224136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068341"/>
            <a:ext cx="1512168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5796533"/>
            <a:ext cx="1944216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6406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考查时态和语态。句意:这块金牌将被授予在自行车比赛中获得第一名的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人。根据句意可以判断该句用一般将来时的被动语态。故填will be awarded。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9.(2018北京,9,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)A rescue worker risked his life saving two tourists who 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had been trapped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(trap) in the mountains for two days.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考查时态和语态。句意:一名救援人员冒着生命危险救出了两名已经在山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中被困两天的游客。根据主句的谓语动词risked可知事情发生在过去,而“被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困”发生在risked之前,故用过去完成时。定语从句的先行词是two tourists,与动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词trap之间是被动关系,因此设空处应用过去完成时的被动语态。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10.(2018天津,阅读理解A,</a:t>
            </a:r>
            <a:r>
              <a:rPr lang="zh-CN" altLang="en-US" sz="1837" kern="0" spc="243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)Use a fire extinguisher only if you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have been 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trained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(train) to do so.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考查时态和语态。句意:你只有经过训练才能使用灭火器。分析句子并根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据语境判断设空处应该用将来完成时的被动形式,但是在if引导的条件状语从句</a:t>
            </a:r>
            <a:endParaRPr lang="en-US" altLang="zh-CN" sz="1814" kern="0" dirty="0" smtClean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3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中,应该用现在完成时代替将来完成时。故填have been trained。</a:t>
            </a:r>
            <a:endParaRPr lang="zh-CN" altLang="en-US" sz="2000" dirty="0" smtClean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endParaRPr lang="zh-CN" altLang="en-US" dirty="0"/>
          </a:p>
        </p:txBody>
      </p:sp>
      <p:pic>
        <p:nvPicPr>
          <p:cNvPr id="3" name="图片 3" descr="textimage8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1525" y="2335322"/>
            <a:ext cx="552449" cy="371474"/>
          </a:xfrm>
          <a:prstGeom prst="rect">
            <a:avLst/>
          </a:prstGeom>
        </p:spPr>
      </p:pic>
      <p:pic>
        <p:nvPicPr>
          <p:cNvPr id="4" name="图片 4" descr="textimage87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9512" y="4884504"/>
            <a:ext cx="542924" cy="352424"/>
          </a:xfrm>
          <a:prstGeom prst="rect">
            <a:avLst/>
          </a:prstGeom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844205"/>
            <a:ext cx="2016224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4932437"/>
            <a:ext cx="1224136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5364485"/>
            <a:ext cx="888013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1"/>
            <a:ext cx="8172480" cy="51171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11.(2018天津,13,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)My washing machine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is being repaired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(repair)this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week, so I have to wash my clothes by hand.</a:t>
            </a:r>
            <a:endParaRPr lang="zh-CN" altLang="en-US" sz="1814" kern="0" dirty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考查时态和语态。句意:我的洗衣机本周正在修理,因此我只好用手洗我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的衣服。My washing machine与repair之间是被动关系,需用被动语态;再根据后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面的“我只好用手洗衣服”可知这周洗衣机正在修理,需用现在进行时的被动语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态。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12.(2017北京,34,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)If the new safety system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had been put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(put)to use, the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accident would never have happened.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考查时态和语态。句意:如果新的安全系统被投入使用,这起事故就永远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不会发生了。根据题干中的主句谓语部分would never have happened可知是对过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去发生的事进行虚拟,因此If引导的从句应用过去完成时,又因put和其主语之间</a:t>
            </a:r>
            <a:endParaRPr lang="en-US" altLang="zh-CN" sz="1814" kern="0" dirty="0" smtClean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是被动关系,故填had been put。</a:t>
            </a:r>
            <a:endParaRPr lang="zh-CN" altLang="en-US" dirty="0"/>
          </a:p>
        </p:txBody>
      </p:sp>
      <p:pic>
        <p:nvPicPr>
          <p:cNvPr id="3" name="图片 3" descr="textimage8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1925" y="1476053"/>
            <a:ext cx="552449" cy="371475"/>
          </a:xfrm>
          <a:prstGeom prst="rect">
            <a:avLst/>
          </a:prstGeom>
        </p:spPr>
      </p:pic>
      <p:pic>
        <p:nvPicPr>
          <p:cNvPr id="4" name="图片 4" descr="textimage8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1925" y="4026562"/>
            <a:ext cx="552449" cy="371474"/>
          </a:xfrm>
          <a:prstGeom prst="rect">
            <a:avLst/>
          </a:prstGeom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548061"/>
            <a:ext cx="2016224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3" y="4089833"/>
            <a:ext cx="1656183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1278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(C)拓展词汇—灵活用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appointment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.预约;约会;委任→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appointed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.指定的→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appoint    </a:t>
            </a:r>
            <a:r>
              <a:rPr lang="zh-CN" altLang="en-US" sz="1814" i="1" kern="0" dirty="0" smtClean="0">
                <a:latin typeface="Times New Roman" pitchFamily="65" charset="-122"/>
                <a:ea typeface="宋体" pitchFamily="65" charset="-122"/>
              </a:rPr>
              <a:t>v.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任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命;委任;安排,确定(时间、地点)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salesman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.售货员;推销员→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saleswoman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.女售货员;女推销员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guilty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.内疚的;有罪的;有过失的→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guiltily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.内疚地;有罪地→</a:t>
            </a:r>
            <a:endParaRPr lang="en-US" altLang="zh-CN" sz="1814" u="sng" kern="0" dirty="0" smtClean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   guilt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.犯罪;内疚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dismiss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.让(某人)离开;解散;解雇;消除→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dismissal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.解雇,开除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declare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.表明;宣称;公布→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declared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.公开宣布(或声明、表态)的→</a:t>
            </a:r>
            <a:r>
              <a:rPr dirty="0"/>
              <a:t/>
            </a:r>
            <a:br>
              <a:rPr dirty="0"/>
            </a:b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declaration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.申报(单);宣布;公告;声明(书)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calculate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.计算;核算;预测→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calculated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.精心策划的;蓄意的→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calculator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.计算器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gramme/gram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.克(重量单位)→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kilogramme/kilogram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.千克(重量单位)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908101"/>
            <a:ext cx="158417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908101"/>
            <a:ext cx="129614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908101"/>
            <a:ext cx="1104037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700189"/>
            <a:ext cx="129614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700189"/>
            <a:ext cx="151216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3" y="3148599"/>
            <a:ext cx="93610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8123" y="3148599"/>
            <a:ext cx="1104037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580647"/>
            <a:ext cx="79208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996333"/>
            <a:ext cx="1104037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996333"/>
            <a:ext cx="129614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428381"/>
            <a:ext cx="1104037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428381"/>
            <a:ext cx="115212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860429"/>
            <a:ext cx="151216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292477"/>
            <a:ext cx="122413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5292477"/>
            <a:ext cx="136815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724525"/>
            <a:ext cx="136815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6156573"/>
            <a:ext cx="172819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6156573"/>
            <a:ext cx="244827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264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13.(2017江苏,27,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)He hurried home, never once looking back to see if he 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was being followed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(follow).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考查时态和语态。 句意:他匆匆回家,从来没有一次回头看他是否正被跟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踪。根据句意以及句中的hurried判断空处应该用过去进行时的被动语态。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14.(2016江苏,22,</a:t>
            </a:r>
            <a:r>
              <a:rPr lang="zh-CN" altLang="en-US" sz="1837" kern="0" spc="243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)More efforts, as reported,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will be made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(make)in the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years ahead to accelerate the supply-side structural reform.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考查时态和语态。句意:正如报道的那样,为加快供应学派的结构改革,今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后几年将会付出更多的努力。由in the years ahead“今后几年”可知空处应用一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般将来时;More efforts与make之间是被动关系,应用被动语态。故填will be 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made。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980109"/>
            <a:ext cx="2304256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3" descr="textimage90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1501335"/>
            <a:ext cx="552449" cy="371475"/>
          </a:xfrm>
          <a:prstGeom prst="rect">
            <a:avLst/>
          </a:prstGeom>
        </p:spPr>
      </p:pic>
      <p:pic>
        <p:nvPicPr>
          <p:cNvPr id="7" name="图片 4" descr="textimage91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3211861"/>
            <a:ext cx="542924" cy="352424"/>
          </a:xfrm>
          <a:prstGeom prst="rect">
            <a:avLst/>
          </a:prstGeom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276253"/>
            <a:ext cx="1656184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342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完成句子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15.(2017课标全国Ⅱ,语法填空,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)当所有那些(工作)完成后,路面被更换了。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8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When all those had been done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 the road surface was replaced.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16.(2017北京,阅读理解C,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)今年,美国已经报道了115例麻疹病例,相比去年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全年的189例。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Already this year, 115 measles cases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have been reported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in the USA, compared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with 189 for all of last year.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17.(2017课标全国Ⅱ,阅读理解A,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)自1958年以来,它们被公认为以色列的国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家剧院。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Since 1958,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they have been recognised as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national theatre of Israel.</a:t>
            </a:r>
            <a:endParaRPr lang="zh-CN" altLang="en-US" dirty="0"/>
          </a:p>
        </p:txBody>
      </p:sp>
      <p:pic>
        <p:nvPicPr>
          <p:cNvPr id="3" name="图片 3" descr="textimage9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4325" y="1908101"/>
            <a:ext cx="609600" cy="409574"/>
          </a:xfrm>
          <a:prstGeom prst="rect">
            <a:avLst/>
          </a:prstGeom>
        </p:spPr>
      </p:pic>
      <p:pic>
        <p:nvPicPr>
          <p:cNvPr id="4" name="图片 4" descr="textimage9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96799" y="2815102"/>
            <a:ext cx="552449" cy="371474"/>
          </a:xfrm>
          <a:prstGeom prst="rect">
            <a:avLst/>
          </a:prstGeom>
        </p:spPr>
      </p:pic>
      <p:pic>
        <p:nvPicPr>
          <p:cNvPr id="5" name="图片 5" descr="textimage9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00712" y="4526955"/>
            <a:ext cx="552449" cy="371474"/>
          </a:xfrm>
          <a:prstGeom prst="rect">
            <a:avLst/>
          </a:prstGeom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412157"/>
            <a:ext cx="3240360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729793"/>
            <a:ext cx="2160240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5436493"/>
            <a:ext cx="316835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3442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18.(2016浙江10月,阅读理解B,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)该酒店在一份声明中说,如果成功,电动自行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车餐计划将被推广到英国所有的皇冠假日酒店。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If successful, the electric bicycle meal programme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will be spread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to all Crowne 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Plaza hotels in the UK, the hotel said in a statement.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19.(2016浙江10月,阅读理解B,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)住在皇冠假日酒店的客人一旦生产了10瓦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时的电,就会得到价值36美元的饭票。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Guests staying at Plaza Hotel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　will be given meal tickets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worth $36 once they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have produced 10 watt hours of electricity.</a:t>
            </a:r>
            <a:endParaRPr lang="zh-CN" altLang="en-US" dirty="0"/>
          </a:p>
        </p:txBody>
      </p:sp>
      <p:pic>
        <p:nvPicPr>
          <p:cNvPr id="3" name="图片 3" descr="textimage9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1548061"/>
            <a:ext cx="552449" cy="371475"/>
          </a:xfrm>
          <a:prstGeom prst="rect">
            <a:avLst/>
          </a:prstGeom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412157"/>
            <a:ext cx="172819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140349"/>
            <a:ext cx="2880320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6" descr="textimage9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204245"/>
            <a:ext cx="552449" cy="371474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29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division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.分开;分隔;差异;除(法) 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divided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.分裂的;有分歧的→</a:t>
            </a:r>
            <a:endParaRPr lang="en-US" altLang="zh-CN" sz="1814" u="sng" kern="0" dirty="0" smtClean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   divide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.分割;使分离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9.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urge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.强烈的欲望;冲动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.催促;力劝;大力推荐→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urgency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.紧急;催促;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紧急的事→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urgent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.紧急的;催促的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10.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explode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&amp;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.爆炸;爆破→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explosive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.易爆炸的;爆炸性的;易爆发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的→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explosion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.爆炸;爆破;激增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11.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overstatement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.夸大;夸张→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overstate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.夸张;夸大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476053"/>
            <a:ext cx="115212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76053"/>
            <a:ext cx="115212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908101"/>
            <a:ext cx="100811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356511"/>
            <a:ext cx="864095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340149"/>
            <a:ext cx="122413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772197"/>
            <a:ext cx="1008111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148599"/>
            <a:ext cx="1104037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148599"/>
            <a:ext cx="136815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564285"/>
            <a:ext cx="136815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996333"/>
            <a:ext cx="172819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996333"/>
            <a:ext cx="129614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Ⅱ.重点短语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1.science fiction (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informal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sci-fi)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科幻小说(或影片等)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test out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检验;测试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3.more like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更像是;更接近     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on a...basis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根据;以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的方式(基准)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pros and cons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事物的利与弊;支持与反对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6.superior to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比……更好;更胜一筹     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take over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占上风;取而代之;接管;接手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conflict with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与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冲突或抵触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9.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turn out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关掉;熄灭;在场;使朝外;结果是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10.fall away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(逐渐)减少;消失     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11.have an urge to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有强烈的欲望做某事     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908101"/>
            <a:ext cx="252028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284503"/>
            <a:ext cx="1104037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844205"/>
            <a:ext cx="1944216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276253"/>
            <a:ext cx="1440160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708301"/>
            <a:ext cx="172819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089833"/>
            <a:ext cx="2592288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521881"/>
            <a:ext cx="1296144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932437"/>
            <a:ext cx="1656184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364485"/>
            <a:ext cx="1152128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5796533"/>
            <a:ext cx="208823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6228581"/>
            <a:ext cx="2592288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5536" y="1332037"/>
            <a:ext cx="8604528" cy="5568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Ⅲ.经典结构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1.当她转过身时,格拉迪丝·克拉芬站在那里。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As she turned around,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there stood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Gladys Claffern.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2.它建议她邀请格拉迪丝和她的朋友们到家里来,时间就定在它离去和拉里回来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之前的那个晚上。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He suggested that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she invite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Gladys and her friends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to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the house the night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before he was to leave and Larry was to return.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3.她听见它宣称第二天它不想离开她,并且它不仅仅只是想让她高兴。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She heard him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declare that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he did not want to leave her the next day,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　and that    </a:t>
            </a:r>
            <a:endParaRPr lang="en-US" altLang="zh-CN" sz="1814" u="sng" kern="0" dirty="0" smtClean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he felt more than just the desire to please her.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4.无论谁被指控犯罪,在被证实有罪之前应被假定为无罪。</a:t>
            </a:r>
            <a:endParaRPr lang="zh-CN" altLang="en-US" dirty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Whoever is charged with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a crime should be presumed innocent until proven otherwise.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268141"/>
            <a:ext cx="1440160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564285"/>
            <a:ext cx="136815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564285"/>
            <a:ext cx="720080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809913"/>
            <a:ext cx="1512168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809913"/>
            <a:ext cx="1296144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106057"/>
            <a:ext cx="2808312" cy="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ustomerInfo>
  <UserName>Administrator</UserName>
  <CompanyName/>
  <MachineID>A666</MachineID>
  <ToolID>ljRTAAAAKGU=</ToolID>
  <Data><![CDATA[bGpSVEFBQUFLR1U9]]></Data>
</CustomerInfo>
</file>

<file path=customXml/item10.xml><?xml version="1.0" encoding="utf-8"?>
<CustomerInfo>
  <UserName>Administrator</UserName>
  <CompanyName/>
  <MachineID>A666</MachineID>
  <ToolID>ljRTAAAAKGU=</ToolID>
  <Data><![CDATA[bGpSVEFBQUFLR1U9]]></Data>
</CustomerInfo>
</file>

<file path=customXml/item11.xml><?xml version="1.0" encoding="utf-8"?>
<CustomerInfo>
  <UserName>Administrator</UserName>
  <CompanyName/>
  <MachineID>A666</MachineID>
  <ToolID>ljRTAAAAKGU=</ToolID>
  <Data><![CDATA[bGpSVEFBQUFLR1U9]]></Data>
</CustomerInfo>
</file>

<file path=customXml/item12.xml><?xml version="1.0" encoding="utf-8"?>
<CustomerInfo>
  <UserName>Administrator</UserName>
  <CompanyName/>
  <MachineID>A666</MachineID>
  <ToolID>ljRTAAAAKGU=</ToolID>
  <Data><![CDATA[bGpSVEFBQUFLR1U9]]></Data>
</CustomerInfo>
</file>

<file path=customXml/item13.xml><?xml version="1.0" encoding="utf-8"?>
<CustomerInfo>
  <UserName>Administrator</UserName>
  <CompanyName/>
  <MachineID>A666</MachineID>
  <ToolID>ljRTAAAAKGU=</ToolID>
  <Data><![CDATA[bGpSVEFBQUFLR1U9]]></Data>
</CustomerInfo>
</file>

<file path=customXml/item14.xml><?xml version="1.0" encoding="utf-8"?>
<CustomerInfo>
  <UserName>Administrator</UserName>
  <CompanyName/>
  <MachineID>A666</MachineID>
  <ToolID>ljRTAAAAKGU=</ToolID>
  <Data><![CDATA[bGpSVEFBQUFLR1U9]]></Data>
</CustomerInfo>
</file>

<file path=customXml/item15.xml><?xml version="1.0" encoding="utf-8"?>
<CustomerInfo>
  <UserName>Administrator</UserName>
  <CompanyName/>
  <MachineID>A666</MachineID>
  <ToolID>ljRTAAAAKGU=</ToolID>
  <Data><![CDATA[bGpSVEFBQUFLR1U9]]></Data>
</CustomerInfo>
</file>

<file path=customXml/item16.xml><?xml version="1.0" encoding="utf-8"?>
<CustomerInfo>
  <UserName>Administrator</UserName>
  <CompanyName/>
  <MachineID>A666</MachineID>
  <ToolID>ljRTAAAAKGU=</ToolID>
  <Data><![CDATA[bGpSVEFBQUFLR1U9]]></Data>
</CustomerInfo>
</file>

<file path=customXml/item17.xml><?xml version="1.0" encoding="utf-8"?>
<CustomerInfo>
  <UserName>Administrator</UserName>
  <CompanyName/>
  <MachineID>A666</MachineID>
  <ToolID>ljRTAAAAKGU=</ToolID>
  <Data><![CDATA[bGpSVEFBQUFLR1U9]]></Data>
</CustomerInfo>
</file>

<file path=customXml/item18.xml><?xml version="1.0" encoding="utf-8"?>
<CustomerInfo>
  <UserName>Administrator</UserName>
  <CompanyName/>
  <MachineID>A666</MachineID>
  <ToolID>ljRTAAAAKGU=</ToolID>
  <Data><![CDATA[bGpSVEFBQUFLR1U9]]></Data>
</CustomerInfo>
</file>

<file path=customXml/item19.xml><?xml version="1.0" encoding="utf-8"?>
<CustomerInfo>
  <UserName>Administrator</UserName>
  <CompanyName/>
  <MachineID>A666</MachineID>
  <ToolID>ljRTAAAAKGU=</ToolID>
  <Data><![CDATA[bGpSVEFBQUFLR1U9]]></Data>
</CustomerInfo>
</file>

<file path=customXml/item2.xml><?xml version="1.0" encoding="utf-8"?>
<CustomerInfo>
  <UserName>Administrator</UserName>
  <CompanyName/>
  <MachineID>A666</MachineID>
  <ToolID>ljRTAAAAKGU=</ToolID>
  <Data><![CDATA[bGpSVEFBQUFLR1U9]]></Data>
</CustomerInfo>
</file>

<file path=customXml/item20.xml><?xml version="1.0" encoding="utf-8"?>
<CustomerInfo>
  <UserName>Administrator</UserName>
  <CompanyName/>
  <MachineID>A666</MachineID>
  <ToolID>ljRTAAAAKGU=</ToolID>
  <Data><![CDATA[bGpSVEFBQUFLR1U9]]></Data>
</CustomerInfo>
</file>

<file path=customXml/item21.xml><?xml version="1.0" encoding="utf-8"?>
<CustomerInfo>
  <UserName>Administrator</UserName>
  <CompanyName/>
  <MachineID>A666</MachineID>
  <ToolID>ljRTAAAAKGU=</ToolID>
  <Data><![CDATA[bGpSVEFBQUFLR1U9]]></Data>
</CustomerInfo>
</file>

<file path=customXml/item22.xml><?xml version="1.0" encoding="utf-8"?>
<CustomerInfo>
  <UserName>Administrator</UserName>
  <CompanyName/>
  <MachineID>A666</MachineID>
  <ToolID>ljRTAAAAKGU=</ToolID>
  <Data><![CDATA[bGpSVEFBQUFLR1U9]]></Data>
</CustomerInfo>
</file>

<file path=customXml/item23.xml><?xml version="1.0" encoding="utf-8"?>
<CustomerInfo>
  <UserName>Administrator</UserName>
  <CompanyName/>
  <MachineID>A666</MachineID>
  <ToolID>ljRTAAAAKGU=</ToolID>
  <Data><![CDATA[bGpSVEFBQUFLR1U9]]></Data>
</CustomerInfo>
</file>

<file path=customXml/item24.xml><?xml version="1.0" encoding="utf-8"?>
<CustomerInfo>
  <UserName>Administrator</UserName>
  <CompanyName/>
  <MachineID>A666</MachineID>
  <ToolID>ljRTAAAAKGU=</ToolID>
  <Data><![CDATA[bGpSVEFBQUFLR1U9]]></Data>
</CustomerInfo>
</file>

<file path=customXml/item25.xml><?xml version="1.0" encoding="utf-8"?>
<CustomerInfo>
  <UserName>Administrator</UserName>
  <CompanyName/>
  <MachineID>A666</MachineID>
  <ToolID>ljRTAAAAKGU=</ToolID>
  <Data><![CDATA[bGpSVEFBQUFLR1U9]]></Data>
</CustomerInfo>
</file>

<file path=customXml/item26.xml><?xml version="1.0" encoding="utf-8"?>
<CustomerInfo>
  <UserName>Administrator</UserName>
  <CompanyName/>
  <MachineID>A666</MachineID>
  <ToolID>ljRTAAAAKGU=</ToolID>
  <Data><![CDATA[bGpSVEFBQUFLR1U9]]></Data>
</CustomerInfo>
</file>

<file path=customXml/item27.xml><?xml version="1.0" encoding="utf-8"?>
<CustomerInfo>
  <UserName>Administrator</UserName>
  <CompanyName/>
  <MachineID>A666</MachineID>
  <ToolID>ljRTAAAAKGU=</ToolID>
  <Data><![CDATA[bGpSVEFBQUFLR1U9]]></Data>
</CustomerInfo>
</file>

<file path=customXml/item28.xml><?xml version="1.0" encoding="utf-8"?>
<CustomerInfo>
  <UserName>Administrator</UserName>
  <CompanyName/>
  <MachineID>A666</MachineID>
  <ToolID>ljRTAAAAKGU=</ToolID>
  <Data><![CDATA[bGpSVEFBQUFLR1U9]]></Data>
</CustomerInfo>
</file>

<file path=customXml/item29.xml><?xml version="1.0" encoding="utf-8"?>
<CustomerInfo>
  <UserName>Administrator</UserName>
  <CompanyName/>
  <MachineID>A666</MachineID>
  <ToolID>ljRTAAAAKGU=</ToolID>
  <Data><![CDATA[bGpSVEFBQUFLR1U9]]></Data>
</CustomerInfo>
</file>

<file path=customXml/item3.xml><?xml version="1.0" encoding="utf-8"?>
<CustomerInfo>
  <UserName>Administrator</UserName>
  <CompanyName/>
  <MachineID>A666</MachineID>
  <ToolID>ljRTAAAAKGU=</ToolID>
  <Data><![CDATA[bGpSVEFBQUFLR1U9]]></Data>
</CustomerInfo>
</file>

<file path=customXml/item30.xml><?xml version="1.0" encoding="utf-8"?>
<CustomerInfo>
  <UserName>Administrator</UserName>
  <CompanyName/>
  <MachineID>A666</MachineID>
  <ToolID>ljRTAAAAKGU=</ToolID>
  <Data><![CDATA[bGpSVEFBQUFLR1U9]]></Data>
</CustomerInfo>
</file>

<file path=customXml/item31.xml><?xml version="1.0" encoding="utf-8"?>
<CustomerInfo>
  <UserName>Administrator</UserName>
  <CompanyName/>
  <MachineID>A666</MachineID>
  <ToolID>ljRTAAAAKGU=</ToolID>
  <Data><![CDATA[bGpSVEFBQUFLR1U9]]></Data>
</CustomerInfo>
</file>

<file path=customXml/item32.xml><?xml version="1.0" encoding="utf-8"?>
<CustomerInfo>
  <UserName>Administrator</UserName>
  <CompanyName/>
  <MachineID>A666</MachineID>
  <ToolID>ljRTAAAAKGU=</ToolID>
  <Data><![CDATA[bGpSVEFBQUFLR1U9]]></Data>
</CustomerInfo>
</file>

<file path=customXml/item33.xml><?xml version="1.0" encoding="utf-8"?>
<CustomerInfo>
  <UserName>Administrator</UserName>
  <CompanyName/>
  <MachineID>A666</MachineID>
  <ToolID>ljRTAAAAKGU=</ToolID>
  <Data><![CDATA[bGpSVEFBQUFLR1U9]]></Data>
</CustomerInfo>
</file>

<file path=customXml/item34.xml><?xml version="1.0" encoding="utf-8"?>
<CustomerInfo>
  <UserName>Administrator</UserName>
  <CompanyName/>
  <MachineID>A666</MachineID>
  <ToolID>ljRTAAAAKGU=</ToolID>
  <Data><![CDATA[bGpSVEFBQUFLR1U9]]></Data>
</CustomerInfo>
</file>

<file path=customXml/item35.xml><?xml version="1.0" encoding="utf-8"?>
<CustomerInfo>
  <UserName>Administrator</UserName>
  <CompanyName/>
  <MachineID>A666</MachineID>
  <ToolID>ljRTAAAAKGU=</ToolID>
  <Data><![CDATA[bGpSVEFBQUFLR1U9]]></Data>
</CustomerInfo>
</file>

<file path=customXml/item36.xml><?xml version="1.0" encoding="utf-8"?>
<CustomerInfo>
  <UserName>Administrator</UserName>
  <CompanyName/>
  <MachineID>A666</MachineID>
  <ToolID>ljRTAAAAKGU=</ToolID>
  <Data><![CDATA[bGpSVEFBQUFLR1U9]]></Data>
</CustomerInfo>
</file>

<file path=customXml/item37.xml><?xml version="1.0" encoding="utf-8"?>
<CustomerInfo>
  <UserName>Administrator</UserName>
  <CompanyName/>
  <MachineID>A666</MachineID>
  <ToolID>ljRTAAAAKGU=</ToolID>
  <Data><![CDATA[bGpSVEFBQUFLR1U9]]></Data>
</CustomerInfo>
</file>

<file path=customXml/item38.xml><?xml version="1.0" encoding="utf-8"?>
<CustomerInfo>
  <UserName>Administrator</UserName>
  <CompanyName/>
  <MachineID>A666</MachineID>
  <ToolID>ljRTAAAAKGU=</ToolID>
  <Data><![CDATA[bGpSVEFBQUFLR1U9]]></Data>
</CustomerInfo>
</file>

<file path=customXml/item39.xml><?xml version="1.0" encoding="utf-8"?>
<CustomerInfo>
  <UserName>Administrator</UserName>
  <CompanyName/>
  <MachineID>A666</MachineID>
  <ToolID>ljRTAAAAKGU=</ToolID>
  <Data><![CDATA[bGpSVEFBQUFLR1U9]]></Data>
</CustomerInfo>
</file>

<file path=customXml/item4.xml><?xml version="1.0" encoding="utf-8"?>
<CustomerInfo>
  <UserName>Administrator</UserName>
  <CompanyName/>
  <MachineID>A666</MachineID>
  <ToolID>ljRTAAAAKGU=</ToolID>
  <Data><![CDATA[bGpSVEFBQUFLR1U9]]></Data>
</CustomerInfo>
</file>

<file path=customXml/item40.xml><?xml version="1.0" encoding="utf-8"?>
<CustomerInfo>
  <UserName>Administrator</UserName>
  <CompanyName/>
  <MachineID>A666</MachineID>
  <ToolID>ljRTAAAAKGU=</ToolID>
  <Data><![CDATA[bGpSVEFBQUFLR1U9]]></Data>
</CustomerInfo>
</file>

<file path=customXml/item41.xml><?xml version="1.0" encoding="utf-8"?>
<CustomerInfo>
  <UserName>Administrator</UserName>
  <CompanyName/>
  <MachineID>A666</MachineID>
  <ToolID>ljRTAAAAKGU=</ToolID>
  <Data><![CDATA[bGpSVEFBQUFLR1U9]]></Data>
</CustomerInfo>
</file>

<file path=customXml/item42.xml><?xml version="1.0" encoding="utf-8"?>
<CustomerInfo>
  <UserName>Administrator</UserName>
  <CompanyName/>
  <MachineID>A666</MachineID>
  <ToolID>ljRTAAAAKGU=</ToolID>
  <Data><![CDATA[bGpSVEFBQUFLR1U9]]></Data>
</CustomerInfo>
</file>

<file path=customXml/item43.xml><?xml version="1.0" encoding="utf-8"?>
<CustomerInfo>
  <UserName>Administrator</UserName>
  <CompanyName/>
  <MachineID>A666</MachineID>
  <ToolID>ljRTAAAAKGU=</ToolID>
  <Data><![CDATA[bGpSVEFBQUFLR1U9]]></Data>
</CustomerInfo>
</file>

<file path=customXml/item44.xml><?xml version="1.0" encoding="utf-8"?>
<CustomerInfo>
  <UserName>Administrator</UserName>
  <CompanyName/>
  <MachineID>A666</MachineID>
  <ToolID>ljRTAAAAKGU=</ToolID>
  <Data><![CDATA[bGpSVEFBQUFLR1U9]]></Data>
</CustomerInfo>
</file>

<file path=customXml/item45.xml><?xml version="1.0" encoding="utf-8"?>
<CustomerInfo>
  <UserName>Administrator</UserName>
  <CompanyName/>
  <MachineID>A666</MachineID>
  <ToolID>ljRTAAAAKGU=</ToolID>
  <Data><![CDATA[bGpSVEFBQUFLR1U9]]></Data>
</CustomerInfo>
</file>

<file path=customXml/item46.xml><?xml version="1.0" encoding="utf-8"?>
<CustomerInfo>
  <UserName>Administrator</UserName>
  <CompanyName/>
  <MachineID>A666</MachineID>
  <ToolID>ljRTAAAAKGU=</ToolID>
  <Data><![CDATA[bGpSVEFBQUFLR1U9]]></Data>
</CustomerInfo>
</file>

<file path=customXml/item47.xml><?xml version="1.0" encoding="utf-8"?>
<CustomerInfo>
  <UserName>Administrator</UserName>
  <CompanyName/>
  <MachineID>A666</MachineID>
  <ToolID>ljRTAAAAKGU=</ToolID>
  <Data><![CDATA[bGpSVEFBQUFLR1U9]]></Data>
</CustomerInfo>
</file>

<file path=customXml/item48.xml><?xml version="1.0" encoding="utf-8"?>
<CustomerInfo>
  <UserName>Administrator</UserName>
  <CompanyName/>
  <MachineID>A666</MachineID>
  <ToolID>ljRTAAAAKGU=</ToolID>
  <Data><![CDATA[bGpSVEFBQUFLR1U9]]></Data>
</CustomerInfo>
</file>

<file path=customXml/item49.xml><?xml version="1.0" encoding="utf-8"?>
<CustomerInfo>
  <UserName>Administrator</UserName>
  <CompanyName/>
  <MachineID>A666</MachineID>
  <ToolID>ljRTAAAAKGU=</ToolID>
  <Data><![CDATA[bGpSVEFBQUFLR1U9]]></Data>
</CustomerInfo>
</file>

<file path=customXml/item5.xml><?xml version="1.0" encoding="utf-8"?>
<CustomerInfo>
  <UserName>Administrator</UserName>
  <CompanyName/>
  <MachineID>A666</MachineID>
  <ToolID>ljRTAAAAKGU=</ToolID>
  <Data><![CDATA[bGpSVEFBQUFLR1U9]]></Data>
</CustomerInfo>
</file>

<file path=customXml/item50.xml><?xml version="1.0" encoding="utf-8"?>
<CustomerInfo>
  <UserName>Administrator</UserName>
  <CompanyName/>
  <MachineID>A666</MachineID>
  <ToolID>ljRTAAAAKGU=</ToolID>
  <Data><![CDATA[bGpSVEFBQUFLR1U9]]></Data>
</CustomerInfo>
</file>

<file path=customXml/item51.xml><?xml version="1.0" encoding="utf-8"?>
<CustomerInfo>
  <UserName>Administrator</UserName>
  <CompanyName/>
  <MachineID>A666</MachineID>
  <ToolID>ljRTAAAAKGU=</ToolID>
  <Data><![CDATA[bGpSVEFBQUFLR1U9]]></Data>
</CustomerInfo>
</file>

<file path=customXml/item52.xml><?xml version="1.0" encoding="utf-8"?>
<CustomerInfo>
  <UserName>Administrator</UserName>
  <CompanyName/>
  <MachineID>A666</MachineID>
  <ToolID>ljRTAAAAKGU=</ToolID>
  <Data><![CDATA[bGpSVEFBQUFLR1U9]]></Data>
</CustomerInfo>
</file>

<file path=customXml/item53.xml><?xml version="1.0" encoding="utf-8"?>
<CustomerInfo>
  <UserName>DELL</UserName>
  <CompanyName/>
  <MachineID>A666</MachineID>
  <ToolID>ljRTAAAAKGU=</ToolID>
  <Data><![CDATA[bGpSVEFBQUFLR1U9]]></Data>
</CustomerInfo>
</file>

<file path=customXml/item54.xml><?xml version="1.0" encoding="utf-8"?>
<CustomerInfo>
  <UserName>Administrator</UserName>
  <CompanyName/>
  <MachineID>A666</MachineID>
  <ToolID>ljRTAAAAKGU=</ToolID>
  <Data><![CDATA[bGpSVEFBQUFLR1U9]]></Data>
</CustomerInfo>
</file>

<file path=customXml/item55.xml><?xml version="1.0" encoding="utf-8"?>
<CustomerInfo>
  <UserName>Administrator</UserName>
  <CompanyName/>
  <MachineID>A666</MachineID>
  <ToolID>ljRTAAAAKGU=</ToolID>
  <Data><![CDATA[bGpSVEFBQUFLR1U9]]></Data>
</CustomerInfo>
</file>

<file path=customXml/item56.xml><?xml version="1.0" encoding="utf-8"?>
<CustomerInfo>
  <UserName>Administrator</UserName>
  <CompanyName/>
  <MachineID>A666</MachineID>
  <ToolID>ljRTAAAAKGU=</ToolID>
  <Data><![CDATA[bGpSVEFBQUFLR1U9]]></Data>
</CustomerInfo>
</file>

<file path=customXml/item57.xml><?xml version="1.0" encoding="utf-8"?>
<CustomerInfo>
  <UserName>Administrator</UserName>
  <CompanyName/>
  <MachineID>A666</MachineID>
  <ToolID>ljRTAAAAKGU=</ToolID>
  <Data><![CDATA[bGpSVEFBQUFLR1U9]]></Data>
</CustomerInfo>
</file>

<file path=customXml/item58.xml><?xml version="1.0" encoding="utf-8"?>
<CustomerInfo>
  <UserName>Administrator</UserName>
  <CompanyName/>
  <MachineID>A666</MachineID>
  <ToolID>ljRTAAAAKGU=</ToolID>
  <Data><![CDATA[bGpSVEFBQUFLR1U9]]></Data>
</CustomerInfo>
</file>

<file path=customXml/item59.xml><?xml version="1.0" encoding="utf-8"?>
<CustomerInfo>
  <UserName>Administrator</UserName>
  <CompanyName/>
  <MachineID>A666</MachineID>
  <ToolID>ljRTAAAAKGU=</ToolID>
  <Data><![CDATA[bGpSVEFBQUFLR1U9]]></Data>
</CustomerInfo>
</file>

<file path=customXml/item6.xml><?xml version="1.0" encoding="utf-8"?>
<CustomerInfo>
  <UserName>Administrator</UserName>
  <CompanyName/>
  <MachineID>A666</MachineID>
  <ToolID>ljRTAAAAKGU=</ToolID>
  <Data><![CDATA[bGpSVEFBQUFLR1U9]]></Data>
</CustomerInfo>
</file>

<file path=customXml/item60.xml><?xml version="1.0" encoding="utf-8"?>
<CustomerInfo>
  <UserName>Administrator</UserName>
  <CompanyName/>
  <MachineID>A666</MachineID>
  <ToolID>ljRTAAAAKGU=</ToolID>
  <Data><![CDATA[bGpSVEFBQUFLR1U9]]></Data>
</CustomerInfo>
</file>

<file path=customXml/item61.xml><?xml version="1.0" encoding="utf-8"?>
<CustomerInfo>
  <UserName>Administrator</UserName>
  <CompanyName/>
  <MachineID>A666</MachineID>
  <ToolID>ljRTAAAAKGU=</ToolID>
  <Data><![CDATA[bGpSVEFBQUFLR1U9]]></Data>
</CustomerInfo>
</file>

<file path=customXml/item62.xml><?xml version="1.0" encoding="utf-8"?>
<CustomerInfo>
  <UserName>Administrator</UserName>
  <CompanyName/>
  <MachineID>A666</MachineID>
  <ToolID>ljRTAAAAKGU=</ToolID>
  <Data><![CDATA[bGpSVEFBQUFLR1U9]]></Data>
</CustomerInfo>
</file>

<file path=customXml/item7.xml><?xml version="1.0" encoding="utf-8"?>
<CustomerInfo>
  <UserName>Administrator</UserName>
  <CompanyName/>
  <MachineID>A666</MachineID>
  <ToolID>ljRTAAAAKGU=</ToolID>
  <Data><![CDATA[bGpSVEFBQUFLR1U9]]></Data>
</CustomerInfo>
</file>

<file path=customXml/item8.xml><?xml version="1.0" encoding="utf-8"?>
<CustomerInfo>
  <UserName>Administrator</UserName>
  <CompanyName/>
  <MachineID>A666</MachineID>
  <ToolID>ljRTAAAAKGU=</ToolID>
  <Data><![CDATA[bGpSVEFBQUFLR1U9]]></Data>
</CustomerInfo>
</file>

<file path=customXml/item9.xml><?xml version="1.0" encoding="utf-8"?>
<CustomerInfo>
  <UserName>Administrator</UserName>
  <CompanyName/>
  <MachineID>A666</MachineID>
  <ToolID>ljRTAAAAKGU=</ToolID>
  <Data><![CDATA[bGpSVEFBQUFLR1U9]]></Data>
</CustomerInfo>
</file>

<file path=customXml/itemProps1.xml><?xml version="1.0" encoding="utf-8"?>
<ds:datastoreItem xmlns:ds="http://schemas.openxmlformats.org/officeDocument/2006/customXml" ds:itemID="{D151A11A-3413-42D6-88D9-7725885F6AD9}">
  <ds:schemaRefs/>
</ds:datastoreItem>
</file>

<file path=customXml/itemProps10.xml><?xml version="1.0" encoding="utf-8"?>
<ds:datastoreItem xmlns:ds="http://schemas.openxmlformats.org/officeDocument/2006/customXml" ds:itemID="{EE6A3BCD-485E-4A84-9A4C-C6D2D370E9B2}">
  <ds:schemaRefs/>
</ds:datastoreItem>
</file>

<file path=customXml/itemProps11.xml><?xml version="1.0" encoding="utf-8"?>
<ds:datastoreItem xmlns:ds="http://schemas.openxmlformats.org/officeDocument/2006/customXml" ds:itemID="{C29348DD-E2A0-47F6-BDCD-27796A93EA4F}">
  <ds:schemaRefs/>
</ds:datastoreItem>
</file>

<file path=customXml/itemProps12.xml><?xml version="1.0" encoding="utf-8"?>
<ds:datastoreItem xmlns:ds="http://schemas.openxmlformats.org/officeDocument/2006/customXml" ds:itemID="{5DAEF59A-70DE-4DD1-9ECA-21F6A6457901}">
  <ds:schemaRefs/>
</ds:datastoreItem>
</file>

<file path=customXml/itemProps13.xml><?xml version="1.0" encoding="utf-8"?>
<ds:datastoreItem xmlns:ds="http://schemas.openxmlformats.org/officeDocument/2006/customXml" ds:itemID="{D746E7BE-9CA1-4B1F-A5E5-624F24539559}">
  <ds:schemaRefs/>
</ds:datastoreItem>
</file>

<file path=customXml/itemProps14.xml><?xml version="1.0" encoding="utf-8"?>
<ds:datastoreItem xmlns:ds="http://schemas.openxmlformats.org/officeDocument/2006/customXml" ds:itemID="{32262E5C-D2C6-4C66-8B1C-68D6A1A9B612}">
  <ds:schemaRefs/>
</ds:datastoreItem>
</file>

<file path=customXml/itemProps15.xml><?xml version="1.0" encoding="utf-8"?>
<ds:datastoreItem xmlns:ds="http://schemas.openxmlformats.org/officeDocument/2006/customXml" ds:itemID="{4F72D9A1-C9CA-4F8A-A910-0848958F8378}">
  <ds:schemaRefs/>
</ds:datastoreItem>
</file>

<file path=customXml/itemProps16.xml><?xml version="1.0" encoding="utf-8"?>
<ds:datastoreItem xmlns:ds="http://schemas.openxmlformats.org/officeDocument/2006/customXml" ds:itemID="{4C2E006D-8E4C-4BA8-8518-E0CF68ECE1AB}">
  <ds:schemaRefs/>
</ds:datastoreItem>
</file>

<file path=customXml/itemProps17.xml><?xml version="1.0" encoding="utf-8"?>
<ds:datastoreItem xmlns:ds="http://schemas.openxmlformats.org/officeDocument/2006/customXml" ds:itemID="{B709EDBD-8BF4-4A34-A197-68BA430BE14C}">
  <ds:schemaRefs/>
</ds:datastoreItem>
</file>

<file path=customXml/itemProps18.xml><?xml version="1.0" encoding="utf-8"?>
<ds:datastoreItem xmlns:ds="http://schemas.openxmlformats.org/officeDocument/2006/customXml" ds:itemID="{389391C7-83F5-4FFD-BE0F-18788F849076}">
  <ds:schemaRefs/>
</ds:datastoreItem>
</file>

<file path=customXml/itemProps19.xml><?xml version="1.0" encoding="utf-8"?>
<ds:datastoreItem xmlns:ds="http://schemas.openxmlformats.org/officeDocument/2006/customXml" ds:itemID="{95070D27-BF3E-419A-BFF0-BF05F1304E3F}">
  <ds:schemaRefs/>
</ds:datastoreItem>
</file>

<file path=customXml/itemProps2.xml><?xml version="1.0" encoding="utf-8"?>
<ds:datastoreItem xmlns:ds="http://schemas.openxmlformats.org/officeDocument/2006/customXml" ds:itemID="{758AE684-C244-47E0-AA93-1CF56064674A}">
  <ds:schemaRefs/>
</ds:datastoreItem>
</file>

<file path=customXml/itemProps20.xml><?xml version="1.0" encoding="utf-8"?>
<ds:datastoreItem xmlns:ds="http://schemas.openxmlformats.org/officeDocument/2006/customXml" ds:itemID="{D12043AD-B726-4680-A8D7-77E0E53F3294}">
  <ds:schemaRefs/>
</ds:datastoreItem>
</file>

<file path=customXml/itemProps21.xml><?xml version="1.0" encoding="utf-8"?>
<ds:datastoreItem xmlns:ds="http://schemas.openxmlformats.org/officeDocument/2006/customXml" ds:itemID="{CC02D119-825A-4179-95BE-EE354BA14307}">
  <ds:schemaRefs/>
</ds:datastoreItem>
</file>

<file path=customXml/itemProps22.xml><?xml version="1.0" encoding="utf-8"?>
<ds:datastoreItem xmlns:ds="http://schemas.openxmlformats.org/officeDocument/2006/customXml" ds:itemID="{3ED0D7B1-9400-4D7A-BE03-A06C92D9F13A}">
  <ds:schemaRefs/>
</ds:datastoreItem>
</file>

<file path=customXml/itemProps23.xml><?xml version="1.0" encoding="utf-8"?>
<ds:datastoreItem xmlns:ds="http://schemas.openxmlformats.org/officeDocument/2006/customXml" ds:itemID="{4AF8CE64-6E39-4F1D-839D-21F81EDB4F01}">
  <ds:schemaRefs/>
</ds:datastoreItem>
</file>

<file path=customXml/itemProps24.xml><?xml version="1.0" encoding="utf-8"?>
<ds:datastoreItem xmlns:ds="http://schemas.openxmlformats.org/officeDocument/2006/customXml" ds:itemID="{F92D1915-900B-45E3-93C5-35918C729595}">
  <ds:schemaRefs/>
</ds:datastoreItem>
</file>

<file path=customXml/itemProps25.xml><?xml version="1.0" encoding="utf-8"?>
<ds:datastoreItem xmlns:ds="http://schemas.openxmlformats.org/officeDocument/2006/customXml" ds:itemID="{AE951373-54ED-4E9D-BBD8-0AABFE9101DA}">
  <ds:schemaRefs/>
</ds:datastoreItem>
</file>

<file path=customXml/itemProps26.xml><?xml version="1.0" encoding="utf-8"?>
<ds:datastoreItem xmlns:ds="http://schemas.openxmlformats.org/officeDocument/2006/customXml" ds:itemID="{A32526A6-E172-468E-B0B8-1F21FC9E7D6E}">
  <ds:schemaRefs/>
</ds:datastoreItem>
</file>

<file path=customXml/itemProps27.xml><?xml version="1.0" encoding="utf-8"?>
<ds:datastoreItem xmlns:ds="http://schemas.openxmlformats.org/officeDocument/2006/customXml" ds:itemID="{91F8BED2-5C92-4E5B-BC9B-77FCD7602C62}">
  <ds:schemaRefs/>
</ds:datastoreItem>
</file>

<file path=customXml/itemProps28.xml><?xml version="1.0" encoding="utf-8"?>
<ds:datastoreItem xmlns:ds="http://schemas.openxmlformats.org/officeDocument/2006/customXml" ds:itemID="{E281610B-7729-460D-B4B5-5E2B54D328AA}">
  <ds:schemaRefs/>
</ds:datastoreItem>
</file>

<file path=customXml/itemProps29.xml><?xml version="1.0" encoding="utf-8"?>
<ds:datastoreItem xmlns:ds="http://schemas.openxmlformats.org/officeDocument/2006/customXml" ds:itemID="{890A94C9-7999-481D-86CB-C6C5CBB7E17E}">
  <ds:schemaRefs/>
</ds:datastoreItem>
</file>

<file path=customXml/itemProps3.xml><?xml version="1.0" encoding="utf-8"?>
<ds:datastoreItem xmlns:ds="http://schemas.openxmlformats.org/officeDocument/2006/customXml" ds:itemID="{C337CA35-0D9D-49AB-B7C8-7317FFC0B3DE}">
  <ds:schemaRefs/>
</ds:datastoreItem>
</file>

<file path=customXml/itemProps30.xml><?xml version="1.0" encoding="utf-8"?>
<ds:datastoreItem xmlns:ds="http://schemas.openxmlformats.org/officeDocument/2006/customXml" ds:itemID="{C49C4BAB-8525-4181-AFB4-6DA79F22FDD0}">
  <ds:schemaRefs/>
</ds:datastoreItem>
</file>

<file path=customXml/itemProps31.xml><?xml version="1.0" encoding="utf-8"?>
<ds:datastoreItem xmlns:ds="http://schemas.openxmlformats.org/officeDocument/2006/customXml" ds:itemID="{30D6766D-A9B7-4C7F-B9F9-5B7EC03F5FE5}">
  <ds:schemaRefs/>
</ds:datastoreItem>
</file>

<file path=customXml/itemProps32.xml><?xml version="1.0" encoding="utf-8"?>
<ds:datastoreItem xmlns:ds="http://schemas.openxmlformats.org/officeDocument/2006/customXml" ds:itemID="{87BB4E5F-DE4F-4A62-B368-A73E0C418092}">
  <ds:schemaRefs/>
</ds:datastoreItem>
</file>

<file path=customXml/itemProps33.xml><?xml version="1.0" encoding="utf-8"?>
<ds:datastoreItem xmlns:ds="http://schemas.openxmlformats.org/officeDocument/2006/customXml" ds:itemID="{82C81E6B-0EBB-4996-8CC0-DB0C15119640}">
  <ds:schemaRefs/>
</ds:datastoreItem>
</file>

<file path=customXml/itemProps34.xml><?xml version="1.0" encoding="utf-8"?>
<ds:datastoreItem xmlns:ds="http://schemas.openxmlformats.org/officeDocument/2006/customXml" ds:itemID="{6256344F-B9B1-4616-97E6-89DC2168148B}">
  <ds:schemaRefs/>
</ds:datastoreItem>
</file>

<file path=customXml/itemProps35.xml><?xml version="1.0" encoding="utf-8"?>
<ds:datastoreItem xmlns:ds="http://schemas.openxmlformats.org/officeDocument/2006/customXml" ds:itemID="{4C2D74EB-6EE1-4AEC-B742-665AD3E47F75}">
  <ds:schemaRefs/>
</ds:datastoreItem>
</file>

<file path=customXml/itemProps36.xml><?xml version="1.0" encoding="utf-8"?>
<ds:datastoreItem xmlns:ds="http://schemas.openxmlformats.org/officeDocument/2006/customXml" ds:itemID="{95D97EC6-F118-429B-97DB-FDC0C01B67ED}">
  <ds:schemaRefs/>
</ds:datastoreItem>
</file>

<file path=customXml/itemProps37.xml><?xml version="1.0" encoding="utf-8"?>
<ds:datastoreItem xmlns:ds="http://schemas.openxmlformats.org/officeDocument/2006/customXml" ds:itemID="{B5E19EEF-9595-4D49-9A46-E769DF259AFF}">
  <ds:schemaRefs/>
</ds:datastoreItem>
</file>

<file path=customXml/itemProps38.xml><?xml version="1.0" encoding="utf-8"?>
<ds:datastoreItem xmlns:ds="http://schemas.openxmlformats.org/officeDocument/2006/customXml" ds:itemID="{9118C237-26AC-4467-857E-900FF7126581}">
  <ds:schemaRefs/>
</ds:datastoreItem>
</file>

<file path=customXml/itemProps39.xml><?xml version="1.0" encoding="utf-8"?>
<ds:datastoreItem xmlns:ds="http://schemas.openxmlformats.org/officeDocument/2006/customXml" ds:itemID="{E792BA1B-7D16-4EC2-A870-F62AB3A5D048}">
  <ds:schemaRefs/>
</ds:datastoreItem>
</file>

<file path=customXml/itemProps4.xml><?xml version="1.0" encoding="utf-8"?>
<ds:datastoreItem xmlns:ds="http://schemas.openxmlformats.org/officeDocument/2006/customXml" ds:itemID="{F0BE280E-4EAD-48C6-A9E3-6D8740472E65}">
  <ds:schemaRefs/>
</ds:datastoreItem>
</file>

<file path=customXml/itemProps40.xml><?xml version="1.0" encoding="utf-8"?>
<ds:datastoreItem xmlns:ds="http://schemas.openxmlformats.org/officeDocument/2006/customXml" ds:itemID="{02BACAE1-B22D-4ED3-BF55-A513617B0036}">
  <ds:schemaRefs/>
</ds:datastoreItem>
</file>

<file path=customXml/itemProps41.xml><?xml version="1.0" encoding="utf-8"?>
<ds:datastoreItem xmlns:ds="http://schemas.openxmlformats.org/officeDocument/2006/customXml" ds:itemID="{C52810E0-FEA0-401C-9E43-3A0D18DF3176}">
  <ds:schemaRefs/>
</ds:datastoreItem>
</file>

<file path=customXml/itemProps42.xml><?xml version="1.0" encoding="utf-8"?>
<ds:datastoreItem xmlns:ds="http://schemas.openxmlformats.org/officeDocument/2006/customXml" ds:itemID="{1049E6E3-C10B-4217-B7A5-30154BFAFD9F}">
  <ds:schemaRefs/>
</ds:datastoreItem>
</file>

<file path=customXml/itemProps43.xml><?xml version="1.0" encoding="utf-8"?>
<ds:datastoreItem xmlns:ds="http://schemas.openxmlformats.org/officeDocument/2006/customXml" ds:itemID="{58F6063F-0724-4140-833F-A4B168CE349A}">
  <ds:schemaRefs/>
</ds:datastoreItem>
</file>

<file path=customXml/itemProps44.xml><?xml version="1.0" encoding="utf-8"?>
<ds:datastoreItem xmlns:ds="http://schemas.openxmlformats.org/officeDocument/2006/customXml" ds:itemID="{E20BC5B0-5763-4D46-8CB0-030ED55AF894}">
  <ds:schemaRefs/>
</ds:datastoreItem>
</file>

<file path=customXml/itemProps45.xml><?xml version="1.0" encoding="utf-8"?>
<ds:datastoreItem xmlns:ds="http://schemas.openxmlformats.org/officeDocument/2006/customXml" ds:itemID="{1322863C-0004-4242-A916-C2CA45C5ECDA}">
  <ds:schemaRefs/>
</ds:datastoreItem>
</file>

<file path=customXml/itemProps46.xml><?xml version="1.0" encoding="utf-8"?>
<ds:datastoreItem xmlns:ds="http://schemas.openxmlformats.org/officeDocument/2006/customXml" ds:itemID="{BCE21E3D-6C5C-4B47-B260-345B4E8DDF70}">
  <ds:schemaRefs/>
</ds:datastoreItem>
</file>

<file path=customXml/itemProps47.xml><?xml version="1.0" encoding="utf-8"?>
<ds:datastoreItem xmlns:ds="http://schemas.openxmlformats.org/officeDocument/2006/customXml" ds:itemID="{DA768D99-8AB6-4449-917A-8ECFA6776C0E}">
  <ds:schemaRefs/>
</ds:datastoreItem>
</file>

<file path=customXml/itemProps48.xml><?xml version="1.0" encoding="utf-8"?>
<ds:datastoreItem xmlns:ds="http://schemas.openxmlformats.org/officeDocument/2006/customXml" ds:itemID="{AE45A75E-C64F-4407-AC28-E8A457056E41}">
  <ds:schemaRefs/>
</ds:datastoreItem>
</file>

<file path=customXml/itemProps49.xml><?xml version="1.0" encoding="utf-8"?>
<ds:datastoreItem xmlns:ds="http://schemas.openxmlformats.org/officeDocument/2006/customXml" ds:itemID="{80F04CC9-B79E-4AA4-85B8-81B2D8247E77}">
  <ds:schemaRefs/>
</ds:datastoreItem>
</file>

<file path=customXml/itemProps5.xml><?xml version="1.0" encoding="utf-8"?>
<ds:datastoreItem xmlns:ds="http://schemas.openxmlformats.org/officeDocument/2006/customXml" ds:itemID="{709F1F07-5982-418C-B6A7-BFC890ABC42A}">
  <ds:schemaRefs/>
</ds:datastoreItem>
</file>

<file path=customXml/itemProps50.xml><?xml version="1.0" encoding="utf-8"?>
<ds:datastoreItem xmlns:ds="http://schemas.openxmlformats.org/officeDocument/2006/customXml" ds:itemID="{6B1D66FC-99DE-4D99-9146-54CBC718CD40}">
  <ds:schemaRefs/>
</ds:datastoreItem>
</file>

<file path=customXml/itemProps51.xml><?xml version="1.0" encoding="utf-8"?>
<ds:datastoreItem xmlns:ds="http://schemas.openxmlformats.org/officeDocument/2006/customXml" ds:itemID="{830AF1F8-44F2-4A1F-AD37-45F03F308A6C}">
  <ds:schemaRefs/>
</ds:datastoreItem>
</file>

<file path=customXml/itemProps52.xml><?xml version="1.0" encoding="utf-8"?>
<ds:datastoreItem xmlns:ds="http://schemas.openxmlformats.org/officeDocument/2006/customXml" ds:itemID="{70E3BE22-5065-49DE-AA63-7BCA6091E6E2}">
  <ds:schemaRefs/>
</ds:datastoreItem>
</file>

<file path=customXml/itemProps53.xml><?xml version="1.0" encoding="utf-8"?>
<ds:datastoreItem xmlns:ds="http://schemas.openxmlformats.org/officeDocument/2006/customXml" ds:itemID="{C8A1D53D-1355-4F06-8C56-278BB182FEAE}">
  <ds:schemaRefs/>
</ds:datastoreItem>
</file>

<file path=customXml/itemProps54.xml><?xml version="1.0" encoding="utf-8"?>
<ds:datastoreItem xmlns:ds="http://schemas.openxmlformats.org/officeDocument/2006/customXml" ds:itemID="{290E3AB0-CE0A-4E01-BFF8-C274CD88E878}">
  <ds:schemaRefs/>
</ds:datastoreItem>
</file>

<file path=customXml/itemProps55.xml><?xml version="1.0" encoding="utf-8"?>
<ds:datastoreItem xmlns:ds="http://schemas.openxmlformats.org/officeDocument/2006/customXml" ds:itemID="{579909C2-4203-4A15-BA9F-7520CAF749AF}">
  <ds:schemaRefs/>
</ds:datastoreItem>
</file>

<file path=customXml/itemProps56.xml><?xml version="1.0" encoding="utf-8"?>
<ds:datastoreItem xmlns:ds="http://schemas.openxmlformats.org/officeDocument/2006/customXml" ds:itemID="{A5A73662-B1F8-4D49-A008-9088095EE19D}">
  <ds:schemaRefs/>
</ds:datastoreItem>
</file>

<file path=customXml/itemProps57.xml><?xml version="1.0" encoding="utf-8"?>
<ds:datastoreItem xmlns:ds="http://schemas.openxmlformats.org/officeDocument/2006/customXml" ds:itemID="{DBC93AB2-7B0E-458D-ABBF-FCD11DF323D2}">
  <ds:schemaRefs/>
</ds:datastoreItem>
</file>

<file path=customXml/itemProps58.xml><?xml version="1.0" encoding="utf-8"?>
<ds:datastoreItem xmlns:ds="http://schemas.openxmlformats.org/officeDocument/2006/customXml" ds:itemID="{6A145A6B-1845-40D4-86A8-B4B67DAF0A92}">
  <ds:schemaRefs/>
</ds:datastoreItem>
</file>

<file path=customXml/itemProps59.xml><?xml version="1.0" encoding="utf-8"?>
<ds:datastoreItem xmlns:ds="http://schemas.openxmlformats.org/officeDocument/2006/customXml" ds:itemID="{5B7DEA75-7EFD-4AA3-8202-7E5B221A9101}">
  <ds:schemaRefs/>
</ds:datastoreItem>
</file>

<file path=customXml/itemProps6.xml><?xml version="1.0" encoding="utf-8"?>
<ds:datastoreItem xmlns:ds="http://schemas.openxmlformats.org/officeDocument/2006/customXml" ds:itemID="{F11B162C-2AB2-43CC-909F-A7F7AABCB4F3}">
  <ds:schemaRefs/>
</ds:datastoreItem>
</file>

<file path=customXml/itemProps60.xml><?xml version="1.0" encoding="utf-8"?>
<ds:datastoreItem xmlns:ds="http://schemas.openxmlformats.org/officeDocument/2006/customXml" ds:itemID="{F633D1E0-C35E-4998-B476-2326A6548A53}">
  <ds:schemaRefs/>
</ds:datastoreItem>
</file>

<file path=customXml/itemProps61.xml><?xml version="1.0" encoding="utf-8"?>
<ds:datastoreItem xmlns:ds="http://schemas.openxmlformats.org/officeDocument/2006/customXml" ds:itemID="{9FF22642-A628-43E8-88EE-858D88FF9A4A}">
  <ds:schemaRefs/>
</ds:datastoreItem>
</file>

<file path=customXml/itemProps62.xml><?xml version="1.0" encoding="utf-8"?>
<ds:datastoreItem xmlns:ds="http://schemas.openxmlformats.org/officeDocument/2006/customXml" ds:itemID="{E5D6CE88-855B-498B-A14D-1E345548A437}">
  <ds:schemaRefs/>
</ds:datastoreItem>
</file>

<file path=customXml/itemProps7.xml><?xml version="1.0" encoding="utf-8"?>
<ds:datastoreItem xmlns:ds="http://schemas.openxmlformats.org/officeDocument/2006/customXml" ds:itemID="{9C64EB32-5814-4288-9CB4-460762668D76}">
  <ds:schemaRefs/>
</ds:datastoreItem>
</file>

<file path=customXml/itemProps8.xml><?xml version="1.0" encoding="utf-8"?>
<ds:datastoreItem xmlns:ds="http://schemas.openxmlformats.org/officeDocument/2006/customXml" ds:itemID="{520857C0-1A0F-4FE5-A8CB-E6A640527196}">
  <ds:schemaRefs/>
</ds:datastoreItem>
</file>

<file path=customXml/itemProps9.xml><?xml version="1.0" encoding="utf-8"?>
<ds:datastoreItem xmlns:ds="http://schemas.openxmlformats.org/officeDocument/2006/customXml" ds:itemID="{0A06E097-4FCF-4C7B-BE61-0C9E2E0CB21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模板</Template>
  <TotalTime>139</TotalTime>
  <Words>1000</Words>
  <Application>Microsoft Office PowerPoint</Application>
  <PresentationFormat>自定义</PresentationFormat>
  <Paragraphs>526</Paragraphs>
  <Slides>62</Slides>
  <Notes>62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62</vt:i4>
      </vt:variant>
    </vt:vector>
  </HeadingPairs>
  <TitlesOfParts>
    <vt:vector size="64" baseType="lpstr">
      <vt:lpstr>1_Office 主题</vt:lpstr>
      <vt:lpstr>2_Office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封面标题</dc:title>
  <cp:lastModifiedBy>Administrator</cp:lastModifiedBy>
  <cp:revision>200</cp:revision>
  <dcterms:modified xsi:type="dcterms:W3CDTF">2020-11-06T06:58:31Z</dcterms:modified>
</cp:coreProperties>
</file>