
<file path=[Content_Types].xml><?xml version="1.0" encoding="utf-8"?>
<Types xmlns="http://schemas.openxmlformats.org/package/2006/content-types">
  <Override PartName="/customXml/itemProps35.xml" ContentType="application/vnd.openxmlformats-officedocument.customXmlProperties+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3.xml" ContentType="application/vnd.openxmlformats-officedocument.customXmlProperties+xml"/>
  <Override PartName="/customXml/itemProps24.xml" ContentType="application/vnd.openxmlformats-officedocument.customXmlProperties+xml"/>
  <Override PartName="/customXml/itemProps60.xml" ContentType="application/vnd.openxmlformats-officedocument.customXmlProperties+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customXml/itemProps31.xml" ContentType="application/vnd.openxmlformats-officedocument.customXmlProperti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customXml/itemProps20.xml" ContentType="application/vnd.openxmlformats-officedocument.customXmlProperties+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customXml/itemProps6.xml" ContentType="application/vnd.openxmlformats-officedocument.customXmlProperties+xml"/>
  <Override PartName="/customXml/itemProps29.xml" ContentType="application/vnd.openxmlformats-officedocument.customXmlProperties+xml"/>
  <Override PartName="/customXml/itemProps58.xml" ContentType="application/vnd.openxmlformats-officedocument.customXmlProperties+xml"/>
  <Override PartName="/ppt/notesSlides/notesSlide7.xml" ContentType="application/vnd.openxmlformats-officedocument.presentationml.notesSlide+xml"/>
  <Override PartName="/customXml/itemProps18.xml" ContentType="application/vnd.openxmlformats-officedocument.customXmlProperties+xml"/>
  <Override PartName="/customXml/itemProps36.xml" ContentType="application/vnd.openxmlformats-officedocument.customXmlProperties+xml"/>
  <Override PartName="/customXml/itemProps47.xml" ContentType="application/vnd.openxmlformats-officedocument.customXmlPropertie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customXml/itemProps25.xml" ContentType="application/vnd.openxmlformats-officedocument.customXmlProperties+xml"/>
  <Override PartName="/customXml/itemProps54.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Default Extension="png" ContentType="image/png"/>
  <Override PartName="/ppt/notesSlides/notesSlide3.xml" ContentType="application/vnd.openxmlformats-officedocument.presentationml.notesSlide+xml"/>
  <Override PartName="/customXml/itemProps14.xml" ContentType="application/vnd.openxmlformats-officedocument.customXmlProperties+xml"/>
  <Override PartName="/customXml/itemProps32.xml" ContentType="application/vnd.openxmlformats-officedocument.customXmlProperties+xml"/>
  <Override PartName="/customXml/itemProps43.xml" ContentType="application/vnd.openxmlformats-officedocument.customXmlProperties+xml"/>
  <Override PartName="/customXml/itemProps61.xml" ContentType="application/vnd.openxmlformats-officedocument.customXmlPropertie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customXml/itemProps21.xml" ContentType="application/vnd.openxmlformats-officedocument.customXmlProperties+xml"/>
  <Override PartName="/customXml/itemProps50.xml" ContentType="application/vnd.openxmlformats-officedocument.customXmlPropertie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customXml/itemProps10.xml" ContentType="application/vnd.openxmlformats-officedocument.customXmlProperties+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customXml/itemProps59.xml" ContentType="application/vnd.openxmlformats-officedocument.customXmlProperties+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customXml/itemProps7.xml" ContentType="application/vnd.openxmlformats-officedocument.customXmlProperties+xml"/>
  <Override PartName="/customXml/itemProps48.xml" ContentType="application/vnd.openxmlformats-officedocument.customXmlProperties+xml"/>
  <Override PartName="/customXml/itemProps19.xml" ContentType="application/vnd.openxmlformats-officedocument.customXmlProperties+xml"/>
  <Override PartName="/customXml/itemProps37.xml" ContentType="application/vnd.openxmlformats-officedocument.customXmlProperties+xml"/>
  <Override PartName="/customXml/itemProps55.xml" ContentType="application/vnd.openxmlformats-officedocument.customXmlProperties+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customXml/itemProps15.xml" ContentType="application/vnd.openxmlformats-officedocument.customXmlProperties+xml"/>
  <Override PartName="/customXml/itemProps26.xml" ContentType="application/vnd.openxmlformats-officedocument.customXmlProperties+xml"/>
  <Override PartName="/customXml/itemProps44.xml" ContentType="application/vnd.openxmlformats-officedocument.customXmlProperties+xml"/>
  <Override PartName="/customXml/itemProps62.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customXml/itemProps33.xml" ContentType="application/vnd.openxmlformats-officedocument.customXmlProperties+xml"/>
  <Override PartName="/customXml/itemProps51.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customXml/itemProps11.xml" ContentType="application/vnd.openxmlformats-officedocument.customXmlProperties+xml"/>
  <Override PartName="/customXml/itemProps22.xml" ContentType="application/vnd.openxmlformats-officedocument.customXmlProperties+xml"/>
  <Override PartName="/customXml/itemProps40.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customXml/itemProps8.xml" ContentType="application/vnd.openxmlformats-officedocument.customXmlPropertie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customXml/itemProps38.xml" ContentType="application/vnd.openxmlformats-officedocument.customXmlProperties+xml"/>
  <Override PartName="/customXml/itemProps49.xml" ContentType="application/vnd.openxmlformats-officedocument.customXmlProperties+xml"/>
  <Override PartName="/ppt/notesSlides/notesSlide10.xml" ContentType="application/vnd.openxmlformats-officedocument.presentationml.notesSlide+xml"/>
  <Override PartName="/customXml/itemProps4.xml" ContentType="application/vnd.openxmlformats-officedocument.customXmlProperties+xml"/>
  <Override PartName="/customXml/itemProps27.xml" ContentType="application/vnd.openxmlformats-officedocument.customXmlProperties+xml"/>
  <Override PartName="/customXml/itemProps56.xml" ContentType="application/vnd.openxmlformats-officedocument.customXmlProperties+xml"/>
  <Override PartName="/ppt/slides/slide7.xml" ContentType="application/vnd.openxmlformats-officedocument.presentationml.slide+xml"/>
  <Override PartName="/ppt/notesSlides/notesSlide5.xml" ContentType="application/vnd.openxmlformats-officedocument.presentationml.notesSlide+xml"/>
  <Override PartName="/customXml/itemProps16.xml" ContentType="application/vnd.openxmlformats-officedocument.customXmlProperties+xml"/>
  <Override PartName="/customXml/itemProps34.xml" ContentType="application/vnd.openxmlformats-officedocument.customXmlProperties+xml"/>
  <Override PartName="/customXml/itemProps45.xml" ContentType="application/vnd.openxmlformats-officedocument.customXmlPropertie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customXml/itemProps23.xml" ContentType="application/vnd.openxmlformats-officedocument.customXmlProperties+xml"/>
  <Override PartName="/customXml/itemProps41.xml" ContentType="application/vnd.openxmlformats-officedocument.customXmlProperties+xml"/>
  <Override PartName="/customXml/itemProps5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notesSlides/notesSlide19.xml" ContentType="application/vnd.openxmlformats-officedocument.presentationml.notesSlide+xml"/>
  <Override PartName="/ppt/notesSlides/notesSlide48.xml" ContentType="application/vnd.openxmlformats-officedocument.presentationml.notesSlide+xml"/>
  <Override PartName="/customXml/itemProps12.xml" ContentType="application/vnd.openxmlformats-officedocument.customXmlProperties+xml"/>
  <Override PartName="/customXml/itemProps30.xml" ContentType="application/vnd.openxmlformats-officedocument.customXmlProperti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customXml/itemProps9.xml" ContentType="application/vnd.openxmlformats-officedocument.customXmlProperties+xml"/>
  <Override PartName="/ppt/notesSlides/notesSlide11.xml" ContentType="application/vnd.openxmlformats-officedocument.presentationml.notesSlide+xml"/>
  <Override PartName="/ppt/notesSlides/notesSlide40.xml" ContentType="application/vnd.openxmlformats-officedocument.presentationml.notesSlide+xml"/>
  <Override PartName="/customXml/itemProps39.xml" ContentType="application/vnd.openxmlformats-officedocument.customXmlProperties+xml"/>
  <Override PartName="/customXml/itemProps57.xml" ContentType="application/vnd.openxmlformats-officedocument.customXmlProperties+xml"/>
  <Override PartName="/ppt/notesSlides/notesSlide6.xml" ContentType="application/vnd.openxmlformats-officedocument.presentationml.notesSlide+xml"/>
  <Override PartName="/customXml/itemProps5.xml" ContentType="application/vnd.openxmlformats-officedocument.customXmlProperties+xml"/>
  <Override PartName="/customXml/itemProps17.xml" ContentType="application/vnd.openxmlformats-officedocument.customXmlProperties+xml"/>
  <Override PartName="/customXml/itemProps28.xml" ContentType="application/vnd.openxmlformats-officedocument.customXmlProperties+xml"/>
  <Override PartName="/customXml/itemProps46.xml" ContentType="application/vnd.openxmlformats-officedocument.customXmlProperties+xml"/>
  <Override PartName="/ppt/slides/slide8.xml" ContentType="application/vnd.openxmlformats-officedocument.presentationml.slide+xml"/>
  <Override PartName="/customXml/itemProps53.xml" ContentType="application/vnd.openxmlformats-officedocument.customXmlProperties+xml"/>
  <Override PartName="/ppt/slides/slide29.xml" ContentType="application/vnd.openxmlformats-officedocument.presentationml.slide+xml"/>
  <Override PartName="/customXml/itemProps1.xml" ContentType="application/vnd.openxmlformats-officedocument.customXmlProperties+xml"/>
  <Override PartName="/customXml/itemProps42.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63"/>
  </p:sldMasterIdLst>
  <p:notesMasterIdLst>
    <p:notesMasterId r:id="rId126"/>
  </p:notesMasterIdLst>
  <p:sldIdLst>
    <p:sldId id="321" r:id="rId64"/>
    <p:sldId id="258" r:id="rId65"/>
    <p:sldId id="259" r:id="rId66"/>
    <p:sldId id="260" r:id="rId67"/>
    <p:sldId id="261" r:id="rId68"/>
    <p:sldId id="262" r:id="rId69"/>
    <p:sldId id="263" r:id="rId70"/>
    <p:sldId id="264" r:id="rId71"/>
    <p:sldId id="265" r:id="rId72"/>
    <p:sldId id="266" r:id="rId73"/>
    <p:sldId id="267" r:id="rId74"/>
    <p:sldId id="268" r:id="rId75"/>
    <p:sldId id="269" r:id="rId76"/>
    <p:sldId id="270" r:id="rId77"/>
    <p:sldId id="271" r:id="rId78"/>
    <p:sldId id="272" r:id="rId79"/>
    <p:sldId id="274" r:id="rId80"/>
    <p:sldId id="275" r:id="rId81"/>
    <p:sldId id="276" r:id="rId82"/>
    <p:sldId id="277" r:id="rId83"/>
    <p:sldId id="278" r:id="rId84"/>
    <p:sldId id="279" r:id="rId85"/>
    <p:sldId id="280" r:id="rId86"/>
    <p:sldId id="281" r:id="rId87"/>
    <p:sldId id="282" r:id="rId88"/>
    <p:sldId id="283" r:id="rId89"/>
    <p:sldId id="284" r:id="rId90"/>
    <p:sldId id="285" r:id="rId91"/>
    <p:sldId id="286" r:id="rId92"/>
    <p:sldId id="287" r:id="rId93"/>
    <p:sldId id="288" r:id="rId94"/>
    <p:sldId id="289" r:id="rId95"/>
    <p:sldId id="290" r:id="rId96"/>
    <p:sldId id="291" r:id="rId97"/>
    <p:sldId id="292" r:id="rId98"/>
    <p:sldId id="293" r:id="rId99"/>
    <p:sldId id="294" r:id="rId100"/>
    <p:sldId id="295" r:id="rId101"/>
    <p:sldId id="296" r:id="rId102"/>
    <p:sldId id="297" r:id="rId103"/>
    <p:sldId id="298" r:id="rId104"/>
    <p:sldId id="299" r:id="rId105"/>
    <p:sldId id="300" r:id="rId106"/>
    <p:sldId id="301" r:id="rId107"/>
    <p:sldId id="302" r:id="rId108"/>
    <p:sldId id="303" r:id="rId109"/>
    <p:sldId id="304" r:id="rId110"/>
    <p:sldId id="305" r:id="rId111"/>
    <p:sldId id="306" r:id="rId112"/>
    <p:sldId id="307" r:id="rId113"/>
    <p:sldId id="308" r:id="rId114"/>
    <p:sldId id="309" r:id="rId115"/>
    <p:sldId id="310" r:id="rId116"/>
    <p:sldId id="311" r:id="rId117"/>
    <p:sldId id="312" r:id="rId118"/>
    <p:sldId id="313" r:id="rId119"/>
    <p:sldId id="314" r:id="rId120"/>
    <p:sldId id="315" r:id="rId121"/>
    <p:sldId id="316" r:id="rId122"/>
    <p:sldId id="317" r:id="rId123"/>
    <p:sldId id="318" r:id="rId124"/>
    <p:sldId id="319" r:id="rId125"/>
  </p:sldIdLst>
  <p:sldSz cx="9144000" cy="684053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8142" autoAdjust="0"/>
  </p:normalViewPr>
  <p:slideViewPr>
    <p:cSldViewPr>
      <p:cViewPr varScale="1">
        <p:scale>
          <a:sx n="114" d="100"/>
          <a:sy n="114" d="100"/>
        </p:scale>
        <p:origin x="-96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slide" Target="slides/slide54.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slideMaster" Target="slideMasters/slideMaster1.xml"/><Relationship Id="rId68" Type="http://schemas.openxmlformats.org/officeDocument/2006/relationships/slide" Target="slides/slide5.xml"/><Relationship Id="rId84" Type="http://schemas.openxmlformats.org/officeDocument/2006/relationships/slide" Target="slides/slide21.xml"/><Relationship Id="rId89" Type="http://schemas.openxmlformats.org/officeDocument/2006/relationships/slide" Target="slides/slide26.xml"/><Relationship Id="rId112" Type="http://schemas.openxmlformats.org/officeDocument/2006/relationships/slide" Target="slides/slide49.xml"/><Relationship Id="rId16" Type="http://schemas.openxmlformats.org/officeDocument/2006/relationships/customXml" Target="../customXml/item16.xml"/><Relationship Id="rId107" Type="http://schemas.openxmlformats.org/officeDocument/2006/relationships/slide" Target="slides/slide44.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slide" Target="slides/slide11.xml"/><Relationship Id="rId79" Type="http://schemas.openxmlformats.org/officeDocument/2006/relationships/slide" Target="slides/slide16.xml"/><Relationship Id="rId102" Type="http://schemas.openxmlformats.org/officeDocument/2006/relationships/slide" Target="slides/slide39.xml"/><Relationship Id="rId123" Type="http://schemas.openxmlformats.org/officeDocument/2006/relationships/slide" Target="slides/slide60.xml"/><Relationship Id="rId128" Type="http://schemas.openxmlformats.org/officeDocument/2006/relationships/viewProps" Target="viewProps.xml"/><Relationship Id="rId5" Type="http://schemas.openxmlformats.org/officeDocument/2006/relationships/customXml" Target="../customXml/item5.xml"/><Relationship Id="rId90" Type="http://schemas.openxmlformats.org/officeDocument/2006/relationships/slide" Target="slides/slide27.xml"/><Relationship Id="rId95" Type="http://schemas.openxmlformats.org/officeDocument/2006/relationships/slide" Target="slides/slide32.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slide" Target="slides/slide1.xml"/><Relationship Id="rId69" Type="http://schemas.openxmlformats.org/officeDocument/2006/relationships/slide" Target="slides/slide6.xml"/><Relationship Id="rId77" Type="http://schemas.openxmlformats.org/officeDocument/2006/relationships/slide" Target="slides/slide14.xml"/><Relationship Id="rId100" Type="http://schemas.openxmlformats.org/officeDocument/2006/relationships/slide" Target="slides/slide37.xml"/><Relationship Id="rId105" Type="http://schemas.openxmlformats.org/officeDocument/2006/relationships/slide" Target="slides/slide42.xml"/><Relationship Id="rId113" Type="http://schemas.openxmlformats.org/officeDocument/2006/relationships/slide" Target="slides/slide50.xml"/><Relationship Id="rId118" Type="http://schemas.openxmlformats.org/officeDocument/2006/relationships/slide" Target="slides/slide55.xml"/><Relationship Id="rId126" Type="http://schemas.openxmlformats.org/officeDocument/2006/relationships/notesMaster" Target="notesMasters/notesMaster1.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9.xml"/><Relationship Id="rId80" Type="http://schemas.openxmlformats.org/officeDocument/2006/relationships/slide" Target="slides/slide17.xml"/><Relationship Id="rId85" Type="http://schemas.openxmlformats.org/officeDocument/2006/relationships/slide" Target="slides/slide22.xml"/><Relationship Id="rId93" Type="http://schemas.openxmlformats.org/officeDocument/2006/relationships/slide" Target="slides/slide30.xml"/><Relationship Id="rId98" Type="http://schemas.openxmlformats.org/officeDocument/2006/relationships/slide" Target="slides/slide35.xml"/><Relationship Id="rId121" Type="http://schemas.openxmlformats.org/officeDocument/2006/relationships/slide" Target="slides/slide5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slide" Target="slides/slide4.xml"/><Relationship Id="rId103" Type="http://schemas.openxmlformats.org/officeDocument/2006/relationships/slide" Target="slides/slide40.xml"/><Relationship Id="rId108" Type="http://schemas.openxmlformats.org/officeDocument/2006/relationships/slide" Target="slides/slide45.xml"/><Relationship Id="rId116" Type="http://schemas.openxmlformats.org/officeDocument/2006/relationships/slide" Target="slides/slide53.xml"/><Relationship Id="rId124" Type="http://schemas.openxmlformats.org/officeDocument/2006/relationships/slide" Target="slides/slide61.xml"/><Relationship Id="rId129" Type="http://schemas.openxmlformats.org/officeDocument/2006/relationships/theme" Target="theme/theme1.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slide" Target="slides/slide7.xml"/><Relationship Id="rId75" Type="http://schemas.openxmlformats.org/officeDocument/2006/relationships/slide" Target="slides/slide12.xml"/><Relationship Id="rId83" Type="http://schemas.openxmlformats.org/officeDocument/2006/relationships/slide" Target="slides/slide20.xml"/><Relationship Id="rId88" Type="http://schemas.openxmlformats.org/officeDocument/2006/relationships/slide" Target="slides/slide25.xml"/><Relationship Id="rId91" Type="http://schemas.openxmlformats.org/officeDocument/2006/relationships/slide" Target="slides/slide28.xml"/><Relationship Id="rId96" Type="http://schemas.openxmlformats.org/officeDocument/2006/relationships/slide" Target="slides/slide33.xml"/><Relationship Id="rId111" Type="http://schemas.openxmlformats.org/officeDocument/2006/relationships/slide" Target="slides/slide48.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slide" Target="slides/slide43.xml"/><Relationship Id="rId114" Type="http://schemas.openxmlformats.org/officeDocument/2006/relationships/slide" Target="slides/slide51.xml"/><Relationship Id="rId119" Type="http://schemas.openxmlformats.org/officeDocument/2006/relationships/slide" Target="slides/slide56.xml"/><Relationship Id="rId127" Type="http://schemas.openxmlformats.org/officeDocument/2006/relationships/presProps" Target="presProps.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slide" Target="slides/slide2.xml"/><Relationship Id="rId73" Type="http://schemas.openxmlformats.org/officeDocument/2006/relationships/slide" Target="slides/slide10.xml"/><Relationship Id="rId78" Type="http://schemas.openxmlformats.org/officeDocument/2006/relationships/slide" Target="slides/slide15.xml"/><Relationship Id="rId81" Type="http://schemas.openxmlformats.org/officeDocument/2006/relationships/slide" Target="slides/slide18.xml"/><Relationship Id="rId86" Type="http://schemas.openxmlformats.org/officeDocument/2006/relationships/slide" Target="slides/slide23.xml"/><Relationship Id="rId94" Type="http://schemas.openxmlformats.org/officeDocument/2006/relationships/slide" Target="slides/slide31.xml"/><Relationship Id="rId99" Type="http://schemas.openxmlformats.org/officeDocument/2006/relationships/slide" Target="slides/slide36.xml"/><Relationship Id="rId101" Type="http://schemas.openxmlformats.org/officeDocument/2006/relationships/slide" Target="slides/slide38.xml"/><Relationship Id="rId122" Type="http://schemas.openxmlformats.org/officeDocument/2006/relationships/slide" Target="slides/slide59.xml"/><Relationship Id="rId13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slide" Target="slides/slide46.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13.xml"/><Relationship Id="rId97" Type="http://schemas.openxmlformats.org/officeDocument/2006/relationships/slide" Target="slides/slide34.xml"/><Relationship Id="rId104" Type="http://schemas.openxmlformats.org/officeDocument/2006/relationships/slide" Target="slides/slide41.xml"/><Relationship Id="rId120" Type="http://schemas.openxmlformats.org/officeDocument/2006/relationships/slide" Target="slides/slide57.xml"/><Relationship Id="rId125" Type="http://schemas.openxmlformats.org/officeDocument/2006/relationships/slide" Target="slides/slide62.xml"/><Relationship Id="rId7" Type="http://schemas.openxmlformats.org/officeDocument/2006/relationships/customXml" Target="../customXml/item7.xml"/><Relationship Id="rId71" Type="http://schemas.openxmlformats.org/officeDocument/2006/relationships/slide" Target="slides/slide8.xml"/><Relationship Id="rId92" Type="http://schemas.openxmlformats.org/officeDocument/2006/relationships/slide" Target="slides/slide29.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slide" Target="slides/slide3.xml"/><Relationship Id="rId87" Type="http://schemas.openxmlformats.org/officeDocument/2006/relationships/slide" Target="slides/slide24.xml"/><Relationship Id="rId110" Type="http://schemas.openxmlformats.org/officeDocument/2006/relationships/slide" Target="slides/slide47.xml"/><Relationship Id="rId115" Type="http://schemas.openxmlformats.org/officeDocument/2006/relationships/slide" Target="slides/slide52.xml"/><Relationship Id="rId61" Type="http://schemas.openxmlformats.org/officeDocument/2006/relationships/customXml" Target="../customXml/item61.xml"/><Relationship Id="rId82"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E16A1-CD54-44AD-AAEF-7C0100267705}" type="datetimeFigureOut">
              <a:rPr lang="zh-CN" altLang="en-US" smtClean="0"/>
              <a:pPr/>
              <a:t>2020/11/6 Friday</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C518D-AE7E-41F4-BDAF-13DD522B5C6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pPr/>
              <a:t>2020/11/6 Friday</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pPr/>
              <a:t>‹#›</a:t>
            </a:fld>
            <a:endParaRPr lang="zh-CN" altLang="en-US"/>
          </a:p>
        </p:txBody>
      </p:sp>
      <p:sp>
        <p:nvSpPr>
          <p:cNvPr id="7" name="TextBox 6"/>
          <p:cNvSpPr txBox="1"/>
          <p:nvPr userDrawn="1"/>
        </p:nvSpPr>
        <p:spPr>
          <a:xfrm>
            <a:off x="1835696" y="251917"/>
            <a:ext cx="5832648" cy="461665"/>
          </a:xfrm>
          <a:prstGeom prst="rect">
            <a:avLst/>
          </a:prstGeom>
          <a:noFill/>
        </p:spPr>
        <p:txBody>
          <a:bodyPr wrap="square" rtlCol="0">
            <a:spAutoFit/>
          </a:bodyPr>
          <a:lstStyle/>
          <a:p>
            <a:pPr algn="ctr">
              <a:spcBef>
                <a:spcPct val="0"/>
              </a:spcBef>
              <a:defRPr/>
            </a:pPr>
            <a:r>
              <a:rPr lang="en-US" altLang="zh-CN" sz="2400" b="1" dirty="0" smtClean="0">
                <a:latin typeface="黑体" pitchFamily="2" charset="-122"/>
                <a:ea typeface="黑体" pitchFamily="2" charset="-122"/>
                <a:cs typeface="+mj-cs"/>
              </a:rPr>
              <a:t>UNIT 2</a:t>
            </a:r>
            <a:r>
              <a:rPr lang="zh-CN" altLang="en-US" sz="2400" b="1" dirty="0" smtClean="0">
                <a:latin typeface="黑体" pitchFamily="2" charset="-122"/>
                <a:ea typeface="黑体" pitchFamily="2" charset="-122"/>
                <a:cs typeface="+mj-cs"/>
              </a:rPr>
              <a:t>　</a:t>
            </a:r>
            <a:r>
              <a:rPr lang="en-US" altLang="zh-CN" sz="2400" b="1" dirty="0" smtClean="0">
                <a:latin typeface="黑体" pitchFamily="2" charset="-122"/>
                <a:ea typeface="黑体" pitchFamily="2" charset="-122"/>
                <a:cs typeface="+mj-cs"/>
              </a:rPr>
              <a:t>ICONIC ATTRACTIONS</a:t>
            </a:r>
            <a:endParaRPr lang="zh-CN" altLang="en-US" sz="2400" b="1" dirty="0">
              <a:latin typeface="黑体" pitchFamily="2" charset="-122"/>
              <a:ea typeface="黑体" pitchFamily="2" charset="-122"/>
              <a:cs typeface="+mj-cs"/>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pPr/>
              <a:t>2020/11/6 Friday</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pPr/>
              <a:t>2020/11/6 Friday</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标题 1"/>
          <p:cNvSpPr txBox="1">
            <a:spLocks noChangeArrowheads="1"/>
          </p:cNvSpPr>
          <p:nvPr/>
        </p:nvSpPr>
        <p:spPr bwMode="auto">
          <a:xfrm>
            <a:off x="1285852" y="206835"/>
            <a:ext cx="3500462" cy="427352"/>
          </a:xfrm>
          <a:prstGeom prst="rect">
            <a:avLst/>
          </a:prstGeom>
          <a:noFill/>
          <a:ln w="9525">
            <a:noFill/>
            <a:miter lim="800000"/>
            <a:headEnd/>
            <a:tailEnd/>
          </a:ln>
        </p:spPr>
        <p:txBody>
          <a:bodyPr anchor="ctr"/>
          <a:lstStyle/>
          <a:p>
            <a:pPr algn="l" eaLnBrk="0" latinLnBrk="1" hangingPunct="0">
              <a:spcBef>
                <a:spcPts val="141"/>
              </a:spcBef>
            </a:pPr>
            <a:r>
              <a:rPr lang="zh-CN" altLang="en-US" sz="2000" b="1" kern="0" dirty="0" smtClean="0">
                <a:solidFill>
                  <a:schemeClr val="bg1"/>
                </a:solidFill>
                <a:latin typeface="Times New Roman" pitchFamily="65" charset="-122"/>
                <a:ea typeface="黑体" pitchFamily="65" charset="-122"/>
              </a:rPr>
              <a:t>第1讲　描述运动的基本概念</a:t>
            </a:r>
            <a:endParaRPr lang="zh-CN" altLang="en-US" sz="2000" b="1" dirty="0">
              <a:solidFill>
                <a:schemeClr val="bg1"/>
              </a:solidFill>
            </a:endParaRPr>
          </a:p>
        </p:txBody>
      </p:sp>
      <p:pic>
        <p:nvPicPr>
          <p:cNvPr id="8194" name="Picture 2" descr="C:\Users\dell\Desktop\图片1.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4544" y="6228581"/>
            <a:ext cx="9721080" cy="641159"/>
          </a:xfrm>
          <a:prstGeom prst="rect">
            <a:avLst/>
          </a:prstGeom>
          <a:noFill/>
          <a:extLst>
            <a:ext uri="{909E8E84-426E-40DD-AFC4-6F175D3DCCD1}">
              <a14:hiddenFill xmlns:a14="http://schemas.microsoft.com/office/drawing/2010/main" xmlns="">
                <a:solidFill>
                  <a:srgbClr val="FFFFFF"/>
                </a:solidFill>
              </a14:hiddenFill>
            </a:ext>
          </a:extLst>
        </p:spPr>
      </p:pic>
      <p:pic>
        <p:nvPicPr>
          <p:cNvPr id="8195" name="Picture 3" descr="C:\Users\dell\Desktop\21123.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058" y="0"/>
            <a:ext cx="9144000" cy="814387"/>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customXml" Target="../../customXml/item3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customXml" Target="../../customXml/item28.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customXml" Target="../../customXml/item1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customXml" Target="../../customXml/item36.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customXml" Target="../../customXml/item2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customXml" Target="../../customXml/item5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customXml" Target="../../customXml/item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customXml" Target="../../customXml/item10.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7.xml"/><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customXml" Target="../../customXml/item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customXml" Target="../../customXml/item15.xml"/><Relationship Id="rId6" Type="http://schemas.openxmlformats.org/officeDocument/2006/relationships/image" Target="../media/image5.png"/><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customXml" Target="../../customXml/item37.xml"/><Relationship Id="rId5" Type="http://schemas.openxmlformats.org/officeDocument/2006/relationships/image" Target="../media/image5.pn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customXml" Target="../../customXml/item26.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customXml" Target="../../customXml/item46.xml"/><Relationship Id="rId5" Type="http://schemas.openxmlformats.org/officeDocument/2006/relationships/image" Target="../media/image7.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customXml" Target="../../customXml/item18.xml"/><Relationship Id="rId6" Type="http://schemas.openxmlformats.org/officeDocument/2006/relationships/image" Target="../media/image11.jpeg"/><Relationship Id="rId5" Type="http://schemas.openxmlformats.org/officeDocument/2006/relationships/image" Target="../media/image13.jpeg"/><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customXml" Target="../../customXml/item7.xml"/><Relationship Id="rId6" Type="http://schemas.openxmlformats.org/officeDocument/2006/relationships/image" Target="../media/image5.png"/><Relationship Id="rId5" Type="http://schemas.openxmlformats.org/officeDocument/2006/relationships/image" Target="../media/image13.jpe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customXml" Target="../../customXml/item5.xml"/><Relationship Id="rId5" Type="http://schemas.openxmlformats.org/officeDocument/2006/relationships/image" Target="../media/image7.jpeg"/><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customXml" Target="../../customXml/item56.xml"/><Relationship Id="rId6" Type="http://schemas.openxmlformats.org/officeDocument/2006/relationships/image" Target="../media/image5.png"/><Relationship Id="rId5" Type="http://schemas.openxmlformats.org/officeDocument/2006/relationships/image" Target="../media/image11.jpe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customXml" Target="../../customXml/item45.xml"/><Relationship Id="rId6" Type="http://schemas.openxmlformats.org/officeDocument/2006/relationships/image" Target="../media/image5.png"/><Relationship Id="rId5" Type="http://schemas.openxmlformats.org/officeDocument/2006/relationships/image" Target="../media/image13.jpe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customXml" Target="../../customXml/item27.xml"/><Relationship Id="rId6" Type="http://schemas.openxmlformats.org/officeDocument/2006/relationships/image" Target="../media/image13.jpeg"/><Relationship Id="rId5" Type="http://schemas.openxmlformats.org/officeDocument/2006/relationships/image" Target="../media/image5.png"/><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customXml" Target="../../customXml/item2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customXml" Target="../../customXml/item30.xml"/><Relationship Id="rId5" Type="http://schemas.openxmlformats.org/officeDocument/2006/relationships/image" Target="../media/image5.png"/><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customXml" Target="../../customXml/item57.xml"/><Relationship Id="rId5" Type="http://schemas.openxmlformats.org/officeDocument/2006/relationships/image" Target="../media/image5.pn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customXml" Target="../../customXml/item2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customXml" Target="../../customXml/item5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customXml" Target="../../customXml/item14.xml"/><Relationship Id="rId5" Type="http://schemas.openxmlformats.org/officeDocument/2006/relationships/image" Target="../media/image5.png"/><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customXml" Target="../../customXml/item2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customXml" Target="../../customXml/item9.xml"/><Relationship Id="rId6" Type="http://schemas.openxmlformats.org/officeDocument/2006/relationships/image" Target="../media/image5.png"/><Relationship Id="rId5" Type="http://schemas.openxmlformats.org/officeDocument/2006/relationships/image" Target="../media/image11.jpeg"/><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customXml" Target="../../customXml/item6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customXml" Target="../../customXml/item38.xml"/><Relationship Id="rId5" Type="http://schemas.openxmlformats.org/officeDocument/2006/relationships/image" Target="../media/image5.png"/><Relationship Id="rId4" Type="http://schemas.openxmlformats.org/officeDocument/2006/relationships/image" Target="../media/image11.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customXml" Target="../../customXml/item62.xml"/><Relationship Id="rId5" Type="http://schemas.openxmlformats.org/officeDocument/2006/relationships/image" Target="../media/image5.png"/><Relationship Id="rId4" Type="http://schemas.openxmlformats.org/officeDocument/2006/relationships/image" Target="../media/image13.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customXml" Target="../../customXml/item23.xml"/><Relationship Id="rId6" Type="http://schemas.openxmlformats.org/officeDocument/2006/relationships/image" Target="../media/image19.jpeg"/><Relationship Id="rId5" Type="http://schemas.openxmlformats.org/officeDocument/2006/relationships/image" Target="../media/image7.jpeg"/><Relationship Id="rId4" Type="http://schemas.openxmlformats.org/officeDocument/2006/relationships/image" Target="../media/image6.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customXml" Target="../../customXml/item29.xml"/><Relationship Id="rId5" Type="http://schemas.openxmlformats.org/officeDocument/2006/relationships/image" Target="../media/image5.png"/><Relationship Id="rId4" Type="http://schemas.openxmlformats.org/officeDocument/2006/relationships/image" Target="../media/image8.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customXml" Target="../../customXml/item17.xml"/><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customXml" Target="../../customXml/item1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customXml" Target="../../customXml/item6.xml"/><Relationship Id="rId5" Type="http://schemas.openxmlformats.org/officeDocument/2006/relationships/image" Target="../media/image5.png"/><Relationship Id="rId4" Type="http://schemas.openxmlformats.org/officeDocument/2006/relationships/image" Target="../media/image13.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customXml" Target="../../customXml/item20.xml"/><Relationship Id="rId5" Type="http://schemas.openxmlformats.org/officeDocument/2006/relationships/image" Target="../media/image5.png"/><Relationship Id="rId4" Type="http://schemas.openxmlformats.org/officeDocument/2006/relationships/image" Target="../media/image13.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customXml" Target="../../customXml/item4.xml"/><Relationship Id="rId5" Type="http://schemas.openxmlformats.org/officeDocument/2006/relationships/image" Target="../media/image7.jpeg"/><Relationship Id="rId4" Type="http://schemas.openxmlformats.org/officeDocument/2006/relationships/image" Target="../media/image12.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customXml" Target="../../customXml/item40.xml"/><Relationship Id="rId6" Type="http://schemas.openxmlformats.org/officeDocument/2006/relationships/image" Target="../media/image5.png"/><Relationship Id="rId5" Type="http://schemas.openxmlformats.org/officeDocument/2006/relationships/image" Target="../media/image11.jpeg"/><Relationship Id="rId4" Type="http://schemas.openxmlformats.org/officeDocument/2006/relationships/image" Target="../media/image8.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customXml" Target="../../customXml/item59.xml"/><Relationship Id="rId6" Type="http://schemas.openxmlformats.org/officeDocument/2006/relationships/image" Target="../media/image5.png"/><Relationship Id="rId5" Type="http://schemas.openxmlformats.org/officeDocument/2006/relationships/image" Target="../media/image11.jpeg"/><Relationship Id="rId4" Type="http://schemas.openxmlformats.org/officeDocument/2006/relationships/image" Target="../media/image13.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customXml" Target="../../customXml/item51.xml"/><Relationship Id="rId5" Type="http://schemas.openxmlformats.org/officeDocument/2006/relationships/image" Target="../media/image5.png"/><Relationship Id="rId4" Type="http://schemas.openxmlformats.org/officeDocument/2006/relationships/image" Target="../media/image11.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customXml" Target="../../customXml/item49.xml"/><Relationship Id="rId5" Type="http://schemas.openxmlformats.org/officeDocument/2006/relationships/image" Target="../media/image7.jpeg"/><Relationship Id="rId4" Type="http://schemas.openxmlformats.org/officeDocument/2006/relationships/image" Target="../media/image14.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customXml" Target="../../customXml/item33.xml"/><Relationship Id="rId6" Type="http://schemas.openxmlformats.org/officeDocument/2006/relationships/image" Target="../media/image5.png"/><Relationship Id="rId5" Type="http://schemas.openxmlformats.org/officeDocument/2006/relationships/image" Target="../media/image13.jpeg"/><Relationship Id="rId4" Type="http://schemas.openxmlformats.org/officeDocument/2006/relationships/image" Target="../media/image8.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customXml" Target="../../customXml/item60.xml"/><Relationship Id="rId6" Type="http://schemas.openxmlformats.org/officeDocument/2006/relationships/image" Target="../media/image13.jpeg"/><Relationship Id="rId5" Type="http://schemas.openxmlformats.org/officeDocument/2006/relationships/image" Target="../media/image5.png"/><Relationship Id="rId4" Type="http://schemas.openxmlformats.org/officeDocument/2006/relationships/image" Target="../media/image11.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customXml" Target="../../customXml/item39.xml"/><Relationship Id="rId5" Type="http://schemas.openxmlformats.org/officeDocument/2006/relationships/image" Target="../media/image5.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customXml" Target="../../customXml/item54.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customXml" Target="../../customXml/item47.xml"/><Relationship Id="rId4" Type="http://schemas.openxmlformats.org/officeDocument/2006/relationships/image" Target="../media/image20.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customXml" Target="../../customXml/item48.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customXml" Target="../../customXml/item32.xml"/><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customXml" Target="../../customXml/item58.xml"/><Relationship Id="rId6" Type="http://schemas.openxmlformats.org/officeDocument/2006/relationships/image" Target="../media/image5.png"/><Relationship Id="rId5" Type="http://schemas.openxmlformats.org/officeDocument/2006/relationships/image" Target="../media/image22.jpeg"/><Relationship Id="rId4" Type="http://schemas.openxmlformats.org/officeDocument/2006/relationships/image" Target="../media/image21.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customXml" Target="../../customXml/item12.xml"/><Relationship Id="rId6" Type="http://schemas.openxmlformats.org/officeDocument/2006/relationships/image" Target="../media/image5.png"/><Relationship Id="rId5" Type="http://schemas.openxmlformats.org/officeDocument/2006/relationships/image" Target="../media/image24.jpeg"/><Relationship Id="rId4" Type="http://schemas.openxmlformats.org/officeDocument/2006/relationships/image" Target="../media/image23.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customXml" Target="../../customXml/item55.xml"/><Relationship Id="rId6" Type="http://schemas.openxmlformats.org/officeDocument/2006/relationships/image" Target="../media/image5.png"/><Relationship Id="rId5" Type="http://schemas.openxmlformats.org/officeDocument/2006/relationships/image" Target="../media/image13.jpeg"/><Relationship Id="rId4" Type="http://schemas.openxmlformats.org/officeDocument/2006/relationships/image" Target="../media/image10.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customXml" Target="../../customXml/item19.xml"/><Relationship Id="rId5" Type="http://schemas.openxmlformats.org/officeDocument/2006/relationships/image" Target="../media/image5.png"/><Relationship Id="rId4" Type="http://schemas.openxmlformats.org/officeDocument/2006/relationships/image" Target="../media/image13.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customXml" Target="../../customXml/item16.xml"/><Relationship Id="rId5" Type="http://schemas.openxmlformats.org/officeDocument/2006/relationships/image" Target="../media/image5.png"/><Relationship Id="rId4" Type="http://schemas.openxmlformats.org/officeDocument/2006/relationships/image" Target="../media/image13.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customXml" Target="../../customXml/item31.xml"/><Relationship Id="rId6" Type="http://schemas.openxmlformats.org/officeDocument/2006/relationships/image" Target="../media/image5.png"/><Relationship Id="rId5" Type="http://schemas.openxmlformats.org/officeDocument/2006/relationships/image" Target="../media/image11.jpeg"/><Relationship Id="rId4" Type="http://schemas.openxmlformats.org/officeDocument/2006/relationships/image" Target="../media/image13.jpe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customXml" Target="../../customXml/item43.xml"/><Relationship Id="rId5" Type="http://schemas.openxmlformats.org/officeDocument/2006/relationships/image" Target="../media/image5.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customXml" Target="../../customXml/item44.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customXml" Target="../../customXml/item41.xml"/><Relationship Id="rId5" Type="http://schemas.openxmlformats.org/officeDocument/2006/relationships/image" Target="../media/image5.png"/><Relationship Id="rId4" Type="http://schemas.openxmlformats.org/officeDocument/2006/relationships/image" Target="../media/image13.jpe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customXml" Target="../../customXml/item8.xml"/><Relationship Id="rId5" Type="http://schemas.openxmlformats.org/officeDocument/2006/relationships/image" Target="../media/image5.png"/><Relationship Id="rId4" Type="http://schemas.openxmlformats.org/officeDocument/2006/relationships/image" Target="../media/image13.jpe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customXml" Target="../../customXml/item2.xml"/><Relationship Id="rId5" Type="http://schemas.openxmlformats.org/officeDocument/2006/relationships/image" Target="../media/image5.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customXml" Target="../../customXml/item50.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customXml" Target="../../customXml/item4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customXml" Target="../../customXml/item3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1916988" y="5580509"/>
            <a:ext cx="6798416" cy="656409"/>
          </a:xfrm>
          <a:prstGeom prst="rect">
            <a:avLst/>
          </a:prstGeom>
        </p:spPr>
        <p:txBody>
          <a:bodyPr vert="horz" lIns="91440" tIns="45720" rIns="91440" bIns="45720" rtlCol="0">
            <a:normAutofit fontScale="25000" lnSpcReduction="20000"/>
          </a:bodyPr>
          <a:lstStyle/>
          <a:p>
            <a:pPr algn="ctr">
              <a:lnSpc>
                <a:spcPct val="170000"/>
              </a:lnSpc>
              <a:spcBef>
                <a:spcPct val="0"/>
              </a:spcBef>
              <a:defRPr/>
            </a:pPr>
            <a:r>
              <a:rPr lang="zh-CN" altLang="en-US" sz="14400" dirty="0" smtClean="0">
                <a:solidFill>
                  <a:schemeClr val="bg1"/>
                </a:solidFill>
                <a:latin typeface="黑体" pitchFamily="2" charset="-122"/>
                <a:ea typeface="黑体" pitchFamily="2" charset="-122"/>
              </a:rPr>
              <a:t>高中英语  </a:t>
            </a:r>
            <a:r>
              <a:rPr kumimoji="0" lang="zh-CN" altLang="en-US" sz="9600" i="0" u="none" strike="noStrike" kern="1200" cap="none" spc="0" normalizeH="0" baseline="0" noProof="0" dirty="0" smtClean="0">
                <a:ln>
                  <a:noFill/>
                </a:ln>
                <a:solidFill>
                  <a:schemeClr val="bg1"/>
                </a:solidFill>
                <a:effectLst/>
                <a:uLnTx/>
                <a:uFillTx/>
                <a:latin typeface="黑体" pitchFamily="2" charset="-122"/>
                <a:ea typeface="黑体" pitchFamily="2" charset="-122"/>
                <a:cs typeface="+mj-cs"/>
              </a:rPr>
              <a:t>选择性必修第四册</a:t>
            </a:r>
            <a:r>
              <a:rPr kumimoji="0" lang="en-US" altLang="zh-CN" sz="9600" i="0" u="none" strike="noStrike" kern="1200" cap="none" spc="0" normalizeH="0" baseline="0" noProof="0" dirty="0" smtClean="0">
                <a:ln>
                  <a:noFill/>
                </a:ln>
                <a:solidFill>
                  <a:schemeClr val="bg1"/>
                </a:solidFill>
                <a:effectLst/>
                <a:uLnTx/>
                <a:uFillTx/>
                <a:latin typeface="黑体" pitchFamily="2" charset="-122"/>
                <a:ea typeface="黑体" pitchFamily="2" charset="-122"/>
                <a:cs typeface="+mj-cs"/>
              </a:rPr>
              <a:t> </a:t>
            </a:r>
            <a:r>
              <a:rPr kumimoji="0" lang="zh-CN" altLang="en-US" sz="9600" i="0" u="none" strike="noStrike" kern="1200" cap="none" spc="0" normalizeH="0" baseline="0" noProof="0" dirty="0" smtClean="0">
                <a:ln>
                  <a:noFill/>
                </a:ln>
                <a:solidFill>
                  <a:schemeClr val="bg1"/>
                </a:solidFill>
                <a:effectLst/>
                <a:uLnTx/>
                <a:uFillTx/>
                <a:latin typeface="黑体" pitchFamily="2" charset="-122"/>
                <a:ea typeface="黑体" pitchFamily="2" charset="-122"/>
                <a:cs typeface="+mj-cs"/>
              </a:rPr>
              <a:t>人教版</a:t>
            </a:r>
          </a:p>
        </p:txBody>
      </p:sp>
    </p:spTree>
    <p:custDataLst>
      <p:custData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71472" y="1205691"/>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Ⅲ.经典结构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1.我等不及要全部看到它们!</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a:t>
            </a:r>
            <a:r>
              <a:rPr lang="zh-CN" altLang="en-US" sz="1814" u="sng" kern="0" dirty="0" smtClean="0">
                <a:solidFill>
                  <a:srgbClr val="FF0000"/>
                </a:solidFill>
                <a:latin typeface="Times New Roman" pitchFamily="65" charset="-122"/>
                <a:ea typeface="宋体" pitchFamily="65" charset="-122"/>
              </a:rPr>
              <a:t>　can't wait to see    </a:t>
            </a:r>
            <a:r>
              <a:rPr lang="zh-CN" altLang="en-US" sz="1814" kern="0" dirty="0" smtClean="0">
                <a:solidFill>
                  <a:srgbClr val="000000"/>
                </a:solidFill>
                <a:latin typeface="Times New Roman" pitchFamily="65" charset="-122"/>
                <a:ea typeface="宋体" pitchFamily="65" charset="-122"/>
              </a:rPr>
              <a:t> all of them!</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2.为了在这片海洋上的辽阔陆地上生存,澳大利亚土著人必须与大自然保持密切</a:t>
            </a:r>
            <a:r>
              <a:rPr dirty="0"/>
              <a:t/>
            </a:r>
            <a:br>
              <a:rPr dirty="0"/>
            </a:br>
            <a:r>
              <a:rPr lang="zh-CN" altLang="en-US" sz="1814" kern="0" dirty="0" smtClean="0">
                <a:solidFill>
                  <a:srgbClr val="000000"/>
                </a:solidFill>
                <a:latin typeface="Times New Roman" pitchFamily="65" charset="-122"/>
                <a:ea typeface="宋体" pitchFamily="65" charset="-122"/>
              </a:rPr>
              <a:t>的联系。</a:t>
            </a:r>
            <a:endParaRPr lang="zh-CN" altLang="en-US" dirty="0"/>
          </a:p>
          <a:p>
            <a:pPr marL="0" indent="0" eaLnBrk="0" latinLnBrk="1" hangingPunct="0">
              <a:lnSpc>
                <a:spcPct val="150000"/>
              </a:lnSpc>
              <a:spcBef>
                <a:spcPts val="141"/>
              </a:spcBef>
              <a:buNone/>
            </a:pPr>
            <a:r>
              <a:rPr lang="zh-CN" altLang="en-US" sz="1814" u="sng" kern="0" dirty="0" smtClean="0">
                <a:solidFill>
                  <a:srgbClr val="FF0000"/>
                </a:solidFill>
                <a:latin typeface="Times New Roman" pitchFamily="65" charset="-122"/>
                <a:ea typeface="宋体" pitchFamily="65" charset="-122"/>
              </a:rPr>
              <a:t>　To survive    </a:t>
            </a:r>
            <a:r>
              <a:rPr lang="zh-CN" altLang="en-US" sz="1814" kern="0" dirty="0" smtClean="0">
                <a:solidFill>
                  <a:srgbClr val="000000"/>
                </a:solidFill>
                <a:latin typeface="Times New Roman" pitchFamily="65" charset="-122"/>
                <a:ea typeface="宋体" pitchFamily="65" charset="-122"/>
              </a:rPr>
              <a:t> in this vast land on the ocean, the Aborigines had to be in close con-</a:t>
            </a:r>
            <a:r>
              <a:rPr dirty="0"/>
              <a:t/>
            </a:r>
            <a:br>
              <a:rPr dirty="0"/>
            </a:br>
            <a:r>
              <a:rPr lang="zh-CN" altLang="en-US" sz="1814" kern="0" dirty="0" smtClean="0">
                <a:solidFill>
                  <a:srgbClr val="000000"/>
                </a:solidFill>
                <a:latin typeface="Times New Roman" pitchFamily="65" charset="-122"/>
                <a:ea typeface="宋体" pitchFamily="65" charset="-122"/>
              </a:rPr>
              <a:t>tact with nature.</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3.我努力学习如何演奏它,但经过几个小时的努力,我确信我永远无法用这个乐器</a:t>
            </a:r>
            <a:r>
              <a:rPr dirty="0"/>
              <a:t/>
            </a:r>
            <a:br>
              <a:rPr dirty="0"/>
            </a:br>
            <a:r>
              <a:rPr lang="zh-CN" altLang="en-US" sz="1814" kern="0" dirty="0" smtClean="0">
                <a:solidFill>
                  <a:srgbClr val="000000"/>
                </a:solidFill>
                <a:latin typeface="Times New Roman" pitchFamily="65" charset="-122"/>
                <a:ea typeface="宋体" pitchFamily="65" charset="-122"/>
              </a:rPr>
              <a:t>发出悦耳的声音!</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 tried to learn</a:t>
            </a:r>
            <a:r>
              <a:rPr lang="zh-CN" altLang="en-US" sz="1814" u="sng" kern="0" dirty="0" smtClean="0">
                <a:solidFill>
                  <a:srgbClr val="FF0000"/>
                </a:solidFill>
                <a:latin typeface="Times New Roman" pitchFamily="65" charset="-122"/>
                <a:ea typeface="宋体" pitchFamily="65" charset="-122"/>
              </a:rPr>
              <a:t>　how to play    </a:t>
            </a:r>
            <a:r>
              <a:rPr lang="zh-CN" altLang="en-US" sz="1814" kern="0" dirty="0" smtClean="0">
                <a:solidFill>
                  <a:srgbClr val="000000"/>
                </a:solidFill>
                <a:latin typeface="Times New Roman" pitchFamily="65" charset="-122"/>
                <a:ea typeface="宋体" pitchFamily="65" charset="-122"/>
              </a:rPr>
              <a:t> it, but after trying for hours, I was convinced that I </a:t>
            </a:r>
            <a:r>
              <a:rPr dirty="0"/>
              <a:t/>
            </a:r>
            <a:br>
              <a:rPr dirty="0"/>
            </a:br>
            <a:r>
              <a:rPr lang="zh-CN" altLang="en-US" sz="1814" kern="0" dirty="0" smtClean="0">
                <a:solidFill>
                  <a:srgbClr val="000000"/>
                </a:solidFill>
                <a:latin typeface="Times New Roman" pitchFamily="65" charset="-122"/>
                <a:ea typeface="宋体" pitchFamily="65" charset="-122"/>
              </a:rPr>
              <a:t>could never make a musical sound with this instrument!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4.据说现在将近一半的澳大利亚公民不是在海外出生,就是他们的父母在海外出</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642910" y="2062947"/>
            <a:ext cx="1928826"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571472" y="3348831"/>
            <a:ext cx="1428760"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1928794" y="5063343"/>
            <a:ext cx="1500198"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生。</a:t>
            </a:r>
            <a:endParaRPr lang="zh-CN" altLang="en-US" dirty="0"/>
          </a:p>
          <a:p>
            <a:pPr marL="0" indent="0" eaLnBrk="0" latinLnBrk="1" hangingPunct="0">
              <a:lnSpc>
                <a:spcPct val="150000"/>
              </a:lnSpc>
              <a:spcBef>
                <a:spcPts val="141"/>
              </a:spcBef>
              <a:buNone/>
            </a:pPr>
            <a:r>
              <a:rPr lang="zh-CN" altLang="en-US" sz="1814" u="sng" kern="0" dirty="0" smtClean="0">
                <a:solidFill>
                  <a:srgbClr val="FF0000"/>
                </a:solidFill>
                <a:latin typeface="Times New Roman" pitchFamily="65" charset="-122"/>
                <a:ea typeface="宋体" pitchFamily="65" charset="-122"/>
              </a:rPr>
              <a:t>　It is said that    </a:t>
            </a:r>
            <a:r>
              <a:rPr lang="zh-CN" altLang="en-US" sz="1814" kern="0" dirty="0" smtClean="0">
                <a:solidFill>
                  <a:srgbClr val="000000"/>
                </a:solidFill>
                <a:latin typeface="Times New Roman" pitchFamily="65" charset="-122"/>
                <a:ea typeface="宋体" pitchFamily="65" charset="-122"/>
              </a:rPr>
              <a:t>now nearly half of all Australian citizens were either born overseas </a:t>
            </a:r>
            <a:r>
              <a:rPr dirty="0"/>
              <a:t/>
            </a:r>
            <a:br>
              <a:rPr dirty="0"/>
            </a:br>
            <a:r>
              <a:rPr lang="zh-CN" altLang="en-US" sz="1814" kern="0" dirty="0" smtClean="0">
                <a:solidFill>
                  <a:srgbClr val="000000"/>
                </a:solidFill>
                <a:latin typeface="Times New Roman" pitchFamily="65" charset="-122"/>
                <a:ea typeface="宋体" pitchFamily="65" charset="-122"/>
              </a:rPr>
              <a:t>or have parents who were born overseas.</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5.就我个人而言,我最喜欢澳大利亚的是澳大利亚人他们本身。</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Personally speaking,</a:t>
            </a:r>
            <a:r>
              <a:rPr lang="zh-CN" altLang="en-US" sz="1814" u="sng" kern="0" dirty="0" smtClean="0">
                <a:solidFill>
                  <a:srgbClr val="FF0000"/>
                </a:solidFill>
                <a:latin typeface="Times New Roman" pitchFamily="65" charset="-122"/>
                <a:ea typeface="宋体" pitchFamily="65" charset="-122"/>
              </a:rPr>
              <a:t>　what I like most    </a:t>
            </a:r>
            <a:r>
              <a:rPr lang="zh-CN" altLang="en-US" sz="1814" kern="0" dirty="0" smtClean="0">
                <a:solidFill>
                  <a:srgbClr val="000000"/>
                </a:solidFill>
                <a:latin typeface="Times New Roman" pitchFamily="65" charset="-122"/>
                <a:ea typeface="宋体" pitchFamily="65" charset="-122"/>
              </a:rPr>
              <a:t> about Australia is the people themselves.</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6.他们对生活有一种直率、洒脱的态度,无论我走到哪里,他们的友好和温暖都让</a:t>
            </a:r>
            <a:r>
              <a:rPr dirty="0"/>
              <a:t/>
            </a:r>
            <a:br>
              <a:rPr dirty="0"/>
            </a:br>
            <a:r>
              <a:rPr lang="zh-CN" altLang="en-US" sz="1814" kern="0" dirty="0" smtClean="0">
                <a:solidFill>
                  <a:srgbClr val="000000"/>
                </a:solidFill>
                <a:latin typeface="Times New Roman" pitchFamily="65" charset="-122"/>
                <a:ea typeface="宋体" pitchFamily="65" charset="-122"/>
              </a:rPr>
              <a:t>我感到舒适。</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They have a straightforward and free-and-easy attitude towards life, and their friend-</a:t>
            </a:r>
            <a:r>
              <a:rPr dirty="0"/>
              <a:t/>
            </a:r>
            <a:br>
              <a:rPr dirty="0"/>
            </a:br>
            <a:r>
              <a:rPr lang="zh-CN" altLang="en-US" sz="1814" kern="0" dirty="0" smtClean="0">
                <a:solidFill>
                  <a:srgbClr val="000000"/>
                </a:solidFill>
                <a:latin typeface="Times New Roman" pitchFamily="65" charset="-122"/>
                <a:ea typeface="宋体" pitchFamily="65" charset="-122"/>
              </a:rPr>
              <a:t>liness and warmth made me feel at home</a:t>
            </a:r>
            <a:r>
              <a:rPr lang="zh-CN" altLang="en-US" sz="1814" u="sng" kern="0" dirty="0" smtClean="0">
                <a:solidFill>
                  <a:srgbClr val="FF0000"/>
                </a:solidFill>
                <a:latin typeface="Times New Roman" pitchFamily="65" charset="-122"/>
                <a:ea typeface="宋体" pitchFamily="65" charset="-122"/>
              </a:rPr>
              <a:t>　wherever I went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7.</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甚至触碰它们都是违法的。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it is against the law    </a:t>
            </a:r>
            <a:r>
              <a:rPr lang="zh-CN" altLang="en-US" sz="1814" kern="0" dirty="0" smtClean="0">
                <a:solidFill>
                  <a:srgbClr val="000000"/>
                </a:solidFill>
                <a:latin typeface="Times New Roman" pitchFamily="65" charset="-122"/>
                <a:ea typeface="宋体" pitchFamily="65" charset="-122"/>
              </a:rPr>
              <a:t> to even touch them.</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8.虽然它可能像鸟一样在巢里产卵,但它确实是一种原始的哺乳动物,具有独特的</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714348" y="1920071"/>
            <a:ext cx="1643074"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2643174" y="3134517"/>
            <a:ext cx="1928826"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4500562" y="4849029"/>
            <a:ext cx="1928826"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928662" y="5706285"/>
            <a:ext cx="2214578"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2132315"/>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生理习性。</a:t>
            </a:r>
            <a:endParaRPr lang="zh-CN" altLang="en-US" dirty="0"/>
          </a:p>
          <a:p>
            <a:pPr marL="0" indent="0" eaLnBrk="0" latinLnBrk="1" hangingPunct="0">
              <a:lnSpc>
                <a:spcPct val="150000"/>
              </a:lnSpc>
              <a:spcBef>
                <a:spcPts val="141"/>
              </a:spcBef>
              <a:buNone/>
            </a:pPr>
            <a:r>
              <a:rPr lang="zh-CN" altLang="en-US" sz="1814" u="sng" kern="0" dirty="0" smtClean="0">
                <a:solidFill>
                  <a:srgbClr val="FF0000"/>
                </a:solidFill>
                <a:latin typeface="Times New Roman" pitchFamily="65" charset="-122"/>
                <a:ea typeface="宋体" pitchFamily="65" charset="-122"/>
              </a:rPr>
              <a:t>　While    </a:t>
            </a:r>
            <a:r>
              <a:rPr lang="zh-CN" altLang="en-US" sz="1814" kern="0" dirty="0" smtClean="0">
                <a:solidFill>
                  <a:srgbClr val="000000"/>
                </a:solidFill>
                <a:latin typeface="Times New Roman" pitchFamily="65" charset="-122"/>
                <a:ea typeface="宋体" pitchFamily="65" charset="-122"/>
              </a:rPr>
              <a:t> it may lay eggs in a nest like a bird, it's really a primitive mammal, with a</a:t>
            </a:r>
            <a:r>
              <a:rPr dirty="0"/>
              <a:t/>
            </a:r>
            <a:br>
              <a:rPr dirty="0"/>
            </a:br>
            <a:r>
              <a:rPr lang="zh-CN" altLang="en-US" sz="1814" kern="0" dirty="0" smtClean="0">
                <a:solidFill>
                  <a:srgbClr val="000000"/>
                </a:solidFill>
                <a:latin typeface="Times New Roman" pitchFamily="65" charset="-122"/>
                <a:ea typeface="宋体" pitchFamily="65" charset="-122"/>
              </a:rPr>
              <a:t> unique biology.</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9.通过使用喙上的电子传感器,它能够在水中找到食物。</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It has a capacity to find food in the water</a:t>
            </a:r>
            <a:r>
              <a:rPr lang="zh-CN" altLang="en-US" sz="1814" u="sng" kern="0" dirty="0" smtClean="0">
                <a:solidFill>
                  <a:srgbClr val="FF0000"/>
                </a:solidFill>
                <a:latin typeface="Times New Roman" pitchFamily="65" charset="-122"/>
                <a:ea typeface="宋体" pitchFamily="65" charset="-122"/>
              </a:rPr>
              <a:t>　by using    </a:t>
            </a:r>
            <a:r>
              <a:rPr lang="zh-CN" altLang="en-US" sz="1814" kern="0" dirty="0" smtClean="0">
                <a:solidFill>
                  <a:srgbClr val="000000"/>
                </a:solidFill>
                <a:latin typeface="Times New Roman" pitchFamily="65" charset="-122"/>
                <a:ea typeface="宋体" pitchFamily="65" charset="-122"/>
              </a:rPr>
              <a:t> electrical sensors in its bill.</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714348" y="1920071"/>
            <a:ext cx="1071569"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4500562" y="3219467"/>
            <a:ext cx="1285884"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11499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Ⅳ.长难句分析</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1.Most of their musical instruments are really just sticks found on the ground, among </a:t>
            </a:r>
            <a:r>
              <a:rPr dirty="0"/>
              <a:t/>
            </a:r>
            <a:br>
              <a:rPr dirty="0"/>
            </a:br>
            <a:r>
              <a:rPr lang="zh-CN" altLang="en-US" sz="1814" kern="0" dirty="0" smtClean="0">
                <a:solidFill>
                  <a:srgbClr val="000000"/>
                </a:solidFill>
                <a:latin typeface="Times New Roman" pitchFamily="65" charset="-122"/>
                <a:ea typeface="宋体" pitchFamily="65" charset="-122"/>
              </a:rPr>
              <a:t>which there is an amazing instrument called the didgeridoo.</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分析:本句是一个主从复合句。过去分词短语found on the ground在句中作</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u="sng" kern="0" dirty="0" smtClean="0">
                <a:solidFill>
                  <a:srgbClr val="FF0000"/>
                </a:solidFill>
                <a:latin typeface="Times New Roman" pitchFamily="65" charset="-122"/>
                <a:ea typeface="宋体" pitchFamily="65" charset="-122"/>
              </a:rPr>
              <a:t>　后置定语    </a:t>
            </a:r>
            <a:r>
              <a:rPr lang="zh-CN" altLang="en-US" sz="1814" kern="0" dirty="0" smtClean="0">
                <a:solidFill>
                  <a:srgbClr val="000000"/>
                </a:solidFill>
                <a:latin typeface="Times New Roman" pitchFamily="65" charset="-122"/>
                <a:ea typeface="宋体" pitchFamily="65" charset="-122"/>
              </a:rPr>
              <a:t>,修饰</a:t>
            </a:r>
            <a:r>
              <a:rPr lang="zh-CN" altLang="en-US" sz="1814" u="sng" kern="0" dirty="0" smtClean="0">
                <a:solidFill>
                  <a:srgbClr val="FF0000"/>
                </a:solidFill>
                <a:latin typeface="Times New Roman" pitchFamily="65" charset="-122"/>
                <a:ea typeface="宋体" pitchFamily="65" charset="-122"/>
              </a:rPr>
              <a:t>　sticks    </a:t>
            </a:r>
            <a:r>
              <a:rPr lang="zh-CN" altLang="en-US" sz="1814" kern="0" dirty="0" smtClean="0">
                <a:solidFill>
                  <a:srgbClr val="000000"/>
                </a:solidFill>
                <a:latin typeface="Times New Roman" pitchFamily="65" charset="-122"/>
                <a:ea typeface="宋体" pitchFamily="65" charset="-122"/>
              </a:rPr>
              <a:t>;among which there...为“介词+关系代词”引导的</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u="sng" kern="0" dirty="0" smtClean="0">
                <a:solidFill>
                  <a:srgbClr val="FF0000"/>
                </a:solidFill>
                <a:latin typeface="Times New Roman" pitchFamily="65" charset="-122"/>
                <a:ea typeface="宋体" pitchFamily="65" charset="-122"/>
              </a:rPr>
              <a:t>　非限制性定语从句    </a:t>
            </a:r>
            <a:r>
              <a:rPr lang="zh-CN" altLang="en-US" sz="1814" kern="0" dirty="0" smtClean="0">
                <a:solidFill>
                  <a:srgbClr val="000000"/>
                </a:solidFill>
                <a:latin typeface="Times New Roman" pitchFamily="65" charset="-122"/>
                <a:ea typeface="宋体" pitchFamily="65" charset="-122"/>
              </a:rPr>
              <a:t>;过去分词短语called the didgeridoo作</a:t>
            </a:r>
            <a:r>
              <a:rPr lang="zh-CN" altLang="en-US" sz="1814" u="sng" kern="0" dirty="0" smtClean="0">
                <a:solidFill>
                  <a:srgbClr val="FF0000"/>
                </a:solidFill>
                <a:latin typeface="Times New Roman" pitchFamily="65" charset="-122"/>
                <a:ea typeface="宋体" pitchFamily="65" charset="-122"/>
              </a:rPr>
              <a:t>　后置定语    </a:t>
            </a:r>
            <a:r>
              <a:rPr lang="zh-CN" altLang="en-US" sz="1814" kern="0" dirty="0" smtClean="0">
                <a:solidFill>
                  <a:srgbClr val="000000"/>
                </a:solidFill>
                <a:latin typeface="Times New Roman" pitchFamily="65" charset="-122"/>
                <a:ea typeface="宋体" pitchFamily="65" charset="-122"/>
              </a:rPr>
              <a:t>,修饰</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u="sng" kern="0" dirty="0" smtClean="0">
                <a:solidFill>
                  <a:srgbClr val="FF0000"/>
                </a:solidFill>
                <a:latin typeface="Times New Roman" pitchFamily="65" charset="-122"/>
                <a:ea typeface="宋体" pitchFamily="65" charset="-122"/>
              </a:rPr>
              <a:t>　instrument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句意:他们大多数的乐器其实只是在地上找到的树枝,其中有一种叫迪吉里杜管</a:t>
            </a:r>
            <a:r>
              <a:rPr dirty="0"/>
              <a:t/>
            </a:r>
            <a:br>
              <a:rPr dirty="0"/>
            </a:br>
            <a:r>
              <a:rPr lang="zh-CN" altLang="en-US" sz="1814" kern="0" dirty="0" smtClean="0">
                <a:solidFill>
                  <a:srgbClr val="000000"/>
                </a:solidFill>
                <a:latin typeface="Times New Roman" pitchFamily="65" charset="-122"/>
                <a:ea typeface="宋体" pitchFamily="65" charset="-122"/>
              </a:rPr>
              <a:t>的神奇乐器。</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2.Although the main cultural influence since 1788 has been Western culture, minority</a:t>
            </a:r>
            <a:r>
              <a:rPr dirty="0"/>
              <a:t/>
            </a:r>
            <a:br>
              <a:rPr dirty="0"/>
            </a:br>
            <a:r>
              <a:rPr lang="zh-CN" altLang="en-US" sz="1814" kern="0" dirty="0" smtClean="0">
                <a:solidFill>
                  <a:srgbClr val="000000"/>
                </a:solidFill>
                <a:latin typeface="Times New Roman" pitchFamily="65" charset="-122"/>
                <a:ea typeface="宋体" pitchFamily="65" charset="-122"/>
              </a:rPr>
              <a:t> cultures have also played a part in shaping the unique Australian culture, with many </a:t>
            </a:r>
            <a:r>
              <a:rPr dirty="0"/>
              <a:t/>
            </a:r>
            <a:br>
              <a:rPr dirty="0"/>
            </a:br>
            <a:r>
              <a:rPr lang="zh-CN" altLang="en-US" sz="1814" kern="0" dirty="0" smtClean="0">
                <a:solidFill>
                  <a:srgbClr val="000000"/>
                </a:solidFill>
                <a:latin typeface="Times New Roman" pitchFamily="65" charset="-122"/>
                <a:ea typeface="宋体" pitchFamily="65" charset="-122"/>
              </a:rPr>
              <a:t>of the new cultural influences contributed by immigrants.</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714348" y="3134517"/>
            <a:ext cx="1357322"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2643174" y="3205955"/>
            <a:ext cx="928694"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714348" y="3563145"/>
            <a:ext cx="2286016"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6643702" y="3563145"/>
            <a:ext cx="1357322"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714348" y="3991773"/>
            <a:ext cx="1428759"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015925"/>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分析:本句是一个主从复合句,其中Although引导</a:t>
            </a:r>
            <a:r>
              <a:rPr lang="zh-CN" altLang="en-US" sz="1814" u="sng" kern="0" dirty="0" smtClean="0">
                <a:solidFill>
                  <a:srgbClr val="FF0000"/>
                </a:solidFill>
                <a:latin typeface="Times New Roman" pitchFamily="65" charset="-122"/>
                <a:ea typeface="宋体" pitchFamily="65" charset="-122"/>
              </a:rPr>
              <a:t>　让步状语    </a:t>
            </a:r>
            <a:r>
              <a:rPr lang="zh-CN" altLang="en-US" sz="1814" kern="0" dirty="0" smtClean="0">
                <a:solidFill>
                  <a:srgbClr val="000000"/>
                </a:solidFill>
                <a:latin typeface="Times New Roman" pitchFamily="65" charset="-122"/>
                <a:ea typeface="宋体" pitchFamily="65" charset="-122"/>
              </a:rPr>
              <a:t>从句;with many of </a:t>
            </a:r>
            <a:r>
              <a:rPr dirty="0"/>
              <a:t/>
            </a:r>
            <a:br>
              <a:rPr dirty="0"/>
            </a:br>
            <a:r>
              <a:rPr lang="zh-CN" altLang="en-US" sz="1814" kern="0" dirty="0" smtClean="0">
                <a:solidFill>
                  <a:srgbClr val="000000"/>
                </a:solidFill>
                <a:latin typeface="Times New Roman" pitchFamily="65" charset="-122"/>
                <a:ea typeface="宋体" pitchFamily="65" charset="-122"/>
              </a:rPr>
              <a:t>the new cultural influences contributed by immigrants是一个with的复合结构,其中</a:t>
            </a:r>
            <a:r>
              <a:rPr dirty="0"/>
              <a:t/>
            </a:r>
            <a:br>
              <a:rPr dirty="0"/>
            </a:br>
            <a:r>
              <a:rPr lang="zh-CN" altLang="en-US" sz="1814" kern="0" dirty="0" smtClean="0">
                <a:solidFill>
                  <a:srgbClr val="000000"/>
                </a:solidFill>
                <a:latin typeface="Times New Roman" pitchFamily="65" charset="-122"/>
                <a:ea typeface="宋体" pitchFamily="65" charset="-122"/>
              </a:rPr>
              <a:t>contribute与with后面的宾语many of the new cultural influences之间为</a:t>
            </a:r>
            <a:r>
              <a:rPr lang="zh-CN" altLang="en-US" sz="1814" u="sng" kern="0" dirty="0" smtClean="0">
                <a:solidFill>
                  <a:srgbClr val="FF0000"/>
                </a:solidFill>
                <a:latin typeface="Times New Roman" pitchFamily="65" charset="-122"/>
                <a:ea typeface="宋体" pitchFamily="65" charset="-122"/>
              </a:rPr>
              <a:t>　被动    </a:t>
            </a:r>
            <a:r>
              <a:rPr lang="zh-CN" altLang="en-US" sz="1814" kern="0" dirty="0" smtClean="0">
                <a:solidFill>
                  <a:srgbClr val="000000"/>
                </a:solidFill>
                <a:latin typeface="Times New Roman" pitchFamily="65" charset="-122"/>
                <a:ea typeface="宋体" pitchFamily="65" charset="-122"/>
              </a:rPr>
              <a:t>关</a:t>
            </a:r>
            <a:r>
              <a:rPr dirty="0"/>
              <a:t/>
            </a:r>
            <a:br>
              <a:rPr dirty="0"/>
            </a:br>
            <a:r>
              <a:rPr lang="zh-CN" altLang="en-US" sz="1814" kern="0" dirty="0" smtClean="0">
                <a:solidFill>
                  <a:srgbClr val="000000"/>
                </a:solidFill>
                <a:latin typeface="Times New Roman" pitchFamily="65" charset="-122"/>
                <a:ea typeface="宋体" pitchFamily="65" charset="-122"/>
              </a:rPr>
              <a:t>系,因此用过去分词。</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句意:虽然自1788年以来,主要的文化影响是西方文化,但少数民族文化也在塑造</a:t>
            </a:r>
            <a:r>
              <a:rPr dirty="0"/>
              <a:t/>
            </a:r>
            <a:br>
              <a:rPr dirty="0"/>
            </a:br>
            <a:r>
              <a:rPr lang="zh-CN" altLang="en-US" sz="1814" kern="0" dirty="0" smtClean="0">
                <a:solidFill>
                  <a:srgbClr val="000000"/>
                </a:solidFill>
                <a:latin typeface="Times New Roman" pitchFamily="65" charset="-122"/>
                <a:ea typeface="宋体" pitchFamily="65" charset="-122"/>
              </a:rPr>
              <a:t>独特的澳大利亚文化方面发挥了作用,其中许多新的文化影响来自移民。</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3.If you want to hold a koala, you have to go to certain licensed zoos where animals </a:t>
            </a:r>
            <a:r>
              <a:rPr dirty="0"/>
              <a:t/>
            </a:r>
            <a:br>
              <a:rPr dirty="0"/>
            </a:br>
            <a:r>
              <a:rPr lang="zh-CN" altLang="en-US" sz="1814" kern="0" dirty="0" smtClean="0">
                <a:solidFill>
                  <a:srgbClr val="000000"/>
                </a:solidFill>
                <a:latin typeface="Times New Roman" pitchFamily="65" charset="-122"/>
                <a:ea typeface="宋体" pitchFamily="65" charset="-122"/>
              </a:rPr>
              <a:t>experts make sure that the koalas selected for each session are in a good state for hu-</a:t>
            </a:r>
            <a:r>
              <a:rPr dirty="0"/>
              <a:t/>
            </a:r>
            <a:br>
              <a:rPr dirty="0"/>
            </a:br>
            <a:r>
              <a:rPr lang="zh-CN" altLang="en-US" sz="1814" kern="0" dirty="0" smtClean="0">
                <a:solidFill>
                  <a:srgbClr val="000000"/>
                </a:solidFill>
                <a:latin typeface="Times New Roman" pitchFamily="65" charset="-122"/>
                <a:ea typeface="宋体" pitchFamily="65" charset="-122"/>
              </a:rPr>
              <a:t>man contact and that they are handled for only a limited time and on a limited fre-</a:t>
            </a:r>
            <a:r>
              <a:rPr dirty="0"/>
              <a:t/>
            </a:r>
            <a:br>
              <a:rPr dirty="0"/>
            </a:br>
            <a:r>
              <a:rPr lang="zh-CN" altLang="en-US" sz="1814" kern="0" dirty="0" smtClean="0">
                <a:solidFill>
                  <a:srgbClr val="000000"/>
                </a:solidFill>
                <a:latin typeface="Times New Roman" pitchFamily="65" charset="-122"/>
                <a:ea typeface="宋体" pitchFamily="65" charset="-122"/>
              </a:rPr>
              <a:t>quency of occasions.</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分析:本句是一个主从复合句。句中If引导</a:t>
            </a:r>
            <a:r>
              <a:rPr lang="zh-CN" altLang="en-US" sz="1814" u="sng" kern="0" dirty="0" smtClean="0">
                <a:solidFill>
                  <a:srgbClr val="FF0000"/>
                </a:solidFill>
                <a:latin typeface="Times New Roman" pitchFamily="65" charset="-122"/>
                <a:ea typeface="宋体" pitchFamily="65" charset="-122"/>
              </a:rPr>
              <a:t>　条件状语    </a:t>
            </a:r>
            <a:r>
              <a:rPr lang="zh-CN" altLang="en-US" sz="1814" kern="0" dirty="0" smtClean="0">
                <a:solidFill>
                  <a:srgbClr val="000000"/>
                </a:solidFill>
                <a:latin typeface="Times New Roman" pitchFamily="65" charset="-122"/>
                <a:ea typeface="宋体" pitchFamily="65" charset="-122"/>
              </a:rPr>
              <a:t>从句;关系副词where引</a:t>
            </a:r>
            <a:r>
              <a:rPr dirty="0"/>
              <a:t/>
            </a:r>
            <a:br>
              <a:rPr dirty="0"/>
            </a:br>
            <a:r>
              <a:rPr lang="zh-CN" altLang="en-US" sz="1814" kern="0" dirty="0" smtClean="0">
                <a:solidFill>
                  <a:srgbClr val="000000"/>
                </a:solidFill>
                <a:latin typeface="Times New Roman" pitchFamily="65" charset="-122"/>
                <a:ea typeface="宋体" pitchFamily="65" charset="-122"/>
              </a:rPr>
              <a:t>导</a:t>
            </a:r>
            <a:r>
              <a:rPr lang="zh-CN" altLang="en-US" sz="1814" u="sng" kern="0" dirty="0" smtClean="0">
                <a:solidFill>
                  <a:srgbClr val="FF0000"/>
                </a:solidFill>
                <a:latin typeface="Times New Roman" pitchFamily="65" charset="-122"/>
                <a:ea typeface="宋体" pitchFamily="65" charset="-122"/>
              </a:rPr>
              <a:t>　定语    </a:t>
            </a:r>
            <a:r>
              <a:rPr lang="zh-CN" altLang="en-US" sz="1814" kern="0" dirty="0" smtClean="0">
                <a:solidFill>
                  <a:srgbClr val="000000"/>
                </a:solidFill>
                <a:latin typeface="Times New Roman" pitchFamily="65" charset="-122"/>
                <a:ea typeface="宋体" pitchFamily="65" charset="-122"/>
              </a:rPr>
              <a:t>从句,修饰先行词zoos;make sure后面跟的是由and连接的两个that引</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5429256" y="1491443"/>
            <a:ext cx="1357322"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7429520" y="2277261"/>
            <a:ext cx="928693"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4857752" y="5634847"/>
            <a:ext cx="1357322"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928662" y="6063475"/>
            <a:ext cx="928694"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2106667"/>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导的</a:t>
            </a:r>
            <a:r>
              <a:rPr lang="zh-CN" altLang="en-US" sz="1814" u="sng" kern="0" dirty="0" smtClean="0">
                <a:solidFill>
                  <a:srgbClr val="FF0000"/>
                </a:solidFill>
                <a:latin typeface="Times New Roman" pitchFamily="65" charset="-122"/>
                <a:ea typeface="宋体" pitchFamily="65" charset="-122"/>
              </a:rPr>
              <a:t>　宾语    </a:t>
            </a:r>
            <a:r>
              <a:rPr lang="zh-CN" altLang="en-US" sz="1814" kern="0" dirty="0" smtClean="0">
                <a:solidFill>
                  <a:srgbClr val="000000"/>
                </a:solidFill>
                <a:latin typeface="Times New Roman" pitchFamily="65" charset="-122"/>
                <a:ea typeface="宋体" pitchFamily="65" charset="-122"/>
              </a:rPr>
              <a:t>从句;过去分词短语selected for each session作</a:t>
            </a:r>
            <a:r>
              <a:rPr lang="zh-CN" altLang="en-US" sz="1814" u="sng" kern="0" dirty="0" smtClean="0">
                <a:solidFill>
                  <a:srgbClr val="FF0000"/>
                </a:solidFill>
                <a:latin typeface="Times New Roman" pitchFamily="65" charset="-122"/>
                <a:ea typeface="宋体" pitchFamily="65" charset="-122"/>
              </a:rPr>
              <a:t>　后置定语    </a:t>
            </a:r>
            <a:r>
              <a:rPr lang="zh-CN" altLang="en-US" sz="1814" kern="0" dirty="0" smtClean="0">
                <a:solidFill>
                  <a:srgbClr val="000000"/>
                </a:solidFill>
                <a:latin typeface="Times New Roman" pitchFamily="65" charset="-122"/>
                <a:ea typeface="宋体" pitchFamily="65" charset="-122"/>
              </a:rPr>
              <a:t>,修饰</a:t>
            </a:r>
            <a:r>
              <a:rPr dirty="0"/>
              <a:t/>
            </a:r>
            <a:br>
              <a:rPr dirty="0"/>
            </a:br>
            <a:r>
              <a:rPr lang="zh-CN" altLang="en-US" sz="1814" kern="0" dirty="0" smtClean="0">
                <a:solidFill>
                  <a:srgbClr val="000000"/>
                </a:solidFill>
                <a:latin typeface="Times New Roman" pitchFamily="65" charset="-122"/>
                <a:ea typeface="宋体" pitchFamily="65" charset="-122"/>
              </a:rPr>
              <a:t>the koalas。</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句意:如果你想抱考拉,你必须去某些得到正式许可的动物园,在那里动物专家确</a:t>
            </a:r>
            <a:r>
              <a:rPr dirty="0"/>
              <a:t/>
            </a:r>
            <a:br>
              <a:rPr dirty="0"/>
            </a:br>
            <a:r>
              <a:rPr lang="zh-CN" altLang="en-US" sz="1814" kern="0" dirty="0" smtClean="0">
                <a:solidFill>
                  <a:srgbClr val="000000"/>
                </a:solidFill>
                <a:latin typeface="Times New Roman" pitchFamily="65" charset="-122"/>
                <a:ea typeface="宋体" pitchFamily="65" charset="-122"/>
              </a:rPr>
              <a:t>保为每场互动选择的考拉对人类接触都处于良好状态, 并且它们只能被触摸有</a:t>
            </a:r>
            <a:r>
              <a:rPr dirty="0"/>
              <a:t/>
            </a:r>
            <a:br>
              <a:rPr dirty="0"/>
            </a:br>
            <a:r>
              <a:rPr lang="zh-CN" altLang="en-US" sz="1814" kern="0" dirty="0" smtClean="0">
                <a:solidFill>
                  <a:srgbClr val="000000"/>
                </a:solidFill>
                <a:latin typeface="Times New Roman" pitchFamily="65" charset="-122"/>
                <a:ea typeface="宋体" pitchFamily="65" charset="-122"/>
              </a:rPr>
              <a:t>限的时间和有限的次数。</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1214414" y="1433517"/>
            <a:ext cx="857256"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6500826" y="1433517"/>
            <a:ext cx="135732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683398"/>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Ⅴ.必备语法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——过去分词的复习</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a:t>
            </a:r>
            <a:r>
              <a:rPr lang="zh-CN" altLang="en-US" sz="1814" u="sng" kern="0" dirty="0" smtClean="0">
                <a:solidFill>
                  <a:srgbClr val="FF0000"/>
                </a:solidFill>
                <a:latin typeface="Times New Roman" pitchFamily="65" charset="-122"/>
                <a:ea typeface="宋体" pitchFamily="65" charset="-122"/>
              </a:rPr>
              <a:t>　Located    </a:t>
            </a:r>
            <a:r>
              <a:rPr lang="zh-CN" altLang="en-US" sz="1814" kern="0" dirty="0" smtClean="0">
                <a:solidFill>
                  <a:srgbClr val="000000"/>
                </a:solidFill>
                <a:latin typeface="Times New Roman" pitchFamily="65" charset="-122"/>
                <a:ea typeface="宋体" pitchFamily="65" charset="-122"/>
              </a:rPr>
              <a:t>(locate) to the south of the equator, below many other countries on the </a:t>
            </a:r>
            <a:r>
              <a:rPr dirty="0"/>
              <a:t/>
            </a:r>
            <a:br>
              <a:rPr dirty="0"/>
            </a:br>
            <a:r>
              <a:rPr lang="zh-CN" altLang="en-US" sz="1814" kern="0" dirty="0" smtClean="0">
                <a:solidFill>
                  <a:srgbClr val="000000"/>
                </a:solidFill>
                <a:latin typeface="Times New Roman" pitchFamily="65" charset="-122"/>
                <a:ea typeface="宋体" pitchFamily="65" charset="-122"/>
              </a:rPr>
              <a:t>globe, it's often informally referred to as “down under”.</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2....I'm more </a:t>
            </a:r>
            <a:r>
              <a:rPr lang="zh-CN" altLang="en-US" sz="1814" u="sng" kern="0" dirty="0" smtClean="0">
                <a:solidFill>
                  <a:srgbClr val="FF0000"/>
                </a:solidFill>
                <a:latin typeface="Times New Roman" pitchFamily="65" charset="-122"/>
                <a:ea typeface="宋体" pitchFamily="65" charset="-122"/>
              </a:rPr>
              <a:t>　interested    </a:t>
            </a:r>
            <a:r>
              <a:rPr lang="zh-CN" altLang="en-US" sz="1814" kern="0" dirty="0" smtClean="0">
                <a:solidFill>
                  <a:srgbClr val="000000"/>
                </a:solidFill>
                <a:latin typeface="Times New Roman" pitchFamily="65" charset="-122"/>
                <a:ea typeface="宋体" pitchFamily="65" charset="-122"/>
              </a:rPr>
              <a:t>(interest) in meeting people in Australia and experiencing</a:t>
            </a:r>
            <a:r>
              <a:rPr dirty="0"/>
              <a:t/>
            </a:r>
            <a:br>
              <a:rPr dirty="0"/>
            </a:br>
            <a:r>
              <a:rPr lang="zh-CN" altLang="en-US" sz="1814" kern="0" dirty="0" smtClean="0">
                <a:solidFill>
                  <a:srgbClr val="000000"/>
                </a:solidFill>
                <a:latin typeface="Times New Roman" pitchFamily="65" charset="-122"/>
                <a:ea typeface="宋体" pitchFamily="65" charset="-122"/>
              </a:rPr>
              <a:t> their culture, food, and way of life.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3.With many parts of the world not </a:t>
            </a:r>
            <a:r>
              <a:rPr lang="zh-CN" altLang="en-US" sz="1814" u="sng" kern="0" dirty="0" smtClean="0">
                <a:solidFill>
                  <a:srgbClr val="FF0000"/>
                </a:solidFill>
                <a:latin typeface="Times New Roman" pitchFamily="65" charset="-122"/>
                <a:ea typeface="宋体" pitchFamily="65" charset="-122"/>
              </a:rPr>
              <a:t>　mapped    </a:t>
            </a:r>
            <a:r>
              <a:rPr lang="zh-CN" altLang="en-US" sz="1814" kern="0" dirty="0" smtClean="0">
                <a:solidFill>
                  <a:srgbClr val="000000"/>
                </a:solidFill>
                <a:latin typeface="Times New Roman" pitchFamily="65" charset="-122"/>
                <a:ea typeface="宋体" pitchFamily="65" charset="-122"/>
              </a:rPr>
              <a:t>(map) yet, researchers have begun a </a:t>
            </a:r>
            <a:r>
              <a:rPr dirty="0"/>
              <a:t/>
            </a:r>
            <a:br>
              <a:rPr dirty="0"/>
            </a:br>
            <a:r>
              <a:rPr lang="zh-CN" altLang="en-US" sz="1814" kern="0" dirty="0" smtClean="0">
                <a:solidFill>
                  <a:srgbClr val="000000"/>
                </a:solidFill>
                <a:latin typeface="Times New Roman" pitchFamily="65" charset="-122"/>
                <a:ea typeface="宋体" pitchFamily="65" charset="-122"/>
              </a:rPr>
              <a:t>project that involves travelling around the world and taking sample photographs.</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4.They sleep and drink milk in that temporary, </a:t>
            </a:r>
            <a:r>
              <a:rPr lang="zh-CN" altLang="en-US" sz="1814" u="sng" kern="0" dirty="0" smtClean="0">
                <a:solidFill>
                  <a:srgbClr val="FF0000"/>
                </a:solidFill>
                <a:latin typeface="Times New Roman" pitchFamily="65" charset="-122"/>
                <a:ea typeface="宋体" pitchFamily="65" charset="-122"/>
              </a:rPr>
              <a:t>　protected    </a:t>
            </a:r>
            <a:r>
              <a:rPr lang="zh-CN" altLang="en-US" sz="1814" kern="0" dirty="0" smtClean="0">
                <a:solidFill>
                  <a:srgbClr val="000000"/>
                </a:solidFill>
                <a:latin typeface="Times New Roman" pitchFamily="65" charset="-122"/>
                <a:ea typeface="宋体" pitchFamily="65" charset="-122"/>
              </a:rPr>
              <a:t>(protect) environment </a:t>
            </a:r>
            <a:r>
              <a:rPr dirty="0"/>
              <a:t/>
            </a:r>
            <a:br>
              <a:rPr dirty="0"/>
            </a:br>
            <a:r>
              <a:rPr lang="zh-CN" altLang="en-US" sz="1814" kern="0" dirty="0" smtClean="0">
                <a:solidFill>
                  <a:srgbClr val="000000"/>
                </a:solidFill>
                <a:latin typeface="Times New Roman" pitchFamily="65" charset="-122"/>
                <a:ea typeface="宋体" pitchFamily="65" charset="-122"/>
              </a:rPr>
              <a:t>until they are about seven or eight months old.</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5.My favourite is a little creature </a:t>
            </a:r>
            <a:r>
              <a:rPr lang="zh-CN" altLang="en-US" sz="1814" u="sng" kern="0" dirty="0" smtClean="0">
                <a:solidFill>
                  <a:srgbClr val="FF0000"/>
                </a:solidFill>
                <a:latin typeface="Times New Roman" pitchFamily="65" charset="-122"/>
                <a:ea typeface="宋体" pitchFamily="65" charset="-122"/>
              </a:rPr>
              <a:t>　called    </a:t>
            </a:r>
            <a:r>
              <a:rPr lang="zh-CN" altLang="en-US" sz="1814" kern="0" dirty="0" smtClean="0">
                <a:solidFill>
                  <a:srgbClr val="000000"/>
                </a:solidFill>
                <a:latin typeface="Times New Roman" pitchFamily="65" charset="-122"/>
                <a:ea typeface="宋体" pitchFamily="65" charset="-122"/>
              </a:rPr>
              <a:t>(call) the Tasmanian devil.</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928662" y="2290773"/>
            <a:ext cx="1143008"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1928794" y="3134517"/>
            <a:ext cx="1357322"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4000496" y="3991773"/>
            <a:ext cx="1214446"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5000628" y="4849029"/>
            <a:ext cx="1357322"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3786183" y="5706285"/>
            <a:ext cx="100013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955716"/>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2327" kern="0" spc="11997" dirty="0" smtClean="0">
                <a:solidFill>
                  <a:srgbClr val="000000"/>
                </a:solidFill>
                <a:latin typeface="Times New Roman" pitchFamily="65" charset="-122"/>
                <a:ea typeface="宋体" pitchFamily="65" charset="-122"/>
              </a:rPr>
              <a:t> </a:t>
            </a:r>
            <a:r>
              <a:rPr lang="zh-CN" altLang="en-US" dirty="0" smtClean="0">
                <a:solidFill>
                  <a:schemeClr val="tx2"/>
                </a:solidFill>
              </a:rPr>
              <a:t>|foundation n.创建;基础;地基;基金会</a:t>
            </a:r>
            <a:endParaRPr lang="zh-CN" altLang="en-US" dirty="0">
              <a:solidFill>
                <a:schemeClr val="tx2"/>
              </a:solidFill>
            </a:endParaRPr>
          </a:p>
          <a:p>
            <a:pPr marL="0" indent="0" eaLnBrk="0" latinLnBrk="1" hangingPunct="0">
              <a:lnSpc>
                <a:spcPct val="150000"/>
              </a:lnSpc>
              <a:spcBef>
                <a:spcPts val="864"/>
              </a:spcBef>
              <a:buNone/>
            </a:pPr>
            <a:r>
              <a:rPr lang="zh-CN" altLang="en-US" sz="1814" kern="0" dirty="0" smtClean="0">
                <a:solidFill>
                  <a:srgbClr val="000000"/>
                </a:solidFill>
                <a:latin typeface="Times New Roman" pitchFamily="65" charset="-122"/>
                <a:ea typeface="宋体" pitchFamily="65" charset="-122"/>
              </a:rPr>
              <a:t>　　The foundation of Australia(教材P14)澳大利亚的创建</a:t>
            </a:r>
            <a:endParaRPr lang="zh-CN" altLang="en-US" dirty="0"/>
          </a:p>
          <a:p>
            <a:pPr marL="0" indent="0" eaLnBrk="0" latinLnBrk="1" hangingPunct="0">
              <a:lnSpc>
                <a:spcPct val="150000"/>
              </a:lnSpc>
              <a:spcBef>
                <a:spcPts val="141"/>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He is planning to depart the company he founded.</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他正打算离开他创办的公司。</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He is one of the founders of the hospital.</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他是这家医院的创办者之一。</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So far they have not found a way to defeat the virus.</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迄今为止,他们尚未找到战胜这种病毒的方法。</a:t>
            </a:r>
            <a:endParaRPr lang="zh-CN" altLang="en-US" dirty="0"/>
          </a:p>
          <a:p>
            <a:pPr marL="0" indent="0" eaLnBrk="0" latinLnBrk="1" hangingPunct="0">
              <a:lnSpc>
                <a:spcPct val="150000"/>
              </a:lnSpc>
              <a:spcBef>
                <a:spcPts val="141"/>
              </a:spcBef>
              <a:buNone/>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a:t>
            </a:r>
            <a:r>
              <a:rPr lang="zh-CN" altLang="en-US" sz="1814" u="sng" kern="0" dirty="0" smtClean="0">
                <a:solidFill>
                  <a:srgbClr val="FF0000"/>
                </a:solidFill>
                <a:latin typeface="Times New Roman" pitchFamily="65" charset="-122"/>
                <a:ea typeface="宋体" pitchFamily="65" charset="-122"/>
              </a:rPr>
              <a:t>　found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.建立;创办;创建</a:t>
            </a:r>
            <a:endParaRPr lang="zh-CN" altLang="en-US" dirty="0"/>
          </a:p>
        </p:txBody>
      </p:sp>
      <p:pic>
        <p:nvPicPr>
          <p:cNvPr id="3" name="图片 3" descr="textimage2.jpeg"/>
          <p:cNvPicPr>
            <a:picLocks noChangeAspect="1"/>
          </p:cNvPicPr>
          <p:nvPr/>
        </p:nvPicPr>
        <p:blipFill>
          <a:blip r:embed="rId4" cstate="print"/>
          <a:stretch>
            <a:fillRect/>
          </a:stretch>
        </p:blipFill>
        <p:spPr>
          <a:xfrm>
            <a:off x="720000" y="1487292"/>
            <a:ext cx="1819274" cy="495300"/>
          </a:xfrm>
          <a:prstGeom prst="rect">
            <a:avLst/>
          </a:prstGeom>
        </p:spPr>
      </p:pic>
      <p:pic>
        <p:nvPicPr>
          <p:cNvPr id="4" name="图片 4" descr="textimage3.jpeg"/>
          <p:cNvPicPr>
            <a:picLocks noChangeAspect="1"/>
          </p:cNvPicPr>
          <p:nvPr/>
        </p:nvPicPr>
        <p:blipFill>
          <a:blip r:embed="rId5" cstate="print"/>
          <a:stretch>
            <a:fillRect/>
          </a:stretch>
        </p:blipFill>
        <p:spPr>
          <a:xfrm>
            <a:off x="720000" y="2625198"/>
            <a:ext cx="190500" cy="219075"/>
          </a:xfrm>
          <a:prstGeom prst="rect">
            <a:avLst/>
          </a:prstGeom>
        </p:spPr>
      </p:pic>
      <p:pic>
        <p:nvPicPr>
          <p:cNvPr id="5" name="图片 5" descr="textimage4.jpeg"/>
          <p:cNvPicPr>
            <a:picLocks noChangeAspect="1"/>
          </p:cNvPicPr>
          <p:nvPr/>
        </p:nvPicPr>
        <p:blipFill>
          <a:blip r:embed="rId6" cstate="print"/>
          <a:stretch>
            <a:fillRect/>
          </a:stretch>
        </p:blipFill>
        <p:spPr>
          <a:xfrm>
            <a:off x="720000" y="5686494"/>
            <a:ext cx="219075" cy="219075"/>
          </a:xfrm>
          <a:prstGeom prst="rect">
            <a:avLst/>
          </a:prstGeom>
        </p:spPr>
      </p:pic>
      <p:pic>
        <p:nvPicPr>
          <p:cNvPr id="6" name="图片 3" descr="textimage1.jpeg"/>
          <p:cNvPicPr>
            <a:picLocks noChangeAspect="1"/>
          </p:cNvPicPr>
          <p:nvPr/>
        </p:nvPicPr>
        <p:blipFill>
          <a:blip r:embed="rId7" cstate="print"/>
          <a:stretch>
            <a:fillRect/>
          </a:stretch>
        </p:blipFill>
        <p:spPr>
          <a:xfrm>
            <a:off x="2714612" y="919939"/>
            <a:ext cx="2214578" cy="456793"/>
          </a:xfrm>
          <a:prstGeom prst="rect">
            <a:avLst/>
          </a:prstGeom>
        </p:spPr>
      </p:pic>
      <p:pic>
        <p:nvPicPr>
          <p:cNvPr id="7" name="Picture 4" descr="\\a015\吴双婷\线.tif"/>
          <p:cNvPicPr>
            <a:picLocks noChangeAspect="1" noChangeArrowheads="1"/>
          </p:cNvPicPr>
          <p:nvPr/>
        </p:nvPicPr>
        <p:blipFill>
          <a:blip r:embed="rId8" cstate="print"/>
          <a:srcRect/>
          <a:stretch>
            <a:fillRect/>
          </a:stretch>
        </p:blipFill>
        <p:spPr bwMode="auto">
          <a:xfrm>
            <a:off x="1000100" y="5920599"/>
            <a:ext cx="100013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892878"/>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a:t>
            </a:r>
            <a:r>
              <a:rPr lang="zh-CN" altLang="en-US" sz="1814" u="sng" kern="0" dirty="0" smtClean="0">
                <a:solidFill>
                  <a:srgbClr val="FF0000"/>
                </a:solidFill>
                <a:latin typeface="Times New Roman" pitchFamily="65" charset="-122"/>
                <a:ea typeface="宋体" pitchFamily="65" charset="-122"/>
              </a:rPr>
              <a:t>　founder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.创办者;创建者;发起人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③found(创建)的过去式</a:t>
            </a:r>
            <a:r>
              <a:rPr lang="zh-CN" altLang="en-US" sz="1814" u="sng" kern="0" dirty="0" smtClean="0">
                <a:solidFill>
                  <a:srgbClr val="FF0000"/>
                </a:solidFill>
                <a:latin typeface="Times New Roman" pitchFamily="65" charset="-122"/>
                <a:ea typeface="宋体" pitchFamily="65" charset="-122"/>
              </a:rPr>
              <a:t>　founded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④find(发现)的过去式</a:t>
            </a:r>
            <a:r>
              <a:rPr lang="zh-CN" altLang="en-US" sz="1814" u="sng" kern="0" dirty="0" smtClean="0">
                <a:solidFill>
                  <a:srgbClr val="FF0000"/>
                </a:solidFill>
                <a:latin typeface="Times New Roman" pitchFamily="65" charset="-122"/>
                <a:ea typeface="宋体" pitchFamily="65" charset="-122"/>
              </a:rPr>
              <a:t>　found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2359" kern="0" spc="9415"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1-1 (2019北京,阅读理解B,</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)Although she </a:t>
            </a:r>
            <a:r>
              <a:rPr lang="zh-CN" altLang="en-US" sz="1814" u="sng" kern="0" dirty="0" smtClean="0">
                <a:solidFill>
                  <a:srgbClr val="FF0000"/>
                </a:solidFill>
                <a:latin typeface="Times New Roman" pitchFamily="65" charset="-122"/>
                <a:ea typeface="宋体" pitchFamily="65" charset="-122"/>
              </a:rPr>
              <a:t>　founded    </a:t>
            </a:r>
            <a:r>
              <a:rPr lang="zh-CN" altLang="en-US" sz="1814" kern="0" dirty="0" smtClean="0">
                <a:solidFill>
                  <a:srgbClr val="000000"/>
                </a:solidFill>
                <a:latin typeface="Times New Roman" pitchFamily="65" charset="-122"/>
                <a:ea typeface="宋体" pitchFamily="65" charset="-122"/>
              </a:rPr>
              <a:t>(found) her company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early on in life, she wasn't driven primarily by profit. </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考查动词的时态。句意:虽然她小时候就创办了自己的公司,但她的主要</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动力不是利润。由主句的时态可知此处应该用一般过去时,found意为“创办”,</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其过去式为founded。</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1-2 (2019江苏,完形填空,</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)Born at an international crane </a:t>
            </a:r>
            <a:r>
              <a:rPr lang="zh-CN" altLang="en-US" sz="1814" u="sng" kern="0" dirty="0" smtClean="0">
                <a:solidFill>
                  <a:srgbClr val="FF0000"/>
                </a:solidFill>
                <a:latin typeface="Times New Roman" pitchFamily="65" charset="-122"/>
                <a:ea typeface="宋体" pitchFamily="65" charset="-122"/>
              </a:rPr>
              <a:t>　foundation    </a:t>
            </a:r>
            <a:endParaRPr lang="zh-CN" altLang="en-US" sz="1814" u="sng" kern="0" dirty="0">
              <a:solidFill>
                <a:srgbClr val="FF0000"/>
              </a:solidFill>
              <a:latin typeface="Times New Roman" pitchFamily="65" charset="-122"/>
              <a:ea typeface="宋体" pitchFamily="65" charset="-122"/>
            </a:endParaRPr>
          </a:p>
        </p:txBody>
      </p:sp>
      <p:pic>
        <p:nvPicPr>
          <p:cNvPr id="3" name="图片 3" descr="textimage5.jpeg"/>
          <p:cNvPicPr>
            <a:picLocks noChangeAspect="1"/>
          </p:cNvPicPr>
          <p:nvPr/>
        </p:nvPicPr>
        <p:blipFill>
          <a:blip r:embed="rId4" cstate="print"/>
          <a:stretch>
            <a:fillRect/>
          </a:stretch>
        </p:blipFill>
        <p:spPr>
          <a:xfrm>
            <a:off x="720000" y="2799936"/>
            <a:ext cx="1495425" cy="504825"/>
          </a:xfrm>
          <a:prstGeom prst="rect">
            <a:avLst/>
          </a:prstGeom>
        </p:spPr>
      </p:pic>
      <p:pic>
        <p:nvPicPr>
          <p:cNvPr id="4" name="图片 4" descr="textimage6.jpeg"/>
          <p:cNvPicPr>
            <a:picLocks noChangeAspect="1"/>
          </p:cNvPicPr>
          <p:nvPr/>
        </p:nvPicPr>
        <p:blipFill>
          <a:blip r:embed="rId5" cstate="print"/>
          <a:stretch>
            <a:fillRect/>
          </a:stretch>
        </p:blipFill>
        <p:spPr>
          <a:xfrm>
            <a:off x="3273524" y="3794097"/>
            <a:ext cx="609600" cy="409574"/>
          </a:xfrm>
          <a:prstGeom prst="rect">
            <a:avLst/>
          </a:prstGeom>
        </p:spPr>
      </p:pic>
      <p:pic>
        <p:nvPicPr>
          <p:cNvPr id="5" name="图片 5" descr="textimage7.jpeg"/>
          <p:cNvPicPr>
            <a:picLocks noChangeAspect="1"/>
          </p:cNvPicPr>
          <p:nvPr/>
        </p:nvPicPr>
        <p:blipFill>
          <a:blip r:embed="rId5" cstate="print"/>
          <a:stretch>
            <a:fillRect/>
          </a:stretch>
        </p:blipFill>
        <p:spPr>
          <a:xfrm>
            <a:off x="3119850" y="5959082"/>
            <a:ext cx="552449" cy="371474"/>
          </a:xfrm>
          <a:prstGeom prst="rect">
            <a:avLst/>
          </a:prstGeom>
        </p:spPr>
      </p:pic>
      <p:pic>
        <p:nvPicPr>
          <p:cNvPr id="6" name="Picture 4" descr="\\a015\吴双婷\线.tif"/>
          <p:cNvPicPr>
            <a:picLocks noChangeAspect="1" noChangeArrowheads="1"/>
          </p:cNvPicPr>
          <p:nvPr/>
        </p:nvPicPr>
        <p:blipFill>
          <a:blip r:embed="rId6" cstate="print"/>
          <a:srcRect/>
          <a:stretch>
            <a:fillRect/>
          </a:stretch>
        </p:blipFill>
        <p:spPr bwMode="auto">
          <a:xfrm>
            <a:off x="967633" y="1433517"/>
            <a:ext cx="1104037"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6" cstate="print"/>
          <a:srcRect/>
          <a:stretch>
            <a:fillRect/>
          </a:stretch>
        </p:blipFill>
        <p:spPr bwMode="auto">
          <a:xfrm>
            <a:off x="3071802" y="1862145"/>
            <a:ext cx="1143008"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6" cstate="print"/>
          <a:srcRect/>
          <a:stretch>
            <a:fillRect/>
          </a:stretch>
        </p:blipFill>
        <p:spPr bwMode="auto">
          <a:xfrm>
            <a:off x="2857488" y="2290773"/>
            <a:ext cx="1071569"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6" cstate="print"/>
          <a:srcRect/>
          <a:stretch>
            <a:fillRect/>
          </a:stretch>
        </p:blipFill>
        <p:spPr bwMode="auto">
          <a:xfrm>
            <a:off x="5214942" y="3777459"/>
            <a:ext cx="1214446"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6" cstate="print"/>
          <a:srcRect/>
          <a:stretch>
            <a:fillRect/>
          </a:stretch>
        </p:blipFill>
        <p:spPr bwMode="auto">
          <a:xfrm>
            <a:off x="6500826" y="5862673"/>
            <a:ext cx="1571636"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20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(found), Emma was raised by human caretakers. </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考查名词。句意:出生在一个国际鹤类基地,埃玛被人类护理人员抚养长</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大。由介词at及不定冠词an可判断此处应该填名词,international crane foundation</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国际鹤类基地。</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1-3 (2018江苏,阅读理解C改编,</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)As one of the </a:t>
            </a:r>
            <a:r>
              <a:rPr lang="zh-CN" altLang="en-US" sz="1814" u="sng" kern="0" dirty="0" smtClean="0">
                <a:solidFill>
                  <a:srgbClr val="FF0000"/>
                </a:solidFill>
                <a:latin typeface="Times New Roman" pitchFamily="65" charset="-122"/>
                <a:ea typeface="宋体" pitchFamily="65" charset="-122"/>
              </a:rPr>
              <a:t>　founders    </a:t>
            </a:r>
            <a:r>
              <a:rPr lang="zh-CN" altLang="en-US" sz="1814" kern="0" dirty="0" smtClean="0">
                <a:solidFill>
                  <a:srgbClr val="000000"/>
                </a:solidFill>
                <a:latin typeface="Times New Roman" pitchFamily="65" charset="-122"/>
                <a:ea typeface="宋体" pitchFamily="65" charset="-122"/>
              </a:rPr>
              <a:t>(found) of the Na-</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tional Young Farmers Coalition (NYFC, 美国青年农会) and a family farmer myself,</a:t>
            </a:r>
            <a:r>
              <a:rPr dirty="0"/>
              <a:t/>
            </a:r>
            <a:br>
              <a:rPr dirty="0"/>
            </a:br>
            <a:r>
              <a:rPr lang="zh-CN" altLang="en-US" sz="1814" kern="0" dirty="0" smtClean="0">
                <a:solidFill>
                  <a:srgbClr val="000000"/>
                </a:solidFill>
                <a:latin typeface="Times New Roman" pitchFamily="65" charset="-122"/>
                <a:ea typeface="宋体" pitchFamily="65" charset="-122"/>
              </a:rPr>
              <a:t> I have a front-row seat to the innovations among small farmers that are transforming </a:t>
            </a:r>
            <a:r>
              <a:rPr dirty="0"/>
              <a:t/>
            </a:r>
            <a:br>
              <a:rPr dirty="0"/>
            </a:br>
            <a:r>
              <a:rPr lang="zh-CN" altLang="en-US" sz="1814" kern="0" dirty="0" smtClean="0">
                <a:solidFill>
                  <a:srgbClr val="000000"/>
                </a:solidFill>
                <a:latin typeface="Times New Roman" pitchFamily="65" charset="-122"/>
                <a:ea typeface="宋体" pitchFamily="65" charset="-122"/>
              </a:rPr>
              <a:t>the industry.</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考查名词及其复数形式。句意:作为美国青年农会的创始人之一,同时自</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己也是一个家庭农场主,我在正改变这个行业的小农场主中处于新思想的前列。</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由空格前面的冠词the及句意可以判断此处填名词,one of后面应该跟可数名词的</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复数形式,故填founders。</a:t>
            </a:r>
            <a:endParaRPr lang="zh-CN" altLang="en-US" dirty="0">
              <a:solidFill>
                <a:srgbClr val="FF0000"/>
              </a:solidFill>
            </a:endParaRPr>
          </a:p>
        </p:txBody>
      </p:sp>
      <p:pic>
        <p:nvPicPr>
          <p:cNvPr id="3" name="图片 3" descr="textimage8.jpeg"/>
          <p:cNvPicPr>
            <a:picLocks noChangeAspect="1"/>
          </p:cNvPicPr>
          <p:nvPr/>
        </p:nvPicPr>
        <p:blipFill>
          <a:blip r:embed="rId4" cstate="print"/>
          <a:stretch>
            <a:fillRect/>
          </a:stretch>
        </p:blipFill>
        <p:spPr>
          <a:xfrm>
            <a:off x="3734325" y="3191978"/>
            <a:ext cx="552449" cy="371474"/>
          </a:xfrm>
          <a:prstGeom prst="rect">
            <a:avLst/>
          </a:prstGeom>
        </p:spPr>
      </p:pic>
      <p:pic>
        <p:nvPicPr>
          <p:cNvPr id="4" name="Picture 4" descr="\\a015\吴双婷\线.tif"/>
          <p:cNvPicPr>
            <a:picLocks noChangeAspect="1" noChangeArrowheads="1"/>
          </p:cNvPicPr>
          <p:nvPr/>
        </p:nvPicPr>
        <p:blipFill>
          <a:blip r:embed="rId5" cstate="print"/>
          <a:srcRect/>
          <a:stretch>
            <a:fillRect/>
          </a:stretch>
        </p:blipFill>
        <p:spPr bwMode="auto">
          <a:xfrm>
            <a:off x="5643570" y="3134517"/>
            <a:ext cx="1285884"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57271"/>
            <a:ext cx="8316000" cy="4663328"/>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3208" kern="0" spc="25516"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462"/>
              </a:spcBef>
              <a:buNone/>
            </a:pPr>
            <a:r>
              <a:rPr lang="zh-CN" altLang="en-US" sz="1814" kern="0" dirty="0" smtClean="0">
                <a:solidFill>
                  <a:srgbClr val="000000"/>
                </a:solidFill>
                <a:latin typeface="Times New Roman" pitchFamily="65" charset="-122"/>
                <a:ea typeface="宋体" pitchFamily="65" charset="-122"/>
              </a:rPr>
              <a:t>Ⅰ.核心单词</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(A)写作词汇—写词形</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a:t>
            </a:r>
            <a:r>
              <a:rPr lang="zh-CN" altLang="en-US" sz="1814" u="sng" kern="0" dirty="0" smtClean="0">
                <a:solidFill>
                  <a:srgbClr val="FF0000"/>
                </a:solidFill>
                <a:latin typeface="Times New Roman" pitchFamily="65" charset="-122"/>
                <a:ea typeface="宋体" pitchFamily="65" charset="-122"/>
              </a:rPr>
              <a:t>　equator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.赤道</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a:t>
            </a:r>
            <a:r>
              <a:rPr lang="zh-CN" altLang="en-US" sz="1814" u="sng" kern="0" dirty="0" smtClean="0">
                <a:solidFill>
                  <a:srgbClr val="FF0000"/>
                </a:solidFill>
                <a:latin typeface="Times New Roman" pitchFamily="65" charset="-122"/>
                <a:ea typeface="宋体" pitchFamily="65" charset="-122"/>
              </a:rPr>
              <a:t>　barbecue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.户外烧烤;烤架</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a:t>
            </a:r>
            <a:r>
              <a:rPr lang="zh-CN" altLang="en-US" sz="1814" u="sng" kern="0" dirty="0" smtClean="0">
                <a:solidFill>
                  <a:srgbClr val="FF0000"/>
                </a:solidFill>
                <a:latin typeface="Times New Roman" pitchFamily="65" charset="-122"/>
                <a:ea typeface="宋体" pitchFamily="65" charset="-122"/>
              </a:rPr>
              <a:t>　joint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.公共场所(尤指价格低廉的饮食和娱乐场所);关节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.联合的;共同</a:t>
            </a:r>
            <a:r>
              <a:rPr dirty="0"/>
              <a:t/>
            </a:r>
            <a:br>
              <a:rPr dirty="0"/>
            </a:br>
            <a:r>
              <a:rPr lang="zh-CN" altLang="en-US" sz="1814" kern="0" dirty="0" smtClean="0">
                <a:solidFill>
                  <a:srgbClr val="000000"/>
                </a:solidFill>
                <a:latin typeface="Times New Roman" pitchFamily="65" charset="-122"/>
                <a:ea typeface="宋体" pitchFamily="65" charset="-122"/>
              </a:rPr>
              <a:t>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a:t>
            </a:r>
            <a:r>
              <a:rPr lang="zh-CN" altLang="en-US" sz="1814" u="sng" kern="0" dirty="0" smtClean="0">
                <a:solidFill>
                  <a:srgbClr val="FF0000"/>
                </a:solidFill>
                <a:latin typeface="Times New Roman" pitchFamily="65" charset="-122"/>
                <a:ea typeface="宋体" pitchFamily="65" charset="-122"/>
              </a:rPr>
              <a:t>　butcher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.肉贩;屠夫;刽子手</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a:t>
            </a:r>
            <a:r>
              <a:rPr lang="zh-CN" altLang="en-US" sz="1814" u="sng" kern="0" dirty="0" smtClean="0">
                <a:solidFill>
                  <a:srgbClr val="FF0000"/>
                </a:solidFill>
                <a:latin typeface="Times New Roman" pitchFamily="65" charset="-122"/>
                <a:ea typeface="宋体" pitchFamily="65" charset="-122"/>
              </a:rPr>
              <a:t>　premier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.最著名的;第一的;首要的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.总理;首相</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a:t>
            </a:r>
            <a:r>
              <a:rPr lang="zh-CN" altLang="en-US" sz="1814" u="sng" kern="0" dirty="0" smtClean="0">
                <a:solidFill>
                  <a:srgbClr val="FF0000"/>
                </a:solidFill>
                <a:latin typeface="Times New Roman" pitchFamily="65" charset="-122"/>
                <a:ea typeface="宋体" pitchFamily="65" charset="-122"/>
              </a:rPr>
              <a:t>　herb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.药草;香草;草本</a:t>
            </a:r>
            <a:endParaRPr lang="zh-CN" altLang="en-US" dirty="0"/>
          </a:p>
        </p:txBody>
      </p:sp>
      <p:pic>
        <p:nvPicPr>
          <p:cNvPr id="3" name="图片 3" descr="textimage0.jpeg"/>
          <p:cNvPicPr>
            <a:picLocks noChangeAspect="1"/>
          </p:cNvPicPr>
          <p:nvPr/>
        </p:nvPicPr>
        <p:blipFill>
          <a:blip r:embed="rId4" cstate="print"/>
          <a:stretch>
            <a:fillRect/>
          </a:stretch>
        </p:blipFill>
        <p:spPr>
          <a:xfrm>
            <a:off x="2714612" y="1062815"/>
            <a:ext cx="2857520" cy="589409"/>
          </a:xfrm>
          <a:prstGeom prst="rect">
            <a:avLst/>
          </a:prstGeom>
        </p:spPr>
      </p:pic>
      <p:pic>
        <p:nvPicPr>
          <p:cNvPr id="4" name="Picture 4" descr="\\a015\吴双婷\线.tif"/>
          <p:cNvPicPr>
            <a:picLocks noChangeAspect="1" noChangeArrowheads="1"/>
          </p:cNvPicPr>
          <p:nvPr/>
        </p:nvPicPr>
        <p:blipFill>
          <a:blip r:embed="rId5" cstate="print"/>
          <a:srcRect/>
          <a:stretch>
            <a:fillRect/>
          </a:stretch>
        </p:blipFill>
        <p:spPr bwMode="auto">
          <a:xfrm>
            <a:off x="928662" y="2920203"/>
            <a:ext cx="1143008"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5" cstate="print"/>
          <a:srcRect/>
          <a:stretch>
            <a:fillRect/>
          </a:stretch>
        </p:blipFill>
        <p:spPr bwMode="auto">
          <a:xfrm>
            <a:off x="928662" y="3348831"/>
            <a:ext cx="1285884"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5" cstate="print"/>
          <a:srcRect/>
          <a:stretch>
            <a:fillRect/>
          </a:stretch>
        </p:blipFill>
        <p:spPr bwMode="auto">
          <a:xfrm>
            <a:off x="928662" y="3777459"/>
            <a:ext cx="857256"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928662" y="4634715"/>
            <a:ext cx="1104037"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5" cstate="print"/>
          <a:srcRect/>
          <a:stretch>
            <a:fillRect/>
          </a:stretch>
        </p:blipFill>
        <p:spPr bwMode="auto">
          <a:xfrm>
            <a:off x="928662" y="5063343"/>
            <a:ext cx="1143008"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5" cstate="print"/>
          <a:srcRect/>
          <a:stretch>
            <a:fillRect/>
          </a:stretch>
        </p:blipFill>
        <p:spPr bwMode="auto">
          <a:xfrm>
            <a:off x="857224" y="5491971"/>
            <a:ext cx="928694"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917244"/>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2327" kern="0" spc="12597" dirty="0" smtClean="0">
                <a:solidFill>
                  <a:srgbClr val="000000"/>
                </a:solidFill>
                <a:latin typeface="Times New Roman" pitchFamily="65" charset="-122"/>
                <a:ea typeface="宋体" pitchFamily="65" charset="-122"/>
              </a:rPr>
              <a:t> </a:t>
            </a:r>
            <a:r>
              <a:rPr lang="zh-CN" altLang="en-US" dirty="0" smtClean="0">
                <a:solidFill>
                  <a:schemeClr val="tx2"/>
                </a:solidFill>
              </a:rPr>
              <a:t>|located adj.位于</a:t>
            </a:r>
            <a:endParaRPr lang="zh-CN" altLang="en-US" dirty="0">
              <a:solidFill>
                <a:schemeClr val="tx2"/>
              </a:solidFill>
            </a:endParaRPr>
          </a:p>
          <a:p>
            <a:pPr marL="0" indent="0" eaLnBrk="0" latinLnBrk="1" hangingPunct="0">
              <a:lnSpc>
                <a:spcPct val="150000"/>
              </a:lnSpc>
              <a:spcBef>
                <a:spcPts val="864"/>
              </a:spcBef>
              <a:buNone/>
            </a:pPr>
            <a:r>
              <a:rPr lang="zh-CN" altLang="en-US" sz="1814" kern="0" dirty="0" smtClean="0">
                <a:solidFill>
                  <a:srgbClr val="000000"/>
                </a:solidFill>
                <a:latin typeface="Times New Roman" pitchFamily="65" charset="-122"/>
                <a:ea typeface="宋体" pitchFamily="65" charset="-122"/>
              </a:rPr>
              <a:t>Located to the south of the equator, below many other countries on the globe, it's of-</a:t>
            </a:r>
            <a:r>
              <a:rPr dirty="0"/>
              <a:t/>
            </a:r>
            <a:br>
              <a:rPr dirty="0"/>
            </a:br>
            <a:r>
              <a:rPr lang="zh-CN" altLang="en-US" sz="1814" kern="0" dirty="0" smtClean="0">
                <a:solidFill>
                  <a:srgbClr val="000000"/>
                </a:solidFill>
                <a:latin typeface="Times New Roman" pitchFamily="65" charset="-122"/>
                <a:ea typeface="宋体" pitchFamily="65" charset="-122"/>
              </a:rPr>
              <a:t>ten informally referred to as “down under”.(教材P14)</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它位于赤道以南,并在地球上许多其他国家的下方,通常被非正式地称为“down </a:t>
            </a:r>
            <a:r>
              <a:rPr dirty="0"/>
              <a:t/>
            </a:r>
            <a:br>
              <a:rPr dirty="0"/>
            </a:br>
            <a:r>
              <a:rPr lang="zh-CN" altLang="en-US" sz="1814" kern="0" dirty="0" smtClean="0">
                <a:solidFill>
                  <a:srgbClr val="000000"/>
                </a:solidFill>
                <a:latin typeface="Times New Roman" pitchFamily="65" charset="-122"/>
                <a:ea typeface="宋体" pitchFamily="65" charset="-122"/>
              </a:rPr>
              <a:t>under”。</a:t>
            </a:r>
            <a:endParaRPr lang="zh-CN" altLang="en-US" dirty="0"/>
          </a:p>
          <a:p>
            <a:pPr marL="0" indent="0" eaLnBrk="0" latinLnBrk="1" hangingPunct="0">
              <a:lnSpc>
                <a:spcPct val="150000"/>
              </a:lnSpc>
              <a:spcBef>
                <a:spcPts val="141"/>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 store, which was located at the center of the town, sold fish, meat, rice, sugar, </a:t>
            </a:r>
            <a:r>
              <a:rPr dirty="0"/>
              <a:t/>
            </a:r>
            <a:br>
              <a:rPr dirty="0"/>
            </a:br>
            <a:r>
              <a:rPr lang="zh-CN" altLang="en-US" sz="1814" kern="0" dirty="0" smtClean="0">
                <a:solidFill>
                  <a:srgbClr val="000000"/>
                </a:solidFill>
                <a:latin typeface="Times New Roman" pitchFamily="65" charset="-122"/>
                <a:ea typeface="宋体" pitchFamily="65" charset="-122"/>
              </a:rPr>
              <a:t>sandwiches and soda to workers.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这家商店位于城镇中心,向工人们出售鱼、肉类、大米、糖、三明治和苏打水。</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Can you tell me the exact location?</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你能告诉我确切的位置吗?</a:t>
            </a:r>
            <a:endParaRPr lang="zh-CN" altLang="en-US" dirty="0"/>
          </a:p>
        </p:txBody>
      </p:sp>
      <p:pic>
        <p:nvPicPr>
          <p:cNvPr id="3" name="图片 3" descr="textimage9.jpeg"/>
          <p:cNvPicPr>
            <a:picLocks noChangeAspect="1"/>
          </p:cNvPicPr>
          <p:nvPr/>
        </p:nvPicPr>
        <p:blipFill>
          <a:blip r:embed="rId4" cstate="print"/>
          <a:stretch>
            <a:fillRect/>
          </a:stretch>
        </p:blipFill>
        <p:spPr>
          <a:xfrm>
            <a:off x="720000" y="1487292"/>
            <a:ext cx="1895475" cy="495300"/>
          </a:xfrm>
          <a:prstGeom prst="rect">
            <a:avLst/>
          </a:prstGeom>
        </p:spPr>
      </p:pic>
      <p:pic>
        <p:nvPicPr>
          <p:cNvPr id="4" name="图片 4" descr="textimage10.jpeg"/>
          <p:cNvPicPr>
            <a:picLocks noChangeAspect="1"/>
          </p:cNvPicPr>
          <p:nvPr/>
        </p:nvPicPr>
        <p:blipFill>
          <a:blip r:embed="rId5" cstate="print"/>
          <a:stretch>
            <a:fillRect/>
          </a:stretch>
        </p:blipFill>
        <p:spPr>
          <a:xfrm>
            <a:off x="720000" y="3901182"/>
            <a:ext cx="190500" cy="219074"/>
          </a:xfrm>
          <a:prstGeom prst="rect">
            <a:avLst/>
          </a:prstGeom>
        </p:spPr>
      </p:pic>
    </p:spTree>
    <p:custDataLst>
      <p:custData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722383"/>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583" kern="0" spc="141"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①be located in/on/at</a:t>
            </a:r>
            <a:r>
              <a:rPr lang="zh-CN" altLang="en-US" sz="1814" u="sng" kern="0" dirty="0" smtClean="0">
                <a:solidFill>
                  <a:srgbClr val="FF0000"/>
                </a:solidFill>
                <a:latin typeface="Times New Roman" pitchFamily="65" charset="-122"/>
                <a:ea typeface="宋体" pitchFamily="65" charset="-122"/>
              </a:rPr>
              <a:t>　坐落于;位于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a:t>
            </a:r>
            <a:r>
              <a:rPr lang="zh-CN" altLang="en-US" sz="1814" u="sng" kern="0" dirty="0" smtClean="0">
                <a:solidFill>
                  <a:srgbClr val="FF0000"/>
                </a:solidFill>
                <a:latin typeface="Times New Roman" pitchFamily="65" charset="-122"/>
                <a:ea typeface="宋体" pitchFamily="65" charset="-122"/>
              </a:rPr>
              <a:t>　location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.位置</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③locate </a:t>
            </a: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.找出</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的准确位置;把</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安置在(或建造于);创办于(某地)</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2-1 (2018课标全国Ⅲ,阅读理解C,</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)His office is </a:t>
            </a:r>
            <a:r>
              <a:rPr lang="zh-CN" altLang="en-US" sz="1814" u="sng" kern="0" dirty="0" smtClean="0">
                <a:solidFill>
                  <a:srgbClr val="FF0000"/>
                </a:solidFill>
                <a:latin typeface="Times New Roman" pitchFamily="65" charset="-122"/>
                <a:ea typeface="宋体" pitchFamily="65" charset="-122"/>
              </a:rPr>
              <a:t>　located    </a:t>
            </a:r>
            <a:r>
              <a:rPr lang="zh-CN" altLang="en-US" sz="1814" kern="0" dirty="0" smtClean="0">
                <a:solidFill>
                  <a:srgbClr val="000000"/>
                </a:solidFill>
                <a:latin typeface="Times New Roman" pitchFamily="65" charset="-122"/>
                <a:ea typeface="宋体" pitchFamily="65" charset="-122"/>
              </a:rPr>
              <a:t>(locate) at the Xi</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angshan campus(校园) of the university in Hangzhou, Zhejiang Provi-nce. </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考查形容词。句意:他的办公室位于浙江省杭州的这所大学里的香山校</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园。be located at意为“坐落于,位于”。故填形容词located。</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2-2 (2018天津,阅读理解A,</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)Fire extinguishers are located </a:t>
            </a:r>
            <a:r>
              <a:rPr lang="zh-CN" altLang="en-US" sz="1814" u="sng" kern="0" dirty="0" smtClean="0">
                <a:solidFill>
                  <a:srgbClr val="FF0000"/>
                </a:solidFill>
                <a:latin typeface="Times New Roman" pitchFamily="65" charset="-122"/>
                <a:ea typeface="宋体" pitchFamily="65" charset="-122"/>
              </a:rPr>
              <a:t>　on    </a:t>
            </a:r>
            <a:r>
              <a:rPr lang="zh-CN" altLang="en-US" sz="1814" kern="0" dirty="0" smtClean="0">
                <a:solidFill>
                  <a:srgbClr val="000000"/>
                </a:solidFill>
                <a:latin typeface="Times New Roman" pitchFamily="65" charset="-122"/>
                <a:ea typeface="宋体" pitchFamily="65" charset="-122"/>
              </a:rPr>
              <a:t> each floor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and in each apartment. </a:t>
            </a:r>
            <a:endParaRPr lang="zh-CN" altLang="en-US" dirty="0"/>
          </a:p>
        </p:txBody>
      </p:sp>
      <p:pic>
        <p:nvPicPr>
          <p:cNvPr id="3" name="图片 3" descr="textimage11.jpeg"/>
          <p:cNvPicPr>
            <a:picLocks noChangeAspect="1"/>
          </p:cNvPicPr>
          <p:nvPr/>
        </p:nvPicPr>
        <p:blipFill>
          <a:blip r:embed="rId4" cstate="print"/>
          <a:stretch>
            <a:fillRect/>
          </a:stretch>
        </p:blipFill>
        <p:spPr>
          <a:xfrm>
            <a:off x="720000" y="1510448"/>
            <a:ext cx="219075" cy="219075"/>
          </a:xfrm>
          <a:prstGeom prst="rect">
            <a:avLst/>
          </a:prstGeom>
        </p:spPr>
      </p:pic>
      <p:pic>
        <p:nvPicPr>
          <p:cNvPr id="4" name="图片 4" descr="textimage12.jpeg"/>
          <p:cNvPicPr>
            <a:picLocks noChangeAspect="1"/>
          </p:cNvPicPr>
          <p:nvPr/>
        </p:nvPicPr>
        <p:blipFill>
          <a:blip r:embed="rId5" cstate="print"/>
          <a:stretch>
            <a:fillRect/>
          </a:stretch>
        </p:blipFill>
        <p:spPr>
          <a:xfrm>
            <a:off x="3964725" y="3667960"/>
            <a:ext cx="609600" cy="409574"/>
          </a:xfrm>
          <a:prstGeom prst="rect">
            <a:avLst/>
          </a:prstGeom>
        </p:spPr>
      </p:pic>
      <p:pic>
        <p:nvPicPr>
          <p:cNvPr id="5" name="图片 5" descr="textimage13.jpeg"/>
          <p:cNvPicPr>
            <a:picLocks noChangeAspect="1"/>
          </p:cNvPicPr>
          <p:nvPr/>
        </p:nvPicPr>
        <p:blipFill>
          <a:blip r:embed="rId6" cstate="print"/>
          <a:stretch>
            <a:fillRect/>
          </a:stretch>
        </p:blipFill>
        <p:spPr>
          <a:xfrm>
            <a:off x="3286237" y="5413617"/>
            <a:ext cx="552449" cy="371474"/>
          </a:xfrm>
          <a:prstGeom prst="rect">
            <a:avLst/>
          </a:prstGeom>
        </p:spPr>
      </p:pic>
      <p:pic>
        <p:nvPicPr>
          <p:cNvPr id="6" name="Picture 4" descr="\\a015\吴双婷\线.tif"/>
          <p:cNvPicPr>
            <a:picLocks noChangeAspect="1" noChangeArrowheads="1"/>
          </p:cNvPicPr>
          <p:nvPr/>
        </p:nvPicPr>
        <p:blipFill>
          <a:blip r:embed="rId7" cstate="print"/>
          <a:srcRect/>
          <a:stretch>
            <a:fillRect/>
          </a:stretch>
        </p:blipFill>
        <p:spPr bwMode="auto">
          <a:xfrm>
            <a:off x="2682145" y="1920071"/>
            <a:ext cx="1675541"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7" cstate="print"/>
          <a:srcRect/>
          <a:stretch>
            <a:fillRect/>
          </a:stretch>
        </p:blipFill>
        <p:spPr bwMode="auto">
          <a:xfrm>
            <a:off x="1000100" y="2290773"/>
            <a:ext cx="1143008"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7" cstate="print"/>
          <a:srcRect/>
          <a:stretch>
            <a:fillRect/>
          </a:stretch>
        </p:blipFill>
        <p:spPr bwMode="auto">
          <a:xfrm>
            <a:off x="5825417" y="3634583"/>
            <a:ext cx="1104037"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7" cstate="print"/>
          <a:srcRect/>
          <a:stretch>
            <a:fillRect/>
          </a:stretch>
        </p:blipFill>
        <p:spPr bwMode="auto">
          <a:xfrm>
            <a:off x="6643702" y="5349095"/>
            <a:ext cx="785818"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20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考查介词。句意:每个楼层和每个公寓里都有灭火器。be located on意为</a:t>
            </a:r>
            <a:endParaRPr lang="zh-CN" altLang="en-US" sz="2000" dirty="0" smtClean="0">
              <a:solidFill>
                <a:srgbClr val="FF0000"/>
              </a:solidFill>
            </a:endParaRPr>
          </a:p>
          <a:p>
            <a:pPr marL="0" indent="0" eaLnBrk="0" latinLnBrk="1" hangingPunct="0">
              <a:lnSpc>
                <a:spcPct val="150000"/>
              </a:lnSpc>
              <a:spcBef>
                <a:spcPts val="141"/>
              </a:spcBef>
              <a:buNone/>
            </a:pPr>
            <a:r>
              <a:rPr lang="zh-CN" altLang="en-US" sz="1814" kern="0" dirty="0" smtClean="0">
                <a:solidFill>
                  <a:srgbClr val="FF0000"/>
                </a:solidFill>
                <a:latin typeface="Times New Roman" pitchFamily="65" charset="-122"/>
                <a:ea typeface="宋体" pitchFamily="65" charset="-122"/>
              </a:rPr>
              <a:t>“坐落于,位于”。介词on与floor搭配。</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2-3 (2018江苏,任务型阅读,</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)In 2005, when the Bishop Arts Theatre was do-</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nated to our town, the </a:t>
            </a:r>
            <a:r>
              <a:rPr lang="zh-CN" altLang="en-US" sz="1814" u="sng" kern="0" dirty="0" smtClean="0">
                <a:solidFill>
                  <a:srgbClr val="FF0000"/>
                </a:solidFill>
                <a:latin typeface="Times New Roman" pitchFamily="65" charset="-122"/>
                <a:ea typeface="宋体" pitchFamily="65" charset="-122"/>
              </a:rPr>
              <a:t>　location    </a:t>
            </a:r>
            <a:r>
              <a:rPr lang="zh-CN" altLang="en-US" sz="1814" kern="0" dirty="0" smtClean="0">
                <a:solidFill>
                  <a:srgbClr val="000000"/>
                </a:solidFill>
                <a:latin typeface="Times New Roman" pitchFamily="65" charset="-122"/>
                <a:ea typeface="宋体" pitchFamily="65" charset="-122"/>
              </a:rPr>
              <a:t>(locate) was considered a poor area of town.</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考查名词。句意:2005年,当主教艺术剧院被捐赠给我们镇时,这个位置被</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认为是镇上的贫困区域。该句中定冠词the后面应该跟名词作主句的主语。故填</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location。</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完成句子</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2-4 (2017江苏,23,</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)位于“一带”和“一路”的交汇处,江苏将对“一带一</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路”的建设贡献更多。</a:t>
            </a:r>
            <a:endParaRPr lang="zh-CN" altLang="en-US" dirty="0"/>
          </a:p>
          <a:p>
            <a:pPr marL="0" indent="0" eaLnBrk="0" latinLnBrk="1" hangingPunct="0">
              <a:lnSpc>
                <a:spcPct val="150000"/>
              </a:lnSpc>
              <a:spcBef>
                <a:spcPts val="141"/>
              </a:spcBef>
              <a:buNone/>
            </a:pPr>
            <a:r>
              <a:rPr lang="zh-CN" altLang="en-US" sz="1814" u="sng" kern="0" dirty="0" smtClean="0">
                <a:solidFill>
                  <a:srgbClr val="FF0000"/>
                </a:solidFill>
                <a:latin typeface="Times New Roman" pitchFamily="65" charset="-122"/>
                <a:ea typeface="宋体" pitchFamily="65" charset="-122"/>
              </a:rPr>
              <a:t>　Located    </a:t>
            </a:r>
            <a:r>
              <a:rPr lang="zh-CN" altLang="en-US" sz="1814" kern="0" dirty="0" smtClean="0">
                <a:solidFill>
                  <a:srgbClr val="000000"/>
                </a:solidFill>
                <a:latin typeface="Times New Roman" pitchFamily="65" charset="-122"/>
                <a:ea typeface="宋体" pitchFamily="65" charset="-122"/>
              </a:rPr>
              <a:t>where the Belt meets the Road, Jiangsu will contribute more to the Belt </a:t>
            </a:r>
            <a:r>
              <a:rPr dirty="0"/>
              <a:t/>
            </a:r>
            <a:br>
              <a:rPr dirty="0"/>
            </a:br>
            <a:r>
              <a:rPr lang="zh-CN" altLang="en-US" sz="1814" kern="0" dirty="0" smtClean="0">
                <a:solidFill>
                  <a:srgbClr val="000000"/>
                </a:solidFill>
                <a:latin typeface="Times New Roman" pitchFamily="65" charset="-122"/>
                <a:ea typeface="宋体" pitchFamily="65" charset="-122"/>
              </a:rPr>
              <a:t>and Road construction.</a:t>
            </a:r>
            <a:endParaRPr lang="zh-CN" altLang="en-US" dirty="0"/>
          </a:p>
        </p:txBody>
      </p:sp>
      <p:pic>
        <p:nvPicPr>
          <p:cNvPr id="3" name="图片 3" descr="textimage14.jpeg"/>
          <p:cNvPicPr>
            <a:picLocks noChangeAspect="1"/>
          </p:cNvPicPr>
          <p:nvPr/>
        </p:nvPicPr>
        <p:blipFill>
          <a:blip r:embed="rId4" cstate="print"/>
          <a:stretch>
            <a:fillRect/>
          </a:stretch>
        </p:blipFill>
        <p:spPr>
          <a:xfrm>
            <a:off x="3357554" y="2348699"/>
            <a:ext cx="552449" cy="371475"/>
          </a:xfrm>
          <a:prstGeom prst="rect">
            <a:avLst/>
          </a:prstGeom>
        </p:spPr>
      </p:pic>
      <p:pic>
        <p:nvPicPr>
          <p:cNvPr id="4" name="图片 4" descr="textimage15.jpeg"/>
          <p:cNvPicPr>
            <a:picLocks noChangeAspect="1"/>
          </p:cNvPicPr>
          <p:nvPr/>
        </p:nvPicPr>
        <p:blipFill>
          <a:blip r:embed="rId5" cstate="print"/>
          <a:stretch>
            <a:fillRect/>
          </a:stretch>
        </p:blipFill>
        <p:spPr>
          <a:xfrm>
            <a:off x="2428860" y="4920467"/>
            <a:ext cx="609600" cy="409575"/>
          </a:xfrm>
          <a:prstGeom prst="rect">
            <a:avLst/>
          </a:prstGeom>
        </p:spPr>
      </p:pic>
      <p:pic>
        <p:nvPicPr>
          <p:cNvPr id="5" name="Picture 4" descr="\\a015\吴双婷\线.tif"/>
          <p:cNvPicPr>
            <a:picLocks noChangeAspect="1" noChangeArrowheads="1"/>
          </p:cNvPicPr>
          <p:nvPr/>
        </p:nvPicPr>
        <p:blipFill>
          <a:blip r:embed="rId6" cstate="print"/>
          <a:srcRect/>
          <a:stretch>
            <a:fillRect/>
          </a:stretch>
        </p:blipFill>
        <p:spPr bwMode="auto">
          <a:xfrm>
            <a:off x="2786050" y="2777327"/>
            <a:ext cx="1214446"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6" cstate="print"/>
          <a:srcRect/>
          <a:stretch>
            <a:fillRect/>
          </a:stretch>
        </p:blipFill>
        <p:spPr bwMode="auto">
          <a:xfrm>
            <a:off x="714348" y="5777723"/>
            <a:ext cx="1214446"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20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6234399"/>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2327" kern="0" spc="12672" dirty="0" smtClean="0">
                <a:solidFill>
                  <a:srgbClr val="000000"/>
                </a:solidFill>
                <a:latin typeface="Times New Roman" pitchFamily="65" charset="-122"/>
                <a:ea typeface="宋体" pitchFamily="65" charset="-122"/>
              </a:rPr>
              <a:t> </a:t>
            </a:r>
            <a:r>
              <a:rPr lang="zh-CN" altLang="en-US" dirty="0" smtClean="0">
                <a:solidFill>
                  <a:schemeClr val="tx2"/>
                </a:solidFill>
              </a:rPr>
              <a:t>|freedom n.自由;不受……影响的状态</a:t>
            </a:r>
            <a:endParaRPr lang="zh-CN" altLang="en-US" dirty="0">
              <a:solidFill>
                <a:schemeClr val="tx2"/>
              </a:solidFill>
            </a:endParaRPr>
          </a:p>
          <a:p>
            <a:pPr marL="0" indent="0" eaLnBrk="0" latinLnBrk="1" hangingPunct="0">
              <a:lnSpc>
                <a:spcPct val="150000"/>
              </a:lnSpc>
              <a:spcBef>
                <a:spcPts val="864"/>
              </a:spcBef>
              <a:buNone/>
            </a:pPr>
            <a:r>
              <a:rPr lang="zh-CN" altLang="en-US" sz="1814" kern="0" dirty="0" smtClean="0">
                <a:solidFill>
                  <a:srgbClr val="000000"/>
                </a:solidFill>
                <a:latin typeface="Times New Roman" pitchFamily="65" charset="-122"/>
                <a:ea typeface="宋体" pitchFamily="65" charset="-122"/>
              </a:rPr>
              <a:t>　　...but special parks have been set up to protect their safety and freedom.(教材P1</a:t>
            </a:r>
            <a:r>
              <a:rPr dirty="0"/>
              <a:t/>
            </a:r>
            <a:br>
              <a:rPr dirty="0"/>
            </a:br>
            <a:r>
              <a:rPr lang="zh-CN" altLang="en-US" sz="1814" kern="0" dirty="0" smtClean="0">
                <a:solidFill>
                  <a:srgbClr val="000000"/>
                </a:solidFill>
                <a:latin typeface="Times New Roman" pitchFamily="65" charset="-122"/>
                <a:ea typeface="宋体" pitchFamily="65" charset="-122"/>
              </a:rPr>
              <a:t>6)</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但是特殊的公园已经被建立来保护它们的安全和自由。</a:t>
            </a:r>
            <a:endParaRPr lang="zh-CN" altLang="en-US" dirty="0"/>
          </a:p>
          <a:p>
            <a:pPr marL="0" indent="0" eaLnBrk="0" latinLnBrk="1" hangingPunct="0">
              <a:lnSpc>
                <a:spcPct val="150000"/>
              </a:lnSpc>
              <a:spcBef>
                <a:spcPts val="141"/>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All students have free access to the library.</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所有学生都可自由进入图书馆。</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This movement overthrew the slave owners and freed millions of serfs and slaves.</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这一运动推翻了奴隶主,解放了数百万农奴和奴隶。</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How I hope I could play outside freely just as before!</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我多希望还能像以前一样在外面自由玩耍啊!</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You can view the reference book online for free.</a:t>
            </a:r>
            <a:endParaRPr lang="en-US" altLang="zh-CN" sz="1814" kern="0" dirty="0" smtClean="0">
              <a:solidFill>
                <a:srgbClr val="000000"/>
              </a:solidFill>
              <a:latin typeface="Times New Roman" pitchFamily="65" charset="-122"/>
              <a:ea typeface="宋体" pitchFamily="65" charset="-122"/>
            </a:endParaRPr>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你可以在线上免费看这本参考书。</a:t>
            </a:r>
            <a:endParaRPr lang="zh-CN" altLang="en-US" sz="2000" dirty="0" smtClean="0"/>
          </a:p>
          <a:p>
            <a:pPr marL="0" indent="0" eaLnBrk="0" latinLnBrk="1" hangingPunct="0">
              <a:lnSpc>
                <a:spcPct val="150000"/>
              </a:lnSpc>
              <a:spcBef>
                <a:spcPts val="141"/>
              </a:spcBef>
              <a:buNone/>
            </a:pP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endParaRPr lang="zh-CN" altLang="en-US" dirty="0"/>
          </a:p>
        </p:txBody>
      </p:sp>
      <p:pic>
        <p:nvPicPr>
          <p:cNvPr id="3" name="图片 3" descr="textimage16.jpeg"/>
          <p:cNvPicPr>
            <a:picLocks noChangeAspect="1"/>
          </p:cNvPicPr>
          <p:nvPr/>
        </p:nvPicPr>
        <p:blipFill>
          <a:blip r:embed="rId4" cstate="print"/>
          <a:stretch>
            <a:fillRect/>
          </a:stretch>
        </p:blipFill>
        <p:spPr>
          <a:xfrm>
            <a:off x="720000" y="1487292"/>
            <a:ext cx="1904999" cy="495300"/>
          </a:xfrm>
          <a:prstGeom prst="rect">
            <a:avLst/>
          </a:prstGeom>
        </p:spPr>
      </p:pic>
      <p:pic>
        <p:nvPicPr>
          <p:cNvPr id="4" name="图片 4" descr="textimage17.jpeg"/>
          <p:cNvPicPr>
            <a:picLocks noChangeAspect="1"/>
          </p:cNvPicPr>
          <p:nvPr/>
        </p:nvPicPr>
        <p:blipFill>
          <a:blip r:embed="rId5" cstate="print"/>
          <a:stretch>
            <a:fillRect/>
          </a:stretch>
        </p:blipFill>
        <p:spPr>
          <a:xfrm>
            <a:off x="720000" y="3044526"/>
            <a:ext cx="190500" cy="219074"/>
          </a:xfrm>
          <a:prstGeom prst="rect">
            <a:avLst/>
          </a:prstGeom>
        </p:spPr>
      </p:pic>
    </p:spTree>
    <p:custDataLst>
      <p:custData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6063904"/>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a:t>
            </a:r>
            <a:r>
              <a:rPr lang="zh-CN" altLang="en-US" sz="1814" u="sng" kern="0" dirty="0" smtClean="0">
                <a:solidFill>
                  <a:srgbClr val="FF0000"/>
                </a:solidFill>
                <a:latin typeface="Times New Roman" pitchFamily="65" charset="-122"/>
                <a:ea typeface="宋体" pitchFamily="65" charset="-122"/>
              </a:rPr>
              <a:t>　free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.自由的;免费的;随心所欲的;不受</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伤害(或影响等的)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②be free to do sth.自由做某事</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③be free of/from...不受</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伤害(或影响等的)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④</a:t>
            </a:r>
            <a:r>
              <a:rPr lang="zh-CN" altLang="en-US" sz="1814" u="sng" kern="0" dirty="0" smtClean="0">
                <a:solidFill>
                  <a:srgbClr val="FF0000"/>
                </a:solidFill>
                <a:latin typeface="Times New Roman" pitchFamily="65" charset="-122"/>
                <a:ea typeface="宋体" pitchFamily="65" charset="-122"/>
              </a:rPr>
              <a:t>　free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.释放;解放;使自由</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⑤</a:t>
            </a:r>
            <a:r>
              <a:rPr lang="zh-CN" altLang="en-US" sz="1814" u="sng" kern="0" dirty="0" smtClean="0">
                <a:solidFill>
                  <a:srgbClr val="FF0000"/>
                </a:solidFill>
                <a:latin typeface="Times New Roman" pitchFamily="65" charset="-122"/>
                <a:ea typeface="宋体" pitchFamily="65" charset="-122"/>
              </a:rPr>
              <a:t>　freely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adv</a:t>
            </a:r>
            <a:r>
              <a:rPr lang="zh-CN" altLang="en-US" sz="1814" kern="0" dirty="0" smtClean="0">
                <a:solidFill>
                  <a:srgbClr val="000000"/>
                </a:solidFill>
                <a:latin typeface="Times New Roman" pitchFamily="65" charset="-122"/>
                <a:ea typeface="宋体" pitchFamily="65" charset="-122"/>
              </a:rPr>
              <a:t>.自由地;慷慨地;自愿地</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⑥for free </a:t>
            </a:r>
            <a:r>
              <a:rPr lang="zh-CN" altLang="en-US" sz="1814" u="sng" kern="0" dirty="0" smtClean="0">
                <a:solidFill>
                  <a:srgbClr val="FF0000"/>
                </a:solidFill>
                <a:latin typeface="Times New Roman" pitchFamily="65" charset="-122"/>
                <a:ea typeface="宋体" pitchFamily="65" charset="-122"/>
              </a:rPr>
              <a:t>　免费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3-1 (2020江苏,21,</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)Many lessons are now available online, from which stu</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dents can choose </a:t>
            </a:r>
            <a:r>
              <a:rPr lang="zh-CN" altLang="en-US" sz="1814" u="sng" kern="0" dirty="0" smtClean="0">
                <a:solidFill>
                  <a:srgbClr val="FF0000"/>
                </a:solidFill>
                <a:latin typeface="Times New Roman" pitchFamily="65" charset="-122"/>
                <a:ea typeface="宋体" pitchFamily="65" charset="-122"/>
              </a:rPr>
              <a:t>　for    </a:t>
            </a:r>
            <a:r>
              <a:rPr lang="zh-CN" altLang="en-US" sz="1814" kern="0" dirty="0" smtClean="0">
                <a:solidFill>
                  <a:srgbClr val="000000"/>
                </a:solidFill>
                <a:latin typeface="Times New Roman" pitchFamily="65" charset="-122"/>
                <a:ea typeface="宋体" pitchFamily="65" charset="-122"/>
              </a:rPr>
              <a:t> free.</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考查固定短语。句意:许多课程现在可以在网上获得,学生可以从中免费</a:t>
            </a:r>
            <a:endParaRPr lang="en-US" altLang="zh-CN" sz="1814" kern="0" dirty="0" smtClean="0">
              <a:solidFill>
                <a:srgbClr val="FF0000"/>
              </a:solidFill>
              <a:latin typeface="Times New Roman" pitchFamily="65" charset="-122"/>
              <a:ea typeface="宋体" pitchFamily="65" charset="-122"/>
            </a:endParaRPr>
          </a:p>
          <a:p>
            <a:pPr eaLnBrk="0" latinLnBrk="1" hangingPunct="0">
              <a:lnSpc>
                <a:spcPct val="150000"/>
              </a:lnSpc>
              <a:spcBef>
                <a:spcPts val="141"/>
              </a:spcBef>
            </a:pPr>
            <a:r>
              <a:rPr lang="zh-CN" altLang="en-US" sz="1814" kern="0" dirty="0" smtClean="0">
                <a:solidFill>
                  <a:srgbClr val="FF0000"/>
                </a:solidFill>
                <a:latin typeface="Times New Roman" pitchFamily="65" charset="-122"/>
                <a:ea typeface="宋体" pitchFamily="65" charset="-122"/>
              </a:rPr>
              <a:t>选择。for free意为“免费”,故填for。</a:t>
            </a:r>
            <a:endParaRPr lang="zh-CN" altLang="en-US" sz="2000" dirty="0" smtClean="0">
              <a:solidFill>
                <a:srgbClr val="FF0000"/>
              </a:solidFill>
            </a:endParaRPr>
          </a:p>
          <a:p>
            <a:pPr marL="0" indent="0" eaLnBrk="0" latinLnBrk="1" hangingPunct="0">
              <a:lnSpc>
                <a:spcPct val="150000"/>
              </a:lnSpc>
              <a:spcBef>
                <a:spcPts val="141"/>
              </a:spcBef>
              <a:buNone/>
            </a:pP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endParaRPr lang="zh-CN" altLang="en-US" dirty="0"/>
          </a:p>
        </p:txBody>
      </p:sp>
      <p:pic>
        <p:nvPicPr>
          <p:cNvPr id="3" name="图片 3" descr="textimage18.jpeg"/>
          <p:cNvPicPr>
            <a:picLocks noChangeAspect="1"/>
          </p:cNvPicPr>
          <p:nvPr/>
        </p:nvPicPr>
        <p:blipFill>
          <a:blip r:embed="rId4" cstate="print"/>
          <a:stretch>
            <a:fillRect/>
          </a:stretch>
        </p:blipFill>
        <p:spPr>
          <a:xfrm>
            <a:off x="709587" y="1558120"/>
            <a:ext cx="219075" cy="219075"/>
          </a:xfrm>
          <a:prstGeom prst="rect">
            <a:avLst/>
          </a:prstGeom>
        </p:spPr>
      </p:pic>
      <p:pic>
        <p:nvPicPr>
          <p:cNvPr id="4" name="图片 4" descr="textimage19.jpeg"/>
          <p:cNvPicPr>
            <a:picLocks noChangeAspect="1"/>
          </p:cNvPicPr>
          <p:nvPr/>
        </p:nvPicPr>
        <p:blipFill>
          <a:blip r:embed="rId5" cstate="print"/>
          <a:stretch>
            <a:fillRect/>
          </a:stretch>
        </p:blipFill>
        <p:spPr>
          <a:xfrm>
            <a:off x="2428860" y="4868083"/>
            <a:ext cx="609600" cy="409574"/>
          </a:xfrm>
          <a:prstGeom prst="rect">
            <a:avLst/>
          </a:prstGeom>
        </p:spPr>
      </p:pic>
      <p:pic>
        <p:nvPicPr>
          <p:cNvPr id="5" name="Picture 4" descr="\\a015\吴双婷\线.tif"/>
          <p:cNvPicPr>
            <a:picLocks noChangeAspect="1" noChangeArrowheads="1"/>
          </p:cNvPicPr>
          <p:nvPr/>
        </p:nvPicPr>
        <p:blipFill>
          <a:blip r:embed="rId6" cstate="print"/>
          <a:srcRect/>
          <a:stretch>
            <a:fillRect/>
          </a:stretch>
        </p:blipFill>
        <p:spPr bwMode="auto">
          <a:xfrm>
            <a:off x="1000100" y="1862145"/>
            <a:ext cx="785818"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6" cstate="print"/>
          <a:srcRect/>
          <a:stretch>
            <a:fillRect/>
          </a:stretch>
        </p:blipFill>
        <p:spPr bwMode="auto">
          <a:xfrm>
            <a:off x="1000100" y="3148029"/>
            <a:ext cx="785818"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6" cstate="print"/>
          <a:srcRect/>
          <a:stretch>
            <a:fillRect/>
          </a:stretch>
        </p:blipFill>
        <p:spPr bwMode="auto">
          <a:xfrm>
            <a:off x="1000101" y="3648095"/>
            <a:ext cx="928694"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6" cstate="print"/>
          <a:srcRect/>
          <a:stretch>
            <a:fillRect/>
          </a:stretch>
        </p:blipFill>
        <p:spPr bwMode="auto">
          <a:xfrm>
            <a:off x="1643042" y="3991773"/>
            <a:ext cx="1000132"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6" cstate="print"/>
          <a:srcRect/>
          <a:stretch>
            <a:fillRect/>
          </a:stretch>
        </p:blipFill>
        <p:spPr bwMode="auto">
          <a:xfrm>
            <a:off x="2285984" y="5349095"/>
            <a:ext cx="785817"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2000"/>
                                        <p:tgtEl>
                                          <p:spTgt spid="2">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animEffect transition="in" filter="fade">
                                      <p:cBhvr>
                                        <p:cTn id="35" dur="20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3429272"/>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3-2 (2019课标全国Ⅱ, 阅读理解C,</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)That </a:t>
            </a:r>
            <a:r>
              <a:rPr lang="zh-CN" altLang="en-US" sz="1814" u="sng" kern="0" dirty="0" smtClean="0">
                <a:solidFill>
                  <a:srgbClr val="FF0000"/>
                </a:solidFill>
                <a:latin typeface="Times New Roman" pitchFamily="65" charset="-122"/>
                <a:ea typeface="宋体" pitchFamily="65" charset="-122"/>
              </a:rPr>
              <a:t>　freedom    </a:t>
            </a:r>
            <a:r>
              <a:rPr lang="zh-CN" altLang="en-US" sz="1814" kern="0" dirty="0" smtClean="0">
                <a:solidFill>
                  <a:srgbClr val="000000"/>
                </a:solidFill>
                <a:latin typeface="Times New Roman" pitchFamily="65" charset="-122"/>
                <a:ea typeface="宋体" pitchFamily="65" charset="-122"/>
              </a:rPr>
              <a:t>(free) to choose is one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reason more people like to eat alone. </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考查名词。句意:那选择的自由是更多的人喜欢独自吃饭的一个原因。该</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空作主语,因此应该填名词。</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3-3 (2019课标全国Ⅱ,阅读理解B,</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)In that sense, I'm pretty sure volunteering is</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more of a selfish act than I'd </a:t>
            </a:r>
            <a:r>
              <a:rPr lang="zh-CN" altLang="en-US" sz="1814" u="sng" kern="0" dirty="0" smtClean="0">
                <a:solidFill>
                  <a:srgbClr val="FF0000"/>
                </a:solidFill>
                <a:latin typeface="Times New Roman" pitchFamily="65" charset="-122"/>
                <a:ea typeface="宋体" pitchFamily="65" charset="-122"/>
              </a:rPr>
              <a:t>　freely    </a:t>
            </a:r>
            <a:r>
              <a:rPr lang="zh-CN" altLang="en-US" sz="1814" kern="0" dirty="0" smtClean="0">
                <a:solidFill>
                  <a:srgbClr val="000000"/>
                </a:solidFill>
                <a:latin typeface="Times New Roman" pitchFamily="65" charset="-122"/>
                <a:ea typeface="宋体" pitchFamily="65" charset="-122"/>
              </a:rPr>
              <a:t>(free) like to admit. </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考查副词。句意:在那种意义上,我很确定志愿服务是一种比我自愿承认</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的更自私的行为。设空处应该用副词形式修饰动词like</a:t>
            </a:r>
            <a:r>
              <a:rPr lang="zh-CN" altLang="en-US" sz="1814" kern="0" dirty="0" smtClean="0">
                <a:solidFill>
                  <a:srgbClr val="FF0000"/>
                </a:solidFill>
                <a:latin typeface="Times New Roman" pitchFamily="65" charset="-122"/>
                <a:ea typeface="宋体" pitchFamily="65" charset="-122"/>
              </a:rPr>
              <a:t>。</a:t>
            </a:r>
            <a:endParaRPr lang="zh-CN" altLang="en-US" dirty="0">
              <a:solidFill>
                <a:srgbClr val="FF0000"/>
              </a:solidFill>
            </a:endParaRPr>
          </a:p>
        </p:txBody>
      </p:sp>
      <p:pic>
        <p:nvPicPr>
          <p:cNvPr id="3" name="图片 3" descr="textimage20.jpeg"/>
          <p:cNvPicPr>
            <a:picLocks noChangeAspect="1"/>
          </p:cNvPicPr>
          <p:nvPr/>
        </p:nvPicPr>
        <p:blipFill>
          <a:blip r:embed="rId4" cstate="print"/>
          <a:stretch>
            <a:fillRect/>
          </a:stretch>
        </p:blipFill>
        <p:spPr>
          <a:xfrm>
            <a:off x="4021079" y="1482476"/>
            <a:ext cx="552449" cy="371475"/>
          </a:xfrm>
          <a:prstGeom prst="rect">
            <a:avLst/>
          </a:prstGeom>
        </p:spPr>
      </p:pic>
      <p:pic>
        <p:nvPicPr>
          <p:cNvPr id="4" name="图片 4" descr="textimage21.jpeg"/>
          <p:cNvPicPr>
            <a:picLocks noChangeAspect="1"/>
          </p:cNvPicPr>
          <p:nvPr/>
        </p:nvPicPr>
        <p:blipFill>
          <a:blip r:embed="rId5" cstate="print"/>
          <a:stretch>
            <a:fillRect/>
          </a:stretch>
        </p:blipFill>
        <p:spPr>
          <a:xfrm>
            <a:off x="4019551" y="3194329"/>
            <a:ext cx="552449" cy="371474"/>
          </a:xfrm>
          <a:prstGeom prst="rect">
            <a:avLst/>
          </a:prstGeom>
        </p:spPr>
      </p:pic>
      <p:pic>
        <p:nvPicPr>
          <p:cNvPr id="6" name="Picture 4" descr="\\a015\吴双婷\线.tif"/>
          <p:cNvPicPr>
            <a:picLocks noChangeAspect="1" noChangeArrowheads="1"/>
          </p:cNvPicPr>
          <p:nvPr/>
        </p:nvPicPr>
        <p:blipFill>
          <a:blip r:embed="rId6" cstate="print"/>
          <a:srcRect/>
          <a:stretch>
            <a:fillRect/>
          </a:stretch>
        </p:blipFill>
        <p:spPr bwMode="auto">
          <a:xfrm>
            <a:off x="5143504" y="1491443"/>
            <a:ext cx="1214446"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6" cstate="print"/>
          <a:srcRect/>
          <a:stretch>
            <a:fillRect/>
          </a:stretch>
        </p:blipFill>
        <p:spPr bwMode="auto">
          <a:xfrm>
            <a:off x="3428992" y="3648095"/>
            <a:ext cx="1000131"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638346" cy="4309834"/>
          </a:xfrm>
          <a:prstGeom prst="rect">
            <a:avLst/>
          </a:prstGeom>
          <a:noFill/>
        </p:spPr>
        <p:txBody>
          <a:bodyPr wrap="square" lIns="0" tIns="0" rIns="0" bIns="0" rtlCol="0">
            <a:spAutoFit/>
          </a:bodyPr>
          <a:lstStyle/>
          <a:p>
            <a:pPr eaLnBrk="0" latinLnBrk="1" hangingPunct="0">
              <a:lnSpc>
                <a:spcPct val="150000"/>
              </a:lnSpc>
              <a:spcBef>
                <a:spcPts val="141"/>
              </a:spcBef>
            </a:pPr>
            <a:r>
              <a:rPr lang="en-US" altLang="zh-CN" sz="1814" kern="0" dirty="0" smtClean="0">
                <a:solidFill>
                  <a:srgbClr val="000000"/>
                </a:solidFill>
                <a:latin typeface="Times New Roman" pitchFamily="65" charset="-122"/>
                <a:ea typeface="宋体" pitchFamily="65" charset="-122"/>
              </a:rPr>
              <a:t>3-4(2018</a:t>
            </a:r>
            <a:r>
              <a:rPr lang="zh-CN" altLang="en-US" sz="1814" kern="0" dirty="0" smtClean="0">
                <a:solidFill>
                  <a:srgbClr val="000000"/>
                </a:solidFill>
                <a:latin typeface="Times New Roman" pitchFamily="65" charset="-122"/>
                <a:ea typeface="宋体" pitchFamily="65" charset="-122"/>
              </a:rPr>
              <a:t>天津</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阅读理解</a:t>
            </a:r>
            <a:r>
              <a:rPr lang="en-US" altLang="zh-CN" sz="1814" kern="0" dirty="0" smtClean="0">
                <a:solidFill>
                  <a:srgbClr val="000000"/>
                </a:solidFill>
                <a:latin typeface="Times New Roman" pitchFamily="65" charset="-122"/>
                <a:ea typeface="宋体" pitchFamily="65" charset="-122"/>
              </a:rPr>
              <a:t>C,</a:t>
            </a:r>
            <a:r>
              <a:rPr lang="en-US" altLang="zh-CN" sz="1902" kern="0" spc="2447" dirty="0" smtClean="0">
                <a:solidFill>
                  <a:srgbClr val="000000"/>
                </a:solidFill>
                <a:latin typeface="Times New Roman" pitchFamily="65" charset="-122"/>
                <a:ea typeface="宋体" pitchFamily="65" charset="-122"/>
              </a:rPr>
              <a:t> </a:t>
            </a:r>
            <a:r>
              <a:rPr lang="en-US" altLang="zh-CN" sz="1814" kern="0" dirty="0" smtClean="0">
                <a:solidFill>
                  <a:srgbClr val="000000"/>
                </a:solidFill>
                <a:latin typeface="Times New Roman" pitchFamily="65" charset="-122"/>
                <a:ea typeface="宋体" pitchFamily="65" charset="-122"/>
              </a:rPr>
              <a:t>)Grocery stores of the future might stock “food” </a:t>
            </a:r>
            <a:endParaRPr lang="en-US" altLang="zh-CN" sz="2000" dirty="0" smtClean="0"/>
          </a:p>
          <a:p>
            <a:pPr eaLnBrk="0" latinLnBrk="1" hangingPunct="0">
              <a:lnSpc>
                <a:spcPct val="150000"/>
              </a:lnSpc>
            </a:pPr>
            <a:r>
              <a:rPr lang="en-US" altLang="zh-CN" sz="1814" kern="0" dirty="0" smtClean="0">
                <a:solidFill>
                  <a:srgbClr val="000000"/>
                </a:solidFill>
                <a:latin typeface="Times New Roman" pitchFamily="65" charset="-122"/>
                <a:ea typeface="宋体" pitchFamily="65" charset="-122"/>
              </a:rPr>
              <a:t>that lasts years on end, </a:t>
            </a:r>
            <a:r>
              <a:rPr lang="zh-CN" altLang="en-US" sz="1814" u="sng" kern="0" dirty="0" smtClean="0">
                <a:solidFill>
                  <a:srgbClr val="FF0000"/>
                </a:solidFill>
                <a:latin typeface="Times New Roman" pitchFamily="65" charset="-122"/>
                <a:ea typeface="宋体" pitchFamily="65" charset="-122"/>
              </a:rPr>
              <a:t>　</a:t>
            </a:r>
            <a:r>
              <a:rPr lang="en-US" altLang="zh-CN" sz="1814" u="sng" kern="0" dirty="0" smtClean="0">
                <a:solidFill>
                  <a:srgbClr val="FF0000"/>
                </a:solidFill>
                <a:latin typeface="Times New Roman" pitchFamily="65" charset="-122"/>
                <a:ea typeface="宋体" pitchFamily="65" charset="-122"/>
              </a:rPr>
              <a:t>freeing    </a:t>
            </a:r>
            <a:r>
              <a:rPr lang="en-US" altLang="zh-CN" sz="1814" kern="0" dirty="0" smtClean="0">
                <a:solidFill>
                  <a:srgbClr val="000000"/>
                </a:solidFill>
                <a:latin typeface="Times New Roman" pitchFamily="65" charset="-122"/>
                <a:ea typeface="宋体" pitchFamily="65" charset="-122"/>
              </a:rPr>
              <a:t>(free) up shelf space and reducing transportation </a:t>
            </a:r>
            <a:r>
              <a:rPr lang="en-US" altLang="zh-CN" sz="2000" dirty="0" smtClean="0"/>
              <a:t/>
            </a:r>
            <a:br>
              <a:rPr lang="en-US" altLang="zh-CN" sz="2000" dirty="0" smtClean="0"/>
            </a:br>
            <a:r>
              <a:rPr lang="en-US" altLang="zh-CN" sz="1814" kern="0" dirty="0" smtClean="0">
                <a:solidFill>
                  <a:srgbClr val="000000"/>
                </a:solidFill>
                <a:latin typeface="Times New Roman" pitchFamily="65" charset="-122"/>
                <a:ea typeface="宋体" pitchFamily="65" charset="-122"/>
              </a:rPr>
              <a:t>and storage requirements.</a:t>
            </a:r>
            <a:endParaRPr lang="en-US" altLang="zh-CN" sz="2000" dirty="0" smtClean="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a:t>
            </a:r>
            <a:r>
              <a:rPr lang="zh-CN" altLang="en-US" sz="1814" b="1" kern="0" dirty="0" smtClean="0">
                <a:solidFill>
                  <a:srgbClr val="FF0000"/>
                </a:solidFill>
                <a:latin typeface="Times New Roman" pitchFamily="65" charset="-122"/>
                <a:ea typeface="宋体" pitchFamily="65" charset="-122"/>
              </a:rPr>
              <a:t>析　</a:t>
            </a:r>
            <a:r>
              <a:rPr lang="zh-CN" altLang="en-US" sz="1814" kern="0" dirty="0" smtClean="0">
                <a:solidFill>
                  <a:srgbClr val="FF0000"/>
                </a:solidFill>
                <a:latin typeface="Times New Roman" pitchFamily="65" charset="-122"/>
                <a:ea typeface="宋体" pitchFamily="65" charset="-122"/>
              </a:rPr>
              <a:t>考查非谓语动词。句意:未来的杂货店可能会存有持续多年的“食物”,</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释放货架空间,减少运输和贮存需求。分析句子结构可知,设空处应用非谓语动</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词,与and后面的reducing为并列成分,所以此处应用现在分词作结果状语。</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完成句子</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3-5(2016北京,29,</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)雨季最令人愉快的事情就是一个人可以完全免受尘土的</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影响。</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 most pleasant thing of the rainy season is that one can </a:t>
            </a:r>
            <a:r>
              <a:rPr lang="zh-CN" altLang="en-US" sz="1814" u="sng" kern="0" dirty="0" smtClean="0">
                <a:solidFill>
                  <a:srgbClr val="FF0000"/>
                </a:solidFill>
                <a:latin typeface="Times New Roman" pitchFamily="65" charset="-122"/>
                <a:ea typeface="宋体" pitchFamily="65" charset="-122"/>
              </a:rPr>
              <a:t>　be entirely free from/of dust  </a:t>
            </a:r>
            <a:r>
              <a:rPr lang="zh-CN" altLang="en-US" sz="1814" kern="0" dirty="0" smtClean="0">
                <a:solidFill>
                  <a:srgbClr val="000000"/>
                </a:solidFill>
                <a:latin typeface="Times New Roman" pitchFamily="65" charset="-122"/>
                <a:ea typeface="宋体" pitchFamily="65" charset="-122"/>
              </a:rPr>
              <a:t>.</a:t>
            </a:r>
            <a:endParaRPr lang="en-US" altLang="zh-CN" sz="1814" kern="0" dirty="0" smtClean="0">
              <a:solidFill>
                <a:srgbClr val="000000"/>
              </a:solidFill>
              <a:latin typeface="Times New Roman" pitchFamily="65" charset="-122"/>
              <a:ea typeface="宋体" pitchFamily="65" charset="-122"/>
            </a:endParaRPr>
          </a:p>
        </p:txBody>
      </p:sp>
      <p:pic>
        <p:nvPicPr>
          <p:cNvPr id="3" name="图片 3" descr="textimage23.jpeg"/>
          <p:cNvPicPr>
            <a:picLocks noChangeAspect="1"/>
          </p:cNvPicPr>
          <p:nvPr/>
        </p:nvPicPr>
        <p:blipFill>
          <a:blip r:embed="rId4" cstate="print"/>
          <a:stretch>
            <a:fillRect/>
          </a:stretch>
        </p:blipFill>
        <p:spPr>
          <a:xfrm>
            <a:off x="2411760" y="4428381"/>
            <a:ext cx="609600" cy="409574"/>
          </a:xfrm>
          <a:prstGeom prst="rect">
            <a:avLst/>
          </a:prstGeom>
        </p:spPr>
      </p:pic>
      <p:pic>
        <p:nvPicPr>
          <p:cNvPr id="4" name="Picture 4" descr="\\a015\吴双婷\线.tif"/>
          <p:cNvPicPr>
            <a:picLocks noChangeAspect="1" noChangeArrowheads="1"/>
          </p:cNvPicPr>
          <p:nvPr/>
        </p:nvPicPr>
        <p:blipFill>
          <a:blip r:embed="rId5" cstate="print"/>
          <a:srcRect/>
          <a:stretch>
            <a:fillRect/>
          </a:stretch>
        </p:blipFill>
        <p:spPr bwMode="auto">
          <a:xfrm>
            <a:off x="6156176" y="5364485"/>
            <a:ext cx="2857520" cy="343678"/>
          </a:xfrm>
          <a:prstGeom prst="rect">
            <a:avLst/>
          </a:prstGeom>
          <a:noFill/>
          <a:ln w="9525">
            <a:noFill/>
            <a:miter lim="800000"/>
            <a:headEnd/>
            <a:tailEnd/>
          </a:ln>
        </p:spPr>
      </p:pic>
      <p:pic>
        <p:nvPicPr>
          <p:cNvPr id="5" name="图片 5" descr="textimage22.jpeg"/>
          <p:cNvPicPr>
            <a:picLocks noChangeAspect="1"/>
          </p:cNvPicPr>
          <p:nvPr/>
        </p:nvPicPr>
        <p:blipFill>
          <a:blip r:embed="rId6" cstate="print"/>
          <a:stretch>
            <a:fillRect/>
          </a:stretch>
        </p:blipFill>
        <p:spPr>
          <a:xfrm>
            <a:off x="3203848" y="1476053"/>
            <a:ext cx="552449" cy="371474"/>
          </a:xfrm>
          <a:prstGeom prst="rect">
            <a:avLst/>
          </a:prstGeom>
        </p:spPr>
      </p:pic>
      <p:pic>
        <p:nvPicPr>
          <p:cNvPr id="6" name="Picture 4" descr="\\a015\吴双婷\线.tif"/>
          <p:cNvPicPr>
            <a:picLocks noChangeAspect="1" noChangeArrowheads="1"/>
          </p:cNvPicPr>
          <p:nvPr/>
        </p:nvPicPr>
        <p:blipFill>
          <a:blip r:embed="rId5" cstate="print"/>
          <a:srcRect/>
          <a:stretch>
            <a:fillRect/>
          </a:stretch>
        </p:blipFill>
        <p:spPr bwMode="auto">
          <a:xfrm>
            <a:off x="2827603" y="1932477"/>
            <a:ext cx="1104037"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917244"/>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2327" kern="0" spc="12747" dirty="0" smtClean="0">
                <a:solidFill>
                  <a:srgbClr val="000000"/>
                </a:solidFill>
                <a:latin typeface="Times New Roman" pitchFamily="65" charset="-122"/>
                <a:ea typeface="宋体" pitchFamily="65" charset="-122"/>
              </a:rPr>
              <a:t> </a:t>
            </a:r>
            <a:r>
              <a:rPr lang="zh-CN" altLang="en-US" dirty="0" smtClean="0">
                <a:solidFill>
                  <a:schemeClr val="tx2"/>
                </a:solidFill>
              </a:rPr>
              <a:t>|distribution n.分布;分配;分发</a:t>
            </a:r>
            <a:endParaRPr lang="zh-CN" altLang="en-US" dirty="0">
              <a:solidFill>
                <a:schemeClr val="tx2"/>
              </a:solidFill>
            </a:endParaRPr>
          </a:p>
          <a:p>
            <a:pPr marL="0" indent="0" eaLnBrk="0" latinLnBrk="1" hangingPunct="0">
              <a:lnSpc>
                <a:spcPct val="150000"/>
              </a:lnSpc>
              <a:spcBef>
                <a:spcPts val="864"/>
              </a:spcBef>
              <a:buNone/>
            </a:pPr>
            <a:r>
              <a:rPr lang="zh-CN" altLang="en-US" sz="1814" kern="0" dirty="0" smtClean="0">
                <a:solidFill>
                  <a:srgbClr val="000000"/>
                </a:solidFill>
                <a:latin typeface="Times New Roman" pitchFamily="65" charset="-122"/>
                <a:ea typeface="宋体" pitchFamily="65" charset="-122"/>
              </a:rPr>
              <a:t>　　It has to be the kangaroo, as it has a wide distribution throughout the country. </a:t>
            </a:r>
            <a:r>
              <a:rPr dirty="0"/>
              <a:t/>
            </a:r>
            <a:br>
              <a:rPr dirty="0"/>
            </a:br>
            <a:r>
              <a:rPr lang="zh-CN" altLang="en-US" sz="1814" kern="0" dirty="0" smtClean="0">
                <a:solidFill>
                  <a:srgbClr val="000000"/>
                </a:solidFill>
                <a:latin typeface="Times New Roman" pitchFamily="65" charset="-122"/>
                <a:ea typeface="宋体" pitchFamily="65" charset="-122"/>
              </a:rPr>
              <a:t>(教材P19)那一定是袋鼠,因为它在全国分布很广。</a:t>
            </a:r>
            <a:endParaRPr lang="zh-CN" altLang="en-US" dirty="0"/>
          </a:p>
          <a:p>
            <a:pPr marL="0" indent="0" eaLnBrk="0" latinLnBrk="1" hangingPunct="0">
              <a:lnSpc>
                <a:spcPct val="150000"/>
              </a:lnSpc>
              <a:spcBef>
                <a:spcPts val="141"/>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 food finally arrived at the end of last week and the distribution began.食物终于</a:t>
            </a:r>
            <a:r>
              <a:rPr dirty="0"/>
              <a:t/>
            </a:r>
            <a:br>
              <a:rPr dirty="0"/>
            </a:br>
            <a:r>
              <a:rPr lang="zh-CN" altLang="en-US" sz="1814" kern="0" dirty="0" smtClean="0">
                <a:solidFill>
                  <a:srgbClr val="000000"/>
                </a:solidFill>
                <a:latin typeface="Times New Roman" pitchFamily="65" charset="-122"/>
                <a:ea typeface="宋体" pitchFamily="65" charset="-122"/>
              </a:rPr>
              <a:t>在上周末到达并开始分发。</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UN peacekeepers are trying to distribute supplies to 30,000 civilians.联合国维和部</a:t>
            </a:r>
            <a:r>
              <a:rPr dirty="0"/>
              <a:t/>
            </a:r>
            <a:br>
              <a:rPr dirty="0"/>
            </a:br>
            <a:r>
              <a:rPr lang="zh-CN" altLang="en-US" sz="1814" kern="0" dirty="0" smtClean="0">
                <a:solidFill>
                  <a:srgbClr val="000000"/>
                </a:solidFill>
                <a:latin typeface="Times New Roman" pitchFamily="65" charset="-122"/>
                <a:ea typeface="宋体" pitchFamily="65" charset="-122"/>
              </a:rPr>
              <a:t>队士兵正努力将补给品分发给三万平民。</a:t>
            </a:r>
            <a:endParaRPr lang="zh-CN" altLang="en-US" dirty="0"/>
          </a:p>
          <a:p>
            <a:pPr marL="0" indent="0" eaLnBrk="0" latinLnBrk="1" hangingPunct="0">
              <a:lnSpc>
                <a:spcPct val="150000"/>
              </a:lnSpc>
              <a:spcBef>
                <a:spcPts val="141"/>
              </a:spcBef>
              <a:buNone/>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①distribute </a:t>
            </a: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.分发;分配;使散开</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a:t>
            </a:r>
            <a:r>
              <a:rPr lang="zh-CN" altLang="en-US" sz="1814" u="sng" kern="0" dirty="0" smtClean="0">
                <a:solidFill>
                  <a:srgbClr val="FF0000"/>
                </a:solidFill>
                <a:latin typeface="Times New Roman" pitchFamily="65" charset="-122"/>
                <a:ea typeface="宋体" pitchFamily="65" charset="-122"/>
              </a:rPr>
              <a:t>　distribute...to...    </a:t>
            </a:r>
            <a:r>
              <a:rPr lang="zh-CN" altLang="en-US" sz="1814" kern="0" dirty="0" smtClean="0">
                <a:solidFill>
                  <a:srgbClr val="000000"/>
                </a:solidFill>
                <a:latin typeface="Times New Roman" pitchFamily="65" charset="-122"/>
                <a:ea typeface="宋体" pitchFamily="65" charset="-122"/>
              </a:rPr>
              <a:t>将</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分配给/分发给</a:t>
            </a:r>
            <a:r>
              <a:rPr lang="zh-CN" altLang="en-US" sz="1814" kern="0" dirty="0" smtClean="0">
                <a:solidFill>
                  <a:srgbClr val="000000"/>
                </a:solidFill>
                <a:latin typeface="黑体" pitchFamily="65" charset="-122"/>
                <a:ea typeface="宋体" pitchFamily="65" charset="-122"/>
              </a:rPr>
              <a:t>……</a:t>
            </a:r>
            <a:endParaRPr lang="zh-CN" altLang="en-US" dirty="0"/>
          </a:p>
        </p:txBody>
      </p:sp>
      <p:pic>
        <p:nvPicPr>
          <p:cNvPr id="3" name="图片 3" descr="textimage24.jpeg"/>
          <p:cNvPicPr>
            <a:picLocks noChangeAspect="1"/>
          </p:cNvPicPr>
          <p:nvPr/>
        </p:nvPicPr>
        <p:blipFill>
          <a:blip r:embed="rId4" cstate="print"/>
          <a:stretch>
            <a:fillRect/>
          </a:stretch>
        </p:blipFill>
        <p:spPr>
          <a:xfrm>
            <a:off x="720000" y="1487292"/>
            <a:ext cx="1914525" cy="495300"/>
          </a:xfrm>
          <a:prstGeom prst="rect">
            <a:avLst/>
          </a:prstGeom>
        </p:spPr>
      </p:pic>
      <p:pic>
        <p:nvPicPr>
          <p:cNvPr id="4" name="图片 4" descr="textimage25.jpeg"/>
          <p:cNvPicPr>
            <a:picLocks noChangeAspect="1"/>
          </p:cNvPicPr>
          <p:nvPr/>
        </p:nvPicPr>
        <p:blipFill>
          <a:blip r:embed="rId5" cstate="print"/>
          <a:stretch>
            <a:fillRect/>
          </a:stretch>
        </p:blipFill>
        <p:spPr>
          <a:xfrm>
            <a:off x="720000" y="3044526"/>
            <a:ext cx="190500" cy="219074"/>
          </a:xfrm>
          <a:prstGeom prst="rect">
            <a:avLst/>
          </a:prstGeom>
        </p:spPr>
      </p:pic>
      <p:pic>
        <p:nvPicPr>
          <p:cNvPr id="5" name="图片 5" descr="textimage26.jpeg"/>
          <p:cNvPicPr>
            <a:picLocks noChangeAspect="1"/>
          </p:cNvPicPr>
          <p:nvPr/>
        </p:nvPicPr>
        <p:blipFill>
          <a:blip r:embed="rId6" cstate="print"/>
          <a:stretch>
            <a:fillRect/>
          </a:stretch>
        </p:blipFill>
        <p:spPr>
          <a:xfrm>
            <a:off x="720000" y="5195166"/>
            <a:ext cx="219075" cy="219075"/>
          </a:xfrm>
          <a:prstGeom prst="rect">
            <a:avLst/>
          </a:prstGeom>
        </p:spPr>
      </p:pic>
      <p:pic>
        <p:nvPicPr>
          <p:cNvPr id="6" name="Picture 4" descr="\\a015\吴双婷\线.tif"/>
          <p:cNvPicPr>
            <a:picLocks noChangeAspect="1" noChangeArrowheads="1"/>
          </p:cNvPicPr>
          <p:nvPr/>
        </p:nvPicPr>
        <p:blipFill>
          <a:blip r:embed="rId7" cstate="print"/>
          <a:srcRect/>
          <a:stretch>
            <a:fillRect/>
          </a:stretch>
        </p:blipFill>
        <p:spPr bwMode="auto">
          <a:xfrm>
            <a:off x="1000100" y="5920599"/>
            <a:ext cx="1785950"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566908" cy="4725333"/>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4-1 (2018课标全国Ⅰ, 阅读理解C,</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present, the world has about 6,800 lan-</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guages. The </a:t>
            </a:r>
            <a:r>
              <a:rPr lang="zh-CN" altLang="en-US" sz="1814" u="sng" kern="0" dirty="0" smtClean="0">
                <a:solidFill>
                  <a:srgbClr val="FF0000"/>
                </a:solidFill>
                <a:latin typeface="Times New Roman" pitchFamily="65" charset="-122"/>
                <a:ea typeface="宋体" pitchFamily="65" charset="-122"/>
              </a:rPr>
              <a:t>　distribution    </a:t>
            </a:r>
            <a:r>
              <a:rPr lang="zh-CN" altLang="en-US" sz="1814" kern="0" dirty="0" smtClean="0">
                <a:solidFill>
                  <a:srgbClr val="000000"/>
                </a:solidFill>
                <a:latin typeface="Times New Roman" pitchFamily="65" charset="-122"/>
                <a:ea typeface="宋体" pitchFamily="65" charset="-122"/>
              </a:rPr>
              <a:t>(distribute) of these languages is hugely uneven.</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考查名词。句意:目前,世界上大约有6,800种语言。这些语言的分布非常</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不均衡。根据句子结构可知,此处作主语,因此用名词distribution。</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4-2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)Thousands of soldiers are working </a:t>
            </a:r>
            <a:r>
              <a:rPr lang="zh-CN" altLang="en-US" sz="1814" u="sng" kern="0" dirty="0" smtClean="0">
                <a:solidFill>
                  <a:srgbClr val="FF0000"/>
                </a:solidFill>
                <a:latin typeface="Times New Roman" pitchFamily="65" charset="-122"/>
                <a:ea typeface="宋体" pitchFamily="65" charset="-122"/>
              </a:rPr>
              <a:t>　to distribute    </a:t>
            </a:r>
            <a:r>
              <a:rPr lang="zh-CN" altLang="en-US" sz="1814" kern="0" dirty="0" smtClean="0">
                <a:solidFill>
                  <a:srgbClr val="000000"/>
                </a:solidFill>
                <a:latin typeface="Times New Roman" pitchFamily="65" charset="-122"/>
                <a:ea typeface="宋体" pitchFamily="65" charset="-122"/>
              </a:rPr>
              <a:t>(distribute) food and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blankets to the refugees.</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考查动词不定式。句意:数以千计的士兵正在给难民们分发食物和毯子。</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此处表示目的,故用动词不定式。故填to distribute。</a:t>
            </a:r>
            <a:endParaRPr lang="zh-CN" altLang="en-US" dirty="0">
              <a:solidFill>
                <a:srgbClr val="FF0000"/>
              </a:solidFill>
            </a:endParaRPr>
          </a:p>
          <a:p>
            <a:pPr marL="0" indent="0" eaLnBrk="0" latinLnBrk="1" hangingPunct="0">
              <a:lnSpc>
                <a:spcPct val="150000"/>
              </a:lnSpc>
              <a:spcBef>
                <a:spcPts val="0"/>
              </a:spcBef>
              <a:buNone/>
            </a:pP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0"/>
              </a:spcBef>
              <a:buNone/>
            </a:pPr>
            <a:endParaRPr lang="zh-CN" altLang="en-US" dirty="0"/>
          </a:p>
        </p:txBody>
      </p:sp>
      <p:pic>
        <p:nvPicPr>
          <p:cNvPr id="3" name="图片 3" descr="textimage27.jpeg"/>
          <p:cNvPicPr>
            <a:picLocks noChangeAspect="1"/>
          </p:cNvPicPr>
          <p:nvPr/>
        </p:nvPicPr>
        <p:blipFill>
          <a:blip r:embed="rId4" cstate="print"/>
          <a:stretch>
            <a:fillRect/>
          </a:stretch>
        </p:blipFill>
        <p:spPr>
          <a:xfrm>
            <a:off x="4022325" y="1918648"/>
            <a:ext cx="609599" cy="409574"/>
          </a:xfrm>
          <a:prstGeom prst="rect">
            <a:avLst/>
          </a:prstGeom>
        </p:spPr>
      </p:pic>
      <p:pic>
        <p:nvPicPr>
          <p:cNvPr id="4" name="图片 4" descr="textimage28.jpeg"/>
          <p:cNvPicPr>
            <a:picLocks noChangeAspect="1"/>
          </p:cNvPicPr>
          <p:nvPr/>
        </p:nvPicPr>
        <p:blipFill>
          <a:blip r:embed="rId4" cstate="print"/>
          <a:stretch>
            <a:fillRect/>
          </a:stretch>
        </p:blipFill>
        <p:spPr>
          <a:xfrm>
            <a:off x="1161450" y="3664305"/>
            <a:ext cx="552449" cy="371474"/>
          </a:xfrm>
          <a:prstGeom prst="rect">
            <a:avLst/>
          </a:prstGeom>
        </p:spPr>
      </p:pic>
      <p:pic>
        <p:nvPicPr>
          <p:cNvPr id="6" name="Picture 4" descr="\\a015\吴双婷\线.tif"/>
          <p:cNvPicPr>
            <a:picLocks noChangeAspect="1" noChangeArrowheads="1"/>
          </p:cNvPicPr>
          <p:nvPr/>
        </p:nvPicPr>
        <p:blipFill>
          <a:blip r:embed="rId5" cstate="print"/>
          <a:srcRect/>
          <a:stretch>
            <a:fillRect/>
          </a:stretch>
        </p:blipFill>
        <p:spPr bwMode="auto">
          <a:xfrm>
            <a:off x="1857356" y="2348699"/>
            <a:ext cx="1500198"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5000628" y="3634583"/>
            <a:ext cx="1571636"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2545762"/>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4-3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)If students in your country are interested in corresponding with Turkish </a:t>
            </a:r>
            <a:endParaRPr lang="zh-CN" altLang="en-US" sz="2000" dirty="0" smtClean="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students in English, please tell them to write to my address, so that I can distribute their </a:t>
            </a:r>
            <a:endParaRPr lang="en-US" altLang="zh-CN" sz="1814" kern="0" dirty="0" smtClean="0">
              <a:solidFill>
                <a:srgbClr val="000000"/>
              </a:solidFill>
              <a:latin typeface="Times New Roman" pitchFamily="65" charset="-122"/>
              <a:ea typeface="宋体" pitchFamily="65" charset="-122"/>
            </a:endParaRPr>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letters </a:t>
            </a:r>
            <a:r>
              <a:rPr lang="zh-CN" altLang="en-US" sz="1814" u="sng" kern="0" dirty="0" smtClean="0">
                <a:solidFill>
                  <a:srgbClr val="FF0000"/>
                </a:solidFill>
                <a:latin typeface="Times New Roman" pitchFamily="65" charset="-122"/>
                <a:ea typeface="宋体" pitchFamily="65" charset="-122"/>
              </a:rPr>
              <a:t>　to    </a:t>
            </a:r>
            <a:r>
              <a:rPr lang="zh-CN" altLang="en-US" sz="1814" kern="0" dirty="0" smtClean="0">
                <a:solidFill>
                  <a:srgbClr val="000000"/>
                </a:solidFill>
                <a:latin typeface="Times New Roman" pitchFamily="65" charset="-122"/>
                <a:ea typeface="宋体" pitchFamily="65" charset="-122"/>
              </a:rPr>
              <a:t> my students who are willing to have friends and are in need of practice.</a:t>
            </a:r>
            <a:endParaRPr lang="zh-CN" altLang="en-US" sz="2000" dirty="0" smtClean="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a:t>
            </a:r>
            <a:r>
              <a:rPr lang="zh-CN" altLang="en-US" sz="1814" b="1" kern="0" dirty="0" smtClean="0">
                <a:solidFill>
                  <a:srgbClr val="FF0000"/>
                </a:solidFill>
                <a:latin typeface="Times New Roman" pitchFamily="65" charset="-122"/>
                <a:ea typeface="宋体" pitchFamily="65" charset="-122"/>
              </a:rPr>
              <a:t>析</a:t>
            </a:r>
            <a:r>
              <a:rPr lang="zh-CN" altLang="en-US" sz="1814" kern="0" dirty="0" smtClean="0">
                <a:solidFill>
                  <a:srgbClr val="FF0000"/>
                </a:solidFill>
                <a:latin typeface="Times New Roman" pitchFamily="65" charset="-122"/>
                <a:ea typeface="宋体" pitchFamily="65" charset="-122"/>
              </a:rPr>
              <a:t>　考查固定搭配。句意:如果你们国家的学生对用英语和土耳其的学生通信</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感兴趣,请告诉他们写信到我的地址,以便我能够把他们的信分发给我的愿意交</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朋友以及需要实践的学生们。distribute...to...把</a:t>
            </a:r>
            <a:r>
              <a:rPr lang="zh-CN" altLang="en-US" sz="1814" kern="0" dirty="0" smtClean="0">
                <a:solidFill>
                  <a:srgbClr val="FF0000"/>
                </a:solidFill>
                <a:latin typeface="黑体"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分发给</a:t>
            </a:r>
            <a:r>
              <a:rPr lang="zh-CN" altLang="en-US" sz="1814" kern="0" dirty="0" smtClean="0">
                <a:solidFill>
                  <a:srgbClr val="FF0000"/>
                </a:solidFill>
                <a:latin typeface="黑体"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。故填to。</a:t>
            </a:r>
            <a:endParaRPr lang="zh-CN" altLang="en-US" dirty="0">
              <a:solidFill>
                <a:srgbClr val="FF0000"/>
              </a:solidFill>
            </a:endParaRPr>
          </a:p>
        </p:txBody>
      </p:sp>
      <p:pic>
        <p:nvPicPr>
          <p:cNvPr id="3" name="图片 5" descr="textimage29.jpeg"/>
          <p:cNvPicPr>
            <a:picLocks noChangeAspect="1"/>
          </p:cNvPicPr>
          <p:nvPr/>
        </p:nvPicPr>
        <p:blipFill>
          <a:blip r:embed="rId4" cstate="print"/>
          <a:stretch>
            <a:fillRect/>
          </a:stretch>
        </p:blipFill>
        <p:spPr>
          <a:xfrm>
            <a:off x="1115616" y="1548061"/>
            <a:ext cx="552449" cy="371474"/>
          </a:xfrm>
          <a:prstGeom prst="rect">
            <a:avLst/>
          </a:prstGeom>
        </p:spPr>
      </p:pic>
      <p:pic>
        <p:nvPicPr>
          <p:cNvPr id="4" name="Picture 4" descr="\\a015\吴双婷\线.tif"/>
          <p:cNvPicPr>
            <a:picLocks noChangeAspect="1" noChangeArrowheads="1"/>
          </p:cNvPicPr>
          <p:nvPr/>
        </p:nvPicPr>
        <p:blipFill>
          <a:blip r:embed="rId5" cstate="print"/>
          <a:srcRect/>
          <a:stretch>
            <a:fillRect/>
          </a:stretch>
        </p:blipFill>
        <p:spPr bwMode="auto">
          <a:xfrm>
            <a:off x="1331640" y="2340149"/>
            <a:ext cx="64807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7.</a:t>
            </a:r>
            <a:r>
              <a:rPr lang="zh-CN" altLang="en-US" sz="1814" u="sng" kern="0" dirty="0" smtClean="0">
                <a:solidFill>
                  <a:srgbClr val="FF0000"/>
                </a:solidFill>
                <a:latin typeface="Times New Roman" pitchFamily="65" charset="-122"/>
                <a:ea typeface="宋体" pitchFamily="65" charset="-122"/>
              </a:rPr>
              <a:t>　straightforward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.坦率的;简单的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8.</a:t>
            </a:r>
            <a:r>
              <a:rPr lang="zh-CN" altLang="en-US" sz="1814" u="sng" kern="0" dirty="0" smtClean="0">
                <a:solidFill>
                  <a:srgbClr val="FF0000"/>
                </a:solidFill>
                <a:latin typeface="Times New Roman" pitchFamily="65" charset="-122"/>
                <a:ea typeface="宋体" pitchFamily="65" charset="-122"/>
              </a:rPr>
              <a:t>　minister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.部长;大臣;外交使节</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9.</a:t>
            </a:r>
            <a:r>
              <a:rPr lang="zh-CN" altLang="en-US" sz="1814" u="sng" kern="0" dirty="0" smtClean="0">
                <a:solidFill>
                  <a:srgbClr val="FF0000"/>
                </a:solidFill>
                <a:latin typeface="Times New Roman" pitchFamily="65" charset="-122"/>
                <a:ea typeface="宋体" pitchFamily="65" charset="-122"/>
              </a:rPr>
              <a:t>　frog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.蛙;青蛙</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10.</a:t>
            </a:r>
            <a:r>
              <a:rPr lang="zh-CN" altLang="en-US" sz="1814" u="sng" kern="0" dirty="0" smtClean="0">
                <a:solidFill>
                  <a:srgbClr val="FF0000"/>
                </a:solidFill>
                <a:latin typeface="Times New Roman" pitchFamily="65" charset="-122"/>
                <a:ea typeface="宋体" pitchFamily="65" charset="-122"/>
              </a:rPr>
              <a:t>　arrow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.箭;箭头</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11.</a:t>
            </a:r>
            <a:r>
              <a:rPr lang="zh-CN" altLang="en-US" sz="1814" u="sng" kern="0" dirty="0" smtClean="0">
                <a:solidFill>
                  <a:srgbClr val="FF0000"/>
                </a:solidFill>
                <a:latin typeface="Times New Roman" pitchFamily="65" charset="-122"/>
                <a:ea typeface="宋体" pitchFamily="65" charset="-122"/>
              </a:rPr>
              <a:t>　dive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 &amp;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.潜水;跳水;俯冲</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12.</a:t>
            </a:r>
            <a:r>
              <a:rPr lang="zh-CN" altLang="en-US" sz="1814" u="sng" kern="0" dirty="0" smtClean="0">
                <a:solidFill>
                  <a:srgbClr val="FF0000"/>
                </a:solidFill>
                <a:latin typeface="Times New Roman" pitchFamily="65" charset="-122"/>
                <a:ea typeface="宋体" pitchFamily="65" charset="-122"/>
              </a:rPr>
              <a:t>　domain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.领域;领土;范围</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13.</a:t>
            </a:r>
            <a:r>
              <a:rPr lang="zh-CN" altLang="en-US" sz="1814" u="sng" kern="0" dirty="0" smtClean="0">
                <a:solidFill>
                  <a:srgbClr val="FF0000"/>
                </a:solidFill>
                <a:latin typeface="Times New Roman" pitchFamily="65" charset="-122"/>
                <a:ea typeface="宋体" pitchFamily="65" charset="-122"/>
              </a:rPr>
              <a:t>　sponsor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.倡议;赞助;主办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.(法案等的)倡议者;赞助者</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14.</a:t>
            </a:r>
            <a:r>
              <a:rPr lang="zh-CN" altLang="en-US" sz="1814" u="sng" kern="0" dirty="0" smtClean="0">
                <a:solidFill>
                  <a:srgbClr val="FF0000"/>
                </a:solidFill>
                <a:latin typeface="Times New Roman" pitchFamily="65" charset="-122"/>
                <a:ea typeface="宋体" pitchFamily="65" charset="-122"/>
              </a:rPr>
              <a:t>　liberty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.自由</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15.</a:t>
            </a:r>
            <a:r>
              <a:rPr lang="zh-CN" altLang="en-US" sz="1814" u="sng" kern="0" dirty="0" smtClean="0">
                <a:solidFill>
                  <a:srgbClr val="FF0000"/>
                </a:solidFill>
                <a:latin typeface="Times New Roman" pitchFamily="65" charset="-122"/>
                <a:ea typeface="宋体" pitchFamily="65" charset="-122"/>
              </a:rPr>
              <a:t>　golf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.高尔夫球运动</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16.</a:t>
            </a:r>
            <a:r>
              <a:rPr lang="zh-CN" altLang="en-US" sz="1814" u="sng" kern="0" dirty="0" smtClean="0">
                <a:solidFill>
                  <a:srgbClr val="FF0000"/>
                </a:solidFill>
                <a:latin typeface="Times New Roman" pitchFamily="65" charset="-122"/>
                <a:ea typeface="宋体" pitchFamily="65" charset="-122"/>
              </a:rPr>
              <a:t>　strait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.海峡</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17.</a:t>
            </a:r>
            <a:r>
              <a:rPr lang="zh-CN" altLang="en-US" sz="1814" u="sng" kern="0" dirty="0" smtClean="0">
                <a:solidFill>
                  <a:srgbClr val="FF0000"/>
                </a:solidFill>
                <a:latin typeface="Times New Roman" pitchFamily="65" charset="-122"/>
                <a:ea typeface="宋体" pitchFamily="65" charset="-122"/>
              </a:rPr>
              <a:t>　sample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.样本;样品</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18.</a:t>
            </a:r>
            <a:r>
              <a:rPr lang="zh-CN" altLang="en-US" sz="1814" u="sng" kern="0" dirty="0" smtClean="0">
                <a:solidFill>
                  <a:srgbClr val="FF0000"/>
                </a:solidFill>
                <a:latin typeface="Times New Roman" pitchFamily="65" charset="-122"/>
                <a:ea typeface="宋体" pitchFamily="65" charset="-122"/>
              </a:rPr>
              <a:t>　temporary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.暂时的;短暂的</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928662" y="1491443"/>
            <a:ext cx="1857388"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928662" y="1920071"/>
            <a:ext cx="1143008"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928662" y="2348699"/>
            <a:ext cx="785818"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1071539" y="2777327"/>
            <a:ext cx="928694"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1071538" y="3148029"/>
            <a:ext cx="857256"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1039071" y="3576657"/>
            <a:ext cx="1104037"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4" cstate="print"/>
          <a:srcRect/>
          <a:stretch>
            <a:fillRect/>
          </a:stretch>
        </p:blipFill>
        <p:spPr bwMode="auto">
          <a:xfrm>
            <a:off x="1000100" y="4076723"/>
            <a:ext cx="1143008"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4" cstate="print"/>
          <a:srcRect/>
          <a:stretch>
            <a:fillRect/>
          </a:stretch>
        </p:blipFill>
        <p:spPr bwMode="auto">
          <a:xfrm>
            <a:off x="1043608" y="4500389"/>
            <a:ext cx="1000132"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4" cstate="print"/>
          <a:srcRect/>
          <a:stretch>
            <a:fillRect/>
          </a:stretch>
        </p:blipFill>
        <p:spPr bwMode="auto">
          <a:xfrm>
            <a:off x="1043609" y="4932437"/>
            <a:ext cx="792087" cy="343678"/>
          </a:xfrm>
          <a:prstGeom prst="rect">
            <a:avLst/>
          </a:prstGeom>
          <a:noFill/>
          <a:ln w="9525">
            <a:noFill/>
            <a:miter lim="800000"/>
            <a:headEnd/>
            <a:tailEnd/>
          </a:ln>
        </p:spPr>
      </p:pic>
      <p:pic>
        <p:nvPicPr>
          <p:cNvPr id="12" name="Picture 4" descr="\\a015\吴双婷\线.tif"/>
          <p:cNvPicPr>
            <a:picLocks noChangeAspect="1" noChangeArrowheads="1"/>
          </p:cNvPicPr>
          <p:nvPr/>
        </p:nvPicPr>
        <p:blipFill>
          <a:blip r:embed="rId4" cstate="print"/>
          <a:srcRect/>
          <a:stretch>
            <a:fillRect/>
          </a:stretch>
        </p:blipFill>
        <p:spPr bwMode="auto">
          <a:xfrm>
            <a:off x="1043608" y="5292477"/>
            <a:ext cx="857256" cy="343678"/>
          </a:xfrm>
          <a:prstGeom prst="rect">
            <a:avLst/>
          </a:prstGeom>
          <a:noFill/>
          <a:ln w="9525">
            <a:noFill/>
            <a:miter lim="800000"/>
            <a:headEnd/>
            <a:tailEnd/>
          </a:ln>
        </p:spPr>
      </p:pic>
      <p:pic>
        <p:nvPicPr>
          <p:cNvPr id="13" name="Picture 4" descr="\\a015\吴双婷\线.tif"/>
          <p:cNvPicPr>
            <a:picLocks noChangeAspect="1" noChangeArrowheads="1"/>
          </p:cNvPicPr>
          <p:nvPr/>
        </p:nvPicPr>
        <p:blipFill>
          <a:blip r:embed="rId4" cstate="print"/>
          <a:srcRect/>
          <a:stretch>
            <a:fillRect/>
          </a:stretch>
        </p:blipFill>
        <p:spPr bwMode="auto">
          <a:xfrm>
            <a:off x="1043608" y="5796533"/>
            <a:ext cx="1071570" cy="343678"/>
          </a:xfrm>
          <a:prstGeom prst="rect">
            <a:avLst/>
          </a:prstGeom>
          <a:noFill/>
          <a:ln w="9525">
            <a:noFill/>
            <a:miter lim="800000"/>
            <a:headEnd/>
            <a:tailEnd/>
          </a:ln>
        </p:spPr>
      </p:pic>
      <p:pic>
        <p:nvPicPr>
          <p:cNvPr id="14" name="Picture 4" descr="\\a015\吴双婷\线.tif"/>
          <p:cNvPicPr>
            <a:picLocks noChangeAspect="1" noChangeArrowheads="1"/>
          </p:cNvPicPr>
          <p:nvPr/>
        </p:nvPicPr>
        <p:blipFill>
          <a:blip r:embed="rId4" cstate="print"/>
          <a:srcRect/>
          <a:stretch>
            <a:fillRect/>
          </a:stretch>
        </p:blipFill>
        <p:spPr bwMode="auto">
          <a:xfrm>
            <a:off x="1043608" y="6156573"/>
            <a:ext cx="135732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917244"/>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2327" kern="0" spc="12672" dirty="0" smtClean="0">
                <a:solidFill>
                  <a:srgbClr val="000000"/>
                </a:solidFill>
                <a:latin typeface="Times New Roman" pitchFamily="65" charset="-122"/>
                <a:ea typeface="宋体" pitchFamily="65" charset="-122"/>
              </a:rPr>
              <a:t> </a:t>
            </a:r>
            <a:r>
              <a:rPr lang="zh-CN" altLang="en-US" dirty="0" smtClean="0">
                <a:solidFill>
                  <a:schemeClr val="tx2"/>
                </a:solidFill>
              </a:rPr>
              <a:t>|temporary adj.暂时的;短暂的</a:t>
            </a:r>
            <a:endParaRPr lang="zh-CN" altLang="en-US" dirty="0">
              <a:solidFill>
                <a:schemeClr val="tx2"/>
              </a:solidFill>
            </a:endParaRPr>
          </a:p>
          <a:p>
            <a:pPr marL="0" indent="0" eaLnBrk="0" latinLnBrk="1" hangingPunct="0">
              <a:lnSpc>
                <a:spcPct val="150000"/>
              </a:lnSpc>
              <a:spcBef>
                <a:spcPts val="864"/>
              </a:spcBef>
              <a:buNone/>
            </a:pPr>
            <a:r>
              <a:rPr lang="zh-CN" altLang="en-US" sz="1814" kern="0" dirty="0" smtClean="0">
                <a:solidFill>
                  <a:srgbClr val="000000"/>
                </a:solidFill>
                <a:latin typeface="Times New Roman" pitchFamily="65" charset="-122"/>
                <a:ea typeface="宋体" pitchFamily="65" charset="-122"/>
              </a:rPr>
              <a:t>　　They sleep and drink milk in that temporary protected environment until they </a:t>
            </a:r>
            <a:r>
              <a:rPr dirty="0"/>
              <a:t/>
            </a:r>
            <a:br>
              <a:rPr dirty="0"/>
            </a:br>
            <a:r>
              <a:rPr lang="zh-CN" altLang="en-US" sz="1814" kern="0" dirty="0" smtClean="0">
                <a:solidFill>
                  <a:srgbClr val="000000"/>
                </a:solidFill>
                <a:latin typeface="Times New Roman" pitchFamily="65" charset="-122"/>
                <a:ea typeface="宋体" pitchFamily="65" charset="-122"/>
              </a:rPr>
              <a:t>are about seven or eight months old.(教材P20)它们在那个暂时受保护的环境中睡</a:t>
            </a:r>
            <a:r>
              <a:rPr dirty="0"/>
              <a:t/>
            </a:r>
            <a:br>
              <a:rPr dirty="0"/>
            </a:br>
            <a:r>
              <a:rPr lang="zh-CN" altLang="en-US" sz="1814" kern="0" dirty="0" smtClean="0">
                <a:solidFill>
                  <a:srgbClr val="000000"/>
                </a:solidFill>
                <a:latin typeface="Times New Roman" pitchFamily="65" charset="-122"/>
                <a:ea typeface="宋体" pitchFamily="65" charset="-122"/>
              </a:rPr>
              <a:t>觉和吃奶,直到它们大约七八个月大为止。</a:t>
            </a:r>
            <a:endParaRPr lang="zh-CN" altLang="en-US" dirty="0"/>
          </a:p>
          <a:p>
            <a:pPr marL="0" indent="0" eaLnBrk="0" latinLnBrk="1" hangingPunct="0">
              <a:lnSpc>
                <a:spcPct val="150000"/>
              </a:lnSpc>
              <a:spcBef>
                <a:spcPts val="141"/>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She works in the office as a temporary.</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她在办公室做临时雇员。</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 peace agreement has at least temporarily halted the civil war.该和平协议至少已</a:t>
            </a:r>
            <a:r>
              <a:rPr dirty="0"/>
              <a:t/>
            </a:r>
            <a:br>
              <a:rPr dirty="0"/>
            </a:br>
            <a:r>
              <a:rPr lang="zh-CN" altLang="en-US" sz="1814" kern="0" dirty="0" smtClean="0">
                <a:solidFill>
                  <a:srgbClr val="000000"/>
                </a:solidFill>
                <a:latin typeface="Times New Roman" pitchFamily="65" charset="-122"/>
                <a:ea typeface="宋体" pitchFamily="65" charset="-122"/>
              </a:rPr>
              <a:t>暂时中止了内战。</a:t>
            </a:r>
            <a:endParaRPr lang="zh-CN" altLang="en-US" dirty="0"/>
          </a:p>
          <a:p>
            <a:pPr marL="0" indent="0" eaLnBrk="0" latinLnBrk="1" hangingPunct="0">
              <a:lnSpc>
                <a:spcPct val="150000"/>
              </a:lnSpc>
              <a:spcBef>
                <a:spcPts val="141"/>
              </a:spcBef>
              <a:buNone/>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①temporary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临时雇员    </a:t>
            </a:r>
            <a:endParaRPr lang="zh-CN" altLang="en-US" dirty="0">
              <a:solidFill>
                <a:srgbClr val="FF0000"/>
              </a:solidFill>
            </a:endParaRPr>
          </a:p>
        </p:txBody>
      </p:sp>
      <p:pic>
        <p:nvPicPr>
          <p:cNvPr id="3" name="图片 3" descr="textimage30.jpeg"/>
          <p:cNvPicPr>
            <a:picLocks noChangeAspect="1"/>
          </p:cNvPicPr>
          <p:nvPr/>
        </p:nvPicPr>
        <p:blipFill>
          <a:blip r:embed="rId4" cstate="print"/>
          <a:stretch>
            <a:fillRect/>
          </a:stretch>
        </p:blipFill>
        <p:spPr>
          <a:xfrm>
            <a:off x="720000" y="1487292"/>
            <a:ext cx="1904999" cy="495300"/>
          </a:xfrm>
          <a:prstGeom prst="rect">
            <a:avLst/>
          </a:prstGeom>
        </p:spPr>
      </p:pic>
      <p:pic>
        <p:nvPicPr>
          <p:cNvPr id="4" name="图片 4" descr="textimage31.jpeg"/>
          <p:cNvPicPr>
            <a:picLocks noChangeAspect="1"/>
          </p:cNvPicPr>
          <p:nvPr/>
        </p:nvPicPr>
        <p:blipFill>
          <a:blip r:embed="rId5" cstate="print"/>
          <a:stretch>
            <a:fillRect/>
          </a:stretch>
        </p:blipFill>
        <p:spPr>
          <a:xfrm>
            <a:off x="720000" y="3463854"/>
            <a:ext cx="190500" cy="219074"/>
          </a:xfrm>
          <a:prstGeom prst="rect">
            <a:avLst/>
          </a:prstGeom>
        </p:spPr>
      </p:pic>
      <p:pic>
        <p:nvPicPr>
          <p:cNvPr id="5" name="图片 5" descr="textimage32.jpeg"/>
          <p:cNvPicPr>
            <a:picLocks noChangeAspect="1"/>
          </p:cNvPicPr>
          <p:nvPr/>
        </p:nvPicPr>
        <p:blipFill>
          <a:blip r:embed="rId6" cstate="print"/>
          <a:stretch>
            <a:fillRect/>
          </a:stretch>
        </p:blipFill>
        <p:spPr>
          <a:xfrm>
            <a:off x="720000" y="5632494"/>
            <a:ext cx="219075" cy="219075"/>
          </a:xfrm>
          <a:prstGeom prst="rect">
            <a:avLst/>
          </a:prstGeom>
        </p:spPr>
      </p:pic>
      <p:pic>
        <p:nvPicPr>
          <p:cNvPr id="6" name="Picture 4" descr="\\a015\吴双婷\线.tif"/>
          <p:cNvPicPr>
            <a:picLocks noChangeAspect="1" noChangeArrowheads="1"/>
          </p:cNvPicPr>
          <p:nvPr/>
        </p:nvPicPr>
        <p:blipFill>
          <a:blip r:embed="rId7" cstate="print"/>
          <a:srcRect/>
          <a:stretch>
            <a:fillRect/>
          </a:stretch>
        </p:blipFill>
        <p:spPr bwMode="auto">
          <a:xfrm>
            <a:off x="2143108" y="5920599"/>
            <a:ext cx="1428760"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7884448" cy="4333494"/>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a:t>
            </a:r>
            <a:r>
              <a:rPr lang="zh-CN" altLang="en-US" sz="1814" u="sng" kern="0" dirty="0" smtClean="0">
                <a:solidFill>
                  <a:srgbClr val="FF0000"/>
                </a:solidFill>
                <a:latin typeface="Times New Roman" pitchFamily="65" charset="-122"/>
                <a:ea typeface="宋体" pitchFamily="65" charset="-122"/>
              </a:rPr>
              <a:t>　temporarily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adv</a:t>
            </a:r>
            <a:r>
              <a:rPr lang="zh-CN" altLang="en-US" sz="1814" kern="0" dirty="0" smtClean="0">
                <a:solidFill>
                  <a:srgbClr val="000000"/>
                </a:solidFill>
                <a:latin typeface="Times New Roman" pitchFamily="65" charset="-122"/>
                <a:ea typeface="宋体" pitchFamily="65" charset="-122"/>
              </a:rPr>
              <a:t>.临时地;暂时地</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5-1 (2016北京,阅读理解B,</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)Natalie's school was so damaged that she had to </a:t>
            </a:r>
            <a:endParaRPr lang="zh-CN" altLang="en-US" dirty="0"/>
          </a:p>
          <a:p>
            <a:pPr marL="0" indent="0" eaLnBrk="0" latinLnBrk="1" hangingPunct="0">
              <a:lnSpc>
                <a:spcPct val="150000"/>
              </a:lnSpc>
              <a:spcBef>
                <a:spcPts val="0"/>
              </a:spcBef>
              <a:buNone/>
            </a:pPr>
            <a:r>
              <a:rPr lang="zh-CN" altLang="en-US" sz="1814" u="sng" kern="0" dirty="0" smtClean="0">
                <a:solidFill>
                  <a:srgbClr val="FF0000"/>
                </a:solidFill>
                <a:latin typeface="Times New Roman" pitchFamily="65" charset="-122"/>
                <a:ea typeface="宋体" pitchFamily="65" charset="-122"/>
              </a:rPr>
              <a:t>　temporarily    </a:t>
            </a:r>
            <a:r>
              <a:rPr lang="zh-CN" altLang="en-US" sz="1814" kern="0" dirty="0" smtClean="0">
                <a:solidFill>
                  <a:srgbClr val="000000"/>
                </a:solidFill>
                <a:latin typeface="Times New Roman" pitchFamily="65" charset="-122"/>
                <a:ea typeface="宋体" pitchFamily="65" charset="-122"/>
              </a:rPr>
              <a:t>(temporary) attend a school in Brooklyn</a:t>
            </a:r>
            <a:r>
              <a:rPr lang="zh-CN" altLang="en-US" sz="1814" kern="0" dirty="0" smtClean="0">
                <a:solidFill>
                  <a:srgbClr val="000000"/>
                </a:solidFill>
                <a:latin typeface="Times New Roman" pitchFamily="65" charset="-122"/>
                <a:ea typeface="宋体" pitchFamily="65" charset="-122"/>
              </a:rPr>
              <a:t>.</a:t>
            </a:r>
            <a:endParaRPr lang="en-US" altLang="zh-CN" sz="1814" kern="0" dirty="0" smtClean="0">
              <a:solidFill>
                <a:srgbClr val="000000"/>
              </a:solidFill>
              <a:latin typeface="Times New Roman" pitchFamily="65" charset="-122"/>
              <a:ea typeface="宋体" pitchFamily="65" charset="-122"/>
            </a:endParaRPr>
          </a:p>
          <a:p>
            <a:pPr eaLnBrk="0" latinLnBrk="1" hangingPunct="0">
              <a:lnSpc>
                <a:spcPct val="150000"/>
              </a:lnSpc>
            </a:pPr>
            <a:r>
              <a:rPr lang="zh-CN" altLang="en-US" b="1" kern="0" dirty="0" smtClean="0">
                <a:solidFill>
                  <a:srgbClr val="FF0000"/>
                </a:solidFill>
                <a:latin typeface="Times New Roman" pitchFamily="65" charset="-122"/>
                <a:ea typeface="宋体" pitchFamily="65" charset="-122"/>
              </a:rPr>
              <a:t>解析</a:t>
            </a:r>
            <a:r>
              <a:rPr lang="zh-CN" altLang="en-US" kern="0" dirty="0" smtClean="0">
                <a:solidFill>
                  <a:srgbClr val="FF0000"/>
                </a:solidFill>
                <a:latin typeface="Times New Roman" pitchFamily="65" charset="-122"/>
                <a:ea typeface="宋体" pitchFamily="65" charset="-122"/>
              </a:rPr>
              <a:t>　考</a:t>
            </a:r>
            <a:r>
              <a:rPr lang="zh-CN" altLang="en-US" kern="0" dirty="0" smtClean="0">
                <a:solidFill>
                  <a:srgbClr val="FF0000"/>
                </a:solidFill>
                <a:latin typeface="Times New Roman" pitchFamily="65" charset="-122"/>
                <a:ea typeface="宋体" pitchFamily="65" charset="-122"/>
              </a:rPr>
              <a:t>查副词。句意：纳塔莉的学校受损严重，她不得不暂时在布鲁克林的一所学校上学。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根据汉语意思完成句子</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5-2 (2018北京,七选五,</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)Also, sometimes pre-anger does not have to do with a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lasting condition, but rather </a:t>
            </a:r>
            <a:r>
              <a:rPr lang="zh-CN" altLang="en-US" sz="1814" u="sng" kern="0" dirty="0" smtClean="0">
                <a:solidFill>
                  <a:srgbClr val="FF0000"/>
                </a:solidFill>
                <a:latin typeface="Times New Roman" pitchFamily="65" charset="-122"/>
                <a:ea typeface="宋体" pitchFamily="65" charset="-122"/>
              </a:rPr>
              <a:t>　a temporary state    </a:t>
            </a:r>
            <a:r>
              <a:rPr lang="zh-CN" altLang="en-US" sz="1814" kern="0" dirty="0" smtClean="0">
                <a:solidFill>
                  <a:srgbClr val="000000"/>
                </a:solidFill>
                <a:latin typeface="Times New Roman" pitchFamily="65" charset="-122"/>
                <a:ea typeface="宋体" pitchFamily="65" charset="-122"/>
              </a:rPr>
              <a:t>(一种临时的状态) before a trig-</a:t>
            </a:r>
            <a:r>
              <a:rPr dirty="0"/>
              <a:t/>
            </a:r>
            <a:br>
              <a:rPr dirty="0"/>
            </a:br>
            <a:r>
              <a:rPr lang="zh-CN" altLang="en-US" sz="1814" kern="0" dirty="0" smtClean="0">
                <a:solidFill>
                  <a:srgbClr val="000000"/>
                </a:solidFill>
                <a:latin typeface="Times New Roman" pitchFamily="65" charset="-122"/>
                <a:ea typeface="宋体" pitchFamily="65" charset="-122"/>
              </a:rPr>
              <a:t>gering event has occurred.</a:t>
            </a:r>
            <a:endParaRPr lang="zh-CN" altLang="en-US" dirty="0"/>
          </a:p>
        </p:txBody>
      </p:sp>
      <p:pic>
        <p:nvPicPr>
          <p:cNvPr id="3" name="图片 3" descr="textimage33.jpeg"/>
          <p:cNvPicPr>
            <a:picLocks noChangeAspect="1"/>
          </p:cNvPicPr>
          <p:nvPr/>
        </p:nvPicPr>
        <p:blipFill>
          <a:blip r:embed="rId4" cstate="print"/>
          <a:stretch>
            <a:fillRect/>
          </a:stretch>
        </p:blipFill>
        <p:spPr>
          <a:xfrm>
            <a:off x="3273524" y="2355976"/>
            <a:ext cx="609600" cy="409574"/>
          </a:xfrm>
          <a:prstGeom prst="rect">
            <a:avLst/>
          </a:prstGeom>
        </p:spPr>
      </p:pic>
      <p:pic>
        <p:nvPicPr>
          <p:cNvPr id="4" name="图片 4" descr="textimage34.jpeg"/>
          <p:cNvPicPr>
            <a:picLocks noChangeAspect="1"/>
          </p:cNvPicPr>
          <p:nvPr/>
        </p:nvPicPr>
        <p:blipFill>
          <a:blip r:embed="rId4" cstate="print"/>
          <a:stretch>
            <a:fillRect/>
          </a:stretch>
        </p:blipFill>
        <p:spPr>
          <a:xfrm>
            <a:off x="2843808" y="4356373"/>
            <a:ext cx="609600" cy="409574"/>
          </a:xfrm>
          <a:prstGeom prst="rect">
            <a:avLst/>
          </a:prstGeom>
        </p:spPr>
      </p:pic>
      <p:pic>
        <p:nvPicPr>
          <p:cNvPr id="5" name="Picture 4" descr="\\a015\吴双婷\线.tif"/>
          <p:cNvPicPr>
            <a:picLocks noChangeAspect="1" noChangeArrowheads="1"/>
          </p:cNvPicPr>
          <p:nvPr/>
        </p:nvPicPr>
        <p:blipFill>
          <a:blip r:embed="rId5" cstate="print"/>
          <a:srcRect/>
          <a:stretch>
            <a:fillRect/>
          </a:stretch>
        </p:blipFill>
        <p:spPr bwMode="auto">
          <a:xfrm>
            <a:off x="1000100" y="1491443"/>
            <a:ext cx="1500198"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5" cstate="print"/>
          <a:srcRect/>
          <a:stretch>
            <a:fillRect/>
          </a:stretch>
        </p:blipFill>
        <p:spPr bwMode="auto">
          <a:xfrm>
            <a:off x="714348" y="2777327"/>
            <a:ext cx="1500198"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3275856" y="4932437"/>
            <a:ext cx="207170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930068"/>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2327" kern="0" spc="12747" dirty="0" smtClean="0">
                <a:solidFill>
                  <a:srgbClr val="000000"/>
                </a:solidFill>
                <a:latin typeface="Times New Roman" pitchFamily="65" charset="-122"/>
                <a:ea typeface="宋体" pitchFamily="65" charset="-122"/>
              </a:rPr>
              <a:t> </a:t>
            </a:r>
            <a:r>
              <a:rPr lang="zh-CN" altLang="en-US" dirty="0" smtClean="0">
                <a:solidFill>
                  <a:schemeClr val="tx2"/>
                </a:solidFill>
              </a:rPr>
              <a:t>|frequency n.发生率;重复率;频率</a:t>
            </a:r>
            <a:endParaRPr lang="zh-CN" altLang="en-US" dirty="0">
              <a:solidFill>
                <a:schemeClr val="tx2"/>
              </a:solidFill>
            </a:endParaRPr>
          </a:p>
          <a:p>
            <a:pPr marL="0" indent="0" eaLnBrk="0" latinLnBrk="1" hangingPunct="0">
              <a:lnSpc>
                <a:spcPct val="150000"/>
              </a:lnSpc>
              <a:spcBef>
                <a:spcPts val="864"/>
              </a:spcBef>
              <a:buNone/>
            </a:pPr>
            <a:r>
              <a:rPr lang="zh-CN" altLang="en-US" sz="1814" kern="0" dirty="0" smtClean="0">
                <a:solidFill>
                  <a:srgbClr val="000000"/>
                </a:solidFill>
                <a:latin typeface="Times New Roman" pitchFamily="65" charset="-122"/>
                <a:ea typeface="宋体" pitchFamily="65" charset="-122"/>
              </a:rPr>
              <a:t>　　...they are handled for only a limited time and on a limited frequency of occa-</a:t>
            </a:r>
            <a:r>
              <a:rPr dirty="0"/>
              <a:t/>
            </a:r>
            <a:br>
              <a:rPr dirty="0"/>
            </a:br>
            <a:r>
              <a:rPr lang="zh-CN" altLang="en-US" sz="1814" kern="0" dirty="0" smtClean="0">
                <a:solidFill>
                  <a:srgbClr val="000000"/>
                </a:solidFill>
                <a:latin typeface="Times New Roman" pitchFamily="65" charset="-122"/>
                <a:ea typeface="宋体" pitchFamily="65" charset="-122"/>
              </a:rPr>
              <a:t>sions.(教材P20)</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它们只能被触摸有限的时间和有限的次数。</a:t>
            </a:r>
            <a:endParaRPr lang="zh-CN" altLang="en-US" dirty="0"/>
          </a:p>
          <a:p>
            <a:pPr marL="0" indent="0" eaLnBrk="0" latinLnBrk="1" hangingPunct="0">
              <a:lnSpc>
                <a:spcPct val="150000"/>
              </a:lnSpc>
              <a:spcBef>
                <a:spcPts val="141"/>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There are frequent contacts between the peoples of the two countries.两国人民之间</a:t>
            </a:r>
            <a:r>
              <a:rPr dirty="0"/>
              <a:t/>
            </a:r>
            <a:br>
              <a:rPr dirty="0"/>
            </a:br>
            <a:r>
              <a:rPr lang="zh-CN" altLang="en-US" sz="1814" kern="0" dirty="0" smtClean="0">
                <a:solidFill>
                  <a:srgbClr val="000000"/>
                </a:solidFill>
                <a:latin typeface="Times New Roman" pitchFamily="65" charset="-122"/>
                <a:ea typeface="宋体" pitchFamily="65" charset="-122"/>
              </a:rPr>
              <a:t>交往频繁。</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We frequently have lunch at this restaurant, whose meals are very tasty.</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我们常常在这家餐馆吃午餐,这家餐馆的饭菜很好吃。</a:t>
            </a:r>
            <a:endParaRPr lang="zh-CN" altLang="en-US" dirty="0"/>
          </a:p>
          <a:p>
            <a:pPr marL="0" indent="0" eaLnBrk="0" latinLnBrk="1" hangingPunct="0">
              <a:lnSpc>
                <a:spcPct val="150000"/>
              </a:lnSpc>
              <a:spcBef>
                <a:spcPts val="141"/>
              </a:spcBef>
              <a:buNone/>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a:t>
            </a:r>
            <a:r>
              <a:rPr lang="zh-CN" altLang="en-US" sz="1814" u="sng" kern="0" dirty="0" smtClean="0">
                <a:solidFill>
                  <a:srgbClr val="FF0000"/>
                </a:solidFill>
                <a:latin typeface="Times New Roman" pitchFamily="65" charset="-122"/>
                <a:ea typeface="宋体" pitchFamily="65" charset="-122"/>
              </a:rPr>
              <a:t>　frequent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.频繁的,经常发生的</a:t>
            </a:r>
            <a:endParaRPr lang="zh-CN" altLang="en-US" dirty="0"/>
          </a:p>
        </p:txBody>
      </p:sp>
      <p:pic>
        <p:nvPicPr>
          <p:cNvPr id="3" name="图片 3" descr="textimage35.jpeg"/>
          <p:cNvPicPr>
            <a:picLocks noChangeAspect="1"/>
          </p:cNvPicPr>
          <p:nvPr/>
        </p:nvPicPr>
        <p:blipFill>
          <a:blip r:embed="rId4" cstate="print"/>
          <a:stretch>
            <a:fillRect/>
          </a:stretch>
        </p:blipFill>
        <p:spPr>
          <a:xfrm>
            <a:off x="720000" y="1487292"/>
            <a:ext cx="1914525" cy="495300"/>
          </a:xfrm>
          <a:prstGeom prst="rect">
            <a:avLst/>
          </a:prstGeom>
        </p:spPr>
      </p:pic>
      <p:pic>
        <p:nvPicPr>
          <p:cNvPr id="4" name="图片 4" descr="textimage36.jpeg"/>
          <p:cNvPicPr>
            <a:picLocks noChangeAspect="1"/>
          </p:cNvPicPr>
          <p:nvPr/>
        </p:nvPicPr>
        <p:blipFill>
          <a:blip r:embed="rId5" cstate="print"/>
          <a:stretch>
            <a:fillRect/>
          </a:stretch>
        </p:blipFill>
        <p:spPr>
          <a:xfrm>
            <a:off x="720000" y="3481854"/>
            <a:ext cx="190500" cy="219074"/>
          </a:xfrm>
          <a:prstGeom prst="rect">
            <a:avLst/>
          </a:prstGeom>
        </p:spPr>
      </p:pic>
      <p:pic>
        <p:nvPicPr>
          <p:cNvPr id="5" name="图片 5" descr="textimage37.jpeg"/>
          <p:cNvPicPr>
            <a:picLocks noChangeAspect="1"/>
          </p:cNvPicPr>
          <p:nvPr/>
        </p:nvPicPr>
        <p:blipFill>
          <a:blip r:embed="rId6" cstate="print"/>
          <a:stretch>
            <a:fillRect/>
          </a:stretch>
        </p:blipFill>
        <p:spPr>
          <a:xfrm>
            <a:off x="720000" y="5650494"/>
            <a:ext cx="219075" cy="219075"/>
          </a:xfrm>
          <a:prstGeom prst="rect">
            <a:avLst/>
          </a:prstGeom>
        </p:spPr>
      </p:pic>
      <p:pic>
        <p:nvPicPr>
          <p:cNvPr id="6" name="Picture 4" descr="\\a015\吴双婷\线.tif"/>
          <p:cNvPicPr>
            <a:picLocks noChangeAspect="1" noChangeArrowheads="1"/>
          </p:cNvPicPr>
          <p:nvPr/>
        </p:nvPicPr>
        <p:blipFill>
          <a:blip r:embed="rId7" cstate="print"/>
          <a:srcRect/>
          <a:stretch>
            <a:fillRect/>
          </a:stretch>
        </p:blipFill>
        <p:spPr bwMode="auto">
          <a:xfrm>
            <a:off x="1000100" y="5920599"/>
            <a:ext cx="1214446"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a:t>
            </a:r>
            <a:r>
              <a:rPr lang="zh-CN" altLang="en-US" sz="1814" u="sng" kern="0" dirty="0" smtClean="0">
                <a:solidFill>
                  <a:srgbClr val="FF0000"/>
                </a:solidFill>
                <a:latin typeface="Times New Roman" pitchFamily="65" charset="-122"/>
                <a:ea typeface="宋体" pitchFamily="65" charset="-122"/>
              </a:rPr>
              <a:t>　frequently    </a:t>
            </a:r>
            <a:r>
              <a:rPr lang="zh-CN" altLang="en-US" sz="1814" i="1" kern="0" dirty="0" smtClean="0">
                <a:solidFill>
                  <a:srgbClr val="000000"/>
                </a:solidFill>
                <a:latin typeface="Times New Roman" pitchFamily="65" charset="-122"/>
                <a:ea typeface="宋体" pitchFamily="65" charset="-122"/>
              </a:rPr>
              <a:t>adv</a:t>
            </a:r>
            <a:r>
              <a:rPr lang="zh-CN" altLang="en-US" sz="1814" kern="0" dirty="0" smtClean="0">
                <a:solidFill>
                  <a:srgbClr val="000000"/>
                </a:solidFill>
                <a:latin typeface="Times New Roman" pitchFamily="65" charset="-122"/>
                <a:ea typeface="宋体" pitchFamily="65" charset="-122"/>
              </a:rPr>
              <a:t>.频繁地,经常地</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6-1 (2018课标全国Ⅱ,阅读理解C改编,</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)Data shows that kids and teens who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do read </a:t>
            </a:r>
            <a:r>
              <a:rPr lang="zh-CN" altLang="en-US" sz="1814" u="sng" kern="0" dirty="0" smtClean="0">
                <a:solidFill>
                  <a:srgbClr val="FF0000"/>
                </a:solidFill>
                <a:latin typeface="Times New Roman" pitchFamily="65" charset="-122"/>
                <a:ea typeface="宋体" pitchFamily="65" charset="-122"/>
              </a:rPr>
              <a:t>　frequently    </a:t>
            </a:r>
            <a:r>
              <a:rPr lang="zh-CN" altLang="en-US" sz="1814" kern="0" dirty="0" smtClean="0">
                <a:solidFill>
                  <a:srgbClr val="000000"/>
                </a:solidFill>
                <a:latin typeface="Times New Roman" pitchFamily="65" charset="-122"/>
                <a:ea typeface="宋体" pitchFamily="65" charset="-122"/>
              </a:rPr>
              <a:t>(frequent), compared to infrequent readers, have more books </a:t>
            </a:r>
            <a:r>
              <a:rPr dirty="0"/>
              <a:t/>
            </a:r>
            <a:br>
              <a:rPr dirty="0"/>
            </a:br>
            <a:r>
              <a:rPr lang="zh-CN" altLang="en-US" sz="1814" kern="0" dirty="0" smtClean="0">
                <a:solidFill>
                  <a:srgbClr val="000000"/>
                </a:solidFill>
                <a:latin typeface="Times New Roman" pitchFamily="65" charset="-122"/>
                <a:ea typeface="宋体" pitchFamily="65" charset="-122"/>
              </a:rPr>
              <a:t>in the home.</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考查副词。句意:数据显示,确实经常读书的孩子和青少年与不经常读书</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的人相比,家里有更多的书。修饰动词read应该用副词形式。故填frequently。</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6-2 (2017江苏,阅读理解B,</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)And the </a:t>
            </a:r>
            <a:r>
              <a:rPr lang="zh-CN" altLang="en-US" sz="1814" u="sng" kern="0" dirty="0" smtClean="0">
                <a:solidFill>
                  <a:srgbClr val="FF0000"/>
                </a:solidFill>
                <a:latin typeface="Times New Roman" pitchFamily="65" charset="-122"/>
                <a:ea typeface="宋体" pitchFamily="65" charset="-122"/>
              </a:rPr>
              <a:t>　more frequently    </a:t>
            </a:r>
            <a:r>
              <a:rPr lang="zh-CN" altLang="en-US" sz="1814" kern="0" dirty="0" smtClean="0">
                <a:solidFill>
                  <a:srgbClr val="000000"/>
                </a:solidFill>
                <a:latin typeface="Times New Roman" pitchFamily="65" charset="-122"/>
                <a:ea typeface="宋体" pitchFamily="65" charset="-122"/>
              </a:rPr>
              <a:t>(frequently) mothers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had called to their eggs, the more similar were the babies' begging calls.</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考查副词的比较级。句意:并且母亲向它们的蛋呼唤越频繁,雏鸟的求食</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声就越相似。句型“The more...,the more...”表示“越</a:t>
            </a:r>
            <a:r>
              <a:rPr lang="zh-CN" altLang="en-US" sz="1814" kern="0" dirty="0" smtClean="0">
                <a:solidFill>
                  <a:srgbClr val="FF0000"/>
                </a:solidFill>
                <a:latin typeface="黑体"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,就越</a:t>
            </a:r>
            <a:r>
              <a:rPr lang="zh-CN" altLang="en-US" sz="1814" kern="0" dirty="0" smtClean="0">
                <a:solidFill>
                  <a:srgbClr val="FF0000"/>
                </a:solidFill>
                <a:latin typeface="黑体"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”。故填</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more frequently。</a:t>
            </a:r>
            <a:endParaRPr lang="zh-CN" altLang="en-US" dirty="0">
              <a:solidFill>
                <a:srgbClr val="FF0000"/>
              </a:solidFill>
            </a:endParaRPr>
          </a:p>
        </p:txBody>
      </p:sp>
      <p:pic>
        <p:nvPicPr>
          <p:cNvPr id="3" name="图片 3" descr="textimage38.jpeg"/>
          <p:cNvPicPr>
            <a:picLocks noChangeAspect="1"/>
          </p:cNvPicPr>
          <p:nvPr/>
        </p:nvPicPr>
        <p:blipFill>
          <a:blip r:embed="rId4" cstate="print"/>
          <a:stretch>
            <a:fillRect/>
          </a:stretch>
        </p:blipFill>
        <p:spPr>
          <a:xfrm>
            <a:off x="4425525" y="2355976"/>
            <a:ext cx="609599" cy="409574"/>
          </a:xfrm>
          <a:prstGeom prst="rect">
            <a:avLst/>
          </a:prstGeom>
        </p:spPr>
      </p:pic>
      <p:pic>
        <p:nvPicPr>
          <p:cNvPr id="4" name="图片 4" descr="textimage39.jpeg"/>
          <p:cNvPicPr>
            <a:picLocks noChangeAspect="1"/>
          </p:cNvPicPr>
          <p:nvPr/>
        </p:nvPicPr>
        <p:blipFill>
          <a:blip r:embed="rId5" cstate="print"/>
          <a:stretch>
            <a:fillRect/>
          </a:stretch>
        </p:blipFill>
        <p:spPr>
          <a:xfrm>
            <a:off x="3273524" y="4520961"/>
            <a:ext cx="552449" cy="371474"/>
          </a:xfrm>
          <a:prstGeom prst="rect">
            <a:avLst/>
          </a:prstGeom>
        </p:spPr>
      </p:pic>
      <p:pic>
        <p:nvPicPr>
          <p:cNvPr id="5" name="Picture 4" descr="\\a015\吴双婷\线.tif"/>
          <p:cNvPicPr>
            <a:picLocks noChangeAspect="1" noChangeArrowheads="1"/>
          </p:cNvPicPr>
          <p:nvPr/>
        </p:nvPicPr>
        <p:blipFill>
          <a:blip r:embed="rId6" cstate="print"/>
          <a:srcRect/>
          <a:stretch>
            <a:fillRect/>
          </a:stretch>
        </p:blipFill>
        <p:spPr bwMode="auto">
          <a:xfrm>
            <a:off x="1000100" y="1504955"/>
            <a:ext cx="1357322"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6" cstate="print"/>
          <a:srcRect/>
          <a:stretch>
            <a:fillRect/>
          </a:stretch>
        </p:blipFill>
        <p:spPr bwMode="auto">
          <a:xfrm>
            <a:off x="1428728" y="2777327"/>
            <a:ext cx="1428760"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6" cstate="print"/>
          <a:srcRect/>
          <a:stretch>
            <a:fillRect/>
          </a:stretch>
        </p:blipFill>
        <p:spPr bwMode="auto">
          <a:xfrm>
            <a:off x="4643438" y="4491839"/>
            <a:ext cx="2000264"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895123"/>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2327" kern="0" spc="12672" dirty="0" smtClean="0">
                <a:solidFill>
                  <a:srgbClr val="000000"/>
                </a:solidFill>
                <a:latin typeface="Times New Roman" pitchFamily="65" charset="-122"/>
                <a:ea typeface="宋体" pitchFamily="65" charset="-122"/>
              </a:rPr>
              <a:t> </a:t>
            </a:r>
            <a:r>
              <a:rPr lang="zh-CN" altLang="en-US" dirty="0" smtClean="0">
                <a:solidFill>
                  <a:schemeClr val="tx2"/>
                </a:solidFill>
              </a:rPr>
              <a:t>|violent adj.暴力的;猛烈的</a:t>
            </a:r>
            <a:endParaRPr lang="zh-CN" altLang="en-US" dirty="0">
              <a:solidFill>
                <a:schemeClr val="tx2"/>
              </a:solidFill>
            </a:endParaRPr>
          </a:p>
          <a:p>
            <a:pPr marL="0" indent="0" eaLnBrk="0" latinLnBrk="1" hangingPunct="0">
              <a:lnSpc>
                <a:spcPct val="150000"/>
              </a:lnSpc>
              <a:spcBef>
                <a:spcPts val="864"/>
              </a:spcBef>
              <a:buNone/>
            </a:pPr>
            <a:r>
              <a:rPr lang="zh-CN" altLang="en-US" sz="1814" kern="0" dirty="0" smtClean="0">
                <a:solidFill>
                  <a:srgbClr val="000000"/>
                </a:solidFill>
                <a:latin typeface="Times New Roman" pitchFamily="65" charset="-122"/>
                <a:ea typeface="宋体" pitchFamily="65" charset="-122"/>
              </a:rPr>
              <a:t>　　Fortunately, despite their name, they are generally not violent towards people.</a:t>
            </a:r>
            <a:r>
              <a:rPr dirty="0"/>
              <a:t/>
            </a:r>
            <a:br>
              <a:rPr dirty="0"/>
            </a:br>
            <a:r>
              <a:rPr lang="zh-CN" altLang="en-US" sz="1814" kern="0" dirty="0" smtClean="0">
                <a:solidFill>
                  <a:srgbClr val="000000"/>
                </a:solidFill>
                <a:latin typeface="Times New Roman" pitchFamily="65" charset="-122"/>
                <a:ea typeface="宋体" pitchFamily="65" charset="-122"/>
              </a:rPr>
              <a:t>(教材P20)</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幸运的是,尽管它们的名字听起来很吓人,但它们通常对人不凶。</a:t>
            </a:r>
            <a:endParaRPr lang="zh-CN" altLang="en-US" dirty="0"/>
          </a:p>
          <a:p>
            <a:pPr marL="0" indent="0" eaLnBrk="0" latinLnBrk="1" hangingPunct="0">
              <a:lnSpc>
                <a:spcPct val="150000"/>
              </a:lnSpc>
              <a:spcBef>
                <a:spcPts val="141"/>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She was shaking violently, terrified and incoherent.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她在剧烈地颤抖,惊恐不安,语无伦次。</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This region, which had been relatively calm, erupted into violence again.</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这个过去一直相对平静的地区再次发生了暴力事件。</a:t>
            </a:r>
            <a:endParaRPr lang="zh-CN" altLang="en-US" dirty="0"/>
          </a:p>
          <a:p>
            <a:pPr marL="0" indent="0" eaLnBrk="0" latinLnBrk="1" hangingPunct="0">
              <a:lnSpc>
                <a:spcPct val="150000"/>
              </a:lnSpc>
              <a:spcBef>
                <a:spcPts val="141"/>
              </a:spcBef>
              <a:buNone/>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a:t>
            </a:r>
            <a:r>
              <a:rPr lang="zh-CN" altLang="en-US" sz="1814" u="sng" kern="0" dirty="0" smtClean="0">
                <a:solidFill>
                  <a:srgbClr val="FF0000"/>
                </a:solidFill>
                <a:latin typeface="Times New Roman" pitchFamily="65" charset="-122"/>
                <a:ea typeface="宋体" pitchFamily="65" charset="-122"/>
              </a:rPr>
              <a:t>　violently    </a:t>
            </a:r>
            <a:r>
              <a:rPr lang="zh-CN" altLang="en-US" sz="1814" i="1" kern="0" dirty="0" smtClean="0">
                <a:solidFill>
                  <a:srgbClr val="000000"/>
                </a:solidFill>
                <a:latin typeface="Times New Roman" pitchFamily="65" charset="-122"/>
                <a:ea typeface="宋体" pitchFamily="65" charset="-122"/>
              </a:rPr>
              <a:t>adv</a:t>
            </a:r>
            <a:r>
              <a:rPr lang="zh-CN" altLang="en-US" sz="1814" kern="0" dirty="0" smtClean="0">
                <a:solidFill>
                  <a:srgbClr val="000000"/>
                </a:solidFill>
                <a:latin typeface="Times New Roman" pitchFamily="65" charset="-122"/>
                <a:ea typeface="宋体" pitchFamily="65" charset="-122"/>
              </a:rPr>
              <a:t>.猛烈地;激烈地;强烈地</a:t>
            </a:r>
            <a:endParaRPr lang="zh-CN" altLang="en-US" dirty="0"/>
          </a:p>
        </p:txBody>
      </p:sp>
      <p:pic>
        <p:nvPicPr>
          <p:cNvPr id="3" name="图片 3" descr="textimage40.jpeg"/>
          <p:cNvPicPr>
            <a:picLocks noChangeAspect="1"/>
          </p:cNvPicPr>
          <p:nvPr/>
        </p:nvPicPr>
        <p:blipFill>
          <a:blip r:embed="rId4" cstate="print"/>
          <a:stretch>
            <a:fillRect/>
          </a:stretch>
        </p:blipFill>
        <p:spPr>
          <a:xfrm>
            <a:off x="720000" y="1487292"/>
            <a:ext cx="1904999" cy="495300"/>
          </a:xfrm>
          <a:prstGeom prst="rect">
            <a:avLst/>
          </a:prstGeom>
        </p:spPr>
      </p:pic>
      <p:pic>
        <p:nvPicPr>
          <p:cNvPr id="4" name="图片 4" descr="textimage41.jpeg"/>
          <p:cNvPicPr>
            <a:picLocks noChangeAspect="1"/>
          </p:cNvPicPr>
          <p:nvPr/>
        </p:nvPicPr>
        <p:blipFill>
          <a:blip r:embed="rId5" cstate="print"/>
          <a:stretch>
            <a:fillRect/>
          </a:stretch>
        </p:blipFill>
        <p:spPr>
          <a:xfrm>
            <a:off x="720000" y="3481854"/>
            <a:ext cx="190500" cy="219074"/>
          </a:xfrm>
          <a:prstGeom prst="rect">
            <a:avLst/>
          </a:prstGeom>
        </p:spPr>
      </p:pic>
      <p:pic>
        <p:nvPicPr>
          <p:cNvPr id="5" name="图片 5" descr="textimage42.jpeg"/>
          <p:cNvPicPr>
            <a:picLocks noChangeAspect="1"/>
          </p:cNvPicPr>
          <p:nvPr/>
        </p:nvPicPr>
        <p:blipFill>
          <a:blip r:embed="rId6" cstate="print"/>
          <a:stretch>
            <a:fillRect/>
          </a:stretch>
        </p:blipFill>
        <p:spPr>
          <a:xfrm>
            <a:off x="720000" y="5668494"/>
            <a:ext cx="219075" cy="219075"/>
          </a:xfrm>
          <a:prstGeom prst="rect">
            <a:avLst/>
          </a:prstGeom>
        </p:spPr>
      </p:pic>
      <p:pic>
        <p:nvPicPr>
          <p:cNvPr id="6" name="Picture 4" descr="\\a015\吴双婷\线.tif"/>
          <p:cNvPicPr>
            <a:picLocks noChangeAspect="1" noChangeArrowheads="1"/>
          </p:cNvPicPr>
          <p:nvPr/>
        </p:nvPicPr>
        <p:blipFill>
          <a:blip r:embed="rId7" cstate="print"/>
          <a:srcRect/>
          <a:stretch>
            <a:fillRect/>
          </a:stretch>
        </p:blipFill>
        <p:spPr bwMode="auto">
          <a:xfrm>
            <a:off x="1000100" y="5920599"/>
            <a:ext cx="1214446"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a:t>
            </a:r>
            <a:r>
              <a:rPr lang="zh-CN" altLang="en-US" sz="1814" u="sng" kern="0" dirty="0" smtClean="0">
                <a:solidFill>
                  <a:srgbClr val="FF0000"/>
                </a:solidFill>
                <a:latin typeface="Times New Roman" pitchFamily="65" charset="-122"/>
                <a:ea typeface="宋体" pitchFamily="65" charset="-122"/>
              </a:rPr>
              <a:t>　violence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.暴力;暴行;激烈的力量</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7-1 (2019江苏,阅读理解B,</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some time in the past Yellowstone must have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blown up with a </a:t>
            </a:r>
            <a:r>
              <a:rPr lang="zh-CN" altLang="en-US" sz="1814" u="sng" kern="0" dirty="0" smtClean="0">
                <a:solidFill>
                  <a:srgbClr val="FF0000"/>
                </a:solidFill>
                <a:latin typeface="Times New Roman" pitchFamily="65" charset="-122"/>
                <a:ea typeface="宋体" pitchFamily="65" charset="-122"/>
              </a:rPr>
              <a:t>　violence    </a:t>
            </a:r>
            <a:r>
              <a:rPr lang="zh-CN" altLang="en-US" sz="1814" kern="0" dirty="0" smtClean="0">
                <a:solidFill>
                  <a:srgbClr val="000000"/>
                </a:solidFill>
                <a:latin typeface="Times New Roman" pitchFamily="65" charset="-122"/>
                <a:ea typeface="宋体" pitchFamily="65" charset="-122"/>
              </a:rPr>
              <a:t>(violent)far beyond the scale of anything known to </a:t>
            </a:r>
            <a:r>
              <a:rPr dirty="0"/>
              <a:t/>
            </a:r>
            <a:br>
              <a:rPr dirty="0"/>
            </a:br>
            <a:r>
              <a:rPr lang="zh-CN" altLang="en-US" sz="1814" kern="0" dirty="0" smtClean="0">
                <a:solidFill>
                  <a:srgbClr val="000000"/>
                </a:solidFill>
                <a:latin typeface="Times New Roman" pitchFamily="65" charset="-122"/>
                <a:ea typeface="宋体" pitchFamily="65" charset="-122"/>
              </a:rPr>
              <a:t>humans. </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考查名词。句意:在过去的某个时候,黄石公园一定发生过爆炸,其威力远</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远超出人类所知的任何范围。由前面的不定冠词a可以判断,此处填名词,作介词</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with的宾语。</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7-2 (2018课标全国Ⅱ,完形填空,</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 saw there were two instructors on board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and a man lying across the middle. He was shaking </a:t>
            </a:r>
            <a:r>
              <a:rPr lang="zh-CN" altLang="en-US" sz="1814" u="sng" kern="0" dirty="0" smtClean="0">
                <a:solidFill>
                  <a:srgbClr val="FF0000"/>
                </a:solidFill>
                <a:latin typeface="Times New Roman" pitchFamily="65" charset="-122"/>
                <a:ea typeface="宋体" pitchFamily="65" charset="-122"/>
              </a:rPr>
              <a:t>　violently    </a:t>
            </a:r>
            <a:r>
              <a:rPr lang="zh-CN" altLang="en-US" sz="1814" kern="0" dirty="0" smtClean="0">
                <a:solidFill>
                  <a:srgbClr val="000000"/>
                </a:solidFill>
                <a:latin typeface="Times New Roman" pitchFamily="65" charset="-122"/>
                <a:ea typeface="宋体" pitchFamily="65" charset="-122"/>
              </a:rPr>
              <a:t>(violent).</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考查副词。句意:我看见船上有两个教官,中间躺着一个男人。他在剧烈</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地颤抖着。修饰谓语动词应该用副词形式。故填violently。</a:t>
            </a:r>
            <a:endParaRPr lang="zh-CN" altLang="en-US" dirty="0">
              <a:solidFill>
                <a:srgbClr val="FF0000"/>
              </a:solidFill>
            </a:endParaRPr>
          </a:p>
        </p:txBody>
      </p:sp>
      <p:pic>
        <p:nvPicPr>
          <p:cNvPr id="3" name="图片 3" descr="textimage43.jpeg"/>
          <p:cNvPicPr>
            <a:picLocks noChangeAspect="1"/>
          </p:cNvPicPr>
          <p:nvPr/>
        </p:nvPicPr>
        <p:blipFill>
          <a:blip r:embed="rId4" cstate="print"/>
          <a:stretch>
            <a:fillRect/>
          </a:stretch>
        </p:blipFill>
        <p:spPr>
          <a:xfrm>
            <a:off x="3273524" y="2355976"/>
            <a:ext cx="609600" cy="409574"/>
          </a:xfrm>
          <a:prstGeom prst="rect">
            <a:avLst/>
          </a:prstGeom>
        </p:spPr>
      </p:pic>
      <p:pic>
        <p:nvPicPr>
          <p:cNvPr id="4" name="图片 4" descr="textimage44.jpeg"/>
          <p:cNvPicPr>
            <a:picLocks noChangeAspect="1"/>
          </p:cNvPicPr>
          <p:nvPr/>
        </p:nvPicPr>
        <p:blipFill>
          <a:blip r:embed="rId4" cstate="print"/>
          <a:stretch>
            <a:fillRect/>
          </a:stretch>
        </p:blipFill>
        <p:spPr>
          <a:xfrm>
            <a:off x="3811050" y="4940289"/>
            <a:ext cx="552449" cy="371474"/>
          </a:xfrm>
          <a:prstGeom prst="rect">
            <a:avLst/>
          </a:prstGeom>
        </p:spPr>
      </p:pic>
      <p:pic>
        <p:nvPicPr>
          <p:cNvPr id="5" name="Picture 4" descr="\\a015\吴双婷\线.tif"/>
          <p:cNvPicPr>
            <a:picLocks noChangeAspect="1" noChangeArrowheads="1"/>
          </p:cNvPicPr>
          <p:nvPr/>
        </p:nvPicPr>
        <p:blipFill>
          <a:blip r:embed="rId5" cstate="print"/>
          <a:srcRect/>
          <a:stretch>
            <a:fillRect/>
          </a:stretch>
        </p:blipFill>
        <p:spPr bwMode="auto">
          <a:xfrm>
            <a:off x="1000100" y="1433517"/>
            <a:ext cx="1143008"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5" cstate="print"/>
          <a:srcRect/>
          <a:stretch>
            <a:fillRect/>
          </a:stretch>
        </p:blipFill>
        <p:spPr bwMode="auto">
          <a:xfrm>
            <a:off x="2214546" y="2777327"/>
            <a:ext cx="1285884"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5500694" y="5362607"/>
            <a:ext cx="1214446"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3773725"/>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单句改错</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7-3 (2018北京,七选五改编,</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)However, anger can easily turn violently, and it is</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best to know the reasons for anger to appear in order to prevent its presence.</a:t>
            </a:r>
            <a:endParaRPr lang="zh-CN" altLang="en-US" dirty="0"/>
          </a:p>
          <a:p>
            <a:pPr marL="0" indent="0" eaLnBrk="0" latinLnBrk="1" hangingPunct="0">
              <a:lnSpc>
                <a:spcPct val="150000"/>
              </a:lnSpc>
              <a:spcBef>
                <a:spcPts val="141"/>
              </a:spcBef>
              <a:buNone/>
            </a:pPr>
            <a:r>
              <a:rPr lang="zh-CN" altLang="en-US" sz="1814" u="sng" kern="0" dirty="0" smtClean="0">
                <a:solidFill>
                  <a:srgbClr val="FF0000"/>
                </a:solidFill>
                <a:latin typeface="Times New Roman" pitchFamily="65" charset="-122"/>
                <a:ea typeface="宋体" pitchFamily="65" charset="-122"/>
              </a:rPr>
              <a:t>　violently改为violent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考查形容词。句意:然而,愤怒很容易变成暴力,最好知道愤怒产生的原因,</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以防止它的出现。 turn是系动词,后面跟形容词作表语。故将violently改为vio-</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lent。</a:t>
            </a:r>
            <a:endParaRPr lang="zh-CN" altLang="en-US" dirty="0">
              <a:solidFill>
                <a:srgbClr val="FF0000"/>
              </a:solidFill>
            </a:endParaRPr>
          </a:p>
          <a:p>
            <a:pPr marL="0" indent="0" eaLnBrk="0" latinLnBrk="1" hangingPunct="0">
              <a:lnSpc>
                <a:spcPct val="150000"/>
              </a:lnSpc>
              <a:spcBef>
                <a:spcPts val="141"/>
              </a:spcBef>
              <a:buNone/>
            </a:pPr>
            <a:r>
              <a:rPr lang="zh-CN" altLang="en-US" sz="3208" kern="0" spc="2551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endParaRPr lang="zh-CN" altLang="en-US" dirty="0"/>
          </a:p>
        </p:txBody>
      </p:sp>
      <p:pic>
        <p:nvPicPr>
          <p:cNvPr id="3" name="图片 3" descr="textimage45.jpeg"/>
          <p:cNvPicPr>
            <a:picLocks noChangeAspect="1"/>
          </p:cNvPicPr>
          <p:nvPr/>
        </p:nvPicPr>
        <p:blipFill>
          <a:blip r:embed="rId4" cstate="print"/>
          <a:stretch>
            <a:fillRect/>
          </a:stretch>
        </p:blipFill>
        <p:spPr>
          <a:xfrm>
            <a:off x="3350250" y="1918648"/>
            <a:ext cx="609600" cy="409575"/>
          </a:xfrm>
          <a:prstGeom prst="rect">
            <a:avLst/>
          </a:prstGeom>
        </p:spPr>
      </p:pic>
      <p:pic>
        <p:nvPicPr>
          <p:cNvPr id="5" name="Picture 4" descr="\\a015\吴双婷\线.tif"/>
          <p:cNvPicPr>
            <a:picLocks noChangeAspect="1" noChangeArrowheads="1"/>
          </p:cNvPicPr>
          <p:nvPr/>
        </p:nvPicPr>
        <p:blipFill>
          <a:blip r:embed="rId5" cstate="print"/>
          <a:srcRect/>
          <a:stretch>
            <a:fillRect/>
          </a:stretch>
        </p:blipFill>
        <p:spPr bwMode="auto">
          <a:xfrm>
            <a:off x="714348" y="2777327"/>
            <a:ext cx="242889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754122"/>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en-US" altLang="zh-CN" dirty="0" smtClean="0">
                <a:solidFill>
                  <a:schemeClr val="tx2"/>
                </a:solidFill>
              </a:rPr>
              <a:t>		</a:t>
            </a:r>
            <a:r>
              <a:rPr lang="zh-CN" altLang="en-US" dirty="0" smtClean="0">
                <a:solidFill>
                  <a:schemeClr val="tx2"/>
                </a:solidFill>
              </a:rPr>
              <a:t> |“疑问代词/副词+动词不定式”结构</a:t>
            </a:r>
            <a:endParaRPr lang="zh-CN" altLang="en-US" dirty="0">
              <a:solidFill>
                <a:schemeClr val="tx2"/>
              </a:solidFill>
            </a:endParaRPr>
          </a:p>
          <a:p>
            <a:pPr marL="0" indent="0" eaLnBrk="0" latinLnBrk="1" hangingPunct="0">
              <a:lnSpc>
                <a:spcPct val="150000"/>
              </a:lnSpc>
              <a:spcBef>
                <a:spcPts val="864"/>
              </a:spcBef>
              <a:buNone/>
            </a:pPr>
            <a:r>
              <a:rPr lang="zh-CN" altLang="en-US" sz="1814" kern="0" dirty="0" smtClean="0">
                <a:solidFill>
                  <a:srgbClr val="000000"/>
                </a:solidFill>
                <a:latin typeface="Times New Roman" pitchFamily="65" charset="-122"/>
                <a:ea typeface="宋体" pitchFamily="65" charset="-122"/>
              </a:rPr>
              <a:t>　　I tried to learn how to play it, but after trying for hours, I was convinced that I </a:t>
            </a:r>
            <a:r>
              <a:rPr dirty="0"/>
              <a:t/>
            </a:r>
            <a:br>
              <a:rPr dirty="0"/>
            </a:br>
            <a:r>
              <a:rPr lang="zh-CN" altLang="en-US" sz="1814" kern="0" dirty="0" smtClean="0">
                <a:solidFill>
                  <a:srgbClr val="000000"/>
                </a:solidFill>
                <a:latin typeface="Times New Roman" pitchFamily="65" charset="-122"/>
                <a:ea typeface="宋体" pitchFamily="65" charset="-122"/>
              </a:rPr>
              <a:t>could never make a musical sound with this instrument!(教材P15)</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我努力学习如何演奏它,但经过几个小时的努力,我确信我永远无法用这个乐器</a:t>
            </a:r>
            <a:r>
              <a:rPr dirty="0"/>
              <a:t/>
            </a:r>
            <a:br>
              <a:rPr dirty="0"/>
            </a:br>
            <a:r>
              <a:rPr lang="zh-CN" altLang="en-US" sz="1814" kern="0" dirty="0" smtClean="0">
                <a:solidFill>
                  <a:srgbClr val="000000"/>
                </a:solidFill>
                <a:latin typeface="Times New Roman" pitchFamily="65" charset="-122"/>
                <a:ea typeface="宋体" pitchFamily="65" charset="-122"/>
              </a:rPr>
              <a:t>发出悦耳的声音!</a:t>
            </a:r>
            <a:endParaRPr lang="zh-CN" altLang="en-US" dirty="0"/>
          </a:p>
          <a:p>
            <a:pPr marL="0" indent="0" eaLnBrk="0" latinLnBrk="1" hangingPunct="0">
              <a:lnSpc>
                <a:spcPct val="150000"/>
              </a:lnSpc>
              <a:spcBef>
                <a:spcPts val="141"/>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How to prevent them from swimming in this river is a problem.如何防止他们在这</a:t>
            </a:r>
            <a:r>
              <a:rPr dirty="0"/>
              <a:t/>
            </a:r>
            <a:br>
              <a:rPr dirty="0"/>
            </a:br>
            <a:r>
              <a:rPr lang="zh-CN" altLang="en-US" sz="1814" kern="0" dirty="0" smtClean="0">
                <a:solidFill>
                  <a:srgbClr val="000000"/>
                </a:solidFill>
                <a:latin typeface="Times New Roman" pitchFamily="65" charset="-122"/>
                <a:ea typeface="宋体" pitchFamily="65" charset="-122"/>
              </a:rPr>
              <a:t>条河里游泳是一个难题。</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Choosing what to eat is no longer as easy as it once was.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选择吃什么不再像以前那么简单了。</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My question is where to find the answer.</a:t>
            </a:r>
            <a:endParaRPr lang="zh-CN" altLang="en-US" dirty="0"/>
          </a:p>
        </p:txBody>
      </p:sp>
      <p:pic>
        <p:nvPicPr>
          <p:cNvPr id="3" name="图片 3" descr="textimage47.jpeg"/>
          <p:cNvPicPr>
            <a:picLocks noChangeAspect="1"/>
          </p:cNvPicPr>
          <p:nvPr/>
        </p:nvPicPr>
        <p:blipFill>
          <a:blip r:embed="rId4" cstate="print"/>
          <a:stretch>
            <a:fillRect/>
          </a:stretch>
        </p:blipFill>
        <p:spPr>
          <a:xfrm>
            <a:off x="720000" y="1487292"/>
            <a:ext cx="1819274" cy="495300"/>
          </a:xfrm>
          <a:prstGeom prst="rect">
            <a:avLst/>
          </a:prstGeom>
        </p:spPr>
      </p:pic>
      <p:pic>
        <p:nvPicPr>
          <p:cNvPr id="4" name="图片 4" descr="textimage48.jpeg"/>
          <p:cNvPicPr>
            <a:picLocks noChangeAspect="1"/>
          </p:cNvPicPr>
          <p:nvPr/>
        </p:nvPicPr>
        <p:blipFill>
          <a:blip r:embed="rId5" cstate="print"/>
          <a:stretch>
            <a:fillRect/>
          </a:stretch>
        </p:blipFill>
        <p:spPr>
          <a:xfrm>
            <a:off x="714348" y="3772699"/>
            <a:ext cx="190500" cy="219074"/>
          </a:xfrm>
          <a:prstGeom prst="rect">
            <a:avLst/>
          </a:prstGeom>
        </p:spPr>
      </p:pic>
      <p:pic>
        <p:nvPicPr>
          <p:cNvPr id="5" name="图片 4" descr="textimage46.jpeg"/>
          <p:cNvPicPr>
            <a:picLocks noChangeAspect="1"/>
          </p:cNvPicPr>
          <p:nvPr/>
        </p:nvPicPr>
        <p:blipFill>
          <a:blip r:embed="rId6" cstate="print"/>
          <a:stretch>
            <a:fillRect/>
          </a:stretch>
        </p:blipFill>
        <p:spPr>
          <a:xfrm>
            <a:off x="3143240" y="975601"/>
            <a:ext cx="2154516" cy="444404"/>
          </a:xfrm>
          <a:prstGeom prst="rect">
            <a:avLst/>
          </a:prstGeom>
        </p:spPr>
      </p:pic>
    </p:spTree>
    <p:custDataLst>
      <p:custData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我的问题是在哪里能找到答案。</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 am not sure how to behave at the dinner table. =I am not sure how I should behave </a:t>
            </a:r>
            <a:r>
              <a:rPr dirty="0"/>
              <a:t/>
            </a:r>
            <a:br>
              <a:rPr dirty="0"/>
            </a:br>
            <a:r>
              <a:rPr lang="zh-CN" altLang="en-US" sz="1814" kern="0" dirty="0" smtClean="0">
                <a:solidFill>
                  <a:srgbClr val="000000"/>
                </a:solidFill>
                <a:latin typeface="Times New Roman" pitchFamily="65" charset="-122"/>
                <a:ea typeface="宋体" pitchFamily="65" charset="-122"/>
              </a:rPr>
              <a:t>at the dinner table.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我不确定在餐桌上如何表现。</a:t>
            </a:r>
            <a:endParaRPr lang="zh-CN" altLang="en-US" dirty="0"/>
          </a:p>
          <a:p>
            <a:pPr marL="0" indent="0" eaLnBrk="0" latinLnBrk="1" hangingPunct="0">
              <a:lnSpc>
                <a:spcPct val="150000"/>
              </a:lnSpc>
              <a:spcBef>
                <a:spcPts val="141"/>
              </a:spcBef>
              <a:buNone/>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①“疑问代词/副词+动词不定式”在句中可作</a:t>
            </a:r>
            <a:r>
              <a:rPr lang="zh-CN" altLang="en-US" sz="1814" u="sng" kern="0" dirty="0" smtClean="0">
                <a:solidFill>
                  <a:srgbClr val="FF0000"/>
                </a:solidFill>
                <a:latin typeface="Times New Roman" pitchFamily="65" charset="-122"/>
                <a:ea typeface="宋体" pitchFamily="65" charset="-122"/>
              </a:rPr>
              <a:t>　主    </a:t>
            </a:r>
            <a:r>
              <a:rPr lang="zh-CN" altLang="en-US" sz="1814" kern="0" dirty="0" smtClean="0">
                <a:solidFill>
                  <a:srgbClr val="000000"/>
                </a:solidFill>
                <a:latin typeface="Times New Roman" pitchFamily="65" charset="-122"/>
                <a:ea typeface="宋体" pitchFamily="65" charset="-122"/>
              </a:rPr>
              <a:t>语、</a:t>
            </a:r>
            <a:r>
              <a:rPr lang="zh-CN" altLang="en-US" sz="1814" u="sng" kern="0" dirty="0" smtClean="0">
                <a:solidFill>
                  <a:srgbClr val="FF0000"/>
                </a:solidFill>
                <a:latin typeface="Times New Roman" pitchFamily="65" charset="-122"/>
                <a:ea typeface="宋体" pitchFamily="65" charset="-122"/>
              </a:rPr>
              <a:t>　表    </a:t>
            </a:r>
            <a:r>
              <a:rPr lang="zh-CN" altLang="en-US" sz="1814" kern="0" dirty="0" smtClean="0">
                <a:solidFill>
                  <a:srgbClr val="000000"/>
                </a:solidFill>
                <a:latin typeface="Times New Roman" pitchFamily="65" charset="-122"/>
                <a:ea typeface="宋体" pitchFamily="65" charset="-122"/>
              </a:rPr>
              <a:t>语或</a:t>
            </a:r>
            <a:r>
              <a:rPr lang="zh-CN" altLang="en-US" sz="1814" u="sng" kern="0" dirty="0" smtClean="0">
                <a:solidFill>
                  <a:srgbClr val="FF0000"/>
                </a:solidFill>
                <a:latin typeface="Times New Roman" pitchFamily="65" charset="-122"/>
                <a:ea typeface="宋体" pitchFamily="65" charset="-122"/>
              </a:rPr>
              <a:t>　宾    </a:t>
            </a:r>
            <a:r>
              <a:rPr dirty="0"/>
              <a:t/>
            </a:r>
            <a:br>
              <a:rPr dirty="0"/>
            </a:br>
            <a:r>
              <a:rPr lang="zh-CN" altLang="en-US" sz="1814" kern="0" dirty="0" smtClean="0">
                <a:solidFill>
                  <a:srgbClr val="000000"/>
                </a:solidFill>
                <a:latin typeface="Times New Roman" pitchFamily="65" charset="-122"/>
                <a:ea typeface="宋体" pitchFamily="65" charset="-122"/>
              </a:rPr>
              <a:t>语。</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②在该结构中,疑问代词后通常跟及物动词或相当于及物动词短语的不定式;疑</a:t>
            </a:r>
            <a:r>
              <a:rPr dirty="0"/>
              <a:t/>
            </a:r>
            <a:br>
              <a:rPr dirty="0"/>
            </a:br>
            <a:r>
              <a:rPr lang="zh-CN" altLang="en-US" sz="1814" kern="0" dirty="0" smtClean="0">
                <a:solidFill>
                  <a:srgbClr val="000000"/>
                </a:solidFill>
                <a:latin typeface="Times New Roman" pitchFamily="65" charset="-122"/>
                <a:ea typeface="宋体" pitchFamily="65" charset="-122"/>
              </a:rPr>
              <a:t>问副词后通常跟不及物动词的不定式,或带有宾语的及物动词的不定式。</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③“疑问代词/副词+动词不定式” 结构可以写成相应的</a:t>
            </a:r>
            <a:r>
              <a:rPr lang="zh-CN" altLang="en-US" sz="1814" u="sng" kern="0" dirty="0" smtClean="0">
                <a:solidFill>
                  <a:srgbClr val="FF0000"/>
                </a:solidFill>
                <a:latin typeface="Times New Roman" pitchFamily="65" charset="-122"/>
                <a:ea typeface="宋体" pitchFamily="65" charset="-122"/>
              </a:rPr>
              <a:t>　从句    </a:t>
            </a:r>
            <a:r>
              <a:rPr lang="zh-CN" altLang="en-US" sz="1814" kern="0" dirty="0" smtClean="0">
                <a:solidFill>
                  <a:srgbClr val="000000"/>
                </a:solidFill>
                <a:latin typeface="Times New Roman" pitchFamily="65" charset="-122"/>
                <a:ea typeface="宋体" pitchFamily="65" charset="-122"/>
              </a:rPr>
              <a:t>,改为从句时只</a:t>
            </a:r>
            <a:r>
              <a:rPr dirty="0"/>
              <a:t/>
            </a:r>
            <a:br>
              <a:rPr dirty="0"/>
            </a:br>
            <a:r>
              <a:rPr lang="zh-CN" altLang="en-US" sz="1814" kern="0" dirty="0" smtClean="0">
                <a:solidFill>
                  <a:srgbClr val="000000"/>
                </a:solidFill>
                <a:latin typeface="Times New Roman" pitchFamily="65" charset="-122"/>
                <a:ea typeface="宋体" pitchFamily="65" charset="-122"/>
              </a:rPr>
              <a:t>要在疑问词后面加一个适当的主语并将不定式动词改为适当形式的谓语既可。</a:t>
            </a:r>
            <a:endParaRPr lang="zh-CN" altLang="en-US" dirty="0"/>
          </a:p>
          <a:p>
            <a:pPr marL="0" indent="0" eaLnBrk="0" latinLnBrk="1" hangingPunct="0">
              <a:lnSpc>
                <a:spcPct val="150000"/>
              </a:lnSpc>
              <a:spcBef>
                <a:spcPts val="141"/>
              </a:spcBef>
              <a:buNone/>
            </a:pPr>
            <a:r>
              <a:rPr lang="zh-CN" altLang="en-US" sz="2359" kern="0" spc="9415" dirty="0" smtClean="0">
                <a:solidFill>
                  <a:srgbClr val="000000"/>
                </a:solidFill>
                <a:latin typeface="Times New Roman" pitchFamily="65" charset="-122"/>
                <a:ea typeface="宋体" pitchFamily="65" charset="-122"/>
              </a:rPr>
              <a:t> </a:t>
            </a:r>
            <a:endParaRPr lang="zh-CN" altLang="en-US" dirty="0"/>
          </a:p>
        </p:txBody>
      </p:sp>
      <p:pic>
        <p:nvPicPr>
          <p:cNvPr id="3" name="图片 3" descr="textimage49.jpeg"/>
          <p:cNvPicPr>
            <a:picLocks noChangeAspect="1"/>
          </p:cNvPicPr>
          <p:nvPr/>
        </p:nvPicPr>
        <p:blipFill>
          <a:blip r:embed="rId4" cstate="print"/>
          <a:stretch>
            <a:fillRect/>
          </a:stretch>
        </p:blipFill>
        <p:spPr>
          <a:xfrm>
            <a:off x="720000" y="3271438"/>
            <a:ext cx="219075" cy="219074"/>
          </a:xfrm>
          <a:prstGeom prst="rect">
            <a:avLst/>
          </a:prstGeom>
        </p:spPr>
      </p:pic>
      <p:pic>
        <p:nvPicPr>
          <p:cNvPr id="5" name="Picture 4" descr="\\a015\吴双婷\线.tif"/>
          <p:cNvPicPr>
            <a:picLocks noChangeAspect="1" noChangeArrowheads="1"/>
          </p:cNvPicPr>
          <p:nvPr/>
        </p:nvPicPr>
        <p:blipFill>
          <a:blip r:embed="rId5" cstate="print"/>
          <a:srcRect/>
          <a:stretch>
            <a:fillRect/>
          </a:stretch>
        </p:blipFill>
        <p:spPr bwMode="auto">
          <a:xfrm>
            <a:off x="5286380" y="3563145"/>
            <a:ext cx="642942"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5" cstate="print"/>
          <a:srcRect/>
          <a:stretch>
            <a:fillRect/>
          </a:stretch>
        </p:blipFill>
        <p:spPr bwMode="auto">
          <a:xfrm>
            <a:off x="6429388" y="3563145"/>
            <a:ext cx="642942"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7643834" y="3563145"/>
            <a:ext cx="642942"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5" cstate="print"/>
          <a:srcRect/>
          <a:stretch>
            <a:fillRect/>
          </a:stretch>
        </p:blipFill>
        <p:spPr bwMode="auto">
          <a:xfrm>
            <a:off x="6357951" y="5277657"/>
            <a:ext cx="785817"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588518"/>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1-1 (2020课标全国Ⅱ,阅读理解C,</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)When you were trying to figure out </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u="sng" kern="0" dirty="0" smtClean="0">
                <a:solidFill>
                  <a:srgbClr val="FF0000"/>
                </a:solidFill>
                <a:latin typeface="Times New Roman" pitchFamily="65" charset="-122"/>
                <a:ea typeface="宋体" pitchFamily="65" charset="-122"/>
              </a:rPr>
              <a:t>    what    </a:t>
            </a:r>
            <a:r>
              <a:rPr lang="zh-CN" altLang="en-US" sz="1814" kern="0" dirty="0" smtClean="0">
                <a:solidFill>
                  <a:srgbClr val="000000"/>
                </a:solidFill>
                <a:latin typeface="Times New Roman" pitchFamily="65" charset="-122"/>
                <a:ea typeface="宋体" pitchFamily="65" charset="-122"/>
              </a:rPr>
              <a:t> to buy for the environmentalist on your holiday list, fur probably didn't cross </a:t>
            </a:r>
            <a:r>
              <a:rPr dirty="0"/>
              <a:t/>
            </a:r>
            <a:br>
              <a:rPr dirty="0"/>
            </a:br>
            <a:r>
              <a:rPr lang="zh-CN" altLang="en-US" sz="1814" kern="0" dirty="0" smtClean="0">
                <a:solidFill>
                  <a:srgbClr val="000000"/>
                </a:solidFill>
                <a:latin typeface="Times New Roman" pitchFamily="65" charset="-122"/>
                <a:ea typeface="宋体" pitchFamily="65" charset="-122"/>
              </a:rPr>
              <a:t>your mind.</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   考查疑问代词。句意:当你在努力想出为你的假期清单上的环保主义者买</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什么时,你可能不会想到皮草。由动词buy可以判断此处填疑问代词what, what to</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 buy作前面动词短语figure out的宾语。</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1-2 (2020浙江,七选五,</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 learned a lot about how </a:t>
            </a:r>
            <a:r>
              <a:rPr lang="zh-CN" altLang="en-US" sz="1814" u="sng" kern="0" dirty="0" smtClean="0">
                <a:solidFill>
                  <a:srgbClr val="FF0000"/>
                </a:solidFill>
                <a:latin typeface="Times New Roman" pitchFamily="65" charset="-122"/>
                <a:ea typeface="宋体" pitchFamily="65" charset="-122"/>
              </a:rPr>
              <a:t>　to extend    </a:t>
            </a:r>
            <a:r>
              <a:rPr lang="zh-CN" altLang="en-US" sz="1814" kern="0" dirty="0" smtClean="0">
                <a:solidFill>
                  <a:srgbClr val="000000"/>
                </a:solidFill>
                <a:latin typeface="Times New Roman" pitchFamily="65" charset="-122"/>
                <a:ea typeface="宋体" pitchFamily="65" charset="-122"/>
              </a:rPr>
              <a:t>(extend) the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life of objects and transform them into something new and useful.</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考查动词不定式。句意:我学到了很多关于如何延长物体的寿命并把它们</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变成新的有用的东西(的知识)。how to extend the life of objects and transform them </a:t>
            </a:r>
            <a:endParaRPr lang="en-US" altLang="zh-CN" sz="1814" kern="0" dirty="0" smtClean="0">
              <a:solidFill>
                <a:srgbClr val="FF0000"/>
              </a:solidFill>
              <a:latin typeface="Times New Roman" pitchFamily="65" charset="-122"/>
              <a:ea typeface="宋体" pitchFamily="65" charset="-122"/>
            </a:endParaRPr>
          </a:p>
          <a:p>
            <a:pPr eaLnBrk="0" latinLnBrk="1" hangingPunct="0">
              <a:lnSpc>
                <a:spcPct val="150000"/>
              </a:lnSpc>
              <a:spcBef>
                <a:spcPts val="141"/>
              </a:spcBef>
            </a:pPr>
            <a:r>
              <a:rPr lang="zh-CN" altLang="en-US" sz="1814" kern="0" dirty="0" smtClean="0">
                <a:solidFill>
                  <a:srgbClr val="FF0000"/>
                </a:solidFill>
                <a:latin typeface="Times New Roman" pitchFamily="65" charset="-122"/>
                <a:ea typeface="宋体" pitchFamily="65" charset="-122"/>
              </a:rPr>
              <a:t>into something new and useful为“疑问词+不定式”结构,在句中作about的宾语。</a:t>
            </a:r>
          </a:p>
          <a:p>
            <a:pPr marL="0" indent="0" eaLnBrk="0" latinLnBrk="1" hangingPunct="0">
              <a:lnSpc>
                <a:spcPct val="150000"/>
              </a:lnSpc>
              <a:spcBef>
                <a:spcPts val="141"/>
              </a:spcBef>
              <a:buNone/>
            </a:pPr>
            <a:endParaRPr lang="zh-CN" altLang="en-US" dirty="0"/>
          </a:p>
        </p:txBody>
      </p:sp>
      <p:pic>
        <p:nvPicPr>
          <p:cNvPr id="3" name="图片 3" descr="textimage51.jpeg"/>
          <p:cNvPicPr>
            <a:picLocks noChangeAspect="1"/>
          </p:cNvPicPr>
          <p:nvPr/>
        </p:nvPicPr>
        <p:blipFill>
          <a:blip r:embed="rId4" cstate="print"/>
          <a:stretch>
            <a:fillRect/>
          </a:stretch>
        </p:blipFill>
        <p:spPr>
          <a:xfrm>
            <a:off x="3964725" y="1918648"/>
            <a:ext cx="609600" cy="409575"/>
          </a:xfrm>
          <a:prstGeom prst="rect">
            <a:avLst/>
          </a:prstGeom>
        </p:spPr>
      </p:pic>
      <p:pic>
        <p:nvPicPr>
          <p:cNvPr id="4" name="图片 4" descr="textimage52.jpeg"/>
          <p:cNvPicPr>
            <a:picLocks noChangeAspect="1"/>
          </p:cNvPicPr>
          <p:nvPr/>
        </p:nvPicPr>
        <p:blipFill>
          <a:blip r:embed="rId4" cstate="print"/>
          <a:stretch>
            <a:fillRect/>
          </a:stretch>
        </p:blipFill>
        <p:spPr>
          <a:xfrm>
            <a:off x="2889449" y="4502961"/>
            <a:ext cx="552449" cy="371474"/>
          </a:xfrm>
          <a:prstGeom prst="rect">
            <a:avLst/>
          </a:prstGeom>
        </p:spPr>
      </p:pic>
      <p:pic>
        <p:nvPicPr>
          <p:cNvPr id="5" name="图片 4" descr="textimage50.jpeg"/>
          <p:cNvPicPr>
            <a:picLocks noChangeAspect="1"/>
          </p:cNvPicPr>
          <p:nvPr/>
        </p:nvPicPr>
        <p:blipFill>
          <a:blip r:embed="rId5" cstate="print"/>
          <a:stretch>
            <a:fillRect/>
          </a:stretch>
        </p:blipFill>
        <p:spPr>
          <a:xfrm>
            <a:off x="714348" y="991378"/>
            <a:ext cx="1058091" cy="357190"/>
          </a:xfrm>
          <a:prstGeom prst="rect">
            <a:avLst/>
          </a:prstGeom>
        </p:spPr>
      </p:pic>
      <p:pic>
        <p:nvPicPr>
          <p:cNvPr id="6" name="Picture 4" descr="\\a015\吴双婷\线.tif"/>
          <p:cNvPicPr>
            <a:picLocks noChangeAspect="1" noChangeArrowheads="1"/>
          </p:cNvPicPr>
          <p:nvPr/>
        </p:nvPicPr>
        <p:blipFill>
          <a:blip r:embed="rId6" cstate="print"/>
          <a:srcRect/>
          <a:stretch>
            <a:fillRect/>
          </a:stretch>
        </p:blipFill>
        <p:spPr bwMode="auto">
          <a:xfrm>
            <a:off x="714348" y="2348699"/>
            <a:ext cx="928693"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6" cstate="print"/>
          <a:srcRect/>
          <a:stretch>
            <a:fillRect/>
          </a:stretch>
        </p:blipFill>
        <p:spPr bwMode="auto">
          <a:xfrm>
            <a:off x="5857884" y="4491839"/>
            <a:ext cx="1285884"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000"/>
                                        <p:tgtEl>
                                          <p:spTgt spid="2">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255332"/>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19.</a:t>
            </a:r>
            <a:r>
              <a:rPr lang="zh-CN" altLang="en-US" sz="1814" u="sng" kern="0" dirty="0" smtClean="0">
                <a:solidFill>
                  <a:srgbClr val="FF0000"/>
                </a:solidFill>
                <a:latin typeface="Times New Roman" pitchFamily="65" charset="-122"/>
                <a:ea typeface="宋体" pitchFamily="65" charset="-122"/>
              </a:rPr>
              <a:t>　phase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.阶段;时期</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20.</a:t>
            </a:r>
            <a:r>
              <a:rPr lang="zh-CN" altLang="en-US" sz="1814" u="sng" kern="0" dirty="0" smtClean="0">
                <a:solidFill>
                  <a:srgbClr val="FF0000"/>
                </a:solidFill>
                <a:latin typeface="Times New Roman" pitchFamily="65" charset="-122"/>
                <a:ea typeface="宋体" pitchFamily="65" charset="-122"/>
              </a:rPr>
              <a:t>　trunk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.树干</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21.</a:t>
            </a:r>
            <a:r>
              <a:rPr lang="zh-CN" altLang="en-US" sz="1814" u="sng" kern="0" dirty="0" smtClean="0">
                <a:solidFill>
                  <a:srgbClr val="FF0000"/>
                </a:solidFill>
                <a:latin typeface="Times New Roman" pitchFamily="65" charset="-122"/>
                <a:ea typeface="宋体" pitchFamily="65" charset="-122"/>
              </a:rPr>
              <a:t>　session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.一场;一段时间;会议</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22.</a:t>
            </a:r>
            <a:r>
              <a:rPr lang="zh-CN" altLang="en-US" sz="1814" u="sng" kern="0" dirty="0" smtClean="0">
                <a:solidFill>
                  <a:srgbClr val="FF0000"/>
                </a:solidFill>
                <a:latin typeface="Times New Roman" pitchFamily="65" charset="-122"/>
                <a:ea typeface="宋体" pitchFamily="65" charset="-122"/>
              </a:rPr>
              <a:t>　nest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.巢穴;鸟窝;秘密窝点</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23.</a:t>
            </a:r>
            <a:r>
              <a:rPr lang="zh-CN" altLang="en-US" sz="1814" u="sng" kern="0" dirty="0" smtClean="0">
                <a:solidFill>
                  <a:srgbClr val="FF0000"/>
                </a:solidFill>
                <a:latin typeface="Times New Roman" pitchFamily="65" charset="-122"/>
                <a:ea typeface="宋体" pitchFamily="65" charset="-122"/>
              </a:rPr>
              <a:t>　biology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.生理;生物学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24.</a:t>
            </a:r>
            <a:r>
              <a:rPr lang="zh-CN" altLang="en-US" sz="1814" u="sng" kern="0" dirty="0" smtClean="0">
                <a:solidFill>
                  <a:srgbClr val="FF0000"/>
                </a:solidFill>
                <a:latin typeface="Times New Roman" pitchFamily="65" charset="-122"/>
                <a:ea typeface="宋体" pitchFamily="65" charset="-122"/>
              </a:rPr>
              <a:t>　hatch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.孵出;破壳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.使孵出;策划;(尤指)密谋</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25.</a:t>
            </a:r>
            <a:r>
              <a:rPr lang="zh-CN" altLang="en-US" sz="1814" u="sng" kern="0" dirty="0" smtClean="0">
                <a:solidFill>
                  <a:srgbClr val="FF0000"/>
                </a:solidFill>
                <a:latin typeface="Times New Roman" pitchFamily="65" charset="-122"/>
                <a:ea typeface="宋体" pitchFamily="65" charset="-122"/>
              </a:rPr>
              <a:t>　capacity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.能力;容量</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26.</a:t>
            </a:r>
            <a:r>
              <a:rPr lang="zh-CN" altLang="en-US" sz="1814" u="sng" kern="0" dirty="0" smtClean="0">
                <a:solidFill>
                  <a:srgbClr val="FF0000"/>
                </a:solidFill>
                <a:latin typeface="Times New Roman" pitchFamily="65" charset="-122"/>
                <a:ea typeface="宋体" pitchFamily="65" charset="-122"/>
              </a:rPr>
              <a:t>　fence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.栅栏;围栏</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27.</a:t>
            </a:r>
            <a:r>
              <a:rPr lang="zh-CN" altLang="en-US" sz="1814" u="sng" kern="0" dirty="0" smtClean="0">
                <a:solidFill>
                  <a:srgbClr val="FF0000"/>
                </a:solidFill>
                <a:latin typeface="Times New Roman" pitchFamily="65" charset="-122"/>
                <a:ea typeface="宋体" pitchFamily="65" charset="-122"/>
              </a:rPr>
              <a:t>　prison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.监狱;监禁</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28.</a:t>
            </a:r>
            <a:r>
              <a:rPr lang="zh-CN" altLang="en-US" sz="1814" u="sng" kern="0" dirty="0" smtClean="0">
                <a:solidFill>
                  <a:srgbClr val="FF0000"/>
                </a:solidFill>
                <a:latin typeface="Times New Roman" pitchFamily="65" charset="-122"/>
                <a:ea typeface="宋体" pitchFamily="65" charset="-122"/>
              </a:rPr>
              <a:t>　grand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.大;宏大的</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1000100" y="1491443"/>
            <a:ext cx="1000132"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1000100" y="1920071"/>
            <a:ext cx="928693"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1000100" y="2290773"/>
            <a:ext cx="1104037"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1000100" y="2719401"/>
            <a:ext cx="857256"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1000100" y="3219467"/>
            <a:ext cx="1214446"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1000100" y="3576657"/>
            <a:ext cx="928694"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4" cstate="print"/>
          <a:srcRect/>
          <a:stretch>
            <a:fillRect/>
          </a:stretch>
        </p:blipFill>
        <p:spPr bwMode="auto">
          <a:xfrm>
            <a:off x="1000100" y="4063211"/>
            <a:ext cx="1214446"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4" cstate="print"/>
          <a:srcRect/>
          <a:stretch>
            <a:fillRect/>
          </a:stretch>
        </p:blipFill>
        <p:spPr bwMode="auto">
          <a:xfrm>
            <a:off x="1071538" y="4420401"/>
            <a:ext cx="928693"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4" cstate="print"/>
          <a:srcRect/>
          <a:stretch>
            <a:fillRect/>
          </a:stretch>
        </p:blipFill>
        <p:spPr bwMode="auto">
          <a:xfrm>
            <a:off x="1000100" y="4933979"/>
            <a:ext cx="1071570" cy="343678"/>
          </a:xfrm>
          <a:prstGeom prst="rect">
            <a:avLst/>
          </a:prstGeom>
          <a:noFill/>
          <a:ln w="9525">
            <a:noFill/>
            <a:miter lim="800000"/>
            <a:headEnd/>
            <a:tailEnd/>
          </a:ln>
        </p:spPr>
      </p:pic>
      <p:pic>
        <p:nvPicPr>
          <p:cNvPr id="12" name="Picture 4" descr="\\a015\吴双婷\线.tif"/>
          <p:cNvPicPr>
            <a:picLocks noChangeAspect="1" noChangeArrowheads="1"/>
          </p:cNvPicPr>
          <p:nvPr/>
        </p:nvPicPr>
        <p:blipFill>
          <a:blip r:embed="rId4" cstate="print"/>
          <a:srcRect/>
          <a:stretch>
            <a:fillRect/>
          </a:stretch>
        </p:blipFill>
        <p:spPr bwMode="auto">
          <a:xfrm>
            <a:off x="1000101" y="5349095"/>
            <a:ext cx="100013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685578"/>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1-3 (2019天津,阅读理解C,</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)Ideally,the system would tell us when </a:t>
            </a:r>
            <a:r>
              <a:rPr lang="zh-CN" altLang="en-US" sz="1814" u="sng" kern="0" dirty="0" smtClean="0">
                <a:solidFill>
                  <a:srgbClr val="FF0000"/>
                </a:solidFill>
                <a:latin typeface="Times New Roman" pitchFamily="65" charset="-122"/>
                <a:ea typeface="宋体" pitchFamily="65" charset="-122"/>
              </a:rPr>
              <a:t>　to adapt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(adapt)human activities that are pushing an ecosystem toward a breakdown or would </a:t>
            </a:r>
            <a:r>
              <a:rPr dirty="0"/>
              <a:t/>
            </a:r>
            <a:br>
              <a:rPr dirty="0"/>
            </a:br>
            <a:r>
              <a:rPr lang="zh-CN" altLang="en-US" sz="1814" kern="0" dirty="0" smtClean="0">
                <a:solidFill>
                  <a:srgbClr val="000000"/>
                </a:solidFill>
                <a:latin typeface="Times New Roman" pitchFamily="65" charset="-122"/>
                <a:ea typeface="宋体" pitchFamily="65" charset="-122"/>
              </a:rPr>
              <a:t>even allow us to pull an ecosystem back from the borderline.</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考查动词不定式。句意:理想情况下,这个系统会告诉我们什么时候调整</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正在将一个生态系统推向崩溃,或者甚至允许我们把一个生态系统从(崩溃的)边</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缘拉回来的人类活动。when to adapt human activities在句中作tell的直接宾语。</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1-4 (2018课标全国Ⅰ,七选五,</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 grasp of </a:t>
            </a:r>
            <a:r>
              <a:rPr lang="zh-CN" altLang="en-US" sz="1814" u="sng" kern="0" dirty="0" smtClean="0">
                <a:solidFill>
                  <a:srgbClr val="FF0000"/>
                </a:solidFill>
                <a:latin typeface="Times New Roman" pitchFamily="65" charset="-122"/>
                <a:ea typeface="宋体" pitchFamily="65" charset="-122"/>
              </a:rPr>
              <a:t>　how    </a:t>
            </a:r>
            <a:r>
              <a:rPr lang="zh-CN" altLang="en-US" sz="1814" kern="0" dirty="0" smtClean="0">
                <a:solidFill>
                  <a:srgbClr val="000000"/>
                </a:solidFill>
                <a:latin typeface="Times New Roman" pitchFamily="65" charset="-122"/>
                <a:ea typeface="宋体" pitchFamily="65" charset="-122"/>
              </a:rPr>
              <a:t> to manage color in your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spaces is one of the first steps to creating rooms you'll love to live in.</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考查疑问副词。句意:掌握如何在你的空间中管理颜色是创造你喜欢居住</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的房间的首要步骤之一。how to manage color in your spaces在句中作介词of的宾</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语。</a:t>
            </a:r>
            <a:endParaRPr lang="zh-CN" altLang="en-US" dirty="0">
              <a:solidFill>
                <a:srgbClr val="FF0000"/>
              </a:solidFill>
            </a:endParaRPr>
          </a:p>
        </p:txBody>
      </p:sp>
      <p:pic>
        <p:nvPicPr>
          <p:cNvPr id="3" name="图片 3" descr="textimage53.jpeg"/>
          <p:cNvPicPr>
            <a:picLocks noChangeAspect="1"/>
          </p:cNvPicPr>
          <p:nvPr/>
        </p:nvPicPr>
        <p:blipFill>
          <a:blip r:embed="rId4" cstate="print"/>
          <a:stretch>
            <a:fillRect/>
          </a:stretch>
        </p:blipFill>
        <p:spPr>
          <a:xfrm>
            <a:off x="3286116" y="1491443"/>
            <a:ext cx="552449" cy="371475"/>
          </a:xfrm>
          <a:prstGeom prst="rect">
            <a:avLst/>
          </a:prstGeom>
        </p:spPr>
      </p:pic>
      <p:pic>
        <p:nvPicPr>
          <p:cNvPr id="4" name="图片 4" descr="textimage54.jpeg"/>
          <p:cNvPicPr>
            <a:picLocks noChangeAspect="1"/>
          </p:cNvPicPr>
          <p:nvPr/>
        </p:nvPicPr>
        <p:blipFill>
          <a:blip r:embed="rId4" cstate="print"/>
          <a:stretch>
            <a:fillRect/>
          </a:stretch>
        </p:blipFill>
        <p:spPr>
          <a:xfrm>
            <a:off x="3643306" y="4012712"/>
            <a:ext cx="500066" cy="336251"/>
          </a:xfrm>
          <a:prstGeom prst="rect">
            <a:avLst/>
          </a:prstGeom>
        </p:spPr>
      </p:pic>
      <p:pic>
        <p:nvPicPr>
          <p:cNvPr id="5" name="Picture 4" descr="\\a015\吴双婷\线.tif"/>
          <p:cNvPicPr>
            <a:picLocks noChangeAspect="1" noChangeArrowheads="1"/>
          </p:cNvPicPr>
          <p:nvPr/>
        </p:nvPicPr>
        <p:blipFill>
          <a:blip r:embed="rId5" cstate="print"/>
          <a:srcRect/>
          <a:stretch>
            <a:fillRect/>
          </a:stretch>
        </p:blipFill>
        <p:spPr bwMode="auto">
          <a:xfrm>
            <a:off x="7429520" y="1491443"/>
            <a:ext cx="1214446"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5" cstate="print"/>
          <a:srcRect/>
          <a:stretch>
            <a:fillRect/>
          </a:stretch>
        </p:blipFill>
        <p:spPr bwMode="auto">
          <a:xfrm>
            <a:off x="5214942" y="3991773"/>
            <a:ext cx="857256"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3429272"/>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1-5 (2017江苏,阅读理解C,</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)When considering a merger(兼并), for example,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they have traditionally used size to determine when </a:t>
            </a:r>
            <a:r>
              <a:rPr lang="zh-CN" altLang="en-US" sz="1814" u="sng" kern="0" dirty="0" smtClean="0">
                <a:solidFill>
                  <a:srgbClr val="FF0000"/>
                </a:solidFill>
                <a:latin typeface="Times New Roman" pitchFamily="65" charset="-122"/>
                <a:ea typeface="宋体" pitchFamily="65" charset="-122"/>
              </a:rPr>
              <a:t>　to step    </a:t>
            </a:r>
            <a:r>
              <a:rPr lang="zh-CN" altLang="en-US" sz="1814" kern="0" dirty="0" smtClean="0">
                <a:solidFill>
                  <a:srgbClr val="000000"/>
                </a:solidFill>
                <a:latin typeface="Times New Roman" pitchFamily="65" charset="-122"/>
                <a:ea typeface="宋体" pitchFamily="65" charset="-122"/>
              </a:rPr>
              <a:t>(step)in.</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考查动词不定式。句意:例如,当考虑兼并时,他们传统上使用规模来决定</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何时介入。when to step in作动词determine的宾语。</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1-6 (2016课标全国Ⅱ,短文改错,</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)My classmates and I are talking about what </a:t>
            </a:r>
            <a:endParaRPr lang="zh-CN" altLang="en-US" dirty="0"/>
          </a:p>
          <a:p>
            <a:pPr marL="0" indent="0" eaLnBrk="0" latinLnBrk="1" hangingPunct="0">
              <a:lnSpc>
                <a:spcPct val="150000"/>
              </a:lnSpc>
              <a:spcBef>
                <a:spcPts val="0"/>
              </a:spcBef>
              <a:buNone/>
            </a:pPr>
            <a:r>
              <a:rPr lang="zh-CN" altLang="en-US" sz="1814" u="sng" kern="0" dirty="0" smtClean="0">
                <a:solidFill>
                  <a:srgbClr val="FF0000"/>
                </a:solidFill>
                <a:latin typeface="Times New Roman" pitchFamily="65" charset="-122"/>
                <a:ea typeface="宋体" pitchFamily="65" charset="-122"/>
              </a:rPr>
              <a:t>　to do    </a:t>
            </a:r>
            <a:r>
              <a:rPr lang="zh-CN" altLang="en-US" sz="1814" kern="0" dirty="0" smtClean="0">
                <a:solidFill>
                  <a:srgbClr val="000000"/>
                </a:solidFill>
                <a:latin typeface="Times New Roman" pitchFamily="65" charset="-122"/>
                <a:ea typeface="宋体" pitchFamily="65" charset="-122"/>
              </a:rPr>
              <a:t>(do)during the holiday.</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考查动词不定式。句意:我和我的同学们正在讨论在假期做些什么。what</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 to do作talking about的宾语。</a:t>
            </a:r>
            <a:endParaRPr lang="en-US" altLang="zh-CN" sz="1814" kern="0" dirty="0" smtClean="0">
              <a:solidFill>
                <a:srgbClr val="FF0000"/>
              </a:solidFill>
              <a:latin typeface="Times New Roman" pitchFamily="65" charset="-122"/>
              <a:ea typeface="宋体" pitchFamily="65" charset="-122"/>
            </a:endParaRPr>
          </a:p>
        </p:txBody>
      </p:sp>
      <p:pic>
        <p:nvPicPr>
          <p:cNvPr id="3" name="图片 3" descr="textimage55.jpeg"/>
          <p:cNvPicPr>
            <a:picLocks noChangeAspect="1"/>
          </p:cNvPicPr>
          <p:nvPr/>
        </p:nvPicPr>
        <p:blipFill>
          <a:blip r:embed="rId4" cstate="print"/>
          <a:stretch>
            <a:fillRect/>
          </a:stretch>
        </p:blipFill>
        <p:spPr>
          <a:xfrm>
            <a:off x="3273524" y="1478666"/>
            <a:ext cx="552449" cy="371475"/>
          </a:xfrm>
          <a:prstGeom prst="rect">
            <a:avLst/>
          </a:prstGeom>
        </p:spPr>
      </p:pic>
      <p:pic>
        <p:nvPicPr>
          <p:cNvPr id="4" name="图片 4" descr="textimage56.jpeg"/>
          <p:cNvPicPr>
            <a:picLocks noChangeAspect="1"/>
          </p:cNvPicPr>
          <p:nvPr/>
        </p:nvPicPr>
        <p:blipFill>
          <a:blip r:embed="rId4" cstate="print"/>
          <a:stretch>
            <a:fillRect/>
          </a:stretch>
        </p:blipFill>
        <p:spPr>
          <a:xfrm>
            <a:off x="3811050" y="3190519"/>
            <a:ext cx="552449" cy="371474"/>
          </a:xfrm>
          <a:prstGeom prst="rect">
            <a:avLst/>
          </a:prstGeom>
        </p:spPr>
      </p:pic>
      <p:pic>
        <p:nvPicPr>
          <p:cNvPr id="5" name="Picture 4" descr="\\a015\吴双婷\线.tif"/>
          <p:cNvPicPr>
            <a:picLocks noChangeAspect="1" noChangeArrowheads="1"/>
          </p:cNvPicPr>
          <p:nvPr/>
        </p:nvPicPr>
        <p:blipFill>
          <a:blip r:embed="rId5" cstate="print"/>
          <a:srcRect/>
          <a:stretch>
            <a:fillRect/>
          </a:stretch>
        </p:blipFill>
        <p:spPr bwMode="auto">
          <a:xfrm>
            <a:off x="5500694" y="1920071"/>
            <a:ext cx="1071570"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5" cstate="print"/>
          <a:srcRect/>
          <a:stretch>
            <a:fillRect/>
          </a:stretch>
        </p:blipFill>
        <p:spPr bwMode="auto">
          <a:xfrm>
            <a:off x="714348" y="3576657"/>
            <a:ext cx="928694"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917244"/>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2327" kern="0" spc="12597" dirty="0" smtClean="0">
                <a:solidFill>
                  <a:srgbClr val="000000"/>
                </a:solidFill>
                <a:latin typeface="Times New Roman" pitchFamily="65" charset="-122"/>
                <a:ea typeface="宋体" pitchFamily="65" charset="-122"/>
              </a:rPr>
              <a:t> </a:t>
            </a:r>
            <a:r>
              <a:rPr lang="zh-CN" altLang="en-US" dirty="0" smtClean="0">
                <a:solidFill>
                  <a:schemeClr val="tx2"/>
                </a:solidFill>
              </a:rPr>
              <a:t>|“疑问代词/副词+ever”引导的从句</a:t>
            </a:r>
            <a:endParaRPr lang="zh-CN" altLang="en-US" dirty="0">
              <a:solidFill>
                <a:schemeClr val="tx2"/>
              </a:solidFill>
            </a:endParaRPr>
          </a:p>
          <a:p>
            <a:pPr marL="0" indent="0" eaLnBrk="0" latinLnBrk="1" hangingPunct="0">
              <a:lnSpc>
                <a:spcPct val="150000"/>
              </a:lnSpc>
              <a:spcBef>
                <a:spcPts val="864"/>
              </a:spcBef>
              <a:buNone/>
            </a:pPr>
            <a:r>
              <a:rPr lang="zh-CN" altLang="en-US" sz="1814" kern="0" dirty="0" smtClean="0">
                <a:solidFill>
                  <a:srgbClr val="000000"/>
                </a:solidFill>
                <a:latin typeface="Times New Roman" pitchFamily="65" charset="-122"/>
                <a:ea typeface="宋体" pitchFamily="65" charset="-122"/>
              </a:rPr>
              <a:t>　　They have a straightforward and free-and-easy attitude towards life, and their </a:t>
            </a:r>
            <a:r>
              <a:rPr dirty="0"/>
              <a:t/>
            </a:r>
            <a:br>
              <a:rPr dirty="0"/>
            </a:br>
            <a:r>
              <a:rPr lang="zh-CN" altLang="en-US" sz="1814" kern="0" dirty="0" smtClean="0">
                <a:solidFill>
                  <a:srgbClr val="000000"/>
                </a:solidFill>
                <a:latin typeface="Times New Roman" pitchFamily="65" charset="-122"/>
                <a:ea typeface="宋体" pitchFamily="65" charset="-122"/>
              </a:rPr>
              <a:t>friendliness and warmth made me feel at home wherever I went.(教材P15)</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他们对生活有一种直率、洒脱的态度,无论我走到哪里,他们的友好和温暖都让</a:t>
            </a:r>
            <a:r>
              <a:rPr dirty="0"/>
              <a:t/>
            </a:r>
            <a:br>
              <a:rPr dirty="0"/>
            </a:br>
            <a:r>
              <a:rPr lang="zh-CN" altLang="en-US" sz="1814" kern="0" dirty="0" smtClean="0">
                <a:solidFill>
                  <a:srgbClr val="000000"/>
                </a:solidFill>
                <a:latin typeface="Times New Roman" pitchFamily="65" charset="-122"/>
                <a:ea typeface="宋体" pitchFamily="65" charset="-122"/>
              </a:rPr>
              <a:t>我感到舒适。</a:t>
            </a:r>
            <a:endParaRPr lang="zh-CN" altLang="en-US" dirty="0"/>
          </a:p>
          <a:p>
            <a:pPr marL="0" indent="0" eaLnBrk="0" latinLnBrk="1" hangingPunct="0">
              <a:lnSpc>
                <a:spcPct val="150000"/>
              </a:lnSpc>
              <a:spcBef>
                <a:spcPts val="141"/>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They were always there by you, whenever you needed them.无论何时你需要他们,</a:t>
            </a:r>
            <a:r>
              <a:rPr dirty="0"/>
              <a:t/>
            </a:r>
            <a:br>
              <a:rPr dirty="0"/>
            </a:br>
            <a:r>
              <a:rPr lang="zh-CN" altLang="en-US" sz="1814" kern="0" dirty="0" smtClean="0">
                <a:solidFill>
                  <a:srgbClr val="000000"/>
                </a:solidFill>
                <a:latin typeface="Times New Roman" pitchFamily="65" charset="-122"/>
                <a:ea typeface="宋体" pitchFamily="65" charset="-122"/>
              </a:rPr>
              <a:t>他们总是在你身边。</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Whoever you ask, the answer is always the same.</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不管你问谁,答案都一样。</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I'll just say whatever comes into my head. </a:t>
            </a:r>
            <a:endParaRPr lang="zh-CN" altLang="en-US" dirty="0"/>
          </a:p>
        </p:txBody>
      </p:sp>
      <p:pic>
        <p:nvPicPr>
          <p:cNvPr id="3" name="图片 3" descr="textimage57.jpeg"/>
          <p:cNvPicPr>
            <a:picLocks noChangeAspect="1"/>
          </p:cNvPicPr>
          <p:nvPr/>
        </p:nvPicPr>
        <p:blipFill>
          <a:blip r:embed="rId4" cstate="print"/>
          <a:stretch>
            <a:fillRect/>
          </a:stretch>
        </p:blipFill>
        <p:spPr>
          <a:xfrm>
            <a:off x="720000" y="1487292"/>
            <a:ext cx="1895475" cy="495300"/>
          </a:xfrm>
          <a:prstGeom prst="rect">
            <a:avLst/>
          </a:prstGeom>
        </p:spPr>
      </p:pic>
      <p:pic>
        <p:nvPicPr>
          <p:cNvPr id="4" name="图片 4" descr="textimage58.jpeg"/>
          <p:cNvPicPr>
            <a:picLocks noChangeAspect="1"/>
          </p:cNvPicPr>
          <p:nvPr/>
        </p:nvPicPr>
        <p:blipFill>
          <a:blip r:embed="rId5" cstate="print"/>
          <a:stretch>
            <a:fillRect/>
          </a:stretch>
        </p:blipFill>
        <p:spPr>
          <a:xfrm>
            <a:off x="720000" y="3901182"/>
            <a:ext cx="190500" cy="219074"/>
          </a:xfrm>
          <a:prstGeom prst="rect">
            <a:avLst/>
          </a:prstGeom>
        </p:spPr>
      </p:pic>
    </p:spTree>
    <p:custDataLst>
      <p:custData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我想到什么就说什么。</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Whatever/No matter what you do, don't touch this switch.无论你做什么,都别碰这个</a:t>
            </a:r>
            <a:r>
              <a:rPr dirty="0"/>
              <a:t/>
            </a:r>
            <a:br>
              <a:rPr dirty="0"/>
            </a:br>
            <a:r>
              <a:rPr lang="zh-CN" altLang="en-US" sz="1814" kern="0" dirty="0" smtClean="0">
                <a:solidFill>
                  <a:srgbClr val="000000"/>
                </a:solidFill>
                <a:latin typeface="Times New Roman" pitchFamily="65" charset="-122"/>
                <a:ea typeface="宋体" pitchFamily="65" charset="-122"/>
              </a:rPr>
              <a:t>开关。</a:t>
            </a:r>
            <a:endParaRPr lang="zh-CN" altLang="en-US" dirty="0"/>
          </a:p>
          <a:p>
            <a:pPr marL="0" indent="0" eaLnBrk="0" latinLnBrk="1" hangingPunct="0">
              <a:lnSpc>
                <a:spcPct val="150000"/>
              </a:lnSpc>
              <a:spcBef>
                <a:spcPts val="141"/>
              </a:spcBef>
              <a:buNone/>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①疑问代词+ever如 whatever、whoever、whomever、whichever可引导两种类型</a:t>
            </a:r>
            <a:r>
              <a:rPr dirty="0"/>
              <a:t/>
            </a:r>
            <a:br>
              <a:rPr dirty="0"/>
            </a:br>
            <a:r>
              <a:rPr lang="zh-CN" altLang="en-US" sz="1814" kern="0" dirty="0" smtClean="0">
                <a:solidFill>
                  <a:srgbClr val="000000"/>
                </a:solidFill>
                <a:latin typeface="Times New Roman" pitchFamily="65" charset="-122"/>
                <a:ea typeface="宋体" pitchFamily="65" charset="-122"/>
              </a:rPr>
              <a:t>的从句,即</a:t>
            </a:r>
            <a:r>
              <a:rPr lang="zh-CN" altLang="en-US" sz="1814" u="sng" kern="0" dirty="0" smtClean="0">
                <a:solidFill>
                  <a:srgbClr val="FF0000"/>
                </a:solidFill>
                <a:latin typeface="Times New Roman" pitchFamily="65" charset="-122"/>
                <a:ea typeface="宋体" pitchFamily="65" charset="-122"/>
              </a:rPr>
              <a:t>　让步状语    </a:t>
            </a:r>
            <a:r>
              <a:rPr lang="zh-CN" altLang="en-US" sz="1814" kern="0" dirty="0" smtClean="0">
                <a:solidFill>
                  <a:srgbClr val="000000"/>
                </a:solidFill>
                <a:latin typeface="Times New Roman" pitchFamily="65" charset="-122"/>
                <a:ea typeface="宋体" pitchFamily="65" charset="-122"/>
              </a:rPr>
              <a:t>从句和</a:t>
            </a:r>
            <a:r>
              <a:rPr lang="zh-CN" altLang="en-US" sz="1814" u="sng" kern="0" dirty="0" smtClean="0">
                <a:solidFill>
                  <a:srgbClr val="FF0000"/>
                </a:solidFill>
                <a:latin typeface="Times New Roman" pitchFamily="65" charset="-122"/>
                <a:ea typeface="宋体" pitchFamily="65" charset="-122"/>
              </a:rPr>
              <a:t>　名词性    </a:t>
            </a:r>
            <a:r>
              <a:rPr lang="zh-CN" altLang="en-US" sz="1814" kern="0" dirty="0" smtClean="0">
                <a:solidFill>
                  <a:srgbClr val="000000"/>
                </a:solidFill>
                <a:latin typeface="Times New Roman" pitchFamily="65" charset="-122"/>
                <a:ea typeface="宋体" pitchFamily="65" charset="-122"/>
              </a:rPr>
              <a:t>从句(如主语从句、宾语从句等)。</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②“疑问代词/副词+ever”引导让步状语从句时可换成“</a:t>
            </a:r>
            <a:r>
              <a:rPr lang="zh-CN" altLang="en-US" sz="1814" u="sng" kern="0" dirty="0" smtClean="0">
                <a:solidFill>
                  <a:srgbClr val="FF0000"/>
                </a:solidFill>
                <a:latin typeface="Times New Roman" pitchFamily="65" charset="-122"/>
                <a:ea typeface="宋体" pitchFamily="65" charset="-122"/>
              </a:rPr>
              <a:t>　no matter    </a:t>
            </a:r>
            <a:r>
              <a:rPr lang="zh-CN" altLang="en-US" sz="1814" kern="0" dirty="0" smtClean="0">
                <a:solidFill>
                  <a:srgbClr val="000000"/>
                </a:solidFill>
                <a:latin typeface="Times New Roman" pitchFamily="65" charset="-122"/>
                <a:ea typeface="宋体" pitchFamily="65" charset="-122"/>
              </a:rPr>
              <a:t>+疑问代</a:t>
            </a:r>
            <a:r>
              <a:rPr dirty="0"/>
              <a:t/>
            </a:r>
            <a:br>
              <a:rPr dirty="0"/>
            </a:br>
            <a:r>
              <a:rPr lang="zh-CN" altLang="en-US" sz="1814" kern="0" dirty="0" smtClean="0">
                <a:solidFill>
                  <a:srgbClr val="000000"/>
                </a:solidFill>
                <a:latin typeface="Times New Roman" pitchFamily="65" charset="-122"/>
                <a:ea typeface="宋体" pitchFamily="65" charset="-122"/>
              </a:rPr>
              <a:t>词/副词”的形式。</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③“疑问代词+ever”引导</a:t>
            </a:r>
            <a:r>
              <a:rPr lang="zh-CN" altLang="en-US" sz="1814" u="sng" kern="0" dirty="0" smtClean="0">
                <a:solidFill>
                  <a:srgbClr val="FF0000"/>
                </a:solidFill>
                <a:latin typeface="Times New Roman" pitchFamily="65" charset="-122"/>
                <a:ea typeface="宋体" pitchFamily="65" charset="-122"/>
              </a:rPr>
              <a:t>　名词性    </a:t>
            </a:r>
            <a:r>
              <a:rPr lang="zh-CN" altLang="en-US" sz="1814" kern="0" dirty="0" smtClean="0">
                <a:solidFill>
                  <a:srgbClr val="000000"/>
                </a:solidFill>
                <a:latin typeface="Times New Roman" pitchFamily="65" charset="-122"/>
                <a:ea typeface="宋体" pitchFamily="65" charset="-122"/>
              </a:rPr>
              <a:t>从句时,不能换成“no matter+疑问代词”</a:t>
            </a:r>
            <a:r>
              <a:rPr dirty="0"/>
              <a:t/>
            </a:r>
            <a:br>
              <a:rPr dirty="0"/>
            </a:br>
            <a:r>
              <a:rPr lang="zh-CN" altLang="en-US" sz="1814" kern="0" dirty="0" smtClean="0">
                <a:solidFill>
                  <a:srgbClr val="000000"/>
                </a:solidFill>
                <a:latin typeface="Times New Roman" pitchFamily="65" charset="-122"/>
                <a:ea typeface="宋体" pitchFamily="65" charset="-122"/>
              </a:rPr>
              <a:t>的形式。</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2-1 (2019天津,阅读理解D,</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)We learn that </a:t>
            </a:r>
            <a:r>
              <a:rPr lang="zh-CN" altLang="en-US" sz="1814" u="sng" kern="0" dirty="0" smtClean="0">
                <a:solidFill>
                  <a:srgbClr val="FF0000"/>
                </a:solidFill>
                <a:latin typeface="Times New Roman" pitchFamily="65" charset="-122"/>
                <a:ea typeface="宋体" pitchFamily="65" charset="-122"/>
              </a:rPr>
              <a:t>　however    </a:t>
            </a:r>
            <a:r>
              <a:rPr lang="zh-CN" altLang="en-US" sz="1814" kern="0" dirty="0" smtClean="0">
                <a:solidFill>
                  <a:srgbClr val="000000"/>
                </a:solidFill>
                <a:latin typeface="Times New Roman" pitchFamily="65" charset="-122"/>
                <a:ea typeface="宋体" pitchFamily="65" charset="-122"/>
              </a:rPr>
              <a:t> much we try to </a:t>
            </a:r>
            <a:endParaRPr lang="zh-CN" altLang="en-US" dirty="0"/>
          </a:p>
        </p:txBody>
      </p:sp>
      <p:pic>
        <p:nvPicPr>
          <p:cNvPr id="3" name="图片 3" descr="textimage59.jpeg"/>
          <p:cNvPicPr>
            <a:picLocks noChangeAspect="1"/>
          </p:cNvPicPr>
          <p:nvPr/>
        </p:nvPicPr>
        <p:blipFill>
          <a:blip r:embed="rId4" cstate="print"/>
          <a:stretch>
            <a:fillRect/>
          </a:stretch>
        </p:blipFill>
        <p:spPr>
          <a:xfrm>
            <a:off x="720000" y="2834110"/>
            <a:ext cx="219075" cy="219074"/>
          </a:xfrm>
          <a:prstGeom prst="rect">
            <a:avLst/>
          </a:prstGeom>
        </p:spPr>
      </p:pic>
      <p:pic>
        <p:nvPicPr>
          <p:cNvPr id="4" name="图片 4" descr="textimage60.jpeg"/>
          <p:cNvPicPr>
            <a:picLocks noChangeAspect="1"/>
          </p:cNvPicPr>
          <p:nvPr/>
        </p:nvPicPr>
        <p:blipFill>
          <a:blip r:embed="rId5" cstate="print"/>
          <a:stretch>
            <a:fillRect/>
          </a:stretch>
        </p:blipFill>
        <p:spPr>
          <a:xfrm>
            <a:off x="3286237" y="6219928"/>
            <a:ext cx="609600" cy="409574"/>
          </a:xfrm>
          <a:prstGeom prst="rect">
            <a:avLst/>
          </a:prstGeom>
        </p:spPr>
      </p:pic>
      <p:pic>
        <p:nvPicPr>
          <p:cNvPr id="5" name="Picture 4" descr="\\a015\吴双婷\线.tif"/>
          <p:cNvPicPr>
            <a:picLocks noChangeAspect="1" noChangeArrowheads="1"/>
          </p:cNvPicPr>
          <p:nvPr/>
        </p:nvPicPr>
        <p:blipFill>
          <a:blip r:embed="rId6" cstate="print"/>
          <a:srcRect/>
          <a:stretch>
            <a:fillRect/>
          </a:stretch>
        </p:blipFill>
        <p:spPr bwMode="auto">
          <a:xfrm>
            <a:off x="1714480" y="3563145"/>
            <a:ext cx="1357322"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6" cstate="print"/>
          <a:srcRect/>
          <a:stretch>
            <a:fillRect/>
          </a:stretch>
        </p:blipFill>
        <p:spPr bwMode="auto">
          <a:xfrm>
            <a:off x="3786182" y="3563145"/>
            <a:ext cx="1104037"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6" cstate="print"/>
          <a:srcRect/>
          <a:stretch>
            <a:fillRect/>
          </a:stretch>
        </p:blipFill>
        <p:spPr bwMode="auto">
          <a:xfrm>
            <a:off x="6357950" y="3991773"/>
            <a:ext cx="1357322"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6" cstate="print"/>
          <a:srcRect/>
          <a:stretch>
            <a:fillRect/>
          </a:stretch>
        </p:blipFill>
        <p:spPr bwMode="auto">
          <a:xfrm>
            <a:off x="3357554" y="4849029"/>
            <a:ext cx="1143008"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6" cstate="print"/>
          <a:srcRect/>
          <a:stretch>
            <a:fillRect/>
          </a:stretch>
        </p:blipFill>
        <p:spPr bwMode="auto">
          <a:xfrm>
            <a:off x="5214942" y="6134913"/>
            <a:ext cx="1285884"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please,some people are never going to love us—an idea that troubles at first but is </a:t>
            </a:r>
            <a:r>
              <a:rPr dirty="0"/>
              <a:t/>
            </a:r>
            <a:br>
              <a:rPr dirty="0"/>
            </a:br>
            <a:r>
              <a:rPr lang="zh-CN" altLang="en-US" sz="1814" kern="0" dirty="0" smtClean="0">
                <a:solidFill>
                  <a:srgbClr val="000000"/>
                </a:solidFill>
                <a:latin typeface="Times New Roman" pitchFamily="65" charset="-122"/>
                <a:ea typeface="宋体" pitchFamily="65" charset="-122"/>
              </a:rPr>
              <a:t>eventually relaxing.</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   考查让步状语从句。句意:我们认识到无论我们多么努力取悦,有些人永</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远不会爱上我们——这个想法一开始会让人烦恼,但最终会让人放松。空格后面</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的much是副词,可以判断此处填however。</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2-2 (2019北京,语法填空B,</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)No matter </a:t>
            </a:r>
            <a:r>
              <a:rPr lang="zh-CN" altLang="en-US" sz="1814" u="sng" kern="0" dirty="0" smtClean="0">
                <a:solidFill>
                  <a:srgbClr val="FF0000"/>
                </a:solidFill>
                <a:latin typeface="Times New Roman" pitchFamily="65" charset="-122"/>
                <a:ea typeface="宋体" pitchFamily="65" charset="-122"/>
              </a:rPr>
              <a:t>　what    </a:t>
            </a:r>
            <a:r>
              <a:rPr lang="zh-CN" altLang="en-US" sz="1814" kern="0" dirty="0" smtClean="0">
                <a:solidFill>
                  <a:srgbClr val="000000"/>
                </a:solidFill>
                <a:latin typeface="Times New Roman" pitchFamily="65" charset="-122"/>
                <a:ea typeface="宋体" pitchFamily="65" charset="-122"/>
              </a:rPr>
              <a:t> you like to do, there is a way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to get involved in various activities on Earth Day.</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考查让步状语从句。句意:无论你喜欢做什么,总有一个方法可以参与地</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球日的各种活动。根据句意及空格后的动词do可以判断此处应该填疑问代词</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what。</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句型转换</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2-3 (2017北京,23,</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)Every year, whoever makes the most beautiful kite will win</a:t>
            </a:r>
            <a:endParaRPr lang="zh-CN" altLang="en-US" dirty="0"/>
          </a:p>
        </p:txBody>
      </p:sp>
      <p:pic>
        <p:nvPicPr>
          <p:cNvPr id="3" name="图片 3" descr="textimage61.jpeg"/>
          <p:cNvPicPr>
            <a:picLocks noChangeAspect="1"/>
          </p:cNvPicPr>
          <p:nvPr/>
        </p:nvPicPr>
        <p:blipFill>
          <a:blip r:embed="rId4" cstate="print"/>
          <a:stretch>
            <a:fillRect/>
          </a:stretch>
        </p:blipFill>
        <p:spPr>
          <a:xfrm>
            <a:off x="3273524" y="3611306"/>
            <a:ext cx="552449" cy="371474"/>
          </a:xfrm>
          <a:prstGeom prst="rect">
            <a:avLst/>
          </a:prstGeom>
        </p:spPr>
      </p:pic>
      <p:pic>
        <p:nvPicPr>
          <p:cNvPr id="4" name="图片 4" descr="textimage62.jpeg"/>
          <p:cNvPicPr>
            <a:picLocks noChangeAspect="1"/>
          </p:cNvPicPr>
          <p:nvPr/>
        </p:nvPicPr>
        <p:blipFill>
          <a:blip r:embed="rId5" cstate="print"/>
          <a:stretch>
            <a:fillRect/>
          </a:stretch>
        </p:blipFill>
        <p:spPr>
          <a:xfrm>
            <a:off x="2428650" y="6182469"/>
            <a:ext cx="609600" cy="409574"/>
          </a:xfrm>
          <a:prstGeom prst="rect">
            <a:avLst/>
          </a:prstGeom>
        </p:spPr>
      </p:pic>
      <p:pic>
        <p:nvPicPr>
          <p:cNvPr id="5" name="Picture 4" descr="\\a015\吴双婷\线.tif"/>
          <p:cNvPicPr>
            <a:picLocks noChangeAspect="1" noChangeArrowheads="1"/>
          </p:cNvPicPr>
          <p:nvPr/>
        </p:nvPicPr>
        <p:blipFill>
          <a:blip r:embed="rId6" cstate="print"/>
          <a:srcRect/>
          <a:stretch>
            <a:fillRect/>
          </a:stretch>
        </p:blipFill>
        <p:spPr bwMode="auto">
          <a:xfrm>
            <a:off x="4857752" y="3563145"/>
            <a:ext cx="928694"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2139817"/>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a prize in the Kite Festival.</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→Every year, </a:t>
            </a:r>
            <a:r>
              <a:rPr lang="zh-CN" altLang="en-US" sz="1814" u="sng" kern="0" dirty="0" smtClean="0">
                <a:solidFill>
                  <a:srgbClr val="FF0000"/>
                </a:solidFill>
                <a:latin typeface="Times New Roman" pitchFamily="65" charset="-122"/>
                <a:ea typeface="宋体" pitchFamily="65" charset="-122"/>
              </a:rPr>
              <a:t>　no matter who    </a:t>
            </a:r>
            <a:r>
              <a:rPr lang="zh-CN" altLang="en-US" sz="1814" kern="0" dirty="0" smtClean="0">
                <a:solidFill>
                  <a:srgbClr val="000000"/>
                </a:solidFill>
                <a:latin typeface="Times New Roman" pitchFamily="65" charset="-122"/>
                <a:ea typeface="宋体" pitchFamily="65" charset="-122"/>
              </a:rPr>
              <a:t> makes the most beautiful kite, he/she will win a </a:t>
            </a:r>
            <a:r>
              <a:rPr dirty="0"/>
              <a:t/>
            </a:r>
            <a:br>
              <a:rPr dirty="0"/>
            </a:br>
            <a:r>
              <a:rPr lang="zh-CN" altLang="en-US" sz="1814" kern="0" dirty="0" smtClean="0">
                <a:solidFill>
                  <a:srgbClr val="000000"/>
                </a:solidFill>
                <a:latin typeface="Times New Roman" pitchFamily="65" charset="-122"/>
                <a:ea typeface="宋体" pitchFamily="65" charset="-122"/>
              </a:rPr>
              <a:t>prize in the Kite Festival.</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2-4 (2017天津,阅读表达,</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)Whenever she is in trouble, he is there for her.</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No matter when    </a:t>
            </a:r>
            <a:r>
              <a:rPr lang="zh-CN" altLang="en-US" sz="1814" kern="0" dirty="0" smtClean="0">
                <a:solidFill>
                  <a:srgbClr val="000000"/>
                </a:solidFill>
                <a:latin typeface="Times New Roman" pitchFamily="65" charset="-122"/>
                <a:ea typeface="宋体" pitchFamily="65" charset="-122"/>
              </a:rPr>
              <a:t> she is in trouble, he is there for her.</a:t>
            </a:r>
            <a:endParaRPr lang="zh-CN" altLang="en-US" dirty="0"/>
          </a:p>
        </p:txBody>
      </p:sp>
      <p:pic>
        <p:nvPicPr>
          <p:cNvPr id="3" name="图片 3" descr="textimage63.jpeg"/>
          <p:cNvPicPr>
            <a:picLocks noChangeAspect="1"/>
          </p:cNvPicPr>
          <p:nvPr/>
        </p:nvPicPr>
        <p:blipFill>
          <a:blip r:embed="rId4" cstate="print"/>
          <a:stretch>
            <a:fillRect/>
          </a:stretch>
        </p:blipFill>
        <p:spPr>
          <a:xfrm>
            <a:off x="3119850" y="2772650"/>
            <a:ext cx="552449" cy="371474"/>
          </a:xfrm>
          <a:prstGeom prst="rect">
            <a:avLst/>
          </a:prstGeom>
        </p:spPr>
      </p:pic>
      <p:pic>
        <p:nvPicPr>
          <p:cNvPr id="4" name="Picture 4" descr="\\a015\吴双婷\线.tif"/>
          <p:cNvPicPr>
            <a:picLocks noChangeAspect="1" noChangeArrowheads="1"/>
          </p:cNvPicPr>
          <p:nvPr/>
        </p:nvPicPr>
        <p:blipFill>
          <a:blip r:embed="rId5" cstate="print"/>
          <a:srcRect/>
          <a:stretch>
            <a:fillRect/>
          </a:stretch>
        </p:blipFill>
        <p:spPr bwMode="auto">
          <a:xfrm>
            <a:off x="2071670" y="1920071"/>
            <a:ext cx="1785950"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5" cstate="print"/>
          <a:srcRect/>
          <a:stretch>
            <a:fillRect/>
          </a:stretch>
        </p:blipFill>
        <p:spPr bwMode="auto">
          <a:xfrm>
            <a:off x="1000100" y="3134517"/>
            <a:ext cx="1928826"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859728"/>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2327" kern="0" spc="12672" dirty="0" smtClean="0">
                <a:solidFill>
                  <a:srgbClr val="000000"/>
                </a:solidFill>
                <a:latin typeface="Times New Roman" pitchFamily="65" charset="-122"/>
                <a:ea typeface="宋体" pitchFamily="65" charset="-122"/>
              </a:rPr>
              <a:t> </a:t>
            </a:r>
            <a:r>
              <a:rPr lang="zh-CN" altLang="en-US" dirty="0" smtClean="0">
                <a:solidFill>
                  <a:schemeClr val="tx2"/>
                </a:solidFill>
              </a:rPr>
              <a:t>|what引导的名词性从句</a:t>
            </a:r>
            <a:endParaRPr lang="zh-CN" altLang="en-US" dirty="0">
              <a:solidFill>
                <a:schemeClr val="tx2"/>
              </a:solidFill>
            </a:endParaRPr>
          </a:p>
          <a:p>
            <a:pPr marL="0" indent="0" eaLnBrk="0" latinLnBrk="1" hangingPunct="0">
              <a:lnSpc>
                <a:spcPct val="150000"/>
              </a:lnSpc>
              <a:spcBef>
                <a:spcPts val="864"/>
              </a:spcBef>
              <a:buNone/>
            </a:pPr>
            <a:r>
              <a:rPr lang="zh-CN" altLang="en-US" sz="1814" kern="0" dirty="0" smtClean="0">
                <a:solidFill>
                  <a:srgbClr val="000000"/>
                </a:solidFill>
                <a:latin typeface="Times New Roman" pitchFamily="65" charset="-122"/>
                <a:ea typeface="宋体" pitchFamily="65" charset="-122"/>
              </a:rPr>
              <a:t>　　Three speakers are talking about what they believe to best represent New </a:t>
            </a:r>
            <a:r>
              <a:rPr dirty="0"/>
              <a:t/>
            </a:r>
            <a:br>
              <a:rPr dirty="0"/>
            </a:br>
            <a:r>
              <a:rPr lang="zh-CN" altLang="en-US" sz="1814" kern="0" dirty="0" smtClean="0">
                <a:solidFill>
                  <a:srgbClr val="000000"/>
                </a:solidFill>
                <a:latin typeface="Times New Roman" pitchFamily="65" charset="-122"/>
                <a:ea typeface="宋体" pitchFamily="65" charset="-122"/>
              </a:rPr>
              <a:t>Zealand.(教材P18)</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三个说话的人正在谈论他们认为最能代表新西兰的东西。</a:t>
            </a:r>
            <a:endParaRPr lang="zh-CN" altLang="en-US" dirty="0"/>
          </a:p>
          <a:p>
            <a:pPr marL="0" indent="0" eaLnBrk="0" latinLnBrk="1" hangingPunct="0">
              <a:lnSpc>
                <a:spcPct val="150000"/>
              </a:lnSpc>
              <a:spcBef>
                <a:spcPts val="141"/>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What dominate her videos are scenes of picking seasonal ingredients from her own </a:t>
            </a:r>
            <a:r>
              <a:rPr dirty="0"/>
              <a:t/>
            </a:r>
            <a:br>
              <a:rPr dirty="0"/>
            </a:br>
            <a:r>
              <a:rPr lang="zh-CN" altLang="en-US" sz="1814" kern="0" dirty="0" smtClean="0">
                <a:solidFill>
                  <a:srgbClr val="000000"/>
                </a:solidFill>
                <a:latin typeface="Times New Roman" pitchFamily="65" charset="-122"/>
                <a:ea typeface="宋体" pitchFamily="65" charset="-122"/>
              </a:rPr>
              <a:t>garden and sometimes in the mountains and turning them into tasty dishes in her </a:t>
            </a:r>
            <a:r>
              <a:rPr dirty="0"/>
              <a:t/>
            </a:r>
            <a:br>
              <a:rPr dirty="0"/>
            </a:br>
            <a:r>
              <a:rPr lang="zh-CN" altLang="en-US" sz="1814" kern="0" dirty="0" smtClean="0">
                <a:solidFill>
                  <a:srgbClr val="000000"/>
                </a:solidFill>
                <a:latin typeface="Times New Roman" pitchFamily="65" charset="-122"/>
                <a:ea typeface="宋体" pitchFamily="65" charset="-122"/>
              </a:rPr>
              <a:t>wood-burning pot.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在她的视频中,最具特色的是从她自己花园里、有时是在山里采摘时令食材,然</a:t>
            </a:r>
            <a:r>
              <a:rPr dirty="0"/>
              <a:t/>
            </a:r>
            <a:br>
              <a:rPr dirty="0"/>
            </a:br>
            <a:r>
              <a:rPr lang="zh-CN" altLang="en-US" sz="1814" kern="0" dirty="0" smtClean="0">
                <a:solidFill>
                  <a:srgbClr val="000000"/>
                </a:solidFill>
                <a:latin typeface="Times New Roman" pitchFamily="65" charset="-122"/>
                <a:ea typeface="宋体" pitchFamily="65" charset="-122"/>
              </a:rPr>
              <a:t>后在她的烧柴的锅里把它们做成美味的菜肴的片段。</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China is no longer what it used to be.</a:t>
            </a:r>
            <a:endParaRPr lang="zh-CN" altLang="en-US" dirty="0"/>
          </a:p>
        </p:txBody>
      </p:sp>
      <p:pic>
        <p:nvPicPr>
          <p:cNvPr id="3" name="图片 3" descr="textimage64.jpeg"/>
          <p:cNvPicPr>
            <a:picLocks noChangeAspect="1"/>
          </p:cNvPicPr>
          <p:nvPr/>
        </p:nvPicPr>
        <p:blipFill>
          <a:blip r:embed="rId4" cstate="print"/>
          <a:stretch>
            <a:fillRect/>
          </a:stretch>
        </p:blipFill>
        <p:spPr>
          <a:xfrm>
            <a:off x="720000" y="1487292"/>
            <a:ext cx="1904999" cy="495300"/>
          </a:xfrm>
          <a:prstGeom prst="rect">
            <a:avLst/>
          </a:prstGeom>
        </p:spPr>
      </p:pic>
      <p:pic>
        <p:nvPicPr>
          <p:cNvPr id="4" name="图片 4" descr="textimage65.jpeg"/>
          <p:cNvPicPr>
            <a:picLocks noChangeAspect="1"/>
          </p:cNvPicPr>
          <p:nvPr/>
        </p:nvPicPr>
        <p:blipFill>
          <a:blip r:embed="rId5" cstate="print"/>
          <a:stretch>
            <a:fillRect/>
          </a:stretch>
        </p:blipFill>
        <p:spPr>
          <a:xfrm>
            <a:off x="720000" y="3481854"/>
            <a:ext cx="190500" cy="219074"/>
          </a:xfrm>
          <a:prstGeom prst="rect">
            <a:avLst/>
          </a:prstGeom>
        </p:spPr>
      </p:pic>
    </p:spTree>
    <p:custDataLst>
      <p:custData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733925"/>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中国不再是过去的样子了。</a:t>
            </a:r>
            <a:endParaRPr lang="zh-CN" altLang="en-US" dirty="0"/>
          </a:p>
          <a:p>
            <a:pPr marL="0" indent="0" eaLnBrk="0" latinLnBrk="1" hangingPunct="0">
              <a:lnSpc>
                <a:spcPct val="150000"/>
              </a:lnSpc>
              <a:spcBef>
                <a:spcPts val="141"/>
              </a:spcBef>
              <a:buNone/>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what用作连接代词,可以引导</a:t>
            </a:r>
            <a:r>
              <a:rPr lang="zh-CN" altLang="en-US" sz="1814" u="sng" kern="0" dirty="0" smtClean="0">
                <a:solidFill>
                  <a:srgbClr val="FF0000"/>
                </a:solidFill>
                <a:latin typeface="Times New Roman" pitchFamily="65" charset="-122"/>
                <a:ea typeface="宋体" pitchFamily="65" charset="-122"/>
              </a:rPr>
              <a:t>　主语    </a:t>
            </a:r>
            <a:r>
              <a:rPr lang="zh-CN" altLang="en-US" sz="1814" kern="0" dirty="0" smtClean="0">
                <a:solidFill>
                  <a:srgbClr val="000000"/>
                </a:solidFill>
                <a:latin typeface="Times New Roman" pitchFamily="65" charset="-122"/>
                <a:ea typeface="宋体" pitchFamily="65" charset="-122"/>
              </a:rPr>
              <a:t>从句、</a:t>
            </a:r>
            <a:r>
              <a:rPr lang="zh-CN" altLang="en-US" sz="1814" u="sng" kern="0" dirty="0" smtClean="0">
                <a:solidFill>
                  <a:srgbClr val="FF0000"/>
                </a:solidFill>
                <a:latin typeface="Times New Roman" pitchFamily="65" charset="-122"/>
                <a:ea typeface="宋体" pitchFamily="65" charset="-122"/>
              </a:rPr>
              <a:t>　宾语    </a:t>
            </a:r>
            <a:r>
              <a:rPr lang="zh-CN" altLang="en-US" sz="1814" kern="0" dirty="0" smtClean="0">
                <a:solidFill>
                  <a:srgbClr val="000000"/>
                </a:solidFill>
                <a:latin typeface="Times New Roman" pitchFamily="65" charset="-122"/>
                <a:ea typeface="宋体" pitchFamily="65" charset="-122"/>
              </a:rPr>
              <a:t>从句和</a:t>
            </a:r>
            <a:r>
              <a:rPr lang="zh-CN" altLang="en-US" sz="1814" u="sng" kern="0" dirty="0" smtClean="0">
                <a:solidFill>
                  <a:srgbClr val="FF0000"/>
                </a:solidFill>
                <a:latin typeface="Times New Roman" pitchFamily="65" charset="-122"/>
                <a:ea typeface="宋体" pitchFamily="65" charset="-122"/>
              </a:rPr>
              <a:t>　表语    </a:t>
            </a:r>
            <a:r>
              <a:rPr lang="zh-CN" altLang="en-US" sz="1814" kern="0" dirty="0" smtClean="0">
                <a:solidFill>
                  <a:srgbClr val="000000"/>
                </a:solidFill>
                <a:latin typeface="Times New Roman" pitchFamily="65" charset="-122"/>
                <a:ea typeface="宋体" pitchFamily="65" charset="-122"/>
              </a:rPr>
              <a:t>从句。</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what在从句中可作主语、宾语、表语、定语。</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3-1 (2019江苏,阅读理解B,</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)It had been known for a long time that Yellow</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stone was volcanic in nature—that's </a:t>
            </a:r>
            <a:r>
              <a:rPr lang="zh-CN" altLang="en-US" sz="1814" u="sng" kern="0" dirty="0" smtClean="0">
                <a:solidFill>
                  <a:srgbClr val="FF0000"/>
                </a:solidFill>
                <a:latin typeface="Times New Roman" pitchFamily="65" charset="-122"/>
                <a:ea typeface="宋体" pitchFamily="65" charset="-122"/>
              </a:rPr>
              <a:t>　what    </a:t>
            </a:r>
            <a:r>
              <a:rPr lang="zh-CN" altLang="en-US" sz="1814" kern="0" dirty="0" smtClean="0">
                <a:solidFill>
                  <a:srgbClr val="000000"/>
                </a:solidFill>
                <a:latin typeface="Times New Roman" pitchFamily="65" charset="-122"/>
                <a:ea typeface="宋体" pitchFamily="65" charset="-122"/>
              </a:rPr>
              <a:t> accounted for all its -hot springs and </a:t>
            </a:r>
            <a:r>
              <a:rPr dirty="0"/>
              <a:t/>
            </a:r>
            <a:br>
              <a:rPr dirty="0"/>
            </a:br>
            <a:r>
              <a:rPr lang="zh-CN" altLang="en-US" sz="1814" kern="0" dirty="0" smtClean="0">
                <a:solidFill>
                  <a:srgbClr val="000000"/>
                </a:solidFill>
                <a:latin typeface="Times New Roman" pitchFamily="65" charset="-122"/>
                <a:ea typeface="宋体" pitchFamily="65" charset="-122"/>
              </a:rPr>
              <a:t>other steamy features.</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考查名词性从句。句意:很长时间以来,人们都知道黄石公园本质上是火</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山引起的——那就是它所有的温泉和其他蒸汽特征的原因。设空处在句中引导</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表语从句,同时在从句中作主语。故填what</a:t>
            </a:r>
            <a:r>
              <a:rPr lang="zh-CN" altLang="en-US" sz="1814" kern="0" dirty="0" smtClean="0">
                <a:solidFill>
                  <a:srgbClr val="FF0000"/>
                </a:solidFill>
                <a:latin typeface="Times New Roman" pitchFamily="65" charset="-122"/>
                <a:ea typeface="宋体" pitchFamily="65" charset="-122"/>
              </a:rPr>
              <a:t>。</a:t>
            </a:r>
            <a:endParaRPr lang="zh-CN" altLang="en-US" dirty="0">
              <a:solidFill>
                <a:srgbClr val="FF0000"/>
              </a:solidFill>
            </a:endParaRPr>
          </a:p>
        </p:txBody>
      </p:sp>
      <p:pic>
        <p:nvPicPr>
          <p:cNvPr id="3" name="图片 3" descr="textimage66.jpeg"/>
          <p:cNvPicPr>
            <a:picLocks noChangeAspect="1"/>
          </p:cNvPicPr>
          <p:nvPr/>
        </p:nvPicPr>
        <p:blipFill>
          <a:blip r:embed="rId4" cstate="print"/>
          <a:stretch>
            <a:fillRect/>
          </a:stretch>
        </p:blipFill>
        <p:spPr>
          <a:xfrm>
            <a:off x="720000" y="1977454"/>
            <a:ext cx="219075" cy="219075"/>
          </a:xfrm>
          <a:prstGeom prst="rect">
            <a:avLst/>
          </a:prstGeom>
        </p:spPr>
      </p:pic>
      <p:pic>
        <p:nvPicPr>
          <p:cNvPr id="4" name="图片 4" descr="textimage67.jpeg"/>
          <p:cNvPicPr>
            <a:picLocks noChangeAspect="1"/>
          </p:cNvPicPr>
          <p:nvPr/>
        </p:nvPicPr>
        <p:blipFill>
          <a:blip r:embed="rId5" cstate="print"/>
          <a:stretch>
            <a:fillRect/>
          </a:stretch>
        </p:blipFill>
        <p:spPr>
          <a:xfrm>
            <a:off x="3273524" y="3667960"/>
            <a:ext cx="609600" cy="409574"/>
          </a:xfrm>
          <a:prstGeom prst="rect">
            <a:avLst/>
          </a:prstGeom>
        </p:spPr>
      </p:pic>
      <p:pic>
        <p:nvPicPr>
          <p:cNvPr id="6" name="Picture 4" descr="\\a015\吴双婷\线.tif"/>
          <p:cNvPicPr>
            <a:picLocks noChangeAspect="1" noChangeArrowheads="1"/>
          </p:cNvPicPr>
          <p:nvPr/>
        </p:nvPicPr>
        <p:blipFill>
          <a:blip r:embed="rId6" cstate="print"/>
          <a:srcRect/>
          <a:stretch>
            <a:fillRect/>
          </a:stretch>
        </p:blipFill>
        <p:spPr bwMode="auto">
          <a:xfrm>
            <a:off x="3571868" y="2290773"/>
            <a:ext cx="857256"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6" cstate="print"/>
          <a:srcRect/>
          <a:stretch>
            <a:fillRect/>
          </a:stretch>
        </p:blipFill>
        <p:spPr bwMode="auto">
          <a:xfrm>
            <a:off x="5143504" y="2290773"/>
            <a:ext cx="928694"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6" cstate="print"/>
          <a:srcRect/>
          <a:stretch>
            <a:fillRect/>
          </a:stretch>
        </p:blipFill>
        <p:spPr bwMode="auto">
          <a:xfrm>
            <a:off x="6786578" y="2290773"/>
            <a:ext cx="857256"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6" cstate="print"/>
          <a:srcRect/>
          <a:stretch>
            <a:fillRect/>
          </a:stretch>
        </p:blipFill>
        <p:spPr bwMode="auto">
          <a:xfrm>
            <a:off x="4071934" y="4063211"/>
            <a:ext cx="928693"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279633"/>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3-2 (2019课标全国Ⅱ,阅读理解A改编,</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)It's a real whodunit and the frustration </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when </a:t>
            </a:r>
            <a:r>
              <a:rPr lang="zh-CN" altLang="en-US" sz="1814" kern="0" dirty="0" smtClean="0">
                <a:solidFill>
                  <a:srgbClr val="000000"/>
                </a:solidFill>
                <a:latin typeface="Times New Roman" pitchFamily="65" charset="-122"/>
                <a:ea typeface="宋体" pitchFamily="65" charset="-122"/>
              </a:rPr>
              <a:t>you realise </a:t>
            </a:r>
            <a:r>
              <a:rPr lang="zh-CN" altLang="en-US" sz="1814" u="sng" kern="0" dirty="0" smtClean="0">
                <a:solidFill>
                  <a:srgbClr val="FF0000"/>
                </a:solidFill>
                <a:latin typeface="Times New Roman" pitchFamily="65" charset="-122"/>
                <a:ea typeface="宋体" pitchFamily="65" charset="-122"/>
              </a:rPr>
              <a:t>　what    </a:t>
            </a:r>
            <a:r>
              <a:rPr lang="zh-CN" altLang="en-US" sz="1814" kern="0" dirty="0" smtClean="0">
                <a:solidFill>
                  <a:srgbClr val="000000"/>
                </a:solidFill>
                <a:latin typeface="Times New Roman" pitchFamily="65" charset="-122"/>
                <a:ea typeface="宋体" pitchFamily="65" charset="-122"/>
              </a:rPr>
              <a:t> is going on is horribly enjoyable. </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考查名词性从句。句意:这是一部真正的侦探小说,当你意识到正在发生</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的事情时,那种沮丧令人非常享受。设空处在句中引导宾语从句,同时在从句中</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作主语,表示“</a:t>
            </a:r>
            <a:r>
              <a:rPr lang="zh-CN" altLang="en-US" sz="1814" kern="0" dirty="0" smtClean="0">
                <a:solidFill>
                  <a:srgbClr val="FF0000"/>
                </a:solidFill>
                <a:latin typeface="黑体"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的事情”,故填what。</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3-3 (2019北京,语法填空C,</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What    </a:t>
            </a:r>
            <a:r>
              <a:rPr lang="zh-CN" altLang="en-US" sz="1814" kern="0" dirty="0" smtClean="0">
                <a:solidFill>
                  <a:srgbClr val="000000"/>
                </a:solidFill>
                <a:latin typeface="Times New Roman" pitchFamily="65" charset="-122"/>
                <a:ea typeface="宋体" pitchFamily="65" charset="-122"/>
              </a:rPr>
              <a:t> students do at college seems to matter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much more than where they go.</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考查名词性从句。句意:学生在大学里做什么似乎比他们去哪里重要得</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多。设空处在句中引导主语从句,同时在从句中作宾语,表示“</a:t>
            </a:r>
            <a:r>
              <a:rPr lang="zh-CN" altLang="en-US" sz="1814" kern="0" dirty="0" smtClean="0">
                <a:solidFill>
                  <a:srgbClr val="FF0000"/>
                </a:solidFill>
                <a:latin typeface="黑体"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的事情”,故</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填What</a:t>
            </a:r>
            <a:r>
              <a:rPr lang="zh-CN" altLang="en-US" sz="1814" kern="0" dirty="0" smtClean="0">
                <a:solidFill>
                  <a:srgbClr val="FF0000"/>
                </a:solidFill>
                <a:latin typeface="Times New Roman" pitchFamily="65" charset="-122"/>
                <a:ea typeface="宋体" pitchFamily="65" charset="-122"/>
              </a:rPr>
              <a:t>。</a:t>
            </a:r>
            <a:endParaRPr lang="zh-CN" altLang="en-US" dirty="0">
              <a:solidFill>
                <a:srgbClr val="FF0000"/>
              </a:solidFill>
            </a:endParaRPr>
          </a:p>
        </p:txBody>
      </p:sp>
      <p:pic>
        <p:nvPicPr>
          <p:cNvPr id="3" name="图片 3" descr="textimage69.jpeg"/>
          <p:cNvPicPr>
            <a:picLocks noChangeAspect="1"/>
          </p:cNvPicPr>
          <p:nvPr/>
        </p:nvPicPr>
        <p:blipFill>
          <a:blip r:embed="rId4" cstate="print"/>
          <a:stretch>
            <a:fillRect/>
          </a:stretch>
        </p:blipFill>
        <p:spPr>
          <a:xfrm>
            <a:off x="3275856" y="3564285"/>
            <a:ext cx="552449" cy="371474"/>
          </a:xfrm>
          <a:prstGeom prst="rect">
            <a:avLst/>
          </a:prstGeom>
        </p:spPr>
      </p:pic>
      <p:pic>
        <p:nvPicPr>
          <p:cNvPr id="5" name="Picture 4" descr="\\a015\吴双婷\线.tif"/>
          <p:cNvPicPr>
            <a:picLocks noChangeAspect="1" noChangeArrowheads="1"/>
          </p:cNvPicPr>
          <p:nvPr/>
        </p:nvPicPr>
        <p:blipFill>
          <a:blip r:embed="rId5" cstate="print"/>
          <a:srcRect/>
          <a:stretch>
            <a:fillRect/>
          </a:stretch>
        </p:blipFill>
        <p:spPr bwMode="auto">
          <a:xfrm>
            <a:off x="2339752" y="1908101"/>
            <a:ext cx="857256"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5" cstate="print"/>
          <a:srcRect/>
          <a:stretch>
            <a:fillRect/>
          </a:stretch>
        </p:blipFill>
        <p:spPr bwMode="auto">
          <a:xfrm>
            <a:off x="3923928" y="3636293"/>
            <a:ext cx="928694" cy="343678"/>
          </a:xfrm>
          <a:prstGeom prst="rect">
            <a:avLst/>
          </a:prstGeom>
          <a:noFill/>
          <a:ln w="9525">
            <a:noFill/>
            <a:miter lim="800000"/>
            <a:headEnd/>
            <a:tailEnd/>
          </a:ln>
        </p:spPr>
      </p:pic>
      <p:pic>
        <p:nvPicPr>
          <p:cNvPr id="8" name="图片 5" descr="textimage68.jpeg"/>
          <p:cNvPicPr>
            <a:picLocks noChangeAspect="1"/>
          </p:cNvPicPr>
          <p:nvPr/>
        </p:nvPicPr>
        <p:blipFill>
          <a:blip r:embed="rId6" cstate="print"/>
          <a:stretch>
            <a:fillRect/>
          </a:stretch>
        </p:blipFill>
        <p:spPr>
          <a:xfrm>
            <a:off x="4427984" y="1476053"/>
            <a:ext cx="552450" cy="371475"/>
          </a:xfrm>
          <a:prstGeom prst="rect">
            <a:avLst/>
          </a:prstGeom>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451749"/>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3-4 (2018北京,15,</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)This is </a:t>
            </a:r>
            <a:r>
              <a:rPr lang="zh-CN" altLang="en-US" sz="1814" u="sng" kern="0" dirty="0" smtClean="0">
                <a:solidFill>
                  <a:srgbClr val="FF0000"/>
                </a:solidFill>
                <a:latin typeface="Times New Roman" pitchFamily="65" charset="-122"/>
                <a:ea typeface="宋体" pitchFamily="65" charset="-122"/>
              </a:rPr>
              <a:t>　what    </a:t>
            </a:r>
            <a:r>
              <a:rPr lang="zh-CN" altLang="en-US" sz="1814" kern="0" dirty="0" smtClean="0">
                <a:solidFill>
                  <a:srgbClr val="000000"/>
                </a:solidFill>
                <a:latin typeface="Times New Roman" pitchFamily="65" charset="-122"/>
                <a:ea typeface="宋体" pitchFamily="65" charset="-122"/>
              </a:rPr>
              <a:t> my father has taught me—to always face </a:t>
            </a:r>
            <a:endParaRPr lang="zh-CN" altLang="en-US" sz="2000" dirty="0" smtClean="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difficulties and hope for the best.</a:t>
            </a:r>
            <a:endParaRPr lang="zh-CN" altLang="en-US" sz="2000" dirty="0" smtClean="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a:t>
            </a:r>
            <a:r>
              <a:rPr lang="zh-CN" altLang="en-US" sz="1814" b="1" kern="0" dirty="0" smtClean="0">
                <a:solidFill>
                  <a:srgbClr val="FF0000"/>
                </a:solidFill>
                <a:latin typeface="Times New Roman" pitchFamily="65" charset="-122"/>
                <a:ea typeface="宋体" pitchFamily="65" charset="-122"/>
              </a:rPr>
              <a:t>析　</a:t>
            </a:r>
            <a:r>
              <a:rPr lang="zh-CN" altLang="en-US" sz="1814" kern="0" dirty="0" smtClean="0">
                <a:solidFill>
                  <a:srgbClr val="FF0000"/>
                </a:solidFill>
                <a:latin typeface="Times New Roman" pitchFamily="65" charset="-122"/>
                <a:ea typeface="宋体" pitchFamily="65" charset="-122"/>
              </a:rPr>
              <a:t>考查名词性从句。句意:这就是我父亲教给我的——总是面对困难,抱最</a:t>
            </a:r>
            <a:endParaRPr lang="zh-CN" altLang="en-US" sz="2000" dirty="0" smtClean="0">
              <a:solidFill>
                <a:srgbClr val="FF0000"/>
              </a:solidFill>
            </a:endParaRPr>
          </a:p>
          <a:p>
            <a:pPr marL="0" indent="0" eaLnBrk="0" latinLnBrk="1" hangingPunct="0">
              <a:lnSpc>
                <a:spcPct val="150000"/>
              </a:lnSpc>
              <a:spcBef>
                <a:spcPts val="141"/>
              </a:spcBef>
              <a:buNone/>
            </a:pPr>
            <a:r>
              <a:rPr lang="zh-CN" altLang="en-US" sz="1814" kern="0" dirty="0" smtClean="0">
                <a:solidFill>
                  <a:srgbClr val="FF0000"/>
                </a:solidFill>
                <a:latin typeface="Times New Roman" pitchFamily="65" charset="-122"/>
                <a:ea typeface="宋体" pitchFamily="65" charset="-122"/>
              </a:rPr>
              <a:t>好的希望。设空处在句中引导表语从句,同时在从句中作宾语,表示“</a:t>
            </a:r>
            <a:r>
              <a:rPr lang="zh-CN" altLang="en-US" sz="1814" kern="0" dirty="0" smtClean="0">
                <a:solidFill>
                  <a:srgbClr val="FF0000"/>
                </a:solidFill>
                <a:latin typeface="黑体"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的事</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情”,故填what。</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3-5 (2017江苏,26,</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)We choose this hotel because the price for a night here is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down to $20, half of </a:t>
            </a:r>
            <a:r>
              <a:rPr lang="zh-CN" altLang="en-US" sz="1814" u="sng" kern="0" dirty="0" smtClean="0">
                <a:solidFill>
                  <a:srgbClr val="FF0000"/>
                </a:solidFill>
                <a:latin typeface="Times New Roman" pitchFamily="65" charset="-122"/>
                <a:ea typeface="宋体" pitchFamily="65" charset="-122"/>
              </a:rPr>
              <a:t>　what    </a:t>
            </a:r>
            <a:r>
              <a:rPr lang="zh-CN" altLang="en-US" sz="1814" kern="0" dirty="0" smtClean="0">
                <a:solidFill>
                  <a:srgbClr val="000000"/>
                </a:solidFill>
                <a:latin typeface="Times New Roman" pitchFamily="65" charset="-122"/>
                <a:ea typeface="宋体" pitchFamily="65" charset="-122"/>
              </a:rPr>
              <a:t> it used to charge.</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考查名词性从句。句意:我们选择这家酒店是因为在这里住一晚的价格降</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到了20美元,这是之前要价的一半。half of </a:t>
            </a:r>
            <a:r>
              <a:rPr lang="zh-CN" altLang="en-US" sz="1814" u="sng" kern="0" dirty="0" smtClean="0">
                <a:solidFill>
                  <a:srgbClr val="FF0000"/>
                </a:solidFill>
                <a:latin typeface="Times New Roman" pitchFamily="65" charset="-122"/>
                <a:ea typeface="宋体" pitchFamily="65" charset="-122"/>
              </a:rPr>
              <a:t>　　    </a:t>
            </a:r>
            <a:r>
              <a:rPr lang="zh-CN" altLang="en-US" sz="1814" kern="0" dirty="0" smtClean="0">
                <a:solidFill>
                  <a:srgbClr val="FF0000"/>
                </a:solidFill>
                <a:latin typeface="Times New Roman" pitchFamily="65" charset="-122"/>
                <a:ea typeface="宋体" pitchFamily="65" charset="-122"/>
              </a:rPr>
              <a:t> it used to charge是$20的同位</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语,设空处引导宾语从句,从句中的charge后面缺少宾语,所以用what来引导宾语从</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句,故填what。</a:t>
            </a:r>
            <a:endParaRPr lang="zh-CN" altLang="en-US" dirty="0">
              <a:solidFill>
                <a:srgbClr val="FF0000"/>
              </a:solidFill>
            </a:endParaRPr>
          </a:p>
          <a:p>
            <a:pPr marL="0" indent="0" eaLnBrk="0" latinLnBrk="1" hangingPunct="0">
              <a:lnSpc>
                <a:spcPct val="150000"/>
              </a:lnSpc>
              <a:spcBef>
                <a:spcPts val="141"/>
              </a:spcBef>
              <a:buNone/>
            </a:pPr>
            <a:r>
              <a:rPr lang="zh-CN" altLang="en-US" sz="3208" kern="0" spc="25516" dirty="0" smtClean="0">
                <a:solidFill>
                  <a:srgbClr val="000000"/>
                </a:solidFill>
                <a:latin typeface="Times New Roman" pitchFamily="65" charset="-122"/>
                <a:ea typeface="宋体" pitchFamily="65" charset="-122"/>
              </a:rPr>
              <a:t> </a:t>
            </a:r>
            <a:endParaRPr lang="zh-CN" altLang="en-US" dirty="0"/>
          </a:p>
        </p:txBody>
      </p:sp>
      <p:pic>
        <p:nvPicPr>
          <p:cNvPr id="3" name="图片 3" descr="textimage71.jpeg"/>
          <p:cNvPicPr>
            <a:picLocks noChangeAspect="1"/>
          </p:cNvPicPr>
          <p:nvPr/>
        </p:nvPicPr>
        <p:blipFill>
          <a:blip r:embed="rId4" cstate="print"/>
          <a:stretch>
            <a:fillRect/>
          </a:stretch>
        </p:blipFill>
        <p:spPr>
          <a:xfrm>
            <a:off x="2411760" y="3564285"/>
            <a:ext cx="552449" cy="371474"/>
          </a:xfrm>
          <a:prstGeom prst="rect">
            <a:avLst/>
          </a:prstGeom>
        </p:spPr>
      </p:pic>
      <p:pic>
        <p:nvPicPr>
          <p:cNvPr id="5" name="Picture 4" descr="\\a015\吴双婷\线.tif"/>
          <p:cNvPicPr>
            <a:picLocks noChangeAspect="1" noChangeArrowheads="1"/>
          </p:cNvPicPr>
          <p:nvPr/>
        </p:nvPicPr>
        <p:blipFill>
          <a:blip r:embed="rId5" cstate="print"/>
          <a:srcRect/>
          <a:stretch>
            <a:fillRect/>
          </a:stretch>
        </p:blipFill>
        <p:spPr bwMode="auto">
          <a:xfrm>
            <a:off x="2627784" y="4068341"/>
            <a:ext cx="928694" cy="343678"/>
          </a:xfrm>
          <a:prstGeom prst="rect">
            <a:avLst/>
          </a:prstGeom>
          <a:noFill/>
          <a:ln w="9525">
            <a:noFill/>
            <a:miter lim="800000"/>
            <a:headEnd/>
            <a:tailEnd/>
          </a:ln>
        </p:spPr>
      </p:pic>
      <p:pic>
        <p:nvPicPr>
          <p:cNvPr id="6" name="图片 4" descr="textimage70.jpeg"/>
          <p:cNvPicPr>
            <a:picLocks noChangeAspect="1"/>
          </p:cNvPicPr>
          <p:nvPr/>
        </p:nvPicPr>
        <p:blipFill>
          <a:blip r:embed="rId4" cstate="print"/>
          <a:stretch>
            <a:fillRect/>
          </a:stretch>
        </p:blipFill>
        <p:spPr>
          <a:xfrm>
            <a:off x="2411760" y="1548061"/>
            <a:ext cx="552449" cy="371474"/>
          </a:xfrm>
          <a:prstGeom prst="rect">
            <a:avLst/>
          </a:prstGeom>
        </p:spPr>
      </p:pic>
      <p:pic>
        <p:nvPicPr>
          <p:cNvPr id="7" name="Picture 4" descr="\\a015\吴双婷\线.tif"/>
          <p:cNvPicPr>
            <a:picLocks noChangeAspect="1" noChangeArrowheads="1"/>
          </p:cNvPicPr>
          <p:nvPr/>
        </p:nvPicPr>
        <p:blipFill>
          <a:blip r:embed="rId5" cstate="print"/>
          <a:srcRect/>
          <a:stretch>
            <a:fillRect/>
          </a:stretch>
        </p:blipFill>
        <p:spPr bwMode="auto">
          <a:xfrm>
            <a:off x="3697854" y="1502559"/>
            <a:ext cx="928694"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20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156" y="1205691"/>
            <a:ext cx="8316000" cy="5166286"/>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(B)阅读词汇—明词义</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1.iconic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符号的;图标的    </a:t>
            </a: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2.didgeridoo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迪吉里杜管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3.koala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考拉;树袋熊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4.dim sim </a:t>
            </a:r>
            <a:r>
              <a:rPr lang="zh-CN" altLang="en-US" sz="1814" u="sng" kern="0" dirty="0" smtClean="0">
                <a:solidFill>
                  <a:srgbClr val="FF0000"/>
                </a:solidFill>
                <a:latin typeface="Times New Roman" pitchFamily="65" charset="-122"/>
                <a:ea typeface="宋体" pitchFamily="65" charset="-122"/>
              </a:rPr>
              <a:t>　(特指澳大利亚的)点心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5.hollow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中空的;空心的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6.vibrate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 &amp;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(使)振动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7.horn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(乐器)号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8.pitch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音高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9.slogan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标语;口号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10.getaway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适合度假的地方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11.kayaking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划皮艇    </a:t>
            </a:r>
            <a:endParaRPr lang="zh-CN" altLang="en-US" sz="1814" u="sng" kern="0" dirty="0">
              <a:solidFill>
                <a:srgbClr val="FF0000"/>
              </a:solidFill>
              <a:latin typeface="Times New Roman" pitchFamily="65" charset="-122"/>
              <a:ea typeface="宋体" pitchFamily="65" charset="-122"/>
            </a:endParaRPr>
          </a:p>
        </p:txBody>
      </p:sp>
      <p:pic>
        <p:nvPicPr>
          <p:cNvPr id="3" name="Picture 4" descr="\\a015\吴双婷\线.tif"/>
          <p:cNvPicPr>
            <a:picLocks noChangeAspect="1" noChangeArrowheads="1"/>
          </p:cNvPicPr>
          <p:nvPr/>
        </p:nvPicPr>
        <p:blipFill>
          <a:blip r:embed="rId4" cstate="print"/>
          <a:srcRect/>
          <a:stretch>
            <a:fillRect/>
          </a:stretch>
        </p:blipFill>
        <p:spPr bwMode="auto">
          <a:xfrm>
            <a:off x="1857356" y="1634319"/>
            <a:ext cx="1928826"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2143108" y="2062947"/>
            <a:ext cx="1643074"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1643042" y="2491575"/>
            <a:ext cx="1714512"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1643042" y="2920203"/>
            <a:ext cx="2714644"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1928794" y="3348831"/>
            <a:ext cx="2000264"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2285984" y="3777459"/>
            <a:ext cx="1285884"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4" cstate="print"/>
          <a:srcRect/>
          <a:stretch>
            <a:fillRect/>
          </a:stretch>
        </p:blipFill>
        <p:spPr bwMode="auto">
          <a:xfrm>
            <a:off x="1571604" y="4206087"/>
            <a:ext cx="1357322"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4" cstate="print"/>
          <a:srcRect/>
          <a:stretch>
            <a:fillRect/>
          </a:stretch>
        </p:blipFill>
        <p:spPr bwMode="auto">
          <a:xfrm>
            <a:off x="1571605" y="4634715"/>
            <a:ext cx="928694"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4" cstate="print"/>
          <a:srcRect/>
          <a:stretch>
            <a:fillRect/>
          </a:stretch>
        </p:blipFill>
        <p:spPr bwMode="auto">
          <a:xfrm>
            <a:off x="1714480" y="5063343"/>
            <a:ext cx="1500198" cy="343678"/>
          </a:xfrm>
          <a:prstGeom prst="rect">
            <a:avLst/>
          </a:prstGeom>
          <a:noFill/>
          <a:ln w="9525">
            <a:noFill/>
            <a:miter lim="800000"/>
            <a:headEnd/>
            <a:tailEnd/>
          </a:ln>
        </p:spPr>
      </p:pic>
      <p:pic>
        <p:nvPicPr>
          <p:cNvPr id="12" name="Picture 4" descr="\\a015\吴双婷\线.tif"/>
          <p:cNvPicPr>
            <a:picLocks noChangeAspect="1" noChangeArrowheads="1"/>
          </p:cNvPicPr>
          <p:nvPr/>
        </p:nvPicPr>
        <p:blipFill>
          <a:blip r:embed="rId4" cstate="print"/>
          <a:srcRect/>
          <a:stretch>
            <a:fillRect/>
          </a:stretch>
        </p:blipFill>
        <p:spPr bwMode="auto">
          <a:xfrm>
            <a:off x="2000232" y="5491971"/>
            <a:ext cx="2143140" cy="343678"/>
          </a:xfrm>
          <a:prstGeom prst="rect">
            <a:avLst/>
          </a:prstGeom>
          <a:noFill/>
          <a:ln w="9525">
            <a:noFill/>
            <a:miter lim="800000"/>
            <a:headEnd/>
            <a:tailEnd/>
          </a:ln>
        </p:spPr>
      </p:pic>
      <p:pic>
        <p:nvPicPr>
          <p:cNvPr id="13" name="Picture 4" descr="\\a015\吴双婷\线.tif"/>
          <p:cNvPicPr>
            <a:picLocks noChangeAspect="1" noChangeArrowheads="1"/>
          </p:cNvPicPr>
          <p:nvPr/>
        </p:nvPicPr>
        <p:blipFill>
          <a:blip r:embed="rId4" cstate="print"/>
          <a:srcRect/>
          <a:stretch>
            <a:fillRect/>
          </a:stretch>
        </p:blipFill>
        <p:spPr bwMode="auto">
          <a:xfrm>
            <a:off x="2071670" y="5920599"/>
            <a:ext cx="1214446"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348567"/>
            <a:ext cx="8316000" cy="5572231"/>
          </a:xfrm>
          <a:prstGeom prst="rect">
            <a:avLst/>
          </a:prstGeom>
          <a:noFill/>
        </p:spPr>
        <p:txBody>
          <a:bodyPr wrap="square" lIns="0" tIns="0" rIns="0" bIns="0" rtlCol="0">
            <a:spAutoFit/>
          </a:bodyPr>
          <a:lstStyle/>
          <a:p>
            <a:pPr eaLnBrk="0" latinLnBrk="1" hangingPunct="0">
              <a:lnSpc>
                <a:spcPct val="150000"/>
              </a:lnSpc>
              <a:spcBef>
                <a:spcPts val="462"/>
              </a:spcBef>
            </a:pPr>
            <a:r>
              <a:rPr lang="zh-CN" altLang="en-US" sz="1814" kern="0" dirty="0" smtClean="0">
                <a:solidFill>
                  <a:srgbClr val="000000"/>
                </a:solidFill>
                <a:latin typeface="Times New Roman" pitchFamily="65" charset="-122"/>
                <a:ea typeface="宋体" pitchFamily="65" charset="-122"/>
              </a:rPr>
              <a:t>过去分词</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　　过去分词,形式上由“动词原形+ed”构成。部分动词的过去分词有特殊形</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式变化。过去分词作谓语时,用于现在完成时(have+过去分词)和被动语态(be+过</a:t>
            </a:r>
            <a:r>
              <a:rPr dirty="0"/>
              <a:t/>
            </a:r>
            <a:br>
              <a:rPr dirty="0"/>
            </a:br>
            <a:r>
              <a:rPr lang="zh-CN" altLang="en-US" sz="1814" kern="0" dirty="0" smtClean="0">
                <a:solidFill>
                  <a:srgbClr val="000000"/>
                </a:solidFill>
                <a:latin typeface="Times New Roman" pitchFamily="65" charset="-122"/>
                <a:ea typeface="宋体" pitchFamily="65" charset="-122"/>
              </a:rPr>
              <a:t>去分词)的句子中。不充当谓语的过去分词是非谓语动词的一种,表示被动或完</a:t>
            </a:r>
            <a:r>
              <a:rPr dirty="0"/>
              <a:t/>
            </a:r>
            <a:br>
              <a:rPr dirty="0"/>
            </a:br>
            <a:r>
              <a:rPr lang="zh-CN" altLang="en-US" sz="1814" kern="0" dirty="0" smtClean="0">
                <a:solidFill>
                  <a:srgbClr val="000000"/>
                </a:solidFill>
                <a:latin typeface="Times New Roman" pitchFamily="65" charset="-122"/>
                <a:ea typeface="宋体" pitchFamily="65" charset="-122"/>
              </a:rPr>
              <a:t>成,在句中可以作定语、表语、状语和宾语补足语。</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1.过去分词作定语</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【观察】</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We must adapt our thinking to the changed conditions.</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我们必须使我们的思想适应改变了的情况。</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 concert given by their friends was a success.</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他们的朋友举行的这场音乐会很成功。</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 meeting, attended by over five thousand people, welcomed the great hero.</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这场由五千多人参加的大会欢迎了这位伟大的英雄。</a:t>
            </a:r>
            <a:endParaRPr lang="zh-CN" altLang="en-US" dirty="0"/>
          </a:p>
        </p:txBody>
      </p:sp>
      <p:pic>
        <p:nvPicPr>
          <p:cNvPr id="3" name="图片 4" descr="textimage72.jpeg"/>
          <p:cNvPicPr>
            <a:picLocks noChangeAspect="1"/>
          </p:cNvPicPr>
          <p:nvPr/>
        </p:nvPicPr>
        <p:blipFill>
          <a:blip r:embed="rId4" cstate="print"/>
          <a:stretch>
            <a:fillRect/>
          </a:stretch>
        </p:blipFill>
        <p:spPr>
          <a:xfrm>
            <a:off x="3214678" y="919939"/>
            <a:ext cx="2214578" cy="456793"/>
          </a:xfrm>
          <a:prstGeom prst="rect">
            <a:avLst/>
          </a:prstGeom>
        </p:spPr>
      </p:pic>
    </p:spTree>
    <p:custDataLst>
      <p:custData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709046"/>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【归纳】</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(1)过去分词作定语时,如果是单个的词,常置于其所修饰的名词之①</a:t>
            </a:r>
            <a:r>
              <a:rPr lang="zh-CN" altLang="en-US" sz="1814" u="sng" kern="0" dirty="0" smtClean="0">
                <a:solidFill>
                  <a:srgbClr val="FF0000"/>
                </a:solidFill>
                <a:latin typeface="Times New Roman" pitchFamily="65" charset="-122"/>
                <a:ea typeface="宋体" pitchFamily="65" charset="-122"/>
              </a:rPr>
              <a:t>　前    </a:t>
            </a:r>
            <a:r>
              <a:rPr lang="zh-CN" altLang="en-US" sz="1814" kern="0" dirty="0" smtClean="0">
                <a:solidFill>
                  <a:srgbClr val="000000"/>
                </a:solidFill>
                <a:latin typeface="Times New Roman" pitchFamily="65" charset="-122"/>
                <a:ea typeface="宋体" pitchFamily="65" charset="-122"/>
              </a:rPr>
              <a:t>。如</a:t>
            </a:r>
            <a:r>
              <a:rPr dirty="0"/>
              <a:t/>
            </a:r>
            <a:br>
              <a:rPr dirty="0"/>
            </a:br>
            <a:r>
              <a:rPr lang="zh-CN" altLang="en-US" sz="1814" kern="0" dirty="0" smtClean="0">
                <a:solidFill>
                  <a:srgbClr val="000000"/>
                </a:solidFill>
                <a:latin typeface="Times New Roman" pitchFamily="65" charset="-122"/>
                <a:ea typeface="宋体" pitchFamily="65" charset="-122"/>
              </a:rPr>
              <a:t>果是短语,一般置于其所修饰的名词之②</a:t>
            </a:r>
            <a:r>
              <a:rPr lang="zh-CN" altLang="en-US" sz="1814" u="sng" kern="0" dirty="0" smtClean="0">
                <a:solidFill>
                  <a:srgbClr val="FF0000"/>
                </a:solidFill>
                <a:latin typeface="Times New Roman" pitchFamily="65" charset="-122"/>
                <a:ea typeface="宋体" pitchFamily="65" charset="-122"/>
              </a:rPr>
              <a:t>　后    </a:t>
            </a:r>
            <a:r>
              <a:rPr lang="zh-CN" altLang="en-US" sz="1814" kern="0" dirty="0" smtClean="0">
                <a:solidFill>
                  <a:srgbClr val="000000"/>
                </a:solidFill>
                <a:latin typeface="Times New Roman" pitchFamily="65" charset="-122"/>
                <a:ea typeface="宋体" pitchFamily="65" charset="-122"/>
              </a:rPr>
              <a:t>,其意义相当于一个定语从句。</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(2)及物动词的过去分词作定语,既表示③</a:t>
            </a:r>
            <a:r>
              <a:rPr lang="zh-CN" altLang="en-US" sz="1814" u="sng" kern="0" dirty="0" smtClean="0">
                <a:solidFill>
                  <a:srgbClr val="FF0000"/>
                </a:solidFill>
                <a:latin typeface="Times New Roman" pitchFamily="65" charset="-122"/>
                <a:ea typeface="宋体" pitchFamily="65" charset="-122"/>
              </a:rPr>
              <a:t>　被动    </a:t>
            </a:r>
            <a:r>
              <a:rPr lang="zh-CN" altLang="en-US" sz="1814" kern="0" dirty="0" smtClean="0">
                <a:solidFill>
                  <a:srgbClr val="000000"/>
                </a:solidFill>
                <a:latin typeface="Times New Roman" pitchFamily="65" charset="-122"/>
                <a:ea typeface="宋体" pitchFamily="65" charset="-122"/>
              </a:rPr>
              <a:t>又表示④</a:t>
            </a:r>
            <a:r>
              <a:rPr lang="zh-CN" altLang="en-US" sz="1814" u="sng" kern="0" dirty="0" smtClean="0">
                <a:solidFill>
                  <a:srgbClr val="FF0000"/>
                </a:solidFill>
                <a:latin typeface="Times New Roman" pitchFamily="65" charset="-122"/>
                <a:ea typeface="宋体" pitchFamily="65" charset="-122"/>
              </a:rPr>
              <a:t>　完成    </a:t>
            </a:r>
            <a:r>
              <a:rPr lang="zh-CN" altLang="en-US" sz="1814" kern="0" dirty="0" smtClean="0">
                <a:solidFill>
                  <a:srgbClr val="000000"/>
                </a:solidFill>
                <a:latin typeface="Times New Roman" pitchFamily="65" charset="-122"/>
                <a:ea typeface="宋体" pitchFamily="65" charset="-122"/>
              </a:rPr>
              <a:t>;不及物动</a:t>
            </a:r>
            <a:r>
              <a:rPr dirty="0"/>
              <a:t/>
            </a:r>
            <a:br>
              <a:rPr dirty="0"/>
            </a:br>
            <a:r>
              <a:rPr lang="zh-CN" altLang="en-US" sz="1814" kern="0" dirty="0" smtClean="0">
                <a:solidFill>
                  <a:srgbClr val="000000"/>
                </a:solidFill>
                <a:latin typeface="Times New Roman" pitchFamily="65" charset="-122"/>
                <a:ea typeface="宋体" pitchFamily="65" charset="-122"/>
              </a:rPr>
              <a:t>词的过去分词作定语,只表示⑤</a:t>
            </a:r>
            <a:r>
              <a:rPr lang="zh-CN" altLang="en-US" sz="1814" u="sng" kern="0" dirty="0" smtClean="0">
                <a:solidFill>
                  <a:srgbClr val="FF0000"/>
                </a:solidFill>
                <a:latin typeface="Times New Roman" pitchFamily="65" charset="-122"/>
                <a:ea typeface="宋体" pitchFamily="65" charset="-122"/>
              </a:rPr>
              <a:t>　完成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2.过去分词作表语</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【观察】</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 store is now closed.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商店现在关门了。</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 book is interesting and I'm interested in it.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这本书很有趣,我对它很感兴趣。</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7358082" y="1920071"/>
            <a:ext cx="642942"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4714876" y="2277261"/>
            <a:ext cx="642942"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4786314" y="2705889"/>
            <a:ext cx="857256"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6572264" y="2705889"/>
            <a:ext cx="857256"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3786182" y="3134517"/>
            <a:ext cx="857256"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71472" y="1062815"/>
            <a:ext cx="8316000" cy="5175263"/>
          </a:xfrm>
          <a:prstGeom prst="rect">
            <a:avLst/>
          </a:prstGeom>
          <a:noFill/>
        </p:spPr>
        <p:txBody>
          <a:bodyPr wrap="square" lIns="0" tIns="0" rIns="0" bIns="0" rtlCol="0">
            <a:spAutoFit/>
          </a:bodyPr>
          <a:lstStyle/>
          <a:p>
            <a:pPr eaLnBrk="0" latinLnBrk="1" hangingPunct="0">
              <a:lnSpc>
                <a:spcPct val="130000"/>
              </a:lnSpc>
              <a:spcBef>
                <a:spcPts val="141"/>
              </a:spcBef>
            </a:pPr>
            <a:r>
              <a:rPr lang="zh-CN" altLang="en-US" sz="1814" kern="0" dirty="0" smtClean="0">
                <a:solidFill>
                  <a:srgbClr val="000000"/>
                </a:solidFill>
                <a:latin typeface="Times New Roman" pitchFamily="65" charset="-122"/>
                <a:ea typeface="宋体" pitchFamily="65" charset="-122"/>
              </a:rPr>
              <a:t>【归纳】</a:t>
            </a:r>
            <a:endParaRPr lang="zh-CN" altLang="en-US" sz="2000" dirty="0" smtClean="0"/>
          </a:p>
          <a:p>
            <a:pPr eaLnBrk="0" latinLnBrk="1" hangingPunct="0">
              <a:lnSpc>
                <a:spcPct val="130000"/>
              </a:lnSpc>
              <a:spcBef>
                <a:spcPts val="141"/>
              </a:spcBef>
            </a:pPr>
            <a:r>
              <a:rPr lang="zh-CN" altLang="en-US" sz="1814" kern="0" dirty="0" smtClean="0">
                <a:solidFill>
                  <a:srgbClr val="000000"/>
                </a:solidFill>
                <a:latin typeface="Times New Roman" pitchFamily="65" charset="-122"/>
                <a:ea typeface="宋体" pitchFamily="65" charset="-122"/>
              </a:rPr>
              <a:t>(1)过去分词作表语时,通常表示⑥</a:t>
            </a:r>
            <a:r>
              <a:rPr lang="zh-CN" altLang="en-US" sz="1814" u="sng" kern="0" dirty="0" smtClean="0">
                <a:solidFill>
                  <a:srgbClr val="FF0000"/>
                </a:solidFill>
                <a:latin typeface="Times New Roman" pitchFamily="65" charset="-122"/>
                <a:ea typeface="宋体" pitchFamily="65" charset="-122"/>
              </a:rPr>
              <a:t>　主语    </a:t>
            </a:r>
            <a:r>
              <a:rPr lang="zh-CN" altLang="en-US" sz="1814" kern="0" dirty="0" smtClean="0">
                <a:solidFill>
                  <a:srgbClr val="000000"/>
                </a:solidFill>
                <a:latin typeface="Times New Roman" pitchFamily="65" charset="-122"/>
                <a:ea typeface="宋体" pitchFamily="65" charset="-122"/>
              </a:rPr>
              <a:t>的特点或所处的状态。</a:t>
            </a:r>
            <a:endParaRPr lang="zh-CN" altLang="en-US" sz="2000" dirty="0" smtClean="0"/>
          </a:p>
          <a:p>
            <a:pPr marL="0" indent="0" eaLnBrk="0" latinLnBrk="1" hangingPunct="0">
              <a:lnSpc>
                <a:spcPct val="130000"/>
              </a:lnSpc>
              <a:spcBef>
                <a:spcPts val="141"/>
              </a:spcBef>
              <a:buNone/>
            </a:pPr>
            <a:r>
              <a:rPr lang="zh-CN" altLang="en-US" sz="1814" kern="0" dirty="0" smtClean="0">
                <a:solidFill>
                  <a:srgbClr val="000000"/>
                </a:solidFill>
                <a:latin typeface="Times New Roman" pitchFamily="65" charset="-122"/>
                <a:ea typeface="宋体" pitchFamily="65" charset="-122"/>
              </a:rPr>
              <a:t>(2)有些动词,如interest、bore、worry、surprise、frighten 等通常用其⑦</a:t>
            </a:r>
            <a:r>
              <a:rPr lang="zh-CN" altLang="en-US" sz="1814" u="sng" kern="0" dirty="0" smtClean="0">
                <a:solidFill>
                  <a:srgbClr val="FF0000"/>
                </a:solidFill>
                <a:latin typeface="Times New Roman" pitchFamily="65" charset="-122"/>
                <a:ea typeface="宋体" pitchFamily="65" charset="-122"/>
              </a:rPr>
              <a:t>　过去分词    </a:t>
            </a:r>
            <a:endParaRPr lang="en-US" altLang="zh-CN" sz="1814" u="sng" kern="0" dirty="0" smtClean="0">
              <a:solidFill>
                <a:srgbClr val="FF0000"/>
              </a:solidFill>
              <a:latin typeface="Times New Roman" pitchFamily="65" charset="-122"/>
              <a:ea typeface="宋体" pitchFamily="65" charset="-122"/>
            </a:endParaRPr>
          </a:p>
          <a:p>
            <a:pPr marL="0" indent="0" eaLnBrk="0" latinLnBrk="1" hangingPunct="0">
              <a:lnSpc>
                <a:spcPct val="130000"/>
              </a:lnSpc>
              <a:spcBef>
                <a:spcPts val="141"/>
              </a:spcBef>
              <a:buNone/>
            </a:pPr>
            <a:r>
              <a:rPr lang="zh-CN" altLang="en-US" sz="1814" kern="0" dirty="0" smtClean="0">
                <a:solidFill>
                  <a:srgbClr val="000000"/>
                </a:solidFill>
                <a:latin typeface="Times New Roman" pitchFamily="65" charset="-122"/>
                <a:ea typeface="宋体" pitchFamily="65" charset="-122"/>
              </a:rPr>
              <a:t>形式来修饰人,用其⑧</a:t>
            </a:r>
            <a:r>
              <a:rPr lang="zh-CN" altLang="en-US" sz="1814" u="sng" kern="0" dirty="0" smtClean="0">
                <a:solidFill>
                  <a:srgbClr val="FF0000"/>
                </a:solidFill>
                <a:latin typeface="Times New Roman" pitchFamily="65" charset="-122"/>
                <a:ea typeface="宋体" pitchFamily="65" charset="-122"/>
              </a:rPr>
              <a:t>　现在分词    </a:t>
            </a:r>
            <a:r>
              <a:rPr lang="zh-CN" altLang="en-US" sz="1814" kern="0" dirty="0" smtClean="0">
                <a:solidFill>
                  <a:srgbClr val="000000"/>
                </a:solidFill>
                <a:latin typeface="Times New Roman" pitchFamily="65" charset="-122"/>
                <a:ea typeface="宋体" pitchFamily="65" charset="-122"/>
              </a:rPr>
              <a:t>形式来修饰物。</a:t>
            </a:r>
            <a:endParaRPr lang="zh-CN" altLang="en-US" dirty="0"/>
          </a:p>
          <a:p>
            <a:pPr marL="0" indent="0" eaLnBrk="0" latinLnBrk="1" hangingPunct="0">
              <a:lnSpc>
                <a:spcPct val="130000"/>
              </a:lnSpc>
              <a:spcBef>
                <a:spcPts val="141"/>
              </a:spcBef>
              <a:buNone/>
            </a:pPr>
            <a:r>
              <a:rPr lang="zh-CN" altLang="en-US" sz="1814" kern="0" dirty="0" smtClean="0">
                <a:solidFill>
                  <a:srgbClr val="000000"/>
                </a:solidFill>
                <a:latin typeface="Times New Roman" pitchFamily="65" charset="-122"/>
                <a:ea typeface="宋体" pitchFamily="65" charset="-122"/>
              </a:rPr>
              <a:t>3.过去分词作状语</a:t>
            </a:r>
            <a:endParaRPr lang="zh-CN" altLang="en-US" dirty="0"/>
          </a:p>
          <a:p>
            <a:pPr marL="0" indent="0" eaLnBrk="0" latinLnBrk="1" hangingPunct="0">
              <a:lnSpc>
                <a:spcPct val="130000"/>
              </a:lnSpc>
              <a:spcBef>
                <a:spcPts val="141"/>
              </a:spcBef>
              <a:buNone/>
            </a:pPr>
            <a:r>
              <a:rPr lang="zh-CN" altLang="en-US" sz="1814" kern="0" dirty="0" smtClean="0">
                <a:solidFill>
                  <a:srgbClr val="000000"/>
                </a:solidFill>
                <a:latin typeface="Times New Roman" pitchFamily="65" charset="-122"/>
                <a:ea typeface="宋体" pitchFamily="65" charset="-122"/>
              </a:rPr>
              <a:t>【观察】</a:t>
            </a:r>
            <a:endParaRPr lang="zh-CN" altLang="en-US" dirty="0"/>
          </a:p>
          <a:p>
            <a:pPr marL="0" indent="0" eaLnBrk="0" latinLnBrk="1" hangingPunct="0">
              <a:lnSpc>
                <a:spcPct val="130000"/>
              </a:lnSpc>
              <a:spcBef>
                <a:spcPts val="141"/>
              </a:spcBef>
              <a:buNone/>
            </a:pPr>
            <a:r>
              <a:rPr lang="zh-CN" altLang="en-US" sz="1814" kern="0" dirty="0" smtClean="0">
                <a:solidFill>
                  <a:srgbClr val="000000"/>
                </a:solidFill>
                <a:latin typeface="Times New Roman" pitchFamily="65" charset="-122"/>
                <a:ea typeface="宋体" pitchFamily="65" charset="-122"/>
              </a:rPr>
              <a:t>Written in a hurry, this article was not so good. </a:t>
            </a:r>
            <a:endParaRPr lang="zh-CN" altLang="en-US" dirty="0"/>
          </a:p>
          <a:p>
            <a:pPr marL="0" indent="0" eaLnBrk="0" latinLnBrk="1" hangingPunct="0">
              <a:lnSpc>
                <a:spcPct val="130000"/>
              </a:lnSpc>
              <a:spcBef>
                <a:spcPts val="141"/>
              </a:spcBef>
              <a:buNone/>
            </a:pPr>
            <a:r>
              <a:rPr lang="zh-CN" altLang="en-US" sz="1814" kern="0" dirty="0" smtClean="0">
                <a:solidFill>
                  <a:srgbClr val="000000"/>
                </a:solidFill>
                <a:latin typeface="Times New Roman" pitchFamily="65" charset="-122"/>
                <a:ea typeface="宋体" pitchFamily="65" charset="-122"/>
              </a:rPr>
              <a:t>因为写得匆忙,所以这篇文章不是很好。</a:t>
            </a:r>
            <a:endParaRPr lang="zh-CN" altLang="en-US" dirty="0"/>
          </a:p>
          <a:p>
            <a:pPr marL="0" indent="0" eaLnBrk="0" latinLnBrk="1" hangingPunct="0">
              <a:lnSpc>
                <a:spcPct val="130000"/>
              </a:lnSpc>
              <a:spcBef>
                <a:spcPts val="141"/>
              </a:spcBef>
              <a:buNone/>
            </a:pPr>
            <a:r>
              <a:rPr lang="zh-CN" altLang="en-US" sz="1814" kern="0" dirty="0" smtClean="0">
                <a:solidFill>
                  <a:srgbClr val="000000"/>
                </a:solidFill>
                <a:latin typeface="Times New Roman" pitchFamily="65" charset="-122"/>
                <a:ea typeface="宋体" pitchFamily="65" charset="-122"/>
              </a:rPr>
              <a:t>Seen from the top of the hill, the city looks more beautiful.从山顶看,这座城市看起</a:t>
            </a:r>
            <a:r>
              <a:rPr dirty="0"/>
              <a:t/>
            </a:r>
            <a:br>
              <a:rPr dirty="0"/>
            </a:br>
            <a:r>
              <a:rPr lang="zh-CN" altLang="en-US" sz="1814" kern="0" dirty="0" smtClean="0">
                <a:solidFill>
                  <a:srgbClr val="000000"/>
                </a:solidFill>
                <a:latin typeface="Times New Roman" pitchFamily="65" charset="-122"/>
                <a:ea typeface="宋体" pitchFamily="65" charset="-122"/>
              </a:rPr>
              <a:t>来更漂亮。</a:t>
            </a:r>
            <a:endParaRPr lang="zh-CN" altLang="en-US" dirty="0"/>
          </a:p>
          <a:p>
            <a:pPr marL="0" indent="0" eaLnBrk="0" latinLnBrk="1" hangingPunct="0">
              <a:lnSpc>
                <a:spcPct val="130000"/>
              </a:lnSpc>
              <a:spcBef>
                <a:spcPts val="141"/>
              </a:spcBef>
              <a:buNone/>
            </a:pPr>
            <a:r>
              <a:rPr lang="zh-CN" altLang="en-US" sz="1814" kern="0" dirty="0" smtClean="0">
                <a:solidFill>
                  <a:srgbClr val="000000"/>
                </a:solidFill>
                <a:latin typeface="Times New Roman" pitchFamily="65" charset="-122"/>
                <a:ea typeface="宋体" pitchFamily="65" charset="-122"/>
              </a:rPr>
              <a:t>When given a medical examination, you should keep calm.当你做体格检查时应保</a:t>
            </a:r>
            <a:r>
              <a:rPr dirty="0"/>
              <a:t/>
            </a:r>
            <a:br>
              <a:rPr dirty="0"/>
            </a:br>
            <a:r>
              <a:rPr lang="zh-CN" altLang="en-US" sz="1814" kern="0" dirty="0" smtClean="0">
                <a:solidFill>
                  <a:srgbClr val="000000"/>
                </a:solidFill>
                <a:latin typeface="Times New Roman" pitchFamily="65" charset="-122"/>
                <a:ea typeface="宋体" pitchFamily="65" charset="-122"/>
              </a:rPr>
              <a:t>持镇定。</a:t>
            </a:r>
          </a:p>
          <a:p>
            <a:pPr marL="0" indent="0" eaLnBrk="0" latinLnBrk="1" hangingPunct="0">
              <a:lnSpc>
                <a:spcPct val="130000"/>
              </a:lnSpc>
              <a:spcBef>
                <a:spcPts val="141"/>
              </a:spcBef>
              <a:buNone/>
            </a:pPr>
            <a:r>
              <a:rPr lang="zh-CN" altLang="en-US" sz="1814" kern="0" dirty="0" smtClean="0">
                <a:solidFill>
                  <a:srgbClr val="000000"/>
                </a:solidFill>
                <a:latin typeface="Times New Roman" pitchFamily="65" charset="-122"/>
                <a:ea typeface="宋体" pitchFamily="65" charset="-122"/>
              </a:rPr>
              <a:t>He stood there silently, moved to tears.=Moved to tears, he stood there silently. </a:t>
            </a:r>
            <a:endParaRPr lang="zh-CN" altLang="en-US" dirty="0" smtClean="0"/>
          </a:p>
          <a:p>
            <a:pPr marL="0" indent="0" eaLnBrk="0" latinLnBrk="1" hangingPunct="0">
              <a:lnSpc>
                <a:spcPct val="130000"/>
              </a:lnSpc>
              <a:spcBef>
                <a:spcPts val="141"/>
              </a:spcBef>
              <a:buNone/>
            </a:pPr>
            <a:r>
              <a:rPr lang="zh-CN" altLang="en-US" sz="1814" kern="0" dirty="0" smtClean="0">
                <a:solidFill>
                  <a:srgbClr val="000000"/>
                </a:solidFill>
                <a:latin typeface="Times New Roman" pitchFamily="65" charset="-122"/>
                <a:ea typeface="宋体" pitchFamily="65" charset="-122"/>
              </a:rPr>
              <a:t>他静静地站在那里,被感动得热泪盈眶。</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3929058" y="1420005"/>
            <a:ext cx="857256"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7500958" y="1777195"/>
            <a:ext cx="1357322"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2714612" y="2134385"/>
            <a:ext cx="135732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【归纳】</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(1)过去分词作状语时,其逻辑主语通常为⑨</a:t>
            </a:r>
            <a:r>
              <a:rPr lang="zh-CN" altLang="en-US" sz="1814" u="sng" kern="0" dirty="0" smtClean="0">
                <a:solidFill>
                  <a:srgbClr val="FF0000"/>
                </a:solidFill>
                <a:latin typeface="Times New Roman" pitchFamily="65" charset="-122"/>
                <a:ea typeface="宋体" pitchFamily="65" charset="-122"/>
              </a:rPr>
              <a:t>　句子的主语    </a:t>
            </a:r>
            <a:r>
              <a:rPr lang="zh-CN" altLang="en-US" sz="1814" kern="0" dirty="0" smtClean="0">
                <a:solidFill>
                  <a:srgbClr val="000000"/>
                </a:solidFill>
                <a:latin typeface="Times New Roman" pitchFamily="65" charset="-122"/>
                <a:ea typeface="宋体" pitchFamily="65" charset="-122"/>
              </a:rPr>
              <a:t>,表示的动作与其逻</a:t>
            </a:r>
            <a:r>
              <a:rPr dirty="0"/>
              <a:t/>
            </a:r>
            <a:br>
              <a:rPr dirty="0"/>
            </a:br>
            <a:r>
              <a:rPr lang="zh-CN" altLang="en-US" sz="1814" kern="0" dirty="0" smtClean="0">
                <a:solidFill>
                  <a:srgbClr val="000000"/>
                </a:solidFill>
                <a:latin typeface="Times New Roman" pitchFamily="65" charset="-122"/>
                <a:ea typeface="宋体" pitchFamily="65" charset="-122"/>
              </a:rPr>
              <a:t>辑主语之间是⑩</a:t>
            </a:r>
            <a:r>
              <a:rPr lang="zh-CN" altLang="en-US" sz="1814" u="sng" kern="0" dirty="0" smtClean="0">
                <a:solidFill>
                  <a:srgbClr val="FF0000"/>
                </a:solidFill>
                <a:latin typeface="Times New Roman" pitchFamily="65" charset="-122"/>
                <a:ea typeface="宋体" pitchFamily="65" charset="-122"/>
              </a:rPr>
              <a:t>　被动    </a:t>
            </a:r>
            <a:r>
              <a:rPr lang="zh-CN" altLang="en-US" sz="1814" kern="0" dirty="0" smtClean="0">
                <a:solidFill>
                  <a:srgbClr val="000000"/>
                </a:solidFill>
                <a:latin typeface="Times New Roman" pitchFamily="65" charset="-122"/>
                <a:ea typeface="宋体" pitchFamily="65" charset="-122"/>
              </a:rPr>
              <a:t>关系。一般用逗号与句子其他部分隔开。</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(2)根据需要,过去分词前可加上when、while、until、once、though、as long as、</a:t>
            </a:r>
            <a:r>
              <a:rPr dirty="0"/>
              <a:t/>
            </a:r>
            <a:br>
              <a:rPr dirty="0"/>
            </a:br>
            <a:r>
              <a:rPr lang="zh-CN" altLang="en-US" sz="1814" kern="0" dirty="0" smtClean="0">
                <a:solidFill>
                  <a:srgbClr val="000000"/>
                </a:solidFill>
                <a:latin typeface="Times New Roman" pitchFamily="65" charset="-122"/>
                <a:ea typeface="宋体" pitchFamily="65" charset="-122"/>
              </a:rPr>
              <a:t>unless、as if、even if等词。</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(3)过去分词作状语时的位置:</a:t>
            </a:r>
            <a:r>
              <a:rPr lang="zh-CN" altLang="en-US" sz="1511" kern="0" spc="513"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句前和句后都可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【观察】</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 signal given, the bus started.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信号一发出,公共汽车就开动了。</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【归纳】</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如果过去分词作状语时,前面再加上其逻辑主语,句子的主语就不再是过去分词</a:t>
            </a:r>
            <a:r>
              <a:rPr dirty="0"/>
              <a:t/>
            </a:r>
            <a:br>
              <a:rPr dirty="0"/>
            </a:br>
            <a:r>
              <a:rPr lang="zh-CN" altLang="en-US" sz="1814" kern="0" dirty="0" smtClean="0">
                <a:solidFill>
                  <a:srgbClr val="000000"/>
                </a:solidFill>
                <a:latin typeface="Times New Roman" pitchFamily="65" charset="-122"/>
                <a:ea typeface="宋体" pitchFamily="65" charset="-122"/>
              </a:rPr>
              <a:t>的逻辑主语,这种带逻辑主语的过去分词结构实际上属于</a:t>
            </a:r>
            <a:r>
              <a:rPr lang="zh-CN" altLang="en-US" sz="1511" kern="0" spc="513"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独立主格    </a:t>
            </a:r>
            <a:r>
              <a:rPr lang="zh-CN" altLang="en-US" sz="1814" kern="0" dirty="0" smtClean="0">
                <a:solidFill>
                  <a:srgbClr val="000000"/>
                </a:solidFill>
                <a:latin typeface="Times New Roman" pitchFamily="65" charset="-122"/>
                <a:ea typeface="宋体" pitchFamily="65" charset="-122"/>
              </a:rPr>
              <a:t>结构。</a:t>
            </a:r>
            <a:endParaRPr lang="zh-CN" altLang="en-US" dirty="0"/>
          </a:p>
        </p:txBody>
      </p:sp>
      <p:pic>
        <p:nvPicPr>
          <p:cNvPr id="3" name="图片 3" descr="textimage73.jpeg"/>
          <p:cNvPicPr>
            <a:picLocks noChangeAspect="1"/>
          </p:cNvPicPr>
          <p:nvPr/>
        </p:nvPicPr>
        <p:blipFill>
          <a:blip r:embed="rId4" cstate="print"/>
          <a:stretch>
            <a:fillRect/>
          </a:stretch>
        </p:blipFill>
        <p:spPr>
          <a:xfrm>
            <a:off x="3587062" y="3671716"/>
            <a:ext cx="257174" cy="257174"/>
          </a:xfrm>
          <a:prstGeom prst="rect">
            <a:avLst/>
          </a:prstGeom>
        </p:spPr>
      </p:pic>
      <p:pic>
        <p:nvPicPr>
          <p:cNvPr id="4" name="图片 4" descr="textimage74.jpeg"/>
          <p:cNvPicPr>
            <a:picLocks noChangeAspect="1"/>
          </p:cNvPicPr>
          <p:nvPr/>
        </p:nvPicPr>
        <p:blipFill>
          <a:blip r:embed="rId5" cstate="print"/>
          <a:stretch>
            <a:fillRect/>
          </a:stretch>
        </p:blipFill>
        <p:spPr>
          <a:xfrm>
            <a:off x="6307200" y="6277684"/>
            <a:ext cx="257175" cy="257175"/>
          </a:xfrm>
          <a:prstGeom prst="rect">
            <a:avLst/>
          </a:prstGeom>
        </p:spPr>
      </p:pic>
      <p:pic>
        <p:nvPicPr>
          <p:cNvPr id="5" name="Picture 4" descr="\\a015\吴双婷\线.tif"/>
          <p:cNvPicPr>
            <a:picLocks noChangeAspect="1" noChangeArrowheads="1"/>
          </p:cNvPicPr>
          <p:nvPr/>
        </p:nvPicPr>
        <p:blipFill>
          <a:blip r:embed="rId6" cstate="print"/>
          <a:srcRect/>
          <a:stretch>
            <a:fillRect/>
          </a:stretch>
        </p:blipFill>
        <p:spPr bwMode="auto">
          <a:xfrm>
            <a:off x="5000628" y="1862145"/>
            <a:ext cx="1500198"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6" cstate="print"/>
          <a:srcRect/>
          <a:stretch>
            <a:fillRect/>
          </a:stretch>
        </p:blipFill>
        <p:spPr bwMode="auto">
          <a:xfrm>
            <a:off x="2357422" y="2277261"/>
            <a:ext cx="857256"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6" cstate="print"/>
          <a:srcRect/>
          <a:stretch>
            <a:fillRect/>
          </a:stretch>
        </p:blipFill>
        <p:spPr bwMode="auto">
          <a:xfrm>
            <a:off x="3857620" y="3563145"/>
            <a:ext cx="2071702"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6" cstate="print"/>
          <a:srcRect/>
          <a:stretch>
            <a:fillRect/>
          </a:stretch>
        </p:blipFill>
        <p:spPr bwMode="auto">
          <a:xfrm>
            <a:off x="6572264" y="6134913"/>
            <a:ext cx="135732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28596" y="1137151"/>
            <a:ext cx="8638346" cy="5140638"/>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4.过去分词作宾语补足语</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【观察】</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 heard the song sung in English.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我听到有人用英语唱过这首歌。</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【归纳】</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过去分词作宾语补足语时,与 </a:t>
            </a:r>
            <a:r>
              <a:rPr lang="zh-CN" altLang="en-US" sz="1511" kern="0" spc="513"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宾语    </a:t>
            </a:r>
            <a:r>
              <a:rPr lang="zh-CN" altLang="en-US" sz="1814" kern="0" dirty="0" smtClean="0">
                <a:solidFill>
                  <a:srgbClr val="000000"/>
                </a:solidFill>
                <a:latin typeface="Times New Roman" pitchFamily="65" charset="-122"/>
                <a:ea typeface="宋体" pitchFamily="65" charset="-122"/>
              </a:rPr>
              <a:t>之间是被动关系,说明其状态或特点</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等。</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【观察】</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 murderer was brought in, with his hands tied behind his back.凶手被带进来了,</a:t>
            </a:r>
            <a:r>
              <a:rPr dirty="0"/>
              <a:t/>
            </a:r>
            <a:br>
              <a:rPr dirty="0"/>
            </a:br>
            <a:r>
              <a:rPr lang="zh-CN" altLang="en-US" sz="1814" kern="0" dirty="0" smtClean="0">
                <a:solidFill>
                  <a:srgbClr val="000000"/>
                </a:solidFill>
                <a:latin typeface="Times New Roman" pitchFamily="65" charset="-122"/>
                <a:ea typeface="宋体" pitchFamily="65" charset="-122"/>
              </a:rPr>
              <a:t>他的双手被绑在背后。</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【归纳】</a:t>
            </a:r>
            <a:endParaRPr lang="zh-CN" altLang="en-US" dirty="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在“with +宾语+过去分词”结构中,过去分词作宾语补足语,即与</a:t>
            </a:r>
            <a:r>
              <a:rPr lang="zh-CN" altLang="en-US" sz="1511" kern="0" spc="513"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with后面的宾语   </a:t>
            </a:r>
            <a:endParaRPr lang="zh-CN" altLang="en-US" sz="1814" u="sng" kern="0" dirty="0">
              <a:solidFill>
                <a:srgbClr val="FF0000"/>
              </a:solidFill>
              <a:latin typeface="Times New Roman" pitchFamily="65" charset="-122"/>
              <a:ea typeface="宋体" pitchFamily="65" charset="-122"/>
            </a:endParaRPr>
          </a:p>
        </p:txBody>
      </p:sp>
      <p:pic>
        <p:nvPicPr>
          <p:cNvPr id="3" name="图片 3" descr="textimage75.jpeg"/>
          <p:cNvPicPr>
            <a:picLocks noChangeAspect="1"/>
          </p:cNvPicPr>
          <p:nvPr/>
        </p:nvPicPr>
        <p:blipFill>
          <a:blip r:embed="rId4" cstate="print"/>
          <a:stretch>
            <a:fillRect/>
          </a:stretch>
        </p:blipFill>
        <p:spPr>
          <a:xfrm>
            <a:off x="3308595" y="3404867"/>
            <a:ext cx="257174" cy="257174"/>
          </a:xfrm>
          <a:prstGeom prst="rect">
            <a:avLst/>
          </a:prstGeom>
        </p:spPr>
      </p:pic>
      <p:pic>
        <p:nvPicPr>
          <p:cNvPr id="4" name="图片 4" descr="textimage76.jpeg"/>
          <p:cNvPicPr>
            <a:picLocks noChangeAspect="1"/>
          </p:cNvPicPr>
          <p:nvPr/>
        </p:nvPicPr>
        <p:blipFill>
          <a:blip r:embed="rId5" cstate="print"/>
          <a:stretch>
            <a:fillRect/>
          </a:stretch>
        </p:blipFill>
        <p:spPr>
          <a:xfrm>
            <a:off x="6800483" y="5903502"/>
            <a:ext cx="257175" cy="257175"/>
          </a:xfrm>
          <a:prstGeom prst="rect">
            <a:avLst/>
          </a:prstGeom>
        </p:spPr>
      </p:pic>
      <p:pic>
        <p:nvPicPr>
          <p:cNvPr id="8" name="Picture 4" descr="\\a015\吴双婷\线.tif"/>
          <p:cNvPicPr>
            <a:picLocks noChangeAspect="1" noChangeArrowheads="1"/>
          </p:cNvPicPr>
          <p:nvPr/>
        </p:nvPicPr>
        <p:blipFill>
          <a:blip r:embed="rId6" cstate="print"/>
          <a:srcRect/>
          <a:stretch>
            <a:fillRect/>
          </a:stretch>
        </p:blipFill>
        <p:spPr bwMode="auto">
          <a:xfrm flipH="1">
            <a:off x="3617587" y="3277393"/>
            <a:ext cx="882975"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6" cstate="print"/>
          <a:srcRect/>
          <a:stretch>
            <a:fillRect/>
          </a:stretch>
        </p:blipFill>
        <p:spPr bwMode="auto">
          <a:xfrm>
            <a:off x="7072330" y="5849161"/>
            <a:ext cx="2071670"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892878"/>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构成被动关系。这一结构通常在句中作时间、方式、条件、原因等状</a:t>
            </a:r>
            <a:r>
              <a:rPr dirty="0"/>
              <a:t/>
            </a:r>
            <a:br>
              <a:rPr dirty="0"/>
            </a:br>
            <a:r>
              <a:rPr lang="zh-CN" altLang="en-US" sz="1814" kern="0" dirty="0" smtClean="0">
                <a:solidFill>
                  <a:srgbClr val="000000"/>
                </a:solidFill>
                <a:latin typeface="Times New Roman" pitchFamily="65" charset="-122"/>
                <a:ea typeface="宋体" pitchFamily="65" charset="-122"/>
              </a:rPr>
              <a:t>语或作定语。</a:t>
            </a:r>
            <a:endParaRPr lang="zh-CN" altLang="en-US" dirty="0"/>
          </a:p>
          <a:p>
            <a:pPr marL="0" indent="0" eaLnBrk="0" latinLnBrk="1" hangingPunct="0">
              <a:lnSpc>
                <a:spcPct val="150000"/>
              </a:lnSpc>
              <a:spcBef>
                <a:spcPts val="141"/>
              </a:spcBef>
              <a:buNone/>
            </a:pPr>
            <a:r>
              <a:rPr lang="zh-CN" altLang="en-US" sz="2359" kern="0" spc="9415"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1.(2020浙江1月,阅读理解A,</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)SILENCE in big black letters was on signs </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u="sng" kern="0" dirty="0" smtClean="0">
                <a:solidFill>
                  <a:srgbClr val="FF0000"/>
                </a:solidFill>
                <a:latin typeface="Times New Roman" pitchFamily="65" charset="-122"/>
                <a:ea typeface="宋体" pitchFamily="65" charset="-122"/>
              </a:rPr>
              <a:t>    hung    </a:t>
            </a:r>
            <a:r>
              <a:rPr lang="zh-CN" altLang="en-US" sz="1814" kern="0" dirty="0" smtClean="0">
                <a:solidFill>
                  <a:srgbClr val="000000"/>
                </a:solidFill>
                <a:latin typeface="Times New Roman" pitchFamily="65" charset="-122"/>
                <a:ea typeface="宋体" pitchFamily="65" charset="-122"/>
              </a:rPr>
              <a:t>(hang)everywhere.</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考查过去分词作定语。句意:到处都挂着牌子,上面用黑色的大字写着</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“肃静”。 signs与hang之间是被动关系,因此用过去分词,构成过去分词短语作</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定语。故填hung。</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2.(2020浙江1月,阅读理解B,</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)Many people suspect that all the rock salt </a:t>
            </a:r>
            <a:r>
              <a:rPr lang="zh-CN" altLang="en-US" sz="1814" u="sng" kern="0" dirty="0" smtClean="0">
                <a:solidFill>
                  <a:srgbClr val="FF0000"/>
                </a:solidFill>
                <a:latin typeface="Times New Roman" pitchFamily="65" charset="-122"/>
                <a:ea typeface="宋体" pitchFamily="65" charset="-122"/>
              </a:rPr>
              <a:t>　used    </a:t>
            </a:r>
            <a:endParaRPr lang="en-US" altLang="zh-CN" sz="1814" u="sng" kern="0" dirty="0" smtClean="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(use)every winter is harming the environment. </a:t>
            </a:r>
            <a:endParaRPr lang="zh-CN" altLang="en-US" dirty="0"/>
          </a:p>
        </p:txBody>
      </p:sp>
      <p:pic>
        <p:nvPicPr>
          <p:cNvPr id="3" name="图片 3" descr="textimage77.jpeg"/>
          <p:cNvPicPr>
            <a:picLocks noChangeAspect="1"/>
          </p:cNvPicPr>
          <p:nvPr/>
        </p:nvPicPr>
        <p:blipFill>
          <a:blip r:embed="rId4" cstate="print"/>
          <a:stretch>
            <a:fillRect/>
          </a:stretch>
        </p:blipFill>
        <p:spPr>
          <a:xfrm>
            <a:off x="720000" y="2344608"/>
            <a:ext cx="1495425" cy="504825"/>
          </a:xfrm>
          <a:prstGeom prst="rect">
            <a:avLst/>
          </a:prstGeom>
        </p:spPr>
      </p:pic>
      <p:pic>
        <p:nvPicPr>
          <p:cNvPr id="4" name="图片 4" descr="textimage78.jpeg"/>
          <p:cNvPicPr>
            <a:picLocks noChangeAspect="1"/>
          </p:cNvPicPr>
          <p:nvPr/>
        </p:nvPicPr>
        <p:blipFill>
          <a:blip r:embed="rId5" cstate="print"/>
          <a:stretch>
            <a:fillRect/>
          </a:stretch>
        </p:blipFill>
        <p:spPr>
          <a:xfrm>
            <a:off x="3439912" y="3338769"/>
            <a:ext cx="609600" cy="409574"/>
          </a:xfrm>
          <a:prstGeom prst="rect">
            <a:avLst/>
          </a:prstGeom>
        </p:spPr>
      </p:pic>
      <p:pic>
        <p:nvPicPr>
          <p:cNvPr id="5" name="图片 5" descr="textimage79.jpeg"/>
          <p:cNvPicPr>
            <a:picLocks noChangeAspect="1"/>
          </p:cNvPicPr>
          <p:nvPr/>
        </p:nvPicPr>
        <p:blipFill>
          <a:blip r:embed="rId5" cstate="print"/>
          <a:stretch>
            <a:fillRect/>
          </a:stretch>
        </p:blipFill>
        <p:spPr>
          <a:xfrm>
            <a:off x="3427199" y="5503754"/>
            <a:ext cx="552449" cy="371474"/>
          </a:xfrm>
          <a:prstGeom prst="rect">
            <a:avLst/>
          </a:prstGeom>
        </p:spPr>
      </p:pic>
      <p:pic>
        <p:nvPicPr>
          <p:cNvPr id="6" name="Picture 4" descr="\\a015\吴双婷\线.tif"/>
          <p:cNvPicPr>
            <a:picLocks noChangeAspect="1" noChangeArrowheads="1"/>
          </p:cNvPicPr>
          <p:nvPr/>
        </p:nvPicPr>
        <p:blipFill>
          <a:blip r:embed="rId6" cstate="print"/>
          <a:srcRect/>
          <a:stretch>
            <a:fillRect/>
          </a:stretch>
        </p:blipFill>
        <p:spPr bwMode="auto">
          <a:xfrm>
            <a:off x="714348" y="3777459"/>
            <a:ext cx="889723"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6" cstate="print"/>
          <a:srcRect/>
          <a:stretch>
            <a:fillRect/>
          </a:stretch>
        </p:blipFill>
        <p:spPr bwMode="auto">
          <a:xfrm>
            <a:off x="7929586" y="5434045"/>
            <a:ext cx="857256"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20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117170"/>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考查过去分词作定语。句意:许多人怀疑每年冬天使用的所有岩盐都在危</a:t>
            </a:r>
            <a:endParaRPr lang="zh-CN" altLang="en-US" sz="2000" dirty="0" smtClean="0">
              <a:solidFill>
                <a:srgbClr val="FF0000"/>
              </a:solidFill>
            </a:endParaRPr>
          </a:p>
          <a:p>
            <a:pPr marL="0" indent="0" eaLnBrk="0" latinLnBrk="1" hangingPunct="0">
              <a:lnSpc>
                <a:spcPct val="150000"/>
              </a:lnSpc>
              <a:spcBef>
                <a:spcPts val="141"/>
              </a:spcBef>
              <a:buNone/>
            </a:pPr>
            <a:r>
              <a:rPr lang="zh-CN" altLang="en-US" sz="1814" kern="0" dirty="0" smtClean="0">
                <a:solidFill>
                  <a:srgbClr val="FF0000"/>
                </a:solidFill>
                <a:latin typeface="Times New Roman" pitchFamily="65" charset="-122"/>
                <a:ea typeface="宋体" pitchFamily="65" charset="-122"/>
              </a:rPr>
              <a:t>害环境。the rock salt与use之间是被动关系,因此应用过去分词,构成过去分词短</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语作后置定语。故填used。</a:t>
            </a:r>
            <a:endParaRPr lang="zh-CN" altLang="en-US" dirty="0">
              <a:solidFill>
                <a:srgbClr val="FF0000"/>
              </a:solidFill>
            </a:endParaRPr>
          </a:p>
          <a:p>
            <a:pPr marL="0" indent="0" eaLnBrk="0"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3.(2020新高考Ⅰ,阅读理解B,</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)After high school, Jennifer attended a local </a:t>
            </a:r>
            <a:endParaRPr lang="zh-CN" altLang="en-US" dirty="0"/>
          </a:p>
          <a:p>
            <a:pPr marL="0" indent="0" eaLnBrk="0"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technical college, working to pay her tuition(学费), because there was no extra </a:t>
            </a:r>
            <a:endParaRPr lang="en-US" altLang="zh-CN" sz="1814" kern="0" dirty="0" smtClean="0">
              <a:solidFill>
                <a:srgbClr val="000000"/>
              </a:solidFill>
              <a:latin typeface="Times New Roman" pitchFamily="65" charset="-122"/>
              <a:ea typeface="宋体" pitchFamily="65" charset="-122"/>
            </a:endParaRPr>
          </a:p>
          <a:p>
            <a:pPr marL="0" indent="0" eaLnBrk="0"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mo</a:t>
            </a:r>
            <a:r>
              <a:rPr lang="en-US" altLang="zh-CN" sz="1814"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ey </a:t>
            </a:r>
            <a:r>
              <a:rPr lang="zh-CN" altLang="en-US" sz="1814" u="sng" kern="0" dirty="0" smtClean="0">
                <a:solidFill>
                  <a:srgbClr val="FF0000"/>
                </a:solidFill>
                <a:latin typeface="Times New Roman" pitchFamily="65" charset="-122"/>
                <a:ea typeface="宋体" pitchFamily="65" charset="-122"/>
              </a:rPr>
              <a:t>　set    </a:t>
            </a:r>
            <a:r>
              <a:rPr lang="zh-CN" altLang="en-US" sz="1814" kern="0" dirty="0" smtClean="0">
                <a:solidFill>
                  <a:srgbClr val="000000"/>
                </a:solidFill>
                <a:latin typeface="Times New Roman" pitchFamily="65" charset="-122"/>
                <a:ea typeface="宋体" pitchFamily="65" charset="-122"/>
              </a:rPr>
              <a:t>(set)aside for a college education.</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考查过去分词短语作后置定语。句意:高中毕业后,珍妮弗上了一所当地</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的专业技术学院,通过工作支付她的学费,因为没有为大学教育留出的额外的</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钱。money与set aside之间为被动关系,故填过去分词set。</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4.(2019浙江,阅读理解B,</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)But at Union Station in Los Angeles last month, a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board went up with dollar bills </a:t>
            </a:r>
            <a:r>
              <a:rPr lang="zh-CN" altLang="en-US" sz="1814" u="sng" kern="0" dirty="0" smtClean="0">
                <a:solidFill>
                  <a:srgbClr val="FF0000"/>
                </a:solidFill>
                <a:latin typeface="Times New Roman" pitchFamily="65" charset="-122"/>
                <a:ea typeface="宋体" pitchFamily="65" charset="-122"/>
              </a:rPr>
              <a:t>　attached    </a:t>
            </a:r>
            <a:r>
              <a:rPr lang="zh-CN" altLang="en-US" sz="1814" kern="0" dirty="0" smtClean="0">
                <a:solidFill>
                  <a:srgbClr val="000000"/>
                </a:solidFill>
                <a:latin typeface="Times New Roman" pitchFamily="65" charset="-122"/>
                <a:ea typeface="宋体" pitchFamily="65" charset="-122"/>
              </a:rPr>
              <a:t>(attach)to it with pins and a sign that </a:t>
            </a:r>
            <a:r>
              <a:rPr dirty="0"/>
              <a:t/>
            </a:r>
            <a:br>
              <a:rPr dirty="0"/>
            </a:br>
            <a:r>
              <a:rPr lang="zh-CN" altLang="en-US" sz="1814" kern="0" dirty="0" smtClean="0">
                <a:solidFill>
                  <a:srgbClr val="000000"/>
                </a:solidFill>
                <a:latin typeface="Times New Roman" pitchFamily="65" charset="-122"/>
                <a:ea typeface="宋体" pitchFamily="65" charset="-122"/>
              </a:rPr>
              <a:t>read, “Give What You Can, Take What You Need.”</a:t>
            </a:r>
            <a:endParaRPr lang="zh-CN" altLang="en-US" dirty="0"/>
          </a:p>
        </p:txBody>
      </p:sp>
      <p:pic>
        <p:nvPicPr>
          <p:cNvPr id="3" name="图片 3" descr="textimage80.jpeg"/>
          <p:cNvPicPr>
            <a:picLocks noChangeAspect="1"/>
          </p:cNvPicPr>
          <p:nvPr/>
        </p:nvPicPr>
        <p:blipFill>
          <a:blip r:embed="rId4" cstate="print"/>
          <a:stretch>
            <a:fillRect/>
          </a:stretch>
        </p:blipFill>
        <p:spPr>
          <a:xfrm>
            <a:off x="3590923" y="2784302"/>
            <a:ext cx="552449" cy="371474"/>
          </a:xfrm>
          <a:prstGeom prst="rect">
            <a:avLst/>
          </a:prstGeom>
        </p:spPr>
      </p:pic>
      <p:pic>
        <p:nvPicPr>
          <p:cNvPr id="4" name="图片 4" descr="textimage81.jpeg"/>
          <p:cNvPicPr>
            <a:picLocks noChangeAspect="1"/>
          </p:cNvPicPr>
          <p:nvPr/>
        </p:nvPicPr>
        <p:blipFill>
          <a:blip r:embed="rId4" cstate="print"/>
          <a:stretch>
            <a:fillRect/>
          </a:stretch>
        </p:blipFill>
        <p:spPr>
          <a:xfrm>
            <a:off x="3130124" y="5334811"/>
            <a:ext cx="552449" cy="371474"/>
          </a:xfrm>
          <a:prstGeom prst="rect">
            <a:avLst/>
          </a:prstGeom>
        </p:spPr>
      </p:pic>
      <p:pic>
        <p:nvPicPr>
          <p:cNvPr id="5" name="Picture 4" descr="\\a015\吴双婷\线.tif"/>
          <p:cNvPicPr>
            <a:picLocks noChangeAspect="1" noChangeArrowheads="1"/>
          </p:cNvPicPr>
          <p:nvPr/>
        </p:nvPicPr>
        <p:blipFill>
          <a:blip r:embed="rId5" cstate="print"/>
          <a:srcRect/>
          <a:stretch>
            <a:fillRect/>
          </a:stretch>
        </p:blipFill>
        <p:spPr bwMode="auto">
          <a:xfrm>
            <a:off x="1475656" y="3564285"/>
            <a:ext cx="642942"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5" cstate="print"/>
          <a:srcRect/>
          <a:stretch>
            <a:fillRect/>
          </a:stretch>
        </p:blipFill>
        <p:spPr bwMode="auto">
          <a:xfrm>
            <a:off x="3571868" y="5706285"/>
            <a:ext cx="1214446"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2000"/>
                                        <p:tgtEl>
                                          <p:spTgt spid="2">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698402"/>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考查过去分词作宾语补足语。句意:但是上个月在洛杉矶的联合车站立起</a:t>
            </a:r>
            <a:endParaRPr lang="zh-CN" altLang="en-US" sz="2000" dirty="0" smtClean="0">
              <a:solidFill>
                <a:srgbClr val="FF0000"/>
              </a:solidFill>
            </a:endParaRPr>
          </a:p>
          <a:p>
            <a:pPr marL="0" indent="0" eaLnBrk="0" latinLnBrk="1" hangingPunct="0">
              <a:lnSpc>
                <a:spcPct val="150000"/>
              </a:lnSpc>
              <a:spcBef>
                <a:spcPts val="141"/>
              </a:spcBef>
              <a:buNone/>
            </a:pPr>
            <a:r>
              <a:rPr lang="zh-CN" altLang="en-US" sz="1814" kern="0" dirty="0" smtClean="0">
                <a:solidFill>
                  <a:srgbClr val="FF0000"/>
                </a:solidFill>
                <a:latin typeface="Times New Roman" pitchFamily="65" charset="-122"/>
                <a:ea typeface="宋体" pitchFamily="65" charset="-122"/>
              </a:rPr>
              <a:t>了一块公告牌,上面钉着一些美元钞票,一块牌子上写着“留下你所能捐赠的,拿</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走你所需要的”。attach与with后面的宾语dollar bills之间是被动关系,因此用过</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去分词,构成过去分词短语作宾语补足语。</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5.(2019北京,语法填空B,</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)Earth Day, </a:t>
            </a:r>
            <a:r>
              <a:rPr lang="zh-CN" altLang="en-US" sz="1814" u="sng" kern="0" dirty="0" smtClean="0">
                <a:solidFill>
                  <a:srgbClr val="FF0000"/>
                </a:solidFill>
                <a:latin typeface="Times New Roman" pitchFamily="65" charset="-122"/>
                <a:ea typeface="宋体" pitchFamily="65" charset="-122"/>
              </a:rPr>
              <a:t>　marked    </a:t>
            </a:r>
            <a:r>
              <a:rPr lang="zh-CN" altLang="en-US" sz="1814" kern="0" dirty="0" smtClean="0">
                <a:solidFill>
                  <a:srgbClr val="000000"/>
                </a:solidFill>
                <a:latin typeface="Times New Roman" pitchFamily="65" charset="-122"/>
                <a:ea typeface="宋体" pitchFamily="65" charset="-122"/>
              </a:rPr>
              <a:t> (mark)on 22 April, is an an-</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nual event aiming to raise public awareness about environmental protection.</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考查过去分词作定语。句意:4月22日的地球日是一个力争提高公众环保</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意识的年度活动。mark与其修饰的Earth Day之间是被动关系,因此用过去分词,</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构成过去分词短语作定语。</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6.(2019北京,语法填空B,</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)First </a:t>
            </a:r>
            <a:r>
              <a:rPr lang="zh-CN" altLang="en-US" sz="1814" u="sng" kern="0" dirty="0" smtClean="0">
                <a:solidFill>
                  <a:srgbClr val="FF0000"/>
                </a:solidFill>
                <a:latin typeface="Times New Roman" pitchFamily="65" charset="-122"/>
                <a:ea typeface="宋体" pitchFamily="65" charset="-122"/>
              </a:rPr>
              <a:t>　celebrated    </a:t>
            </a:r>
            <a:r>
              <a:rPr lang="zh-CN" altLang="en-US" sz="1814" kern="0" dirty="0" smtClean="0">
                <a:solidFill>
                  <a:srgbClr val="000000"/>
                </a:solidFill>
                <a:latin typeface="Times New Roman" pitchFamily="65" charset="-122"/>
                <a:ea typeface="宋体" pitchFamily="65" charset="-122"/>
              </a:rPr>
              <a:t> (celebrate)in 1970, the Day now</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includes events in more than 190 countries and regions(地区).</a:t>
            </a:r>
            <a:endParaRPr lang="zh-CN" altLang="en-US" dirty="0"/>
          </a:p>
        </p:txBody>
      </p:sp>
      <p:pic>
        <p:nvPicPr>
          <p:cNvPr id="3" name="图片 3" descr="textimage82.jpeg"/>
          <p:cNvPicPr>
            <a:picLocks noChangeAspect="1"/>
          </p:cNvPicPr>
          <p:nvPr/>
        </p:nvPicPr>
        <p:blipFill>
          <a:blip r:embed="rId4" cstate="print"/>
          <a:stretch>
            <a:fillRect/>
          </a:stretch>
        </p:blipFill>
        <p:spPr>
          <a:xfrm>
            <a:off x="3143240" y="3134517"/>
            <a:ext cx="552449" cy="371474"/>
          </a:xfrm>
          <a:prstGeom prst="rect">
            <a:avLst/>
          </a:prstGeom>
        </p:spPr>
      </p:pic>
      <p:pic>
        <p:nvPicPr>
          <p:cNvPr id="4" name="图片 4" descr="textimage83.jpeg"/>
          <p:cNvPicPr>
            <a:picLocks noChangeAspect="1"/>
          </p:cNvPicPr>
          <p:nvPr/>
        </p:nvPicPr>
        <p:blipFill>
          <a:blip r:embed="rId4" cstate="print"/>
          <a:stretch>
            <a:fillRect/>
          </a:stretch>
        </p:blipFill>
        <p:spPr>
          <a:xfrm>
            <a:off x="3143240" y="5277657"/>
            <a:ext cx="552449" cy="371474"/>
          </a:xfrm>
          <a:prstGeom prst="rect">
            <a:avLst/>
          </a:prstGeom>
        </p:spPr>
      </p:pic>
      <p:pic>
        <p:nvPicPr>
          <p:cNvPr id="5" name="Picture 4" descr="\\a015\吴双婷\线.tif"/>
          <p:cNvPicPr>
            <a:picLocks noChangeAspect="1" noChangeArrowheads="1"/>
          </p:cNvPicPr>
          <p:nvPr/>
        </p:nvPicPr>
        <p:blipFill>
          <a:blip r:embed="rId5" cstate="print"/>
          <a:srcRect/>
          <a:stretch>
            <a:fillRect/>
          </a:stretch>
        </p:blipFill>
        <p:spPr bwMode="auto">
          <a:xfrm>
            <a:off x="4786314" y="3134517"/>
            <a:ext cx="1104037"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5" cstate="print"/>
          <a:srcRect/>
          <a:stretch>
            <a:fillRect/>
          </a:stretch>
        </p:blipFill>
        <p:spPr bwMode="auto">
          <a:xfrm>
            <a:off x="4143372" y="5277657"/>
            <a:ext cx="1428760"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20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180264"/>
          </a:xfrm>
          <a:prstGeom prst="rect">
            <a:avLst/>
          </a:prstGeom>
          <a:noFill/>
        </p:spPr>
        <p:txBody>
          <a:bodyPr wrap="square" lIns="0" tIns="0" rIns="0" bIns="0" rtlCol="0">
            <a:spAutoFit/>
          </a:bodyPr>
          <a:lstStyle/>
          <a:p>
            <a:pPr eaLnBrk="0" latinLnBrk="1" hangingPunct="0">
              <a:lnSpc>
                <a:spcPct val="13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考查过去分词作状语。句意</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该节日于</a:t>
            </a:r>
            <a:r>
              <a:rPr lang="en-US" altLang="zh-CN" sz="1814" kern="0" dirty="0" smtClean="0">
                <a:solidFill>
                  <a:srgbClr val="FF0000"/>
                </a:solidFill>
                <a:latin typeface="Times New Roman" pitchFamily="65" charset="-122"/>
                <a:ea typeface="宋体" pitchFamily="65" charset="-122"/>
              </a:rPr>
              <a:t>1970</a:t>
            </a:r>
            <a:r>
              <a:rPr lang="zh-CN" altLang="en-US" sz="1814" kern="0" dirty="0" smtClean="0">
                <a:solidFill>
                  <a:srgbClr val="FF0000"/>
                </a:solidFill>
                <a:latin typeface="Times New Roman" pitchFamily="65" charset="-122"/>
                <a:ea typeface="宋体" pitchFamily="65" charset="-122"/>
              </a:rPr>
              <a:t>年首次庆祝</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如今它包括在</a:t>
            </a:r>
            <a:r>
              <a:rPr lang="en-US" altLang="zh-CN" sz="1814" kern="0" dirty="0" smtClean="0">
                <a:solidFill>
                  <a:srgbClr val="FF0000"/>
                </a:solidFill>
                <a:latin typeface="Times New Roman" pitchFamily="65" charset="-122"/>
                <a:ea typeface="宋体" pitchFamily="65" charset="-122"/>
              </a:rPr>
              <a:t>190</a:t>
            </a:r>
            <a:r>
              <a:rPr lang="zh-CN" altLang="en-US" sz="2000" dirty="0" smtClean="0">
                <a:solidFill>
                  <a:srgbClr val="FF0000"/>
                </a:solidFill>
              </a:rPr>
              <a:t/>
            </a:r>
            <a:br>
              <a:rPr lang="zh-CN" altLang="en-US" sz="2000" dirty="0" smtClean="0">
                <a:solidFill>
                  <a:srgbClr val="FF0000"/>
                </a:solidFill>
              </a:rPr>
            </a:br>
            <a:r>
              <a:rPr lang="zh-CN" altLang="en-US" sz="1814" kern="0" dirty="0" smtClean="0">
                <a:solidFill>
                  <a:srgbClr val="FF0000"/>
                </a:solidFill>
                <a:latin typeface="Times New Roman" pitchFamily="65" charset="-122"/>
                <a:ea typeface="宋体" pitchFamily="65" charset="-122"/>
              </a:rPr>
              <a:t>多个国家和地区举办的活动。</a:t>
            </a:r>
            <a:r>
              <a:rPr lang="en-US" altLang="zh-CN" sz="1814" kern="0" dirty="0" smtClean="0">
                <a:solidFill>
                  <a:srgbClr val="FF0000"/>
                </a:solidFill>
                <a:latin typeface="Times New Roman" pitchFamily="65" charset="-122"/>
                <a:ea typeface="宋体" pitchFamily="65" charset="-122"/>
              </a:rPr>
              <a:t>celebrate</a:t>
            </a:r>
            <a:r>
              <a:rPr lang="zh-CN" altLang="en-US" sz="1814" kern="0" dirty="0" smtClean="0">
                <a:solidFill>
                  <a:srgbClr val="FF0000"/>
                </a:solidFill>
                <a:latin typeface="Times New Roman" pitchFamily="65" charset="-122"/>
                <a:ea typeface="宋体" pitchFamily="65" charset="-122"/>
              </a:rPr>
              <a:t>与句子的主语</a:t>
            </a:r>
            <a:r>
              <a:rPr lang="en-US" altLang="zh-CN" sz="1814" kern="0" dirty="0" smtClean="0">
                <a:solidFill>
                  <a:srgbClr val="FF0000"/>
                </a:solidFill>
                <a:latin typeface="Times New Roman" pitchFamily="65" charset="-122"/>
                <a:ea typeface="宋体" pitchFamily="65" charset="-122"/>
              </a:rPr>
              <a:t>the Day</a:t>
            </a:r>
            <a:r>
              <a:rPr lang="zh-CN" altLang="en-US" sz="1814" kern="0" dirty="0" smtClean="0">
                <a:solidFill>
                  <a:srgbClr val="FF0000"/>
                </a:solidFill>
                <a:latin typeface="Times New Roman" pitchFamily="65" charset="-122"/>
                <a:ea typeface="宋体" pitchFamily="65" charset="-122"/>
              </a:rPr>
              <a:t>之间是被动关系</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因</a:t>
            </a:r>
            <a:endParaRPr lang="zh-CN" altLang="en-US" sz="2000" dirty="0" smtClean="0">
              <a:solidFill>
                <a:srgbClr val="FF0000"/>
              </a:solidFill>
            </a:endParaRPr>
          </a:p>
          <a:p>
            <a:pPr marL="0" indent="0" eaLnBrk="0" latinLnBrk="1" hangingPunct="0">
              <a:lnSpc>
                <a:spcPct val="130000"/>
              </a:lnSpc>
              <a:spcBef>
                <a:spcPts val="141"/>
              </a:spcBef>
              <a:buNone/>
            </a:pPr>
            <a:r>
              <a:rPr lang="zh-CN" altLang="en-US" sz="1814" kern="0" dirty="0" smtClean="0">
                <a:solidFill>
                  <a:srgbClr val="FF0000"/>
                </a:solidFill>
                <a:latin typeface="Times New Roman" pitchFamily="65" charset="-122"/>
                <a:ea typeface="宋体" pitchFamily="65" charset="-122"/>
              </a:rPr>
              <a:t>此用过去分词,构成过去分词短语作状语。</a:t>
            </a:r>
            <a:endParaRPr lang="zh-CN" altLang="en-US" dirty="0">
              <a:solidFill>
                <a:srgbClr val="FF0000"/>
              </a:solidFill>
            </a:endParaRPr>
          </a:p>
          <a:p>
            <a:pPr marL="0" indent="0" eaLnBrk="0" latinLnBrk="1" hangingPunct="0">
              <a:lnSpc>
                <a:spcPct val="130000"/>
              </a:lnSpc>
              <a:spcBef>
                <a:spcPts val="141"/>
              </a:spcBef>
              <a:buNone/>
            </a:pPr>
            <a:r>
              <a:rPr lang="zh-CN" altLang="en-US" sz="1814" kern="0" dirty="0" smtClean="0">
                <a:solidFill>
                  <a:srgbClr val="000000"/>
                </a:solidFill>
                <a:latin typeface="Times New Roman" pitchFamily="65" charset="-122"/>
                <a:ea typeface="宋体" pitchFamily="65" charset="-122"/>
              </a:rPr>
              <a:t>7.(2019课标全国Ⅰ,阅读理解B,</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)Whaley recalls(回想起)how at the beginning </a:t>
            </a:r>
            <a:endParaRPr lang="zh-CN" altLang="en-US" dirty="0"/>
          </a:p>
          <a:p>
            <a:pPr marL="0" indent="0" eaLnBrk="0" latinLnBrk="1" hangingPunct="0">
              <a:lnSpc>
                <a:spcPct val="130000"/>
              </a:lnSpc>
              <a:spcBef>
                <a:spcPts val="0"/>
              </a:spcBef>
              <a:buNone/>
            </a:pPr>
            <a:r>
              <a:rPr lang="zh-CN" altLang="en-US" sz="1814" kern="0" dirty="0" smtClean="0">
                <a:solidFill>
                  <a:srgbClr val="000000"/>
                </a:solidFill>
                <a:latin typeface="Times New Roman" pitchFamily="65" charset="-122"/>
                <a:ea typeface="宋体" pitchFamily="65" charset="-122"/>
              </a:rPr>
              <a:t>of the year, when </a:t>
            </a:r>
            <a:r>
              <a:rPr lang="zh-CN" altLang="en-US" sz="1814" u="sng" kern="0" dirty="0" smtClean="0">
                <a:solidFill>
                  <a:srgbClr val="FF0000"/>
                </a:solidFill>
                <a:latin typeface="Times New Roman" pitchFamily="65" charset="-122"/>
                <a:ea typeface="宋体" pitchFamily="65" charset="-122"/>
              </a:rPr>
              <a:t>　called    </a:t>
            </a:r>
            <a:r>
              <a:rPr lang="zh-CN" altLang="en-US" sz="1814" kern="0" dirty="0" smtClean="0">
                <a:solidFill>
                  <a:srgbClr val="000000"/>
                </a:solidFill>
                <a:latin typeface="Times New Roman" pitchFamily="65" charset="-122"/>
                <a:ea typeface="宋体" pitchFamily="65" charset="-122"/>
              </a:rPr>
              <a:t>(call)upon to read, Chris would excuse himself to go to </a:t>
            </a:r>
            <a:r>
              <a:rPr dirty="0"/>
              <a:t/>
            </a:r>
            <a:br>
              <a:rPr dirty="0"/>
            </a:br>
            <a:r>
              <a:rPr lang="zh-CN" altLang="en-US" sz="1814" kern="0" dirty="0" smtClean="0">
                <a:solidFill>
                  <a:srgbClr val="000000"/>
                </a:solidFill>
                <a:latin typeface="Times New Roman" pitchFamily="65" charset="-122"/>
                <a:ea typeface="宋体" pitchFamily="65" charset="-122"/>
              </a:rPr>
              <a:t>the bathroom. </a:t>
            </a:r>
            <a:endParaRPr lang="zh-CN" altLang="en-US" dirty="0"/>
          </a:p>
          <a:p>
            <a:pPr marL="0" indent="0" eaLnBrk="0" latinLnBrk="1" hangingPunct="0">
              <a:lnSpc>
                <a:spcPct val="13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考查过去分词作状语。句意:惠利回想起在那年年初,当被要求阅读时,克</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里斯会如何为自己找借口去洗手间。call upon与其逻辑主语Chris之间是被动关</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系,因此用过去分词,构成过去分词短语作状语。</a:t>
            </a:r>
            <a:endParaRPr lang="zh-CN" altLang="en-US" dirty="0">
              <a:solidFill>
                <a:srgbClr val="FF0000"/>
              </a:solidFill>
            </a:endParaRPr>
          </a:p>
          <a:p>
            <a:pPr marL="0" indent="0" eaLnBrk="0" latinLnBrk="1" hangingPunct="0">
              <a:lnSpc>
                <a:spcPct val="130000"/>
              </a:lnSpc>
              <a:spcBef>
                <a:spcPts val="141"/>
              </a:spcBef>
              <a:buNone/>
            </a:pPr>
            <a:r>
              <a:rPr lang="zh-CN" altLang="en-US" sz="1814" kern="0" dirty="0" smtClean="0">
                <a:solidFill>
                  <a:srgbClr val="000000"/>
                </a:solidFill>
                <a:latin typeface="Times New Roman" pitchFamily="65" charset="-122"/>
                <a:ea typeface="宋体" pitchFamily="65" charset="-122"/>
              </a:rPr>
              <a:t>8.(2019江苏,阅读理解B,</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)In 1943,a Mexican farmer was </a:t>
            </a:r>
            <a:r>
              <a:rPr lang="zh-CN" altLang="en-US" sz="1814" u="sng" kern="0" dirty="0" smtClean="0">
                <a:solidFill>
                  <a:srgbClr val="FF0000"/>
                </a:solidFill>
                <a:latin typeface="Times New Roman" pitchFamily="65" charset="-122"/>
                <a:ea typeface="宋体" pitchFamily="65" charset="-122"/>
              </a:rPr>
              <a:t>　surprised    </a:t>
            </a:r>
            <a:r>
              <a:rPr lang="zh-CN" altLang="en-US" sz="1814" kern="0" dirty="0" smtClean="0">
                <a:solidFill>
                  <a:srgbClr val="000000"/>
                </a:solidFill>
                <a:latin typeface="Times New Roman" pitchFamily="65" charset="-122"/>
                <a:ea typeface="宋体" pitchFamily="65" charset="-122"/>
              </a:rPr>
              <a:t>(sur-</a:t>
            </a:r>
            <a:endParaRPr lang="zh-CN" altLang="en-US" dirty="0"/>
          </a:p>
          <a:p>
            <a:pPr marL="0" indent="0" eaLnBrk="0" latinLnBrk="1" hangingPunct="0">
              <a:lnSpc>
                <a:spcPct val="130000"/>
              </a:lnSpc>
              <a:spcBef>
                <a:spcPts val="0"/>
              </a:spcBef>
              <a:buNone/>
            </a:pPr>
            <a:r>
              <a:rPr lang="zh-CN" altLang="en-US" sz="1814" kern="0" dirty="0" smtClean="0">
                <a:solidFill>
                  <a:srgbClr val="000000"/>
                </a:solidFill>
                <a:latin typeface="Times New Roman" pitchFamily="65" charset="-122"/>
                <a:ea typeface="宋体" pitchFamily="65" charset="-122"/>
              </a:rPr>
              <a:t>prise) to see smoke rising from a small part of his land.</a:t>
            </a:r>
            <a:endParaRPr lang="zh-CN" altLang="en-US" dirty="0"/>
          </a:p>
          <a:p>
            <a:pPr marL="0" indent="0" eaLnBrk="0" latinLnBrk="1" hangingPunct="0">
              <a:lnSpc>
                <a:spcPct val="13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考查过去分词作表语。句意:1943年,一位墨西哥农民惊讶地看到他的一</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小块土地里冒出了烟。形容人的情绪状态应该用-ed形式。此句中was是系动词,</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因此后面用surprised作表语。</a:t>
            </a:r>
            <a:endParaRPr lang="en-US" altLang="zh-CN" sz="1814" kern="0" dirty="0" smtClean="0">
              <a:solidFill>
                <a:srgbClr val="FF0000"/>
              </a:solidFill>
              <a:latin typeface="Times New Roman" pitchFamily="65" charset="-122"/>
              <a:ea typeface="宋体" pitchFamily="65" charset="-122"/>
            </a:endParaRPr>
          </a:p>
        </p:txBody>
      </p:sp>
      <p:pic>
        <p:nvPicPr>
          <p:cNvPr id="3" name="图片 3" descr="textimage84.jpeg"/>
          <p:cNvPicPr>
            <a:picLocks noChangeAspect="1"/>
          </p:cNvPicPr>
          <p:nvPr/>
        </p:nvPicPr>
        <p:blipFill>
          <a:blip r:embed="rId4" cstate="print"/>
          <a:stretch>
            <a:fillRect/>
          </a:stretch>
        </p:blipFill>
        <p:spPr>
          <a:xfrm>
            <a:off x="3805237" y="2563013"/>
            <a:ext cx="552449" cy="371475"/>
          </a:xfrm>
          <a:prstGeom prst="rect">
            <a:avLst/>
          </a:prstGeom>
        </p:spPr>
      </p:pic>
      <p:pic>
        <p:nvPicPr>
          <p:cNvPr id="4" name="图片 4" descr="textimage85.jpeg"/>
          <p:cNvPicPr>
            <a:picLocks noChangeAspect="1"/>
          </p:cNvPicPr>
          <p:nvPr/>
        </p:nvPicPr>
        <p:blipFill>
          <a:blip r:embed="rId5" cstate="print"/>
          <a:stretch>
            <a:fillRect/>
          </a:stretch>
        </p:blipFill>
        <p:spPr>
          <a:xfrm>
            <a:off x="3143239" y="4775128"/>
            <a:ext cx="534869" cy="359653"/>
          </a:xfrm>
          <a:prstGeom prst="rect">
            <a:avLst/>
          </a:prstGeom>
        </p:spPr>
      </p:pic>
      <p:pic>
        <p:nvPicPr>
          <p:cNvPr id="5" name="Picture 4" descr="\\a015\吴双婷\线.tif"/>
          <p:cNvPicPr>
            <a:picLocks noChangeAspect="1" noChangeArrowheads="1"/>
          </p:cNvPicPr>
          <p:nvPr/>
        </p:nvPicPr>
        <p:blipFill>
          <a:blip r:embed="rId6" cstate="print"/>
          <a:srcRect/>
          <a:stretch>
            <a:fillRect/>
          </a:stretch>
        </p:blipFill>
        <p:spPr bwMode="auto">
          <a:xfrm>
            <a:off x="2357423" y="2920203"/>
            <a:ext cx="1000131"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6" cstate="print"/>
          <a:srcRect/>
          <a:stretch>
            <a:fillRect/>
          </a:stretch>
        </p:blipFill>
        <p:spPr bwMode="auto">
          <a:xfrm>
            <a:off x="6572264" y="4791103"/>
            <a:ext cx="1285884"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20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163145"/>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9.(2019江苏,阅读理解D,</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)Steve arrived and sat in the front row, </a:t>
            </a:r>
            <a:r>
              <a:rPr lang="zh-CN" altLang="en-US" sz="1814" u="sng" kern="0" dirty="0" smtClean="0">
                <a:solidFill>
                  <a:srgbClr val="FF0000"/>
                </a:solidFill>
                <a:latin typeface="Times New Roman" pitchFamily="65" charset="-122"/>
                <a:ea typeface="宋体" pitchFamily="65" charset="-122"/>
              </a:rPr>
              <a:t>　surrounded    </a:t>
            </a:r>
            <a:endParaRPr lang="en-US" altLang="zh-CN" sz="1814" u="sng" kern="0" dirty="0" smtClean="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(surround)by his family.</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考查过去分词作状语。句意:史蒂夫到了,坐在前排,周围都是他的家人。</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主语Steve与surround之间是被动关系,因此用过去分词,构成过去分词短语作状</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语。</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10.(2019天津,阅读理解C,</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)Scientists have built an early-warning system</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u="sng" kern="0" dirty="0" smtClean="0">
                <a:solidFill>
                  <a:srgbClr val="FF0000"/>
                </a:solidFill>
                <a:latin typeface="Times New Roman" pitchFamily="65" charset="-122"/>
                <a:ea typeface="宋体" pitchFamily="65" charset="-122"/>
              </a:rPr>
              <a:t>     based    </a:t>
            </a:r>
            <a:r>
              <a:rPr lang="zh-CN" altLang="en-US" sz="1814" kern="0" dirty="0" smtClean="0">
                <a:solidFill>
                  <a:srgbClr val="000000"/>
                </a:solidFill>
                <a:latin typeface="Times New Roman" pitchFamily="65" charset="-122"/>
                <a:ea typeface="宋体" pitchFamily="65" charset="-122"/>
              </a:rPr>
              <a:t>(base)on mathematical models.</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考查过去分词作定语。句意:科学家们已经建立了一个基于数学模型的预</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警系统。base与system之间是被动关系,因此用过去分词形式,构成过去分词短语</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作定语。</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11.(2019天津,阅读理解D,</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)We succeed in our field of specialization and then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become </a:t>
            </a:r>
            <a:r>
              <a:rPr lang="zh-CN" altLang="en-US" sz="1814" u="sng" kern="0" dirty="0" smtClean="0">
                <a:solidFill>
                  <a:srgbClr val="FF0000"/>
                </a:solidFill>
                <a:latin typeface="Times New Roman" pitchFamily="65" charset="-122"/>
                <a:ea typeface="宋体" pitchFamily="65" charset="-122"/>
              </a:rPr>
              <a:t>　trapped    </a:t>
            </a:r>
            <a:r>
              <a:rPr lang="zh-CN" altLang="en-US" sz="1814" kern="0" dirty="0" smtClean="0">
                <a:solidFill>
                  <a:srgbClr val="000000"/>
                </a:solidFill>
                <a:latin typeface="Times New Roman" pitchFamily="65" charset="-122"/>
                <a:ea typeface="宋体" pitchFamily="65" charset="-122"/>
              </a:rPr>
              <a:t>(trap) in it.</a:t>
            </a:r>
            <a:endParaRPr lang="zh-CN" altLang="en-US" dirty="0"/>
          </a:p>
        </p:txBody>
      </p:sp>
      <p:pic>
        <p:nvPicPr>
          <p:cNvPr id="3" name="图片 3" descr="textimage86.jpeg"/>
          <p:cNvPicPr>
            <a:picLocks noChangeAspect="1"/>
          </p:cNvPicPr>
          <p:nvPr/>
        </p:nvPicPr>
        <p:blipFill>
          <a:blip r:embed="rId4" cstate="print"/>
          <a:stretch>
            <a:fillRect/>
          </a:stretch>
        </p:blipFill>
        <p:spPr>
          <a:xfrm>
            <a:off x="3094312" y="1478666"/>
            <a:ext cx="552449" cy="371475"/>
          </a:xfrm>
          <a:prstGeom prst="rect">
            <a:avLst/>
          </a:prstGeom>
        </p:spPr>
      </p:pic>
      <p:pic>
        <p:nvPicPr>
          <p:cNvPr id="4" name="图片 4" descr="textimage87.jpeg"/>
          <p:cNvPicPr>
            <a:picLocks noChangeAspect="1"/>
          </p:cNvPicPr>
          <p:nvPr/>
        </p:nvPicPr>
        <p:blipFill>
          <a:blip r:embed="rId4" cstate="print"/>
          <a:stretch>
            <a:fillRect/>
          </a:stretch>
        </p:blipFill>
        <p:spPr>
          <a:xfrm>
            <a:off x="3196799" y="3609847"/>
            <a:ext cx="552449" cy="371474"/>
          </a:xfrm>
          <a:prstGeom prst="rect">
            <a:avLst/>
          </a:prstGeom>
        </p:spPr>
      </p:pic>
      <p:pic>
        <p:nvPicPr>
          <p:cNvPr id="5" name="图片 5" descr="textimage88.jpeg"/>
          <p:cNvPicPr>
            <a:picLocks noChangeAspect="1"/>
          </p:cNvPicPr>
          <p:nvPr/>
        </p:nvPicPr>
        <p:blipFill>
          <a:blip r:embed="rId4" cstate="print"/>
          <a:stretch>
            <a:fillRect/>
          </a:stretch>
        </p:blipFill>
        <p:spPr>
          <a:xfrm>
            <a:off x="3209512" y="5741029"/>
            <a:ext cx="552449" cy="371474"/>
          </a:xfrm>
          <a:prstGeom prst="rect">
            <a:avLst/>
          </a:prstGeom>
        </p:spPr>
      </p:pic>
      <p:pic>
        <p:nvPicPr>
          <p:cNvPr id="6" name="Picture 4" descr="\\a015\吴双婷\线.tif"/>
          <p:cNvPicPr>
            <a:picLocks noChangeAspect="1" noChangeArrowheads="1"/>
          </p:cNvPicPr>
          <p:nvPr/>
        </p:nvPicPr>
        <p:blipFill>
          <a:blip r:embed="rId5" cstate="print"/>
          <a:srcRect/>
          <a:stretch>
            <a:fillRect/>
          </a:stretch>
        </p:blipFill>
        <p:spPr bwMode="auto">
          <a:xfrm>
            <a:off x="7215206" y="1491443"/>
            <a:ext cx="1571636"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714348" y="4063211"/>
            <a:ext cx="1000131"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5" cstate="print"/>
          <a:srcRect/>
          <a:stretch>
            <a:fillRect/>
          </a:stretch>
        </p:blipFill>
        <p:spPr bwMode="auto">
          <a:xfrm>
            <a:off x="1500166" y="6206351"/>
            <a:ext cx="1104037"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166286"/>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12.monument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纪念碑(或馆、堂、像等);历史遗迹    </a:t>
            </a:r>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13.kiwi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几维(新西兰鸟)    </a:t>
            </a: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14.geyser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间歇泉    </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15.sulphuric pool </a:t>
            </a:r>
            <a:r>
              <a:rPr lang="zh-CN" altLang="en-US" sz="1814" u="sng" kern="0" dirty="0" smtClean="0">
                <a:solidFill>
                  <a:srgbClr val="FF0000"/>
                </a:solidFill>
                <a:latin typeface="Times New Roman" pitchFamily="65" charset="-122"/>
                <a:ea typeface="宋体" pitchFamily="65" charset="-122"/>
              </a:rPr>
              <a:t>　硫黄池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16.manuka honey </a:t>
            </a:r>
            <a:r>
              <a:rPr lang="zh-CN" altLang="en-US" sz="1814" u="sng" kern="0" dirty="0" smtClean="0">
                <a:solidFill>
                  <a:srgbClr val="FF0000"/>
                </a:solidFill>
                <a:latin typeface="Times New Roman" pitchFamily="65" charset="-122"/>
                <a:ea typeface="宋体" pitchFamily="65" charset="-122"/>
              </a:rPr>
              <a:t>　麦卢卡蜂蜜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17.bungee jumping </a:t>
            </a:r>
            <a:r>
              <a:rPr lang="zh-CN" altLang="en-US" sz="1814" u="sng" kern="0" dirty="0" smtClean="0">
                <a:solidFill>
                  <a:srgbClr val="FF0000"/>
                </a:solidFill>
                <a:latin typeface="Times New Roman" pitchFamily="65" charset="-122"/>
                <a:ea typeface="宋体" pitchFamily="65" charset="-122"/>
              </a:rPr>
              <a:t>　蹦极跳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18.geothermal park </a:t>
            </a:r>
            <a:r>
              <a:rPr lang="zh-CN" altLang="en-US" sz="1814" u="sng" kern="0" dirty="0" smtClean="0">
                <a:solidFill>
                  <a:srgbClr val="FF0000"/>
                </a:solidFill>
                <a:latin typeface="Times New Roman" pitchFamily="65" charset="-122"/>
                <a:ea typeface="宋体" pitchFamily="65" charset="-122"/>
              </a:rPr>
              <a:t>　地热公园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19.pouch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育儿袋;小袋子;荷包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20.mammal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哺乳动物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(C)拓展词汇—灵活用</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a:t>
            </a:r>
            <a:r>
              <a:rPr lang="zh-CN" altLang="en-US" sz="1814" u="sng" kern="0" dirty="0" smtClean="0">
                <a:solidFill>
                  <a:srgbClr val="FF0000"/>
                </a:solidFill>
                <a:latin typeface="Times New Roman" pitchFamily="65" charset="-122"/>
                <a:ea typeface="宋体" pitchFamily="65" charset="-122"/>
              </a:rPr>
              <a:t>　foundation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.创建;基础;地基 →</a:t>
            </a:r>
            <a:r>
              <a:rPr lang="zh-CN" altLang="en-US" sz="1814" u="sng" kern="0" dirty="0" smtClean="0">
                <a:solidFill>
                  <a:srgbClr val="FF0000"/>
                </a:solidFill>
                <a:latin typeface="Times New Roman" pitchFamily="65" charset="-122"/>
                <a:ea typeface="宋体" pitchFamily="65" charset="-122"/>
              </a:rPr>
              <a:t>　found    </a:t>
            </a: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.建立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a:t>
            </a:r>
            <a:r>
              <a:rPr lang="zh-CN" altLang="en-US" sz="1814" u="sng" kern="0" dirty="0" smtClean="0">
                <a:solidFill>
                  <a:srgbClr val="FF0000"/>
                </a:solidFill>
                <a:latin typeface="Times New Roman" pitchFamily="65" charset="-122"/>
                <a:ea typeface="宋体" pitchFamily="65" charset="-122"/>
              </a:rPr>
              <a:t>　political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.政治的 →</a:t>
            </a:r>
            <a:r>
              <a:rPr lang="zh-CN" altLang="en-US" sz="1814" u="sng" kern="0" dirty="0" smtClean="0">
                <a:solidFill>
                  <a:srgbClr val="FF0000"/>
                </a:solidFill>
                <a:latin typeface="Times New Roman" pitchFamily="65" charset="-122"/>
                <a:ea typeface="宋体" pitchFamily="65" charset="-122"/>
              </a:rPr>
              <a:t>　politics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.政治→</a:t>
            </a:r>
            <a:r>
              <a:rPr lang="zh-CN" altLang="en-US" sz="1814" u="sng" kern="0" dirty="0" smtClean="0">
                <a:solidFill>
                  <a:srgbClr val="FF0000"/>
                </a:solidFill>
                <a:latin typeface="Times New Roman" pitchFamily="65" charset="-122"/>
                <a:ea typeface="宋体" pitchFamily="65" charset="-122"/>
              </a:rPr>
              <a:t>　politician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.政治家</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2285984" y="1491443"/>
            <a:ext cx="3929090"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1714480" y="1933583"/>
            <a:ext cx="2000264"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1857356" y="2348699"/>
            <a:ext cx="1214446"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2357422" y="2777327"/>
            <a:ext cx="1214446"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2428860" y="3148029"/>
            <a:ext cx="1643074"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2571736" y="3576657"/>
            <a:ext cx="1143008"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4" cstate="print"/>
          <a:srcRect/>
          <a:stretch>
            <a:fillRect/>
          </a:stretch>
        </p:blipFill>
        <p:spPr bwMode="auto">
          <a:xfrm>
            <a:off x="2571736" y="3991773"/>
            <a:ext cx="1357322"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4" cstate="print"/>
          <a:srcRect/>
          <a:stretch>
            <a:fillRect/>
          </a:stretch>
        </p:blipFill>
        <p:spPr bwMode="auto">
          <a:xfrm>
            <a:off x="1857356" y="4433913"/>
            <a:ext cx="2428892"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4" cstate="print"/>
          <a:srcRect/>
          <a:stretch>
            <a:fillRect/>
          </a:stretch>
        </p:blipFill>
        <p:spPr bwMode="auto">
          <a:xfrm>
            <a:off x="2071670" y="4862541"/>
            <a:ext cx="1428760" cy="343678"/>
          </a:xfrm>
          <a:prstGeom prst="rect">
            <a:avLst/>
          </a:prstGeom>
          <a:noFill/>
          <a:ln w="9525">
            <a:noFill/>
            <a:miter lim="800000"/>
            <a:headEnd/>
            <a:tailEnd/>
          </a:ln>
        </p:spPr>
      </p:pic>
      <p:pic>
        <p:nvPicPr>
          <p:cNvPr id="12" name="Picture 4" descr="\\a015\吴双婷\线.tif"/>
          <p:cNvPicPr>
            <a:picLocks noChangeAspect="1" noChangeArrowheads="1"/>
          </p:cNvPicPr>
          <p:nvPr/>
        </p:nvPicPr>
        <p:blipFill>
          <a:blip r:embed="rId4" cstate="print"/>
          <a:srcRect/>
          <a:stretch>
            <a:fillRect/>
          </a:stretch>
        </p:blipFill>
        <p:spPr bwMode="auto">
          <a:xfrm>
            <a:off x="928662" y="5706285"/>
            <a:ext cx="1428760" cy="343678"/>
          </a:xfrm>
          <a:prstGeom prst="rect">
            <a:avLst/>
          </a:prstGeom>
          <a:noFill/>
          <a:ln w="9525">
            <a:noFill/>
            <a:miter lim="800000"/>
            <a:headEnd/>
            <a:tailEnd/>
          </a:ln>
        </p:spPr>
      </p:pic>
      <p:pic>
        <p:nvPicPr>
          <p:cNvPr id="13" name="Picture 4" descr="\\a015\吴双婷\线.tif"/>
          <p:cNvPicPr>
            <a:picLocks noChangeAspect="1" noChangeArrowheads="1"/>
          </p:cNvPicPr>
          <p:nvPr/>
        </p:nvPicPr>
        <p:blipFill>
          <a:blip r:embed="rId4" cstate="print"/>
          <a:srcRect/>
          <a:stretch>
            <a:fillRect/>
          </a:stretch>
        </p:blipFill>
        <p:spPr bwMode="auto">
          <a:xfrm>
            <a:off x="4357687" y="5706285"/>
            <a:ext cx="1000132" cy="343678"/>
          </a:xfrm>
          <a:prstGeom prst="rect">
            <a:avLst/>
          </a:prstGeom>
          <a:noFill/>
          <a:ln w="9525">
            <a:noFill/>
            <a:miter lim="800000"/>
            <a:headEnd/>
            <a:tailEnd/>
          </a:ln>
        </p:spPr>
      </p:pic>
      <p:pic>
        <p:nvPicPr>
          <p:cNvPr id="14" name="Picture 4" descr="\\a015\吴双婷\线.tif"/>
          <p:cNvPicPr>
            <a:picLocks noChangeAspect="1" noChangeArrowheads="1"/>
          </p:cNvPicPr>
          <p:nvPr/>
        </p:nvPicPr>
        <p:blipFill>
          <a:blip r:embed="rId4" cstate="print"/>
          <a:srcRect/>
          <a:stretch>
            <a:fillRect/>
          </a:stretch>
        </p:blipFill>
        <p:spPr bwMode="auto">
          <a:xfrm>
            <a:off x="928662" y="6148425"/>
            <a:ext cx="1214446" cy="343678"/>
          </a:xfrm>
          <a:prstGeom prst="rect">
            <a:avLst/>
          </a:prstGeom>
          <a:noFill/>
          <a:ln w="9525">
            <a:noFill/>
            <a:miter lim="800000"/>
            <a:headEnd/>
            <a:tailEnd/>
          </a:ln>
        </p:spPr>
      </p:pic>
      <p:pic>
        <p:nvPicPr>
          <p:cNvPr id="15" name="Picture 4" descr="\\a015\吴双婷\线.tif"/>
          <p:cNvPicPr>
            <a:picLocks noChangeAspect="1" noChangeArrowheads="1"/>
          </p:cNvPicPr>
          <p:nvPr/>
        </p:nvPicPr>
        <p:blipFill>
          <a:blip r:embed="rId4" cstate="print"/>
          <a:srcRect/>
          <a:stretch>
            <a:fillRect/>
          </a:stretch>
        </p:blipFill>
        <p:spPr bwMode="auto">
          <a:xfrm>
            <a:off x="3500430" y="6219863"/>
            <a:ext cx="1104037" cy="343678"/>
          </a:xfrm>
          <a:prstGeom prst="rect">
            <a:avLst/>
          </a:prstGeom>
          <a:noFill/>
          <a:ln w="9525">
            <a:noFill/>
            <a:miter lim="800000"/>
            <a:headEnd/>
            <a:tailEnd/>
          </a:ln>
        </p:spPr>
      </p:pic>
      <p:pic>
        <p:nvPicPr>
          <p:cNvPr id="16" name="Picture 4" descr="\\a015\吴双婷\线.tif"/>
          <p:cNvPicPr>
            <a:picLocks noChangeAspect="1" noChangeArrowheads="1"/>
          </p:cNvPicPr>
          <p:nvPr/>
        </p:nvPicPr>
        <p:blipFill>
          <a:blip r:embed="rId4" cstate="print"/>
          <a:srcRect/>
          <a:stretch>
            <a:fillRect/>
          </a:stretch>
        </p:blipFill>
        <p:spPr bwMode="auto">
          <a:xfrm>
            <a:off x="5572132" y="6148425"/>
            <a:ext cx="1285884"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5"/>
                                        </p:tgtEl>
                                      </p:cBhvr>
                                    </p:animEffect>
                                    <p:set>
                                      <p:cBhvr>
                                        <p:cTn id="67" dur="1" fill="hold">
                                          <p:stCondLst>
                                            <p:cond delay="499"/>
                                          </p:stCondLst>
                                        </p:cTn>
                                        <p:tgtEl>
                                          <p:spTgt spid="15"/>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6"/>
                                        </p:tgtEl>
                                      </p:cBhvr>
                                    </p:animEffect>
                                    <p:set>
                                      <p:cBhvr>
                                        <p:cTn id="7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502532"/>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考查过去分词作表语。句意:我们在我们的专业化领域取得成功,然后陷</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入其中。become在此处是系动词,因此后面跟过去分词作表语。become/be </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trapped in...陷入</a:t>
            </a:r>
            <a:r>
              <a:rPr lang="zh-CN" altLang="en-US" sz="1814" kern="0" dirty="0" smtClean="0">
                <a:solidFill>
                  <a:srgbClr val="FF0000"/>
                </a:solidFill>
                <a:latin typeface="黑体"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之中。</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12.(2018北京,10,</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)Ordinary soap, </a:t>
            </a:r>
            <a:r>
              <a:rPr lang="zh-CN" altLang="en-US" sz="1814" u="sng" kern="0" dirty="0" smtClean="0">
                <a:solidFill>
                  <a:srgbClr val="FF0000"/>
                </a:solidFill>
                <a:latin typeface="Times New Roman" pitchFamily="65" charset="-122"/>
                <a:ea typeface="宋体" pitchFamily="65" charset="-122"/>
              </a:rPr>
              <a:t>　used    </a:t>
            </a:r>
            <a:r>
              <a:rPr lang="zh-CN" altLang="en-US" sz="1814" kern="0" dirty="0" smtClean="0">
                <a:solidFill>
                  <a:srgbClr val="000000"/>
                </a:solidFill>
                <a:latin typeface="Times New Roman" pitchFamily="65" charset="-122"/>
                <a:ea typeface="宋体" pitchFamily="65" charset="-122"/>
              </a:rPr>
              <a:t>(use)correctly, can deal with bacte-</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ria effectively.</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考查过去分词作状语。句意:如果使用正确,普通的肥皂可以有效地除</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菌。Ordinary soap和use之间是被动关系,故用过去分词,构成过去分词短语作条</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件状语。</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13.(2018天津,7,</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 need a new passport so I will have to have my photograph </a:t>
            </a:r>
            <a:endParaRPr lang="zh-CN" altLang="en-US" dirty="0"/>
          </a:p>
          <a:p>
            <a:pPr marL="0" indent="0" eaLnBrk="0" latinLnBrk="1" hangingPunct="0">
              <a:lnSpc>
                <a:spcPct val="150000"/>
              </a:lnSpc>
              <a:spcBef>
                <a:spcPts val="0"/>
              </a:spcBef>
              <a:buNone/>
            </a:pPr>
            <a:r>
              <a:rPr lang="zh-CN" altLang="en-US" sz="1814" u="sng" kern="0" dirty="0" smtClean="0">
                <a:solidFill>
                  <a:srgbClr val="FF0000"/>
                </a:solidFill>
                <a:latin typeface="Times New Roman" pitchFamily="65" charset="-122"/>
                <a:ea typeface="宋体" pitchFamily="65" charset="-122"/>
              </a:rPr>
              <a:t>　taken    </a:t>
            </a:r>
            <a:r>
              <a:rPr lang="zh-CN" altLang="en-US" sz="1814" kern="0" dirty="0" smtClean="0">
                <a:solidFill>
                  <a:srgbClr val="000000"/>
                </a:solidFill>
                <a:latin typeface="Times New Roman" pitchFamily="65" charset="-122"/>
                <a:ea typeface="宋体" pitchFamily="65" charset="-122"/>
              </a:rPr>
              <a:t>(take).</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考查过去分词作宾语补足语。句意:我需要一个新护照,所以我将不得不</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拍照片。宾语my photograph与take之间为被动关系,故用过去分词作宾语补足</a:t>
            </a:r>
            <a:r>
              <a:rPr lang="zh-CN" altLang="en-US" kern="0" dirty="0" smtClean="0">
                <a:solidFill>
                  <a:srgbClr val="FF0000"/>
                </a:solidFill>
                <a:latin typeface="Times New Roman" pitchFamily="65" charset="-122"/>
                <a:ea typeface="宋体" pitchFamily="65" charset="-122"/>
              </a:rPr>
              <a:t>语。</a:t>
            </a:r>
            <a:endParaRPr lang="zh-CN" altLang="en-US" dirty="0" smtClean="0">
              <a:solidFill>
                <a:srgbClr val="FF0000"/>
              </a:solidFill>
            </a:endParaRPr>
          </a:p>
          <a:p>
            <a:pPr marL="0" indent="0" eaLnBrk="0" latinLnBrk="1" hangingPunct="0">
              <a:lnSpc>
                <a:spcPct val="150000"/>
              </a:lnSpc>
              <a:spcBef>
                <a:spcPts val="141"/>
              </a:spcBef>
              <a:buNone/>
            </a:pPr>
            <a:endParaRPr lang="zh-CN" altLang="en-US" dirty="0"/>
          </a:p>
        </p:txBody>
      </p:sp>
      <p:pic>
        <p:nvPicPr>
          <p:cNvPr id="3" name="图片 3" descr="textimage89.jpeg"/>
          <p:cNvPicPr>
            <a:picLocks noChangeAspect="1"/>
          </p:cNvPicPr>
          <p:nvPr/>
        </p:nvPicPr>
        <p:blipFill>
          <a:blip r:embed="rId4" cstate="print"/>
          <a:stretch>
            <a:fillRect/>
          </a:stretch>
        </p:blipFill>
        <p:spPr>
          <a:xfrm>
            <a:off x="2351925" y="2754650"/>
            <a:ext cx="552449" cy="371474"/>
          </a:xfrm>
          <a:prstGeom prst="rect">
            <a:avLst/>
          </a:prstGeom>
        </p:spPr>
      </p:pic>
      <p:pic>
        <p:nvPicPr>
          <p:cNvPr id="4" name="图片 4" descr="textimage90.jpeg"/>
          <p:cNvPicPr>
            <a:picLocks noChangeAspect="1"/>
          </p:cNvPicPr>
          <p:nvPr/>
        </p:nvPicPr>
        <p:blipFill>
          <a:blip r:embed="rId4" cstate="print"/>
          <a:stretch>
            <a:fillRect/>
          </a:stretch>
        </p:blipFill>
        <p:spPr>
          <a:xfrm>
            <a:off x="2236725" y="4885831"/>
            <a:ext cx="552450" cy="371474"/>
          </a:xfrm>
          <a:prstGeom prst="rect">
            <a:avLst/>
          </a:prstGeom>
        </p:spPr>
      </p:pic>
      <p:pic>
        <p:nvPicPr>
          <p:cNvPr id="5" name="Picture 4" descr="\\a015\吴双婷\线.tif"/>
          <p:cNvPicPr>
            <a:picLocks noChangeAspect="1" noChangeArrowheads="1"/>
          </p:cNvPicPr>
          <p:nvPr/>
        </p:nvPicPr>
        <p:blipFill>
          <a:blip r:embed="rId5" cstate="print"/>
          <a:srcRect/>
          <a:stretch>
            <a:fillRect/>
          </a:stretch>
        </p:blipFill>
        <p:spPr bwMode="auto">
          <a:xfrm>
            <a:off x="4357686" y="2705889"/>
            <a:ext cx="928694"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5" cstate="print"/>
          <a:srcRect/>
          <a:stretch>
            <a:fillRect/>
          </a:stretch>
        </p:blipFill>
        <p:spPr bwMode="auto">
          <a:xfrm>
            <a:off x="714348" y="5277657"/>
            <a:ext cx="928694"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731552"/>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14.(2018课标全国Ⅲ,语法填空,</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 quickly lower myself, ducking my head to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avoid looking directly into his eyes so he doesn't feel</a:t>
            </a:r>
            <a:r>
              <a:rPr lang="zh-CN" altLang="en-US" sz="1814" u="sng" kern="0" dirty="0" smtClean="0">
                <a:solidFill>
                  <a:srgbClr val="FF0000"/>
                </a:solidFill>
                <a:latin typeface="Times New Roman" pitchFamily="65" charset="-122"/>
                <a:ea typeface="宋体" pitchFamily="65" charset="-122"/>
              </a:rPr>
              <a:t>　challenged    </a:t>
            </a:r>
            <a:r>
              <a:rPr lang="zh-CN" altLang="en-US" sz="1814" kern="0" dirty="0" smtClean="0">
                <a:solidFill>
                  <a:srgbClr val="000000"/>
                </a:solidFill>
                <a:latin typeface="Times New Roman" pitchFamily="65" charset="-122"/>
                <a:ea typeface="宋体" pitchFamily="65" charset="-122"/>
              </a:rPr>
              <a:t>(challenge).</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考查过去分词作表语。句意:我迅速弯下身,低下头以避免直视它的眼睛</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以便它不会感到受到了挑战。 feel是系动词,challenged意为“受到挑战的”。</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15.(2017 北京,32,</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)Jim has retired, but he still remembers the happy time </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u="sng" kern="0" dirty="0" smtClean="0">
                <a:solidFill>
                  <a:srgbClr val="FF0000"/>
                </a:solidFill>
                <a:latin typeface="Times New Roman" pitchFamily="65" charset="-122"/>
                <a:ea typeface="宋体" pitchFamily="65" charset="-122"/>
              </a:rPr>
              <a:t>    spent    </a:t>
            </a:r>
            <a:r>
              <a:rPr lang="zh-CN" altLang="en-US" sz="1814" kern="0" dirty="0" smtClean="0">
                <a:solidFill>
                  <a:srgbClr val="000000"/>
                </a:solidFill>
                <a:latin typeface="Times New Roman" pitchFamily="65" charset="-122"/>
                <a:ea typeface="宋体" pitchFamily="65" charset="-122"/>
              </a:rPr>
              <a:t>(spend) with his students.</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考查过去分词作定语。句意:吉姆已经退休了,但是他依然记得和学生们</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一起度过的快乐时光。句子已经有了谓语,空格只能填非谓语动词,time和spend</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之间是被动关系,故用过去分词,构成过去分词短语作后置定语。</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16.(2016北京,28,</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Ordered    </a:t>
            </a:r>
            <a:r>
              <a:rPr lang="zh-CN" altLang="en-US" sz="1814" kern="0" dirty="0" smtClean="0">
                <a:solidFill>
                  <a:srgbClr val="000000"/>
                </a:solidFill>
                <a:latin typeface="Times New Roman" pitchFamily="65" charset="-122"/>
                <a:ea typeface="宋体" pitchFamily="65" charset="-122"/>
              </a:rPr>
              <a:t>(order)over a week ago, the books are expected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to arrive any time now.</a:t>
            </a:r>
            <a:endParaRPr lang="zh-CN" altLang="en-US" dirty="0"/>
          </a:p>
        </p:txBody>
      </p:sp>
      <p:pic>
        <p:nvPicPr>
          <p:cNvPr id="3" name="图片 3" descr="textimage91.jpeg"/>
          <p:cNvPicPr>
            <a:picLocks noChangeAspect="1"/>
          </p:cNvPicPr>
          <p:nvPr/>
        </p:nvPicPr>
        <p:blipFill>
          <a:blip r:embed="rId4" cstate="print"/>
          <a:stretch>
            <a:fillRect/>
          </a:stretch>
        </p:blipFill>
        <p:spPr>
          <a:xfrm>
            <a:off x="3805237" y="1491443"/>
            <a:ext cx="552449" cy="371475"/>
          </a:xfrm>
          <a:prstGeom prst="rect">
            <a:avLst/>
          </a:prstGeom>
        </p:spPr>
      </p:pic>
      <p:pic>
        <p:nvPicPr>
          <p:cNvPr id="4" name="图片 4" descr="textimage92.jpeg"/>
          <p:cNvPicPr>
            <a:picLocks noChangeAspect="1"/>
          </p:cNvPicPr>
          <p:nvPr/>
        </p:nvPicPr>
        <p:blipFill>
          <a:blip r:embed="rId4" cstate="print"/>
          <a:stretch>
            <a:fillRect/>
          </a:stretch>
        </p:blipFill>
        <p:spPr>
          <a:xfrm>
            <a:off x="2409525" y="3203296"/>
            <a:ext cx="552449" cy="371474"/>
          </a:xfrm>
          <a:prstGeom prst="rect">
            <a:avLst/>
          </a:prstGeom>
        </p:spPr>
      </p:pic>
      <p:pic>
        <p:nvPicPr>
          <p:cNvPr id="5" name="图片 5" descr="textimage93.jpeg"/>
          <p:cNvPicPr>
            <a:picLocks noChangeAspect="1"/>
          </p:cNvPicPr>
          <p:nvPr/>
        </p:nvPicPr>
        <p:blipFill>
          <a:blip r:embed="rId4" cstate="print"/>
          <a:stretch>
            <a:fillRect/>
          </a:stretch>
        </p:blipFill>
        <p:spPr>
          <a:xfrm>
            <a:off x="2351925" y="5334478"/>
            <a:ext cx="552449" cy="371474"/>
          </a:xfrm>
          <a:prstGeom prst="rect">
            <a:avLst/>
          </a:prstGeom>
        </p:spPr>
      </p:pic>
      <p:pic>
        <p:nvPicPr>
          <p:cNvPr id="6" name="Picture 4" descr="\\a015\吴双婷\线.tif"/>
          <p:cNvPicPr>
            <a:picLocks noChangeAspect="1" noChangeArrowheads="1"/>
          </p:cNvPicPr>
          <p:nvPr/>
        </p:nvPicPr>
        <p:blipFill>
          <a:blip r:embed="rId5" cstate="print"/>
          <a:srcRect/>
          <a:stretch>
            <a:fillRect/>
          </a:stretch>
        </p:blipFill>
        <p:spPr bwMode="auto">
          <a:xfrm>
            <a:off x="5643570" y="1920071"/>
            <a:ext cx="1357322"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714348" y="3634583"/>
            <a:ext cx="928694"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5" cstate="print"/>
          <a:srcRect/>
          <a:stretch>
            <a:fillRect/>
          </a:stretch>
        </p:blipFill>
        <p:spPr bwMode="auto">
          <a:xfrm>
            <a:off x="3000364" y="5291169"/>
            <a:ext cx="1143008"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6408677"/>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考查过去分词作状语。句意:(因为)那些书是一周多之前订的,现在预计随</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时会到。the books和order之间是被动关系,故用过去分词,构成过去分词短语作</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原因状语。</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17.(2016江苏,28,</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)In art criticism, you must assume the artist has a secret mes-</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sage </a:t>
            </a:r>
            <a:r>
              <a:rPr lang="zh-CN" altLang="en-US" sz="1814" u="sng" kern="0" dirty="0" smtClean="0">
                <a:solidFill>
                  <a:srgbClr val="FF0000"/>
                </a:solidFill>
                <a:latin typeface="Times New Roman" pitchFamily="65" charset="-122"/>
                <a:ea typeface="宋体" pitchFamily="65" charset="-122"/>
              </a:rPr>
              <a:t>　hidden    </a:t>
            </a:r>
            <a:r>
              <a:rPr lang="zh-CN" altLang="en-US" sz="1814" kern="0" dirty="0" smtClean="0">
                <a:solidFill>
                  <a:srgbClr val="000000"/>
                </a:solidFill>
                <a:latin typeface="Times New Roman" pitchFamily="65" charset="-122"/>
                <a:ea typeface="宋体" pitchFamily="65" charset="-122"/>
              </a:rPr>
              <a:t>(hide) within the work.</a:t>
            </a:r>
            <a:endParaRPr lang="zh-CN" altLang="en-US" dirty="0"/>
          </a:p>
          <a:p>
            <a:pPr marL="0" indent="0" eaLnBrk="0" latinLnBrk="1" hangingPunct="0">
              <a:lnSpc>
                <a:spcPct val="14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考查过去分词作定语。句意:在艺术评论中,你必须假设艺术家在作品中</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都会隐藏一个秘密的信息。message与hide之间为被动关系,故用过去分词,构成</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过去分词短语作定语。</a:t>
            </a:r>
            <a:endParaRPr lang="zh-CN" altLang="en-US" dirty="0">
              <a:solidFill>
                <a:srgbClr val="FF0000"/>
              </a:solidFill>
            </a:endParaRPr>
          </a:p>
          <a:p>
            <a:pPr marL="0" indent="0" eaLnBrk="0" latinLnBrk="1" hangingPunct="0">
              <a:lnSpc>
                <a:spcPct val="140000"/>
              </a:lnSpc>
              <a:spcBef>
                <a:spcPts val="141"/>
              </a:spcBef>
              <a:buNone/>
            </a:pPr>
            <a:r>
              <a:rPr lang="zh-CN" altLang="en-US" sz="1814" kern="0" dirty="0" smtClean="0">
                <a:solidFill>
                  <a:srgbClr val="000000"/>
                </a:solidFill>
                <a:latin typeface="Times New Roman" pitchFamily="65" charset="-122"/>
                <a:ea typeface="宋体" pitchFamily="65" charset="-122"/>
              </a:rPr>
              <a:t>18.(2016浙江,10,</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)To return to the problem of water pollution, I'd like you to </a:t>
            </a:r>
            <a:endParaRPr lang="zh-CN" altLang="en-US" dirty="0"/>
          </a:p>
          <a:p>
            <a:pPr marL="0" indent="0" eaLnBrk="0" latinLnBrk="1" hangingPunct="0">
              <a:lnSpc>
                <a:spcPct val="140000"/>
              </a:lnSpc>
              <a:spcBef>
                <a:spcPts val="0"/>
              </a:spcBef>
              <a:buNone/>
            </a:pPr>
            <a:r>
              <a:rPr lang="zh-CN" altLang="en-US" sz="1814" kern="0" dirty="0" smtClean="0">
                <a:solidFill>
                  <a:srgbClr val="000000"/>
                </a:solidFill>
                <a:latin typeface="Times New Roman" pitchFamily="65" charset="-122"/>
                <a:ea typeface="宋体" pitchFamily="65" charset="-122"/>
              </a:rPr>
              <a:t>look at a study </a:t>
            </a:r>
            <a:r>
              <a:rPr lang="zh-CN" altLang="en-US" sz="1814" u="sng" kern="0" dirty="0" smtClean="0">
                <a:solidFill>
                  <a:srgbClr val="FF0000"/>
                </a:solidFill>
                <a:latin typeface="Times New Roman" pitchFamily="65" charset="-122"/>
                <a:ea typeface="宋体" pitchFamily="65" charset="-122"/>
              </a:rPr>
              <a:t>　conducted    </a:t>
            </a:r>
            <a:r>
              <a:rPr lang="zh-CN" altLang="en-US" sz="1814" kern="0" dirty="0" smtClean="0">
                <a:solidFill>
                  <a:srgbClr val="000000"/>
                </a:solidFill>
                <a:latin typeface="Times New Roman" pitchFamily="65" charset="-122"/>
                <a:ea typeface="宋体" pitchFamily="65" charset="-122"/>
              </a:rPr>
              <a:t>(conduct) in Australia in 2012.</a:t>
            </a:r>
            <a:endParaRPr lang="zh-CN" altLang="en-US" dirty="0"/>
          </a:p>
          <a:p>
            <a:pPr marL="0" indent="0" eaLnBrk="0" latinLnBrk="1" hangingPunct="0">
              <a:lnSpc>
                <a:spcPct val="14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考查过去分词作定语。句意:为了回到水污染的问题,我想要你看一下201</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2年在澳大利亚进行过的一项研究。study和conduct之间是被动关系,故用过去分</a:t>
            </a:r>
            <a:endParaRPr lang="en-US" altLang="zh-CN" sz="1814" kern="0" dirty="0" smtClean="0">
              <a:solidFill>
                <a:srgbClr val="FF0000"/>
              </a:solidFill>
              <a:latin typeface="Times New Roman" pitchFamily="65" charset="-122"/>
              <a:ea typeface="宋体" pitchFamily="65" charset="-122"/>
            </a:endParaRPr>
          </a:p>
          <a:p>
            <a:pPr eaLnBrk="0" latinLnBrk="1" hangingPunct="0">
              <a:lnSpc>
                <a:spcPct val="140000"/>
              </a:lnSpc>
              <a:spcBef>
                <a:spcPts val="141"/>
              </a:spcBef>
            </a:pPr>
            <a:r>
              <a:rPr lang="zh-CN" altLang="en-US" sz="1814" kern="0" dirty="0" smtClean="0">
                <a:solidFill>
                  <a:srgbClr val="FF0000"/>
                </a:solidFill>
                <a:latin typeface="Times New Roman" pitchFamily="65" charset="-122"/>
                <a:ea typeface="宋体" pitchFamily="65" charset="-122"/>
              </a:rPr>
              <a:t>词,构成过去分词短语作定语。</a:t>
            </a:r>
            <a:endParaRPr lang="zh-CN" altLang="en-US" sz="2000" dirty="0" smtClean="0">
              <a:solidFill>
                <a:srgbClr val="FF0000"/>
              </a:solidFill>
            </a:endParaRPr>
          </a:p>
          <a:p>
            <a:pPr marL="0" indent="0" eaLnBrk="0" latinLnBrk="1" hangingPunct="0">
              <a:lnSpc>
                <a:spcPct val="150000"/>
              </a:lnSpc>
              <a:spcBef>
                <a:spcPts val="141"/>
              </a:spcBef>
              <a:buNone/>
            </a:pP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endParaRPr lang="zh-CN" altLang="en-US" dirty="0"/>
          </a:p>
        </p:txBody>
      </p:sp>
      <p:pic>
        <p:nvPicPr>
          <p:cNvPr id="3" name="图片 3" descr="textimage94.jpeg"/>
          <p:cNvPicPr>
            <a:picLocks noChangeAspect="1"/>
          </p:cNvPicPr>
          <p:nvPr/>
        </p:nvPicPr>
        <p:blipFill>
          <a:blip r:embed="rId4" cstate="print"/>
          <a:stretch>
            <a:fillRect/>
          </a:stretch>
        </p:blipFill>
        <p:spPr>
          <a:xfrm>
            <a:off x="2351925" y="2754650"/>
            <a:ext cx="552449" cy="371474"/>
          </a:xfrm>
          <a:prstGeom prst="rect">
            <a:avLst/>
          </a:prstGeom>
        </p:spPr>
      </p:pic>
      <p:pic>
        <p:nvPicPr>
          <p:cNvPr id="4" name="图片 4" descr="textimage95.jpeg"/>
          <p:cNvPicPr>
            <a:picLocks noChangeAspect="1"/>
          </p:cNvPicPr>
          <p:nvPr/>
        </p:nvPicPr>
        <p:blipFill>
          <a:blip r:embed="rId4" cstate="print"/>
          <a:stretch>
            <a:fillRect/>
          </a:stretch>
        </p:blipFill>
        <p:spPr>
          <a:xfrm>
            <a:off x="2376477" y="4763307"/>
            <a:ext cx="552449" cy="371474"/>
          </a:xfrm>
          <a:prstGeom prst="rect">
            <a:avLst/>
          </a:prstGeom>
        </p:spPr>
      </p:pic>
      <p:pic>
        <p:nvPicPr>
          <p:cNvPr id="5" name="Picture 4" descr="\\a015\吴双婷\线.tif"/>
          <p:cNvPicPr>
            <a:picLocks noChangeAspect="1" noChangeArrowheads="1"/>
          </p:cNvPicPr>
          <p:nvPr/>
        </p:nvPicPr>
        <p:blipFill>
          <a:blip r:embed="rId5" cstate="print"/>
          <a:srcRect/>
          <a:stretch>
            <a:fillRect/>
          </a:stretch>
        </p:blipFill>
        <p:spPr bwMode="auto">
          <a:xfrm>
            <a:off x="1214414" y="3134517"/>
            <a:ext cx="1000131"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5" cstate="print"/>
          <a:srcRect/>
          <a:stretch>
            <a:fillRect/>
          </a:stretch>
        </p:blipFill>
        <p:spPr bwMode="auto">
          <a:xfrm>
            <a:off x="2071670" y="5134781"/>
            <a:ext cx="1428760"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2000"/>
                                        <p:tgtEl>
                                          <p:spTgt spid="2">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277453"/>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3.</a:t>
            </a:r>
            <a:r>
              <a:rPr lang="zh-CN" altLang="en-US" sz="1814" u="sng" kern="0" dirty="0" smtClean="0">
                <a:solidFill>
                  <a:srgbClr val="FF0000"/>
                </a:solidFill>
                <a:latin typeface="Times New Roman" pitchFamily="65" charset="-122"/>
                <a:ea typeface="宋体" pitchFamily="65" charset="-122"/>
              </a:rPr>
              <a:t>　located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.位于→</a:t>
            </a:r>
            <a:r>
              <a:rPr lang="zh-CN" altLang="en-US" sz="1814" u="sng" kern="0" dirty="0" smtClean="0">
                <a:solidFill>
                  <a:srgbClr val="FF0000"/>
                </a:solidFill>
                <a:latin typeface="Times New Roman" pitchFamily="65" charset="-122"/>
                <a:ea typeface="宋体" pitchFamily="65" charset="-122"/>
              </a:rPr>
              <a:t>　locate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.找出</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的准确位置→</a:t>
            </a:r>
            <a:r>
              <a:rPr lang="zh-CN" altLang="en-US" sz="1814" u="sng" kern="0" dirty="0" smtClean="0">
                <a:solidFill>
                  <a:srgbClr val="FF0000"/>
                </a:solidFill>
                <a:latin typeface="Times New Roman" pitchFamily="65" charset="-122"/>
                <a:ea typeface="宋体" pitchFamily="65" charset="-122"/>
              </a:rPr>
              <a:t>　location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.位置</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4.</a:t>
            </a:r>
            <a:r>
              <a:rPr lang="zh-CN" altLang="en-US" sz="1814" u="sng" kern="0" dirty="0" smtClean="0">
                <a:solidFill>
                  <a:srgbClr val="FF0000"/>
                </a:solidFill>
                <a:latin typeface="Times New Roman" pitchFamily="65" charset="-122"/>
                <a:ea typeface="宋体" pitchFamily="65" charset="-122"/>
              </a:rPr>
              <a:t>　bakery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.面包(糕饼)店;面包厂→</a:t>
            </a:r>
            <a:r>
              <a:rPr lang="zh-CN" altLang="en-US" sz="1814" u="sng" kern="0" dirty="0" smtClean="0">
                <a:solidFill>
                  <a:srgbClr val="FF0000"/>
                </a:solidFill>
                <a:latin typeface="Times New Roman" pitchFamily="65" charset="-122"/>
                <a:ea typeface="宋体" pitchFamily="65" charset="-122"/>
              </a:rPr>
              <a:t>　bake    </a:t>
            </a: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.烘烤;焙</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a:t>
            </a:r>
            <a:r>
              <a:rPr lang="zh-CN" altLang="en-US" sz="1814" u="sng" kern="0" dirty="0" smtClean="0">
                <a:solidFill>
                  <a:srgbClr val="FF0000"/>
                </a:solidFill>
                <a:latin typeface="Times New Roman" pitchFamily="65" charset="-122"/>
                <a:ea typeface="宋体" pitchFamily="65" charset="-122"/>
              </a:rPr>
              <a:t>　entitle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.给</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命名(或题名);使享有权利→</a:t>
            </a:r>
            <a:r>
              <a:rPr lang="zh-CN" altLang="en-US" sz="1814" u="sng" kern="0" dirty="0" smtClean="0">
                <a:solidFill>
                  <a:srgbClr val="FF0000"/>
                </a:solidFill>
                <a:latin typeface="Times New Roman" pitchFamily="65" charset="-122"/>
                <a:ea typeface="宋体" pitchFamily="65" charset="-122"/>
              </a:rPr>
              <a:t>　title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.题目;头衔</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a:t>
            </a:r>
            <a:r>
              <a:rPr lang="zh-CN" altLang="en-US" sz="1814" u="sng" kern="0" dirty="0" smtClean="0">
                <a:solidFill>
                  <a:srgbClr val="FF0000"/>
                </a:solidFill>
                <a:latin typeface="Times New Roman" pitchFamily="65" charset="-122"/>
                <a:ea typeface="宋体" pitchFamily="65" charset="-122"/>
              </a:rPr>
              <a:t>　freedom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.自由;不受</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影响的状态→</a:t>
            </a:r>
            <a:r>
              <a:rPr lang="zh-CN" altLang="en-US" sz="1814" u="sng" kern="0" dirty="0" smtClean="0">
                <a:solidFill>
                  <a:srgbClr val="FF0000"/>
                </a:solidFill>
                <a:latin typeface="Times New Roman" pitchFamily="65" charset="-122"/>
                <a:ea typeface="宋体" pitchFamily="65" charset="-122"/>
              </a:rPr>
              <a:t>　free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.自由的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7.</a:t>
            </a:r>
            <a:r>
              <a:rPr lang="zh-CN" altLang="en-US" sz="1814" u="sng" kern="0" dirty="0" smtClean="0">
                <a:solidFill>
                  <a:srgbClr val="FF0000"/>
                </a:solidFill>
                <a:latin typeface="Times New Roman" pitchFamily="65" charset="-122"/>
                <a:ea typeface="宋体" pitchFamily="65" charset="-122"/>
              </a:rPr>
              <a:t>　distribution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.分布;分配;分发→</a:t>
            </a:r>
            <a:r>
              <a:rPr lang="zh-CN" altLang="en-US" sz="1814" u="sng" kern="0" dirty="0" smtClean="0">
                <a:solidFill>
                  <a:srgbClr val="FF0000"/>
                </a:solidFill>
                <a:latin typeface="Times New Roman" pitchFamily="65" charset="-122"/>
                <a:ea typeface="宋体" pitchFamily="65" charset="-122"/>
              </a:rPr>
              <a:t>　distribute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.分配;分发</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8.</a:t>
            </a:r>
            <a:r>
              <a:rPr lang="zh-CN" altLang="en-US" sz="1814" u="sng" kern="0" dirty="0" smtClean="0">
                <a:solidFill>
                  <a:srgbClr val="FF0000"/>
                </a:solidFill>
                <a:latin typeface="Times New Roman" pitchFamily="65" charset="-122"/>
                <a:ea typeface="宋体" pitchFamily="65" charset="-122"/>
              </a:rPr>
              <a:t>　license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.批准;许可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.(=licence)许可证;执照 →</a:t>
            </a:r>
            <a:r>
              <a:rPr lang="zh-CN" altLang="en-US" sz="1814" u="sng" kern="0" dirty="0" smtClean="0">
                <a:solidFill>
                  <a:srgbClr val="FF0000"/>
                </a:solidFill>
                <a:latin typeface="Times New Roman" pitchFamily="65" charset="-122"/>
                <a:ea typeface="宋体" pitchFamily="65" charset="-122"/>
              </a:rPr>
              <a:t>　licensed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.得到正式</a:t>
            </a:r>
            <a:r>
              <a:rPr dirty="0"/>
              <a:t/>
            </a:r>
            <a:br>
              <a:rPr dirty="0"/>
            </a:br>
            <a:r>
              <a:rPr lang="zh-CN" altLang="en-US" sz="1814" kern="0" dirty="0" smtClean="0">
                <a:solidFill>
                  <a:srgbClr val="000000"/>
                </a:solidFill>
                <a:latin typeface="Times New Roman" pitchFamily="65" charset="-122"/>
                <a:ea typeface="宋体" pitchFamily="65" charset="-122"/>
              </a:rPr>
              <a:t>许可的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9.</a:t>
            </a:r>
            <a:r>
              <a:rPr lang="zh-CN" altLang="en-US" sz="1814" u="sng" kern="0" dirty="0" smtClean="0">
                <a:solidFill>
                  <a:srgbClr val="FF0000"/>
                </a:solidFill>
                <a:latin typeface="Times New Roman" pitchFamily="65" charset="-122"/>
                <a:ea typeface="宋体" pitchFamily="65" charset="-122"/>
              </a:rPr>
              <a:t>　frequency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.发生率;重复率;(声波或电磁波振动的)频率→</a:t>
            </a:r>
            <a:r>
              <a:rPr lang="zh-CN" altLang="en-US" sz="1814" u="sng" kern="0" dirty="0" smtClean="0">
                <a:solidFill>
                  <a:srgbClr val="FF0000"/>
                </a:solidFill>
                <a:latin typeface="Times New Roman" pitchFamily="65" charset="-122"/>
                <a:ea typeface="宋体" pitchFamily="65" charset="-122"/>
              </a:rPr>
              <a:t>　frequent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a:t>
            </a:r>
            <a:r>
              <a:rPr dirty="0"/>
              <a:t/>
            </a:r>
            <a:br>
              <a:rPr dirty="0"/>
            </a:br>
            <a:r>
              <a:rPr lang="zh-CN" altLang="en-US" sz="1814" kern="0" dirty="0" smtClean="0">
                <a:solidFill>
                  <a:srgbClr val="000000"/>
                </a:solidFill>
                <a:latin typeface="Times New Roman" pitchFamily="65" charset="-122"/>
                <a:ea typeface="宋体" pitchFamily="65" charset="-122"/>
              </a:rPr>
              <a:t>频繁的→</a:t>
            </a:r>
            <a:r>
              <a:rPr lang="zh-CN" altLang="en-US" sz="1814" u="sng" kern="0" dirty="0" smtClean="0">
                <a:solidFill>
                  <a:srgbClr val="FF0000"/>
                </a:solidFill>
                <a:latin typeface="Times New Roman" pitchFamily="65" charset="-122"/>
                <a:ea typeface="宋体" pitchFamily="65" charset="-122"/>
              </a:rPr>
              <a:t>　frequently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adv</a:t>
            </a:r>
            <a:r>
              <a:rPr lang="zh-CN" altLang="en-US" sz="1814" kern="0" dirty="0" smtClean="0">
                <a:solidFill>
                  <a:srgbClr val="000000"/>
                </a:solidFill>
                <a:latin typeface="Times New Roman" pitchFamily="65" charset="-122"/>
                <a:ea typeface="宋体" pitchFamily="65" charset="-122"/>
              </a:rPr>
              <a:t>.频繁地</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10.</a:t>
            </a:r>
            <a:r>
              <a:rPr lang="zh-CN" altLang="en-US" sz="1814" u="sng" kern="0" dirty="0" smtClean="0">
                <a:solidFill>
                  <a:srgbClr val="FF0000"/>
                </a:solidFill>
                <a:latin typeface="Times New Roman" pitchFamily="65" charset="-122"/>
                <a:ea typeface="宋体" pitchFamily="65" charset="-122"/>
              </a:rPr>
              <a:t>　violent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.暴力的;猛烈的→</a:t>
            </a:r>
            <a:r>
              <a:rPr lang="zh-CN" altLang="en-US" sz="1814" u="sng" kern="0" dirty="0" smtClean="0">
                <a:solidFill>
                  <a:srgbClr val="FF0000"/>
                </a:solidFill>
                <a:latin typeface="Times New Roman" pitchFamily="65" charset="-122"/>
                <a:ea typeface="宋体" pitchFamily="65" charset="-122"/>
              </a:rPr>
              <a:t>　violence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.暴力;暴行</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928662" y="1433517"/>
            <a:ext cx="1104037"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3143240" y="1433517"/>
            <a:ext cx="1000132"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6682673" y="1433517"/>
            <a:ext cx="1104037"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928663" y="1920071"/>
            <a:ext cx="1000132"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4500562" y="1920071"/>
            <a:ext cx="785818"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857224" y="2290773"/>
            <a:ext cx="1104037"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4" cstate="print"/>
          <a:srcRect/>
          <a:stretch>
            <a:fillRect/>
          </a:stretch>
        </p:blipFill>
        <p:spPr bwMode="auto">
          <a:xfrm>
            <a:off x="5715009" y="2290773"/>
            <a:ext cx="785817"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4" cstate="print"/>
          <a:srcRect/>
          <a:stretch>
            <a:fillRect/>
          </a:stretch>
        </p:blipFill>
        <p:spPr bwMode="auto">
          <a:xfrm>
            <a:off x="928662" y="2719401"/>
            <a:ext cx="1143008"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4" cstate="print"/>
          <a:srcRect/>
          <a:stretch>
            <a:fillRect/>
          </a:stretch>
        </p:blipFill>
        <p:spPr bwMode="auto">
          <a:xfrm>
            <a:off x="5214942" y="2719401"/>
            <a:ext cx="785817" cy="343678"/>
          </a:xfrm>
          <a:prstGeom prst="rect">
            <a:avLst/>
          </a:prstGeom>
          <a:noFill/>
          <a:ln w="9525">
            <a:noFill/>
            <a:miter lim="800000"/>
            <a:headEnd/>
            <a:tailEnd/>
          </a:ln>
        </p:spPr>
      </p:pic>
      <p:pic>
        <p:nvPicPr>
          <p:cNvPr id="12" name="Picture 4" descr="\\a015\吴双婷\线.tif"/>
          <p:cNvPicPr>
            <a:picLocks noChangeAspect="1" noChangeArrowheads="1"/>
          </p:cNvPicPr>
          <p:nvPr/>
        </p:nvPicPr>
        <p:blipFill>
          <a:blip r:embed="rId4" cstate="print"/>
          <a:srcRect/>
          <a:stretch>
            <a:fillRect/>
          </a:stretch>
        </p:blipFill>
        <p:spPr bwMode="auto">
          <a:xfrm>
            <a:off x="928662" y="3148029"/>
            <a:ext cx="1500198" cy="343678"/>
          </a:xfrm>
          <a:prstGeom prst="rect">
            <a:avLst/>
          </a:prstGeom>
          <a:noFill/>
          <a:ln w="9525">
            <a:noFill/>
            <a:miter lim="800000"/>
            <a:headEnd/>
            <a:tailEnd/>
          </a:ln>
        </p:spPr>
      </p:pic>
      <p:pic>
        <p:nvPicPr>
          <p:cNvPr id="13" name="Picture 4" descr="\\a015\吴双婷\线.tif"/>
          <p:cNvPicPr>
            <a:picLocks noChangeAspect="1" noChangeArrowheads="1"/>
          </p:cNvPicPr>
          <p:nvPr/>
        </p:nvPicPr>
        <p:blipFill>
          <a:blip r:embed="rId4" cstate="print"/>
          <a:srcRect/>
          <a:stretch>
            <a:fillRect/>
          </a:stretch>
        </p:blipFill>
        <p:spPr bwMode="auto">
          <a:xfrm>
            <a:off x="4429124" y="3148029"/>
            <a:ext cx="1285884" cy="343678"/>
          </a:xfrm>
          <a:prstGeom prst="rect">
            <a:avLst/>
          </a:prstGeom>
          <a:noFill/>
          <a:ln w="9525">
            <a:noFill/>
            <a:miter lim="800000"/>
            <a:headEnd/>
            <a:tailEnd/>
          </a:ln>
        </p:spPr>
      </p:pic>
      <p:pic>
        <p:nvPicPr>
          <p:cNvPr id="14" name="Picture 4" descr="\\a015\吴双婷\线.tif"/>
          <p:cNvPicPr>
            <a:picLocks noChangeAspect="1" noChangeArrowheads="1"/>
          </p:cNvPicPr>
          <p:nvPr/>
        </p:nvPicPr>
        <p:blipFill>
          <a:blip r:embed="rId4" cstate="print"/>
          <a:srcRect/>
          <a:stretch>
            <a:fillRect/>
          </a:stretch>
        </p:blipFill>
        <p:spPr bwMode="auto">
          <a:xfrm>
            <a:off x="928663" y="3634583"/>
            <a:ext cx="1071570" cy="343678"/>
          </a:xfrm>
          <a:prstGeom prst="rect">
            <a:avLst/>
          </a:prstGeom>
          <a:noFill/>
          <a:ln w="9525">
            <a:noFill/>
            <a:miter lim="800000"/>
            <a:headEnd/>
            <a:tailEnd/>
          </a:ln>
        </p:spPr>
      </p:pic>
      <p:pic>
        <p:nvPicPr>
          <p:cNvPr id="15" name="Picture 4" descr="\\a015\吴双婷\线.tif"/>
          <p:cNvPicPr>
            <a:picLocks noChangeAspect="1" noChangeArrowheads="1"/>
          </p:cNvPicPr>
          <p:nvPr/>
        </p:nvPicPr>
        <p:blipFill>
          <a:blip r:embed="rId4" cstate="print"/>
          <a:srcRect/>
          <a:stretch>
            <a:fillRect/>
          </a:stretch>
        </p:blipFill>
        <p:spPr bwMode="auto">
          <a:xfrm>
            <a:off x="5929322" y="3634583"/>
            <a:ext cx="1214446" cy="343678"/>
          </a:xfrm>
          <a:prstGeom prst="rect">
            <a:avLst/>
          </a:prstGeom>
          <a:noFill/>
          <a:ln w="9525">
            <a:noFill/>
            <a:miter lim="800000"/>
            <a:headEnd/>
            <a:tailEnd/>
          </a:ln>
        </p:spPr>
      </p:pic>
      <p:pic>
        <p:nvPicPr>
          <p:cNvPr id="16" name="Picture 4" descr="\\a015\吴双婷\线.tif"/>
          <p:cNvPicPr>
            <a:picLocks noChangeAspect="1" noChangeArrowheads="1"/>
          </p:cNvPicPr>
          <p:nvPr/>
        </p:nvPicPr>
        <p:blipFill>
          <a:blip r:embed="rId4" cstate="print"/>
          <a:srcRect/>
          <a:stretch>
            <a:fillRect/>
          </a:stretch>
        </p:blipFill>
        <p:spPr bwMode="auto">
          <a:xfrm>
            <a:off x="928662" y="4433913"/>
            <a:ext cx="1357322" cy="343678"/>
          </a:xfrm>
          <a:prstGeom prst="rect">
            <a:avLst/>
          </a:prstGeom>
          <a:noFill/>
          <a:ln w="9525">
            <a:noFill/>
            <a:miter lim="800000"/>
            <a:headEnd/>
            <a:tailEnd/>
          </a:ln>
        </p:spPr>
      </p:pic>
      <p:pic>
        <p:nvPicPr>
          <p:cNvPr id="17" name="Picture 4" descr="\\a015\吴双婷\线.tif"/>
          <p:cNvPicPr>
            <a:picLocks noChangeAspect="1" noChangeArrowheads="1"/>
          </p:cNvPicPr>
          <p:nvPr/>
        </p:nvPicPr>
        <p:blipFill>
          <a:blip r:embed="rId4" cstate="print"/>
          <a:srcRect/>
          <a:stretch>
            <a:fillRect/>
          </a:stretch>
        </p:blipFill>
        <p:spPr bwMode="auto">
          <a:xfrm>
            <a:off x="7000892" y="4433913"/>
            <a:ext cx="1104037" cy="343678"/>
          </a:xfrm>
          <a:prstGeom prst="rect">
            <a:avLst/>
          </a:prstGeom>
          <a:noFill/>
          <a:ln w="9525">
            <a:noFill/>
            <a:miter lim="800000"/>
            <a:headEnd/>
            <a:tailEnd/>
          </a:ln>
        </p:spPr>
      </p:pic>
      <p:pic>
        <p:nvPicPr>
          <p:cNvPr id="18" name="Picture 4" descr="\\a015\吴双婷\线.tif"/>
          <p:cNvPicPr>
            <a:picLocks noChangeAspect="1" noChangeArrowheads="1"/>
          </p:cNvPicPr>
          <p:nvPr/>
        </p:nvPicPr>
        <p:blipFill>
          <a:blip r:embed="rId4" cstate="print"/>
          <a:srcRect/>
          <a:stretch>
            <a:fillRect/>
          </a:stretch>
        </p:blipFill>
        <p:spPr bwMode="auto">
          <a:xfrm>
            <a:off x="1643042" y="4849029"/>
            <a:ext cx="1428760" cy="343678"/>
          </a:xfrm>
          <a:prstGeom prst="rect">
            <a:avLst/>
          </a:prstGeom>
          <a:noFill/>
          <a:ln w="9525">
            <a:noFill/>
            <a:miter lim="800000"/>
            <a:headEnd/>
            <a:tailEnd/>
          </a:ln>
        </p:spPr>
      </p:pic>
      <p:pic>
        <p:nvPicPr>
          <p:cNvPr id="19" name="Picture 4" descr="\\a015\吴双婷\线.tif"/>
          <p:cNvPicPr>
            <a:picLocks noChangeAspect="1" noChangeArrowheads="1"/>
          </p:cNvPicPr>
          <p:nvPr/>
        </p:nvPicPr>
        <p:blipFill>
          <a:blip r:embed="rId4" cstate="print"/>
          <a:srcRect/>
          <a:stretch>
            <a:fillRect/>
          </a:stretch>
        </p:blipFill>
        <p:spPr bwMode="auto">
          <a:xfrm>
            <a:off x="1000100" y="5277657"/>
            <a:ext cx="1143008" cy="343678"/>
          </a:xfrm>
          <a:prstGeom prst="rect">
            <a:avLst/>
          </a:prstGeom>
          <a:noFill/>
          <a:ln w="9525">
            <a:noFill/>
            <a:miter lim="800000"/>
            <a:headEnd/>
            <a:tailEnd/>
          </a:ln>
        </p:spPr>
      </p:pic>
      <p:pic>
        <p:nvPicPr>
          <p:cNvPr id="20" name="Picture 4" descr="\\a015\吴双婷\线.tif"/>
          <p:cNvPicPr>
            <a:picLocks noChangeAspect="1" noChangeArrowheads="1"/>
          </p:cNvPicPr>
          <p:nvPr/>
        </p:nvPicPr>
        <p:blipFill>
          <a:blip r:embed="rId4" cstate="print"/>
          <a:srcRect/>
          <a:stretch>
            <a:fillRect/>
          </a:stretch>
        </p:blipFill>
        <p:spPr bwMode="auto">
          <a:xfrm>
            <a:off x="4214810" y="5277657"/>
            <a:ext cx="1214446"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5"/>
                                        </p:tgtEl>
                                      </p:cBhvr>
                                    </p:animEffect>
                                    <p:set>
                                      <p:cBhvr>
                                        <p:cTn id="67" dur="1" fill="hold">
                                          <p:stCondLst>
                                            <p:cond delay="499"/>
                                          </p:stCondLst>
                                        </p:cTn>
                                        <p:tgtEl>
                                          <p:spTgt spid="15"/>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6"/>
                                        </p:tgtEl>
                                      </p:cBhvr>
                                    </p:animEffect>
                                    <p:set>
                                      <p:cBhvr>
                                        <p:cTn id="72" dur="1" fill="hold">
                                          <p:stCondLst>
                                            <p:cond delay="499"/>
                                          </p:stCondLst>
                                        </p:cTn>
                                        <p:tgtEl>
                                          <p:spTgt spid="1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17"/>
                                        </p:tgtEl>
                                      </p:cBhvr>
                                    </p:animEffect>
                                    <p:set>
                                      <p:cBhvr>
                                        <p:cTn id="77" dur="1" fill="hold">
                                          <p:stCondLst>
                                            <p:cond delay="499"/>
                                          </p:stCondLst>
                                        </p:cTn>
                                        <p:tgtEl>
                                          <p:spTgt spid="17"/>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18"/>
                                        </p:tgtEl>
                                      </p:cBhvr>
                                    </p:animEffect>
                                    <p:set>
                                      <p:cBhvr>
                                        <p:cTn id="82" dur="1" fill="hold">
                                          <p:stCondLst>
                                            <p:cond delay="499"/>
                                          </p:stCondLst>
                                        </p:cTn>
                                        <p:tgtEl>
                                          <p:spTgt spid="18"/>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19"/>
                                        </p:tgtEl>
                                      </p:cBhvr>
                                    </p:animEffect>
                                    <p:set>
                                      <p:cBhvr>
                                        <p:cTn id="87" dur="1" fill="hold">
                                          <p:stCondLst>
                                            <p:cond delay="499"/>
                                          </p:stCondLst>
                                        </p:cTn>
                                        <p:tgtEl>
                                          <p:spTgt spid="19"/>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20"/>
                                        </p:tgtEl>
                                      </p:cBhvr>
                                    </p:animEffect>
                                    <p:set>
                                      <p:cBhvr>
                                        <p:cTn id="9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Ⅱ.重点短语</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1.prime minister</a:t>
            </a:r>
            <a:r>
              <a:rPr lang="zh-CN" altLang="en-US" sz="1814" u="sng" kern="0" dirty="0" smtClean="0">
                <a:solidFill>
                  <a:srgbClr val="FF0000"/>
                </a:solidFill>
                <a:latin typeface="Times New Roman" pitchFamily="65" charset="-122"/>
                <a:ea typeface="宋体" pitchFamily="65" charset="-122"/>
              </a:rPr>
              <a:t>　首相;总理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a:t>
            </a:r>
            <a:r>
              <a:rPr lang="zh-CN" altLang="en-US" sz="1814" u="sng" kern="0" dirty="0" smtClean="0">
                <a:solidFill>
                  <a:srgbClr val="FF0000"/>
                </a:solidFill>
                <a:latin typeface="Times New Roman" pitchFamily="65" charset="-122"/>
                <a:ea typeface="宋体" pitchFamily="65" charset="-122"/>
              </a:rPr>
              <a:t>　peak season    </a:t>
            </a:r>
            <a:r>
              <a:rPr lang="zh-CN" altLang="en-US" sz="1814" kern="0" dirty="0" smtClean="0">
                <a:solidFill>
                  <a:srgbClr val="000000"/>
                </a:solidFill>
                <a:latin typeface="Times New Roman" pitchFamily="65" charset="-122"/>
                <a:ea typeface="宋体" pitchFamily="65" charset="-122"/>
              </a:rPr>
              <a:t> 高峰季节</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3.a flock of </a:t>
            </a:r>
            <a:r>
              <a:rPr lang="zh-CN" altLang="en-US" sz="1814" u="sng" kern="0" dirty="0" smtClean="0">
                <a:solidFill>
                  <a:srgbClr val="FF0000"/>
                </a:solidFill>
                <a:latin typeface="Times New Roman" pitchFamily="65" charset="-122"/>
                <a:ea typeface="宋体" pitchFamily="65" charset="-122"/>
              </a:rPr>
              <a:t>　一群(羊或鸟)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a:t>
            </a:r>
            <a:r>
              <a:rPr lang="zh-CN" altLang="en-US" sz="1814" u="sng" kern="0" dirty="0" smtClean="0">
                <a:solidFill>
                  <a:srgbClr val="FF0000"/>
                </a:solidFill>
                <a:latin typeface="Times New Roman" pitchFamily="65" charset="-122"/>
                <a:ea typeface="宋体" pitchFamily="65" charset="-122"/>
              </a:rPr>
              <a:t>　a handful of     </a:t>
            </a:r>
            <a:r>
              <a:rPr lang="zh-CN" altLang="en-US" sz="1814" kern="0" dirty="0" smtClean="0">
                <a:solidFill>
                  <a:srgbClr val="000000"/>
                </a:solidFill>
                <a:latin typeface="Times New Roman" pitchFamily="65" charset="-122"/>
                <a:ea typeface="宋体" pitchFamily="65" charset="-122"/>
              </a:rPr>
              <a:t>少数人(或物);一把(的量)</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5.major in</a:t>
            </a:r>
            <a:r>
              <a:rPr lang="zh-CN" altLang="en-US" sz="1814" u="sng" kern="0" dirty="0" smtClean="0">
                <a:solidFill>
                  <a:srgbClr val="FF0000"/>
                </a:solidFill>
                <a:latin typeface="Times New Roman" pitchFamily="65" charset="-122"/>
                <a:ea typeface="宋体" pitchFamily="65" charset="-122"/>
              </a:rPr>
              <a:t>　主修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a:t>
            </a:r>
            <a:r>
              <a:rPr lang="zh-CN" altLang="en-US" sz="1814" u="sng" kern="0" dirty="0" smtClean="0">
                <a:solidFill>
                  <a:srgbClr val="FF0000"/>
                </a:solidFill>
                <a:latin typeface="Times New Roman" pitchFamily="65" charset="-122"/>
                <a:ea typeface="宋体" pitchFamily="65" charset="-122"/>
              </a:rPr>
              <a:t>　on the other hand    </a:t>
            </a:r>
            <a:r>
              <a:rPr lang="zh-CN" altLang="en-US" sz="1814" kern="0" dirty="0" smtClean="0">
                <a:solidFill>
                  <a:srgbClr val="000000"/>
                </a:solidFill>
                <a:latin typeface="Times New Roman" pitchFamily="65" charset="-122"/>
                <a:ea typeface="宋体" pitchFamily="65" charset="-122"/>
              </a:rPr>
              <a:t>另一方面</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7.in contact with</a:t>
            </a:r>
            <a:r>
              <a:rPr lang="zh-CN" altLang="en-US" sz="1814" u="sng" kern="0" dirty="0" smtClean="0">
                <a:solidFill>
                  <a:srgbClr val="FF0000"/>
                </a:solidFill>
                <a:latin typeface="Times New Roman" pitchFamily="65" charset="-122"/>
                <a:ea typeface="宋体" pitchFamily="65" charset="-122"/>
              </a:rPr>
              <a:t>　与……接触/联系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8.</a:t>
            </a:r>
            <a:r>
              <a:rPr lang="zh-CN" altLang="en-US" sz="1814" u="sng" kern="0" dirty="0" smtClean="0">
                <a:solidFill>
                  <a:srgbClr val="FF0000"/>
                </a:solidFill>
                <a:latin typeface="Times New Roman" pitchFamily="65" charset="-122"/>
                <a:ea typeface="宋体" pitchFamily="65" charset="-122"/>
              </a:rPr>
              <a:t>　make up     </a:t>
            </a:r>
            <a:r>
              <a:rPr lang="zh-CN" altLang="en-US" sz="1814" kern="0" dirty="0" smtClean="0">
                <a:solidFill>
                  <a:srgbClr val="000000"/>
                </a:solidFill>
                <a:latin typeface="Times New Roman" pitchFamily="65" charset="-122"/>
                <a:ea typeface="宋体" pitchFamily="65" charset="-122"/>
              </a:rPr>
              <a:t>组成;补上;编造;化妆</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9.</a:t>
            </a:r>
            <a:r>
              <a:rPr lang="zh-CN" altLang="en-US" sz="1814" u="sng" kern="0" dirty="0" smtClean="0">
                <a:solidFill>
                  <a:srgbClr val="FF0000"/>
                </a:solidFill>
                <a:latin typeface="Times New Roman" pitchFamily="65" charset="-122"/>
                <a:ea typeface="宋体" pitchFamily="65" charset="-122"/>
              </a:rPr>
              <a:t>　agree with    </a:t>
            </a:r>
            <a:r>
              <a:rPr lang="zh-CN" altLang="en-US" sz="1814" kern="0" dirty="0" smtClean="0">
                <a:solidFill>
                  <a:srgbClr val="000000"/>
                </a:solidFill>
                <a:latin typeface="Times New Roman" pitchFamily="65" charset="-122"/>
                <a:ea typeface="宋体" pitchFamily="65" charset="-122"/>
              </a:rPr>
              <a:t> 同意</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10.</a:t>
            </a:r>
            <a:r>
              <a:rPr lang="zh-CN" altLang="en-US" sz="1814" u="sng" kern="0" dirty="0" smtClean="0">
                <a:solidFill>
                  <a:srgbClr val="FF0000"/>
                </a:solidFill>
                <a:latin typeface="Times New Roman" pitchFamily="65" charset="-122"/>
                <a:ea typeface="宋体" pitchFamily="65" charset="-122"/>
              </a:rPr>
              <a:t>　consist of    </a:t>
            </a:r>
            <a:r>
              <a:rPr lang="zh-CN" altLang="en-US" sz="1814" kern="0" dirty="0" smtClean="0">
                <a:solidFill>
                  <a:srgbClr val="000000"/>
                </a:solidFill>
                <a:latin typeface="Times New Roman" pitchFamily="65" charset="-122"/>
                <a:ea typeface="宋体" pitchFamily="65" charset="-122"/>
              </a:rPr>
              <a:t>由</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组成</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11.a variety of </a:t>
            </a:r>
            <a:r>
              <a:rPr lang="zh-CN" altLang="en-US" sz="1814" u="sng" kern="0" dirty="0" smtClean="0">
                <a:solidFill>
                  <a:srgbClr val="FF0000"/>
                </a:solidFill>
                <a:latin typeface="Times New Roman" pitchFamily="65" charset="-122"/>
                <a:ea typeface="宋体" pitchFamily="65" charset="-122"/>
              </a:rPr>
              <a:t>　各种各样的    </a:t>
            </a:r>
            <a:endParaRPr lang="zh-CN" altLang="en-US" sz="1814" u="sng" kern="0" dirty="0">
              <a:solidFill>
                <a:srgbClr val="FF0000"/>
              </a:solidFill>
              <a:latin typeface="Times New Roman" pitchFamily="65" charset="-122"/>
              <a:ea typeface="宋体" pitchFamily="65" charset="-122"/>
            </a:endParaRPr>
          </a:p>
        </p:txBody>
      </p:sp>
      <p:pic>
        <p:nvPicPr>
          <p:cNvPr id="3" name="Picture 4" descr="\\a015\吴双婷\线.tif"/>
          <p:cNvPicPr>
            <a:picLocks noChangeAspect="1" noChangeArrowheads="1"/>
          </p:cNvPicPr>
          <p:nvPr/>
        </p:nvPicPr>
        <p:blipFill>
          <a:blip r:embed="rId4" cstate="print"/>
          <a:srcRect/>
          <a:stretch>
            <a:fillRect/>
          </a:stretch>
        </p:blipFill>
        <p:spPr bwMode="auto">
          <a:xfrm>
            <a:off x="2285984" y="1933583"/>
            <a:ext cx="1500198"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928662" y="2362211"/>
            <a:ext cx="1571636"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1857356" y="2777327"/>
            <a:ext cx="1785950"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928662" y="3148029"/>
            <a:ext cx="1571636"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1643042" y="3576657"/>
            <a:ext cx="928694"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928662" y="3991773"/>
            <a:ext cx="2000264"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4" cstate="print"/>
          <a:srcRect/>
          <a:stretch>
            <a:fillRect/>
          </a:stretch>
        </p:blipFill>
        <p:spPr bwMode="auto">
          <a:xfrm>
            <a:off x="2285984" y="4420401"/>
            <a:ext cx="2071702"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4" cstate="print"/>
          <a:srcRect/>
          <a:stretch>
            <a:fillRect/>
          </a:stretch>
        </p:blipFill>
        <p:spPr bwMode="auto">
          <a:xfrm>
            <a:off x="928662" y="4933979"/>
            <a:ext cx="1285884"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4" cstate="print"/>
          <a:srcRect/>
          <a:stretch>
            <a:fillRect/>
          </a:stretch>
        </p:blipFill>
        <p:spPr bwMode="auto">
          <a:xfrm>
            <a:off x="928662" y="5362607"/>
            <a:ext cx="1428760" cy="343678"/>
          </a:xfrm>
          <a:prstGeom prst="rect">
            <a:avLst/>
          </a:prstGeom>
          <a:noFill/>
          <a:ln w="9525">
            <a:noFill/>
            <a:miter lim="800000"/>
            <a:headEnd/>
            <a:tailEnd/>
          </a:ln>
        </p:spPr>
      </p:pic>
      <p:pic>
        <p:nvPicPr>
          <p:cNvPr id="12" name="Picture 4" descr="\\a015\吴双婷\线.tif"/>
          <p:cNvPicPr>
            <a:picLocks noChangeAspect="1" noChangeArrowheads="1"/>
          </p:cNvPicPr>
          <p:nvPr/>
        </p:nvPicPr>
        <p:blipFill>
          <a:blip r:embed="rId4" cstate="print"/>
          <a:srcRect/>
          <a:stretch>
            <a:fillRect/>
          </a:stretch>
        </p:blipFill>
        <p:spPr bwMode="auto">
          <a:xfrm>
            <a:off x="1000100" y="5706285"/>
            <a:ext cx="1357322" cy="343678"/>
          </a:xfrm>
          <a:prstGeom prst="rect">
            <a:avLst/>
          </a:prstGeom>
          <a:noFill/>
          <a:ln w="9525">
            <a:noFill/>
            <a:miter lim="800000"/>
            <a:headEnd/>
            <a:tailEnd/>
          </a:ln>
        </p:spPr>
      </p:pic>
      <p:pic>
        <p:nvPicPr>
          <p:cNvPr id="13" name="Picture 4" descr="\\a015\吴双婷\线.tif"/>
          <p:cNvPicPr>
            <a:picLocks noChangeAspect="1" noChangeArrowheads="1"/>
          </p:cNvPicPr>
          <p:nvPr/>
        </p:nvPicPr>
        <p:blipFill>
          <a:blip r:embed="rId4" cstate="print"/>
          <a:srcRect/>
          <a:stretch>
            <a:fillRect/>
          </a:stretch>
        </p:blipFill>
        <p:spPr bwMode="auto">
          <a:xfrm>
            <a:off x="2143108" y="6134913"/>
            <a:ext cx="1643074"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3008324"/>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12.</a:t>
            </a:r>
            <a:r>
              <a:rPr lang="zh-CN" altLang="en-US" sz="1814" u="sng" kern="0" dirty="0" smtClean="0">
                <a:solidFill>
                  <a:srgbClr val="FF0000"/>
                </a:solidFill>
                <a:latin typeface="Times New Roman" pitchFamily="65" charset="-122"/>
                <a:ea typeface="宋体" pitchFamily="65" charset="-122"/>
              </a:rPr>
              <a:t>　set up    </a:t>
            </a:r>
            <a:r>
              <a:rPr lang="zh-CN" altLang="en-US" sz="1814" kern="0" dirty="0" smtClean="0">
                <a:solidFill>
                  <a:srgbClr val="000000"/>
                </a:solidFill>
                <a:latin typeface="Times New Roman" pitchFamily="65" charset="-122"/>
                <a:ea typeface="宋体" pitchFamily="65" charset="-122"/>
              </a:rPr>
              <a:t>建立</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13.</a:t>
            </a:r>
            <a:r>
              <a:rPr lang="zh-CN" altLang="en-US" sz="1814" u="sng" kern="0" dirty="0" smtClean="0">
                <a:solidFill>
                  <a:srgbClr val="FF0000"/>
                </a:solidFill>
                <a:latin typeface="Times New Roman" pitchFamily="65" charset="-122"/>
                <a:ea typeface="宋体" pitchFamily="65" charset="-122"/>
              </a:rPr>
              <a:t>　come across    </a:t>
            </a:r>
            <a:r>
              <a:rPr lang="zh-CN" altLang="en-US" sz="1814" kern="0" dirty="0" smtClean="0">
                <a:solidFill>
                  <a:srgbClr val="000000"/>
                </a:solidFill>
                <a:latin typeface="Times New Roman" pitchFamily="65" charset="-122"/>
                <a:ea typeface="宋体" pitchFamily="65" charset="-122"/>
              </a:rPr>
              <a:t>偶遇</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14.</a:t>
            </a:r>
            <a:r>
              <a:rPr lang="zh-CN" altLang="en-US" sz="1814" u="sng" kern="0" dirty="0" smtClean="0">
                <a:solidFill>
                  <a:srgbClr val="FF0000"/>
                </a:solidFill>
                <a:latin typeface="Times New Roman" pitchFamily="65" charset="-122"/>
                <a:ea typeface="宋体" pitchFamily="65" charset="-122"/>
              </a:rPr>
              <a:t>　be home to    </a:t>
            </a:r>
            <a:r>
              <a:rPr lang="zh-CN" altLang="en-US" sz="1814" kern="0" dirty="0" smtClean="0">
                <a:solidFill>
                  <a:srgbClr val="000000"/>
                </a:solidFill>
                <a:latin typeface="Times New Roman" pitchFamily="65" charset="-122"/>
                <a:ea typeface="宋体" pitchFamily="65" charset="-122"/>
              </a:rPr>
              <a:t>是</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的家园(栖息地)</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15.</a:t>
            </a:r>
            <a:r>
              <a:rPr lang="zh-CN" altLang="en-US" sz="1814" u="sng" kern="0" dirty="0" smtClean="0">
                <a:solidFill>
                  <a:srgbClr val="FF0000"/>
                </a:solidFill>
                <a:latin typeface="Times New Roman" pitchFamily="65" charset="-122"/>
                <a:ea typeface="宋体" pitchFamily="65" charset="-122"/>
              </a:rPr>
              <a:t>　not at all     </a:t>
            </a:r>
            <a:r>
              <a:rPr lang="zh-CN" altLang="en-US" sz="1814" kern="0" dirty="0" smtClean="0">
                <a:solidFill>
                  <a:srgbClr val="000000"/>
                </a:solidFill>
                <a:latin typeface="Times New Roman" pitchFamily="65" charset="-122"/>
                <a:ea typeface="宋体" pitchFamily="65" charset="-122"/>
              </a:rPr>
              <a:t>完全不;一点也不</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16.</a:t>
            </a:r>
            <a:r>
              <a:rPr lang="zh-CN" altLang="en-US" sz="1814" u="sng" kern="0" dirty="0" smtClean="0">
                <a:solidFill>
                  <a:srgbClr val="FF0000"/>
                </a:solidFill>
                <a:latin typeface="Times New Roman" pitchFamily="65" charset="-122"/>
                <a:ea typeface="宋体" pitchFamily="65" charset="-122"/>
              </a:rPr>
              <a:t>　hear of    </a:t>
            </a:r>
            <a:r>
              <a:rPr lang="zh-CN" altLang="en-US" sz="1814" kern="0" dirty="0" smtClean="0">
                <a:solidFill>
                  <a:srgbClr val="000000"/>
                </a:solidFill>
                <a:latin typeface="Times New Roman" pitchFamily="65" charset="-122"/>
                <a:ea typeface="宋体" pitchFamily="65" charset="-122"/>
              </a:rPr>
              <a:t>听说</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17.</a:t>
            </a:r>
            <a:r>
              <a:rPr lang="zh-CN" altLang="en-US" sz="1814" u="sng" kern="0" dirty="0" smtClean="0">
                <a:solidFill>
                  <a:srgbClr val="FF0000"/>
                </a:solidFill>
                <a:latin typeface="Times New Roman" pitchFamily="65" charset="-122"/>
                <a:ea typeface="宋体" pitchFamily="65" charset="-122"/>
              </a:rPr>
              <a:t>　date back to/date from    </a:t>
            </a:r>
            <a:r>
              <a:rPr lang="zh-CN" altLang="en-US" sz="1814" kern="0" dirty="0" smtClean="0">
                <a:solidFill>
                  <a:srgbClr val="000000"/>
                </a:solidFill>
                <a:latin typeface="Times New Roman" pitchFamily="65" charset="-122"/>
                <a:ea typeface="宋体" pitchFamily="65" charset="-122"/>
              </a:rPr>
              <a:t>起源于,追溯到</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18.wrestle with</a:t>
            </a:r>
            <a:r>
              <a:rPr lang="zh-CN" altLang="en-US" sz="1814" u="sng" kern="0" dirty="0" smtClean="0">
                <a:solidFill>
                  <a:srgbClr val="FF0000"/>
                </a:solidFill>
                <a:latin typeface="Times New Roman" pitchFamily="65" charset="-122"/>
                <a:ea typeface="宋体" pitchFamily="65" charset="-122"/>
              </a:rPr>
              <a:t>　奋力对付;努力处理    </a:t>
            </a:r>
            <a:endParaRPr lang="zh-CN" altLang="en-US" sz="1814" u="sng" kern="0" dirty="0">
              <a:solidFill>
                <a:srgbClr val="FF0000"/>
              </a:solidFill>
              <a:latin typeface="Times New Roman" pitchFamily="65" charset="-122"/>
              <a:ea typeface="宋体" pitchFamily="65" charset="-122"/>
            </a:endParaRPr>
          </a:p>
        </p:txBody>
      </p:sp>
      <p:pic>
        <p:nvPicPr>
          <p:cNvPr id="3" name="Picture 4" descr="\\a015\吴双婷\线.tif"/>
          <p:cNvPicPr>
            <a:picLocks noChangeAspect="1" noChangeArrowheads="1"/>
          </p:cNvPicPr>
          <p:nvPr/>
        </p:nvPicPr>
        <p:blipFill>
          <a:blip r:embed="rId4" cstate="print"/>
          <a:srcRect/>
          <a:stretch>
            <a:fillRect/>
          </a:stretch>
        </p:blipFill>
        <p:spPr bwMode="auto">
          <a:xfrm>
            <a:off x="1000100" y="1491443"/>
            <a:ext cx="1000132"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1000100" y="1920071"/>
            <a:ext cx="1571636"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1000100" y="2290773"/>
            <a:ext cx="1500198"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1039071" y="2719401"/>
            <a:ext cx="1246913"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1000100" y="3148029"/>
            <a:ext cx="1071570"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1000100" y="3576657"/>
            <a:ext cx="2500330"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4" cstate="print"/>
          <a:srcRect/>
          <a:stretch>
            <a:fillRect/>
          </a:stretch>
        </p:blipFill>
        <p:spPr bwMode="auto">
          <a:xfrm>
            <a:off x="2143108" y="4005285"/>
            <a:ext cx="2357454"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ustomerInfo>
  <UserName>Administrator</UserName>
  <CompanyName/>
  <MachineID>A666</MachineID>
  <ToolID>ljRTAAAAKGU=</ToolID>
  <Data><![CDATA[bGpSVEFBQUFLR1U9]]></Data>
</CustomerInfo>
</file>

<file path=customXml/item10.xml><?xml version="1.0" encoding="utf-8"?>
<CustomerInfo>
  <UserName>Administrator</UserName>
  <CompanyName/>
  <MachineID>A666</MachineID>
  <ToolID>ljRTAAAAKGU=</ToolID>
  <Data><![CDATA[bGpSVEFBQUFLR1U9]]></Data>
</CustomerInfo>
</file>

<file path=customXml/item11.xml><?xml version="1.0" encoding="utf-8"?>
<CustomerInfo>
  <UserName>Administrator</UserName>
  <CompanyName/>
  <MachineID>A666</MachineID>
  <ToolID>ljRTAAAAKGU=</ToolID>
  <Data><![CDATA[bGpSVEFBQUFLR1U9]]></Data>
</CustomerInfo>
</file>

<file path=customXml/item12.xml><?xml version="1.0" encoding="utf-8"?>
<CustomerInfo>
  <UserName>Administrator</UserName>
  <CompanyName/>
  <MachineID>A666</MachineID>
  <ToolID>ljRTAAAAKGU=</ToolID>
  <Data><![CDATA[bGpSVEFBQUFLR1U9]]></Data>
</CustomerInfo>
</file>

<file path=customXml/item13.xml><?xml version="1.0" encoding="utf-8"?>
<CustomerInfo>
  <UserName>Administrator</UserName>
  <CompanyName/>
  <MachineID>A666</MachineID>
  <ToolID>ljRTAAAAKGU=</ToolID>
  <Data><![CDATA[bGpSVEFBQUFLR1U9]]></Data>
</CustomerInfo>
</file>

<file path=customXml/item14.xml><?xml version="1.0" encoding="utf-8"?>
<CustomerInfo>
  <UserName>Administrator</UserName>
  <CompanyName/>
  <MachineID>A666</MachineID>
  <ToolID>ljRTAAAAKGU=</ToolID>
  <Data><![CDATA[bGpSVEFBQUFLR1U9]]></Data>
</CustomerInfo>
</file>

<file path=customXml/item15.xml><?xml version="1.0" encoding="utf-8"?>
<CustomerInfo>
  <UserName>Administrator</UserName>
  <CompanyName/>
  <MachineID>A666</MachineID>
  <ToolID>ljRTAAAAKGU=</ToolID>
  <Data><![CDATA[bGpSVEFBQUFLR1U9]]></Data>
</CustomerInfo>
</file>

<file path=customXml/item16.xml><?xml version="1.0" encoding="utf-8"?>
<CustomerInfo>
  <UserName>Administrator</UserName>
  <CompanyName/>
  <MachineID>A666</MachineID>
  <ToolID>ljRTAAAAKGU=</ToolID>
  <Data><![CDATA[bGpSVEFBQUFLR1U9]]></Data>
</CustomerInfo>
</file>

<file path=customXml/item17.xml><?xml version="1.0" encoding="utf-8"?>
<CustomerInfo>
  <UserName>Administrator</UserName>
  <CompanyName/>
  <MachineID>A666</MachineID>
  <ToolID>ljRTAAAAKGU=</ToolID>
  <Data><![CDATA[bGpSVEFBQUFLR1U9]]></Data>
</CustomerInfo>
</file>

<file path=customXml/item18.xml><?xml version="1.0" encoding="utf-8"?>
<CustomerInfo>
  <UserName>Administrator</UserName>
  <CompanyName/>
  <MachineID>A666</MachineID>
  <ToolID>ljRTAAAAKGU=</ToolID>
  <Data><![CDATA[bGpSVEFBQUFLR1U9]]></Data>
</CustomerInfo>
</file>

<file path=customXml/item19.xml><?xml version="1.0" encoding="utf-8"?>
<CustomerInfo>
  <UserName>Administrator</UserName>
  <CompanyName/>
  <MachineID>A666</MachineID>
  <ToolID>ljRTAAAAKGU=</ToolID>
  <Data><![CDATA[bGpSVEFBQUFLR1U9]]></Data>
</CustomerInfo>
</file>

<file path=customXml/item2.xml><?xml version="1.0" encoding="utf-8"?>
<CustomerInfo>
  <UserName>Administrator</UserName>
  <CompanyName/>
  <MachineID>A666</MachineID>
  <ToolID>ljRTAAAAKGU=</ToolID>
  <Data><![CDATA[bGpSVEFBQUFLR1U9]]></Data>
</CustomerInfo>
</file>

<file path=customXml/item20.xml><?xml version="1.0" encoding="utf-8"?>
<CustomerInfo>
  <UserName>Administrator</UserName>
  <CompanyName/>
  <MachineID>A666</MachineID>
  <ToolID>ljRTAAAAKGU=</ToolID>
  <Data><![CDATA[bGpSVEFBQUFLR1U9]]></Data>
</CustomerInfo>
</file>

<file path=customXml/item21.xml><?xml version="1.0" encoding="utf-8"?>
<CustomerInfo>
  <UserName>Administrator</UserName>
  <CompanyName/>
  <MachineID>A666</MachineID>
  <ToolID>ljRTAAAAKGU=</ToolID>
  <Data><![CDATA[bGpSVEFBQUFLR1U9]]></Data>
</CustomerInfo>
</file>

<file path=customXml/item22.xml><?xml version="1.0" encoding="utf-8"?>
<CustomerInfo>
  <UserName>Administrator</UserName>
  <CompanyName/>
  <MachineID>A666</MachineID>
  <ToolID>ljRTAAAAKGU=</ToolID>
  <Data><![CDATA[bGpSVEFBQUFLR1U9]]></Data>
</CustomerInfo>
</file>

<file path=customXml/item23.xml><?xml version="1.0" encoding="utf-8"?>
<CustomerInfo>
  <UserName>Administrator</UserName>
  <CompanyName/>
  <MachineID>A666</MachineID>
  <ToolID>ljRTAAAAKGU=</ToolID>
  <Data><![CDATA[bGpSVEFBQUFLR1U9]]></Data>
</CustomerInfo>
</file>

<file path=customXml/item24.xml><?xml version="1.0" encoding="utf-8"?>
<CustomerInfo>
  <UserName>Administrator</UserName>
  <CompanyName/>
  <MachineID>A666</MachineID>
  <ToolID>ljRTAAAAKGU=</ToolID>
  <Data><![CDATA[bGpSVEFBQUFLR1U9]]></Data>
</CustomerInfo>
</file>

<file path=customXml/item25.xml><?xml version="1.0" encoding="utf-8"?>
<CustomerInfo>
  <UserName>Administrator</UserName>
  <CompanyName/>
  <MachineID>A666</MachineID>
  <ToolID>ljRTAAAAKGU=</ToolID>
  <Data><![CDATA[bGpSVEFBQUFLR1U9]]></Data>
</CustomerInfo>
</file>

<file path=customXml/item26.xml><?xml version="1.0" encoding="utf-8"?>
<CustomerInfo>
  <UserName>Administrator</UserName>
  <CompanyName/>
  <MachineID>A666</MachineID>
  <ToolID>ljRTAAAAKGU=</ToolID>
  <Data><![CDATA[bGpSVEFBQUFLR1U9]]></Data>
</CustomerInfo>
</file>

<file path=customXml/item27.xml><?xml version="1.0" encoding="utf-8"?>
<CustomerInfo>
  <UserName>Administrator</UserName>
  <CompanyName/>
  <MachineID>A666</MachineID>
  <ToolID>ljRTAAAAKGU=</ToolID>
  <Data><![CDATA[bGpSVEFBQUFLR1U9]]></Data>
</CustomerInfo>
</file>

<file path=customXml/item28.xml><?xml version="1.0" encoding="utf-8"?>
<CustomerInfo>
  <UserName>Administrator</UserName>
  <CompanyName/>
  <MachineID>A666</MachineID>
  <ToolID>ljRTAAAAKGU=</ToolID>
  <Data><![CDATA[bGpSVEFBQUFLR1U9]]></Data>
</CustomerInfo>
</file>

<file path=customXml/item29.xml><?xml version="1.0" encoding="utf-8"?>
<CustomerInfo>
  <UserName>Administrator</UserName>
  <CompanyName/>
  <MachineID>A666</MachineID>
  <ToolID>ljRTAAAAKGU=</ToolID>
  <Data><![CDATA[bGpSVEFBQUFLR1U9]]></Data>
</CustomerInfo>
</file>

<file path=customXml/item3.xml><?xml version="1.0" encoding="utf-8"?>
<CustomerInfo>
  <UserName>Administrator</UserName>
  <CompanyName/>
  <MachineID>A666</MachineID>
  <ToolID>ljRTAAAAKGU=</ToolID>
  <Data><![CDATA[bGpSVEFBQUFLR1U9]]></Data>
</CustomerInfo>
</file>

<file path=customXml/item30.xml><?xml version="1.0" encoding="utf-8"?>
<CustomerInfo>
  <UserName>Administrator</UserName>
  <CompanyName/>
  <MachineID>A666</MachineID>
  <ToolID>ljRTAAAAKGU=</ToolID>
  <Data><![CDATA[bGpSVEFBQUFLR1U9]]></Data>
</CustomerInfo>
</file>

<file path=customXml/item31.xml><?xml version="1.0" encoding="utf-8"?>
<CustomerInfo>
  <UserName>Administrator</UserName>
  <CompanyName/>
  <MachineID>A666</MachineID>
  <ToolID>ljRTAAAAKGU=</ToolID>
  <Data><![CDATA[bGpSVEFBQUFLR1U9]]></Data>
</CustomerInfo>
</file>

<file path=customXml/item32.xml><?xml version="1.0" encoding="utf-8"?>
<CustomerInfo>
  <UserName>Administrator</UserName>
  <CompanyName/>
  <MachineID>A666</MachineID>
  <ToolID>ljRTAAAAKGU=</ToolID>
  <Data><![CDATA[bGpSVEFBQUFLR1U9]]></Data>
</CustomerInfo>
</file>

<file path=customXml/item33.xml><?xml version="1.0" encoding="utf-8"?>
<CustomerInfo>
  <UserName>Administrator</UserName>
  <CompanyName/>
  <MachineID>A666</MachineID>
  <ToolID>ljRTAAAAKGU=</ToolID>
  <Data><![CDATA[bGpSVEFBQUFLR1U9]]></Data>
</CustomerInfo>
</file>

<file path=customXml/item34.xml><?xml version="1.0" encoding="utf-8"?>
<CustomerInfo>
  <UserName>DELL</UserName>
  <CompanyName/>
  <MachineID>A666</MachineID>
  <ToolID>ljRTAAAAKGU=</ToolID>
  <Data><![CDATA[bGpSVEFBQUFLR1U9]]></Data>
</CustomerInfo>
</file>

<file path=customXml/item35.xml><?xml version="1.0" encoding="utf-8"?>
<CustomerInfo>
  <UserName>Administrator</UserName>
  <CompanyName/>
  <MachineID>A666</MachineID>
  <ToolID>ljRTAAAAKGU=</ToolID>
  <Data><![CDATA[bGpSVEFBQUFLR1U9]]></Data>
</CustomerInfo>
</file>

<file path=customXml/item36.xml><?xml version="1.0" encoding="utf-8"?>
<CustomerInfo>
  <UserName>Administrator</UserName>
  <CompanyName/>
  <MachineID>A666</MachineID>
  <ToolID>ljRTAAAAKGU=</ToolID>
  <Data><![CDATA[bGpSVEFBQUFLR1U9]]></Data>
</CustomerInfo>
</file>

<file path=customXml/item37.xml><?xml version="1.0" encoding="utf-8"?>
<CustomerInfo>
  <UserName>Administrator</UserName>
  <CompanyName/>
  <MachineID>A666</MachineID>
  <ToolID>ljRTAAAAKGU=</ToolID>
  <Data><![CDATA[bGpSVEFBQUFLR1U9]]></Data>
</CustomerInfo>
</file>

<file path=customXml/item38.xml><?xml version="1.0" encoding="utf-8"?>
<CustomerInfo>
  <UserName>Administrator</UserName>
  <CompanyName/>
  <MachineID>A666</MachineID>
  <ToolID>ljRTAAAAKGU=</ToolID>
  <Data><![CDATA[bGpSVEFBQUFLR1U9]]></Data>
</CustomerInfo>
</file>

<file path=customXml/item39.xml><?xml version="1.0" encoding="utf-8"?>
<CustomerInfo>
  <UserName>Administrator</UserName>
  <CompanyName/>
  <MachineID>A666</MachineID>
  <ToolID>ljRTAAAAKGU=</ToolID>
  <Data><![CDATA[bGpSVEFBQUFLR1U9]]></Data>
</CustomerInfo>
</file>

<file path=customXml/item4.xml><?xml version="1.0" encoding="utf-8"?>
<CustomerInfo>
  <UserName>Administrator</UserName>
  <CompanyName/>
  <MachineID>A666</MachineID>
  <ToolID>ljRTAAAAKGU=</ToolID>
  <Data><![CDATA[bGpSVEFBQUFLR1U9]]></Data>
</CustomerInfo>
</file>

<file path=customXml/item40.xml><?xml version="1.0" encoding="utf-8"?>
<CustomerInfo>
  <UserName>Administrator</UserName>
  <CompanyName/>
  <MachineID>A666</MachineID>
  <ToolID>ljRTAAAAKGU=</ToolID>
  <Data><![CDATA[bGpSVEFBQUFLR1U9]]></Data>
</CustomerInfo>
</file>

<file path=customXml/item41.xml><?xml version="1.0" encoding="utf-8"?>
<CustomerInfo>
  <UserName>Administrator</UserName>
  <CompanyName/>
  <MachineID>A666</MachineID>
  <ToolID>ljRTAAAAKGU=</ToolID>
  <Data><![CDATA[bGpSVEFBQUFLR1U9]]></Data>
</CustomerInfo>
</file>

<file path=customXml/item42.xml><?xml version="1.0" encoding="utf-8"?>
<CustomerInfo>
  <UserName>Administrator</UserName>
  <CompanyName/>
  <MachineID>A666</MachineID>
  <ToolID>ljRTAAAAKGU=</ToolID>
  <Data><![CDATA[bGpSVEFBQUFLR1U9]]></Data>
</CustomerInfo>
</file>

<file path=customXml/item43.xml><?xml version="1.0" encoding="utf-8"?>
<CustomerInfo>
  <UserName>Administrator</UserName>
  <CompanyName/>
  <MachineID>A666</MachineID>
  <ToolID>ljRTAAAAKGU=</ToolID>
  <Data><![CDATA[bGpSVEFBQUFLR1U9]]></Data>
</CustomerInfo>
</file>

<file path=customXml/item44.xml><?xml version="1.0" encoding="utf-8"?>
<CustomerInfo>
  <UserName>Administrator</UserName>
  <CompanyName/>
  <MachineID>A666</MachineID>
  <ToolID>ljRTAAAAKGU=</ToolID>
  <Data><![CDATA[bGpSVEFBQUFLR1U9]]></Data>
</CustomerInfo>
</file>

<file path=customXml/item45.xml><?xml version="1.0" encoding="utf-8"?>
<CustomerInfo>
  <UserName>Administrator</UserName>
  <CompanyName/>
  <MachineID>A666</MachineID>
  <ToolID>ljRTAAAAKGU=</ToolID>
  <Data><![CDATA[bGpSVEFBQUFLR1U9]]></Data>
</CustomerInfo>
</file>

<file path=customXml/item46.xml><?xml version="1.0" encoding="utf-8"?>
<CustomerInfo>
  <UserName>Administrator</UserName>
  <CompanyName/>
  <MachineID>A666</MachineID>
  <ToolID>ljRTAAAAKGU=</ToolID>
  <Data><![CDATA[bGpSVEFBQUFLR1U9]]></Data>
</CustomerInfo>
</file>

<file path=customXml/item47.xml><?xml version="1.0" encoding="utf-8"?>
<CustomerInfo>
  <UserName>Administrator</UserName>
  <CompanyName/>
  <MachineID>A666</MachineID>
  <ToolID>ljRTAAAAKGU=</ToolID>
  <Data><![CDATA[bGpSVEFBQUFLR1U9]]></Data>
</CustomerInfo>
</file>

<file path=customXml/item48.xml><?xml version="1.0" encoding="utf-8"?>
<CustomerInfo>
  <UserName>Administrator</UserName>
  <CompanyName/>
  <MachineID>A666</MachineID>
  <ToolID>ljRTAAAAKGU=</ToolID>
  <Data><![CDATA[bGpSVEFBQUFLR1U9]]></Data>
</CustomerInfo>
</file>

<file path=customXml/item49.xml><?xml version="1.0" encoding="utf-8"?>
<CustomerInfo>
  <UserName>Administrator</UserName>
  <CompanyName/>
  <MachineID>A666</MachineID>
  <ToolID>ljRTAAAAKGU=</ToolID>
  <Data><![CDATA[bGpSVEFBQUFLR1U9]]></Data>
</CustomerInfo>
</file>

<file path=customXml/item5.xml><?xml version="1.0" encoding="utf-8"?>
<CustomerInfo>
  <UserName>Administrator</UserName>
  <CompanyName/>
  <MachineID>A666</MachineID>
  <ToolID>ljRTAAAAKGU=</ToolID>
  <Data><![CDATA[bGpSVEFBQUFLR1U9]]></Data>
</CustomerInfo>
</file>

<file path=customXml/item50.xml><?xml version="1.0" encoding="utf-8"?>
<CustomerInfo>
  <UserName>Administrator</UserName>
  <CompanyName/>
  <MachineID>A666</MachineID>
  <ToolID>ljRTAAAAKGU=</ToolID>
  <Data><![CDATA[bGpSVEFBQUFLR1U9]]></Data>
</CustomerInfo>
</file>

<file path=customXml/item51.xml><?xml version="1.0" encoding="utf-8"?>
<CustomerInfo>
  <UserName>Administrator</UserName>
  <CompanyName/>
  <MachineID>A666</MachineID>
  <ToolID>ljRTAAAAKGU=</ToolID>
  <Data><![CDATA[bGpSVEFBQUFLR1U9]]></Data>
</CustomerInfo>
</file>

<file path=customXml/item52.xml><?xml version="1.0" encoding="utf-8"?>
<CustomerInfo>
  <UserName>Administrator</UserName>
  <CompanyName/>
  <MachineID>A666</MachineID>
  <ToolID>ljRTAAAAKGU=</ToolID>
  <Data><![CDATA[bGpSVEFBQUFLR1U9]]></Data>
</CustomerInfo>
</file>

<file path=customXml/item53.xml><?xml version="1.0" encoding="utf-8"?>
<CustomerInfo>
  <UserName>Administrator</UserName>
  <CompanyName/>
  <MachineID>A666</MachineID>
  <ToolID>ljRTAAAAKGU=</ToolID>
  <Data><![CDATA[bGpSVEFBQUFLR1U9]]></Data>
</CustomerInfo>
</file>

<file path=customXml/item54.xml><?xml version="1.0" encoding="utf-8"?>
<CustomerInfo>
  <UserName>Administrator</UserName>
  <CompanyName/>
  <MachineID>A666</MachineID>
  <ToolID>ljRTAAAAKGU=</ToolID>
  <Data><![CDATA[bGpSVEFBQUFLR1U9]]></Data>
</CustomerInfo>
</file>

<file path=customXml/item55.xml><?xml version="1.0" encoding="utf-8"?>
<CustomerInfo>
  <UserName>Administrator</UserName>
  <CompanyName/>
  <MachineID>A666</MachineID>
  <ToolID>ljRTAAAAKGU=</ToolID>
  <Data><![CDATA[bGpSVEFBQUFLR1U9]]></Data>
</CustomerInfo>
</file>

<file path=customXml/item56.xml><?xml version="1.0" encoding="utf-8"?>
<CustomerInfo>
  <UserName>Administrator</UserName>
  <CompanyName/>
  <MachineID>A666</MachineID>
  <ToolID>ljRTAAAAKGU=</ToolID>
  <Data><![CDATA[bGpSVEFBQUFLR1U9]]></Data>
</CustomerInfo>
</file>

<file path=customXml/item57.xml><?xml version="1.0" encoding="utf-8"?>
<CustomerInfo>
  <UserName>Administrator</UserName>
  <CompanyName/>
  <MachineID>A666</MachineID>
  <ToolID>ljRTAAAAKGU=</ToolID>
  <Data><![CDATA[bGpSVEFBQUFLR1U9]]></Data>
</CustomerInfo>
</file>

<file path=customXml/item58.xml><?xml version="1.0" encoding="utf-8"?>
<CustomerInfo>
  <UserName>Administrator</UserName>
  <CompanyName/>
  <MachineID>A666</MachineID>
  <ToolID>ljRTAAAAKGU=</ToolID>
  <Data><![CDATA[bGpSVEFBQUFLR1U9]]></Data>
</CustomerInfo>
</file>

<file path=customXml/item59.xml><?xml version="1.0" encoding="utf-8"?>
<CustomerInfo>
  <UserName>Administrator</UserName>
  <CompanyName/>
  <MachineID>A666</MachineID>
  <ToolID>ljRTAAAAKGU=</ToolID>
  <Data><![CDATA[bGpSVEFBQUFLR1U9]]></Data>
</CustomerInfo>
</file>

<file path=customXml/item6.xml><?xml version="1.0" encoding="utf-8"?>
<CustomerInfo>
  <UserName>Administrator</UserName>
  <CompanyName/>
  <MachineID>A666</MachineID>
  <ToolID>ljRTAAAAKGU=</ToolID>
  <Data><![CDATA[bGpSVEFBQUFLR1U9]]></Data>
</CustomerInfo>
</file>

<file path=customXml/item60.xml><?xml version="1.0" encoding="utf-8"?>
<CustomerInfo>
  <UserName>Administrator</UserName>
  <CompanyName/>
  <MachineID>A666</MachineID>
  <ToolID>ljRTAAAAKGU=</ToolID>
  <Data><![CDATA[bGpSVEFBQUFLR1U9]]></Data>
</CustomerInfo>
</file>

<file path=customXml/item61.xml><?xml version="1.0" encoding="utf-8"?>
<CustomerInfo>
  <UserName>Administrator</UserName>
  <CompanyName/>
  <MachineID>A666</MachineID>
  <ToolID>ljRTAAAAKGU=</ToolID>
  <Data><![CDATA[bGpSVEFBQUFLR1U9]]></Data>
</CustomerInfo>
</file>

<file path=customXml/item62.xml><?xml version="1.0" encoding="utf-8"?>
<CustomerInfo>
  <UserName>Administrator</UserName>
  <CompanyName/>
  <MachineID>A666</MachineID>
  <ToolID>ljRTAAAAKGU=</ToolID>
  <Data><![CDATA[bGpSVEFBQUFLR1U9]]></Data>
</CustomerInfo>
</file>

<file path=customXml/item7.xml><?xml version="1.0" encoding="utf-8"?>
<CustomerInfo>
  <UserName>Administrator</UserName>
  <CompanyName/>
  <MachineID>A666</MachineID>
  <ToolID>ljRTAAAAKGU=</ToolID>
  <Data><![CDATA[bGpSVEFBQUFLR1U9]]></Data>
</CustomerInfo>
</file>

<file path=customXml/item8.xml><?xml version="1.0" encoding="utf-8"?>
<CustomerInfo>
  <UserName>Administrator</UserName>
  <CompanyName/>
  <MachineID>A666</MachineID>
  <ToolID>ljRTAAAAKGU=</ToolID>
  <Data><![CDATA[bGpSVEFBQUFLR1U9]]></Data>
</CustomerInfo>
</file>

<file path=customXml/item9.xml><?xml version="1.0" encoding="utf-8"?>
<CustomerInfo>
  <UserName>Administrator</UserName>
  <CompanyName/>
  <MachineID>A666</MachineID>
  <ToolID>ljRTAAAAKGU=</ToolID>
  <Data><![CDATA[bGpSVEFBQUFLR1U9]]></Data>
</CustomerInfo>
</file>

<file path=customXml/itemProps1.xml><?xml version="1.0" encoding="utf-8"?>
<ds:datastoreItem xmlns:ds="http://schemas.openxmlformats.org/officeDocument/2006/customXml" ds:itemID="{9CD85FD1-FCC3-4E73-AEB8-1622EA6B2261}">
  <ds:schemaRefs/>
</ds:datastoreItem>
</file>

<file path=customXml/itemProps10.xml><?xml version="1.0" encoding="utf-8"?>
<ds:datastoreItem xmlns:ds="http://schemas.openxmlformats.org/officeDocument/2006/customXml" ds:itemID="{535FBEBA-0AA1-4D04-B828-D9CECE050643}">
  <ds:schemaRefs/>
</ds:datastoreItem>
</file>

<file path=customXml/itemProps11.xml><?xml version="1.0" encoding="utf-8"?>
<ds:datastoreItem xmlns:ds="http://schemas.openxmlformats.org/officeDocument/2006/customXml" ds:itemID="{4CE8C220-4851-4333-9EF9-5689DD45E110}">
  <ds:schemaRefs/>
</ds:datastoreItem>
</file>

<file path=customXml/itemProps12.xml><?xml version="1.0" encoding="utf-8"?>
<ds:datastoreItem xmlns:ds="http://schemas.openxmlformats.org/officeDocument/2006/customXml" ds:itemID="{C72459A7-2AD2-4132-A89A-19A03D600F8E}">
  <ds:schemaRefs/>
</ds:datastoreItem>
</file>

<file path=customXml/itemProps13.xml><?xml version="1.0" encoding="utf-8"?>
<ds:datastoreItem xmlns:ds="http://schemas.openxmlformats.org/officeDocument/2006/customXml" ds:itemID="{C2BCB12A-6456-410A-9054-47B1065D9821}">
  <ds:schemaRefs/>
</ds:datastoreItem>
</file>

<file path=customXml/itemProps14.xml><?xml version="1.0" encoding="utf-8"?>
<ds:datastoreItem xmlns:ds="http://schemas.openxmlformats.org/officeDocument/2006/customXml" ds:itemID="{5618286D-1AF4-401C-B16D-467AB3151A02}">
  <ds:schemaRefs/>
</ds:datastoreItem>
</file>

<file path=customXml/itemProps15.xml><?xml version="1.0" encoding="utf-8"?>
<ds:datastoreItem xmlns:ds="http://schemas.openxmlformats.org/officeDocument/2006/customXml" ds:itemID="{2CC0DC29-82B6-4577-9362-A837A430CB18}">
  <ds:schemaRefs/>
</ds:datastoreItem>
</file>

<file path=customXml/itemProps16.xml><?xml version="1.0" encoding="utf-8"?>
<ds:datastoreItem xmlns:ds="http://schemas.openxmlformats.org/officeDocument/2006/customXml" ds:itemID="{EC76FE0A-0B0B-41BC-8113-7AEC16416B3B}">
  <ds:schemaRefs/>
</ds:datastoreItem>
</file>

<file path=customXml/itemProps17.xml><?xml version="1.0" encoding="utf-8"?>
<ds:datastoreItem xmlns:ds="http://schemas.openxmlformats.org/officeDocument/2006/customXml" ds:itemID="{C33C2A72-49E0-4EC2-AF3B-F9CDA29CCF1D}">
  <ds:schemaRefs/>
</ds:datastoreItem>
</file>

<file path=customXml/itemProps18.xml><?xml version="1.0" encoding="utf-8"?>
<ds:datastoreItem xmlns:ds="http://schemas.openxmlformats.org/officeDocument/2006/customXml" ds:itemID="{67090243-675E-42F2-870C-16CBCB1C9D71}">
  <ds:schemaRefs/>
</ds:datastoreItem>
</file>

<file path=customXml/itemProps19.xml><?xml version="1.0" encoding="utf-8"?>
<ds:datastoreItem xmlns:ds="http://schemas.openxmlformats.org/officeDocument/2006/customXml" ds:itemID="{EC236FE3-1F27-4D49-BE4A-511DCC274E76}">
  <ds:schemaRefs/>
</ds:datastoreItem>
</file>

<file path=customXml/itemProps2.xml><?xml version="1.0" encoding="utf-8"?>
<ds:datastoreItem xmlns:ds="http://schemas.openxmlformats.org/officeDocument/2006/customXml" ds:itemID="{05D0EC1C-8422-44BC-84E0-D93E41E3F0CD}">
  <ds:schemaRefs/>
</ds:datastoreItem>
</file>

<file path=customXml/itemProps20.xml><?xml version="1.0" encoding="utf-8"?>
<ds:datastoreItem xmlns:ds="http://schemas.openxmlformats.org/officeDocument/2006/customXml" ds:itemID="{83BEFAA4-1D1C-4BE6-8E5B-E4A237569B9A}">
  <ds:schemaRefs/>
</ds:datastoreItem>
</file>

<file path=customXml/itemProps21.xml><?xml version="1.0" encoding="utf-8"?>
<ds:datastoreItem xmlns:ds="http://schemas.openxmlformats.org/officeDocument/2006/customXml" ds:itemID="{993DF749-84BA-4646-ADBC-5132FB61C6F5}">
  <ds:schemaRefs/>
</ds:datastoreItem>
</file>

<file path=customXml/itemProps22.xml><?xml version="1.0" encoding="utf-8"?>
<ds:datastoreItem xmlns:ds="http://schemas.openxmlformats.org/officeDocument/2006/customXml" ds:itemID="{CB8BF954-3B3E-484D-B9D1-C2F194B72329}">
  <ds:schemaRefs/>
</ds:datastoreItem>
</file>

<file path=customXml/itemProps23.xml><?xml version="1.0" encoding="utf-8"?>
<ds:datastoreItem xmlns:ds="http://schemas.openxmlformats.org/officeDocument/2006/customXml" ds:itemID="{022C9D8C-95F1-48D3-8295-FC012080DB3F}">
  <ds:schemaRefs/>
</ds:datastoreItem>
</file>

<file path=customXml/itemProps24.xml><?xml version="1.0" encoding="utf-8"?>
<ds:datastoreItem xmlns:ds="http://schemas.openxmlformats.org/officeDocument/2006/customXml" ds:itemID="{33DEB6F1-A97F-47DB-8229-D5CF87903FC1}">
  <ds:schemaRefs/>
</ds:datastoreItem>
</file>

<file path=customXml/itemProps25.xml><?xml version="1.0" encoding="utf-8"?>
<ds:datastoreItem xmlns:ds="http://schemas.openxmlformats.org/officeDocument/2006/customXml" ds:itemID="{81C58A4F-8E92-46BE-B51D-FFC86BE18764}">
  <ds:schemaRefs/>
</ds:datastoreItem>
</file>

<file path=customXml/itemProps26.xml><?xml version="1.0" encoding="utf-8"?>
<ds:datastoreItem xmlns:ds="http://schemas.openxmlformats.org/officeDocument/2006/customXml" ds:itemID="{E8A60820-4D47-47FD-9766-E45A85E2B15D}">
  <ds:schemaRefs/>
</ds:datastoreItem>
</file>

<file path=customXml/itemProps27.xml><?xml version="1.0" encoding="utf-8"?>
<ds:datastoreItem xmlns:ds="http://schemas.openxmlformats.org/officeDocument/2006/customXml" ds:itemID="{D4737470-387C-4DA2-9753-C4C5B18D3273}">
  <ds:schemaRefs/>
</ds:datastoreItem>
</file>

<file path=customXml/itemProps28.xml><?xml version="1.0" encoding="utf-8"?>
<ds:datastoreItem xmlns:ds="http://schemas.openxmlformats.org/officeDocument/2006/customXml" ds:itemID="{0FCE6595-EEC3-4F8D-B288-2E3C20C087CA}">
  <ds:schemaRefs/>
</ds:datastoreItem>
</file>

<file path=customXml/itemProps29.xml><?xml version="1.0" encoding="utf-8"?>
<ds:datastoreItem xmlns:ds="http://schemas.openxmlformats.org/officeDocument/2006/customXml" ds:itemID="{7063E2A8-44BB-4D87-AF12-0DF247E721B7}">
  <ds:schemaRefs/>
</ds:datastoreItem>
</file>

<file path=customXml/itemProps3.xml><?xml version="1.0" encoding="utf-8"?>
<ds:datastoreItem xmlns:ds="http://schemas.openxmlformats.org/officeDocument/2006/customXml" ds:itemID="{6F5D0756-A3CD-47AA-ADFD-2DC5E9A57ECA}">
  <ds:schemaRefs/>
</ds:datastoreItem>
</file>

<file path=customXml/itemProps30.xml><?xml version="1.0" encoding="utf-8"?>
<ds:datastoreItem xmlns:ds="http://schemas.openxmlformats.org/officeDocument/2006/customXml" ds:itemID="{A2763109-A62C-44DC-AEB5-D45709A73DAB}">
  <ds:schemaRefs/>
</ds:datastoreItem>
</file>

<file path=customXml/itemProps31.xml><?xml version="1.0" encoding="utf-8"?>
<ds:datastoreItem xmlns:ds="http://schemas.openxmlformats.org/officeDocument/2006/customXml" ds:itemID="{7EB75703-3F58-497E-843E-76FF74A83EF4}">
  <ds:schemaRefs/>
</ds:datastoreItem>
</file>

<file path=customXml/itemProps32.xml><?xml version="1.0" encoding="utf-8"?>
<ds:datastoreItem xmlns:ds="http://schemas.openxmlformats.org/officeDocument/2006/customXml" ds:itemID="{E9486546-65F3-4111-8686-053E84F11802}">
  <ds:schemaRefs/>
</ds:datastoreItem>
</file>

<file path=customXml/itemProps33.xml><?xml version="1.0" encoding="utf-8"?>
<ds:datastoreItem xmlns:ds="http://schemas.openxmlformats.org/officeDocument/2006/customXml" ds:itemID="{01BCACEA-B017-4FBD-AC85-6349EC526336}">
  <ds:schemaRefs/>
</ds:datastoreItem>
</file>

<file path=customXml/itemProps34.xml><?xml version="1.0" encoding="utf-8"?>
<ds:datastoreItem xmlns:ds="http://schemas.openxmlformats.org/officeDocument/2006/customXml" ds:itemID="{0EF21A70-67D8-4E61-A703-E4BAE3597A95}">
  <ds:schemaRefs/>
</ds:datastoreItem>
</file>

<file path=customXml/itemProps35.xml><?xml version="1.0" encoding="utf-8"?>
<ds:datastoreItem xmlns:ds="http://schemas.openxmlformats.org/officeDocument/2006/customXml" ds:itemID="{E33AA851-8ACF-4834-9DA7-82B2EDCA5067}">
  <ds:schemaRefs/>
</ds:datastoreItem>
</file>

<file path=customXml/itemProps36.xml><?xml version="1.0" encoding="utf-8"?>
<ds:datastoreItem xmlns:ds="http://schemas.openxmlformats.org/officeDocument/2006/customXml" ds:itemID="{835A9F6E-2F31-4086-97D4-DC9389278F1F}">
  <ds:schemaRefs/>
</ds:datastoreItem>
</file>

<file path=customXml/itemProps37.xml><?xml version="1.0" encoding="utf-8"?>
<ds:datastoreItem xmlns:ds="http://schemas.openxmlformats.org/officeDocument/2006/customXml" ds:itemID="{E47F0D79-B130-4185-8F48-2B4C7E9DA547}">
  <ds:schemaRefs/>
</ds:datastoreItem>
</file>

<file path=customXml/itemProps38.xml><?xml version="1.0" encoding="utf-8"?>
<ds:datastoreItem xmlns:ds="http://schemas.openxmlformats.org/officeDocument/2006/customXml" ds:itemID="{5D59CC76-DF30-432B-8D5A-BE49531653AA}">
  <ds:schemaRefs/>
</ds:datastoreItem>
</file>

<file path=customXml/itemProps39.xml><?xml version="1.0" encoding="utf-8"?>
<ds:datastoreItem xmlns:ds="http://schemas.openxmlformats.org/officeDocument/2006/customXml" ds:itemID="{9C82AC7E-2416-4700-8EB2-005D22292C52}">
  <ds:schemaRefs/>
</ds:datastoreItem>
</file>

<file path=customXml/itemProps4.xml><?xml version="1.0" encoding="utf-8"?>
<ds:datastoreItem xmlns:ds="http://schemas.openxmlformats.org/officeDocument/2006/customXml" ds:itemID="{45216FD4-3770-4DF4-8205-442488637CB1}">
  <ds:schemaRefs/>
</ds:datastoreItem>
</file>

<file path=customXml/itemProps40.xml><?xml version="1.0" encoding="utf-8"?>
<ds:datastoreItem xmlns:ds="http://schemas.openxmlformats.org/officeDocument/2006/customXml" ds:itemID="{7FC6B218-DBCF-49EB-B89C-A237EE6F4DD6}">
  <ds:schemaRefs/>
</ds:datastoreItem>
</file>

<file path=customXml/itemProps41.xml><?xml version="1.0" encoding="utf-8"?>
<ds:datastoreItem xmlns:ds="http://schemas.openxmlformats.org/officeDocument/2006/customXml" ds:itemID="{67337FC5-44D0-453F-A5BF-E951BAE3A0FF}">
  <ds:schemaRefs/>
</ds:datastoreItem>
</file>

<file path=customXml/itemProps42.xml><?xml version="1.0" encoding="utf-8"?>
<ds:datastoreItem xmlns:ds="http://schemas.openxmlformats.org/officeDocument/2006/customXml" ds:itemID="{2F3B3122-449A-4F20-9CA8-F073FE506F73}">
  <ds:schemaRefs/>
</ds:datastoreItem>
</file>

<file path=customXml/itemProps43.xml><?xml version="1.0" encoding="utf-8"?>
<ds:datastoreItem xmlns:ds="http://schemas.openxmlformats.org/officeDocument/2006/customXml" ds:itemID="{9B220CAF-E689-41C9-8F1B-A45B800DA5EF}">
  <ds:schemaRefs/>
</ds:datastoreItem>
</file>

<file path=customXml/itemProps44.xml><?xml version="1.0" encoding="utf-8"?>
<ds:datastoreItem xmlns:ds="http://schemas.openxmlformats.org/officeDocument/2006/customXml" ds:itemID="{C9EE8721-F5BF-4982-9693-0F7373906BA5}">
  <ds:schemaRefs/>
</ds:datastoreItem>
</file>

<file path=customXml/itemProps45.xml><?xml version="1.0" encoding="utf-8"?>
<ds:datastoreItem xmlns:ds="http://schemas.openxmlformats.org/officeDocument/2006/customXml" ds:itemID="{3E4B82B0-A026-4812-A206-E9DF84FAF51C}">
  <ds:schemaRefs/>
</ds:datastoreItem>
</file>

<file path=customXml/itemProps46.xml><?xml version="1.0" encoding="utf-8"?>
<ds:datastoreItem xmlns:ds="http://schemas.openxmlformats.org/officeDocument/2006/customXml" ds:itemID="{86E62D59-71E2-49D1-81F9-66B1C723374E}">
  <ds:schemaRefs/>
</ds:datastoreItem>
</file>

<file path=customXml/itemProps47.xml><?xml version="1.0" encoding="utf-8"?>
<ds:datastoreItem xmlns:ds="http://schemas.openxmlformats.org/officeDocument/2006/customXml" ds:itemID="{7C114913-DB2C-4A3F-85B7-677B9510356F}">
  <ds:schemaRefs/>
</ds:datastoreItem>
</file>

<file path=customXml/itemProps48.xml><?xml version="1.0" encoding="utf-8"?>
<ds:datastoreItem xmlns:ds="http://schemas.openxmlformats.org/officeDocument/2006/customXml" ds:itemID="{6C647C77-065B-4972-ABE9-615F9D6D0DA0}">
  <ds:schemaRefs/>
</ds:datastoreItem>
</file>

<file path=customXml/itemProps49.xml><?xml version="1.0" encoding="utf-8"?>
<ds:datastoreItem xmlns:ds="http://schemas.openxmlformats.org/officeDocument/2006/customXml" ds:itemID="{39E0BF8A-BE91-41C9-BEBC-A3832C293CC6}">
  <ds:schemaRefs/>
</ds:datastoreItem>
</file>

<file path=customXml/itemProps5.xml><?xml version="1.0" encoding="utf-8"?>
<ds:datastoreItem xmlns:ds="http://schemas.openxmlformats.org/officeDocument/2006/customXml" ds:itemID="{67D92948-D2C2-4A15-8A95-ABA7F48BFA5A}">
  <ds:schemaRefs/>
</ds:datastoreItem>
</file>

<file path=customXml/itemProps50.xml><?xml version="1.0" encoding="utf-8"?>
<ds:datastoreItem xmlns:ds="http://schemas.openxmlformats.org/officeDocument/2006/customXml" ds:itemID="{68AA7D6B-25DB-4130-B87C-2B0DAC42A761}">
  <ds:schemaRefs/>
</ds:datastoreItem>
</file>

<file path=customXml/itemProps51.xml><?xml version="1.0" encoding="utf-8"?>
<ds:datastoreItem xmlns:ds="http://schemas.openxmlformats.org/officeDocument/2006/customXml" ds:itemID="{38CEEB4E-2572-4510-9274-DE2AA63532A9}">
  <ds:schemaRefs/>
</ds:datastoreItem>
</file>

<file path=customXml/itemProps52.xml><?xml version="1.0" encoding="utf-8"?>
<ds:datastoreItem xmlns:ds="http://schemas.openxmlformats.org/officeDocument/2006/customXml" ds:itemID="{9A8C2C4D-97A4-47E9-BAD7-2A232B3332EB}">
  <ds:schemaRefs/>
</ds:datastoreItem>
</file>

<file path=customXml/itemProps53.xml><?xml version="1.0" encoding="utf-8"?>
<ds:datastoreItem xmlns:ds="http://schemas.openxmlformats.org/officeDocument/2006/customXml" ds:itemID="{BFF8D9D1-2075-4019-BED0-C0EE6C978997}">
  <ds:schemaRefs/>
</ds:datastoreItem>
</file>

<file path=customXml/itemProps54.xml><?xml version="1.0" encoding="utf-8"?>
<ds:datastoreItem xmlns:ds="http://schemas.openxmlformats.org/officeDocument/2006/customXml" ds:itemID="{03D52E8C-FB61-4523-AA85-E2179619710B}">
  <ds:schemaRefs/>
</ds:datastoreItem>
</file>

<file path=customXml/itemProps55.xml><?xml version="1.0" encoding="utf-8"?>
<ds:datastoreItem xmlns:ds="http://schemas.openxmlformats.org/officeDocument/2006/customXml" ds:itemID="{1E5E4F94-F76F-4B92-81FA-185152CA3228}">
  <ds:schemaRefs/>
</ds:datastoreItem>
</file>

<file path=customXml/itemProps56.xml><?xml version="1.0" encoding="utf-8"?>
<ds:datastoreItem xmlns:ds="http://schemas.openxmlformats.org/officeDocument/2006/customXml" ds:itemID="{D6AB8356-0E71-4130-B58C-14AF738E5A64}">
  <ds:schemaRefs/>
</ds:datastoreItem>
</file>

<file path=customXml/itemProps57.xml><?xml version="1.0" encoding="utf-8"?>
<ds:datastoreItem xmlns:ds="http://schemas.openxmlformats.org/officeDocument/2006/customXml" ds:itemID="{9AFB50C4-7D75-4AC0-85E0-420CCAE76817}">
  <ds:schemaRefs/>
</ds:datastoreItem>
</file>

<file path=customXml/itemProps58.xml><?xml version="1.0" encoding="utf-8"?>
<ds:datastoreItem xmlns:ds="http://schemas.openxmlformats.org/officeDocument/2006/customXml" ds:itemID="{125FCCAE-5F24-4ED3-8995-78C4467B8C6C}">
  <ds:schemaRefs/>
</ds:datastoreItem>
</file>

<file path=customXml/itemProps59.xml><?xml version="1.0" encoding="utf-8"?>
<ds:datastoreItem xmlns:ds="http://schemas.openxmlformats.org/officeDocument/2006/customXml" ds:itemID="{7AF210AD-44F1-44B3-8497-D524CA405612}">
  <ds:schemaRefs/>
</ds:datastoreItem>
</file>

<file path=customXml/itemProps6.xml><?xml version="1.0" encoding="utf-8"?>
<ds:datastoreItem xmlns:ds="http://schemas.openxmlformats.org/officeDocument/2006/customXml" ds:itemID="{6AC1E169-195D-4B60-9A66-C61574666384}">
  <ds:schemaRefs/>
</ds:datastoreItem>
</file>

<file path=customXml/itemProps60.xml><?xml version="1.0" encoding="utf-8"?>
<ds:datastoreItem xmlns:ds="http://schemas.openxmlformats.org/officeDocument/2006/customXml" ds:itemID="{D9CEC233-0D0D-4DA0-B6BF-9A42A9588A7F}">
  <ds:schemaRefs/>
</ds:datastoreItem>
</file>

<file path=customXml/itemProps61.xml><?xml version="1.0" encoding="utf-8"?>
<ds:datastoreItem xmlns:ds="http://schemas.openxmlformats.org/officeDocument/2006/customXml" ds:itemID="{41FA7F55-DC1F-47A8-AD1E-74AEAB362D16}">
  <ds:schemaRefs/>
</ds:datastoreItem>
</file>

<file path=customXml/itemProps62.xml><?xml version="1.0" encoding="utf-8"?>
<ds:datastoreItem xmlns:ds="http://schemas.openxmlformats.org/officeDocument/2006/customXml" ds:itemID="{13909780-8BF1-4477-90EC-3594A42AFC74}">
  <ds:schemaRefs/>
</ds:datastoreItem>
</file>

<file path=customXml/itemProps7.xml><?xml version="1.0" encoding="utf-8"?>
<ds:datastoreItem xmlns:ds="http://schemas.openxmlformats.org/officeDocument/2006/customXml" ds:itemID="{E29E3E08-07E3-4194-96A6-077ED4DF6339}">
  <ds:schemaRefs/>
</ds:datastoreItem>
</file>

<file path=customXml/itemProps8.xml><?xml version="1.0" encoding="utf-8"?>
<ds:datastoreItem xmlns:ds="http://schemas.openxmlformats.org/officeDocument/2006/customXml" ds:itemID="{8D943E9E-C358-4D15-8C19-03075DA68285}">
  <ds:schemaRefs/>
</ds:datastoreItem>
</file>

<file path=customXml/itemProps9.xml><?xml version="1.0" encoding="utf-8"?>
<ds:datastoreItem xmlns:ds="http://schemas.openxmlformats.org/officeDocument/2006/customXml" ds:itemID="{D017C911-11F4-4EA2-9352-C555F3726A7C}">
  <ds:schemaRefs/>
</ds:datastoreItem>
</file>

<file path=docProps/app.xml><?xml version="1.0" encoding="utf-8"?>
<Properties xmlns="http://schemas.openxmlformats.org/officeDocument/2006/extended-properties" xmlns:vt="http://schemas.openxmlformats.org/officeDocument/2006/docPropsVTypes">
  <Template>模板</Template>
  <TotalTime>127</TotalTime>
  <Words>601</Words>
  <Application>Microsoft Office PowerPoint</Application>
  <PresentationFormat>自定义</PresentationFormat>
  <Paragraphs>495</Paragraphs>
  <Slides>62</Slides>
  <Notes>62</Notes>
  <HiddenSlides>0</HiddenSlides>
  <MMClips>0</MMClips>
  <ScaleCrop>false</ScaleCrop>
  <HeadingPairs>
    <vt:vector size="4" baseType="variant">
      <vt:variant>
        <vt:lpstr>主题</vt:lpstr>
      </vt:variant>
      <vt:variant>
        <vt:i4>1</vt:i4>
      </vt:variant>
      <vt:variant>
        <vt:lpstr>幻灯片标题</vt:lpstr>
      </vt:variant>
      <vt:variant>
        <vt:i4>62</vt:i4>
      </vt:variant>
    </vt:vector>
  </HeadingPairs>
  <TitlesOfParts>
    <vt:vector size="63" baseType="lpstr">
      <vt:lpstr>1_Office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封面标题</dc:title>
  <cp:lastModifiedBy>Administrator</cp:lastModifiedBy>
  <cp:revision>197</cp:revision>
  <dcterms:modified xsi:type="dcterms:W3CDTF">2020-11-06T05:57:46Z</dcterms:modified>
</cp:coreProperties>
</file>