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customXml/itemProps53.xml" ContentType="application/vnd.openxmlformats-officedocument.customXmlProperties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customXml/itemProps3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customXml/itemProps5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customXml/itemProps21.xml" ContentType="application/vnd.openxmlformats-officedocument.customXmlPropertie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customXml/itemProps7.xml" ContentType="application/vnd.openxmlformats-officedocument.customXmlProperties+xml"/>
  <Override PartName="/customXml/itemProps39.xml" ContentType="application/vnd.openxmlformats-officedocument.customXmlProperties+xml"/>
  <Override PartName="/customXml/itemProps48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  <Override PartName="/customXml/itemProps28.xml" ContentType="application/vnd.openxmlformats-officedocument.customXmlProperties+xml"/>
  <Override PartName="/customXml/itemProps37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customXml/itemProps8.xml" ContentType="application/vnd.openxmlformats-officedocument.customXmlPropertie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customXml/itemProps9.xml" ContentType="application/vnd.openxmlformats-officedocument.customXmlProperties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5"/>
  </p:sldMasterIdLst>
  <p:notesMasterIdLst>
    <p:notesMasterId r:id="rId110"/>
  </p:notesMasterIdLst>
  <p:sldIdLst>
    <p:sldId id="314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269" r:id="rId68"/>
    <p:sldId id="27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79" r:id="rId78"/>
    <p:sldId id="280" r:id="rId79"/>
    <p:sldId id="281" r:id="rId80"/>
    <p:sldId id="282" r:id="rId81"/>
    <p:sldId id="283" r:id="rId82"/>
    <p:sldId id="285" r:id="rId83"/>
    <p:sldId id="286" r:id="rId84"/>
    <p:sldId id="287" r:id="rId85"/>
    <p:sldId id="288" r:id="rId86"/>
    <p:sldId id="289" r:id="rId87"/>
    <p:sldId id="290" r:id="rId88"/>
    <p:sldId id="291" r:id="rId89"/>
    <p:sldId id="292" r:id="rId90"/>
    <p:sldId id="293" r:id="rId91"/>
    <p:sldId id="295" r:id="rId92"/>
    <p:sldId id="296" r:id="rId93"/>
    <p:sldId id="297" r:id="rId94"/>
    <p:sldId id="298" r:id="rId95"/>
    <p:sldId id="299" r:id="rId96"/>
    <p:sldId id="300" r:id="rId97"/>
    <p:sldId id="301" r:id="rId98"/>
    <p:sldId id="302" r:id="rId99"/>
    <p:sldId id="303" r:id="rId100"/>
    <p:sldId id="304" r:id="rId101"/>
    <p:sldId id="305" r:id="rId102"/>
    <p:sldId id="306" r:id="rId103"/>
    <p:sldId id="307" r:id="rId104"/>
    <p:sldId id="308" r:id="rId105"/>
    <p:sldId id="309" r:id="rId106"/>
    <p:sldId id="310" r:id="rId107"/>
    <p:sldId id="311" r:id="rId108"/>
    <p:sldId id="312" r:id="rId109"/>
  </p:sldIdLst>
  <p:sldSz cx="914400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>
      <p:cViewPr varScale="1">
        <p:scale>
          <a:sx n="114" d="100"/>
          <a:sy n="114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8.xml"/><Relationship Id="rId68" Type="http://schemas.openxmlformats.org/officeDocument/2006/relationships/slide" Target="slides/slide13.xml"/><Relationship Id="rId84" Type="http://schemas.openxmlformats.org/officeDocument/2006/relationships/slide" Target="slides/slide29.xml"/><Relationship Id="rId89" Type="http://schemas.openxmlformats.org/officeDocument/2006/relationships/slide" Target="slides/slide34.xml"/><Relationship Id="rId1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07" Type="http://schemas.openxmlformats.org/officeDocument/2006/relationships/slide" Target="slides/slide52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3.xml"/><Relationship Id="rId66" Type="http://schemas.openxmlformats.org/officeDocument/2006/relationships/slide" Target="slides/slide11.xml"/><Relationship Id="rId74" Type="http://schemas.openxmlformats.org/officeDocument/2006/relationships/slide" Target="slides/slide19.xml"/><Relationship Id="rId79" Type="http://schemas.openxmlformats.org/officeDocument/2006/relationships/slide" Target="slides/slide24.xml"/><Relationship Id="rId87" Type="http://schemas.openxmlformats.org/officeDocument/2006/relationships/slide" Target="slides/slide32.xml"/><Relationship Id="rId102" Type="http://schemas.openxmlformats.org/officeDocument/2006/relationships/slide" Target="slides/slide47.xml"/><Relationship Id="rId110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6.xml"/><Relationship Id="rId82" Type="http://schemas.openxmlformats.org/officeDocument/2006/relationships/slide" Target="slides/slide27.xml"/><Relationship Id="rId90" Type="http://schemas.openxmlformats.org/officeDocument/2006/relationships/slide" Target="slides/slide35.xml"/><Relationship Id="rId95" Type="http://schemas.openxmlformats.org/officeDocument/2006/relationships/slide" Target="slides/slide40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1.xml"/><Relationship Id="rId64" Type="http://schemas.openxmlformats.org/officeDocument/2006/relationships/slide" Target="slides/slide9.xml"/><Relationship Id="rId69" Type="http://schemas.openxmlformats.org/officeDocument/2006/relationships/slide" Target="slides/slide14.xml"/><Relationship Id="rId77" Type="http://schemas.openxmlformats.org/officeDocument/2006/relationships/slide" Target="slides/slide22.xml"/><Relationship Id="rId100" Type="http://schemas.openxmlformats.org/officeDocument/2006/relationships/slide" Target="slides/slide45.xml"/><Relationship Id="rId105" Type="http://schemas.openxmlformats.org/officeDocument/2006/relationships/slide" Target="slides/slide50.xml"/><Relationship Id="rId113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7.xml"/><Relationship Id="rId80" Type="http://schemas.openxmlformats.org/officeDocument/2006/relationships/slide" Target="slides/slide25.xml"/><Relationship Id="rId85" Type="http://schemas.openxmlformats.org/officeDocument/2006/relationships/slide" Target="slides/slide30.xml"/><Relationship Id="rId93" Type="http://schemas.openxmlformats.org/officeDocument/2006/relationships/slide" Target="slides/slide38.xml"/><Relationship Id="rId98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4.xml"/><Relationship Id="rId67" Type="http://schemas.openxmlformats.org/officeDocument/2006/relationships/slide" Target="slides/slide12.xml"/><Relationship Id="rId103" Type="http://schemas.openxmlformats.org/officeDocument/2006/relationships/slide" Target="slides/slide48.xml"/><Relationship Id="rId108" Type="http://schemas.openxmlformats.org/officeDocument/2006/relationships/slide" Target="slides/slide5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7.xml"/><Relationship Id="rId70" Type="http://schemas.openxmlformats.org/officeDocument/2006/relationships/slide" Target="slides/slide15.xml"/><Relationship Id="rId75" Type="http://schemas.openxmlformats.org/officeDocument/2006/relationships/slide" Target="slides/slide20.xml"/><Relationship Id="rId83" Type="http://schemas.openxmlformats.org/officeDocument/2006/relationships/slide" Target="slides/slide28.xml"/><Relationship Id="rId88" Type="http://schemas.openxmlformats.org/officeDocument/2006/relationships/slide" Target="slides/slide33.xml"/><Relationship Id="rId91" Type="http://schemas.openxmlformats.org/officeDocument/2006/relationships/slide" Target="slides/slide36.xml"/><Relationship Id="rId96" Type="http://schemas.openxmlformats.org/officeDocument/2006/relationships/slide" Target="slides/slide41.xml"/><Relationship Id="rId1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2.xml"/><Relationship Id="rId106" Type="http://schemas.openxmlformats.org/officeDocument/2006/relationships/slide" Target="slides/slide51.xml"/><Relationship Id="rId114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5.xml"/><Relationship Id="rId65" Type="http://schemas.openxmlformats.org/officeDocument/2006/relationships/slide" Target="slides/slide10.xml"/><Relationship Id="rId73" Type="http://schemas.openxmlformats.org/officeDocument/2006/relationships/slide" Target="slides/slide18.xml"/><Relationship Id="rId78" Type="http://schemas.openxmlformats.org/officeDocument/2006/relationships/slide" Target="slides/slide23.xml"/><Relationship Id="rId81" Type="http://schemas.openxmlformats.org/officeDocument/2006/relationships/slide" Target="slides/slide26.xml"/><Relationship Id="rId86" Type="http://schemas.openxmlformats.org/officeDocument/2006/relationships/slide" Target="slides/slide31.xml"/><Relationship Id="rId94" Type="http://schemas.openxmlformats.org/officeDocument/2006/relationships/slide" Target="slides/slide39.xml"/><Relationship Id="rId99" Type="http://schemas.openxmlformats.org/officeDocument/2006/relationships/slide" Target="slides/slide44.xml"/><Relationship Id="rId101" Type="http://schemas.openxmlformats.org/officeDocument/2006/relationships/slide" Target="slides/slide4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54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Master" Target="slideMasters/slideMaster1.xml"/><Relationship Id="rId76" Type="http://schemas.openxmlformats.org/officeDocument/2006/relationships/slide" Target="slides/slide21.xml"/><Relationship Id="rId97" Type="http://schemas.openxmlformats.org/officeDocument/2006/relationships/slide" Target="slides/slide42.xml"/><Relationship Id="rId104" Type="http://schemas.openxmlformats.org/officeDocument/2006/relationships/slide" Target="slides/slide49.xml"/><Relationship Id="rId7" Type="http://schemas.openxmlformats.org/officeDocument/2006/relationships/customXml" Target="../customXml/item7.xml"/><Relationship Id="rId71" Type="http://schemas.openxmlformats.org/officeDocument/2006/relationships/slide" Target="slides/slide16.xml"/><Relationship Id="rId92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35696" y="25191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UNIT 4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  <a:cs typeface="+mj-cs"/>
              </a:rPr>
              <a:t>　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85852" y="206835"/>
            <a:ext cx="3500462" cy="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latinLnBrk="1" hangingPunct="0">
              <a:spcBef>
                <a:spcPts val="141"/>
              </a:spcBef>
            </a:pPr>
            <a:r>
              <a:rPr lang="zh-CN" altLang="en-US" sz="2000" b="1" kern="0" dirty="0" smtClean="0">
                <a:solidFill>
                  <a:schemeClr val="bg1"/>
                </a:solidFill>
                <a:latin typeface="Times New Roman" pitchFamily="65" charset="-122"/>
                <a:ea typeface="黑体" pitchFamily="65" charset="-122"/>
              </a:rPr>
              <a:t>第1讲　描述运动的基本概念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ell\Desktop\图片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228581"/>
            <a:ext cx="9721080" cy="6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211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8" y="0"/>
            <a:ext cx="9144000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9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4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5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4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3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9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7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5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4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6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3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0.xml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7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4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6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3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9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916988" y="5580509"/>
            <a:ext cx="6798416" cy="65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zh-CN" altLang="en-US" sz="14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高中英语 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选择性</a:t>
            </a:r>
            <a:r>
              <a:rPr kumimoji="0" lang="zh-CN" altLang="en-US" sz="9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必修第四册</a:t>
            </a:r>
            <a:r>
              <a:rPr kumimoji="0" lang="en-US" altLang="zh-CN" sz="9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人教版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713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24.be secondary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次于……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25.prior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在……之前;优先于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26.in addition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除此以外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27.be opposed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反对……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433517"/>
            <a:ext cx="13573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862145"/>
            <a:ext cx="235745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290773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777327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Ⅲ.经典结构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1.沿着一条满是灰尘和野草的小路步行去学校只花费我几分钟的时间。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takes me only a few minutes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walk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school down a dusty track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covered    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in weeds.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2.说实话,我怀疑我是否对这些男孩子的生活有任何影响。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be honest,I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doubt whether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I'm making any difference to these boys' lives 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3.我和另外一个老师步行了两个半小时到达那里——首先,我们爬到了山上,从那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儿看到了极好的景色,然后沿着一条林荫小路到下边的山谷。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Another teacher and I walked for two and a half hours to get there—first, up a moun-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tain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from where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had fantastic views, and then down a shaded path to the val-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ley below.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90773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290773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63145"/>
            <a:ext cx="18573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706285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27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4.即使我不能过多地参与到他们的交谈中去,我还是喜欢听这家人用自己的语言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彼此温和地交谈。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loved listening to the family talking softly to each other in their language,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even though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 could not participate much in the conversation.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5.我的一个梦想就是辞职以后在非洲工作,继续帮助残疾人。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One of my dreams is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work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Africa and continue to help the disabled after I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resign from my job.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6.毫无疑问这些活动将给你留下难忘的记忆。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There is no doubt 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these activities will leave you with unforgettable memo-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ries.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7.这个项目将持续一年或更长时间,根据你的表现而定。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program will last for one year or more,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depending 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your performance.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90839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563145"/>
            <a:ext cx="114300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849029"/>
            <a:ext cx="250033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134913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8.现在,不仅坦桑尼亚人受到医院的帮助,而且邻近的国家的人民也接受了帮助。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Now,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not only are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Tanzanians helped by the hospital, but people in neighbouring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countries are helped as well.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9.既然我理解了我母亲的工作是多么重要,我已经决定自己要成为一个志愿者,来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帮助其他国家的人。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Now that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understand how important my mother's work is, I've decided to be-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come a volunteer myself to help people in other lands.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933583"/>
            <a:ext cx="15716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63145"/>
            <a:ext cx="13573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14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Ⅳ.长难句分析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1.There is no equipment, and since there isn't even a washroom, if I need water I have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carry it from my house in a basin!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分析:并列连词and连接了两个分句。后一个分句中since引导的是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原因状语从句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if引导的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条件状语从句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句意:没有设备,而且因为甚至没有洗手间,如果我需要水,我不得不把它放在盆里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从家里带出来!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2.The other day I was showing the boys a chemistry experiment when, before I knew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it, the mixture was bubbling out of the test tube spilling everywhere!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分析:本句是一个主从复合句。该句中when引导的是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,在该状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语从句中又含有before引导的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句意:几天前,我正给男孩子们展示一个化学实验,我还没明白怎么回事,混合物就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705889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134517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277657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9797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从试管中冒出来,洒得到处都是!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3.His family believes that leftovers attract bad spirits in the night, so any leftover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food is dried up in a can and the can is then thrown out of the hut.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分析:so连接了两个并列分句。第一个分句是一个主从复合句,主句的主语是His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family,谓语是believes,后面是that引导的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;第二个分句是一个并列复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合句,and连接了两个分句。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句意:他的家人相信剩饭会在夜晚引来邪灵,所以剩下的食物都放在一个罐子里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烧干,再把罐子扔到屋外去。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4.And, while the country is quite beautiful and has much natural wealth, many of the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 are quite poor and live without things we take for granted, such as electricity,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running water, cars and good transport systems, and supermarkets.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分析:该句是一个主从复合句。while引导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让步状语从句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。在对应的主句中,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34517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063475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076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take for granted是定语从句,修饰先行词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things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,且关系词在从句中作宾语,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该从句省略了关系代词that或which。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句意:而且,虽然这个国家非常美丽,有许多自然财富,但许多人相当贫穷,生活中没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有我们不当回事的东西,如电、自来水、汽车和良好的交通运输系统以及超市。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5.But by any criteria this work is worth it to us as well, because it shows that we are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global citizens interested in world stability, and that we feel responsible for others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are ready to build a community with a shared future for mankind.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分析:本句是一个主从复合句。because引导的是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原因状语从句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,because前面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是它引导的从句所对应的主句,在该从句中shows后是由and连接的两个that引导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,其中interested in world stability为形容词短语作后置定语,修饰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global citizens。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句意:但是,以任何标准来说,这项工作对我们来说也是值得的,因为它表明我们是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4955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433913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206219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关心世界稳定的全球公民,我们感到应对他人负责,并为建立人类命运共同体做</a:t>
            </a:r>
            <a:r>
              <a:t/>
            </a:r>
            <a:br/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好了准备。</a:t>
            </a:r>
            <a:endParaRPr lang="zh-CN" altLang="en-US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48" y="1062815"/>
            <a:ext cx="8316000" cy="641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Ⅴ.必备语法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——短语的复习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写出下列句中画线部分所属的短语类型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A.NP名词短语　B.VP动词短语　C.AdvP副词短语　D.AdjP形容词短语　E.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PrepP介词短语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1.I've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been dying to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have some of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my favourite sweets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and it's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always nice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get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mail!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　A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2....the mixture was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bubbling out of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test tube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spilling everywhere!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3.Tombe's father, Mukap, a man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a strong jaw and a wrinkled forehead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led us to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his house...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    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6321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063211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63211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0467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920467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20635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167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4.He then placed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hot stones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an empty oil drum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with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kau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kau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(sweet potato),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ripe corn, and greens.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5.Later, I noticed a can standing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upside down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 the grill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over the fire.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6.My muscles were aching and my knees shaking as we dragged ourselves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down the 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mountain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towards home.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7726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27726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134517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134517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2040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8000" y="991377"/>
            <a:ext cx="8316000" cy="4676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62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Ⅰ.核心单词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(A)写作词汇—写词形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jam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.果酱;堵塞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mail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.邮件;信件;邮政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.邮寄;发电邮给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uniform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.校服;制服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.一致的;统一的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rigid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.死板的;固执的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shade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.给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遮挡(光线);加灯罩;把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涂暗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.阴凉处;灯罩;阴影部分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wrinkle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vt.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.(使脸上)起皱纹;皱起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.皱纹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ripe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.成熟的;时机成熟的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062815"/>
            <a:ext cx="2714644" cy="559939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705889"/>
            <a:ext cx="78581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076591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91707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933847"/>
            <a:ext cx="85725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48963"/>
            <a:ext cx="100013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77591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5277657"/>
            <a:ext cx="78581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93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|drag vt.拖;拽vt.&amp; vi.缓慢而费力地移动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My muscles were aching and my knees shaking as we dragged ourselves down the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mountain towards home.(教材P39)当我们拖着自己下山回家的时候,我的肌肉发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痛,膝盖发抖。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last few weeks of the summer really dragged by.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夏天最后的几个星期过得真是慢啊。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dispute has dragged on for months.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这场争论没完没了地持续了数月。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①drag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(时间)过得很慢</a:t>
            </a:r>
            <a:endParaRPr lang="zh-CN" altLang="en-US" dirty="0"/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819274" cy="495300"/>
          </a:xfrm>
          <a:prstGeom prst="rect">
            <a:avLst/>
          </a:prstGeom>
        </p:spPr>
      </p:pic>
      <p:pic>
        <p:nvPicPr>
          <p:cNvPr id="4" name="图片 4" descr="textimage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  <p:pic>
        <p:nvPicPr>
          <p:cNvPr id="5" name="图片 5" descr="textimage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650494"/>
            <a:ext cx="219075" cy="219075"/>
          </a:xfrm>
          <a:prstGeom prst="rect">
            <a:avLst/>
          </a:prstGeom>
        </p:spPr>
      </p:pic>
      <p:pic>
        <p:nvPicPr>
          <p:cNvPr id="6" name="图片 3" descr="textimage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919939"/>
            <a:ext cx="2428892" cy="500999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5920599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022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②drag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拖得太久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③drag up提起(不愿回忆或谈论的事)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(2017江苏,完形填空改编,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He arrived at school early in the morning,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dragging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(drag) his heavy instrument case across the campus.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考查现在分词。句意:他早晨早早地来到学校,拖着沉重的乐器箱穿过校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园。 He和drag之间是主动关系,分析可知此处是现在分词短语作伴随状语,故填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dragging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1" y="2362609"/>
            <a:ext cx="1208794" cy="408064"/>
          </a:xfrm>
          <a:prstGeom prst="rect">
            <a:avLst/>
          </a:prstGeom>
        </p:spPr>
      </p:pic>
      <p:pic>
        <p:nvPicPr>
          <p:cNvPr id="4" name="图片 4" descr="textimage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0650" y="3356769"/>
            <a:ext cx="609600" cy="4095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433517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77459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41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Bonn has now tested this idea by building small sleds and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dragging    </a:t>
            </a: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(drag) heavy objects over sand.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</a:t>
            </a: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考查动名词。句意:Bonn现在已经通过建造小雪橇并在沙子上拉重物验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证了这个想法。by是介词,其后跟名词或动名词。and连接了building和设空处,所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以均用动名词形式。故填dragging。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hours dragged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as I waited for Dad to finish work.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考查固定搭配。句意:当我等着爸爸完成他的工作时,时间过得很慢。drag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by (时间)过得很慢。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636293"/>
            <a:ext cx="552449" cy="371474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636293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5" descr="textimage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548061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548061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93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|resign vi.&amp; vt.辞职;辞去vt.使屈从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One of my dreams is to work in Africa and continue to help the disabled after I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resign from my job.(教材P40) 我的一个梦想就是辞职以后在非洲工作,继续帮助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残疾人。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resigned as manager after eight years.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八年后,他辞去了经理的职务。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①resign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from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辞职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②resign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辞去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的职务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③resign yourself to (doing)sth.听任;只好接受;顺从</a:t>
            </a:r>
            <a:endParaRPr lang="zh-CN" altLang="en-US" dirty="0"/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895475" cy="495300"/>
          </a:xfrm>
          <a:prstGeom prst="rect">
            <a:avLst/>
          </a:prstGeom>
        </p:spPr>
      </p:pic>
      <p:pic>
        <p:nvPicPr>
          <p:cNvPr id="4" name="图片 4" descr="textimage1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  <p:pic>
        <p:nvPicPr>
          <p:cNvPr id="5" name="图片 5" descr="textimage1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4775838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063343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49197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309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④resignation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.辞职;辞呈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(2020天津,6,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)Dr. Rowan, whose secretary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resigned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(resign) two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weeks ago, has had to do all his own typing.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考查时态。句意:罗温博士不得不自己做所有的打字工作,他的秘书两周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前辞职了。由定语从句中的时间状语two weeks ago可知,此处应用一般过去时。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故填resigned。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)He resigned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as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chairman, but stayed on as an instructor.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考查固定搭配。句意:他辞去了主席的职位,但仍然做导师。resign as辞去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的职务。故填as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450" y="2355976"/>
            <a:ext cx="609600" cy="409574"/>
          </a:xfrm>
          <a:prstGeom prst="rect">
            <a:avLst/>
          </a:prstGeom>
        </p:spPr>
      </p:pic>
      <p:pic>
        <p:nvPicPr>
          <p:cNvPr id="4" name="图片 4" descr="textimage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4520961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348699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491839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9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)Mr Morgan has offered his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resignation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(resign)and it has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been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accepted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</a:t>
            </a: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考查名词。句意:摩根先生已经递交了他的辞呈,并且已经被批准了。根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据his可知此处应用名词,故填resignation。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)We had to resign ourselves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(make) a loss on the sale.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考查固定搭配。句意:我们只好接受在销售上造成亏损。resign oneself to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(doing) sth.听任,只好接受。to为介词,其后跟名词或动名词,故填making。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880" y="3190868"/>
            <a:ext cx="552449" cy="371474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04245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5" descr="textimage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548061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512298"/>
            <a:ext cx="1456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93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|disabled adj.有残疾的;丧失能力的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One of my dreams is to work in Africa and continue to help the disabled after I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resign from my job. (教材P40)我的一个梦想就是辞职以后在非洲工作,继续帮助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残疾人。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did all this leg damage and it really disabled her.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她的腿遭受了这么多损伤,这真的让她残废了。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His disability prevents him from holding a job.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他的伤残妨碍他就业。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disable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.使残疾;使丧失能力</a:t>
            </a:r>
            <a:endParaRPr lang="zh-CN" altLang="en-US" dirty="0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904999" cy="495300"/>
          </a:xfrm>
          <a:prstGeom prst="rect">
            <a:avLst/>
          </a:prstGeom>
        </p:spPr>
      </p:pic>
      <p:pic>
        <p:nvPicPr>
          <p:cNvPr id="4" name="图片 4" descr="textimage1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  <p:pic>
        <p:nvPicPr>
          <p:cNvPr id="5" name="图片 5" descr="textimage1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650494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920599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424000" cy="6066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disability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.缺陷;障碍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(2019课标全国Ⅰ,阅读理解A,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)Some positions require students to be 15 to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24 or up to 29 for persons with a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disability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(disable).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考查名词。句意:一些职位要求学生年龄在15岁到24岁之间,或者是不超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过29岁的残疾人。根据a可知此处应用名词,故填disability。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 a result,they judge the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disabled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(disable) with one glance.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考查形容词。句意:因此,他们只看一眼就去评判残疾人。the disabled残疾人。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)Some people tend to look down upon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disabled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(disable) people and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regard them as unfit for a regular life.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考查形容词。句意:一些人往往看不起残疾人,认为他们不适合正常的生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活。修饰people应用形容词,故填disabled。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7437" y="2355976"/>
            <a:ext cx="609600" cy="409574"/>
          </a:xfrm>
          <a:prstGeom prst="rect">
            <a:avLst/>
          </a:prstGeom>
        </p:spPr>
      </p:pic>
      <p:pic>
        <p:nvPicPr>
          <p:cNvPr id="4" name="图片 4" descr="textimage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4101633"/>
            <a:ext cx="552449" cy="371474"/>
          </a:xfrm>
          <a:prstGeom prst="rect">
            <a:avLst/>
          </a:prstGeom>
        </p:spPr>
      </p:pic>
      <p:pic>
        <p:nvPicPr>
          <p:cNvPr id="5" name="图片 5" descr="textimage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4977621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504955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777327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63211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920467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6208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|deserve vt.值得;应得;应受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I think everyone deserves the right to be happy.(教材P40)我认为每个人都有值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得快乐的权利。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These people deserve to make more than the minimum wage.这些人应该得到比最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低工资更高的报酬。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those who are willing to give rather than receive that deserve respecting/to be re-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spected.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那些甘愿奉献而不是索取的人才应受到尊敬。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①deserve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...应该做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;值得做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②deserve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done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=deserve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值得被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黑体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914525" cy="495300"/>
          </a:xfrm>
          <a:prstGeom prst="rect">
            <a:avLst/>
          </a:prstGeom>
        </p:spPr>
      </p:pic>
      <p:pic>
        <p:nvPicPr>
          <p:cNvPr id="4" name="图片 4" descr="textimage2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  <p:pic>
        <p:nvPicPr>
          <p:cNvPr id="5" name="图片 5" descr="textimage2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632494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920599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6349227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6349227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6438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4-1 (2019江苏,阅读理解D,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)His music deserved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preserved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(preserve)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the family.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考查非谓语动词。句意:他的音乐值得家族保存。His music与preserve之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间为被动关系,此处是deserve to be done结构,故填be preserved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4-2 (2019浙江,概要写作,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)If praise is sincere and focused on the effort not the </a:t>
            </a:r>
            <a:endParaRPr lang="zh-CN" altLang="en-US" dirty="0"/>
          </a:p>
          <a:p>
            <a:pPr marL="0" indent="0" eaLnBrk="0" latinLnBrk="1" hangingPunct="0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outcome, you can give it as often as your child does something that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deserves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serve) a verbal reward.</a:t>
            </a:r>
            <a:endParaRPr lang="zh-CN" altLang="en-US" dirty="0"/>
          </a:p>
          <a:p>
            <a:pPr marL="0" indent="0" eaLnBrk="0" latinLnBrk="1" hangingPunct="0">
              <a:lnSpc>
                <a:spcPct val="14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考查时态及主谓一致。句意:如果表扬是真诚的并且专注于努力而不是结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果,只要你的孩子做了一些值得口头奖励的事情,你就可以经常给予表扬。此处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that引导的是定语从句,something是先行词,从句谓语和something在人称和数上保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4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持一致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结合语境及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If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引导的条件状语从句的时态可知用一般现在时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故用第三人</a:t>
            </a:r>
            <a:r>
              <a:rPr lang="zh-CN" altLang="en-US" sz="2000" dirty="0" smtClean="0">
                <a:solidFill>
                  <a:srgbClr val="FF0000"/>
                </a:solidFill>
              </a:rPr>
              <a:t/>
            </a:r>
            <a:br>
              <a:rPr lang="zh-CN" altLang="en-US" sz="2000" dirty="0" smtClean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称单数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deserves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237" y="1874642"/>
            <a:ext cx="609600" cy="409574"/>
          </a:xfrm>
          <a:prstGeom prst="rect">
            <a:avLst/>
          </a:prstGeom>
        </p:spPr>
      </p:pic>
      <p:pic>
        <p:nvPicPr>
          <p:cNvPr id="4" name="图片 4" descr="textimage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9850" y="3691737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920071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005285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86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drag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.拖;拽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.缓慢而费力地移动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privilege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.优惠待遇;特权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resign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.辞职;辞去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deserve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.值得;应得;应受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lately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.最近;不久前;近来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input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.情况;信息;投入;输入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.输入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contract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.感染(疾病);与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订立合同 (或契约)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.合同;契约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grant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.同意;准许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.拨款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relay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.转发;转播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.接力赛;接班的人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criterion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.标准;准则;原则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pray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.企盼;祈祷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91443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920071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348699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719401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321946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3634583"/>
            <a:ext cx="92869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991773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505351"/>
            <a:ext cx="92869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933979"/>
            <a:ext cx="85725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277657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77723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751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一句多译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4-3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)他应该受到惩罚。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8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deserved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punishing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=He deserved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be punished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920071"/>
            <a:ext cx="609600" cy="409574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348699"/>
            <a:ext cx="13573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777327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498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|grant vt.同意;准许 n.拨款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...many of the people are quite poor and live without things we take for grant-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ed...(教材P44)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许多人相当贫穷,生活中没有我们不当回事的东西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I'm hoping you could grant me one last request.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我希望你能同意我最后一个请求。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just took it for granted that he'd always be around.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我还想当然地以为他总能随叫随到呢。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taken for granted that everyone may make a mistake.每个人都可能犯错,这是理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所当然的。</a:t>
            </a:r>
            <a:endParaRPr lang="zh-CN" altLang="en-US" dirty="0"/>
          </a:p>
        </p:txBody>
      </p:sp>
      <p:pic>
        <p:nvPicPr>
          <p:cNvPr id="3" name="图片 3" descr="textimage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904999" cy="495300"/>
          </a:xfrm>
          <a:prstGeom prst="rect">
            <a:avLst/>
          </a:prstGeom>
        </p:spPr>
      </p:pic>
      <p:pic>
        <p:nvPicPr>
          <p:cNvPr id="4" name="图片 4" descr="textimage2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69044"/>
            <a:ext cx="8316000" cy="6908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①take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for granted (that...)认为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是理所当然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②take sb./sth. for granted对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不予重视;不把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当回事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③It is taken for granted that...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……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理所当然的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5-1 (2019江苏,完形填空改编,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Human beings took it for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granted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(grant)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that their brains held all the solutions.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句意:人类想当然地认为自己的大脑拥有所有的解决办法。take it for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granted that...认为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是理所当然。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I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was granted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(grant) permission to visit the palace by the authority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last year.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句意:去年,官方准许我参观这个宫殿。根据last year可知此处应用一般过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去时,根据by the authority可知I和grant之间是被动关系,故应用一般过去时的被动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语态。故填was granted。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5210" y="3012026"/>
            <a:ext cx="609600" cy="409574"/>
          </a:xfrm>
          <a:prstGeom prst="rect">
            <a:avLst/>
          </a:prstGeom>
        </p:spPr>
      </p:pic>
      <p:pic>
        <p:nvPicPr>
          <p:cNvPr id="4" name="图片 4" descr="textimage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771967"/>
            <a:ext cx="552449" cy="371474"/>
          </a:xfrm>
          <a:prstGeom prst="rect">
            <a:avLst/>
          </a:prstGeom>
        </p:spPr>
      </p:pic>
      <p:pic>
        <p:nvPicPr>
          <p:cNvPr id="5" name="图片 5" descr="textimage3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991925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29064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196133"/>
            <a:ext cx="235745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063079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777591"/>
            <a:ext cx="15716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04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5-3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)我们不应把父母的爱认为是理所当然的。反而,我们应发自内心地感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激父母的爱。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shouldn't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our parents' love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 granted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.Instead,we are supposed to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appreciate it from the bottom of our hearts.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)法律面前人人平等是理所当然的。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 is taken for granted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that everyone is equal before the law.</a:t>
            </a:r>
            <a:endParaRPr lang="zh-CN" altLang="en-US" dirty="0"/>
          </a:p>
        </p:txBody>
      </p:sp>
      <p:pic>
        <p:nvPicPr>
          <p:cNvPr id="3" name="图片 3" descr="textimage3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1920071"/>
            <a:ext cx="609600" cy="409574"/>
          </a:xfrm>
          <a:prstGeom prst="rect">
            <a:avLst/>
          </a:prstGeom>
        </p:spPr>
      </p:pic>
      <p:pic>
        <p:nvPicPr>
          <p:cNvPr id="4" name="图片 4" descr="textimage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3706021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777327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77327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63211"/>
            <a:ext cx="250033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904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|consultation n.咨询;咨询会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My mother also does a circuit of the rural villages to provide medical treatment,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help those with disabilities, and provide consultation and training for local doctors.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(教材P44)我母亲也在农村巡回提供医疗服务,帮助那些残疾人士,并且为当地医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生提供咨询和培训。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Have you consulted your lawyer about this?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你就此事咨询过你的律师吗?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need to consult with my colleagues on/about the proposals.我需要和我的同事商讨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这些建议。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teacher advised us not to consult the dictionary for every new word.老师建议我</a:t>
            </a:r>
            <a:endParaRPr lang="zh-CN" altLang="en-US" dirty="0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914525" cy="495300"/>
          </a:xfrm>
          <a:prstGeom prst="rect">
            <a:avLst/>
          </a:prstGeom>
        </p:spPr>
      </p:pic>
      <p:pic>
        <p:nvPicPr>
          <p:cNvPr id="4" name="图片 4" descr="textimage3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883182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们不要每个新单词都查词典。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①consult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.请教;咨询;商量;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查阅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②consult sb.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about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sth.就某事请教/咨询某人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③consult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sb. on/about sth.与某人商量某事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④consultant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.顾问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6-1 (2017天津,完形填空,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consulted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(consult) with a physician(内科医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生),I hired a fitness coach,and I began to eat small and healthy meals.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考查时态。句意:我咨询了一位内科医生,雇用了一位健身教练,并且我开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始吃分量小且健康的食物。根据hired、began可知此处应用一般过去时,故填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consulted。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977454"/>
            <a:ext cx="219075" cy="219075"/>
          </a:xfrm>
          <a:prstGeom prst="rect">
            <a:avLst/>
          </a:prstGeom>
        </p:spPr>
      </p:pic>
      <p:pic>
        <p:nvPicPr>
          <p:cNvPr id="4" name="图片 4" descr="textimage3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9850" y="4542616"/>
            <a:ext cx="609600" cy="409575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290773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777327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148029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491839"/>
            <a:ext cx="13573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17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6-2 (2016天津,阅读表达,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)I'm a 34-year-old man, married, live in a nice house,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have a successful career as an educational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consultant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(consult).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考查名词。句意:我是一个34岁的男人,已婚,住在一个非常好的房子里,且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有着一份成功的作为教育顾问的职业。consultant是名词,意为“顾问”。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6-3 (2018江苏,书面表达,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)无论我买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8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什么东西,我往往参考消费排名。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tend to consult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consumption ratings whatever I purchase.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)如果你对你的健康有任何疑问,你最好立即咨询一下你的医生。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 you have any doubts about your health,you'd better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 your doctor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once.</a:t>
            </a:r>
            <a:endParaRPr lang="zh-CN" altLang="en-US" dirty="0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9850" y="1478666"/>
            <a:ext cx="552449" cy="371475"/>
          </a:xfrm>
          <a:prstGeom prst="rect">
            <a:avLst/>
          </a:prstGeom>
        </p:spPr>
      </p:pic>
      <p:pic>
        <p:nvPicPr>
          <p:cNvPr id="4" name="图片 4" descr="textimage4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9850" y="3630501"/>
            <a:ext cx="609600" cy="409574"/>
          </a:xfrm>
          <a:prstGeom prst="rect">
            <a:avLst/>
          </a:prstGeom>
        </p:spPr>
      </p:pic>
      <p:pic>
        <p:nvPicPr>
          <p:cNvPr id="5" name="图片 5" descr="textimage4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450" y="4974830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920071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491839"/>
            <a:ext cx="18573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349095"/>
            <a:ext cx="22860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93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|有关doubt的句式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To be honest, I doubt whether I'm making any difference to these boys' lives 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all. (教材P38)说实话,我怀疑我是否对这些男孩子的生活有任何影响。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There is no doubt that our experiment will succeed.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=There is no doubt about the success of our experiment.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毫无疑问,我们的实验会成功的。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There is some doubt whether he can win first prize.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他是否能赢得一等奖有些疑问。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can complain,but I don't doubt that it will make no difference.你可以抱怨,但我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毫不怀疑它不会有任何影响。</a:t>
            </a:r>
            <a:endParaRPr lang="zh-CN" altLang="en-US" dirty="0"/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819274" cy="495300"/>
          </a:xfrm>
          <a:prstGeom prst="rect">
            <a:avLst/>
          </a:prstGeom>
        </p:spPr>
      </p:pic>
      <p:pic>
        <p:nvPicPr>
          <p:cNvPr id="4" name="图片 4" descr="textimage4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  <p:pic>
        <p:nvPicPr>
          <p:cNvPr id="5" name="图片 3" descr="textimage4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919939"/>
            <a:ext cx="2286016" cy="471528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6189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583" kern="0" spc="141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①There is no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doubt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+that从句/about+名词　毫无疑问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②There is some doubt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whether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...是否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有一些疑问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③I have no doubt that...我毫不怀疑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④I don't/never doubt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...我毫不怀疑/从未怀疑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⑤I doubt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whether/if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...我怀疑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(2018江苏,书面表达,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)There is no doubt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unwise to depend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completely on the ratings in consumption.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句意:毫无疑问,完全依靠消费排名是不明智的。there is no doubt that...毫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无疑问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。故填that。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4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510448"/>
            <a:ext cx="219075" cy="219075"/>
          </a:xfrm>
          <a:prstGeom prst="rect">
            <a:avLst/>
          </a:prstGeom>
        </p:spPr>
      </p:pic>
      <p:pic>
        <p:nvPicPr>
          <p:cNvPr id="4" name="图片 4" descr="textimage4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4111920"/>
            <a:ext cx="1495425" cy="504825"/>
          </a:xfrm>
          <a:prstGeom prst="rect">
            <a:avLst/>
          </a:prstGeom>
        </p:spPr>
      </p:pic>
      <p:pic>
        <p:nvPicPr>
          <p:cNvPr id="5" name="图片 5" descr="textimage4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9850" y="5106081"/>
            <a:ext cx="609600" cy="4095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862145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290773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148029"/>
            <a:ext cx="78581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634583"/>
            <a:ext cx="13573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5063343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4594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(2020课标全国Ⅱ,阅读理解C改编,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)他说使人们相信海狸鼠皮毛是环保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的并不容易,但他对此毫无疑问。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says it's not easy to convince people that nutria fur is green, but he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doesn't 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doubt 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it is.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)毫无疑问,这位候选人的优势在于他用英语与外国人交流的能力。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There is no doubt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that this candidate's advantage lies in his ability to communi-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cate with foreigners in English.</a:t>
            </a:r>
            <a:endParaRPr lang="zh-CN" altLang="en-US" dirty="0"/>
          </a:p>
        </p:txBody>
      </p:sp>
      <p:pic>
        <p:nvPicPr>
          <p:cNvPr id="3" name="图片 3" descr="textimage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467" y="1920071"/>
            <a:ext cx="609599" cy="409574"/>
          </a:xfrm>
          <a:prstGeom prst="rect">
            <a:avLst/>
          </a:prstGeom>
        </p:spPr>
      </p:pic>
      <p:pic>
        <p:nvPicPr>
          <p:cNvPr id="4" name="图片 4" descr="textimage4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2031" y="3634583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77732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205955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63211"/>
            <a:ext cx="207170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48" y="991377"/>
            <a:ext cx="8316000" cy="5597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(B)阅读词汇—明词义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1.parcel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包裹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裹好;打包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2.secondary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中学的;次要的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3.clay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黏土;陶土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4.weed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杂草;野草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除杂草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5.chorus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合唱曲;合唱团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合唱;齐声说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6.cotton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棉布;棉花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7.tablet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平板电脑;便笺本;药片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8.rubber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橡皮;黑板擦;橡胶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9.washroom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洗手间;厕所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10.bubble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起泡;沸腾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11.tube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管子;管状物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12.circus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马戏团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420005"/>
            <a:ext cx="92869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420005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848633"/>
            <a:ext cx="1928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277261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05889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05889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134517"/>
            <a:ext cx="1928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134517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563145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991773"/>
            <a:ext cx="27146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85918" y="4420401"/>
            <a:ext cx="221457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849029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277657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706285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6134913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91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|not only...but (also)...不仅……而且……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Now, not only are Tanzanians helped by the hospital, but people in neighbour-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 countries are helped as well.(教材P44)现在,不仅坦桑尼亚人受到医院的帮助,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而且邻近的国家的人民也接受了帮助。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Drunk driving not only ruined himself but also killed several passers-by.醉酒驾车不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仅毁掉了他自己,还导致几名路人死亡。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Not only did this letter make her happy, but her response to it increased my level of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happiness.不但这封信让她感到幸福,她的回复也提高了我的幸福程度。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Not only the students but also the teacher was against the plan.不仅学生们,还有那位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老师也反对该项计划。</a:t>
            </a:r>
            <a:endParaRPr lang="zh-CN" altLang="en-US" dirty="0"/>
          </a:p>
        </p:txBody>
      </p:sp>
      <p:pic>
        <p:nvPicPr>
          <p:cNvPr id="3" name="图片 3" descr="textimage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895475" cy="495300"/>
          </a:xfrm>
          <a:prstGeom prst="rect">
            <a:avLst/>
          </a:prstGeom>
        </p:spPr>
      </p:pic>
      <p:pic>
        <p:nvPicPr>
          <p:cNvPr id="4" name="图片 4" descr="textimage5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Not only the teacher but also the students were against the plan.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不仅那位老师,还有学生们也反对该项计划。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①not only...but also...应连接两个相对称的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并列成分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②not only...but also...连接两个名词作主语时, 谓语动词的单复数要根据but also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后的名词来决定(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就近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原则)。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③如果not only...but also...连接两个分句,且not only位于句首,not only所在的分句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用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部分倒装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结构。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(2019北京,阅读理解A改编,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)Not only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will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you help our young volun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teers to develop personally, but you'll also learn new skills -and increase your cultural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awareness.</a:t>
            </a:r>
            <a:endParaRPr lang="zh-CN" altLang="en-US" dirty="0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2414782"/>
            <a:ext cx="219075" cy="219074"/>
          </a:xfrm>
          <a:prstGeom prst="rect">
            <a:avLst/>
          </a:prstGeom>
        </p:spPr>
      </p:pic>
      <p:pic>
        <p:nvPicPr>
          <p:cNvPr id="4" name="图片 4" descr="textimage5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7037" y="5381272"/>
            <a:ext cx="609600" cy="4095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719401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56314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420401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5291169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句意:你不仅会帮助我们年轻的志愿者的个人发展,而且你会学会新技能,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提高自己的文化意识。根据后一分句中的you'll,可知此处应用一般将来时。故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填will。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(2019课标全国Ⅰ,阅读理解D改编,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)Not only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(be) likability related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positive life outcomes,but it is also responsible for those outcomes.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句意:讨人喜欢不仅与积极的生活结果有关,而且也是那些结果的原因。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Not only所在分句的主语是likability,结合but...also...所在分句的时态可知此处应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用第三人称单数is。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(2017课标全国Ⅱ,书面表达,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)不仅各种剪纸作品将展出,而且工匠们还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会在现场向参观者展示如何将纸张裁成不同的形状。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Not only will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all kinds of paper-cutting works be on display,but the craftsmen </a:t>
            </a:r>
            <a:endParaRPr lang="zh-CN" altLang="en-US" dirty="0"/>
          </a:p>
        </p:txBody>
      </p:sp>
      <p:pic>
        <p:nvPicPr>
          <p:cNvPr id="3" name="图片 3" descr="textimage5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8237" y="2754650"/>
            <a:ext cx="552450" cy="371475"/>
          </a:xfrm>
          <a:prstGeom prst="rect">
            <a:avLst/>
          </a:prstGeom>
        </p:spPr>
      </p:pic>
      <p:pic>
        <p:nvPicPr>
          <p:cNvPr id="4" name="图片 4" descr="textimage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050" y="5325813"/>
            <a:ext cx="609600" cy="4095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05889"/>
            <a:ext cx="5715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6148425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808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will show visitors how to cut paper into different shapes on the spot.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)一方面,这不仅有助于我们强身健体,而且反过来有助于我们更高效地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学习。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For one thing,it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not only helps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build up our physical health,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but also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helps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us learn more efficiently in turn.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1915994"/>
            <a:ext cx="552449" cy="371475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777327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777327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581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462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名词短语、动词短语、形容词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短语、副词短语和介词短语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一、名词短语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 urgent mail was sent to the manager.(充当主语)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一封紧急邮件被发送给了经理。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was carrying an elegant parcel under her arm.(充当宾语)她腋下夹着一个精美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的包裹。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we all know, he is an experienced chemist.(充当表语)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众所周知,他是一位有经验的药剂师。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elected him monitor of our class.(充当宾语补足语)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我们选举他为我们班的班长。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4" descr="textimage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919939"/>
            <a:ext cx="2286016" cy="471528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40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名词短语由①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及其修饰语构成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即以名词为中心词的词组或短语。名词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短语在句子中可充当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主语、宾语、表语或宾语补足语等。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二、动词短语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】 </a:t>
            </a: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All the exercise books must be handed in before you leave school. 放学前所有练习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册务必交上来。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contract was turned down by that company.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这份合同被那个公司拒绝了。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must work hard to make up for lost time.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我们必须努力工作来弥补失去的时间。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show respect for the famous chemist.我们尊敬这位著名的化学家。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920071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02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动词短语就是由②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和一些别的词构成的短语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以动词为中心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。主要有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以下几种形式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副词、动词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介词、动词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副词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介词、动词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名词、动词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名词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介词。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三、形容词短语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is a bit rigid and doesn't change his mind easily.(充当表语)他有一点固执,不轻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易改变他的主意。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is a seriously disabled man but gets a lot of support.(充当定语)他是一个严重伤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残的人,但是得到了很多支持。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found the criteria of the project even higher.(充当宾语补足语)我发现这个工程的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标准甚至更高了。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86214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27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形容词短语是以③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形容词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为中心词的词组或短语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常由形容词及其修饰语构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成。形容词短语在句中可充当表语、定语、宾语补足语等。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温馨提示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形容词短语作状语时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通常说明主语的情况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即表示主语的状态、性质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或特征。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volunteer arrived home, hungry and tired.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这个志愿者回到家里,又饿又累。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四、副词短语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audience thought that the performers of the circus didn't play very well.(修饰动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词)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观众们认为这个马戏团里的演员表演得不够好。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862145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910" y="1062815"/>
            <a:ext cx="8316000" cy="6091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副词短语是指由几个副词或副词及其修饰语构成的短语。副词短语在句中主要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用作④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状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修饰动词、形容词或整个句子。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五、介词短语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】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country set up a holiday in honor of the historian. (作状语)为纪念这名历史学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家,那个国家设立了一个节日。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Fires were out of control in the center of the city.(作表语)市中心的火势失去了控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介词短语,是⑤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和代词、名词、动词-ing形式、疑问词+不定式、从句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等搭配形成的短语。该短语主要是用来表示词与词、词与句之间的关系,在句中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作状语、表语、补足语、定语。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920071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349095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85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单句语法填空并写出黑体部分短语的类型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1.(2020新高考Ⅰ,阅读理解A,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)Judges will choose up to 50 honorable mention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winners, who will each receive a T-shirt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memory of Earhart's final flight.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句意:评委将选出最多50名荣誉奖获得者,他们将各自获得一件T恤,以纪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念Earhart的最后一次飞行。考查介词短语。in memory of...以纪念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。故填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in。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2.(2019课标全国Ⅱ,阅读理解D,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)Bacteria are an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annoying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(annoy) prob-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lem for astronauts.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考查形容词。句意:对宇航员们来说,细菌是一个令人烦恼的问题。修饰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名词problem应用形容词,故填annoying,意为“令人恼怒的”。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6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5237" y="4491839"/>
            <a:ext cx="552449" cy="371474"/>
          </a:xfrm>
          <a:prstGeom prst="rect">
            <a:avLst/>
          </a:prstGeom>
        </p:spPr>
      </p:pic>
      <p:pic>
        <p:nvPicPr>
          <p:cNvPr id="5" name="图片 3" descr="textimage5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938595"/>
            <a:ext cx="1214446" cy="409972"/>
          </a:xfrm>
          <a:prstGeom prst="rect">
            <a:avLst/>
          </a:prstGeom>
        </p:spPr>
      </p:pic>
      <p:pic>
        <p:nvPicPr>
          <p:cNvPr id="6" name="图片 4" descr="textimage5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920071"/>
            <a:ext cx="609600" cy="40957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348699"/>
            <a:ext cx="6429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77732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491839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34909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13.jaw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颌;下巴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14.forehead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额;前额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15.hut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简陋的小房子(或棚、舍)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16.housing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住房;住宅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17.platform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平台;站台;舞台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18.fireplace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壁炉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19.saucer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茶碟;杯托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20.kettle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(烧水用的)壶;水壶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21.pan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平底锅;烤盘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22.jar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罐子;坛子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23.grill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烤架;烤肉餐馆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24.doorway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门口;出入口;门道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491443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920071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348699"/>
            <a:ext cx="30003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777327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05955"/>
            <a:ext cx="2000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634583"/>
            <a:ext cx="100013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005285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433913"/>
            <a:ext cx="235745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862541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291169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777723"/>
            <a:ext cx="2000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6148425"/>
            <a:ext cx="22860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350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3.(2019课标全国Ⅱ,阅读理解D,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)There is no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graded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(grade)homework.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考查非谓语动词。句意:家庭作业不评分。homework和grade之间是被动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关系,故应用过去分词作定语。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4.(2019课标全国Ⅲ,阅读理解D改编,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monkeys always paid attention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     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larger of the two.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考查固定搭配。句意:猴子们总是注意两者之间更大的那一个。pay atten-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tion to意为“注意”。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5.(2019北京,阅读理解C,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)By next year, half of the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calls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(call) we receive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will be scams(欺诈).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考查名词单复数。句意:到下一年,我们接到的一半电话都将是诈骗电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话。call是可数名词,根据half of可知,此处应用复数。故填calls。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6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2" y="3048794"/>
            <a:ext cx="552450" cy="371475"/>
          </a:xfrm>
          <a:prstGeom prst="rect">
            <a:avLst/>
          </a:prstGeom>
        </p:spPr>
      </p:pic>
      <p:pic>
        <p:nvPicPr>
          <p:cNvPr id="4" name="图片 4" descr="textimage6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0857" y="4906182"/>
            <a:ext cx="552449" cy="371475"/>
          </a:xfrm>
          <a:prstGeom prst="rect">
            <a:avLst/>
          </a:prstGeom>
        </p:spPr>
      </p:pic>
      <p:pic>
        <p:nvPicPr>
          <p:cNvPr id="5" name="图片 4" descr="textimage6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491443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491443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920071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005153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77459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862541"/>
            <a:ext cx="78581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63484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634847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472" y="1062815"/>
            <a:ext cx="8316000" cy="646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6.(2019北京,阅读理解C,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)By the time these “solutions”(解决方案) become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widely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(wide) available, scammers will have moved onto cleverer means.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形容词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考查副词。句意:等到这些“解决方法”广泛应用的时候,诈骗分子将会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转向更聪明的手段。修饰形容词available应用副词,故填widely。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7.(2019江苏,阅读理解D,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)She thought about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hiring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(hire) a professional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pianist to work with her father.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考查动名词。句意:她考虑雇用一个专业的钢琴家来和她的父亲一起工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作。about是介词,后应接动名词,故填hiring。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8.(2019江苏,阅读理解D改编,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)But Steve pressed on piano keys, playing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     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first time in his life for a stranger.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3072" y="1101481"/>
            <a:ext cx="552449" cy="371475"/>
          </a:xfrm>
          <a:prstGeom prst="rect">
            <a:avLst/>
          </a:prstGeom>
        </p:spPr>
      </p:pic>
      <p:pic>
        <p:nvPicPr>
          <p:cNvPr id="4" name="图片 4" descr="textimage6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5784" y="3250662"/>
            <a:ext cx="552449" cy="371474"/>
          </a:xfrm>
          <a:prstGeom prst="rect">
            <a:avLst/>
          </a:prstGeom>
        </p:spPr>
      </p:pic>
      <p:pic>
        <p:nvPicPr>
          <p:cNvPr id="5" name="图片 5" descr="textimage6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6584" y="5399844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576393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920071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277393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063211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063211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349095"/>
            <a:ext cx="78581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6206351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6028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考查固定搭配。句意:但是史蒂夫按下钢琴键,人生中第一次为一个陌生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人演奏。for the first time第一次。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9.(2019北京,阅读理解B,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)Alice Moore is a teenager entrepreneur(创业者),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who in May 2015 set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up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her business AilieCandy.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考查固定搭配。句意:艾丽斯·摩尔是一个青少年企业家,她在2015年5月建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立了自己的公司AilieCandy。set up意为“建立”。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10.(2019课标全国Ⅰ,阅读理解B,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)Except for some stumbles, Chris is doing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amazingly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(amazing) well.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副词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考查副词。句意:除了几处说话结巴的地方之外,克里斯做得好得惊人。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修饰well应用副词,故填amazingly。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600" y="2348699"/>
            <a:ext cx="552449" cy="371474"/>
          </a:xfrm>
          <a:prstGeom prst="rect">
            <a:avLst/>
          </a:prstGeom>
        </p:spPr>
      </p:pic>
      <p:pic>
        <p:nvPicPr>
          <p:cNvPr id="4" name="图片 4" descr="textimage6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8000" y="4497880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790839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13451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134517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920467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27765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277657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472" y="919939"/>
            <a:ext cx="8316000" cy="646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11.(2019课标全国Ⅰ,阅读理解B,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)Learning English as a second language can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 a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painful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(pain) experience.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考查形容词。句意:把英语作为第二语言来学习可能是一种痛苦的经历。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修饰名词experience应用形容词,故填painful。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12.(2019课标全国Ⅲ,阅读理解C,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addition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(add), most newspapers had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little in them that would appeal to a mass audience.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考查固定搭配。句意:此外,大多数报纸几乎没有能吸引广大受众的内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容。in addition此外。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13.(2019天津,阅读理解D,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)With high motivation and enthusiasm, we can keep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learning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(learn).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4638" y="971382"/>
            <a:ext cx="552449" cy="371475"/>
          </a:xfrm>
          <a:prstGeom prst="rect">
            <a:avLst/>
          </a:prstGeom>
        </p:spPr>
      </p:pic>
      <p:pic>
        <p:nvPicPr>
          <p:cNvPr id="4" name="图片 4" descr="textimage7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4638" y="3120563"/>
            <a:ext cx="552449" cy="371474"/>
          </a:xfrm>
          <a:prstGeom prst="rect">
            <a:avLst/>
          </a:prstGeom>
        </p:spPr>
      </p:pic>
      <p:pic>
        <p:nvPicPr>
          <p:cNvPr id="5" name="图片 5" descr="textimage7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6150" y="5269745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420005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777195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77719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063079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033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920335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648359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606347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606347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924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考查动名词。句意:有着强烈的动机和热情,我们就能继续学习。keep on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doing sth.继续做某事。故填learning。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14.(2019天津,阅读理解C,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)Scientists have built an early-warning system based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mathematical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(mathematics) models.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考查形容词。句意:科学家们依据数学模型建立了一个早期预警系统。分</a:t>
            </a:r>
            <a:r>
              <a:rPr dirty="0" smtClean="0">
                <a:solidFill>
                  <a:srgbClr val="FF0000"/>
                </a:solidFill>
              </a:rPr>
              <a:t/>
            </a:r>
            <a:br>
              <a:rPr dirty="0" smtClean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析可知,空处修饰其后的复数名词,应用形容词作定语。故填mathematical。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15.(2019课标全国Ⅰ,七选五,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these places patients can go to be near nature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during their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recovery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(recover).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</a:t>
            </a:r>
            <a:endParaRPr lang="zh-CN" altLang="en-US" dirty="0"/>
          </a:p>
        </p:txBody>
      </p:sp>
      <p:pic>
        <p:nvPicPr>
          <p:cNvPr id="3" name="图片 3" descr="textimage7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359" y="2328374"/>
            <a:ext cx="552449" cy="371474"/>
          </a:xfrm>
          <a:prstGeom prst="rect">
            <a:avLst/>
          </a:prstGeom>
        </p:spPr>
      </p:pic>
      <p:pic>
        <p:nvPicPr>
          <p:cNvPr id="4" name="图片 4" descr="textimage7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9485" y="4477555"/>
            <a:ext cx="552449" cy="37147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14348" y="5706285"/>
            <a:ext cx="8316000" cy="789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考查名词。句意:在这些地方,在康复期间病人可以走近大自然。分析可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知their后应接名词,recovery是名词。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705889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13451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862541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27765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277657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25.leftover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吃剩的;残留的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吃剩的食物;遗留物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26.handshake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握手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27.plug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封堵;补足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堵塞物;插头;插座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28.tune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曲调;曲子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调音;调节;调频道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29.cardiac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心脏病的;心脏的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30.circuit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巡回;环形线路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31.capsule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胶囊;太空舱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32.hypothetical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假设的;假定的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(C)拓展词汇—灵活用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dust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.沙土;灰尘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.擦灰→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dusty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.布满灰尘的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chemistry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.化学→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chemist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.化学家;药剂师;药房→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chemical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.化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学的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04955"/>
            <a:ext cx="18573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91443"/>
            <a:ext cx="245043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920071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290773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90773"/>
            <a:ext cx="214314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719401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77327"/>
            <a:ext cx="22860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148029"/>
            <a:ext cx="214314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634583"/>
            <a:ext cx="200026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063211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33913"/>
            <a:ext cx="2000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277657"/>
            <a:ext cx="78581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291169"/>
            <a:ext cx="92869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791235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777723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777723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13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disable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.使丧失能力;使伤残→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disabled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.有残疾的;丧失能力的→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disability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.缺陷;障碍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.咨询;请教→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consultation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.咨询;咨询会→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consultant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.顾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问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stable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.稳定的→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stability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.稳定(性);稳固(性)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33517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91443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920071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2290773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90773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290773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13451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05955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Ⅱ.重点短语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 chorus of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齐声;异口同声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not to mention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更不用说;且不说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adapt 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适应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come across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(偶然)遇到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a difference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有影响;起作用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dry out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(使)变干,干透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dry up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擦干;(指河流、井)干涸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responsible for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负责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take...for granted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认为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是理所当然;对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不予重视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relay 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转达给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;转发给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pray 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但愿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920071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90773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790839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148029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6657"/>
            <a:ext cx="207170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76723"/>
            <a:ext cx="107156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05351"/>
            <a:ext cx="100013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933979"/>
            <a:ext cx="207170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362607"/>
            <a:ext cx="2000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91235"/>
            <a:ext cx="114300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6219863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12.in need of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需要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13.be dying to do sth.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渴望做某事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14.up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多达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15.have no concept of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没有……的概念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16.to be honest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说实话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17.shake hands with...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和……握手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18.be related to...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与……有亲属关系;与……有关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19.stick out(of sth.)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(使从某物中)伸出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20.a couple of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一对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21.participate in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参加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22.upside down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翻转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23.care about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关心;在意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433517"/>
            <a:ext cx="857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920071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348699"/>
            <a:ext cx="92869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19401"/>
            <a:ext cx="207170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148029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634583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63211"/>
            <a:ext cx="350046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433913"/>
            <a:ext cx="22860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849029"/>
            <a:ext cx="92869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27765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079" y="5706285"/>
            <a:ext cx="96116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6148425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/>
  <MachineID>A666</MachineID>
  <ToolID>ljRTAAAAKGU=</ToolID>
  <Data><![CDATA[bGpSVEFBQUFLR1U9]]></Data>
</CustomerInfo>
</file>

<file path=customXml/item10.xml><?xml version="1.0" encoding="utf-8"?>
<CustomerInfo>
  <UserName>Administrator</UserName>
  <CompanyName/>
  <MachineID>A666</MachineID>
  <ToolID>ljRTAAAAKGU=</ToolID>
  <Data><![CDATA[bGpSVEFBQUFLR1U9]]></Data>
</CustomerInfo>
</file>

<file path=customXml/item11.xml><?xml version="1.0" encoding="utf-8"?>
<CustomerInfo>
  <UserName>Administrator</UserName>
  <CompanyName/>
  <MachineID>A666</MachineID>
  <ToolID>ljRTAAAAKGU=</ToolID>
  <Data><![CDATA[bGpSVEFBQUFLR1U9]]></Data>
</CustomerInfo>
</file>

<file path=customXml/item12.xml><?xml version="1.0" encoding="utf-8"?>
<CustomerInfo>
  <UserName>Administrator</UserName>
  <CompanyName/>
  <MachineID>A666</MachineID>
  <ToolID>ljRTAAAAKGU=</ToolID>
  <Data><![CDATA[bGpSVEFBQUFLR1U9]]></Data>
</CustomerInfo>
</file>

<file path=customXml/item13.xml><?xml version="1.0" encoding="utf-8"?>
<CustomerInfo>
  <UserName>Administrator</UserName>
  <CompanyName/>
  <MachineID>A666</MachineID>
  <ToolID>ljRTAAAAKGU=</ToolID>
  <Data><![CDATA[bGpSVEFBQUFLR1U9]]></Data>
</CustomerInfo>
</file>

<file path=customXml/item14.xml><?xml version="1.0" encoding="utf-8"?>
<CustomerInfo>
  <UserName>Administrator</UserName>
  <CompanyName/>
  <MachineID>A666</MachineID>
  <ToolID>ljRTAAAAKGU=</ToolID>
  <Data><![CDATA[bGpSVEFBQUFLR1U9]]></Data>
</CustomerInfo>
</file>

<file path=customXml/item15.xml><?xml version="1.0" encoding="utf-8"?>
<CustomerInfo>
  <UserName>Administrator</UserName>
  <CompanyName/>
  <MachineID>A666</MachineID>
  <ToolID>ljRTAAAAKGU=</ToolID>
  <Data><![CDATA[bGpSVEFBQUFLR1U9]]></Data>
</CustomerInfo>
</file>

<file path=customXml/item16.xml><?xml version="1.0" encoding="utf-8"?>
<CustomerInfo>
  <UserName>Administrator</UserName>
  <CompanyName/>
  <MachineID>A666</MachineID>
  <ToolID>ljRTAAAAKGU=</ToolID>
  <Data><![CDATA[bGpSVEFBQUFLR1U9]]></Data>
</CustomerInfo>
</file>

<file path=customXml/item17.xml><?xml version="1.0" encoding="utf-8"?>
<CustomerInfo>
  <UserName>Administrator</UserName>
  <CompanyName/>
  <MachineID>A666</MachineID>
  <ToolID>ljRTAAAAKGU=</ToolID>
  <Data><![CDATA[bGpSVEFBQUFLR1U9]]></Data>
</CustomerInfo>
</file>

<file path=customXml/item18.xml><?xml version="1.0" encoding="utf-8"?>
<CustomerInfo>
  <UserName>Administrator</UserName>
  <CompanyName/>
  <MachineID>A666</MachineID>
  <ToolID>ljRTAAAAKGU=</ToolID>
  <Data><![CDATA[bGpSVEFBQUFLR1U9]]></Data>
</CustomerInfo>
</file>

<file path=customXml/item19.xml><?xml version="1.0" encoding="utf-8"?>
<CustomerInfo>
  <UserName>Administrator</UserName>
  <CompanyName/>
  <MachineID>A666</MachineID>
  <ToolID>ljRTAAAAKGU=</ToolID>
  <Data><![CDATA[bGpSVEFBQUFLR1U9]]></Data>
</CustomerInfo>
</file>

<file path=customXml/item2.xml><?xml version="1.0" encoding="utf-8"?>
<CustomerInfo>
  <UserName>Administrator</UserName>
  <CompanyName/>
  <MachineID>A666</MachineID>
  <ToolID>ljRTAAAAKGU=</ToolID>
  <Data><![CDATA[bGpSVEFBQUFLR1U9]]></Data>
</CustomerInfo>
</file>

<file path=customXml/item20.xml><?xml version="1.0" encoding="utf-8"?>
<CustomerInfo>
  <UserName>Administrator</UserName>
  <CompanyName/>
  <MachineID>A666</MachineID>
  <ToolID>ljRTAAAAKGU=</ToolID>
  <Data><![CDATA[bGpSVEFBQUFLR1U9]]></Data>
</CustomerInfo>
</file>

<file path=customXml/item21.xml><?xml version="1.0" encoding="utf-8"?>
<CustomerInfo>
  <UserName>DELL</UserName>
  <CompanyName/>
  <MachineID>A666</MachineID>
  <ToolID>ljRTAAAAKGU=</ToolID>
  <Data><![CDATA[bGpSVEFBQUFLR1U9]]></Data>
</CustomerInfo>
</file>

<file path=customXml/item22.xml><?xml version="1.0" encoding="utf-8"?>
<CustomerInfo>
  <UserName>Administrator</UserName>
  <CompanyName/>
  <MachineID>A666</MachineID>
  <ToolID>ljRTAAAAKGU=</ToolID>
  <Data><![CDATA[bGpSVEFBQUFLR1U9]]></Data>
</CustomerInfo>
</file>

<file path=customXml/item23.xml><?xml version="1.0" encoding="utf-8"?>
<CustomerInfo>
  <UserName>Administrator</UserName>
  <CompanyName/>
  <MachineID>A666</MachineID>
  <ToolID>ljRTAAAAKGU=</ToolID>
  <Data><![CDATA[bGpSVEFBQUFLR1U9]]></Data>
</CustomerInfo>
</file>

<file path=customXml/item24.xml><?xml version="1.0" encoding="utf-8"?>
<CustomerInfo>
  <UserName>Administrator</UserName>
  <CompanyName/>
  <MachineID>A666</MachineID>
  <ToolID>ljRTAAAAKGU=</ToolID>
  <Data><![CDATA[bGpSVEFBQUFLR1U9]]></Data>
</CustomerInfo>
</file>

<file path=customXml/item25.xml><?xml version="1.0" encoding="utf-8"?>
<CustomerInfo>
  <UserName>Administrator</UserName>
  <CompanyName/>
  <MachineID>A666</MachineID>
  <ToolID>ljRTAAAAKGU=</ToolID>
  <Data><![CDATA[bGpSVEFBQUFLR1U9]]></Data>
</CustomerInfo>
</file>

<file path=customXml/item26.xml><?xml version="1.0" encoding="utf-8"?>
<CustomerInfo>
  <UserName>Administrator</UserName>
  <CompanyName/>
  <MachineID>A666</MachineID>
  <ToolID>ljRTAAAAKGU=</ToolID>
  <Data><![CDATA[bGpSVEFBQUFLR1U9]]></Data>
</CustomerInfo>
</file>

<file path=customXml/item27.xml><?xml version="1.0" encoding="utf-8"?>
<CustomerInfo>
  <UserName>Administrator</UserName>
  <CompanyName/>
  <MachineID>A666</MachineID>
  <ToolID>ljRTAAAAKGU=</ToolID>
  <Data><![CDATA[bGpSVEFBQUFLR1U9]]></Data>
</CustomerInfo>
</file>

<file path=customXml/item28.xml><?xml version="1.0" encoding="utf-8"?>
<CustomerInfo>
  <UserName>Administrator</UserName>
  <CompanyName/>
  <MachineID>A666</MachineID>
  <ToolID>ljRTAAAAKGU=</ToolID>
  <Data><![CDATA[bGpSVEFBQUFLR1U9]]></Data>
</CustomerInfo>
</file>

<file path=customXml/item29.xml><?xml version="1.0" encoding="utf-8"?>
<CustomerInfo>
  <UserName>Administrator</UserName>
  <CompanyName/>
  <MachineID>A666</MachineID>
  <ToolID>ljRTAAAAKGU=</ToolID>
  <Data><![CDATA[bGpSVEFBQUFLR1U9]]></Data>
</CustomerInfo>
</file>

<file path=customXml/item3.xml><?xml version="1.0" encoding="utf-8"?>
<CustomerInfo>
  <UserName>Administrator</UserName>
  <CompanyName/>
  <MachineID>A666</MachineID>
  <ToolID>ljRTAAAAKGU=</ToolID>
  <Data><![CDATA[bGpSVEFBQUFLR1U9]]></Data>
</CustomerInfo>
</file>

<file path=customXml/item30.xml><?xml version="1.0" encoding="utf-8"?>
<CustomerInfo>
  <UserName>Administrator</UserName>
  <CompanyName/>
  <MachineID>A666</MachineID>
  <ToolID>ljRTAAAAKGU=</ToolID>
  <Data><![CDATA[bGpSVEFBQUFLR1U9]]></Data>
</CustomerInfo>
</file>

<file path=customXml/item31.xml><?xml version="1.0" encoding="utf-8"?>
<CustomerInfo>
  <UserName>Administrator</UserName>
  <CompanyName/>
  <MachineID>A666</MachineID>
  <ToolID>ljRTAAAAKGU=</ToolID>
  <Data><![CDATA[bGpSVEFBQUFLR1U9]]></Data>
</CustomerInfo>
</file>

<file path=customXml/item32.xml><?xml version="1.0" encoding="utf-8"?>
<CustomerInfo>
  <UserName>Administrator</UserName>
  <CompanyName/>
  <MachineID>A666</MachineID>
  <ToolID>ljRTAAAAKGU=</ToolID>
  <Data><![CDATA[bGpSVEFBQUFLR1U9]]></Data>
</CustomerInfo>
</file>

<file path=customXml/item33.xml><?xml version="1.0" encoding="utf-8"?>
<CustomerInfo>
  <UserName>Administrator</UserName>
  <CompanyName/>
  <MachineID>A666</MachineID>
  <ToolID>ljRTAAAAKGU=</ToolID>
  <Data><![CDATA[bGpSVEFBQUFLR1U9]]></Data>
</CustomerInfo>
</file>

<file path=customXml/item34.xml><?xml version="1.0" encoding="utf-8"?>
<CustomerInfo>
  <UserName>Administrator</UserName>
  <CompanyName/>
  <MachineID>A666</MachineID>
  <ToolID>ljRTAAAAKGU=</ToolID>
  <Data><![CDATA[bGpSVEFBQUFLR1U9]]></Data>
</CustomerInfo>
</file>

<file path=customXml/item35.xml><?xml version="1.0" encoding="utf-8"?>
<CustomerInfo>
  <UserName>Administrator</UserName>
  <CompanyName/>
  <MachineID>A666</MachineID>
  <ToolID>ljRTAAAAKGU=</ToolID>
  <Data><![CDATA[bGpSVEFBQUFLR1U9]]></Data>
</CustomerInfo>
</file>

<file path=customXml/item36.xml><?xml version="1.0" encoding="utf-8"?>
<CustomerInfo>
  <UserName>Administrator</UserName>
  <CompanyName/>
  <MachineID>A666</MachineID>
  <ToolID>ljRTAAAAKGU=</ToolID>
  <Data><![CDATA[bGpSVEFBQUFLR1U9]]></Data>
</CustomerInfo>
</file>

<file path=customXml/item37.xml><?xml version="1.0" encoding="utf-8"?>
<CustomerInfo>
  <UserName>Administrator</UserName>
  <CompanyName/>
  <MachineID>A666</MachineID>
  <ToolID>ljRTAAAAKGU=</ToolID>
  <Data><![CDATA[bGpSVEFBQUFLR1U9]]></Data>
</CustomerInfo>
</file>

<file path=customXml/item38.xml><?xml version="1.0" encoding="utf-8"?>
<CustomerInfo>
  <UserName>Administrator</UserName>
  <CompanyName/>
  <MachineID>A666</MachineID>
  <ToolID>ljRTAAAAKGU=</ToolID>
  <Data><![CDATA[bGpSVEFBQUFLR1U9]]></Data>
</CustomerInfo>
</file>

<file path=customXml/item39.xml><?xml version="1.0" encoding="utf-8"?>
<CustomerInfo>
  <UserName>Administrator</UserName>
  <CompanyName/>
  <MachineID>A666</MachineID>
  <ToolID>ljRTAAAAKGU=</ToolID>
  <Data><![CDATA[bGpSVEFBQUFLR1U9]]></Data>
</CustomerInfo>
</file>

<file path=customXml/item4.xml><?xml version="1.0" encoding="utf-8"?>
<CustomerInfo>
  <UserName>Administrator</UserName>
  <CompanyName/>
  <MachineID>A666</MachineID>
  <ToolID>ljRTAAAAKGU=</ToolID>
  <Data><![CDATA[bGpSVEFBQUFLR1U9]]></Data>
</CustomerInfo>
</file>

<file path=customXml/item40.xml><?xml version="1.0" encoding="utf-8"?>
<CustomerInfo>
  <UserName>Administrator</UserName>
  <CompanyName/>
  <MachineID>A666</MachineID>
  <ToolID>ljRTAAAAKGU=</ToolID>
  <Data><![CDATA[bGpSVEFBQUFLR1U9]]></Data>
</CustomerInfo>
</file>

<file path=customXml/item41.xml><?xml version="1.0" encoding="utf-8"?>
<CustomerInfo>
  <UserName>Administrator</UserName>
  <CompanyName/>
  <MachineID>A666</MachineID>
  <ToolID>ljRTAAAAKGU=</ToolID>
  <Data><![CDATA[bGpSVEFBQUFLR1U9]]></Data>
</CustomerInfo>
</file>

<file path=customXml/item42.xml><?xml version="1.0" encoding="utf-8"?>
<CustomerInfo>
  <UserName>Administrator</UserName>
  <CompanyName/>
  <MachineID>A666</MachineID>
  <ToolID>ljRTAAAAKGU=</ToolID>
  <Data><![CDATA[bGpSVEFBQUFLR1U9]]></Data>
</CustomerInfo>
</file>

<file path=customXml/item43.xml><?xml version="1.0" encoding="utf-8"?>
<CustomerInfo>
  <UserName>Administrator</UserName>
  <CompanyName/>
  <MachineID>A666</MachineID>
  <ToolID>ljRTAAAAKGU=</ToolID>
  <Data><![CDATA[bGpSVEFBQUFLR1U9]]></Data>
</CustomerInfo>
</file>

<file path=customXml/item44.xml><?xml version="1.0" encoding="utf-8"?>
<CustomerInfo>
  <UserName>Administrator</UserName>
  <CompanyName/>
  <MachineID>A666</MachineID>
  <ToolID>ljRTAAAAKGU=</ToolID>
  <Data><![CDATA[bGpSVEFBQUFLR1U9]]></Data>
</CustomerInfo>
</file>

<file path=customXml/item45.xml><?xml version="1.0" encoding="utf-8"?>
<CustomerInfo>
  <UserName>Administrator</UserName>
  <CompanyName/>
  <MachineID>A666</MachineID>
  <ToolID>ljRTAAAAKGU=</ToolID>
  <Data><![CDATA[bGpSVEFBQUFLR1U9]]></Data>
</CustomerInfo>
</file>

<file path=customXml/item46.xml><?xml version="1.0" encoding="utf-8"?>
<CustomerInfo>
  <UserName>Administrator</UserName>
  <CompanyName/>
  <MachineID>A666</MachineID>
  <ToolID>ljRTAAAAKGU=</ToolID>
  <Data><![CDATA[bGpSVEFBQUFLR1U9]]></Data>
</CustomerInfo>
</file>

<file path=customXml/item47.xml><?xml version="1.0" encoding="utf-8"?>
<CustomerInfo>
  <UserName>Administrator</UserName>
  <CompanyName/>
  <MachineID>A666</MachineID>
  <ToolID>ljRTAAAAKGU=</ToolID>
  <Data><![CDATA[bGpSVEFBQUFLR1U9]]></Data>
</CustomerInfo>
</file>

<file path=customXml/item48.xml><?xml version="1.0" encoding="utf-8"?>
<CustomerInfo>
  <UserName>Administrator</UserName>
  <CompanyName/>
  <MachineID>A666</MachineID>
  <ToolID>ljRTAAAAKGU=</ToolID>
  <Data><![CDATA[bGpSVEFBQUFLR1U9]]></Data>
</CustomerInfo>
</file>

<file path=customXml/item49.xml><?xml version="1.0" encoding="utf-8"?>
<CustomerInfo>
  <UserName>Administrator</UserName>
  <CompanyName/>
  <MachineID>A666</MachineID>
  <ToolID>ljRTAAAAKGU=</ToolID>
  <Data><![CDATA[bGpSVEFBQUFLR1U9]]></Data>
</CustomerInfo>
</file>

<file path=customXml/item5.xml><?xml version="1.0" encoding="utf-8"?>
<CustomerInfo>
  <UserName>Administrator</UserName>
  <CompanyName/>
  <MachineID>A666</MachineID>
  <ToolID>ljRTAAAAKGU=</ToolID>
  <Data><![CDATA[bGpSVEFBQUFLR1U9]]></Data>
</CustomerInfo>
</file>

<file path=customXml/item50.xml><?xml version="1.0" encoding="utf-8"?>
<CustomerInfo>
  <UserName>Administrator</UserName>
  <CompanyName/>
  <MachineID>A666</MachineID>
  <ToolID>ljRTAAAAKGU=</ToolID>
  <Data><![CDATA[bGpSVEFBQUFLR1U9]]></Data>
</CustomerInfo>
</file>

<file path=customXml/item51.xml><?xml version="1.0" encoding="utf-8"?>
<CustomerInfo>
  <UserName>Administrator</UserName>
  <CompanyName/>
  <MachineID>A666</MachineID>
  <ToolID>ljRTAAAAKGU=</ToolID>
  <Data><![CDATA[bGpSVEFBQUFLR1U9]]></Data>
</CustomerInfo>
</file>

<file path=customXml/item52.xml><?xml version="1.0" encoding="utf-8"?>
<CustomerInfo>
  <UserName>Administrator</UserName>
  <CompanyName/>
  <MachineID>A666</MachineID>
  <ToolID>ljRTAAAAKGU=</ToolID>
  <Data><![CDATA[bGpSVEFBQUFLR1U9]]></Data>
</CustomerInfo>
</file>

<file path=customXml/item53.xml><?xml version="1.0" encoding="utf-8"?>
<CustomerInfo>
  <UserName>Administrator</UserName>
  <CompanyName/>
  <MachineID>A666</MachineID>
  <ToolID>ljRTAAAAKGU=</ToolID>
  <Data><![CDATA[bGpSVEFBQUFLR1U9]]></Data>
</CustomerInfo>
</file>

<file path=customXml/item54.xml><?xml version="1.0" encoding="utf-8"?>
<CustomerInfo>
  <UserName>Administrator</UserName>
  <CompanyName/>
  <MachineID>A666</MachineID>
  <ToolID>ljRTAAAAKGU=</ToolID>
  <Data><![CDATA[bGpSVEFBQUFLR1U9]]></Data>
</CustomerInfo>
</file>

<file path=customXml/item6.xml><?xml version="1.0" encoding="utf-8"?>
<CustomerInfo>
  <UserName>Administrator</UserName>
  <CompanyName/>
  <MachineID>A666</MachineID>
  <ToolID>ljRTAAAAKGU=</ToolID>
  <Data><![CDATA[bGpSVEFBQUFLR1U9]]></Data>
</CustomerInfo>
</file>

<file path=customXml/item7.xml><?xml version="1.0" encoding="utf-8"?>
<CustomerInfo>
  <UserName>Administrator</UserName>
  <CompanyName/>
  <MachineID>A666</MachineID>
  <ToolID>ljRTAAAAKGU=</ToolID>
  <Data><![CDATA[bGpSVEFBQUFLR1U9]]></Data>
</CustomerInfo>
</file>

<file path=customXml/item8.xml><?xml version="1.0" encoding="utf-8"?>
<CustomerInfo>
  <UserName>Administrator</UserName>
  <CompanyName/>
  <MachineID>A666</MachineID>
  <ToolID>ljRTAAAAKGU=</ToolID>
  <Data><![CDATA[bGpSVEFBQUFLR1U9]]></Data>
</CustomerInfo>
</file>

<file path=customXml/item9.xml><?xml version="1.0" encoding="utf-8"?>
<CustomerInfo>
  <UserName>Administrator</UserName>
  <CompanyName/>
  <MachineID>A666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A1F1614B-E34D-4E76-9A68-A89C9C312E71}">
  <ds:schemaRefs/>
</ds:datastoreItem>
</file>

<file path=customXml/itemProps10.xml><?xml version="1.0" encoding="utf-8"?>
<ds:datastoreItem xmlns:ds="http://schemas.openxmlformats.org/officeDocument/2006/customXml" ds:itemID="{761F2D23-0260-4269-BBFD-5B0E24F95F63}">
  <ds:schemaRefs/>
</ds:datastoreItem>
</file>

<file path=customXml/itemProps11.xml><?xml version="1.0" encoding="utf-8"?>
<ds:datastoreItem xmlns:ds="http://schemas.openxmlformats.org/officeDocument/2006/customXml" ds:itemID="{2DC19EF1-A41A-491F-9AC5-3D0759523A4C}">
  <ds:schemaRefs/>
</ds:datastoreItem>
</file>

<file path=customXml/itemProps12.xml><?xml version="1.0" encoding="utf-8"?>
<ds:datastoreItem xmlns:ds="http://schemas.openxmlformats.org/officeDocument/2006/customXml" ds:itemID="{C021A194-C3A3-44C1-B6FE-98BB444D110F}">
  <ds:schemaRefs/>
</ds:datastoreItem>
</file>

<file path=customXml/itemProps13.xml><?xml version="1.0" encoding="utf-8"?>
<ds:datastoreItem xmlns:ds="http://schemas.openxmlformats.org/officeDocument/2006/customXml" ds:itemID="{BB91EAC9-D01A-4C8C-B73D-1B21C80C06C9}">
  <ds:schemaRefs/>
</ds:datastoreItem>
</file>

<file path=customXml/itemProps14.xml><?xml version="1.0" encoding="utf-8"?>
<ds:datastoreItem xmlns:ds="http://schemas.openxmlformats.org/officeDocument/2006/customXml" ds:itemID="{6DBEA0F9-8734-442E-AE08-1D0853E7933F}">
  <ds:schemaRefs/>
</ds:datastoreItem>
</file>

<file path=customXml/itemProps15.xml><?xml version="1.0" encoding="utf-8"?>
<ds:datastoreItem xmlns:ds="http://schemas.openxmlformats.org/officeDocument/2006/customXml" ds:itemID="{4A8C52E0-FEC8-4465-9366-549EF49BE307}">
  <ds:schemaRefs/>
</ds:datastoreItem>
</file>

<file path=customXml/itemProps16.xml><?xml version="1.0" encoding="utf-8"?>
<ds:datastoreItem xmlns:ds="http://schemas.openxmlformats.org/officeDocument/2006/customXml" ds:itemID="{5BD6BB3D-DF77-4831-8856-599BC91442CF}">
  <ds:schemaRefs/>
</ds:datastoreItem>
</file>

<file path=customXml/itemProps17.xml><?xml version="1.0" encoding="utf-8"?>
<ds:datastoreItem xmlns:ds="http://schemas.openxmlformats.org/officeDocument/2006/customXml" ds:itemID="{02EB81B0-B126-4EBC-B9E0-7570CD7F1F17}">
  <ds:schemaRefs/>
</ds:datastoreItem>
</file>

<file path=customXml/itemProps18.xml><?xml version="1.0" encoding="utf-8"?>
<ds:datastoreItem xmlns:ds="http://schemas.openxmlformats.org/officeDocument/2006/customXml" ds:itemID="{12619825-A0A1-4537-BC6C-B0577BDA7CD2}">
  <ds:schemaRefs/>
</ds:datastoreItem>
</file>

<file path=customXml/itemProps19.xml><?xml version="1.0" encoding="utf-8"?>
<ds:datastoreItem xmlns:ds="http://schemas.openxmlformats.org/officeDocument/2006/customXml" ds:itemID="{7D717F86-F9CE-4FE7-8C21-02175F88383D}">
  <ds:schemaRefs/>
</ds:datastoreItem>
</file>

<file path=customXml/itemProps2.xml><?xml version="1.0" encoding="utf-8"?>
<ds:datastoreItem xmlns:ds="http://schemas.openxmlformats.org/officeDocument/2006/customXml" ds:itemID="{67F371B4-89E1-4937-8714-9C5EB8B8DA85}">
  <ds:schemaRefs/>
</ds:datastoreItem>
</file>

<file path=customXml/itemProps20.xml><?xml version="1.0" encoding="utf-8"?>
<ds:datastoreItem xmlns:ds="http://schemas.openxmlformats.org/officeDocument/2006/customXml" ds:itemID="{4009601E-6B49-4926-8922-AC37F7B4AD99}">
  <ds:schemaRefs/>
</ds:datastoreItem>
</file>

<file path=customXml/itemProps21.xml><?xml version="1.0" encoding="utf-8"?>
<ds:datastoreItem xmlns:ds="http://schemas.openxmlformats.org/officeDocument/2006/customXml" ds:itemID="{A7E0E1CD-EA42-4808-88A8-DA62D37B6A35}">
  <ds:schemaRefs/>
</ds:datastoreItem>
</file>

<file path=customXml/itemProps22.xml><?xml version="1.0" encoding="utf-8"?>
<ds:datastoreItem xmlns:ds="http://schemas.openxmlformats.org/officeDocument/2006/customXml" ds:itemID="{B85976EB-1467-4C1F-9F8A-C25493CC3376}">
  <ds:schemaRefs/>
</ds:datastoreItem>
</file>

<file path=customXml/itemProps23.xml><?xml version="1.0" encoding="utf-8"?>
<ds:datastoreItem xmlns:ds="http://schemas.openxmlformats.org/officeDocument/2006/customXml" ds:itemID="{57746C2D-9FB8-4639-B43A-49DA4C92F990}">
  <ds:schemaRefs/>
</ds:datastoreItem>
</file>

<file path=customXml/itemProps24.xml><?xml version="1.0" encoding="utf-8"?>
<ds:datastoreItem xmlns:ds="http://schemas.openxmlformats.org/officeDocument/2006/customXml" ds:itemID="{7EB3CB68-EDDD-447D-9B6F-AAC654A29DA1}">
  <ds:schemaRefs/>
</ds:datastoreItem>
</file>

<file path=customXml/itemProps25.xml><?xml version="1.0" encoding="utf-8"?>
<ds:datastoreItem xmlns:ds="http://schemas.openxmlformats.org/officeDocument/2006/customXml" ds:itemID="{5606B740-A09E-4DEB-AC81-F21C94CE975D}">
  <ds:schemaRefs/>
</ds:datastoreItem>
</file>

<file path=customXml/itemProps26.xml><?xml version="1.0" encoding="utf-8"?>
<ds:datastoreItem xmlns:ds="http://schemas.openxmlformats.org/officeDocument/2006/customXml" ds:itemID="{CFBFA7EA-4B8A-4E42-B56C-CD9454B62375}">
  <ds:schemaRefs/>
</ds:datastoreItem>
</file>

<file path=customXml/itemProps27.xml><?xml version="1.0" encoding="utf-8"?>
<ds:datastoreItem xmlns:ds="http://schemas.openxmlformats.org/officeDocument/2006/customXml" ds:itemID="{320A340A-489B-4CB6-87CE-8CA7768A5934}">
  <ds:schemaRefs/>
</ds:datastoreItem>
</file>

<file path=customXml/itemProps28.xml><?xml version="1.0" encoding="utf-8"?>
<ds:datastoreItem xmlns:ds="http://schemas.openxmlformats.org/officeDocument/2006/customXml" ds:itemID="{6E199909-01C8-4EF5-B915-1A40B092BEFF}">
  <ds:schemaRefs/>
</ds:datastoreItem>
</file>

<file path=customXml/itemProps29.xml><?xml version="1.0" encoding="utf-8"?>
<ds:datastoreItem xmlns:ds="http://schemas.openxmlformats.org/officeDocument/2006/customXml" ds:itemID="{773C7E1E-87B9-4968-8259-718A8B1D4AB6}">
  <ds:schemaRefs/>
</ds:datastoreItem>
</file>

<file path=customXml/itemProps3.xml><?xml version="1.0" encoding="utf-8"?>
<ds:datastoreItem xmlns:ds="http://schemas.openxmlformats.org/officeDocument/2006/customXml" ds:itemID="{78FA3206-4DA5-4F3D-86D4-81BF163E86FA}">
  <ds:schemaRefs/>
</ds:datastoreItem>
</file>

<file path=customXml/itemProps30.xml><?xml version="1.0" encoding="utf-8"?>
<ds:datastoreItem xmlns:ds="http://schemas.openxmlformats.org/officeDocument/2006/customXml" ds:itemID="{0611A79D-D61F-45A8-B33C-3B93410E1389}">
  <ds:schemaRefs/>
</ds:datastoreItem>
</file>

<file path=customXml/itemProps31.xml><?xml version="1.0" encoding="utf-8"?>
<ds:datastoreItem xmlns:ds="http://schemas.openxmlformats.org/officeDocument/2006/customXml" ds:itemID="{173E947F-9622-40C7-9449-00EF5EEDFB42}">
  <ds:schemaRefs/>
</ds:datastoreItem>
</file>

<file path=customXml/itemProps32.xml><?xml version="1.0" encoding="utf-8"?>
<ds:datastoreItem xmlns:ds="http://schemas.openxmlformats.org/officeDocument/2006/customXml" ds:itemID="{A5A332D9-017E-43E6-8D95-3082D3CDD48F}">
  <ds:schemaRefs/>
</ds:datastoreItem>
</file>

<file path=customXml/itemProps33.xml><?xml version="1.0" encoding="utf-8"?>
<ds:datastoreItem xmlns:ds="http://schemas.openxmlformats.org/officeDocument/2006/customXml" ds:itemID="{3963C456-A492-479A-AC69-A2271F49D153}">
  <ds:schemaRefs/>
</ds:datastoreItem>
</file>

<file path=customXml/itemProps34.xml><?xml version="1.0" encoding="utf-8"?>
<ds:datastoreItem xmlns:ds="http://schemas.openxmlformats.org/officeDocument/2006/customXml" ds:itemID="{21AC19BE-7FA6-4B1A-B5CE-5274FB0A357B}">
  <ds:schemaRefs/>
</ds:datastoreItem>
</file>

<file path=customXml/itemProps35.xml><?xml version="1.0" encoding="utf-8"?>
<ds:datastoreItem xmlns:ds="http://schemas.openxmlformats.org/officeDocument/2006/customXml" ds:itemID="{0FFED802-408F-4B3C-A809-85A18261A090}">
  <ds:schemaRefs/>
</ds:datastoreItem>
</file>

<file path=customXml/itemProps36.xml><?xml version="1.0" encoding="utf-8"?>
<ds:datastoreItem xmlns:ds="http://schemas.openxmlformats.org/officeDocument/2006/customXml" ds:itemID="{8D5A39F5-4639-4E39-AAE4-37506A4AF89B}">
  <ds:schemaRefs/>
</ds:datastoreItem>
</file>

<file path=customXml/itemProps37.xml><?xml version="1.0" encoding="utf-8"?>
<ds:datastoreItem xmlns:ds="http://schemas.openxmlformats.org/officeDocument/2006/customXml" ds:itemID="{A21A2EBA-E4CE-48A5-9AC7-B87DDEED71D0}">
  <ds:schemaRefs/>
</ds:datastoreItem>
</file>

<file path=customXml/itemProps38.xml><?xml version="1.0" encoding="utf-8"?>
<ds:datastoreItem xmlns:ds="http://schemas.openxmlformats.org/officeDocument/2006/customXml" ds:itemID="{A7DFFD8C-1941-4C88-B2CC-8D182F637319}">
  <ds:schemaRefs/>
</ds:datastoreItem>
</file>

<file path=customXml/itemProps39.xml><?xml version="1.0" encoding="utf-8"?>
<ds:datastoreItem xmlns:ds="http://schemas.openxmlformats.org/officeDocument/2006/customXml" ds:itemID="{D735B061-D3BE-427D-AECF-B2FEBC595A8E}">
  <ds:schemaRefs/>
</ds:datastoreItem>
</file>

<file path=customXml/itemProps4.xml><?xml version="1.0" encoding="utf-8"?>
<ds:datastoreItem xmlns:ds="http://schemas.openxmlformats.org/officeDocument/2006/customXml" ds:itemID="{0AF30C9B-E2BC-4E8E-9D4C-F0BCB2A14144}">
  <ds:schemaRefs/>
</ds:datastoreItem>
</file>

<file path=customXml/itemProps40.xml><?xml version="1.0" encoding="utf-8"?>
<ds:datastoreItem xmlns:ds="http://schemas.openxmlformats.org/officeDocument/2006/customXml" ds:itemID="{DD977DCA-B94B-4D7D-9DD0-CF7CE46A424F}">
  <ds:schemaRefs/>
</ds:datastoreItem>
</file>

<file path=customXml/itemProps41.xml><?xml version="1.0" encoding="utf-8"?>
<ds:datastoreItem xmlns:ds="http://schemas.openxmlformats.org/officeDocument/2006/customXml" ds:itemID="{2C73E79F-0C3C-4086-B2D4-93E245EF81B1}">
  <ds:schemaRefs/>
</ds:datastoreItem>
</file>

<file path=customXml/itemProps42.xml><?xml version="1.0" encoding="utf-8"?>
<ds:datastoreItem xmlns:ds="http://schemas.openxmlformats.org/officeDocument/2006/customXml" ds:itemID="{35FDAF19-5999-4F1F-B690-6D390BD7F090}">
  <ds:schemaRefs/>
</ds:datastoreItem>
</file>

<file path=customXml/itemProps43.xml><?xml version="1.0" encoding="utf-8"?>
<ds:datastoreItem xmlns:ds="http://schemas.openxmlformats.org/officeDocument/2006/customXml" ds:itemID="{ED9FDAE4-3D62-4DC7-B08B-B5431E583929}">
  <ds:schemaRefs/>
</ds:datastoreItem>
</file>

<file path=customXml/itemProps44.xml><?xml version="1.0" encoding="utf-8"?>
<ds:datastoreItem xmlns:ds="http://schemas.openxmlformats.org/officeDocument/2006/customXml" ds:itemID="{8815C646-E6D5-420A-B12E-EDFD621EC7BD}">
  <ds:schemaRefs/>
</ds:datastoreItem>
</file>

<file path=customXml/itemProps45.xml><?xml version="1.0" encoding="utf-8"?>
<ds:datastoreItem xmlns:ds="http://schemas.openxmlformats.org/officeDocument/2006/customXml" ds:itemID="{1ADC2220-04DE-411B-B21B-A17B80CAFD7E}">
  <ds:schemaRefs/>
</ds:datastoreItem>
</file>

<file path=customXml/itemProps46.xml><?xml version="1.0" encoding="utf-8"?>
<ds:datastoreItem xmlns:ds="http://schemas.openxmlformats.org/officeDocument/2006/customXml" ds:itemID="{05D2EDDC-1B46-4213-9286-C9CC4696101B}">
  <ds:schemaRefs/>
</ds:datastoreItem>
</file>

<file path=customXml/itemProps47.xml><?xml version="1.0" encoding="utf-8"?>
<ds:datastoreItem xmlns:ds="http://schemas.openxmlformats.org/officeDocument/2006/customXml" ds:itemID="{4794149F-5FFB-4E82-8DC4-20130C31B731}">
  <ds:schemaRefs/>
</ds:datastoreItem>
</file>

<file path=customXml/itemProps48.xml><?xml version="1.0" encoding="utf-8"?>
<ds:datastoreItem xmlns:ds="http://schemas.openxmlformats.org/officeDocument/2006/customXml" ds:itemID="{495622B1-FFC6-4A69-B16C-C53ED022C259}">
  <ds:schemaRefs/>
</ds:datastoreItem>
</file>

<file path=customXml/itemProps49.xml><?xml version="1.0" encoding="utf-8"?>
<ds:datastoreItem xmlns:ds="http://schemas.openxmlformats.org/officeDocument/2006/customXml" ds:itemID="{C4A2446A-8C3C-45D2-8B66-01EF2B8EA661}">
  <ds:schemaRefs/>
</ds:datastoreItem>
</file>

<file path=customXml/itemProps5.xml><?xml version="1.0" encoding="utf-8"?>
<ds:datastoreItem xmlns:ds="http://schemas.openxmlformats.org/officeDocument/2006/customXml" ds:itemID="{1902D521-93AF-4BC2-8429-0474207FC743}">
  <ds:schemaRefs/>
</ds:datastoreItem>
</file>

<file path=customXml/itemProps50.xml><?xml version="1.0" encoding="utf-8"?>
<ds:datastoreItem xmlns:ds="http://schemas.openxmlformats.org/officeDocument/2006/customXml" ds:itemID="{93F6BF24-E7A0-49F4-8975-1D1E00047D0C}">
  <ds:schemaRefs/>
</ds:datastoreItem>
</file>

<file path=customXml/itemProps51.xml><?xml version="1.0" encoding="utf-8"?>
<ds:datastoreItem xmlns:ds="http://schemas.openxmlformats.org/officeDocument/2006/customXml" ds:itemID="{1DE6EEAB-7B7D-47D3-86F1-47495AD930D8}">
  <ds:schemaRefs/>
</ds:datastoreItem>
</file>

<file path=customXml/itemProps52.xml><?xml version="1.0" encoding="utf-8"?>
<ds:datastoreItem xmlns:ds="http://schemas.openxmlformats.org/officeDocument/2006/customXml" ds:itemID="{94B7D0F5-FDFB-4566-A5E3-9EDC67204284}">
  <ds:schemaRefs/>
</ds:datastoreItem>
</file>

<file path=customXml/itemProps53.xml><?xml version="1.0" encoding="utf-8"?>
<ds:datastoreItem xmlns:ds="http://schemas.openxmlformats.org/officeDocument/2006/customXml" ds:itemID="{AFDBAC8A-1D64-4C71-8C05-1668956CE9BF}">
  <ds:schemaRefs/>
</ds:datastoreItem>
</file>

<file path=customXml/itemProps54.xml><?xml version="1.0" encoding="utf-8"?>
<ds:datastoreItem xmlns:ds="http://schemas.openxmlformats.org/officeDocument/2006/customXml" ds:itemID="{E50E683C-A3AF-4A8F-B9E5-0AA1E434D158}">
  <ds:schemaRefs/>
</ds:datastoreItem>
</file>

<file path=customXml/itemProps6.xml><?xml version="1.0" encoding="utf-8"?>
<ds:datastoreItem xmlns:ds="http://schemas.openxmlformats.org/officeDocument/2006/customXml" ds:itemID="{C6AF79E7-FA67-4B88-9F39-E77EEA85D723}">
  <ds:schemaRefs/>
</ds:datastoreItem>
</file>

<file path=customXml/itemProps7.xml><?xml version="1.0" encoding="utf-8"?>
<ds:datastoreItem xmlns:ds="http://schemas.openxmlformats.org/officeDocument/2006/customXml" ds:itemID="{21A7AA1F-1EE6-484D-BA0D-B6C966B89E2A}">
  <ds:schemaRefs/>
</ds:datastoreItem>
</file>

<file path=customXml/itemProps8.xml><?xml version="1.0" encoding="utf-8"?>
<ds:datastoreItem xmlns:ds="http://schemas.openxmlformats.org/officeDocument/2006/customXml" ds:itemID="{71E1E363-28F2-448D-985A-CD19F6564A49}">
  <ds:schemaRefs/>
</ds:datastoreItem>
</file>

<file path=customXml/itemProps9.xml><?xml version="1.0" encoding="utf-8"?>
<ds:datastoreItem xmlns:ds="http://schemas.openxmlformats.org/officeDocument/2006/customXml" ds:itemID="{722C92AF-4876-4670-8208-3DFA6ECC16C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2_UNIT 2　ICONIC ATTRACTIONS</Template>
  <TotalTime>114</TotalTime>
  <Words>726</Words>
  <Application>Microsoft Office PowerPoint</Application>
  <PresentationFormat>自定义</PresentationFormat>
  <Paragraphs>444</Paragraphs>
  <Slides>54</Slides>
  <Notes>54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cp:lastModifiedBy>Administrator</cp:lastModifiedBy>
  <cp:revision>198</cp:revision>
  <dcterms:modified xsi:type="dcterms:W3CDTF">2020-11-06T06:36:53Z</dcterms:modified>
</cp:coreProperties>
</file>